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8770-6D93-4B1E-8004-8F3079C5FE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572839-064F-4A09-87EB-DF50B452C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E0ABBB-D212-4568-92B5-23F45E97C2D9}"/>
              </a:ext>
            </a:extLst>
          </p:cNvPr>
          <p:cNvSpPr>
            <a:spLocks noGrp="1"/>
          </p:cNvSpPr>
          <p:nvPr>
            <p:ph type="dt" sz="half" idx="10"/>
          </p:nvPr>
        </p:nvSpPr>
        <p:spPr/>
        <p:txBody>
          <a:bodyPr/>
          <a:lstStyle/>
          <a:p>
            <a:fld id="{B8247DD4-A8BB-4149-922D-529EC51BD4C5}" type="datetimeFigureOut">
              <a:rPr lang="en-US" smtClean="0"/>
              <a:t>8/13/2018</a:t>
            </a:fld>
            <a:endParaRPr lang="en-US"/>
          </a:p>
        </p:txBody>
      </p:sp>
      <p:sp>
        <p:nvSpPr>
          <p:cNvPr id="5" name="Footer Placeholder 4">
            <a:extLst>
              <a:ext uri="{FF2B5EF4-FFF2-40B4-BE49-F238E27FC236}">
                <a16:creationId xmlns:a16="http://schemas.microsoft.com/office/drawing/2014/main" id="{EE4D6772-2E62-4428-8729-205174EAB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3F949-2F7E-4D2A-BD0F-F13307A7832D}"/>
              </a:ext>
            </a:extLst>
          </p:cNvPr>
          <p:cNvSpPr>
            <a:spLocks noGrp="1"/>
          </p:cNvSpPr>
          <p:nvPr>
            <p:ph type="sldNum" sz="quarter" idx="12"/>
          </p:nvPr>
        </p:nvSpPr>
        <p:spPr/>
        <p:txBody>
          <a:bodyPr/>
          <a:lstStyle/>
          <a:p>
            <a:fld id="{4EDB5DE4-9D18-4722-96C0-A95602ECBE3B}" type="slidenum">
              <a:rPr lang="en-US" smtClean="0"/>
              <a:t>‹#›</a:t>
            </a:fld>
            <a:endParaRPr lang="en-US"/>
          </a:p>
        </p:txBody>
      </p:sp>
    </p:spTree>
    <p:extLst>
      <p:ext uri="{BB962C8B-B14F-4D97-AF65-F5344CB8AC3E}">
        <p14:creationId xmlns:p14="http://schemas.microsoft.com/office/powerpoint/2010/main" val="288382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21EC-A5B8-4901-BC89-2A0C9F9666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FBC56A-E441-41A3-BD40-4D3B581D7E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C3DCB-92E9-4931-B8B8-91CDD5C989A8}"/>
              </a:ext>
            </a:extLst>
          </p:cNvPr>
          <p:cNvSpPr>
            <a:spLocks noGrp="1"/>
          </p:cNvSpPr>
          <p:nvPr>
            <p:ph type="dt" sz="half" idx="10"/>
          </p:nvPr>
        </p:nvSpPr>
        <p:spPr/>
        <p:txBody>
          <a:bodyPr/>
          <a:lstStyle/>
          <a:p>
            <a:fld id="{B8247DD4-A8BB-4149-922D-529EC51BD4C5}" type="datetimeFigureOut">
              <a:rPr lang="en-US" smtClean="0"/>
              <a:t>8/13/2018</a:t>
            </a:fld>
            <a:endParaRPr lang="en-US"/>
          </a:p>
        </p:txBody>
      </p:sp>
      <p:sp>
        <p:nvSpPr>
          <p:cNvPr id="5" name="Footer Placeholder 4">
            <a:extLst>
              <a:ext uri="{FF2B5EF4-FFF2-40B4-BE49-F238E27FC236}">
                <a16:creationId xmlns:a16="http://schemas.microsoft.com/office/drawing/2014/main" id="{7061B741-DB74-467B-9CE1-F84B5739C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17FCF-F336-4C87-826A-662F36F18832}"/>
              </a:ext>
            </a:extLst>
          </p:cNvPr>
          <p:cNvSpPr>
            <a:spLocks noGrp="1"/>
          </p:cNvSpPr>
          <p:nvPr>
            <p:ph type="sldNum" sz="quarter" idx="12"/>
          </p:nvPr>
        </p:nvSpPr>
        <p:spPr/>
        <p:txBody>
          <a:bodyPr/>
          <a:lstStyle/>
          <a:p>
            <a:fld id="{4EDB5DE4-9D18-4722-96C0-A95602ECBE3B}" type="slidenum">
              <a:rPr lang="en-US" smtClean="0"/>
              <a:t>‹#›</a:t>
            </a:fld>
            <a:endParaRPr lang="en-US"/>
          </a:p>
        </p:txBody>
      </p:sp>
    </p:spTree>
    <p:extLst>
      <p:ext uri="{BB962C8B-B14F-4D97-AF65-F5344CB8AC3E}">
        <p14:creationId xmlns:p14="http://schemas.microsoft.com/office/powerpoint/2010/main" val="3934580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1575D-5D64-4D88-ADA5-D4B9D0C142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E0D4C5-C43E-4494-8AE2-6C5B329A09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D343C-1396-43B0-ADF8-B403E23E5F6B}"/>
              </a:ext>
            </a:extLst>
          </p:cNvPr>
          <p:cNvSpPr>
            <a:spLocks noGrp="1"/>
          </p:cNvSpPr>
          <p:nvPr>
            <p:ph type="dt" sz="half" idx="10"/>
          </p:nvPr>
        </p:nvSpPr>
        <p:spPr/>
        <p:txBody>
          <a:bodyPr/>
          <a:lstStyle/>
          <a:p>
            <a:fld id="{B8247DD4-A8BB-4149-922D-529EC51BD4C5}" type="datetimeFigureOut">
              <a:rPr lang="en-US" smtClean="0"/>
              <a:t>8/13/2018</a:t>
            </a:fld>
            <a:endParaRPr lang="en-US"/>
          </a:p>
        </p:txBody>
      </p:sp>
      <p:sp>
        <p:nvSpPr>
          <p:cNvPr id="5" name="Footer Placeholder 4">
            <a:extLst>
              <a:ext uri="{FF2B5EF4-FFF2-40B4-BE49-F238E27FC236}">
                <a16:creationId xmlns:a16="http://schemas.microsoft.com/office/drawing/2014/main" id="{413ECBC3-4B5F-43C8-B9D8-FD5A1C387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56575-2172-4009-B160-129C1D4C9471}"/>
              </a:ext>
            </a:extLst>
          </p:cNvPr>
          <p:cNvSpPr>
            <a:spLocks noGrp="1"/>
          </p:cNvSpPr>
          <p:nvPr>
            <p:ph type="sldNum" sz="quarter" idx="12"/>
          </p:nvPr>
        </p:nvSpPr>
        <p:spPr/>
        <p:txBody>
          <a:bodyPr/>
          <a:lstStyle/>
          <a:p>
            <a:fld id="{4EDB5DE4-9D18-4722-96C0-A95602ECBE3B}" type="slidenum">
              <a:rPr lang="en-US" smtClean="0"/>
              <a:t>‹#›</a:t>
            </a:fld>
            <a:endParaRPr lang="en-US"/>
          </a:p>
        </p:txBody>
      </p:sp>
    </p:spTree>
    <p:extLst>
      <p:ext uri="{BB962C8B-B14F-4D97-AF65-F5344CB8AC3E}">
        <p14:creationId xmlns:p14="http://schemas.microsoft.com/office/powerpoint/2010/main" val="142288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003D-4488-4759-9700-2D58CA5B0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8A321F-4618-4824-AF24-EBA9F44919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57E13-E9A2-42A9-B3E8-DB596F7C9B82}"/>
              </a:ext>
            </a:extLst>
          </p:cNvPr>
          <p:cNvSpPr>
            <a:spLocks noGrp="1"/>
          </p:cNvSpPr>
          <p:nvPr>
            <p:ph type="dt" sz="half" idx="10"/>
          </p:nvPr>
        </p:nvSpPr>
        <p:spPr/>
        <p:txBody>
          <a:bodyPr/>
          <a:lstStyle/>
          <a:p>
            <a:fld id="{B8247DD4-A8BB-4149-922D-529EC51BD4C5}" type="datetimeFigureOut">
              <a:rPr lang="en-US" smtClean="0"/>
              <a:t>8/13/2018</a:t>
            </a:fld>
            <a:endParaRPr lang="en-US"/>
          </a:p>
        </p:txBody>
      </p:sp>
      <p:sp>
        <p:nvSpPr>
          <p:cNvPr id="5" name="Footer Placeholder 4">
            <a:extLst>
              <a:ext uri="{FF2B5EF4-FFF2-40B4-BE49-F238E27FC236}">
                <a16:creationId xmlns:a16="http://schemas.microsoft.com/office/drawing/2014/main" id="{A8C6E803-864A-4083-A4AD-D2B3ED073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437B5-774E-4005-BF63-2341EE4FE30D}"/>
              </a:ext>
            </a:extLst>
          </p:cNvPr>
          <p:cNvSpPr>
            <a:spLocks noGrp="1"/>
          </p:cNvSpPr>
          <p:nvPr>
            <p:ph type="sldNum" sz="quarter" idx="12"/>
          </p:nvPr>
        </p:nvSpPr>
        <p:spPr/>
        <p:txBody>
          <a:bodyPr/>
          <a:lstStyle/>
          <a:p>
            <a:fld id="{4EDB5DE4-9D18-4722-96C0-A95602ECBE3B}" type="slidenum">
              <a:rPr lang="en-US" smtClean="0"/>
              <a:t>‹#›</a:t>
            </a:fld>
            <a:endParaRPr lang="en-US"/>
          </a:p>
        </p:txBody>
      </p:sp>
    </p:spTree>
    <p:extLst>
      <p:ext uri="{BB962C8B-B14F-4D97-AF65-F5344CB8AC3E}">
        <p14:creationId xmlns:p14="http://schemas.microsoft.com/office/powerpoint/2010/main" val="782542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A01E-EFD0-4DB0-8E57-A462554CD7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E68101-EA38-449D-83BF-7371C17DE9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3FD52C-9452-494C-B81F-11F45B3ED685}"/>
              </a:ext>
            </a:extLst>
          </p:cNvPr>
          <p:cNvSpPr>
            <a:spLocks noGrp="1"/>
          </p:cNvSpPr>
          <p:nvPr>
            <p:ph type="dt" sz="half" idx="10"/>
          </p:nvPr>
        </p:nvSpPr>
        <p:spPr/>
        <p:txBody>
          <a:bodyPr/>
          <a:lstStyle/>
          <a:p>
            <a:fld id="{B8247DD4-A8BB-4149-922D-529EC51BD4C5}" type="datetimeFigureOut">
              <a:rPr lang="en-US" smtClean="0"/>
              <a:t>8/13/2018</a:t>
            </a:fld>
            <a:endParaRPr lang="en-US"/>
          </a:p>
        </p:txBody>
      </p:sp>
      <p:sp>
        <p:nvSpPr>
          <p:cNvPr id="5" name="Footer Placeholder 4">
            <a:extLst>
              <a:ext uri="{FF2B5EF4-FFF2-40B4-BE49-F238E27FC236}">
                <a16:creationId xmlns:a16="http://schemas.microsoft.com/office/drawing/2014/main" id="{14B8ECE0-D731-4A64-9034-A9202B496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5606C-8803-4384-80B5-9FCA436235EB}"/>
              </a:ext>
            </a:extLst>
          </p:cNvPr>
          <p:cNvSpPr>
            <a:spLocks noGrp="1"/>
          </p:cNvSpPr>
          <p:nvPr>
            <p:ph type="sldNum" sz="quarter" idx="12"/>
          </p:nvPr>
        </p:nvSpPr>
        <p:spPr/>
        <p:txBody>
          <a:bodyPr/>
          <a:lstStyle/>
          <a:p>
            <a:fld id="{4EDB5DE4-9D18-4722-96C0-A95602ECBE3B}" type="slidenum">
              <a:rPr lang="en-US" smtClean="0"/>
              <a:t>‹#›</a:t>
            </a:fld>
            <a:endParaRPr lang="en-US"/>
          </a:p>
        </p:txBody>
      </p:sp>
    </p:spTree>
    <p:extLst>
      <p:ext uri="{BB962C8B-B14F-4D97-AF65-F5344CB8AC3E}">
        <p14:creationId xmlns:p14="http://schemas.microsoft.com/office/powerpoint/2010/main" val="225516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D33E-E826-48F6-ADBE-23C133AE8E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E5443-8683-440C-9360-1849C40C59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CB5D3E-E1D7-4FCA-9A82-469EF74986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15510C-5CB8-428A-8A6B-ED8B530B3B65}"/>
              </a:ext>
            </a:extLst>
          </p:cNvPr>
          <p:cNvSpPr>
            <a:spLocks noGrp="1"/>
          </p:cNvSpPr>
          <p:nvPr>
            <p:ph type="dt" sz="half" idx="10"/>
          </p:nvPr>
        </p:nvSpPr>
        <p:spPr/>
        <p:txBody>
          <a:bodyPr/>
          <a:lstStyle/>
          <a:p>
            <a:fld id="{B8247DD4-A8BB-4149-922D-529EC51BD4C5}" type="datetimeFigureOut">
              <a:rPr lang="en-US" smtClean="0"/>
              <a:t>8/13/2018</a:t>
            </a:fld>
            <a:endParaRPr lang="en-US"/>
          </a:p>
        </p:txBody>
      </p:sp>
      <p:sp>
        <p:nvSpPr>
          <p:cNvPr id="6" name="Footer Placeholder 5">
            <a:extLst>
              <a:ext uri="{FF2B5EF4-FFF2-40B4-BE49-F238E27FC236}">
                <a16:creationId xmlns:a16="http://schemas.microsoft.com/office/drawing/2014/main" id="{E4221785-2416-4BC3-A7F3-97322A05AD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F7B780-9A41-4789-A9A7-A8D095A04A89}"/>
              </a:ext>
            </a:extLst>
          </p:cNvPr>
          <p:cNvSpPr>
            <a:spLocks noGrp="1"/>
          </p:cNvSpPr>
          <p:nvPr>
            <p:ph type="sldNum" sz="quarter" idx="12"/>
          </p:nvPr>
        </p:nvSpPr>
        <p:spPr/>
        <p:txBody>
          <a:bodyPr/>
          <a:lstStyle/>
          <a:p>
            <a:fld id="{4EDB5DE4-9D18-4722-96C0-A95602ECBE3B}" type="slidenum">
              <a:rPr lang="en-US" smtClean="0"/>
              <a:t>‹#›</a:t>
            </a:fld>
            <a:endParaRPr lang="en-US"/>
          </a:p>
        </p:txBody>
      </p:sp>
    </p:spTree>
    <p:extLst>
      <p:ext uri="{BB962C8B-B14F-4D97-AF65-F5344CB8AC3E}">
        <p14:creationId xmlns:p14="http://schemas.microsoft.com/office/powerpoint/2010/main" val="53457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4713-BC4B-41A5-AFE9-312E70D25C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44689E-90D3-4184-8706-00984CF42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506424-2536-421B-AF0E-BE6F7FFB8F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0F8312-7AD5-4C99-8429-6034E490F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93A769-2CDB-4AF3-834C-AEE88E3B17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D27A19-4F82-406D-BCA8-BF0BC8D4C6DD}"/>
              </a:ext>
            </a:extLst>
          </p:cNvPr>
          <p:cNvSpPr>
            <a:spLocks noGrp="1"/>
          </p:cNvSpPr>
          <p:nvPr>
            <p:ph type="dt" sz="half" idx="10"/>
          </p:nvPr>
        </p:nvSpPr>
        <p:spPr/>
        <p:txBody>
          <a:bodyPr/>
          <a:lstStyle/>
          <a:p>
            <a:fld id="{B8247DD4-A8BB-4149-922D-529EC51BD4C5}" type="datetimeFigureOut">
              <a:rPr lang="en-US" smtClean="0"/>
              <a:t>8/13/2018</a:t>
            </a:fld>
            <a:endParaRPr lang="en-US"/>
          </a:p>
        </p:txBody>
      </p:sp>
      <p:sp>
        <p:nvSpPr>
          <p:cNvPr id="8" name="Footer Placeholder 7">
            <a:extLst>
              <a:ext uri="{FF2B5EF4-FFF2-40B4-BE49-F238E27FC236}">
                <a16:creationId xmlns:a16="http://schemas.microsoft.com/office/drawing/2014/main" id="{69E48CBB-3DAC-40CC-B403-A715D083B6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4C1382-265E-4D9F-8A47-3CEBFF4C319F}"/>
              </a:ext>
            </a:extLst>
          </p:cNvPr>
          <p:cNvSpPr>
            <a:spLocks noGrp="1"/>
          </p:cNvSpPr>
          <p:nvPr>
            <p:ph type="sldNum" sz="quarter" idx="12"/>
          </p:nvPr>
        </p:nvSpPr>
        <p:spPr/>
        <p:txBody>
          <a:bodyPr/>
          <a:lstStyle/>
          <a:p>
            <a:fld id="{4EDB5DE4-9D18-4722-96C0-A95602ECBE3B}" type="slidenum">
              <a:rPr lang="en-US" smtClean="0"/>
              <a:t>‹#›</a:t>
            </a:fld>
            <a:endParaRPr lang="en-US"/>
          </a:p>
        </p:txBody>
      </p:sp>
    </p:spTree>
    <p:extLst>
      <p:ext uri="{BB962C8B-B14F-4D97-AF65-F5344CB8AC3E}">
        <p14:creationId xmlns:p14="http://schemas.microsoft.com/office/powerpoint/2010/main" val="190860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3D9B-AB04-43C5-8198-B3AE9BBDEE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482EA8-726D-432E-BA8F-A5ADF4BFB191}"/>
              </a:ext>
            </a:extLst>
          </p:cNvPr>
          <p:cNvSpPr>
            <a:spLocks noGrp="1"/>
          </p:cNvSpPr>
          <p:nvPr>
            <p:ph type="dt" sz="half" idx="10"/>
          </p:nvPr>
        </p:nvSpPr>
        <p:spPr/>
        <p:txBody>
          <a:bodyPr/>
          <a:lstStyle/>
          <a:p>
            <a:fld id="{B8247DD4-A8BB-4149-922D-529EC51BD4C5}" type="datetimeFigureOut">
              <a:rPr lang="en-US" smtClean="0"/>
              <a:t>8/13/2018</a:t>
            </a:fld>
            <a:endParaRPr lang="en-US"/>
          </a:p>
        </p:txBody>
      </p:sp>
      <p:sp>
        <p:nvSpPr>
          <p:cNvPr id="4" name="Footer Placeholder 3">
            <a:extLst>
              <a:ext uri="{FF2B5EF4-FFF2-40B4-BE49-F238E27FC236}">
                <a16:creationId xmlns:a16="http://schemas.microsoft.com/office/drawing/2014/main" id="{5B173BAA-BEE3-4757-A7D9-12067508A0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99A577-76AA-4A13-B11B-4FADB5C1B06D}"/>
              </a:ext>
            </a:extLst>
          </p:cNvPr>
          <p:cNvSpPr>
            <a:spLocks noGrp="1"/>
          </p:cNvSpPr>
          <p:nvPr>
            <p:ph type="sldNum" sz="quarter" idx="12"/>
          </p:nvPr>
        </p:nvSpPr>
        <p:spPr/>
        <p:txBody>
          <a:bodyPr/>
          <a:lstStyle/>
          <a:p>
            <a:fld id="{4EDB5DE4-9D18-4722-96C0-A95602ECBE3B}" type="slidenum">
              <a:rPr lang="en-US" smtClean="0"/>
              <a:t>‹#›</a:t>
            </a:fld>
            <a:endParaRPr lang="en-US"/>
          </a:p>
        </p:txBody>
      </p:sp>
    </p:spTree>
    <p:extLst>
      <p:ext uri="{BB962C8B-B14F-4D97-AF65-F5344CB8AC3E}">
        <p14:creationId xmlns:p14="http://schemas.microsoft.com/office/powerpoint/2010/main" val="2227528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8604A-2D44-4F8C-8649-9B063E2A3FCA}"/>
              </a:ext>
            </a:extLst>
          </p:cNvPr>
          <p:cNvSpPr>
            <a:spLocks noGrp="1"/>
          </p:cNvSpPr>
          <p:nvPr>
            <p:ph type="dt" sz="half" idx="10"/>
          </p:nvPr>
        </p:nvSpPr>
        <p:spPr/>
        <p:txBody>
          <a:bodyPr/>
          <a:lstStyle/>
          <a:p>
            <a:fld id="{B8247DD4-A8BB-4149-922D-529EC51BD4C5}" type="datetimeFigureOut">
              <a:rPr lang="en-US" smtClean="0"/>
              <a:t>8/13/2018</a:t>
            </a:fld>
            <a:endParaRPr lang="en-US"/>
          </a:p>
        </p:txBody>
      </p:sp>
      <p:sp>
        <p:nvSpPr>
          <p:cNvPr id="3" name="Footer Placeholder 2">
            <a:extLst>
              <a:ext uri="{FF2B5EF4-FFF2-40B4-BE49-F238E27FC236}">
                <a16:creationId xmlns:a16="http://schemas.microsoft.com/office/drawing/2014/main" id="{48E0AA25-D842-40EB-BD4A-55DE046F9F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FAE399-5F03-4918-80E6-8FB0A7985384}"/>
              </a:ext>
            </a:extLst>
          </p:cNvPr>
          <p:cNvSpPr>
            <a:spLocks noGrp="1"/>
          </p:cNvSpPr>
          <p:nvPr>
            <p:ph type="sldNum" sz="quarter" idx="12"/>
          </p:nvPr>
        </p:nvSpPr>
        <p:spPr/>
        <p:txBody>
          <a:bodyPr/>
          <a:lstStyle/>
          <a:p>
            <a:fld id="{4EDB5DE4-9D18-4722-96C0-A95602ECBE3B}" type="slidenum">
              <a:rPr lang="en-US" smtClean="0"/>
              <a:t>‹#›</a:t>
            </a:fld>
            <a:endParaRPr lang="en-US"/>
          </a:p>
        </p:txBody>
      </p:sp>
    </p:spTree>
    <p:extLst>
      <p:ext uri="{BB962C8B-B14F-4D97-AF65-F5344CB8AC3E}">
        <p14:creationId xmlns:p14="http://schemas.microsoft.com/office/powerpoint/2010/main" val="2706838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C2348-A5D1-4E11-8843-C96BC91CB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145D31-42DC-4863-9684-52C0774DB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D4300D-C738-41E6-90D1-300D6200E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4BCC89-76FB-46D5-A3C8-09D77C4C72F7}"/>
              </a:ext>
            </a:extLst>
          </p:cNvPr>
          <p:cNvSpPr>
            <a:spLocks noGrp="1"/>
          </p:cNvSpPr>
          <p:nvPr>
            <p:ph type="dt" sz="half" idx="10"/>
          </p:nvPr>
        </p:nvSpPr>
        <p:spPr/>
        <p:txBody>
          <a:bodyPr/>
          <a:lstStyle/>
          <a:p>
            <a:fld id="{B8247DD4-A8BB-4149-922D-529EC51BD4C5}" type="datetimeFigureOut">
              <a:rPr lang="en-US" smtClean="0"/>
              <a:t>8/13/2018</a:t>
            </a:fld>
            <a:endParaRPr lang="en-US"/>
          </a:p>
        </p:txBody>
      </p:sp>
      <p:sp>
        <p:nvSpPr>
          <p:cNvPr id="6" name="Footer Placeholder 5">
            <a:extLst>
              <a:ext uri="{FF2B5EF4-FFF2-40B4-BE49-F238E27FC236}">
                <a16:creationId xmlns:a16="http://schemas.microsoft.com/office/drawing/2014/main" id="{C2F37EA8-E4D7-4D1C-9731-3072FE622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DD57D6-34B5-469C-B644-4061E12315D0}"/>
              </a:ext>
            </a:extLst>
          </p:cNvPr>
          <p:cNvSpPr>
            <a:spLocks noGrp="1"/>
          </p:cNvSpPr>
          <p:nvPr>
            <p:ph type="sldNum" sz="quarter" idx="12"/>
          </p:nvPr>
        </p:nvSpPr>
        <p:spPr/>
        <p:txBody>
          <a:bodyPr/>
          <a:lstStyle/>
          <a:p>
            <a:fld id="{4EDB5DE4-9D18-4722-96C0-A95602ECBE3B}" type="slidenum">
              <a:rPr lang="en-US" smtClean="0"/>
              <a:t>‹#›</a:t>
            </a:fld>
            <a:endParaRPr lang="en-US"/>
          </a:p>
        </p:txBody>
      </p:sp>
    </p:spTree>
    <p:extLst>
      <p:ext uri="{BB962C8B-B14F-4D97-AF65-F5344CB8AC3E}">
        <p14:creationId xmlns:p14="http://schemas.microsoft.com/office/powerpoint/2010/main" val="61238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BFD1-1105-43D8-B14B-EE1AC710E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E846FD-BD3A-489D-992E-4BE168EEE1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8A18E7-70D3-41EE-9D20-65F9C8D09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2290F4-0E76-4159-B202-E42503A800B5}"/>
              </a:ext>
            </a:extLst>
          </p:cNvPr>
          <p:cNvSpPr>
            <a:spLocks noGrp="1"/>
          </p:cNvSpPr>
          <p:nvPr>
            <p:ph type="dt" sz="half" idx="10"/>
          </p:nvPr>
        </p:nvSpPr>
        <p:spPr/>
        <p:txBody>
          <a:bodyPr/>
          <a:lstStyle/>
          <a:p>
            <a:fld id="{B8247DD4-A8BB-4149-922D-529EC51BD4C5}" type="datetimeFigureOut">
              <a:rPr lang="en-US" smtClean="0"/>
              <a:t>8/13/2018</a:t>
            </a:fld>
            <a:endParaRPr lang="en-US"/>
          </a:p>
        </p:txBody>
      </p:sp>
      <p:sp>
        <p:nvSpPr>
          <p:cNvPr id="6" name="Footer Placeholder 5">
            <a:extLst>
              <a:ext uri="{FF2B5EF4-FFF2-40B4-BE49-F238E27FC236}">
                <a16:creationId xmlns:a16="http://schemas.microsoft.com/office/drawing/2014/main" id="{70983EC8-D75F-4463-B2C3-E86D07D87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851A7-AA47-45C0-A448-DBE947034B57}"/>
              </a:ext>
            </a:extLst>
          </p:cNvPr>
          <p:cNvSpPr>
            <a:spLocks noGrp="1"/>
          </p:cNvSpPr>
          <p:nvPr>
            <p:ph type="sldNum" sz="quarter" idx="12"/>
          </p:nvPr>
        </p:nvSpPr>
        <p:spPr/>
        <p:txBody>
          <a:bodyPr/>
          <a:lstStyle/>
          <a:p>
            <a:fld id="{4EDB5DE4-9D18-4722-96C0-A95602ECBE3B}" type="slidenum">
              <a:rPr lang="en-US" smtClean="0"/>
              <a:t>‹#›</a:t>
            </a:fld>
            <a:endParaRPr lang="en-US"/>
          </a:p>
        </p:txBody>
      </p:sp>
    </p:spTree>
    <p:extLst>
      <p:ext uri="{BB962C8B-B14F-4D97-AF65-F5344CB8AC3E}">
        <p14:creationId xmlns:p14="http://schemas.microsoft.com/office/powerpoint/2010/main" val="174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31ED10-74C9-46F4-8015-487A5806D6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5C7096-8E29-472A-9196-06A689B1A6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D4089-5AFC-49C4-899E-5704D00A5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47DD4-A8BB-4149-922D-529EC51BD4C5}" type="datetimeFigureOut">
              <a:rPr lang="en-US" smtClean="0"/>
              <a:t>8/13/2018</a:t>
            </a:fld>
            <a:endParaRPr lang="en-US"/>
          </a:p>
        </p:txBody>
      </p:sp>
      <p:sp>
        <p:nvSpPr>
          <p:cNvPr id="5" name="Footer Placeholder 4">
            <a:extLst>
              <a:ext uri="{FF2B5EF4-FFF2-40B4-BE49-F238E27FC236}">
                <a16:creationId xmlns:a16="http://schemas.microsoft.com/office/drawing/2014/main" id="{F2F9E212-20AE-43A3-B30E-2696AA0E10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4D2D50-71AC-43BD-BFC0-53313FC121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B5DE4-9D18-4722-96C0-A95602ECBE3B}" type="slidenum">
              <a:rPr lang="en-US" smtClean="0"/>
              <a:t>‹#›</a:t>
            </a:fld>
            <a:endParaRPr lang="en-US"/>
          </a:p>
        </p:txBody>
      </p:sp>
    </p:spTree>
    <p:extLst>
      <p:ext uri="{BB962C8B-B14F-4D97-AF65-F5344CB8AC3E}">
        <p14:creationId xmlns:p14="http://schemas.microsoft.com/office/powerpoint/2010/main" val="2141877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957E-977F-4423-B78A-87832CC63BCA}"/>
              </a:ext>
            </a:extLst>
          </p:cNvPr>
          <p:cNvSpPr>
            <a:spLocks noGrp="1"/>
          </p:cNvSpPr>
          <p:nvPr>
            <p:ph type="ctrTitle"/>
          </p:nvPr>
        </p:nvSpPr>
        <p:spPr/>
        <p:txBody>
          <a:bodyPr/>
          <a:lstStyle/>
          <a:p>
            <a:r>
              <a:rPr lang="en-US" dirty="0"/>
              <a:t>Other Features of SQL Server</a:t>
            </a:r>
          </a:p>
        </p:txBody>
      </p:sp>
      <p:sp>
        <p:nvSpPr>
          <p:cNvPr id="3" name="Subtitle 2">
            <a:extLst>
              <a:ext uri="{FF2B5EF4-FFF2-40B4-BE49-F238E27FC236}">
                <a16:creationId xmlns:a16="http://schemas.microsoft.com/office/drawing/2014/main" id="{E0136AC3-C1D7-4224-91A9-5E2F4CB81B08}"/>
              </a:ext>
            </a:extLst>
          </p:cNvPr>
          <p:cNvSpPr>
            <a:spLocks noGrp="1"/>
          </p:cNvSpPr>
          <p:nvPr>
            <p:ph type="subTitle" idx="1"/>
          </p:nvPr>
        </p:nvSpPr>
        <p:spPr/>
        <p:txBody>
          <a:bodyPr/>
          <a:lstStyle/>
          <a:p>
            <a:r>
              <a:rPr lang="en-US" dirty="0"/>
              <a:t>Other DBMS may vary…</a:t>
            </a:r>
          </a:p>
        </p:txBody>
      </p:sp>
    </p:spTree>
    <p:extLst>
      <p:ext uri="{BB962C8B-B14F-4D97-AF65-F5344CB8AC3E}">
        <p14:creationId xmlns:p14="http://schemas.microsoft.com/office/powerpoint/2010/main" val="231567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E761-8184-4C43-8429-BA311A9FDF28}"/>
              </a:ext>
            </a:extLst>
          </p:cNvPr>
          <p:cNvSpPr>
            <a:spLocks noGrp="1"/>
          </p:cNvSpPr>
          <p:nvPr>
            <p:ph type="title"/>
          </p:nvPr>
        </p:nvSpPr>
        <p:spPr>
          <a:xfrm>
            <a:off x="348343" y="240733"/>
            <a:ext cx="2024743" cy="1325563"/>
          </a:xfrm>
        </p:spPr>
        <p:txBody>
          <a:bodyPr/>
          <a:lstStyle/>
          <a:p>
            <a:r>
              <a:rPr lang="en-US" dirty="0"/>
              <a:t>Clusters</a:t>
            </a:r>
          </a:p>
        </p:txBody>
      </p:sp>
      <p:sp>
        <p:nvSpPr>
          <p:cNvPr id="3" name="Content Placeholder 2">
            <a:extLst>
              <a:ext uri="{FF2B5EF4-FFF2-40B4-BE49-F238E27FC236}">
                <a16:creationId xmlns:a16="http://schemas.microsoft.com/office/drawing/2014/main" id="{075C851D-AA21-400F-B5EE-D49B7CACABE6}"/>
              </a:ext>
            </a:extLst>
          </p:cNvPr>
          <p:cNvSpPr>
            <a:spLocks noGrp="1"/>
          </p:cNvSpPr>
          <p:nvPr>
            <p:ph idx="1"/>
          </p:nvPr>
        </p:nvSpPr>
        <p:spPr>
          <a:xfrm>
            <a:off x="108857" y="1872461"/>
            <a:ext cx="3037114" cy="4368346"/>
          </a:xfrm>
        </p:spPr>
        <p:txBody>
          <a:bodyPr/>
          <a:lstStyle/>
          <a:p>
            <a:pPr marL="0" indent="0">
              <a:buNone/>
            </a:pPr>
            <a:r>
              <a:rPr lang="en-US" dirty="0"/>
              <a:t>If you have storage that is not on the SQL server itself, but is shared on the network, consider a cluster.</a:t>
            </a:r>
          </a:p>
          <a:p>
            <a:pPr marL="0" indent="0">
              <a:buNone/>
            </a:pPr>
            <a:endParaRPr lang="en-US" dirty="0"/>
          </a:p>
          <a:p>
            <a:pPr marL="0" indent="0">
              <a:buNone/>
            </a:pPr>
            <a:r>
              <a:rPr lang="en-US" dirty="0"/>
              <a:t>When one server goes down, the other takes over.</a:t>
            </a:r>
          </a:p>
        </p:txBody>
      </p:sp>
      <p:pic>
        <p:nvPicPr>
          <p:cNvPr id="5" name="Picture 4" descr="A close up of a map&#10;&#10;Description generated with high confidence">
            <a:extLst>
              <a:ext uri="{FF2B5EF4-FFF2-40B4-BE49-F238E27FC236}">
                <a16:creationId xmlns:a16="http://schemas.microsoft.com/office/drawing/2014/main" id="{78C0C06D-6A30-4824-9BD7-5F22591BB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388" y="903515"/>
            <a:ext cx="9220612" cy="5954486"/>
          </a:xfrm>
          <a:prstGeom prst="rect">
            <a:avLst/>
          </a:prstGeom>
        </p:spPr>
      </p:pic>
    </p:spTree>
    <p:extLst>
      <p:ext uri="{BB962C8B-B14F-4D97-AF65-F5344CB8AC3E}">
        <p14:creationId xmlns:p14="http://schemas.microsoft.com/office/powerpoint/2010/main" val="1249477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314BE-A56B-4675-99CA-4ACF288F7EF7}"/>
              </a:ext>
            </a:extLst>
          </p:cNvPr>
          <p:cNvSpPr>
            <a:spLocks noGrp="1"/>
          </p:cNvSpPr>
          <p:nvPr>
            <p:ph type="title"/>
          </p:nvPr>
        </p:nvSpPr>
        <p:spPr/>
        <p:txBody>
          <a:bodyPr/>
          <a:lstStyle/>
          <a:p>
            <a:r>
              <a:rPr lang="en-US" dirty="0"/>
              <a:t>How does clustering do?</a:t>
            </a:r>
          </a:p>
        </p:txBody>
      </p:sp>
      <p:sp>
        <p:nvSpPr>
          <p:cNvPr id="3" name="Content Placeholder 2">
            <a:extLst>
              <a:ext uri="{FF2B5EF4-FFF2-40B4-BE49-F238E27FC236}">
                <a16:creationId xmlns:a16="http://schemas.microsoft.com/office/drawing/2014/main" id="{605BB304-1C03-4DB8-A5E9-82030BB36ECA}"/>
              </a:ext>
            </a:extLst>
          </p:cNvPr>
          <p:cNvSpPr>
            <a:spLocks noGrp="1"/>
          </p:cNvSpPr>
          <p:nvPr>
            <p:ph idx="1"/>
          </p:nvPr>
        </p:nvSpPr>
        <p:spPr>
          <a:xfrm>
            <a:off x="838200" y="1426029"/>
            <a:ext cx="10515600" cy="4750934"/>
          </a:xfrm>
        </p:spPr>
        <p:txBody>
          <a:bodyPr>
            <a:normAutofit fontScale="92500" lnSpcReduction="10000"/>
          </a:bodyPr>
          <a:lstStyle/>
          <a:p>
            <a:pPr marL="0" indent="0">
              <a:buNone/>
            </a:pPr>
            <a:r>
              <a:rPr lang="en-US" strike="sngStrike" dirty="0"/>
              <a:t>Hardware failure (CPU, memory, power supply, fan)</a:t>
            </a:r>
          </a:p>
          <a:p>
            <a:pPr marL="0" indent="0">
              <a:buNone/>
            </a:pPr>
            <a:r>
              <a:rPr lang="en-US" strike="sngStrike" dirty="0"/>
              <a:t>Operating System failure</a:t>
            </a:r>
          </a:p>
          <a:p>
            <a:pPr marL="0" indent="0">
              <a:buNone/>
            </a:pPr>
            <a:r>
              <a:rPr lang="en-US" dirty="0"/>
              <a:t>Disk failure </a:t>
            </a:r>
          </a:p>
          <a:p>
            <a:pPr marL="0" indent="0">
              <a:buNone/>
            </a:pPr>
            <a:r>
              <a:rPr lang="en-US" dirty="0"/>
              <a:t>N</a:t>
            </a:r>
            <a:r>
              <a:rPr lang="en-US" strike="sngStrike" dirty="0"/>
              <a:t>e</a:t>
            </a:r>
            <a:r>
              <a:rPr lang="en-US" dirty="0"/>
              <a:t>t</a:t>
            </a:r>
            <a:r>
              <a:rPr lang="en-US" strike="sngStrike" dirty="0"/>
              <a:t>w</a:t>
            </a:r>
            <a:r>
              <a:rPr lang="en-US" dirty="0"/>
              <a:t>o</a:t>
            </a:r>
            <a:r>
              <a:rPr lang="en-US" strike="sngStrike" dirty="0"/>
              <a:t>r</a:t>
            </a:r>
            <a:r>
              <a:rPr lang="en-US" dirty="0"/>
              <a:t>k</a:t>
            </a:r>
            <a:r>
              <a:rPr lang="en-US" strike="sngStrike" dirty="0"/>
              <a:t>i</a:t>
            </a:r>
            <a:r>
              <a:rPr lang="en-US" dirty="0"/>
              <a:t>n</a:t>
            </a:r>
            <a:r>
              <a:rPr lang="en-US" strike="sngStrike" dirty="0"/>
              <a:t>g</a:t>
            </a:r>
            <a:r>
              <a:rPr lang="en-US" dirty="0"/>
              <a:t> f</a:t>
            </a:r>
            <a:r>
              <a:rPr lang="en-US" strike="sngStrike" dirty="0"/>
              <a:t>a</a:t>
            </a:r>
            <a:r>
              <a:rPr lang="en-US" dirty="0"/>
              <a:t>i</a:t>
            </a:r>
            <a:r>
              <a:rPr lang="en-US" strike="sngStrike" dirty="0"/>
              <a:t>l</a:t>
            </a:r>
            <a:r>
              <a:rPr lang="en-US" dirty="0"/>
              <a:t>u</a:t>
            </a:r>
            <a:r>
              <a:rPr lang="en-US" strike="sngStrike" dirty="0"/>
              <a:t>r</a:t>
            </a:r>
            <a:r>
              <a:rPr lang="en-US" dirty="0"/>
              <a:t>e (</a:t>
            </a:r>
            <a:r>
              <a:rPr lang="en-US" strike="sngStrike" dirty="0"/>
              <a:t>cable</a:t>
            </a:r>
            <a:r>
              <a:rPr lang="en-US" dirty="0"/>
              <a:t>, swi</a:t>
            </a:r>
            <a:r>
              <a:rPr lang="en-US" strike="sngStrike" dirty="0"/>
              <a:t>tch</a:t>
            </a:r>
            <a:r>
              <a:rPr lang="en-US" dirty="0"/>
              <a:t>)</a:t>
            </a:r>
          </a:p>
          <a:p>
            <a:pPr marL="0" indent="0">
              <a:buNone/>
            </a:pPr>
            <a:r>
              <a:rPr lang="en-US" strike="sngStrike" dirty="0"/>
              <a:t>SQL Server Bug (NO!!!!!!!!)</a:t>
            </a:r>
          </a:p>
          <a:p>
            <a:pPr marL="0" indent="0">
              <a:buNone/>
            </a:pPr>
            <a:endParaRPr lang="en-US" strike="sngStrike" dirty="0"/>
          </a:p>
          <a:p>
            <a:pPr marL="0" indent="0">
              <a:buNone/>
            </a:pPr>
            <a:r>
              <a:rPr lang="en-US" dirty="0"/>
              <a:t>Clustering DOES NOT improve performance. It reduces, but does not eliminate downtime. It doesn’t save or make backups unnecessary.</a:t>
            </a:r>
          </a:p>
          <a:p>
            <a:pPr marL="0" indent="0">
              <a:buNone/>
            </a:pPr>
            <a:r>
              <a:rPr lang="en-US" dirty="0"/>
              <a:t>It CAN be helpful when one of the failures above happen OR when you want to do a live update of your SQL Server (say, an operating system patch).</a:t>
            </a:r>
          </a:p>
          <a:p>
            <a:pPr marL="0" indent="0">
              <a:buNone/>
            </a:pPr>
            <a:r>
              <a:rPr lang="en-US" dirty="0"/>
              <a:t>What does it cost?</a:t>
            </a:r>
          </a:p>
        </p:txBody>
      </p:sp>
    </p:spTree>
    <p:extLst>
      <p:ext uri="{BB962C8B-B14F-4D97-AF65-F5344CB8AC3E}">
        <p14:creationId xmlns:p14="http://schemas.microsoft.com/office/powerpoint/2010/main" val="3351205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324B-F6E6-4645-8ABF-6D2CCC839445}"/>
              </a:ext>
            </a:extLst>
          </p:cNvPr>
          <p:cNvSpPr>
            <a:spLocks noGrp="1"/>
          </p:cNvSpPr>
          <p:nvPr>
            <p:ph type="title"/>
          </p:nvPr>
        </p:nvSpPr>
        <p:spPr>
          <a:xfrm>
            <a:off x="838200" y="0"/>
            <a:ext cx="3833191" cy="1013792"/>
          </a:xfrm>
        </p:spPr>
        <p:txBody>
          <a:bodyPr>
            <a:normAutofit/>
          </a:bodyPr>
          <a:lstStyle/>
          <a:p>
            <a:r>
              <a:rPr lang="en-US" dirty="0"/>
              <a:t>Replication</a:t>
            </a:r>
          </a:p>
        </p:txBody>
      </p:sp>
      <p:sp>
        <p:nvSpPr>
          <p:cNvPr id="3" name="Content Placeholder 2">
            <a:extLst>
              <a:ext uri="{FF2B5EF4-FFF2-40B4-BE49-F238E27FC236}">
                <a16:creationId xmlns:a16="http://schemas.microsoft.com/office/drawing/2014/main" id="{DBBEEBE2-3DE1-4E54-8199-39C480557B13}"/>
              </a:ext>
            </a:extLst>
          </p:cNvPr>
          <p:cNvSpPr>
            <a:spLocks noGrp="1"/>
          </p:cNvSpPr>
          <p:nvPr>
            <p:ph idx="1"/>
          </p:nvPr>
        </p:nvSpPr>
        <p:spPr>
          <a:xfrm>
            <a:off x="8378183" y="3205576"/>
            <a:ext cx="3651477" cy="3652424"/>
          </a:xfrm>
        </p:spPr>
        <p:txBody>
          <a:bodyPr/>
          <a:lstStyle/>
          <a:p>
            <a:pPr marL="0" indent="0">
              <a:buNone/>
            </a:pPr>
            <a:r>
              <a:rPr lang="en-US" dirty="0"/>
              <a:t>The concept of replication is that you have two completely distinct SQL Servers running. One is “active”, the other is “standby”.</a:t>
            </a:r>
          </a:p>
        </p:txBody>
      </p:sp>
      <p:pic>
        <p:nvPicPr>
          <p:cNvPr id="1026" name="Picture 2" descr="Image result for stargate replicators">
            <a:extLst>
              <a:ext uri="{FF2B5EF4-FFF2-40B4-BE49-F238E27FC236}">
                <a16:creationId xmlns:a16="http://schemas.microsoft.com/office/drawing/2014/main" id="{28E09A5D-420A-4F6A-B0A0-7681CFD2A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523" y="0"/>
            <a:ext cx="3651477" cy="19341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map&#10;&#10;Description generated with very high confidence">
            <a:extLst>
              <a:ext uri="{FF2B5EF4-FFF2-40B4-BE49-F238E27FC236}">
                <a16:creationId xmlns:a16="http://schemas.microsoft.com/office/drawing/2014/main" id="{56CD294F-3B3F-467A-A281-4F39A3938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39" y="760063"/>
            <a:ext cx="8241844" cy="6097937"/>
          </a:xfrm>
          <a:prstGeom prst="rect">
            <a:avLst/>
          </a:prstGeom>
        </p:spPr>
      </p:pic>
    </p:spTree>
    <p:extLst>
      <p:ext uri="{BB962C8B-B14F-4D97-AF65-F5344CB8AC3E}">
        <p14:creationId xmlns:p14="http://schemas.microsoft.com/office/powerpoint/2010/main" val="415810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23D8-E8E2-4EBA-ACAD-1D8075695068}"/>
              </a:ext>
            </a:extLst>
          </p:cNvPr>
          <p:cNvSpPr>
            <a:spLocks noGrp="1"/>
          </p:cNvSpPr>
          <p:nvPr>
            <p:ph type="title"/>
          </p:nvPr>
        </p:nvSpPr>
        <p:spPr/>
        <p:txBody>
          <a:bodyPr/>
          <a:lstStyle/>
          <a:p>
            <a:r>
              <a:rPr lang="en-US" dirty="0"/>
              <a:t>What’s that “replication” arrow?</a:t>
            </a:r>
          </a:p>
        </p:txBody>
      </p:sp>
      <p:sp>
        <p:nvSpPr>
          <p:cNvPr id="3" name="Content Placeholder 2">
            <a:extLst>
              <a:ext uri="{FF2B5EF4-FFF2-40B4-BE49-F238E27FC236}">
                <a16:creationId xmlns:a16="http://schemas.microsoft.com/office/drawing/2014/main" id="{3826EA96-2D5E-4A9F-B4DB-2938F4029951}"/>
              </a:ext>
            </a:extLst>
          </p:cNvPr>
          <p:cNvSpPr>
            <a:spLocks noGrp="1"/>
          </p:cNvSpPr>
          <p:nvPr>
            <p:ph idx="1"/>
          </p:nvPr>
        </p:nvSpPr>
        <p:spPr/>
        <p:txBody>
          <a:bodyPr/>
          <a:lstStyle/>
          <a:p>
            <a:pPr marL="0" indent="0">
              <a:buNone/>
            </a:pPr>
            <a:r>
              <a:rPr lang="en-US" dirty="0"/>
              <a:t>There are three different models of replication, but the idea is that data flows from the “master” to the “backups”.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33608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7E1F-C876-4A4D-BD74-4EA0FAFE2110}"/>
              </a:ext>
            </a:extLst>
          </p:cNvPr>
          <p:cNvSpPr>
            <a:spLocks noGrp="1"/>
          </p:cNvSpPr>
          <p:nvPr>
            <p:ph type="title"/>
          </p:nvPr>
        </p:nvSpPr>
        <p:spPr/>
        <p:txBody>
          <a:bodyPr/>
          <a:lstStyle/>
          <a:p>
            <a:r>
              <a:rPr lang="en-US" dirty="0"/>
              <a:t>Snapshot Replication</a:t>
            </a:r>
          </a:p>
        </p:txBody>
      </p:sp>
      <p:sp>
        <p:nvSpPr>
          <p:cNvPr id="3" name="Content Placeholder 2">
            <a:extLst>
              <a:ext uri="{FF2B5EF4-FFF2-40B4-BE49-F238E27FC236}">
                <a16:creationId xmlns:a16="http://schemas.microsoft.com/office/drawing/2014/main" id="{766B8945-CF70-4BFF-9B9A-DB382853B0F0}"/>
              </a:ext>
            </a:extLst>
          </p:cNvPr>
          <p:cNvSpPr>
            <a:spLocks noGrp="1"/>
          </p:cNvSpPr>
          <p:nvPr>
            <p:ph idx="1"/>
          </p:nvPr>
        </p:nvSpPr>
        <p:spPr/>
        <p:txBody>
          <a:bodyPr/>
          <a:lstStyle/>
          <a:p>
            <a:pPr marL="0" indent="0">
              <a:buNone/>
            </a:pPr>
            <a:r>
              <a:rPr lang="en-US" dirty="0"/>
              <a:t>Periodically, the whole database is streamed from the master to the standby machines. </a:t>
            </a:r>
          </a:p>
          <a:p>
            <a:pPr marL="0" indent="0">
              <a:buNone/>
            </a:pPr>
            <a:endParaRPr lang="en-US" dirty="0"/>
          </a:p>
          <a:p>
            <a:pPr marL="0" indent="0">
              <a:buNone/>
            </a:pPr>
            <a:r>
              <a:rPr lang="en-US" dirty="0"/>
              <a:t>This is good when:</a:t>
            </a:r>
          </a:p>
          <a:p>
            <a:pPr marL="514350" indent="-514350">
              <a:buAutoNum type="arabicParenR"/>
            </a:pPr>
            <a:r>
              <a:rPr lang="en-US" dirty="0"/>
              <a:t>You can afford to lose some period of work</a:t>
            </a:r>
          </a:p>
          <a:p>
            <a:pPr marL="514350" indent="-514350">
              <a:buAutoNum type="arabicParenR"/>
            </a:pPr>
            <a:r>
              <a:rPr lang="en-US" dirty="0"/>
              <a:t>Most of the data changes for most snapshots</a:t>
            </a:r>
          </a:p>
          <a:p>
            <a:pPr marL="514350" indent="-514350">
              <a:buAutoNum type="arabicParenR"/>
            </a:pPr>
            <a:r>
              <a:rPr lang="en-US" dirty="0"/>
              <a:t>Limited bandwidth, especially during active changes</a:t>
            </a:r>
          </a:p>
          <a:p>
            <a:pPr marL="514350" indent="-514350">
              <a:buAutoNum type="arabicParenR"/>
            </a:pPr>
            <a:r>
              <a:rPr lang="en-US" dirty="0"/>
              <a:t>Tiny databases</a:t>
            </a:r>
          </a:p>
          <a:p>
            <a:pPr marL="514350" indent="-514350">
              <a:buAutoNum type="arabicParenR"/>
            </a:pPr>
            <a:endParaRPr lang="en-US" dirty="0"/>
          </a:p>
        </p:txBody>
      </p:sp>
    </p:spTree>
    <p:extLst>
      <p:ext uri="{BB962C8B-B14F-4D97-AF65-F5344CB8AC3E}">
        <p14:creationId xmlns:p14="http://schemas.microsoft.com/office/powerpoint/2010/main" val="393220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EB91-23B4-4C6A-BA05-A7FDA514A82E}"/>
              </a:ext>
            </a:extLst>
          </p:cNvPr>
          <p:cNvSpPr>
            <a:spLocks noGrp="1"/>
          </p:cNvSpPr>
          <p:nvPr>
            <p:ph type="title"/>
          </p:nvPr>
        </p:nvSpPr>
        <p:spPr/>
        <p:txBody>
          <a:bodyPr/>
          <a:lstStyle/>
          <a:p>
            <a:r>
              <a:rPr lang="en-US" dirty="0"/>
              <a:t>Transactional Replication</a:t>
            </a:r>
          </a:p>
        </p:txBody>
      </p:sp>
      <p:sp>
        <p:nvSpPr>
          <p:cNvPr id="3" name="Content Placeholder 2">
            <a:extLst>
              <a:ext uri="{FF2B5EF4-FFF2-40B4-BE49-F238E27FC236}">
                <a16:creationId xmlns:a16="http://schemas.microsoft.com/office/drawing/2014/main" id="{15418553-0D70-433A-B5BE-66F7AE3FE8B0}"/>
              </a:ext>
            </a:extLst>
          </p:cNvPr>
          <p:cNvSpPr>
            <a:spLocks noGrp="1"/>
          </p:cNvSpPr>
          <p:nvPr>
            <p:ph idx="1"/>
          </p:nvPr>
        </p:nvSpPr>
        <p:spPr/>
        <p:txBody>
          <a:bodyPr/>
          <a:lstStyle/>
          <a:p>
            <a:pPr marL="0" indent="0">
              <a:buNone/>
            </a:pPr>
            <a:r>
              <a:rPr lang="en-US" dirty="0"/>
              <a:t>As a transaction is committed, it is sent to the other servers which play back the same transaction. This keeps all of the servers in sync. An initial snapshot happens when replication starts.</a:t>
            </a:r>
          </a:p>
          <a:p>
            <a:pPr marL="0" indent="0">
              <a:buNone/>
            </a:pPr>
            <a:endParaRPr lang="en-US" dirty="0"/>
          </a:p>
          <a:p>
            <a:pPr marL="0" indent="0">
              <a:buNone/>
            </a:pPr>
            <a:r>
              <a:rPr lang="en-US" dirty="0"/>
              <a:t>Use when you can’t afford to lose many changes, you have good connectivity between servers and you have many changes.</a:t>
            </a:r>
          </a:p>
          <a:p>
            <a:pPr marL="0" indent="0">
              <a:buNone/>
            </a:pPr>
            <a:endParaRPr lang="en-US" dirty="0"/>
          </a:p>
          <a:p>
            <a:pPr marL="0" indent="0">
              <a:buNone/>
            </a:pPr>
            <a:r>
              <a:rPr lang="en-US" dirty="0"/>
              <a:t>Note that changes can still fall behind – network or disk contention, locking, etc.</a:t>
            </a:r>
          </a:p>
          <a:p>
            <a:pPr marL="0" indent="0">
              <a:buNone/>
            </a:pPr>
            <a:endParaRPr lang="en-US" dirty="0"/>
          </a:p>
        </p:txBody>
      </p:sp>
    </p:spTree>
    <p:extLst>
      <p:ext uri="{BB962C8B-B14F-4D97-AF65-F5344CB8AC3E}">
        <p14:creationId xmlns:p14="http://schemas.microsoft.com/office/powerpoint/2010/main" val="2607013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6049-DC99-4747-BD26-6B01EEACBAC1}"/>
              </a:ext>
            </a:extLst>
          </p:cNvPr>
          <p:cNvSpPr>
            <a:spLocks noGrp="1"/>
          </p:cNvSpPr>
          <p:nvPr>
            <p:ph type="title"/>
          </p:nvPr>
        </p:nvSpPr>
        <p:spPr/>
        <p:txBody>
          <a:bodyPr/>
          <a:lstStyle/>
          <a:p>
            <a:r>
              <a:rPr lang="en-US" dirty="0"/>
              <a:t>Merge Replication</a:t>
            </a:r>
          </a:p>
        </p:txBody>
      </p:sp>
      <p:sp>
        <p:nvSpPr>
          <p:cNvPr id="3" name="Content Placeholder 2">
            <a:extLst>
              <a:ext uri="{FF2B5EF4-FFF2-40B4-BE49-F238E27FC236}">
                <a16:creationId xmlns:a16="http://schemas.microsoft.com/office/drawing/2014/main" id="{27CA30B6-6D56-4F3B-9B90-AC44F64FE4F8}"/>
              </a:ext>
            </a:extLst>
          </p:cNvPr>
          <p:cNvSpPr>
            <a:spLocks noGrp="1"/>
          </p:cNvSpPr>
          <p:nvPr>
            <p:ph idx="1"/>
          </p:nvPr>
        </p:nvSpPr>
        <p:spPr/>
        <p:txBody>
          <a:bodyPr>
            <a:normAutofit lnSpcReduction="10000"/>
          </a:bodyPr>
          <a:lstStyle/>
          <a:p>
            <a:pPr marL="0" indent="0">
              <a:buNone/>
            </a:pPr>
            <a:r>
              <a:rPr lang="en-US" dirty="0"/>
              <a:t>Bidirectional replication – all servers can accept changes. Rules are used to decide “who wins.” These rules can be as simple as “latest timestamp wins.”</a:t>
            </a:r>
          </a:p>
          <a:p>
            <a:pPr marL="0" indent="0">
              <a:buNone/>
            </a:pPr>
            <a:endParaRPr lang="en-US" dirty="0"/>
          </a:p>
          <a:p>
            <a:pPr marL="0" indent="0">
              <a:buNone/>
            </a:pPr>
            <a:r>
              <a:rPr lang="en-US" dirty="0"/>
              <a:t>Use Merge Replication when you need to have multiple servers receiving changes – it is your only option.</a:t>
            </a:r>
          </a:p>
          <a:p>
            <a:pPr marL="0" indent="0">
              <a:buNone/>
            </a:pPr>
            <a:endParaRPr lang="en-US" dirty="0"/>
          </a:p>
          <a:p>
            <a:pPr marL="0" indent="0">
              <a:buNone/>
            </a:pPr>
            <a:r>
              <a:rPr lang="en-US" dirty="0"/>
              <a:t>An example of this might be a remote site with poor connectivity – you can’t afford the latency to have all of the changes happen across the network in </a:t>
            </a:r>
            <a:r>
              <a:rPr lang="en-US" dirty="0" err="1"/>
              <a:t>realtime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81625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F967-5B9C-464F-AC80-A819D939486B}"/>
              </a:ext>
            </a:extLst>
          </p:cNvPr>
          <p:cNvSpPr>
            <a:spLocks noGrp="1"/>
          </p:cNvSpPr>
          <p:nvPr>
            <p:ph type="title"/>
          </p:nvPr>
        </p:nvSpPr>
        <p:spPr/>
        <p:txBody>
          <a:bodyPr/>
          <a:lstStyle/>
          <a:p>
            <a:r>
              <a:rPr lang="en-US" dirty="0"/>
              <a:t>Language Problems…</a:t>
            </a:r>
          </a:p>
        </p:txBody>
      </p:sp>
      <p:sp>
        <p:nvSpPr>
          <p:cNvPr id="3" name="Content Placeholder 2">
            <a:extLst>
              <a:ext uri="{FF2B5EF4-FFF2-40B4-BE49-F238E27FC236}">
                <a16:creationId xmlns:a16="http://schemas.microsoft.com/office/drawing/2014/main" id="{57BA2519-30D1-462A-B487-C886B12A592E}"/>
              </a:ext>
            </a:extLst>
          </p:cNvPr>
          <p:cNvSpPr>
            <a:spLocks noGrp="1"/>
          </p:cNvSpPr>
          <p:nvPr>
            <p:ph idx="1"/>
          </p:nvPr>
        </p:nvSpPr>
        <p:spPr/>
        <p:txBody>
          <a:bodyPr>
            <a:normAutofit fontScale="92500" lnSpcReduction="10000"/>
          </a:bodyPr>
          <a:lstStyle/>
          <a:p>
            <a:pPr marL="0" indent="0">
              <a:buNone/>
            </a:pPr>
            <a:r>
              <a:rPr lang="en-US" dirty="0"/>
              <a:t>SQL is a good language, but it is a domain specific language – it doesn’t have any object orientation, any complex structures or the ability to create new data types.</a:t>
            </a:r>
          </a:p>
          <a:p>
            <a:pPr marL="0" indent="0">
              <a:buNone/>
            </a:pPr>
            <a:endParaRPr lang="en-US" dirty="0"/>
          </a:p>
          <a:p>
            <a:pPr marL="0" indent="0">
              <a:buNone/>
            </a:pPr>
            <a:r>
              <a:rPr lang="en-US" dirty="0"/>
              <a:t>Consider a few possibilities:</a:t>
            </a:r>
            <a:br>
              <a:rPr lang="en-US" dirty="0"/>
            </a:br>
            <a:r>
              <a:rPr lang="en-US" dirty="0"/>
              <a:t>1) You need to store and work with a specific data type (GPS coordinates, maybe)</a:t>
            </a:r>
          </a:p>
          <a:p>
            <a:pPr marL="0" indent="0">
              <a:buNone/>
            </a:pPr>
            <a:r>
              <a:rPr lang="en-US" dirty="0"/>
              <a:t>2) You need to run a simple algorithm on every row, but the amount of data makes this unreasonable.</a:t>
            </a:r>
          </a:p>
          <a:p>
            <a:pPr marL="0" indent="0">
              <a:buNone/>
            </a:pPr>
            <a:r>
              <a:rPr lang="en-US" dirty="0"/>
              <a:t>3) You’ve built complex business rules in code and want to enforce them in the database for SQL users.</a:t>
            </a:r>
          </a:p>
        </p:txBody>
      </p:sp>
    </p:spTree>
    <p:extLst>
      <p:ext uri="{BB962C8B-B14F-4D97-AF65-F5344CB8AC3E}">
        <p14:creationId xmlns:p14="http://schemas.microsoft.com/office/powerpoint/2010/main" val="2716517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571BB-C27A-4017-81FD-9AB172921484}"/>
              </a:ext>
            </a:extLst>
          </p:cNvPr>
          <p:cNvSpPr>
            <a:spLocks noGrp="1"/>
          </p:cNvSpPr>
          <p:nvPr>
            <p:ph type="title"/>
          </p:nvPr>
        </p:nvSpPr>
        <p:spPr/>
        <p:txBody>
          <a:bodyPr/>
          <a:lstStyle/>
          <a:p>
            <a:r>
              <a:rPr lang="en-US" dirty="0"/>
              <a:t>CLR Integration</a:t>
            </a:r>
          </a:p>
        </p:txBody>
      </p:sp>
      <p:sp>
        <p:nvSpPr>
          <p:cNvPr id="3" name="Content Placeholder 2">
            <a:extLst>
              <a:ext uri="{FF2B5EF4-FFF2-40B4-BE49-F238E27FC236}">
                <a16:creationId xmlns:a16="http://schemas.microsoft.com/office/drawing/2014/main" id="{51141382-BBB7-4441-B437-225267ED502F}"/>
              </a:ext>
            </a:extLst>
          </p:cNvPr>
          <p:cNvSpPr>
            <a:spLocks noGrp="1"/>
          </p:cNvSpPr>
          <p:nvPr>
            <p:ph idx="1"/>
          </p:nvPr>
        </p:nvSpPr>
        <p:spPr/>
        <p:txBody>
          <a:bodyPr>
            <a:normAutofit fontScale="92500" lnSpcReduction="10000"/>
          </a:bodyPr>
          <a:lstStyle/>
          <a:p>
            <a:pPr marL="0" indent="0">
              <a:buNone/>
            </a:pPr>
            <a:r>
              <a:rPr lang="en-US" dirty="0"/>
              <a:t>SQL Server has the ability to run .NET code from SQL.</a:t>
            </a:r>
          </a:p>
          <a:p>
            <a:pPr marL="0" indent="0">
              <a:buNone/>
            </a:pPr>
            <a:endParaRPr lang="en-US" dirty="0"/>
          </a:p>
          <a:p>
            <a:pPr marL="0" indent="0">
              <a:buNone/>
            </a:pPr>
            <a:r>
              <a:rPr lang="en-US" dirty="0"/>
              <a:t>You can write stored procedures, triggers, functions, types and aggregations (like MIN and MAX) in .NET languages. Because this is compiled, it may be faster than your SQL (but may not).</a:t>
            </a:r>
          </a:p>
          <a:p>
            <a:pPr marL="0" indent="0">
              <a:buNone/>
            </a:pPr>
            <a:endParaRPr lang="en-US" dirty="0"/>
          </a:p>
          <a:p>
            <a:pPr marL="0" indent="0">
              <a:buNone/>
            </a:pPr>
            <a:r>
              <a:rPr lang="en-US" dirty="0"/>
              <a:t>If you write your application in .NET, you can even share objects between the database and the backend.</a:t>
            </a:r>
          </a:p>
          <a:p>
            <a:pPr marL="0" indent="0">
              <a:buNone/>
            </a:pPr>
            <a:endParaRPr lang="en-US" dirty="0"/>
          </a:p>
          <a:p>
            <a:pPr marL="0" indent="0">
              <a:buNone/>
            </a:pPr>
            <a:r>
              <a:rPr lang="en-US" dirty="0"/>
              <a:t>Finally, you can move .NET code off of the SQL Server to another machine if the economics change. It is harder to do that with SQL.</a:t>
            </a:r>
          </a:p>
        </p:txBody>
      </p:sp>
    </p:spTree>
    <p:extLst>
      <p:ext uri="{BB962C8B-B14F-4D97-AF65-F5344CB8AC3E}">
        <p14:creationId xmlns:p14="http://schemas.microsoft.com/office/powerpoint/2010/main" val="2177312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7E9B-D5C6-49EF-B1CD-E51ACA89FB92}"/>
              </a:ext>
            </a:extLst>
          </p:cNvPr>
          <p:cNvSpPr>
            <a:spLocks noGrp="1"/>
          </p:cNvSpPr>
          <p:nvPr>
            <p:ph type="title"/>
          </p:nvPr>
        </p:nvSpPr>
        <p:spPr/>
        <p:txBody>
          <a:bodyPr/>
          <a:lstStyle/>
          <a:p>
            <a:r>
              <a:rPr lang="en-US" dirty="0"/>
              <a:t>What is it good for?</a:t>
            </a:r>
          </a:p>
        </p:txBody>
      </p:sp>
      <p:sp>
        <p:nvSpPr>
          <p:cNvPr id="3" name="Content Placeholder 2">
            <a:extLst>
              <a:ext uri="{FF2B5EF4-FFF2-40B4-BE49-F238E27FC236}">
                <a16:creationId xmlns:a16="http://schemas.microsoft.com/office/drawing/2014/main" id="{2B390CA3-CE5A-41F9-93CC-AA4F5E139B8B}"/>
              </a:ext>
            </a:extLst>
          </p:cNvPr>
          <p:cNvSpPr>
            <a:spLocks noGrp="1"/>
          </p:cNvSpPr>
          <p:nvPr>
            <p:ph idx="1"/>
          </p:nvPr>
        </p:nvSpPr>
        <p:spPr/>
        <p:txBody>
          <a:bodyPr>
            <a:normAutofit/>
          </a:bodyPr>
          <a:lstStyle/>
          <a:p>
            <a:pPr marL="0" indent="0">
              <a:buNone/>
            </a:pPr>
            <a:r>
              <a:rPr lang="en-US" dirty="0"/>
              <a:t>CLR code can NOT replace SQL – it has no access to tables/rows except through it’s normal pathway (ADO.NET)</a:t>
            </a:r>
          </a:p>
          <a:p>
            <a:pPr marL="0" indent="0">
              <a:buNone/>
            </a:pPr>
            <a:endParaRPr lang="en-US" dirty="0"/>
          </a:p>
          <a:p>
            <a:pPr marL="0" indent="0">
              <a:buNone/>
            </a:pPr>
            <a:r>
              <a:rPr lang="en-US" dirty="0"/>
              <a:t>It’s not “make it fast” or “avoid it – it’s slow” – it can be either.</a:t>
            </a:r>
          </a:p>
          <a:p>
            <a:pPr marL="0" indent="0">
              <a:buNone/>
            </a:pPr>
            <a:endParaRPr lang="en-US" dirty="0"/>
          </a:p>
          <a:p>
            <a:pPr marL="0" indent="0">
              <a:buNone/>
            </a:pPr>
            <a:r>
              <a:rPr lang="en-US" dirty="0"/>
              <a:t>It CAN be a security risk if not handled correctly</a:t>
            </a:r>
          </a:p>
          <a:p>
            <a:pPr marL="0" indent="0">
              <a:buNone/>
            </a:pPr>
            <a:endParaRPr lang="en-US" dirty="0"/>
          </a:p>
          <a:p>
            <a:pPr marL="0" indent="0">
              <a:buNone/>
            </a:pPr>
            <a:r>
              <a:rPr lang="en-US" dirty="0"/>
              <a:t>It’s not an “all or nothing”</a:t>
            </a:r>
          </a:p>
          <a:p>
            <a:pPr marL="0" indent="0">
              <a:buNone/>
            </a:pPr>
            <a:endParaRPr lang="en-US" dirty="0"/>
          </a:p>
        </p:txBody>
      </p:sp>
    </p:spTree>
    <p:extLst>
      <p:ext uri="{BB962C8B-B14F-4D97-AF65-F5344CB8AC3E}">
        <p14:creationId xmlns:p14="http://schemas.microsoft.com/office/powerpoint/2010/main" val="254958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D9A5-9905-4B83-BF89-C1E865C8AECB}"/>
              </a:ext>
            </a:extLst>
          </p:cNvPr>
          <p:cNvSpPr>
            <a:spLocks noGrp="1"/>
          </p:cNvSpPr>
          <p:nvPr>
            <p:ph type="title"/>
          </p:nvPr>
        </p:nvSpPr>
        <p:spPr/>
        <p:txBody>
          <a:bodyPr/>
          <a:lstStyle/>
          <a:p>
            <a:r>
              <a:rPr lang="en-US" dirty="0"/>
              <a:t>SQL Agent</a:t>
            </a:r>
          </a:p>
        </p:txBody>
      </p:sp>
      <p:sp>
        <p:nvSpPr>
          <p:cNvPr id="3" name="Content Placeholder 2">
            <a:extLst>
              <a:ext uri="{FF2B5EF4-FFF2-40B4-BE49-F238E27FC236}">
                <a16:creationId xmlns:a16="http://schemas.microsoft.com/office/drawing/2014/main" id="{9E05A1EA-6246-4C49-8E0C-433A4C0874D5}"/>
              </a:ext>
            </a:extLst>
          </p:cNvPr>
          <p:cNvSpPr>
            <a:spLocks noGrp="1"/>
          </p:cNvSpPr>
          <p:nvPr>
            <p:ph idx="1"/>
          </p:nvPr>
        </p:nvSpPr>
        <p:spPr>
          <a:xfrm>
            <a:off x="838200" y="1326292"/>
            <a:ext cx="10515600" cy="4850671"/>
          </a:xfrm>
        </p:spPr>
        <p:txBody>
          <a:bodyPr>
            <a:normAutofit fontScale="92500"/>
          </a:bodyPr>
          <a:lstStyle/>
          <a:p>
            <a:pPr marL="0" indent="0">
              <a:buNone/>
            </a:pPr>
            <a:r>
              <a:rPr lang="en-US" dirty="0"/>
              <a:t>With database management, there will always be jobs you want to run on a schedule. </a:t>
            </a:r>
          </a:p>
          <a:p>
            <a:pPr marL="0" indent="0">
              <a:buNone/>
            </a:pPr>
            <a:endParaRPr lang="en-US" dirty="0"/>
          </a:p>
          <a:p>
            <a:pPr marL="0" indent="0">
              <a:buNone/>
            </a:pPr>
            <a:r>
              <a:rPr lang="en-US" dirty="0"/>
              <a:t>Windows, coming from a desktop perspective, has never had a great answer to </a:t>
            </a:r>
            <a:r>
              <a:rPr lang="en-US" dirty="0" err="1"/>
              <a:t>cron</a:t>
            </a:r>
            <a:r>
              <a:rPr lang="en-US" dirty="0"/>
              <a:t>.</a:t>
            </a:r>
          </a:p>
          <a:p>
            <a:pPr marL="0" indent="0">
              <a:buNone/>
            </a:pPr>
            <a:endParaRPr lang="en-US" dirty="0"/>
          </a:p>
          <a:p>
            <a:pPr marL="0" indent="0">
              <a:buNone/>
            </a:pPr>
            <a:r>
              <a:rPr lang="en-US" dirty="0"/>
              <a:t>SQL Server includes SQL Agent – a UI driven (although you can use SQL!) tool for scheduling jobs.</a:t>
            </a:r>
          </a:p>
          <a:p>
            <a:pPr marL="0" indent="0">
              <a:buNone/>
            </a:pPr>
            <a:endParaRPr lang="en-US" dirty="0"/>
          </a:p>
          <a:p>
            <a:pPr marL="0" indent="0">
              <a:buNone/>
            </a:pPr>
            <a:r>
              <a:rPr lang="en-US" dirty="0"/>
              <a:t>In an infrastructure that is heavily Windows, SQL Agent can become your primary scheduler. We once used it to invoke our C# job scheduler…</a:t>
            </a:r>
          </a:p>
        </p:txBody>
      </p:sp>
    </p:spTree>
    <p:extLst>
      <p:ext uri="{BB962C8B-B14F-4D97-AF65-F5344CB8AC3E}">
        <p14:creationId xmlns:p14="http://schemas.microsoft.com/office/powerpoint/2010/main" val="382685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7E9B-D5C6-49EF-B1CD-E51ACA89FB92}"/>
              </a:ext>
            </a:extLst>
          </p:cNvPr>
          <p:cNvSpPr>
            <a:spLocks noGrp="1"/>
          </p:cNvSpPr>
          <p:nvPr>
            <p:ph type="title"/>
          </p:nvPr>
        </p:nvSpPr>
        <p:spPr/>
        <p:txBody>
          <a:bodyPr/>
          <a:lstStyle/>
          <a:p>
            <a:r>
              <a:rPr lang="en-US" dirty="0"/>
              <a:t>What is it good for?</a:t>
            </a:r>
          </a:p>
        </p:txBody>
      </p:sp>
      <p:sp>
        <p:nvSpPr>
          <p:cNvPr id="3" name="Content Placeholder 2">
            <a:extLst>
              <a:ext uri="{FF2B5EF4-FFF2-40B4-BE49-F238E27FC236}">
                <a16:creationId xmlns:a16="http://schemas.microsoft.com/office/drawing/2014/main" id="{2B390CA3-CE5A-41F9-93CC-AA4F5E139B8B}"/>
              </a:ext>
            </a:extLst>
          </p:cNvPr>
          <p:cNvSpPr>
            <a:spLocks noGrp="1"/>
          </p:cNvSpPr>
          <p:nvPr>
            <p:ph idx="1"/>
          </p:nvPr>
        </p:nvSpPr>
        <p:spPr/>
        <p:txBody>
          <a:bodyPr>
            <a:normAutofit/>
          </a:bodyPr>
          <a:lstStyle/>
          <a:p>
            <a:pPr marL="0" indent="0">
              <a:buNone/>
            </a:pPr>
            <a:r>
              <a:rPr lang="en-US" dirty="0"/>
              <a:t>It can stream through datasets in a way that table valued functions cannot</a:t>
            </a:r>
          </a:p>
          <a:p>
            <a:pPr marL="0" indent="0">
              <a:buNone/>
            </a:pPr>
            <a:endParaRPr lang="en-US" dirty="0"/>
          </a:p>
          <a:p>
            <a:pPr marL="0" indent="0">
              <a:buNone/>
            </a:pPr>
            <a:r>
              <a:rPr lang="en-US" dirty="0"/>
              <a:t>You can control threading and exception handling</a:t>
            </a:r>
          </a:p>
          <a:p>
            <a:pPr marL="0" indent="0">
              <a:buNone/>
            </a:pPr>
            <a:endParaRPr lang="en-US" dirty="0"/>
          </a:p>
          <a:p>
            <a:pPr marL="0" indent="0">
              <a:buNone/>
            </a:pPr>
            <a:r>
              <a:rPr lang="en-US" dirty="0"/>
              <a:t>It an share/cache memory across sessions (both good and bad)</a:t>
            </a:r>
          </a:p>
        </p:txBody>
      </p:sp>
    </p:spTree>
    <p:extLst>
      <p:ext uri="{BB962C8B-B14F-4D97-AF65-F5344CB8AC3E}">
        <p14:creationId xmlns:p14="http://schemas.microsoft.com/office/powerpoint/2010/main" val="217581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DE4F-BFDD-4EDD-A8F5-47C1D49C4B24}"/>
              </a:ext>
            </a:extLst>
          </p:cNvPr>
          <p:cNvSpPr>
            <a:spLocks noGrp="1"/>
          </p:cNvSpPr>
          <p:nvPr>
            <p:ph type="title"/>
          </p:nvPr>
        </p:nvSpPr>
        <p:spPr/>
        <p:txBody>
          <a:bodyPr/>
          <a:lstStyle/>
          <a:p>
            <a:r>
              <a:rPr lang="en-US" dirty="0"/>
              <a:t>An example of a CLR stored procedure</a:t>
            </a:r>
          </a:p>
        </p:txBody>
      </p:sp>
      <p:sp>
        <p:nvSpPr>
          <p:cNvPr id="3" name="Content Placeholder 2">
            <a:extLst>
              <a:ext uri="{FF2B5EF4-FFF2-40B4-BE49-F238E27FC236}">
                <a16:creationId xmlns:a16="http://schemas.microsoft.com/office/drawing/2014/main" id="{6BB3CCEC-6B2C-4F2A-AF73-55E0F7622563}"/>
              </a:ext>
            </a:extLst>
          </p:cNvPr>
          <p:cNvSpPr>
            <a:spLocks noGrp="1"/>
          </p:cNvSpPr>
          <p:nvPr>
            <p:ph idx="1"/>
          </p:nvPr>
        </p:nvSpPr>
        <p:spPr>
          <a:xfrm>
            <a:off x="181232" y="1825625"/>
            <a:ext cx="11829536" cy="4351338"/>
          </a:xfrm>
        </p:spPr>
        <p:txBody>
          <a:bodyPr>
            <a:normAutofit/>
          </a:bodyPr>
          <a:lstStyle/>
          <a:p>
            <a:pPr marL="0" indent="0">
              <a:buNone/>
            </a:pPr>
            <a:r>
              <a:rPr lang="en-US" dirty="0"/>
              <a:t>Build the C# code and create a .DLL</a:t>
            </a:r>
          </a:p>
          <a:p>
            <a:pPr marL="0" indent="0">
              <a:buNone/>
            </a:pPr>
            <a:endParaRPr lang="en-US" dirty="0"/>
          </a:p>
          <a:p>
            <a:pPr marL="0" indent="0">
              <a:buNone/>
            </a:pPr>
            <a:r>
              <a:rPr lang="en-US" dirty="0"/>
              <a:t>Copy the .DLL to the SQL Server</a:t>
            </a:r>
          </a:p>
          <a:p>
            <a:pPr marL="0" indent="0">
              <a:buNone/>
            </a:pPr>
            <a:endParaRPr lang="en-US" dirty="0"/>
          </a:p>
          <a:p>
            <a:pPr marL="0" indent="0">
              <a:buNone/>
            </a:pPr>
            <a:r>
              <a:rPr lang="en-US" sz="2000" dirty="0">
                <a:latin typeface="Consolas" panose="020B0609020204030204" pitchFamily="49" charset="0"/>
              </a:rPr>
              <a:t>CREATE ASSEMBLY </a:t>
            </a:r>
            <a:r>
              <a:rPr lang="en-US" sz="2000" dirty="0" err="1">
                <a:latin typeface="Consolas" panose="020B0609020204030204" pitchFamily="49" charset="0"/>
              </a:rPr>
              <a:t>MyAssembly</a:t>
            </a:r>
            <a:r>
              <a:rPr lang="en-US" sz="2000" dirty="0">
                <a:latin typeface="Consolas" panose="020B0609020204030204" pitchFamily="49" charset="0"/>
              </a:rPr>
              <a:t> FROM ‘c:\mydll.dll’ WITH PERMISSION_SET = SAFE;</a:t>
            </a:r>
          </a:p>
          <a:p>
            <a:pPr marL="0" indent="0">
              <a:buNone/>
            </a:pPr>
            <a:endParaRPr lang="en-US" sz="2000" dirty="0">
              <a:latin typeface="Consolas" panose="020B0609020204030204" pitchFamily="49" charset="0"/>
            </a:endParaRPr>
          </a:p>
          <a:p>
            <a:pPr marL="0" indent="0">
              <a:buNone/>
            </a:pPr>
            <a:r>
              <a:rPr lang="en-US" dirty="0"/>
              <a:t>(safe, </a:t>
            </a:r>
            <a:r>
              <a:rPr lang="en-US" dirty="0" err="1"/>
              <a:t>external_access</a:t>
            </a:r>
            <a:r>
              <a:rPr lang="en-US" dirty="0"/>
              <a:t> – access outside DB, unsafe – call native code)</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CREATE PROCEDURE </a:t>
            </a:r>
            <a:r>
              <a:rPr lang="en-US" sz="2000" dirty="0" err="1">
                <a:latin typeface="Consolas" panose="020B0609020204030204" pitchFamily="49" charset="0"/>
              </a:rPr>
              <a:t>myProc</a:t>
            </a:r>
            <a:r>
              <a:rPr lang="en-US" sz="2000" dirty="0">
                <a:latin typeface="Consolas" panose="020B0609020204030204" pitchFamily="49" charset="0"/>
              </a:rPr>
              <a:t> AS EXTERNAL NAME </a:t>
            </a:r>
            <a:r>
              <a:rPr lang="en-US" sz="2000" dirty="0" err="1">
                <a:latin typeface="Consolas" panose="020B0609020204030204" pitchFamily="49" charset="0"/>
              </a:rPr>
              <a:t>Namespace.Class.StaticMethod</a:t>
            </a:r>
            <a:endParaRPr lang="en-US" sz="2000" dirty="0">
              <a:latin typeface="Consolas" panose="020B0609020204030204" pitchFamily="49" charset="0"/>
            </a:endParaRPr>
          </a:p>
        </p:txBody>
      </p:sp>
    </p:spTree>
    <p:extLst>
      <p:ext uri="{BB962C8B-B14F-4D97-AF65-F5344CB8AC3E}">
        <p14:creationId xmlns:p14="http://schemas.microsoft.com/office/powerpoint/2010/main" val="3340088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7735-F3C8-4A98-8727-FF2008A2540B}"/>
              </a:ext>
            </a:extLst>
          </p:cNvPr>
          <p:cNvSpPr>
            <a:spLocks noGrp="1"/>
          </p:cNvSpPr>
          <p:nvPr>
            <p:ph type="title"/>
          </p:nvPr>
        </p:nvSpPr>
        <p:spPr/>
        <p:txBody>
          <a:bodyPr/>
          <a:lstStyle/>
          <a:p>
            <a:r>
              <a:rPr lang="en-US" dirty="0"/>
              <a:t>Reporting</a:t>
            </a:r>
          </a:p>
        </p:txBody>
      </p:sp>
      <p:sp>
        <p:nvSpPr>
          <p:cNvPr id="3" name="Content Placeholder 2">
            <a:extLst>
              <a:ext uri="{FF2B5EF4-FFF2-40B4-BE49-F238E27FC236}">
                <a16:creationId xmlns:a16="http://schemas.microsoft.com/office/drawing/2014/main" id="{B26B6D3E-499E-4312-9A6A-98CC23C3647B}"/>
              </a:ext>
            </a:extLst>
          </p:cNvPr>
          <p:cNvSpPr>
            <a:spLocks noGrp="1"/>
          </p:cNvSpPr>
          <p:nvPr>
            <p:ph idx="1"/>
          </p:nvPr>
        </p:nvSpPr>
        <p:spPr/>
        <p:txBody>
          <a:bodyPr/>
          <a:lstStyle/>
          <a:p>
            <a:pPr marL="0" indent="0">
              <a:buNone/>
            </a:pPr>
            <a:r>
              <a:rPr lang="en-US" dirty="0"/>
              <a:t>In a typical organization, business/management employees will need to see data that is stored in the database. They will typically not know SQL and will need help to get the data that they need.</a:t>
            </a:r>
          </a:p>
          <a:p>
            <a:pPr marL="0" indent="0">
              <a:buNone/>
            </a:pPr>
            <a:endParaRPr lang="en-US" dirty="0"/>
          </a:p>
          <a:p>
            <a:pPr marL="0" indent="0">
              <a:buNone/>
            </a:pPr>
            <a:r>
              <a:rPr lang="en-US" dirty="0"/>
              <a:t>Traditionally, the way that this is handled is through reports. </a:t>
            </a:r>
          </a:p>
          <a:p>
            <a:pPr marL="0" indent="0">
              <a:buNone/>
            </a:pPr>
            <a:endParaRPr lang="en-US" dirty="0"/>
          </a:p>
          <a:p>
            <a:pPr marL="0" indent="0">
              <a:buNone/>
            </a:pPr>
            <a:r>
              <a:rPr lang="en-US" dirty="0"/>
              <a:t>SQL Server has a reasonably good reporting system built in – SSRS (SQL Server Reporting Services).</a:t>
            </a:r>
          </a:p>
        </p:txBody>
      </p:sp>
    </p:spTree>
    <p:extLst>
      <p:ext uri="{BB962C8B-B14F-4D97-AF65-F5344CB8AC3E}">
        <p14:creationId xmlns:p14="http://schemas.microsoft.com/office/powerpoint/2010/main" val="530247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3637-93FA-48C6-ADD7-337D65703D1F}"/>
              </a:ext>
            </a:extLst>
          </p:cNvPr>
          <p:cNvSpPr>
            <a:spLocks noGrp="1"/>
          </p:cNvSpPr>
          <p:nvPr>
            <p:ph type="title"/>
          </p:nvPr>
        </p:nvSpPr>
        <p:spPr>
          <a:xfrm>
            <a:off x="79442" y="90617"/>
            <a:ext cx="4366098" cy="741406"/>
          </a:xfrm>
        </p:spPr>
        <p:txBody>
          <a:bodyPr>
            <a:normAutofit/>
          </a:bodyPr>
          <a:lstStyle/>
          <a:p>
            <a:r>
              <a:rPr lang="en-US" dirty="0"/>
              <a:t>SSRS Structure</a:t>
            </a:r>
          </a:p>
        </p:txBody>
      </p:sp>
      <p:pic>
        <p:nvPicPr>
          <p:cNvPr id="7" name="Picture 6" descr="A close up of a map&#10;&#10;Description generated with high confidence">
            <a:extLst>
              <a:ext uri="{FF2B5EF4-FFF2-40B4-BE49-F238E27FC236}">
                <a16:creationId xmlns:a16="http://schemas.microsoft.com/office/drawing/2014/main" id="{0228880F-F369-45C8-AC9A-9602ECEC0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3191" y="0"/>
            <a:ext cx="6813176" cy="6858000"/>
          </a:xfrm>
          <a:prstGeom prst="rect">
            <a:avLst/>
          </a:prstGeom>
        </p:spPr>
      </p:pic>
    </p:spTree>
    <p:extLst>
      <p:ext uri="{BB962C8B-B14F-4D97-AF65-F5344CB8AC3E}">
        <p14:creationId xmlns:p14="http://schemas.microsoft.com/office/powerpoint/2010/main" val="1336657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1720-46FA-42F6-B281-8697AB28677C}"/>
              </a:ext>
            </a:extLst>
          </p:cNvPr>
          <p:cNvSpPr>
            <a:spLocks noGrp="1"/>
          </p:cNvSpPr>
          <p:nvPr>
            <p:ph type="title"/>
          </p:nvPr>
        </p:nvSpPr>
        <p:spPr/>
        <p:txBody>
          <a:bodyPr/>
          <a:lstStyle/>
          <a:p>
            <a:r>
              <a:rPr lang="en-US" dirty="0"/>
              <a:t>Key Concepts in SSRS</a:t>
            </a:r>
          </a:p>
        </p:txBody>
      </p:sp>
      <p:sp>
        <p:nvSpPr>
          <p:cNvPr id="3" name="Content Placeholder 2">
            <a:extLst>
              <a:ext uri="{FF2B5EF4-FFF2-40B4-BE49-F238E27FC236}">
                <a16:creationId xmlns:a16="http://schemas.microsoft.com/office/drawing/2014/main" id="{45DCF0BF-2B12-414B-B086-0955718DE07F}"/>
              </a:ext>
            </a:extLst>
          </p:cNvPr>
          <p:cNvSpPr>
            <a:spLocks noGrp="1"/>
          </p:cNvSpPr>
          <p:nvPr>
            <p:ph idx="1"/>
          </p:nvPr>
        </p:nvSpPr>
        <p:spPr>
          <a:xfrm>
            <a:off x="321275" y="1825625"/>
            <a:ext cx="11615351" cy="4351338"/>
          </a:xfrm>
        </p:spPr>
        <p:txBody>
          <a:bodyPr>
            <a:normAutofit lnSpcReduction="10000"/>
          </a:bodyPr>
          <a:lstStyle/>
          <a:p>
            <a:pPr marL="0" indent="0">
              <a:buNone/>
            </a:pPr>
            <a:r>
              <a:rPr lang="en-US" dirty="0" err="1"/>
              <a:t>DataSource</a:t>
            </a:r>
            <a:r>
              <a:rPr lang="en-US" dirty="0"/>
              <a:t> – a connection (server, database, credential combination)</a:t>
            </a:r>
          </a:p>
          <a:p>
            <a:pPr marL="0" indent="0">
              <a:buNone/>
            </a:pPr>
            <a:r>
              <a:rPr lang="en-US" dirty="0" err="1"/>
              <a:t>DataSet</a:t>
            </a:r>
            <a:r>
              <a:rPr lang="en-US" dirty="0"/>
              <a:t> – tied to a </a:t>
            </a:r>
            <a:r>
              <a:rPr lang="en-US" dirty="0" err="1"/>
              <a:t>DataSource</a:t>
            </a:r>
            <a:r>
              <a:rPr lang="en-US" dirty="0"/>
              <a:t> – a Table, View, Stored Procedure, Query</a:t>
            </a:r>
          </a:p>
          <a:p>
            <a:pPr marL="0" indent="0">
              <a:buNone/>
            </a:pPr>
            <a:endParaRPr lang="en-US" dirty="0"/>
          </a:p>
          <a:p>
            <a:pPr marL="0" indent="0">
              <a:buNone/>
            </a:pPr>
            <a:r>
              <a:rPr lang="en-US" dirty="0"/>
              <a:t>.RDL – Report Definition Language – the format reports are stored in (XML)</a:t>
            </a:r>
          </a:p>
          <a:p>
            <a:pPr marL="0" indent="0">
              <a:buNone/>
            </a:pPr>
            <a:endParaRPr lang="en-US" dirty="0"/>
          </a:p>
          <a:p>
            <a:pPr marL="0" indent="0">
              <a:buNone/>
            </a:pPr>
            <a:r>
              <a:rPr lang="en-US" dirty="0" err="1"/>
              <a:t>SubReport</a:t>
            </a:r>
            <a:r>
              <a:rPr lang="en-US" dirty="0"/>
              <a:t> – a report that is rendered and the rendered data is added to your report; a form of composition for reports</a:t>
            </a:r>
          </a:p>
          <a:p>
            <a:pPr marL="0" indent="0">
              <a:buNone/>
            </a:pPr>
            <a:endParaRPr lang="en-US" dirty="0"/>
          </a:p>
          <a:p>
            <a:pPr marL="0" indent="0">
              <a:buNone/>
            </a:pPr>
            <a:r>
              <a:rPr lang="en-US" dirty="0"/>
              <a:t>Data Visualizations – Graphs and Charts</a:t>
            </a:r>
          </a:p>
          <a:p>
            <a:pPr marL="0" indent="0">
              <a:buNone/>
            </a:pPr>
            <a:endParaRPr lang="en-US" dirty="0"/>
          </a:p>
        </p:txBody>
      </p:sp>
    </p:spTree>
    <p:extLst>
      <p:ext uri="{BB962C8B-B14F-4D97-AF65-F5344CB8AC3E}">
        <p14:creationId xmlns:p14="http://schemas.microsoft.com/office/powerpoint/2010/main" val="73529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F0DC6-DC12-412C-A09C-C93F1497D918}"/>
              </a:ext>
            </a:extLst>
          </p:cNvPr>
          <p:cNvSpPr>
            <a:spLocks noGrp="1"/>
          </p:cNvSpPr>
          <p:nvPr>
            <p:ph type="title"/>
          </p:nvPr>
        </p:nvSpPr>
        <p:spPr/>
        <p:txBody>
          <a:bodyPr/>
          <a:lstStyle/>
          <a:p>
            <a:r>
              <a:rPr lang="en-US" dirty="0"/>
              <a:t>Reports Advice</a:t>
            </a:r>
          </a:p>
        </p:txBody>
      </p:sp>
      <p:sp>
        <p:nvSpPr>
          <p:cNvPr id="3" name="Content Placeholder 2">
            <a:extLst>
              <a:ext uri="{FF2B5EF4-FFF2-40B4-BE49-F238E27FC236}">
                <a16:creationId xmlns:a16="http://schemas.microsoft.com/office/drawing/2014/main" id="{18FAC2CE-9914-4867-862B-47917029E8FA}"/>
              </a:ext>
            </a:extLst>
          </p:cNvPr>
          <p:cNvSpPr>
            <a:spLocks noGrp="1"/>
          </p:cNvSpPr>
          <p:nvPr>
            <p:ph idx="1"/>
          </p:nvPr>
        </p:nvSpPr>
        <p:spPr/>
        <p:txBody>
          <a:bodyPr/>
          <a:lstStyle/>
          <a:p>
            <a:pPr marL="0" indent="0">
              <a:buNone/>
            </a:pPr>
            <a:r>
              <a:rPr lang="en-US" dirty="0"/>
              <a:t>Create every report as a view or (if you have to) stored procedure.</a:t>
            </a:r>
          </a:p>
          <a:p>
            <a:pPr marL="0" indent="0">
              <a:buNone/>
            </a:pPr>
            <a:endParaRPr lang="en-US" dirty="0"/>
          </a:p>
          <a:p>
            <a:pPr marL="0" indent="0">
              <a:buNone/>
            </a:pPr>
            <a:r>
              <a:rPr lang="en-US" dirty="0"/>
              <a:t>Treat your reports as code – check them into source control, then deploy them to the server.</a:t>
            </a:r>
          </a:p>
          <a:p>
            <a:pPr marL="0" indent="0">
              <a:buNone/>
            </a:pPr>
            <a:endParaRPr lang="en-US" dirty="0"/>
          </a:p>
          <a:p>
            <a:pPr marL="0" indent="0">
              <a:buNone/>
            </a:pPr>
            <a:r>
              <a:rPr lang="en-US" dirty="0"/>
              <a:t>Take advantage of the ability to automatically email/generate reports </a:t>
            </a:r>
          </a:p>
          <a:p>
            <a:pPr marL="0" indent="0">
              <a:buNone/>
            </a:pPr>
            <a:endParaRPr lang="en-US" dirty="0"/>
          </a:p>
          <a:p>
            <a:pPr marL="0" indent="0">
              <a:buNone/>
            </a:pPr>
            <a:r>
              <a:rPr lang="en-US" dirty="0"/>
              <a:t>SSRS isn’t the prettiest</a:t>
            </a:r>
            <a:r>
              <a:rPr lang="en-US"/>
              <a:t>, but it is FREE…</a:t>
            </a:r>
            <a:endParaRPr lang="en-US" dirty="0"/>
          </a:p>
        </p:txBody>
      </p:sp>
    </p:spTree>
    <p:extLst>
      <p:ext uri="{BB962C8B-B14F-4D97-AF65-F5344CB8AC3E}">
        <p14:creationId xmlns:p14="http://schemas.microsoft.com/office/powerpoint/2010/main" val="316542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3B75-A715-4777-918F-7A5FBD69B31D}"/>
              </a:ext>
            </a:extLst>
          </p:cNvPr>
          <p:cNvSpPr>
            <a:spLocks noGrp="1"/>
          </p:cNvSpPr>
          <p:nvPr>
            <p:ph type="title"/>
          </p:nvPr>
        </p:nvSpPr>
        <p:spPr/>
        <p:txBody>
          <a:bodyPr/>
          <a:lstStyle/>
          <a:p>
            <a:r>
              <a:rPr lang="en-US" dirty="0"/>
              <a:t>SQL Agent Has Jobs</a:t>
            </a:r>
          </a:p>
        </p:txBody>
      </p:sp>
      <p:sp>
        <p:nvSpPr>
          <p:cNvPr id="3" name="Content Placeholder 2">
            <a:extLst>
              <a:ext uri="{FF2B5EF4-FFF2-40B4-BE49-F238E27FC236}">
                <a16:creationId xmlns:a16="http://schemas.microsoft.com/office/drawing/2014/main" id="{7BADDCED-83E6-4071-A5DE-3FA0B33063BB}"/>
              </a:ext>
            </a:extLst>
          </p:cNvPr>
          <p:cNvSpPr>
            <a:spLocks noGrp="1"/>
          </p:cNvSpPr>
          <p:nvPr>
            <p:ph idx="1"/>
          </p:nvPr>
        </p:nvSpPr>
        <p:spPr/>
        <p:txBody>
          <a:bodyPr/>
          <a:lstStyle/>
          <a:p>
            <a:pPr marL="0" indent="0">
              <a:buNone/>
            </a:pPr>
            <a:r>
              <a:rPr lang="en-US" dirty="0"/>
              <a:t>A job consists of steps. Each step is an executable action – something that can be done. Some of the steps that SQL Agent can run:</a:t>
            </a:r>
          </a:p>
          <a:p>
            <a:pPr marL="0" indent="0">
              <a:buNone/>
            </a:pPr>
            <a:endParaRPr lang="en-US" dirty="0"/>
          </a:p>
          <a:p>
            <a:pPr marL="0" indent="0">
              <a:buNone/>
            </a:pPr>
            <a:r>
              <a:rPr lang="en-US" dirty="0"/>
              <a:t>Run an executable (with command line parameters)</a:t>
            </a:r>
          </a:p>
          <a:p>
            <a:pPr marL="0" indent="0">
              <a:buNone/>
            </a:pPr>
            <a:r>
              <a:rPr lang="en-US" dirty="0"/>
              <a:t>Run SQL Commands</a:t>
            </a:r>
          </a:p>
          <a:p>
            <a:pPr marL="0" indent="0">
              <a:buNone/>
            </a:pPr>
            <a:r>
              <a:rPr lang="en-US" dirty="0"/>
              <a:t>Run SSIS</a:t>
            </a:r>
          </a:p>
        </p:txBody>
      </p:sp>
    </p:spTree>
    <p:extLst>
      <p:ext uri="{BB962C8B-B14F-4D97-AF65-F5344CB8AC3E}">
        <p14:creationId xmlns:p14="http://schemas.microsoft.com/office/powerpoint/2010/main" val="338253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B801-F0F1-438C-A002-6A3A134364A7}"/>
              </a:ext>
            </a:extLst>
          </p:cNvPr>
          <p:cNvSpPr>
            <a:spLocks noGrp="1"/>
          </p:cNvSpPr>
          <p:nvPr>
            <p:ph type="title"/>
          </p:nvPr>
        </p:nvSpPr>
        <p:spPr/>
        <p:txBody>
          <a:bodyPr/>
          <a:lstStyle/>
          <a:p>
            <a:r>
              <a:rPr lang="en-US" dirty="0"/>
              <a:t>SQL Agent has impersonation, logging, alerts</a:t>
            </a:r>
          </a:p>
        </p:txBody>
      </p:sp>
      <p:sp>
        <p:nvSpPr>
          <p:cNvPr id="3" name="Content Placeholder 2">
            <a:extLst>
              <a:ext uri="{FF2B5EF4-FFF2-40B4-BE49-F238E27FC236}">
                <a16:creationId xmlns:a16="http://schemas.microsoft.com/office/drawing/2014/main" id="{FFFDA80B-E144-4EA5-BE78-A74DF253D052}"/>
              </a:ext>
            </a:extLst>
          </p:cNvPr>
          <p:cNvSpPr>
            <a:spLocks noGrp="1"/>
          </p:cNvSpPr>
          <p:nvPr>
            <p:ph idx="1"/>
          </p:nvPr>
        </p:nvSpPr>
        <p:spPr/>
        <p:txBody>
          <a:bodyPr/>
          <a:lstStyle/>
          <a:p>
            <a:pPr marL="0" indent="0">
              <a:buNone/>
            </a:pPr>
            <a:r>
              <a:rPr lang="en-US" dirty="0"/>
              <a:t>SQL Agent can securely store credentials and can run a job step as any other user. This allows, for example, DBAs to create agents that run as themselves or as a system account.</a:t>
            </a:r>
          </a:p>
          <a:p>
            <a:pPr marL="0" indent="0">
              <a:buNone/>
            </a:pPr>
            <a:endParaRPr lang="en-US" dirty="0"/>
          </a:p>
          <a:p>
            <a:pPr marL="0" indent="0">
              <a:buNone/>
            </a:pPr>
            <a:r>
              <a:rPr lang="en-US" dirty="0"/>
              <a:t>Every job step is logged – start time, end time and error information if any. </a:t>
            </a:r>
          </a:p>
          <a:p>
            <a:pPr marL="0" indent="0">
              <a:buNone/>
            </a:pPr>
            <a:endParaRPr lang="en-US" dirty="0"/>
          </a:p>
          <a:p>
            <a:pPr marL="0" indent="0">
              <a:buNone/>
            </a:pPr>
            <a:r>
              <a:rPr lang="en-US" dirty="0" err="1"/>
              <a:t>SQLAgent</a:t>
            </a:r>
            <a:r>
              <a:rPr lang="en-US" dirty="0"/>
              <a:t> has configurable alerts – it can email or net send.</a:t>
            </a:r>
          </a:p>
        </p:txBody>
      </p:sp>
    </p:spTree>
    <p:extLst>
      <p:ext uri="{BB962C8B-B14F-4D97-AF65-F5344CB8AC3E}">
        <p14:creationId xmlns:p14="http://schemas.microsoft.com/office/powerpoint/2010/main" val="351933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3B60-1AA2-4B0E-9B4A-A98B7FF1DF7E}"/>
              </a:ext>
            </a:extLst>
          </p:cNvPr>
          <p:cNvSpPr>
            <a:spLocks noGrp="1"/>
          </p:cNvSpPr>
          <p:nvPr>
            <p:ph type="title"/>
          </p:nvPr>
        </p:nvSpPr>
        <p:spPr/>
        <p:txBody>
          <a:bodyPr/>
          <a:lstStyle/>
          <a:p>
            <a:r>
              <a:rPr lang="en-US" dirty="0"/>
              <a:t>SQL Agent has schedules</a:t>
            </a:r>
          </a:p>
        </p:txBody>
      </p:sp>
      <p:sp>
        <p:nvSpPr>
          <p:cNvPr id="3" name="Content Placeholder 2">
            <a:extLst>
              <a:ext uri="{FF2B5EF4-FFF2-40B4-BE49-F238E27FC236}">
                <a16:creationId xmlns:a16="http://schemas.microsoft.com/office/drawing/2014/main" id="{7886485F-5E45-4017-B243-FDAE2289FD38}"/>
              </a:ext>
            </a:extLst>
          </p:cNvPr>
          <p:cNvSpPr>
            <a:spLocks noGrp="1"/>
          </p:cNvSpPr>
          <p:nvPr>
            <p:ph idx="1"/>
          </p:nvPr>
        </p:nvSpPr>
        <p:spPr/>
        <p:txBody>
          <a:bodyPr/>
          <a:lstStyle/>
          <a:p>
            <a:pPr marL="0" indent="0">
              <a:buNone/>
            </a:pPr>
            <a:r>
              <a:rPr lang="en-US" dirty="0"/>
              <a:t>A schedule can run only on chosen days, at chosen times, once ever, when the CPU is idle, on demand, much more.</a:t>
            </a:r>
          </a:p>
          <a:p>
            <a:pPr marL="0" indent="0">
              <a:buNone/>
            </a:pPr>
            <a:endParaRPr lang="en-US" dirty="0"/>
          </a:p>
          <a:p>
            <a:pPr marL="0" indent="0">
              <a:buNone/>
            </a:pPr>
            <a:r>
              <a:rPr lang="en-US" dirty="0"/>
              <a:t>SQL Agent is a great tool for adding timed events to your infrastructure. Don’t build what you can get for FREE!</a:t>
            </a:r>
          </a:p>
        </p:txBody>
      </p:sp>
    </p:spTree>
    <p:extLst>
      <p:ext uri="{BB962C8B-B14F-4D97-AF65-F5344CB8AC3E}">
        <p14:creationId xmlns:p14="http://schemas.microsoft.com/office/powerpoint/2010/main" val="34948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9ED76-CA34-4627-8FCD-935B8234E5FA}"/>
              </a:ext>
            </a:extLst>
          </p:cNvPr>
          <p:cNvSpPr>
            <a:spLocks noGrp="1"/>
          </p:cNvSpPr>
          <p:nvPr>
            <p:ph type="title"/>
          </p:nvPr>
        </p:nvSpPr>
        <p:spPr/>
        <p:txBody>
          <a:bodyPr/>
          <a:lstStyle/>
          <a:p>
            <a:r>
              <a:rPr lang="en-US" dirty="0"/>
              <a:t>SQL Server can email (</a:t>
            </a:r>
            <a:r>
              <a:rPr lang="en-US" dirty="0" err="1"/>
              <a:t>DBMail</a:t>
            </a:r>
            <a:r>
              <a:rPr lang="en-US" dirty="0"/>
              <a:t>)</a:t>
            </a:r>
          </a:p>
        </p:txBody>
      </p:sp>
      <p:sp>
        <p:nvSpPr>
          <p:cNvPr id="3" name="Content Placeholder 2">
            <a:extLst>
              <a:ext uri="{FF2B5EF4-FFF2-40B4-BE49-F238E27FC236}">
                <a16:creationId xmlns:a16="http://schemas.microsoft.com/office/drawing/2014/main" id="{64024724-3F43-4804-8D1F-B338D194F1C2}"/>
              </a:ext>
            </a:extLst>
          </p:cNvPr>
          <p:cNvSpPr>
            <a:spLocks noGrp="1"/>
          </p:cNvSpPr>
          <p:nvPr>
            <p:ph idx="1"/>
          </p:nvPr>
        </p:nvSpPr>
        <p:spPr/>
        <p:txBody>
          <a:bodyPr/>
          <a:lstStyle/>
          <a:p>
            <a:pPr marL="0" indent="0">
              <a:buNone/>
            </a:pPr>
            <a:r>
              <a:rPr lang="en-US" dirty="0"/>
              <a:t>There are many “ancillary” services that SQL Server offers that benefit from having email available to them. It made a lot of sense to the SQL Server team to create a common gateway for email so that all of these ancillary services (like SQL Agent) could get send email.</a:t>
            </a:r>
          </a:p>
          <a:p>
            <a:pPr marL="0" indent="0">
              <a:buNone/>
            </a:pPr>
            <a:endParaRPr lang="en-US" dirty="0"/>
          </a:p>
          <a:p>
            <a:pPr marL="0" indent="0">
              <a:buNone/>
            </a:pPr>
            <a:r>
              <a:rPr lang="en-US" dirty="0"/>
              <a:t>Once email is configured on the server, through the UI, you can invoke a stored procedure to send an email message. The database logs the email and a process sends it out.</a:t>
            </a:r>
          </a:p>
        </p:txBody>
      </p:sp>
    </p:spTree>
    <p:extLst>
      <p:ext uri="{BB962C8B-B14F-4D97-AF65-F5344CB8AC3E}">
        <p14:creationId xmlns:p14="http://schemas.microsoft.com/office/powerpoint/2010/main" val="1118092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1151-5300-411A-AD9F-2DA42418E52D}"/>
              </a:ext>
            </a:extLst>
          </p:cNvPr>
          <p:cNvSpPr>
            <a:spLocks noGrp="1"/>
          </p:cNvSpPr>
          <p:nvPr>
            <p:ph type="title"/>
          </p:nvPr>
        </p:nvSpPr>
        <p:spPr>
          <a:xfrm>
            <a:off x="838200" y="365125"/>
            <a:ext cx="10515600" cy="573989"/>
          </a:xfrm>
        </p:spPr>
        <p:txBody>
          <a:bodyPr>
            <a:normAutofit fontScale="90000"/>
          </a:bodyPr>
          <a:lstStyle/>
          <a:p>
            <a:r>
              <a:rPr lang="en-US" dirty="0"/>
              <a:t>In the system database ‘MSDB’:</a:t>
            </a:r>
          </a:p>
        </p:txBody>
      </p:sp>
      <p:sp>
        <p:nvSpPr>
          <p:cNvPr id="3" name="Content Placeholder 2">
            <a:extLst>
              <a:ext uri="{FF2B5EF4-FFF2-40B4-BE49-F238E27FC236}">
                <a16:creationId xmlns:a16="http://schemas.microsoft.com/office/drawing/2014/main" id="{B1CAB591-774A-445B-8F53-5B109506C468}"/>
              </a:ext>
            </a:extLst>
          </p:cNvPr>
          <p:cNvSpPr>
            <a:spLocks noGrp="1"/>
          </p:cNvSpPr>
          <p:nvPr>
            <p:ph idx="1"/>
          </p:nvPr>
        </p:nvSpPr>
        <p:spPr>
          <a:xfrm>
            <a:off x="1" y="939114"/>
            <a:ext cx="5558482" cy="5741772"/>
          </a:xfrm>
        </p:spPr>
        <p:txBody>
          <a:bodyPr>
            <a:normAutofit fontScale="70000" lnSpcReduction="20000"/>
          </a:bodyPr>
          <a:lstStyle/>
          <a:p>
            <a:pPr marL="0" indent="0">
              <a:buNone/>
            </a:pPr>
            <a:r>
              <a:rPr lang="en-US" dirty="0"/>
              <a:t>CREATE PROCEDURE [</a:t>
            </a:r>
            <a:r>
              <a:rPr lang="en-US" dirty="0" err="1"/>
              <a:t>dbo</a:t>
            </a:r>
            <a:r>
              <a:rPr lang="en-US" dirty="0"/>
              <a:t>].[</a:t>
            </a:r>
            <a:r>
              <a:rPr lang="en-US" dirty="0" err="1"/>
              <a:t>sp_send_dbmail</a:t>
            </a:r>
            <a:r>
              <a:rPr lang="en-US" dirty="0"/>
              <a:t>]</a:t>
            </a:r>
          </a:p>
          <a:p>
            <a:pPr marL="0" indent="0">
              <a:buNone/>
            </a:pPr>
            <a:r>
              <a:rPr lang="en-US" dirty="0"/>
              <a:t>@</a:t>
            </a:r>
            <a:r>
              <a:rPr lang="en-US" dirty="0" err="1"/>
              <a:t>profile_name</a:t>
            </a:r>
            <a:r>
              <a:rPr lang="en-US" dirty="0"/>
              <a:t>               </a:t>
            </a:r>
            <a:r>
              <a:rPr lang="en-US" dirty="0" err="1"/>
              <a:t>sysname</a:t>
            </a:r>
            <a:r>
              <a:rPr lang="en-US" dirty="0"/>
              <a:t>    = NULL,        </a:t>
            </a:r>
          </a:p>
          <a:p>
            <a:pPr marL="0" indent="0">
              <a:buNone/>
            </a:pPr>
            <a:r>
              <a:rPr lang="en-US" dirty="0"/>
              <a:t>@recipients                 VARCHAR(MAX)  = NULL, </a:t>
            </a:r>
          </a:p>
          <a:p>
            <a:pPr marL="0" indent="0">
              <a:buNone/>
            </a:pPr>
            <a:r>
              <a:rPr lang="en-US" dirty="0"/>
              <a:t>@</a:t>
            </a:r>
            <a:r>
              <a:rPr lang="en-US" dirty="0" err="1"/>
              <a:t>copy_recipients</a:t>
            </a:r>
            <a:r>
              <a:rPr lang="en-US" dirty="0"/>
              <a:t>            VARCHAR(MAX)  = NULL,</a:t>
            </a:r>
          </a:p>
          <a:p>
            <a:pPr marL="0" indent="0">
              <a:buNone/>
            </a:pPr>
            <a:r>
              <a:rPr lang="en-US" dirty="0"/>
              <a:t>@</a:t>
            </a:r>
            <a:r>
              <a:rPr lang="en-US" dirty="0" err="1"/>
              <a:t>blind_copy_recipients</a:t>
            </a:r>
            <a:r>
              <a:rPr lang="en-US" dirty="0"/>
              <a:t>      VARCHAR(MAX) = NULL,</a:t>
            </a:r>
          </a:p>
          <a:p>
            <a:pPr marL="0" indent="0">
              <a:buNone/>
            </a:pPr>
            <a:r>
              <a:rPr lang="en-US" dirty="0"/>
              <a:t>@subject                    NVARCHAR(255) = NULL,</a:t>
            </a:r>
          </a:p>
          <a:p>
            <a:pPr marL="0" indent="0">
              <a:buNone/>
            </a:pPr>
            <a:r>
              <a:rPr lang="en-US" dirty="0"/>
              <a:t>@body                       NVARCHAR(MAX) = NULL, </a:t>
            </a:r>
          </a:p>
          <a:p>
            <a:pPr marL="0" indent="0">
              <a:buNone/>
            </a:pPr>
            <a:r>
              <a:rPr lang="sv-SE" dirty="0"/>
              <a:t>@body_format                VARCHAR(20)   = NULL, </a:t>
            </a:r>
          </a:p>
          <a:p>
            <a:pPr marL="0" indent="0">
              <a:buNone/>
            </a:pPr>
            <a:r>
              <a:rPr lang="en-US" dirty="0"/>
              <a:t>@importance                 VARCHAR(6)    = 'NORMAL',</a:t>
            </a:r>
          </a:p>
          <a:p>
            <a:pPr marL="0" indent="0">
              <a:buNone/>
            </a:pPr>
            <a:r>
              <a:rPr lang="en-US" dirty="0"/>
              <a:t>@sensitivity                VARCHAR(12)   = 'NORMAL',</a:t>
            </a:r>
          </a:p>
          <a:p>
            <a:pPr marL="0" indent="0">
              <a:buNone/>
            </a:pPr>
            <a:r>
              <a:rPr lang="en-US" dirty="0"/>
              <a:t>@</a:t>
            </a:r>
            <a:r>
              <a:rPr lang="en-US" dirty="0" err="1"/>
              <a:t>file_attachments</a:t>
            </a:r>
            <a:r>
              <a:rPr lang="en-US" dirty="0"/>
              <a:t>           NVARCHAR(MAX) = NULL,  </a:t>
            </a:r>
          </a:p>
          <a:p>
            <a:pPr marL="0" indent="0">
              <a:buNone/>
            </a:pPr>
            <a:r>
              <a:rPr lang="en-US" dirty="0"/>
              <a:t>@query                      NVARCHAR(MAX) = NULL,</a:t>
            </a:r>
          </a:p>
          <a:p>
            <a:pPr marL="0" indent="0">
              <a:buNone/>
            </a:pPr>
            <a:r>
              <a:rPr lang="en-US" dirty="0"/>
              <a:t>@</a:t>
            </a:r>
            <a:r>
              <a:rPr lang="en-US" dirty="0" err="1"/>
              <a:t>execute_query_database</a:t>
            </a:r>
            <a:r>
              <a:rPr lang="en-US" dirty="0"/>
              <a:t>   </a:t>
            </a:r>
            <a:r>
              <a:rPr lang="en-US" dirty="0" err="1"/>
              <a:t>sysname</a:t>
            </a:r>
            <a:r>
              <a:rPr lang="en-US" dirty="0"/>
              <a:t>       = NULL,  </a:t>
            </a:r>
          </a:p>
          <a:p>
            <a:pPr marL="0" indent="0">
              <a:buNone/>
            </a:pPr>
            <a:r>
              <a:rPr lang="en-US" dirty="0"/>
              <a:t>@</a:t>
            </a:r>
            <a:r>
              <a:rPr lang="en-US" dirty="0" err="1"/>
              <a:t>attach_query_result_as_file</a:t>
            </a:r>
            <a:r>
              <a:rPr lang="en-US" dirty="0"/>
              <a:t> BIT          = 0,</a:t>
            </a:r>
          </a:p>
          <a:p>
            <a:pPr marL="0" indent="0">
              <a:buNone/>
            </a:pPr>
            <a:r>
              <a:rPr lang="sv-SE" dirty="0"/>
              <a:t>@query_attachment_filename  NVARCHAR(260) = NULL,  </a:t>
            </a:r>
          </a:p>
          <a:p>
            <a:pPr marL="0" indent="0">
              <a:buNone/>
            </a:pPr>
            <a:endParaRPr lang="en-US" dirty="0"/>
          </a:p>
        </p:txBody>
      </p:sp>
      <p:sp>
        <p:nvSpPr>
          <p:cNvPr id="4" name="Content Placeholder 2">
            <a:extLst>
              <a:ext uri="{FF2B5EF4-FFF2-40B4-BE49-F238E27FC236}">
                <a16:creationId xmlns:a16="http://schemas.microsoft.com/office/drawing/2014/main" id="{8E5B1363-3CBB-44FF-9D28-79998D021B31}"/>
              </a:ext>
            </a:extLst>
          </p:cNvPr>
          <p:cNvSpPr txBox="1">
            <a:spLocks/>
          </p:cNvSpPr>
          <p:nvPr/>
        </p:nvSpPr>
        <p:spPr>
          <a:xfrm>
            <a:off x="6623225" y="1121290"/>
            <a:ext cx="5395784" cy="5736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t>
            </a:r>
            <a:r>
              <a:rPr lang="en-US" sz="2000" dirty="0" err="1"/>
              <a:t>query_result_header</a:t>
            </a:r>
            <a:r>
              <a:rPr lang="en-US" sz="2000" dirty="0"/>
              <a:t>        BIT           = 1,</a:t>
            </a:r>
          </a:p>
          <a:p>
            <a:pPr marL="0" indent="0">
              <a:buNone/>
            </a:pPr>
            <a:r>
              <a:rPr lang="en-US" sz="2000" dirty="0"/>
              <a:t>@</a:t>
            </a:r>
            <a:r>
              <a:rPr lang="en-US" sz="2000" dirty="0" err="1"/>
              <a:t>query_result_width</a:t>
            </a:r>
            <a:r>
              <a:rPr lang="en-US" sz="2000" dirty="0"/>
              <a:t>         INT           = 256,            </a:t>
            </a:r>
          </a:p>
          <a:p>
            <a:pPr marL="0" indent="0">
              <a:buNone/>
            </a:pPr>
            <a:r>
              <a:rPr lang="en-US" sz="2000" dirty="0"/>
              <a:t>@</a:t>
            </a:r>
            <a:r>
              <a:rPr lang="en-US" sz="2000" dirty="0" err="1"/>
              <a:t>query_result_separator</a:t>
            </a:r>
            <a:r>
              <a:rPr lang="en-US" sz="2000" dirty="0"/>
              <a:t>     CHAR(1)       = ' ',</a:t>
            </a:r>
          </a:p>
          <a:p>
            <a:pPr marL="0" indent="0">
              <a:buNone/>
            </a:pPr>
            <a:r>
              <a:rPr lang="en-US" sz="2000" dirty="0"/>
              <a:t>@</a:t>
            </a:r>
            <a:r>
              <a:rPr lang="en-US" sz="2000" dirty="0" err="1"/>
              <a:t>exclude_query_output</a:t>
            </a:r>
            <a:r>
              <a:rPr lang="en-US" sz="2000" dirty="0"/>
              <a:t>       BIT           = 0,</a:t>
            </a:r>
          </a:p>
          <a:p>
            <a:pPr marL="0" indent="0">
              <a:buNone/>
            </a:pPr>
            <a:r>
              <a:rPr lang="en-US" sz="2000" dirty="0"/>
              <a:t>@</a:t>
            </a:r>
            <a:r>
              <a:rPr lang="en-US" sz="2000" dirty="0" err="1"/>
              <a:t>append_query_error</a:t>
            </a:r>
            <a:r>
              <a:rPr lang="en-US" sz="2000" dirty="0"/>
              <a:t>         BIT           = 0,</a:t>
            </a:r>
          </a:p>
          <a:p>
            <a:pPr marL="0" indent="0">
              <a:buNone/>
            </a:pPr>
            <a:r>
              <a:rPr lang="en-US" sz="2000" dirty="0"/>
              <a:t>@</a:t>
            </a:r>
            <a:r>
              <a:rPr lang="en-US" sz="2000" dirty="0" err="1"/>
              <a:t>query_no_truncate</a:t>
            </a:r>
            <a:r>
              <a:rPr lang="en-US" sz="2000" dirty="0"/>
              <a:t>          BIT           = 0,</a:t>
            </a:r>
          </a:p>
          <a:p>
            <a:pPr marL="0" indent="0">
              <a:buNone/>
            </a:pPr>
            <a:r>
              <a:rPr lang="en-US" sz="2000" dirty="0"/>
              <a:t>@</a:t>
            </a:r>
            <a:r>
              <a:rPr lang="en-US" sz="2000" dirty="0" err="1"/>
              <a:t>query_result_no_padding</a:t>
            </a:r>
            <a:r>
              <a:rPr lang="en-US" sz="2000" dirty="0"/>
              <a:t>    BIT           = 0,</a:t>
            </a:r>
          </a:p>
          <a:p>
            <a:pPr marL="0" indent="0">
              <a:buNone/>
            </a:pPr>
            <a:r>
              <a:rPr lang="en-US" sz="2000" dirty="0"/>
              <a:t>@</a:t>
            </a:r>
            <a:r>
              <a:rPr lang="en-US" sz="2000" dirty="0" err="1"/>
              <a:t>mailitem_id</a:t>
            </a:r>
            <a:r>
              <a:rPr lang="en-US" sz="2000" dirty="0"/>
              <a:t>               INT            = NULL OUTPUT,</a:t>
            </a:r>
          </a:p>
          <a:p>
            <a:pPr marL="0" indent="0">
              <a:buNone/>
            </a:pPr>
            <a:r>
              <a:rPr lang="en-US" sz="2000" dirty="0"/>
              <a:t>@</a:t>
            </a:r>
            <a:r>
              <a:rPr lang="en-US" sz="2000" dirty="0" err="1"/>
              <a:t>from_address</a:t>
            </a:r>
            <a:r>
              <a:rPr lang="en-US" sz="2000" dirty="0"/>
              <a:t>               VARCHAR(max)  = NULL,</a:t>
            </a:r>
          </a:p>
          <a:p>
            <a:pPr marL="0" indent="0">
              <a:buNone/>
            </a:pPr>
            <a:r>
              <a:rPr lang="en-US" sz="2000" dirty="0"/>
              <a:t>@</a:t>
            </a:r>
            <a:r>
              <a:rPr lang="en-US" sz="2000" dirty="0" err="1"/>
              <a:t>reply_to</a:t>
            </a:r>
            <a:r>
              <a:rPr lang="en-US" sz="2000" dirty="0"/>
              <a:t>                   VARCHAR(max)  = NULL</a:t>
            </a:r>
          </a:p>
        </p:txBody>
      </p:sp>
    </p:spTree>
    <p:extLst>
      <p:ext uri="{BB962C8B-B14F-4D97-AF65-F5344CB8AC3E}">
        <p14:creationId xmlns:p14="http://schemas.microsoft.com/office/powerpoint/2010/main" val="410344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314BE-A56B-4675-99CA-4ACF288F7EF7}"/>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605BB304-1C03-4DB8-A5E9-82030BB36ECA}"/>
              </a:ext>
            </a:extLst>
          </p:cNvPr>
          <p:cNvSpPr>
            <a:spLocks noGrp="1"/>
          </p:cNvSpPr>
          <p:nvPr>
            <p:ph idx="1"/>
          </p:nvPr>
        </p:nvSpPr>
        <p:spPr/>
        <p:txBody>
          <a:bodyPr/>
          <a:lstStyle/>
          <a:p>
            <a:pPr marL="0" indent="0">
              <a:buNone/>
            </a:pPr>
            <a:r>
              <a:rPr lang="en-US" dirty="0"/>
              <a:t>There are several features in SQL Server that are intended to increase reliability.</a:t>
            </a:r>
          </a:p>
          <a:p>
            <a:pPr marL="0" indent="0">
              <a:buNone/>
            </a:pPr>
            <a:endParaRPr lang="en-US" dirty="0"/>
          </a:p>
          <a:p>
            <a:pPr marL="0" indent="0">
              <a:buNone/>
            </a:pPr>
            <a:r>
              <a:rPr lang="en-US" dirty="0"/>
              <a:t>What can cause a DBMS to be come unavailable?</a:t>
            </a:r>
          </a:p>
        </p:txBody>
      </p:sp>
    </p:spTree>
    <p:extLst>
      <p:ext uri="{BB962C8B-B14F-4D97-AF65-F5344CB8AC3E}">
        <p14:creationId xmlns:p14="http://schemas.microsoft.com/office/powerpoint/2010/main" val="380570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314BE-A56B-4675-99CA-4ACF288F7EF7}"/>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605BB304-1C03-4DB8-A5E9-82030BB36ECA}"/>
              </a:ext>
            </a:extLst>
          </p:cNvPr>
          <p:cNvSpPr>
            <a:spLocks noGrp="1"/>
          </p:cNvSpPr>
          <p:nvPr>
            <p:ph idx="1"/>
          </p:nvPr>
        </p:nvSpPr>
        <p:spPr/>
        <p:txBody>
          <a:bodyPr>
            <a:normAutofit lnSpcReduction="10000"/>
          </a:bodyPr>
          <a:lstStyle/>
          <a:p>
            <a:pPr marL="0" indent="0">
              <a:buNone/>
            </a:pPr>
            <a:r>
              <a:rPr lang="en-US" dirty="0"/>
              <a:t>There are several features in SQL Server that are intended to increase reliability.</a:t>
            </a:r>
          </a:p>
          <a:p>
            <a:pPr marL="0" indent="0">
              <a:buNone/>
            </a:pPr>
            <a:endParaRPr lang="en-US" dirty="0"/>
          </a:p>
          <a:p>
            <a:pPr marL="0" indent="0">
              <a:buNone/>
            </a:pPr>
            <a:r>
              <a:rPr lang="en-US" dirty="0"/>
              <a:t>What can cause a DBMS to be come unavailable?</a:t>
            </a:r>
          </a:p>
          <a:p>
            <a:pPr marL="0" indent="0">
              <a:buNone/>
            </a:pPr>
            <a:r>
              <a:rPr lang="en-US" dirty="0"/>
              <a:t>Hardware failure (CPU, memory, power supply, fan)</a:t>
            </a:r>
          </a:p>
          <a:p>
            <a:pPr marL="0" indent="0">
              <a:buNone/>
            </a:pPr>
            <a:r>
              <a:rPr lang="en-US" dirty="0"/>
              <a:t>Operating System failure</a:t>
            </a:r>
          </a:p>
          <a:p>
            <a:pPr marL="0" indent="0">
              <a:buNone/>
            </a:pPr>
            <a:r>
              <a:rPr lang="en-US" dirty="0"/>
              <a:t>Disk failure </a:t>
            </a:r>
          </a:p>
          <a:p>
            <a:pPr marL="0" indent="0">
              <a:buNone/>
            </a:pPr>
            <a:r>
              <a:rPr lang="en-US" dirty="0"/>
              <a:t>Networking failure (cable, switch)</a:t>
            </a:r>
          </a:p>
          <a:p>
            <a:pPr marL="0" indent="0">
              <a:buNone/>
            </a:pPr>
            <a:r>
              <a:rPr lang="en-US" dirty="0"/>
              <a:t>SQL Server Bug (NO!!!!!!!!)</a:t>
            </a:r>
          </a:p>
        </p:txBody>
      </p:sp>
    </p:spTree>
    <p:extLst>
      <p:ext uri="{BB962C8B-B14F-4D97-AF65-F5344CB8AC3E}">
        <p14:creationId xmlns:p14="http://schemas.microsoft.com/office/powerpoint/2010/main" val="1979965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4461</TotalTime>
  <Words>1651</Words>
  <Application>Microsoft Office PowerPoint</Application>
  <PresentationFormat>Widescreen</PresentationFormat>
  <Paragraphs>169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Consolas</vt:lpstr>
      <vt:lpstr>Office Theme</vt:lpstr>
      <vt:lpstr>Other Features of SQL Server</vt:lpstr>
      <vt:lpstr>SQL Agent</vt:lpstr>
      <vt:lpstr>SQL Agent Has Jobs</vt:lpstr>
      <vt:lpstr>SQL Agent has impersonation, logging, alerts</vt:lpstr>
      <vt:lpstr>SQL Agent has schedules</vt:lpstr>
      <vt:lpstr>SQL Server can email (DBMail)</vt:lpstr>
      <vt:lpstr>In the system database ‘MSDB’:</vt:lpstr>
      <vt:lpstr>Reliability</vt:lpstr>
      <vt:lpstr>Reliability</vt:lpstr>
      <vt:lpstr>Clusters</vt:lpstr>
      <vt:lpstr>How does clustering do?</vt:lpstr>
      <vt:lpstr>Replication</vt:lpstr>
      <vt:lpstr>What’s that “replication” arrow?</vt:lpstr>
      <vt:lpstr>Snapshot Replication</vt:lpstr>
      <vt:lpstr>Transactional Replication</vt:lpstr>
      <vt:lpstr>Merge Replication</vt:lpstr>
      <vt:lpstr>Language Problems…</vt:lpstr>
      <vt:lpstr>CLR Integration</vt:lpstr>
      <vt:lpstr>What is it good for?</vt:lpstr>
      <vt:lpstr>What is it good for?</vt:lpstr>
      <vt:lpstr>An example of a CLR stored procedure</vt:lpstr>
      <vt:lpstr>Reporting</vt:lpstr>
      <vt:lpstr>SSRS Structure</vt:lpstr>
      <vt:lpstr>Key Concepts in SSRS</vt:lpstr>
      <vt:lpstr>Reports Advice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Other Features of SQL Server</dc:title>
  <dc:creator>Michael Phipps</dc:creator>
  <cp:lastModifiedBy>Michael Phipps</cp:lastModifiedBy>
  <cp:revision>22</cp:revision>
  <dcterms:created xsi:type="dcterms:W3CDTF">2018-08-10T14:32:35Z</dcterms:created>
  <dcterms:modified xsi:type="dcterms:W3CDTF">2018-08-13T19:37:39Z</dcterms:modified>
</cp:coreProperties>
</file>