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8" r:id="rId14"/>
    <p:sldId id="269" r:id="rId15"/>
    <p:sldId id="281" r:id="rId16"/>
    <p:sldId id="270" r:id="rId17"/>
    <p:sldId id="271" r:id="rId18"/>
    <p:sldId id="272" r:id="rId19"/>
    <p:sldId id="273" r:id="rId20"/>
    <p:sldId id="274" r:id="rId21"/>
    <p:sldId id="275" r:id="rId22"/>
    <p:sldId id="276" r:id="rId23"/>
    <p:sldId id="277" r:id="rId24"/>
    <p:sldId id="278" r:id="rId25"/>
    <p:sldId id="279"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2" autoAdjust="0"/>
    <p:restoredTop sz="94660"/>
  </p:normalViewPr>
  <p:slideViewPr>
    <p:cSldViewPr snapToGrid="0">
      <p:cViewPr varScale="1">
        <p:scale>
          <a:sx n="115" d="100"/>
          <a:sy n="115" d="100"/>
        </p:scale>
        <p:origin x="132"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BDA9C-8661-4D30-B21F-66B04808D6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793EC1-0551-433E-9AA7-FAE319C82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9208D0-0616-49C6-829D-1C77A9D72126}"/>
              </a:ext>
            </a:extLst>
          </p:cNvPr>
          <p:cNvSpPr>
            <a:spLocks noGrp="1"/>
          </p:cNvSpPr>
          <p:nvPr>
            <p:ph type="dt" sz="half" idx="10"/>
          </p:nvPr>
        </p:nvSpPr>
        <p:spPr/>
        <p:txBody>
          <a:bodyPr/>
          <a:lstStyle/>
          <a:p>
            <a:fld id="{D35A1C71-FF0C-48CA-B547-A0C91A303AC3}" type="datetimeFigureOut">
              <a:rPr lang="en-US" smtClean="0"/>
              <a:t>8/2/2018</a:t>
            </a:fld>
            <a:endParaRPr lang="en-US"/>
          </a:p>
        </p:txBody>
      </p:sp>
      <p:sp>
        <p:nvSpPr>
          <p:cNvPr id="5" name="Footer Placeholder 4">
            <a:extLst>
              <a:ext uri="{FF2B5EF4-FFF2-40B4-BE49-F238E27FC236}">
                <a16:creationId xmlns:a16="http://schemas.microsoft.com/office/drawing/2014/main" id="{2A0A2B08-8301-46B3-9373-16E04A7EE6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4B5A4B-0B5F-4DAC-AAF9-F9431B5B68ED}"/>
              </a:ext>
            </a:extLst>
          </p:cNvPr>
          <p:cNvSpPr>
            <a:spLocks noGrp="1"/>
          </p:cNvSpPr>
          <p:nvPr>
            <p:ph type="sldNum" sz="quarter" idx="12"/>
          </p:nvPr>
        </p:nvSpPr>
        <p:spPr/>
        <p:txBody>
          <a:bodyPr/>
          <a:lstStyle/>
          <a:p>
            <a:fld id="{9B3C5B3B-6912-4B1C-8B3B-8855896CB88D}" type="slidenum">
              <a:rPr lang="en-US" smtClean="0"/>
              <a:t>‹#›</a:t>
            </a:fld>
            <a:endParaRPr lang="en-US"/>
          </a:p>
        </p:txBody>
      </p:sp>
    </p:spTree>
    <p:extLst>
      <p:ext uri="{BB962C8B-B14F-4D97-AF65-F5344CB8AC3E}">
        <p14:creationId xmlns:p14="http://schemas.microsoft.com/office/powerpoint/2010/main" val="3648225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3FD8C-A74B-4D20-8271-E8AB4EEEE3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6B278A-2295-46C6-B7D9-0FD122B0DDD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9DD5F2-681C-41E7-8B24-87E2F72C20B7}"/>
              </a:ext>
            </a:extLst>
          </p:cNvPr>
          <p:cNvSpPr>
            <a:spLocks noGrp="1"/>
          </p:cNvSpPr>
          <p:nvPr>
            <p:ph type="dt" sz="half" idx="10"/>
          </p:nvPr>
        </p:nvSpPr>
        <p:spPr/>
        <p:txBody>
          <a:bodyPr/>
          <a:lstStyle/>
          <a:p>
            <a:fld id="{D35A1C71-FF0C-48CA-B547-A0C91A303AC3}" type="datetimeFigureOut">
              <a:rPr lang="en-US" smtClean="0"/>
              <a:t>8/2/2018</a:t>
            </a:fld>
            <a:endParaRPr lang="en-US"/>
          </a:p>
        </p:txBody>
      </p:sp>
      <p:sp>
        <p:nvSpPr>
          <p:cNvPr id="5" name="Footer Placeholder 4">
            <a:extLst>
              <a:ext uri="{FF2B5EF4-FFF2-40B4-BE49-F238E27FC236}">
                <a16:creationId xmlns:a16="http://schemas.microsoft.com/office/drawing/2014/main" id="{A5CFCE78-D551-4A24-BFDE-D126D5636B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DA4F68-F017-424E-AA56-5DA06AC31A54}"/>
              </a:ext>
            </a:extLst>
          </p:cNvPr>
          <p:cNvSpPr>
            <a:spLocks noGrp="1"/>
          </p:cNvSpPr>
          <p:nvPr>
            <p:ph type="sldNum" sz="quarter" idx="12"/>
          </p:nvPr>
        </p:nvSpPr>
        <p:spPr/>
        <p:txBody>
          <a:bodyPr/>
          <a:lstStyle/>
          <a:p>
            <a:fld id="{9B3C5B3B-6912-4B1C-8B3B-8855896CB88D}" type="slidenum">
              <a:rPr lang="en-US" smtClean="0"/>
              <a:t>‹#›</a:t>
            </a:fld>
            <a:endParaRPr lang="en-US"/>
          </a:p>
        </p:txBody>
      </p:sp>
    </p:spTree>
    <p:extLst>
      <p:ext uri="{BB962C8B-B14F-4D97-AF65-F5344CB8AC3E}">
        <p14:creationId xmlns:p14="http://schemas.microsoft.com/office/powerpoint/2010/main" val="3186608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07B6C1-8E12-4ADE-B793-613BB09246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1B14EC-732D-4F00-9712-BE149FD1E3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2C32BA-AED2-4489-BEB0-4775B9536F42}"/>
              </a:ext>
            </a:extLst>
          </p:cNvPr>
          <p:cNvSpPr>
            <a:spLocks noGrp="1"/>
          </p:cNvSpPr>
          <p:nvPr>
            <p:ph type="dt" sz="half" idx="10"/>
          </p:nvPr>
        </p:nvSpPr>
        <p:spPr/>
        <p:txBody>
          <a:bodyPr/>
          <a:lstStyle/>
          <a:p>
            <a:fld id="{D35A1C71-FF0C-48CA-B547-A0C91A303AC3}" type="datetimeFigureOut">
              <a:rPr lang="en-US" smtClean="0"/>
              <a:t>8/2/2018</a:t>
            </a:fld>
            <a:endParaRPr lang="en-US"/>
          </a:p>
        </p:txBody>
      </p:sp>
      <p:sp>
        <p:nvSpPr>
          <p:cNvPr id="5" name="Footer Placeholder 4">
            <a:extLst>
              <a:ext uri="{FF2B5EF4-FFF2-40B4-BE49-F238E27FC236}">
                <a16:creationId xmlns:a16="http://schemas.microsoft.com/office/drawing/2014/main" id="{0A576C90-7E76-4B8E-BF25-239F4138A9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78A37C-E847-444D-AAFB-87134CCF21E6}"/>
              </a:ext>
            </a:extLst>
          </p:cNvPr>
          <p:cNvSpPr>
            <a:spLocks noGrp="1"/>
          </p:cNvSpPr>
          <p:nvPr>
            <p:ph type="sldNum" sz="quarter" idx="12"/>
          </p:nvPr>
        </p:nvSpPr>
        <p:spPr/>
        <p:txBody>
          <a:bodyPr/>
          <a:lstStyle/>
          <a:p>
            <a:fld id="{9B3C5B3B-6912-4B1C-8B3B-8855896CB88D}" type="slidenum">
              <a:rPr lang="en-US" smtClean="0"/>
              <a:t>‹#›</a:t>
            </a:fld>
            <a:endParaRPr lang="en-US"/>
          </a:p>
        </p:txBody>
      </p:sp>
    </p:spTree>
    <p:extLst>
      <p:ext uri="{BB962C8B-B14F-4D97-AF65-F5344CB8AC3E}">
        <p14:creationId xmlns:p14="http://schemas.microsoft.com/office/powerpoint/2010/main" val="1594419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3507E-5158-4D64-9E60-F95FC348D6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66A746-D6C7-4812-8D99-C7E05C7594C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81D1B6-E9D0-4633-9C0D-403CE7357A49}"/>
              </a:ext>
            </a:extLst>
          </p:cNvPr>
          <p:cNvSpPr>
            <a:spLocks noGrp="1"/>
          </p:cNvSpPr>
          <p:nvPr>
            <p:ph type="dt" sz="half" idx="10"/>
          </p:nvPr>
        </p:nvSpPr>
        <p:spPr/>
        <p:txBody>
          <a:bodyPr/>
          <a:lstStyle/>
          <a:p>
            <a:fld id="{D35A1C71-FF0C-48CA-B547-A0C91A303AC3}" type="datetimeFigureOut">
              <a:rPr lang="en-US" smtClean="0"/>
              <a:t>8/2/2018</a:t>
            </a:fld>
            <a:endParaRPr lang="en-US"/>
          </a:p>
        </p:txBody>
      </p:sp>
      <p:sp>
        <p:nvSpPr>
          <p:cNvPr id="5" name="Footer Placeholder 4">
            <a:extLst>
              <a:ext uri="{FF2B5EF4-FFF2-40B4-BE49-F238E27FC236}">
                <a16:creationId xmlns:a16="http://schemas.microsoft.com/office/drawing/2014/main" id="{B4B64917-8D80-4FD0-A7A6-26E1EFBBDB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2DB2D8-8D7A-4668-AA04-D6D45C20D358}"/>
              </a:ext>
            </a:extLst>
          </p:cNvPr>
          <p:cNvSpPr>
            <a:spLocks noGrp="1"/>
          </p:cNvSpPr>
          <p:nvPr>
            <p:ph type="sldNum" sz="quarter" idx="12"/>
          </p:nvPr>
        </p:nvSpPr>
        <p:spPr/>
        <p:txBody>
          <a:bodyPr/>
          <a:lstStyle/>
          <a:p>
            <a:fld id="{9B3C5B3B-6912-4B1C-8B3B-8855896CB88D}" type="slidenum">
              <a:rPr lang="en-US" smtClean="0"/>
              <a:t>‹#›</a:t>
            </a:fld>
            <a:endParaRPr lang="en-US"/>
          </a:p>
        </p:txBody>
      </p:sp>
    </p:spTree>
    <p:extLst>
      <p:ext uri="{BB962C8B-B14F-4D97-AF65-F5344CB8AC3E}">
        <p14:creationId xmlns:p14="http://schemas.microsoft.com/office/powerpoint/2010/main" val="4086719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2AF69-4833-4B72-B6CC-81C3691953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5DA06C-D86E-41B3-9B27-D8E1ED45D2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BCF837B-749E-4D9C-BFC3-7147BC33ADFA}"/>
              </a:ext>
            </a:extLst>
          </p:cNvPr>
          <p:cNvSpPr>
            <a:spLocks noGrp="1"/>
          </p:cNvSpPr>
          <p:nvPr>
            <p:ph type="dt" sz="half" idx="10"/>
          </p:nvPr>
        </p:nvSpPr>
        <p:spPr/>
        <p:txBody>
          <a:bodyPr/>
          <a:lstStyle/>
          <a:p>
            <a:fld id="{D35A1C71-FF0C-48CA-B547-A0C91A303AC3}" type="datetimeFigureOut">
              <a:rPr lang="en-US" smtClean="0"/>
              <a:t>8/2/2018</a:t>
            </a:fld>
            <a:endParaRPr lang="en-US"/>
          </a:p>
        </p:txBody>
      </p:sp>
      <p:sp>
        <p:nvSpPr>
          <p:cNvPr id="5" name="Footer Placeholder 4">
            <a:extLst>
              <a:ext uri="{FF2B5EF4-FFF2-40B4-BE49-F238E27FC236}">
                <a16:creationId xmlns:a16="http://schemas.microsoft.com/office/drawing/2014/main" id="{7FAABA98-6142-41AB-8A48-8CC7978C83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AE9F12-3DE0-4864-8F33-7913D00D3A36}"/>
              </a:ext>
            </a:extLst>
          </p:cNvPr>
          <p:cNvSpPr>
            <a:spLocks noGrp="1"/>
          </p:cNvSpPr>
          <p:nvPr>
            <p:ph type="sldNum" sz="quarter" idx="12"/>
          </p:nvPr>
        </p:nvSpPr>
        <p:spPr/>
        <p:txBody>
          <a:bodyPr/>
          <a:lstStyle/>
          <a:p>
            <a:fld id="{9B3C5B3B-6912-4B1C-8B3B-8855896CB88D}" type="slidenum">
              <a:rPr lang="en-US" smtClean="0"/>
              <a:t>‹#›</a:t>
            </a:fld>
            <a:endParaRPr lang="en-US"/>
          </a:p>
        </p:txBody>
      </p:sp>
    </p:spTree>
    <p:extLst>
      <p:ext uri="{BB962C8B-B14F-4D97-AF65-F5344CB8AC3E}">
        <p14:creationId xmlns:p14="http://schemas.microsoft.com/office/powerpoint/2010/main" val="29855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C8CD-D762-40C5-A3DE-AFD7F58972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F66271-7D96-46F5-B0B4-3EFFFEE8049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0E7D54-6A09-4E30-AB84-8D66ABE2E2D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52F39D-FE03-4CCD-8D03-76907EB5AFAC}"/>
              </a:ext>
            </a:extLst>
          </p:cNvPr>
          <p:cNvSpPr>
            <a:spLocks noGrp="1"/>
          </p:cNvSpPr>
          <p:nvPr>
            <p:ph type="dt" sz="half" idx="10"/>
          </p:nvPr>
        </p:nvSpPr>
        <p:spPr/>
        <p:txBody>
          <a:bodyPr/>
          <a:lstStyle/>
          <a:p>
            <a:fld id="{D35A1C71-FF0C-48CA-B547-A0C91A303AC3}" type="datetimeFigureOut">
              <a:rPr lang="en-US" smtClean="0"/>
              <a:t>8/2/2018</a:t>
            </a:fld>
            <a:endParaRPr lang="en-US"/>
          </a:p>
        </p:txBody>
      </p:sp>
      <p:sp>
        <p:nvSpPr>
          <p:cNvPr id="6" name="Footer Placeholder 5">
            <a:extLst>
              <a:ext uri="{FF2B5EF4-FFF2-40B4-BE49-F238E27FC236}">
                <a16:creationId xmlns:a16="http://schemas.microsoft.com/office/drawing/2014/main" id="{D75F4E97-39BD-4D93-A619-239C4BBC76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162464-4709-4664-B96D-D888D3BF4CA7}"/>
              </a:ext>
            </a:extLst>
          </p:cNvPr>
          <p:cNvSpPr>
            <a:spLocks noGrp="1"/>
          </p:cNvSpPr>
          <p:nvPr>
            <p:ph type="sldNum" sz="quarter" idx="12"/>
          </p:nvPr>
        </p:nvSpPr>
        <p:spPr/>
        <p:txBody>
          <a:bodyPr/>
          <a:lstStyle/>
          <a:p>
            <a:fld id="{9B3C5B3B-6912-4B1C-8B3B-8855896CB88D}" type="slidenum">
              <a:rPr lang="en-US" smtClean="0"/>
              <a:t>‹#›</a:t>
            </a:fld>
            <a:endParaRPr lang="en-US"/>
          </a:p>
        </p:txBody>
      </p:sp>
    </p:spTree>
    <p:extLst>
      <p:ext uri="{BB962C8B-B14F-4D97-AF65-F5344CB8AC3E}">
        <p14:creationId xmlns:p14="http://schemas.microsoft.com/office/powerpoint/2010/main" val="806561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2058A-DD70-449A-85D3-DEB553F858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A4AB73-F18B-4C7B-B3E0-CFD7F9A2F0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ED79DE6-DE4A-432F-BA88-CC2130FD1FE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ED0B65-298C-4C23-AD4B-ECC78F22DC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4CC7D4-9836-4A78-AD6E-79D73521F34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9042C2-060C-49D3-9018-E42B9C043673}"/>
              </a:ext>
            </a:extLst>
          </p:cNvPr>
          <p:cNvSpPr>
            <a:spLocks noGrp="1"/>
          </p:cNvSpPr>
          <p:nvPr>
            <p:ph type="dt" sz="half" idx="10"/>
          </p:nvPr>
        </p:nvSpPr>
        <p:spPr/>
        <p:txBody>
          <a:bodyPr/>
          <a:lstStyle/>
          <a:p>
            <a:fld id="{D35A1C71-FF0C-48CA-B547-A0C91A303AC3}" type="datetimeFigureOut">
              <a:rPr lang="en-US" smtClean="0"/>
              <a:t>8/2/2018</a:t>
            </a:fld>
            <a:endParaRPr lang="en-US"/>
          </a:p>
        </p:txBody>
      </p:sp>
      <p:sp>
        <p:nvSpPr>
          <p:cNvPr id="8" name="Footer Placeholder 7">
            <a:extLst>
              <a:ext uri="{FF2B5EF4-FFF2-40B4-BE49-F238E27FC236}">
                <a16:creationId xmlns:a16="http://schemas.microsoft.com/office/drawing/2014/main" id="{90FA6A6C-37ED-499D-9524-9F8EE05085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A1509D-5338-45AB-9F23-069D9566497B}"/>
              </a:ext>
            </a:extLst>
          </p:cNvPr>
          <p:cNvSpPr>
            <a:spLocks noGrp="1"/>
          </p:cNvSpPr>
          <p:nvPr>
            <p:ph type="sldNum" sz="quarter" idx="12"/>
          </p:nvPr>
        </p:nvSpPr>
        <p:spPr/>
        <p:txBody>
          <a:bodyPr/>
          <a:lstStyle/>
          <a:p>
            <a:fld id="{9B3C5B3B-6912-4B1C-8B3B-8855896CB88D}" type="slidenum">
              <a:rPr lang="en-US" smtClean="0"/>
              <a:t>‹#›</a:t>
            </a:fld>
            <a:endParaRPr lang="en-US"/>
          </a:p>
        </p:txBody>
      </p:sp>
    </p:spTree>
    <p:extLst>
      <p:ext uri="{BB962C8B-B14F-4D97-AF65-F5344CB8AC3E}">
        <p14:creationId xmlns:p14="http://schemas.microsoft.com/office/powerpoint/2010/main" val="302392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898EB-6D88-4704-950A-4D5EC71B50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8C8A2F-84E6-4AE6-8CC2-8FF0D822FD8F}"/>
              </a:ext>
            </a:extLst>
          </p:cNvPr>
          <p:cNvSpPr>
            <a:spLocks noGrp="1"/>
          </p:cNvSpPr>
          <p:nvPr>
            <p:ph type="dt" sz="half" idx="10"/>
          </p:nvPr>
        </p:nvSpPr>
        <p:spPr/>
        <p:txBody>
          <a:bodyPr/>
          <a:lstStyle/>
          <a:p>
            <a:fld id="{D35A1C71-FF0C-48CA-B547-A0C91A303AC3}" type="datetimeFigureOut">
              <a:rPr lang="en-US" smtClean="0"/>
              <a:t>8/2/2018</a:t>
            </a:fld>
            <a:endParaRPr lang="en-US"/>
          </a:p>
        </p:txBody>
      </p:sp>
      <p:sp>
        <p:nvSpPr>
          <p:cNvPr id="4" name="Footer Placeholder 3">
            <a:extLst>
              <a:ext uri="{FF2B5EF4-FFF2-40B4-BE49-F238E27FC236}">
                <a16:creationId xmlns:a16="http://schemas.microsoft.com/office/drawing/2014/main" id="{2D199031-496C-403A-BF7E-23E5F77E92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179399-2D65-44C5-A0B2-EE5642231127}"/>
              </a:ext>
            </a:extLst>
          </p:cNvPr>
          <p:cNvSpPr>
            <a:spLocks noGrp="1"/>
          </p:cNvSpPr>
          <p:nvPr>
            <p:ph type="sldNum" sz="quarter" idx="12"/>
          </p:nvPr>
        </p:nvSpPr>
        <p:spPr/>
        <p:txBody>
          <a:bodyPr/>
          <a:lstStyle/>
          <a:p>
            <a:fld id="{9B3C5B3B-6912-4B1C-8B3B-8855896CB88D}" type="slidenum">
              <a:rPr lang="en-US" smtClean="0"/>
              <a:t>‹#›</a:t>
            </a:fld>
            <a:endParaRPr lang="en-US"/>
          </a:p>
        </p:txBody>
      </p:sp>
    </p:spTree>
    <p:extLst>
      <p:ext uri="{BB962C8B-B14F-4D97-AF65-F5344CB8AC3E}">
        <p14:creationId xmlns:p14="http://schemas.microsoft.com/office/powerpoint/2010/main" val="2056226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3B94F7-296F-45B2-BF70-C9792C6D8032}"/>
              </a:ext>
            </a:extLst>
          </p:cNvPr>
          <p:cNvSpPr>
            <a:spLocks noGrp="1"/>
          </p:cNvSpPr>
          <p:nvPr>
            <p:ph type="dt" sz="half" idx="10"/>
          </p:nvPr>
        </p:nvSpPr>
        <p:spPr/>
        <p:txBody>
          <a:bodyPr/>
          <a:lstStyle/>
          <a:p>
            <a:fld id="{D35A1C71-FF0C-48CA-B547-A0C91A303AC3}" type="datetimeFigureOut">
              <a:rPr lang="en-US" smtClean="0"/>
              <a:t>8/2/2018</a:t>
            </a:fld>
            <a:endParaRPr lang="en-US"/>
          </a:p>
        </p:txBody>
      </p:sp>
      <p:sp>
        <p:nvSpPr>
          <p:cNvPr id="3" name="Footer Placeholder 2">
            <a:extLst>
              <a:ext uri="{FF2B5EF4-FFF2-40B4-BE49-F238E27FC236}">
                <a16:creationId xmlns:a16="http://schemas.microsoft.com/office/drawing/2014/main" id="{2A033946-1350-4C7A-8F32-B9FA7EE5F1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328DB1-E86F-42EB-83D8-99574559036C}"/>
              </a:ext>
            </a:extLst>
          </p:cNvPr>
          <p:cNvSpPr>
            <a:spLocks noGrp="1"/>
          </p:cNvSpPr>
          <p:nvPr>
            <p:ph type="sldNum" sz="quarter" idx="12"/>
          </p:nvPr>
        </p:nvSpPr>
        <p:spPr/>
        <p:txBody>
          <a:bodyPr/>
          <a:lstStyle/>
          <a:p>
            <a:fld id="{9B3C5B3B-6912-4B1C-8B3B-8855896CB88D}" type="slidenum">
              <a:rPr lang="en-US" smtClean="0"/>
              <a:t>‹#›</a:t>
            </a:fld>
            <a:endParaRPr lang="en-US"/>
          </a:p>
        </p:txBody>
      </p:sp>
    </p:spTree>
    <p:extLst>
      <p:ext uri="{BB962C8B-B14F-4D97-AF65-F5344CB8AC3E}">
        <p14:creationId xmlns:p14="http://schemas.microsoft.com/office/powerpoint/2010/main" val="1840445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60F5A-F1B0-454F-9E24-B43AC3DA99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EAD16B-ED39-4110-91A2-048DF42EE3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3D3987-5418-4D86-A878-545FDB5A25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8D02F89-7674-406C-B46F-C0D5C6AC9D67}"/>
              </a:ext>
            </a:extLst>
          </p:cNvPr>
          <p:cNvSpPr>
            <a:spLocks noGrp="1"/>
          </p:cNvSpPr>
          <p:nvPr>
            <p:ph type="dt" sz="half" idx="10"/>
          </p:nvPr>
        </p:nvSpPr>
        <p:spPr/>
        <p:txBody>
          <a:bodyPr/>
          <a:lstStyle/>
          <a:p>
            <a:fld id="{D35A1C71-FF0C-48CA-B547-A0C91A303AC3}" type="datetimeFigureOut">
              <a:rPr lang="en-US" smtClean="0"/>
              <a:t>8/2/2018</a:t>
            </a:fld>
            <a:endParaRPr lang="en-US"/>
          </a:p>
        </p:txBody>
      </p:sp>
      <p:sp>
        <p:nvSpPr>
          <p:cNvPr id="6" name="Footer Placeholder 5">
            <a:extLst>
              <a:ext uri="{FF2B5EF4-FFF2-40B4-BE49-F238E27FC236}">
                <a16:creationId xmlns:a16="http://schemas.microsoft.com/office/drawing/2014/main" id="{87DA49E6-812F-4BA2-9557-5A7FA11C29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5A2DCB-FC7D-4D9D-81DB-2792B1E812DD}"/>
              </a:ext>
            </a:extLst>
          </p:cNvPr>
          <p:cNvSpPr>
            <a:spLocks noGrp="1"/>
          </p:cNvSpPr>
          <p:nvPr>
            <p:ph type="sldNum" sz="quarter" idx="12"/>
          </p:nvPr>
        </p:nvSpPr>
        <p:spPr/>
        <p:txBody>
          <a:bodyPr/>
          <a:lstStyle/>
          <a:p>
            <a:fld id="{9B3C5B3B-6912-4B1C-8B3B-8855896CB88D}" type="slidenum">
              <a:rPr lang="en-US" smtClean="0"/>
              <a:t>‹#›</a:t>
            </a:fld>
            <a:endParaRPr lang="en-US"/>
          </a:p>
        </p:txBody>
      </p:sp>
    </p:spTree>
    <p:extLst>
      <p:ext uri="{BB962C8B-B14F-4D97-AF65-F5344CB8AC3E}">
        <p14:creationId xmlns:p14="http://schemas.microsoft.com/office/powerpoint/2010/main" val="4227294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8394A-F101-4F11-858F-8DB4A97FD9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34292A-85D2-42AD-BB21-7DA891943B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0965F3-3F92-4FF4-A93B-489FF890CA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078314-55AD-4498-A812-CF98459E28DC}"/>
              </a:ext>
            </a:extLst>
          </p:cNvPr>
          <p:cNvSpPr>
            <a:spLocks noGrp="1"/>
          </p:cNvSpPr>
          <p:nvPr>
            <p:ph type="dt" sz="half" idx="10"/>
          </p:nvPr>
        </p:nvSpPr>
        <p:spPr/>
        <p:txBody>
          <a:bodyPr/>
          <a:lstStyle/>
          <a:p>
            <a:fld id="{D35A1C71-FF0C-48CA-B547-A0C91A303AC3}" type="datetimeFigureOut">
              <a:rPr lang="en-US" smtClean="0"/>
              <a:t>8/2/2018</a:t>
            </a:fld>
            <a:endParaRPr lang="en-US"/>
          </a:p>
        </p:txBody>
      </p:sp>
      <p:sp>
        <p:nvSpPr>
          <p:cNvPr id="6" name="Footer Placeholder 5">
            <a:extLst>
              <a:ext uri="{FF2B5EF4-FFF2-40B4-BE49-F238E27FC236}">
                <a16:creationId xmlns:a16="http://schemas.microsoft.com/office/drawing/2014/main" id="{5005CCD6-877B-4C25-BB28-3DD1A1A2E6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A7CCCE-FB17-4D2D-8DCD-CF7C54031EB3}"/>
              </a:ext>
            </a:extLst>
          </p:cNvPr>
          <p:cNvSpPr>
            <a:spLocks noGrp="1"/>
          </p:cNvSpPr>
          <p:nvPr>
            <p:ph type="sldNum" sz="quarter" idx="12"/>
          </p:nvPr>
        </p:nvSpPr>
        <p:spPr/>
        <p:txBody>
          <a:bodyPr/>
          <a:lstStyle/>
          <a:p>
            <a:fld id="{9B3C5B3B-6912-4B1C-8B3B-8855896CB88D}" type="slidenum">
              <a:rPr lang="en-US" smtClean="0"/>
              <a:t>‹#›</a:t>
            </a:fld>
            <a:endParaRPr lang="en-US"/>
          </a:p>
        </p:txBody>
      </p:sp>
    </p:spTree>
    <p:extLst>
      <p:ext uri="{BB962C8B-B14F-4D97-AF65-F5344CB8AC3E}">
        <p14:creationId xmlns:p14="http://schemas.microsoft.com/office/powerpoint/2010/main" val="2079310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80B99D-D6BE-4EF7-BCB4-16AF56ACD7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F710CD-33AF-44D3-8006-018680709B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386D6D-631A-4C1F-9E48-F67A3734F4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5A1C71-FF0C-48CA-B547-A0C91A303AC3}" type="datetimeFigureOut">
              <a:rPr lang="en-US" smtClean="0"/>
              <a:t>8/2/2018</a:t>
            </a:fld>
            <a:endParaRPr lang="en-US"/>
          </a:p>
        </p:txBody>
      </p:sp>
      <p:sp>
        <p:nvSpPr>
          <p:cNvPr id="5" name="Footer Placeholder 4">
            <a:extLst>
              <a:ext uri="{FF2B5EF4-FFF2-40B4-BE49-F238E27FC236}">
                <a16:creationId xmlns:a16="http://schemas.microsoft.com/office/drawing/2014/main" id="{2943D059-EFCE-445E-849A-62B516AECD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4DC763-1326-4A7A-BA63-DD54ABD451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3C5B3B-6912-4B1C-8B3B-8855896CB88D}" type="slidenum">
              <a:rPr lang="en-US" smtClean="0"/>
              <a:t>‹#›</a:t>
            </a:fld>
            <a:endParaRPr lang="en-US"/>
          </a:p>
        </p:txBody>
      </p:sp>
    </p:spTree>
    <p:extLst>
      <p:ext uri="{BB962C8B-B14F-4D97-AF65-F5344CB8AC3E}">
        <p14:creationId xmlns:p14="http://schemas.microsoft.com/office/powerpoint/2010/main" val="3698630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A6787-68FC-4263-99C7-E33AA3FB7411}"/>
              </a:ext>
            </a:extLst>
          </p:cNvPr>
          <p:cNvSpPr>
            <a:spLocks noGrp="1"/>
          </p:cNvSpPr>
          <p:nvPr>
            <p:ph type="ctrTitle"/>
          </p:nvPr>
        </p:nvSpPr>
        <p:spPr/>
        <p:txBody>
          <a:bodyPr/>
          <a:lstStyle/>
          <a:p>
            <a:r>
              <a:rPr lang="en-US" dirty="0"/>
              <a:t>SQL 1: SELECT</a:t>
            </a:r>
          </a:p>
        </p:txBody>
      </p:sp>
      <p:sp>
        <p:nvSpPr>
          <p:cNvPr id="3" name="Subtitle 2">
            <a:extLst>
              <a:ext uri="{FF2B5EF4-FFF2-40B4-BE49-F238E27FC236}">
                <a16:creationId xmlns:a16="http://schemas.microsoft.com/office/drawing/2014/main" id="{7401DC8D-CB24-4807-AE17-5C02B6BA9405}"/>
              </a:ext>
            </a:extLst>
          </p:cNvPr>
          <p:cNvSpPr>
            <a:spLocks noGrp="1"/>
          </p:cNvSpPr>
          <p:nvPr>
            <p:ph type="subTitle" idx="1"/>
          </p:nvPr>
        </p:nvSpPr>
        <p:spPr/>
        <p:txBody>
          <a:bodyPr/>
          <a:lstStyle/>
          <a:p>
            <a:r>
              <a:rPr lang="en-US" dirty="0"/>
              <a:t>SFW</a:t>
            </a:r>
          </a:p>
        </p:txBody>
      </p:sp>
    </p:spTree>
    <p:extLst>
      <p:ext uri="{BB962C8B-B14F-4D97-AF65-F5344CB8AC3E}">
        <p14:creationId xmlns:p14="http://schemas.microsoft.com/office/powerpoint/2010/main" val="1764356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19C2B-33F8-4134-BDC8-D75CC430B485}"/>
              </a:ext>
            </a:extLst>
          </p:cNvPr>
          <p:cNvSpPr>
            <a:spLocks noGrp="1"/>
          </p:cNvSpPr>
          <p:nvPr>
            <p:ph type="title"/>
          </p:nvPr>
        </p:nvSpPr>
        <p:spPr/>
        <p:txBody>
          <a:bodyPr/>
          <a:lstStyle/>
          <a:p>
            <a:r>
              <a:rPr lang="en-US" dirty="0"/>
              <a:t>Putting it all together</a:t>
            </a:r>
          </a:p>
        </p:txBody>
      </p:sp>
      <p:sp>
        <p:nvSpPr>
          <p:cNvPr id="3" name="Content Placeholder 2">
            <a:extLst>
              <a:ext uri="{FF2B5EF4-FFF2-40B4-BE49-F238E27FC236}">
                <a16:creationId xmlns:a16="http://schemas.microsoft.com/office/drawing/2014/main" id="{B32D95BC-C4D9-49F9-A41F-0807B2CF60FB}"/>
              </a:ext>
            </a:extLst>
          </p:cNvPr>
          <p:cNvSpPr>
            <a:spLocks noGrp="1"/>
          </p:cNvSpPr>
          <p:nvPr>
            <p:ph idx="1"/>
          </p:nvPr>
        </p:nvSpPr>
        <p:spPr/>
        <p:txBody>
          <a:bodyPr/>
          <a:lstStyle/>
          <a:p>
            <a:pPr marL="0" indent="0">
              <a:buNone/>
            </a:pPr>
            <a:r>
              <a:rPr lang="en-US" dirty="0"/>
              <a:t>What if I want to get my age from the patient table, but name it “years old”, how would I do that?</a:t>
            </a:r>
          </a:p>
          <a:p>
            <a:pPr marL="0" indent="0">
              <a:buNone/>
            </a:pPr>
            <a:endParaRPr lang="en-US" dirty="0"/>
          </a:p>
          <a:p>
            <a:pPr marL="0" indent="0">
              <a:buNone/>
            </a:pPr>
            <a:r>
              <a:rPr lang="el-GR" dirty="0"/>
              <a:t>ρ</a:t>
            </a:r>
            <a:r>
              <a:rPr lang="en-US" baseline="-25000" dirty="0" err="1"/>
              <a:t>yearsOld</a:t>
            </a:r>
            <a:r>
              <a:rPr lang="en-US" baseline="-25000" dirty="0"/>
              <a:t>/age</a:t>
            </a:r>
            <a:r>
              <a:rPr lang="en-US" dirty="0"/>
              <a:t>(</a:t>
            </a:r>
            <a:r>
              <a:rPr lang="el-GR" dirty="0"/>
              <a:t>π</a:t>
            </a:r>
            <a:r>
              <a:rPr lang="en-US" baseline="-25000" dirty="0"/>
              <a:t>age</a:t>
            </a:r>
            <a:r>
              <a:rPr lang="en-US" dirty="0"/>
              <a:t>(</a:t>
            </a:r>
            <a:r>
              <a:rPr lang="el-GR" dirty="0"/>
              <a:t>σ</a:t>
            </a:r>
            <a:r>
              <a:rPr lang="en-US" baseline="-25000" dirty="0" err="1"/>
              <a:t>lastName</a:t>
            </a:r>
            <a:r>
              <a:rPr lang="en-US" baseline="-25000" dirty="0"/>
              <a:t>=‘Phipps’ ∧ </a:t>
            </a:r>
            <a:r>
              <a:rPr lang="en-US" baseline="-25000" dirty="0" err="1"/>
              <a:t>firstName</a:t>
            </a:r>
            <a:r>
              <a:rPr lang="en-US" baseline="-25000" dirty="0"/>
              <a:t>=‘Michael’</a:t>
            </a:r>
            <a:r>
              <a:rPr lang="en-US" dirty="0"/>
              <a:t>(patient)))</a:t>
            </a:r>
          </a:p>
          <a:p>
            <a:pPr marL="0" indent="0">
              <a:buNone/>
            </a:pPr>
            <a:endParaRPr lang="en-US" dirty="0"/>
          </a:p>
          <a:p>
            <a:pPr marL="0" indent="0">
              <a:buNone/>
            </a:pPr>
            <a:r>
              <a:rPr lang="en-US" dirty="0"/>
              <a:t>Feels like Scheme, doesn’t it? </a:t>
            </a:r>
            <a:r>
              <a:rPr lang="en-US" dirty="0">
                <a:sym typeface="Wingdings" panose="05000000000000000000" pitchFamily="2" charset="2"/>
              </a:rPr>
              <a:t></a:t>
            </a:r>
            <a:endParaRPr lang="en-US" dirty="0"/>
          </a:p>
          <a:p>
            <a:pPr marL="0" indent="0">
              <a:buNone/>
            </a:pPr>
            <a:endParaRPr lang="en-US" dirty="0"/>
          </a:p>
        </p:txBody>
      </p:sp>
    </p:spTree>
    <p:extLst>
      <p:ext uri="{BB962C8B-B14F-4D97-AF65-F5344CB8AC3E}">
        <p14:creationId xmlns:p14="http://schemas.microsoft.com/office/powerpoint/2010/main" val="4089315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B27BD-F7EB-4339-A5E7-BCF79685B92F}"/>
              </a:ext>
            </a:extLst>
          </p:cNvPr>
          <p:cNvSpPr>
            <a:spLocks noGrp="1"/>
          </p:cNvSpPr>
          <p:nvPr>
            <p:ph type="title"/>
          </p:nvPr>
        </p:nvSpPr>
        <p:spPr/>
        <p:txBody>
          <a:bodyPr/>
          <a:lstStyle/>
          <a:p>
            <a:r>
              <a:rPr lang="en-US" dirty="0"/>
              <a:t>Where’s all the SQL at?</a:t>
            </a:r>
          </a:p>
        </p:txBody>
      </p:sp>
      <p:sp>
        <p:nvSpPr>
          <p:cNvPr id="3" name="Content Placeholder 2">
            <a:extLst>
              <a:ext uri="{FF2B5EF4-FFF2-40B4-BE49-F238E27FC236}">
                <a16:creationId xmlns:a16="http://schemas.microsoft.com/office/drawing/2014/main" id="{6492BDC8-D3F2-4B8B-B7DE-95491A5A90FB}"/>
              </a:ext>
            </a:extLst>
          </p:cNvPr>
          <p:cNvSpPr>
            <a:spLocks noGrp="1"/>
          </p:cNvSpPr>
          <p:nvPr>
            <p:ph idx="1"/>
          </p:nvPr>
        </p:nvSpPr>
        <p:spPr/>
        <p:txBody>
          <a:bodyPr/>
          <a:lstStyle/>
          <a:p>
            <a:pPr marL="0" indent="0">
              <a:buNone/>
            </a:pPr>
            <a:r>
              <a:rPr lang="en-US" dirty="0"/>
              <a:t>Surprisingly, that’s pretty close to the SQL!</a:t>
            </a:r>
          </a:p>
          <a:p>
            <a:pPr marL="0" indent="0">
              <a:buNone/>
            </a:pPr>
            <a:endParaRPr lang="en-US" dirty="0"/>
          </a:p>
          <a:p>
            <a:pPr marL="0" indent="0">
              <a:buNone/>
            </a:pPr>
            <a:r>
              <a:rPr lang="en-US" dirty="0">
                <a:latin typeface="Consolas" panose="020B0609020204030204" pitchFamily="49" charset="0"/>
              </a:rPr>
              <a:t>SELECT age AS </a:t>
            </a:r>
            <a:r>
              <a:rPr lang="en-US" dirty="0" err="1">
                <a:latin typeface="Consolas" panose="020B0609020204030204" pitchFamily="49" charset="0"/>
              </a:rPr>
              <a:t>yearsOld</a:t>
            </a:r>
            <a:endParaRPr lang="en-US" dirty="0">
              <a:latin typeface="Consolas" panose="020B0609020204030204" pitchFamily="49" charset="0"/>
            </a:endParaRPr>
          </a:p>
          <a:p>
            <a:pPr marL="0" indent="0">
              <a:buNone/>
            </a:pPr>
            <a:r>
              <a:rPr lang="en-US" dirty="0">
                <a:latin typeface="Consolas" panose="020B0609020204030204" pitchFamily="49" charset="0"/>
              </a:rPr>
              <a:t>FROM patient</a:t>
            </a:r>
          </a:p>
          <a:p>
            <a:pPr marL="0" indent="0">
              <a:buNone/>
            </a:pPr>
            <a:r>
              <a:rPr lang="en-US" dirty="0">
                <a:latin typeface="Consolas" panose="020B0609020204030204" pitchFamily="49" charset="0"/>
              </a:rPr>
              <a:t>WHERE </a:t>
            </a:r>
          </a:p>
          <a:p>
            <a:pPr marL="0" indent="0">
              <a:buNone/>
            </a:pPr>
            <a:r>
              <a:rPr lang="en-US" dirty="0">
                <a:latin typeface="Consolas" panose="020B0609020204030204" pitchFamily="49" charset="0"/>
              </a:rPr>
              <a:t>	</a:t>
            </a:r>
            <a:r>
              <a:rPr lang="en-US" dirty="0" err="1">
                <a:latin typeface="Consolas" panose="020B0609020204030204" pitchFamily="49" charset="0"/>
              </a:rPr>
              <a:t>firstName</a:t>
            </a:r>
            <a:r>
              <a:rPr lang="en-US" dirty="0">
                <a:latin typeface="Consolas" panose="020B0609020204030204" pitchFamily="49" charset="0"/>
              </a:rPr>
              <a:t> = ‘Michael’ AND </a:t>
            </a:r>
            <a:r>
              <a:rPr lang="en-US" dirty="0" err="1">
                <a:latin typeface="Consolas" panose="020B0609020204030204" pitchFamily="49" charset="0"/>
              </a:rPr>
              <a:t>lastName</a:t>
            </a:r>
            <a:r>
              <a:rPr lang="en-US" dirty="0">
                <a:latin typeface="Consolas" panose="020B0609020204030204" pitchFamily="49" charset="0"/>
              </a:rPr>
              <a:t>=‘Phipps’</a:t>
            </a:r>
          </a:p>
        </p:txBody>
      </p:sp>
    </p:spTree>
    <p:extLst>
      <p:ext uri="{BB962C8B-B14F-4D97-AF65-F5344CB8AC3E}">
        <p14:creationId xmlns:p14="http://schemas.microsoft.com/office/powerpoint/2010/main" val="2518481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B27BD-F7EB-4339-A5E7-BCF79685B92F}"/>
              </a:ext>
            </a:extLst>
          </p:cNvPr>
          <p:cNvSpPr>
            <a:spLocks noGrp="1"/>
          </p:cNvSpPr>
          <p:nvPr>
            <p:ph type="title"/>
          </p:nvPr>
        </p:nvSpPr>
        <p:spPr>
          <a:xfrm>
            <a:off x="0" y="0"/>
            <a:ext cx="4000500" cy="1076325"/>
          </a:xfrm>
        </p:spPr>
        <p:txBody>
          <a:bodyPr/>
          <a:lstStyle/>
          <a:p>
            <a:r>
              <a:rPr lang="en-US" dirty="0"/>
              <a:t>Things to notice</a:t>
            </a:r>
          </a:p>
        </p:txBody>
      </p:sp>
      <p:sp>
        <p:nvSpPr>
          <p:cNvPr id="3" name="Content Placeholder 2">
            <a:extLst>
              <a:ext uri="{FF2B5EF4-FFF2-40B4-BE49-F238E27FC236}">
                <a16:creationId xmlns:a16="http://schemas.microsoft.com/office/drawing/2014/main" id="{6492BDC8-D3F2-4B8B-B7DE-95491A5A90FB}"/>
              </a:ext>
            </a:extLst>
          </p:cNvPr>
          <p:cNvSpPr>
            <a:spLocks noGrp="1"/>
          </p:cNvSpPr>
          <p:nvPr>
            <p:ph idx="1"/>
          </p:nvPr>
        </p:nvSpPr>
        <p:spPr>
          <a:xfrm>
            <a:off x="1328737" y="931862"/>
            <a:ext cx="9534525" cy="2498725"/>
          </a:xfrm>
        </p:spPr>
        <p:txBody>
          <a:bodyPr>
            <a:normAutofit lnSpcReduction="10000"/>
          </a:bodyPr>
          <a:lstStyle/>
          <a:p>
            <a:pPr marL="0" indent="0">
              <a:buNone/>
            </a:pPr>
            <a:endParaRPr lang="en-US" dirty="0"/>
          </a:p>
          <a:p>
            <a:pPr marL="0" indent="0">
              <a:buNone/>
            </a:pPr>
            <a:r>
              <a:rPr lang="en-US" dirty="0">
                <a:latin typeface="Consolas" panose="020B0609020204030204" pitchFamily="49" charset="0"/>
              </a:rPr>
              <a:t>SELECT age AS </a:t>
            </a:r>
            <a:r>
              <a:rPr lang="en-US" dirty="0" err="1">
                <a:latin typeface="Consolas" panose="020B0609020204030204" pitchFamily="49" charset="0"/>
              </a:rPr>
              <a:t>yearsOld</a:t>
            </a:r>
            <a:endParaRPr lang="en-US" dirty="0">
              <a:latin typeface="Consolas" panose="020B0609020204030204" pitchFamily="49" charset="0"/>
            </a:endParaRPr>
          </a:p>
          <a:p>
            <a:pPr marL="0" indent="0">
              <a:buNone/>
            </a:pPr>
            <a:r>
              <a:rPr lang="en-US" dirty="0">
                <a:latin typeface="Consolas" panose="020B0609020204030204" pitchFamily="49" charset="0"/>
              </a:rPr>
              <a:t>FROM patient</a:t>
            </a:r>
          </a:p>
          <a:p>
            <a:pPr marL="0" indent="0">
              <a:buNone/>
            </a:pPr>
            <a:r>
              <a:rPr lang="en-US" dirty="0">
                <a:latin typeface="Consolas" panose="020B0609020204030204" pitchFamily="49" charset="0"/>
              </a:rPr>
              <a:t>WHERE </a:t>
            </a:r>
          </a:p>
          <a:p>
            <a:pPr marL="0" indent="0">
              <a:buNone/>
            </a:pPr>
            <a:r>
              <a:rPr lang="en-US" dirty="0">
                <a:latin typeface="Consolas" panose="020B0609020204030204" pitchFamily="49" charset="0"/>
              </a:rPr>
              <a:t>	</a:t>
            </a:r>
            <a:r>
              <a:rPr lang="en-US" dirty="0" err="1">
                <a:latin typeface="Consolas" panose="020B0609020204030204" pitchFamily="49" charset="0"/>
              </a:rPr>
              <a:t>firstName</a:t>
            </a:r>
            <a:r>
              <a:rPr lang="en-US" dirty="0">
                <a:latin typeface="Consolas" panose="020B0609020204030204" pitchFamily="49" charset="0"/>
              </a:rPr>
              <a:t> = ‘Michael’ AND </a:t>
            </a:r>
            <a:r>
              <a:rPr lang="en-US" dirty="0" err="1">
                <a:latin typeface="Consolas" panose="020B0609020204030204" pitchFamily="49" charset="0"/>
              </a:rPr>
              <a:t>lastName</a:t>
            </a:r>
            <a:r>
              <a:rPr lang="en-US" dirty="0">
                <a:latin typeface="Consolas" panose="020B0609020204030204" pitchFamily="49" charset="0"/>
              </a:rPr>
              <a:t>=‘Phipps’</a:t>
            </a:r>
          </a:p>
        </p:txBody>
      </p:sp>
      <p:sp>
        <p:nvSpPr>
          <p:cNvPr id="4" name="TextBox 3">
            <a:extLst>
              <a:ext uri="{FF2B5EF4-FFF2-40B4-BE49-F238E27FC236}">
                <a16:creationId xmlns:a16="http://schemas.microsoft.com/office/drawing/2014/main" id="{6A3E81BF-82E8-4389-94AB-E6A40A01FC63}"/>
              </a:ext>
            </a:extLst>
          </p:cNvPr>
          <p:cNvSpPr txBox="1"/>
          <p:nvPr/>
        </p:nvSpPr>
        <p:spPr>
          <a:xfrm>
            <a:off x="323850" y="3714750"/>
            <a:ext cx="11296650" cy="3046988"/>
          </a:xfrm>
          <a:prstGeom prst="rect">
            <a:avLst/>
          </a:prstGeom>
          <a:noFill/>
        </p:spPr>
        <p:txBody>
          <a:bodyPr wrap="square" rtlCol="0">
            <a:spAutoFit/>
          </a:bodyPr>
          <a:lstStyle/>
          <a:p>
            <a:r>
              <a:rPr lang="en-US" sz="2400" dirty="0"/>
              <a:t>In SQL, the key words are case insensitive, but convention is all capitals.</a:t>
            </a:r>
          </a:p>
          <a:p>
            <a:r>
              <a:rPr lang="en-US" sz="2400" dirty="0"/>
              <a:t>Likewise, whitespace doesn’t matter, except </a:t>
            </a:r>
            <a:r>
              <a:rPr lang="en-US" sz="2400"/>
              <a:t>for tokenization.</a:t>
            </a:r>
            <a:endParaRPr lang="en-US" sz="2400" dirty="0"/>
          </a:p>
          <a:p>
            <a:r>
              <a:rPr lang="en-US" sz="2400" dirty="0"/>
              <a:t>Table and column names are also case insensitive. PATIENT==Patient==patient</a:t>
            </a:r>
          </a:p>
          <a:p>
            <a:r>
              <a:rPr lang="en-US" sz="2400" dirty="0"/>
              <a:t>String literals are </a:t>
            </a:r>
            <a:r>
              <a:rPr lang="en-US" sz="2400" u="sng" dirty="0"/>
              <a:t>single quoted</a:t>
            </a:r>
            <a:r>
              <a:rPr lang="en-US" sz="2400" dirty="0"/>
              <a:t> and are case </a:t>
            </a:r>
            <a:r>
              <a:rPr lang="en-US" sz="2400" u="sng" dirty="0"/>
              <a:t>sensitive</a:t>
            </a:r>
            <a:r>
              <a:rPr lang="en-US" sz="2400" dirty="0"/>
              <a:t>.</a:t>
            </a:r>
          </a:p>
          <a:p>
            <a:r>
              <a:rPr lang="en-US" sz="2400" dirty="0"/>
              <a:t>In SQL, instead of the assumption that you get all of the columns, you have to explicitly indicate which data elements you want in the result set.</a:t>
            </a:r>
          </a:p>
          <a:p>
            <a:r>
              <a:rPr lang="en-US" sz="2400" dirty="0"/>
              <a:t>Unlike relational algebra, we use words, not Greek letters with subscripts.</a:t>
            </a:r>
          </a:p>
          <a:p>
            <a:endParaRPr lang="en-US" sz="2400" dirty="0"/>
          </a:p>
        </p:txBody>
      </p:sp>
    </p:spTree>
    <p:extLst>
      <p:ext uri="{BB962C8B-B14F-4D97-AF65-F5344CB8AC3E}">
        <p14:creationId xmlns:p14="http://schemas.microsoft.com/office/powerpoint/2010/main" val="4234347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70AC8-3461-4940-8F87-CED54CC7C657}"/>
              </a:ext>
            </a:extLst>
          </p:cNvPr>
          <p:cNvSpPr>
            <a:spLocks noGrp="1"/>
          </p:cNvSpPr>
          <p:nvPr>
            <p:ph type="title"/>
          </p:nvPr>
        </p:nvSpPr>
        <p:spPr/>
        <p:txBody>
          <a:bodyPr/>
          <a:lstStyle/>
          <a:p>
            <a:r>
              <a:rPr lang="en-US" dirty="0"/>
              <a:t>The Evil Asterisk</a:t>
            </a:r>
          </a:p>
        </p:txBody>
      </p:sp>
      <p:sp>
        <p:nvSpPr>
          <p:cNvPr id="3" name="Content Placeholder 2">
            <a:extLst>
              <a:ext uri="{FF2B5EF4-FFF2-40B4-BE49-F238E27FC236}">
                <a16:creationId xmlns:a16="http://schemas.microsoft.com/office/drawing/2014/main" id="{27E0B05E-8B72-465A-B7C4-1D0477E3D9C2}"/>
              </a:ext>
            </a:extLst>
          </p:cNvPr>
          <p:cNvSpPr>
            <a:spLocks noGrp="1"/>
          </p:cNvSpPr>
          <p:nvPr>
            <p:ph idx="1"/>
          </p:nvPr>
        </p:nvSpPr>
        <p:spPr>
          <a:xfrm>
            <a:off x="838200" y="1428750"/>
            <a:ext cx="10515600" cy="4748213"/>
          </a:xfrm>
        </p:spPr>
        <p:txBody>
          <a:bodyPr>
            <a:normAutofit/>
          </a:bodyPr>
          <a:lstStyle/>
          <a:p>
            <a:pPr marL="0" indent="0">
              <a:buNone/>
            </a:pPr>
            <a:r>
              <a:rPr lang="en-US" dirty="0"/>
              <a:t>There is a way to get all of the columns of a relation: *</a:t>
            </a:r>
          </a:p>
          <a:p>
            <a:pPr marL="0" indent="0">
              <a:buNone/>
            </a:pPr>
            <a:r>
              <a:rPr lang="en-US" dirty="0">
                <a:latin typeface="Consolas" panose="020B0609020204030204" pitchFamily="49" charset="0"/>
              </a:rPr>
              <a:t>SELECT * FROM patient</a:t>
            </a:r>
          </a:p>
          <a:p>
            <a:pPr marL="0" indent="0">
              <a:buNone/>
            </a:pPr>
            <a:endParaRPr lang="en-US" dirty="0"/>
          </a:p>
          <a:p>
            <a:pPr marL="0" indent="0">
              <a:buNone/>
            </a:pPr>
            <a:r>
              <a:rPr lang="en-US" dirty="0"/>
              <a:t>Why do I overstate that as evil?</a:t>
            </a:r>
          </a:p>
          <a:p>
            <a:pPr marL="0" indent="0">
              <a:buNone/>
            </a:pPr>
            <a:r>
              <a:rPr lang="en-US" dirty="0"/>
              <a:t>In code, you know what data values you need/want/expect.</a:t>
            </a:r>
          </a:p>
          <a:p>
            <a:pPr marL="0" indent="0">
              <a:buNone/>
            </a:pPr>
            <a:r>
              <a:rPr lang="en-US" dirty="0"/>
              <a:t>Using * will bring back all of the data values, even if you never use them. Consider those large data values that could be stored on different pages and the effect on the network of sending data you don’t care about.</a:t>
            </a:r>
          </a:p>
          <a:p>
            <a:pPr marL="0" indent="0">
              <a:buNone/>
            </a:pPr>
            <a:r>
              <a:rPr lang="en-US" dirty="0"/>
              <a:t>On the other hand, when browsing the table interactively, using * is OK.</a:t>
            </a:r>
          </a:p>
          <a:p>
            <a:pPr marL="0" indent="0">
              <a:buNone/>
            </a:pPr>
            <a:endParaRPr lang="en-US" dirty="0"/>
          </a:p>
        </p:txBody>
      </p:sp>
    </p:spTree>
    <p:extLst>
      <p:ext uri="{BB962C8B-B14F-4D97-AF65-F5344CB8AC3E}">
        <p14:creationId xmlns:p14="http://schemas.microsoft.com/office/powerpoint/2010/main" val="2228296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D4374-8A70-4107-9ECB-B3BAE5B1C7F8}"/>
              </a:ext>
            </a:extLst>
          </p:cNvPr>
          <p:cNvSpPr>
            <a:spLocks noGrp="1"/>
          </p:cNvSpPr>
          <p:nvPr>
            <p:ph type="title"/>
          </p:nvPr>
        </p:nvSpPr>
        <p:spPr/>
        <p:txBody>
          <a:bodyPr/>
          <a:lstStyle/>
          <a:p>
            <a:r>
              <a:rPr lang="en-US" dirty="0"/>
              <a:t>String Matching</a:t>
            </a:r>
          </a:p>
        </p:txBody>
      </p:sp>
      <p:sp>
        <p:nvSpPr>
          <p:cNvPr id="3" name="Content Placeholder 2">
            <a:extLst>
              <a:ext uri="{FF2B5EF4-FFF2-40B4-BE49-F238E27FC236}">
                <a16:creationId xmlns:a16="http://schemas.microsoft.com/office/drawing/2014/main" id="{52399E9F-918C-4CAD-903E-6D39AC1D3634}"/>
              </a:ext>
            </a:extLst>
          </p:cNvPr>
          <p:cNvSpPr>
            <a:spLocks noGrp="1"/>
          </p:cNvSpPr>
          <p:nvPr>
            <p:ph idx="1"/>
          </p:nvPr>
        </p:nvSpPr>
        <p:spPr/>
        <p:txBody>
          <a:bodyPr/>
          <a:lstStyle/>
          <a:p>
            <a:pPr marL="0" indent="0">
              <a:buNone/>
            </a:pPr>
            <a:r>
              <a:rPr lang="en-US" dirty="0"/>
              <a:t>What if I want to get all of the patient records where the last name starts with ‘P’?</a:t>
            </a:r>
          </a:p>
          <a:p>
            <a:pPr marL="0" indent="0">
              <a:buNone/>
            </a:pPr>
            <a:endParaRPr lang="en-US" dirty="0"/>
          </a:p>
          <a:p>
            <a:pPr marL="0" indent="0">
              <a:buNone/>
            </a:pPr>
            <a:r>
              <a:rPr lang="en-US" dirty="0">
                <a:latin typeface="Consolas" panose="020B0609020204030204" pitchFamily="49" charset="0"/>
              </a:rPr>
              <a:t>SELECT * FROM patient WHERE </a:t>
            </a:r>
            <a:r>
              <a:rPr lang="en-US" dirty="0" err="1">
                <a:latin typeface="Consolas" panose="020B0609020204030204" pitchFamily="49" charset="0"/>
              </a:rPr>
              <a:t>lastName</a:t>
            </a:r>
            <a:r>
              <a:rPr lang="en-US" dirty="0">
                <a:latin typeface="Consolas" panose="020B0609020204030204" pitchFamily="49" charset="0"/>
              </a:rPr>
              <a:t> LIKE ‘P%’</a:t>
            </a:r>
          </a:p>
          <a:p>
            <a:pPr marL="0" indent="0">
              <a:buNone/>
            </a:pPr>
            <a:r>
              <a:rPr lang="en-US" dirty="0"/>
              <a:t>How about starting with P and having 5 more characters?</a:t>
            </a:r>
          </a:p>
          <a:p>
            <a:pPr marL="0" indent="0">
              <a:buNone/>
            </a:pPr>
            <a:r>
              <a:rPr lang="en-US" dirty="0">
                <a:latin typeface="Consolas" panose="020B0609020204030204" pitchFamily="49" charset="0"/>
              </a:rPr>
              <a:t>SELECT * FROM patient WHERE </a:t>
            </a:r>
            <a:r>
              <a:rPr lang="en-US" dirty="0" err="1">
                <a:latin typeface="Consolas" panose="020B0609020204030204" pitchFamily="49" charset="0"/>
              </a:rPr>
              <a:t>lastName</a:t>
            </a:r>
            <a:r>
              <a:rPr lang="en-US" dirty="0">
                <a:latin typeface="Consolas" panose="020B0609020204030204" pitchFamily="49" charset="0"/>
              </a:rPr>
              <a:t> LIKE ‘P_____’</a:t>
            </a:r>
          </a:p>
          <a:p>
            <a:pPr marL="0" indent="0">
              <a:buNone/>
            </a:pPr>
            <a:endParaRPr lang="en-US" dirty="0"/>
          </a:p>
        </p:txBody>
      </p:sp>
    </p:spTree>
    <p:extLst>
      <p:ext uri="{BB962C8B-B14F-4D97-AF65-F5344CB8AC3E}">
        <p14:creationId xmlns:p14="http://schemas.microsoft.com/office/powerpoint/2010/main" val="1095929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43E10-FD95-4DA5-939C-094FE1F634EB}"/>
              </a:ext>
            </a:extLst>
          </p:cNvPr>
          <p:cNvSpPr>
            <a:spLocks noGrp="1"/>
          </p:cNvSpPr>
          <p:nvPr>
            <p:ph type="title"/>
          </p:nvPr>
        </p:nvSpPr>
        <p:spPr/>
        <p:txBody>
          <a:bodyPr/>
          <a:lstStyle/>
          <a:p>
            <a:r>
              <a:rPr lang="en-US" dirty="0"/>
              <a:t>Sets</a:t>
            </a:r>
          </a:p>
        </p:txBody>
      </p:sp>
      <p:sp>
        <p:nvSpPr>
          <p:cNvPr id="3" name="Content Placeholder 2">
            <a:extLst>
              <a:ext uri="{FF2B5EF4-FFF2-40B4-BE49-F238E27FC236}">
                <a16:creationId xmlns:a16="http://schemas.microsoft.com/office/drawing/2014/main" id="{3A5C747E-39F0-48F5-9B1F-987CCE33EB9A}"/>
              </a:ext>
            </a:extLst>
          </p:cNvPr>
          <p:cNvSpPr>
            <a:spLocks noGrp="1"/>
          </p:cNvSpPr>
          <p:nvPr>
            <p:ph idx="1"/>
          </p:nvPr>
        </p:nvSpPr>
        <p:spPr>
          <a:xfrm>
            <a:off x="166255" y="1338349"/>
            <a:ext cx="11770821" cy="5278582"/>
          </a:xfrm>
        </p:spPr>
        <p:txBody>
          <a:bodyPr>
            <a:normAutofit lnSpcReduction="10000"/>
          </a:bodyPr>
          <a:lstStyle/>
          <a:p>
            <a:pPr marL="0" indent="0">
              <a:buNone/>
            </a:pPr>
            <a:r>
              <a:rPr lang="en-US" dirty="0"/>
              <a:t>The WHERE clause can be compared to a set:</a:t>
            </a:r>
          </a:p>
          <a:p>
            <a:pPr marL="0" indent="0">
              <a:buNone/>
            </a:pPr>
            <a:r>
              <a:rPr lang="en-US" dirty="0">
                <a:latin typeface="Consolas" panose="020B0609020204030204" pitchFamily="49" charset="0"/>
              </a:rPr>
              <a:t>SELECT * FROM patient WHERE </a:t>
            </a:r>
            <a:r>
              <a:rPr lang="en-US" dirty="0" err="1">
                <a:latin typeface="Consolas" panose="020B0609020204030204" pitchFamily="49" charset="0"/>
              </a:rPr>
              <a:t>firstName</a:t>
            </a:r>
            <a:r>
              <a:rPr lang="en-US" dirty="0">
                <a:latin typeface="Consolas" panose="020B0609020204030204" pitchFamily="49" charset="0"/>
              </a:rPr>
              <a:t> IN (‘</a:t>
            </a:r>
            <a:r>
              <a:rPr lang="en-US" dirty="0" err="1">
                <a:latin typeface="Consolas" panose="020B0609020204030204" pitchFamily="49" charset="0"/>
              </a:rPr>
              <a:t>John’,’Jane’,’Fred</a:t>
            </a:r>
            <a:r>
              <a:rPr lang="en-US" dirty="0">
                <a:latin typeface="Consolas" panose="020B0609020204030204" pitchFamily="49" charset="0"/>
              </a:rPr>
              <a:t>’)</a:t>
            </a:r>
          </a:p>
          <a:p>
            <a:pPr marL="0" indent="0">
              <a:buNone/>
            </a:pPr>
            <a:endParaRPr lang="en-US" dirty="0"/>
          </a:p>
          <a:p>
            <a:pPr marL="0" indent="0">
              <a:buNone/>
            </a:pPr>
            <a:r>
              <a:rPr lang="en-US" dirty="0"/>
              <a:t>This can also be negated:</a:t>
            </a:r>
          </a:p>
          <a:p>
            <a:pPr marL="0" indent="0">
              <a:buNone/>
            </a:pPr>
            <a:r>
              <a:rPr lang="en-US" dirty="0">
                <a:latin typeface="Consolas" panose="020B0609020204030204" pitchFamily="49" charset="0"/>
              </a:rPr>
              <a:t>SELECT * FROM patient WHERE </a:t>
            </a:r>
            <a:r>
              <a:rPr lang="en-US" dirty="0" err="1">
                <a:latin typeface="Consolas" panose="020B0609020204030204" pitchFamily="49" charset="0"/>
              </a:rPr>
              <a:t>firstName</a:t>
            </a:r>
            <a:r>
              <a:rPr lang="en-US" dirty="0">
                <a:latin typeface="Consolas" panose="020B0609020204030204" pitchFamily="49" charset="0"/>
              </a:rPr>
              <a:t> IN (‘</a:t>
            </a:r>
            <a:r>
              <a:rPr lang="en-US" dirty="0" err="1">
                <a:latin typeface="Consolas" panose="020B0609020204030204" pitchFamily="49" charset="0"/>
              </a:rPr>
              <a:t>John’,’Jane’,’Fred</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t>Since SELECT returns sets, you can use a sub-select:</a:t>
            </a:r>
          </a:p>
          <a:p>
            <a:pPr marL="0" indent="0">
              <a:buNone/>
            </a:pPr>
            <a:r>
              <a:rPr lang="en-US" dirty="0">
                <a:latin typeface="Consolas" panose="020B0609020204030204" pitchFamily="49" charset="0"/>
              </a:rPr>
              <a:t>SELECT * FROM patient WHERE </a:t>
            </a:r>
            <a:r>
              <a:rPr lang="en-US" dirty="0" err="1">
                <a:latin typeface="Consolas" panose="020B0609020204030204" pitchFamily="49" charset="0"/>
              </a:rPr>
              <a:t>firstName</a:t>
            </a:r>
            <a:r>
              <a:rPr lang="en-US" dirty="0">
                <a:latin typeface="Consolas" panose="020B0609020204030204" pitchFamily="49" charset="0"/>
              </a:rPr>
              <a:t> IN </a:t>
            </a:r>
          </a:p>
          <a:p>
            <a:pPr marL="0" indent="0">
              <a:buNone/>
            </a:pPr>
            <a:r>
              <a:rPr lang="en-US" dirty="0">
                <a:latin typeface="Consolas" panose="020B0609020204030204" pitchFamily="49" charset="0"/>
              </a:rPr>
              <a:t>	(SELECT </a:t>
            </a:r>
            <a:r>
              <a:rPr lang="en-US" dirty="0" err="1">
                <a:latin typeface="Consolas" panose="020B0609020204030204" pitchFamily="49" charset="0"/>
              </a:rPr>
              <a:t>firstName</a:t>
            </a:r>
            <a:r>
              <a:rPr lang="en-US" dirty="0">
                <a:latin typeface="Consolas" panose="020B0609020204030204" pitchFamily="49" charset="0"/>
              </a:rPr>
              <a:t> FROM names)</a:t>
            </a:r>
          </a:p>
        </p:txBody>
      </p:sp>
    </p:spTree>
    <p:extLst>
      <p:ext uri="{BB962C8B-B14F-4D97-AF65-F5344CB8AC3E}">
        <p14:creationId xmlns:p14="http://schemas.microsoft.com/office/powerpoint/2010/main" val="4136796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D4010-E378-4433-B5A0-97896114F5E4}"/>
              </a:ext>
            </a:extLst>
          </p:cNvPr>
          <p:cNvSpPr>
            <a:spLocks noGrp="1"/>
          </p:cNvSpPr>
          <p:nvPr>
            <p:ph type="title"/>
          </p:nvPr>
        </p:nvSpPr>
        <p:spPr/>
        <p:txBody>
          <a:bodyPr/>
          <a:lstStyle/>
          <a:p>
            <a:r>
              <a:rPr lang="en-US" dirty="0"/>
              <a:t>Eliminating Duplicates</a:t>
            </a:r>
          </a:p>
        </p:txBody>
      </p:sp>
      <p:sp>
        <p:nvSpPr>
          <p:cNvPr id="3" name="Content Placeholder 2">
            <a:extLst>
              <a:ext uri="{FF2B5EF4-FFF2-40B4-BE49-F238E27FC236}">
                <a16:creationId xmlns:a16="http://schemas.microsoft.com/office/drawing/2014/main" id="{D72D8459-EF5F-468B-A392-AC79FB1B2CA0}"/>
              </a:ext>
            </a:extLst>
          </p:cNvPr>
          <p:cNvSpPr>
            <a:spLocks noGrp="1"/>
          </p:cNvSpPr>
          <p:nvPr>
            <p:ph idx="1"/>
          </p:nvPr>
        </p:nvSpPr>
        <p:spPr/>
        <p:txBody>
          <a:bodyPr>
            <a:normAutofit fontScale="92500" lnSpcReduction="10000"/>
          </a:bodyPr>
          <a:lstStyle/>
          <a:p>
            <a:pPr marL="0" indent="0">
              <a:buNone/>
            </a:pPr>
            <a:r>
              <a:rPr lang="en-US" dirty="0"/>
              <a:t>Remember that </a:t>
            </a:r>
            <a:r>
              <a:rPr lang="el-GR" dirty="0"/>
              <a:t>π</a:t>
            </a:r>
            <a:r>
              <a:rPr lang="en-US" dirty="0"/>
              <a:t> eliminated the duplicates that could be made by projection? What happens if I use this command:</a:t>
            </a:r>
          </a:p>
          <a:p>
            <a:pPr marL="0" indent="0">
              <a:buNone/>
            </a:pPr>
            <a:r>
              <a:rPr lang="en-US" dirty="0">
                <a:latin typeface="Consolas" panose="020B0609020204030204" pitchFamily="49" charset="0"/>
              </a:rPr>
              <a:t>SELECT </a:t>
            </a:r>
            <a:r>
              <a:rPr lang="en-US" dirty="0" err="1">
                <a:latin typeface="Consolas" panose="020B0609020204030204" pitchFamily="49" charset="0"/>
              </a:rPr>
              <a:t>lastName</a:t>
            </a:r>
            <a:r>
              <a:rPr lang="en-US" dirty="0">
                <a:latin typeface="Consolas" panose="020B0609020204030204" pitchFamily="49" charset="0"/>
              </a:rPr>
              <a:t> FROM patient</a:t>
            </a:r>
          </a:p>
          <a:p>
            <a:pPr marL="0" indent="0">
              <a:buNone/>
            </a:pPr>
            <a:r>
              <a:rPr lang="en-US" dirty="0"/>
              <a:t>I could get </a:t>
            </a:r>
          </a:p>
          <a:p>
            <a:pPr marL="0" indent="0">
              <a:buNone/>
            </a:pPr>
            <a:r>
              <a:rPr lang="en-US" dirty="0"/>
              <a:t>Phipps</a:t>
            </a:r>
          </a:p>
          <a:p>
            <a:pPr marL="0" indent="0">
              <a:buNone/>
            </a:pPr>
            <a:r>
              <a:rPr lang="en-US" dirty="0"/>
              <a:t>Phipps</a:t>
            </a:r>
          </a:p>
          <a:p>
            <a:pPr marL="0" indent="0">
              <a:buNone/>
            </a:pPr>
            <a:r>
              <a:rPr lang="en-US" dirty="0"/>
              <a:t>Phipps</a:t>
            </a:r>
          </a:p>
          <a:p>
            <a:pPr marL="0" indent="0">
              <a:buNone/>
            </a:pPr>
            <a:endParaRPr lang="en-US" dirty="0"/>
          </a:p>
          <a:p>
            <a:pPr marL="0" indent="0">
              <a:buNone/>
            </a:pPr>
            <a:r>
              <a:rPr lang="en-US" dirty="0"/>
              <a:t>How do I see only unique values?</a:t>
            </a:r>
          </a:p>
          <a:p>
            <a:pPr marL="0" indent="0">
              <a:buNone/>
            </a:pPr>
            <a:r>
              <a:rPr lang="en-US" dirty="0">
                <a:latin typeface="Consolas" panose="020B0609020204030204" pitchFamily="49" charset="0"/>
              </a:rPr>
              <a:t>SELECT DISTINCT </a:t>
            </a:r>
            <a:r>
              <a:rPr lang="en-US" dirty="0" err="1">
                <a:latin typeface="Consolas" panose="020B0609020204030204" pitchFamily="49" charset="0"/>
              </a:rPr>
              <a:t>lastName</a:t>
            </a:r>
            <a:r>
              <a:rPr lang="en-US" dirty="0">
                <a:latin typeface="Consolas" panose="020B0609020204030204" pitchFamily="49" charset="0"/>
              </a:rPr>
              <a:t> FROM patient</a:t>
            </a:r>
          </a:p>
        </p:txBody>
      </p:sp>
    </p:spTree>
    <p:extLst>
      <p:ext uri="{BB962C8B-B14F-4D97-AF65-F5344CB8AC3E}">
        <p14:creationId xmlns:p14="http://schemas.microsoft.com/office/powerpoint/2010/main" val="2120295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41291-7C58-458B-B729-D6C965E31206}"/>
              </a:ext>
            </a:extLst>
          </p:cNvPr>
          <p:cNvSpPr>
            <a:spLocks noGrp="1"/>
          </p:cNvSpPr>
          <p:nvPr>
            <p:ph type="title"/>
          </p:nvPr>
        </p:nvSpPr>
        <p:spPr/>
        <p:txBody>
          <a:bodyPr/>
          <a:lstStyle/>
          <a:p>
            <a:r>
              <a:rPr lang="en-US" dirty="0"/>
              <a:t>A note on DISTINCT</a:t>
            </a:r>
          </a:p>
        </p:txBody>
      </p:sp>
      <p:sp>
        <p:nvSpPr>
          <p:cNvPr id="3" name="Content Placeholder 2">
            <a:extLst>
              <a:ext uri="{FF2B5EF4-FFF2-40B4-BE49-F238E27FC236}">
                <a16:creationId xmlns:a16="http://schemas.microsoft.com/office/drawing/2014/main" id="{6AE5AEFD-24FF-4F1F-8237-127D025602EF}"/>
              </a:ext>
            </a:extLst>
          </p:cNvPr>
          <p:cNvSpPr>
            <a:spLocks noGrp="1"/>
          </p:cNvSpPr>
          <p:nvPr>
            <p:ph idx="1"/>
          </p:nvPr>
        </p:nvSpPr>
        <p:spPr/>
        <p:txBody>
          <a:bodyPr>
            <a:normAutofit lnSpcReduction="10000"/>
          </a:bodyPr>
          <a:lstStyle/>
          <a:p>
            <a:pPr marL="0" indent="0">
              <a:buNone/>
            </a:pPr>
            <a:r>
              <a:rPr lang="en-US" dirty="0"/>
              <a:t>It is a common mistake to “sprinkle distinct magic dust” on queries. </a:t>
            </a:r>
          </a:p>
          <a:p>
            <a:pPr marL="0" indent="0">
              <a:buNone/>
            </a:pPr>
            <a:endParaRPr lang="en-US" dirty="0"/>
          </a:p>
          <a:p>
            <a:pPr marL="0" indent="0">
              <a:buNone/>
            </a:pPr>
            <a:r>
              <a:rPr lang="en-US" dirty="0"/>
              <a:t>If you don’t understand the data or the query properly, you will get duplication. Just applying DISTINCT is the wrong fix. </a:t>
            </a:r>
          </a:p>
          <a:p>
            <a:pPr marL="0" indent="0">
              <a:buNone/>
            </a:pPr>
            <a:endParaRPr lang="en-US" dirty="0"/>
          </a:p>
          <a:p>
            <a:pPr marL="0" indent="0">
              <a:buNone/>
            </a:pPr>
            <a:r>
              <a:rPr lang="en-US" dirty="0"/>
              <a:t>If you use DISTINCT, you should be able to explain what happened and why DISTINCT is necessary. Otherwise, investigate your query and data to understand what happened.</a:t>
            </a:r>
          </a:p>
          <a:p>
            <a:pPr marL="0" indent="0">
              <a:buNone/>
            </a:pPr>
            <a:endParaRPr lang="en-US" dirty="0"/>
          </a:p>
          <a:p>
            <a:pPr marL="0" indent="0">
              <a:buNone/>
            </a:pPr>
            <a:r>
              <a:rPr lang="en-US" dirty="0"/>
              <a:t>Distinct in relational algebra: </a:t>
            </a:r>
            <a:r>
              <a:rPr lang="el-GR" dirty="0"/>
              <a:t>δ(</a:t>
            </a:r>
            <a:r>
              <a:rPr lang="en-US" dirty="0"/>
              <a:t>R)</a:t>
            </a:r>
          </a:p>
        </p:txBody>
      </p:sp>
    </p:spTree>
    <p:extLst>
      <p:ext uri="{BB962C8B-B14F-4D97-AF65-F5344CB8AC3E}">
        <p14:creationId xmlns:p14="http://schemas.microsoft.com/office/powerpoint/2010/main" val="1346028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214A4-C254-4918-BBA4-73CD21870BF3}"/>
              </a:ext>
            </a:extLst>
          </p:cNvPr>
          <p:cNvSpPr>
            <a:spLocks noGrp="1"/>
          </p:cNvSpPr>
          <p:nvPr>
            <p:ph type="title"/>
          </p:nvPr>
        </p:nvSpPr>
        <p:spPr/>
        <p:txBody>
          <a:bodyPr/>
          <a:lstStyle/>
          <a:p>
            <a:r>
              <a:rPr lang="en-US" dirty="0"/>
              <a:t>Sorting</a:t>
            </a:r>
          </a:p>
        </p:txBody>
      </p:sp>
      <p:sp>
        <p:nvSpPr>
          <p:cNvPr id="3" name="Content Placeholder 2">
            <a:extLst>
              <a:ext uri="{FF2B5EF4-FFF2-40B4-BE49-F238E27FC236}">
                <a16:creationId xmlns:a16="http://schemas.microsoft.com/office/drawing/2014/main" id="{D0BFDCAE-1911-4417-A828-A7A597ED77C3}"/>
              </a:ext>
            </a:extLst>
          </p:cNvPr>
          <p:cNvSpPr>
            <a:spLocks noGrp="1"/>
          </p:cNvSpPr>
          <p:nvPr>
            <p:ph idx="1"/>
          </p:nvPr>
        </p:nvSpPr>
        <p:spPr/>
        <p:txBody>
          <a:bodyPr/>
          <a:lstStyle/>
          <a:p>
            <a:pPr marL="0" indent="0">
              <a:buNone/>
            </a:pPr>
            <a:r>
              <a:rPr lang="en-US" dirty="0"/>
              <a:t>Relational algebra doesn’t have a sorting operation, but people frequently want to see their data sorted.</a:t>
            </a:r>
          </a:p>
          <a:p>
            <a:pPr marL="0" indent="0">
              <a:buNone/>
            </a:pPr>
            <a:endParaRPr lang="en-US" dirty="0"/>
          </a:p>
          <a:p>
            <a:pPr marL="0" indent="0">
              <a:buNone/>
            </a:pPr>
            <a:r>
              <a:rPr lang="en-US" dirty="0">
                <a:latin typeface="Consolas" panose="020B0609020204030204" pitchFamily="49" charset="0"/>
              </a:rPr>
              <a:t>SELECT * FROM patient ORDER BY </a:t>
            </a:r>
            <a:r>
              <a:rPr lang="en-US" dirty="0" err="1">
                <a:latin typeface="Consolas" panose="020B0609020204030204" pitchFamily="49" charset="0"/>
              </a:rPr>
              <a:t>lastName</a:t>
            </a:r>
            <a:endParaRPr lang="en-US" dirty="0">
              <a:latin typeface="Consolas" panose="020B0609020204030204" pitchFamily="49" charset="0"/>
            </a:endParaRPr>
          </a:p>
          <a:p>
            <a:pPr marL="0" indent="0">
              <a:buNone/>
            </a:pPr>
            <a:endParaRPr lang="en-US" dirty="0"/>
          </a:p>
          <a:p>
            <a:pPr marL="0" indent="0">
              <a:buNone/>
            </a:pPr>
            <a:r>
              <a:rPr lang="en-US" dirty="0"/>
              <a:t>What if I want to see my data sorted by </a:t>
            </a:r>
            <a:r>
              <a:rPr lang="en-US" dirty="0" err="1"/>
              <a:t>lastName</a:t>
            </a:r>
            <a:r>
              <a:rPr lang="en-US" dirty="0"/>
              <a:t>, then </a:t>
            </a:r>
            <a:r>
              <a:rPr lang="en-US" dirty="0" err="1"/>
              <a:t>firstName</a:t>
            </a:r>
            <a:r>
              <a:rPr lang="en-US" dirty="0"/>
              <a:t>, then from oldest to youngest with the same name?</a:t>
            </a:r>
          </a:p>
          <a:p>
            <a:pPr marL="0" indent="0">
              <a:buNone/>
            </a:pPr>
            <a:r>
              <a:rPr lang="en-US" dirty="0">
                <a:latin typeface="Consolas" panose="020B0609020204030204" pitchFamily="49" charset="0"/>
              </a:rPr>
              <a:t>SELECT * FROM patient ORDER BY </a:t>
            </a:r>
            <a:r>
              <a:rPr lang="en-US" dirty="0" err="1">
                <a:latin typeface="Consolas" panose="020B0609020204030204" pitchFamily="49" charset="0"/>
              </a:rPr>
              <a:t>lastName</a:t>
            </a:r>
            <a:r>
              <a:rPr lang="en-US" dirty="0">
                <a:latin typeface="Consolas" panose="020B0609020204030204" pitchFamily="49" charset="0"/>
              </a:rPr>
              <a:t>, </a:t>
            </a:r>
            <a:r>
              <a:rPr lang="en-US" dirty="0" err="1">
                <a:latin typeface="Consolas" panose="020B0609020204030204" pitchFamily="49" charset="0"/>
              </a:rPr>
              <a:t>firstName</a:t>
            </a:r>
            <a:r>
              <a:rPr lang="en-US" dirty="0">
                <a:latin typeface="Consolas" panose="020B0609020204030204" pitchFamily="49" charset="0"/>
              </a:rPr>
              <a:t>, age DESC</a:t>
            </a:r>
          </a:p>
          <a:p>
            <a:pPr marL="0" indent="0">
              <a:buNone/>
            </a:pPr>
            <a:endParaRPr lang="en-US" dirty="0"/>
          </a:p>
        </p:txBody>
      </p:sp>
    </p:spTree>
    <p:extLst>
      <p:ext uri="{BB962C8B-B14F-4D97-AF65-F5344CB8AC3E}">
        <p14:creationId xmlns:p14="http://schemas.microsoft.com/office/powerpoint/2010/main" val="4079325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E48F6-5B73-4F67-A057-BC296B7BD5A2}"/>
              </a:ext>
            </a:extLst>
          </p:cNvPr>
          <p:cNvSpPr>
            <a:spLocks noGrp="1"/>
          </p:cNvSpPr>
          <p:nvPr>
            <p:ph type="title"/>
          </p:nvPr>
        </p:nvSpPr>
        <p:spPr/>
        <p:txBody>
          <a:bodyPr/>
          <a:lstStyle/>
          <a:p>
            <a:r>
              <a:rPr lang="en-US" dirty="0"/>
              <a:t>SELECT INTO</a:t>
            </a:r>
          </a:p>
        </p:txBody>
      </p:sp>
      <p:sp>
        <p:nvSpPr>
          <p:cNvPr id="3" name="Content Placeholder 2">
            <a:extLst>
              <a:ext uri="{FF2B5EF4-FFF2-40B4-BE49-F238E27FC236}">
                <a16:creationId xmlns:a16="http://schemas.microsoft.com/office/drawing/2014/main" id="{4FC7ADBC-226C-4ED7-AB3F-B96C09813FA3}"/>
              </a:ext>
            </a:extLst>
          </p:cNvPr>
          <p:cNvSpPr>
            <a:spLocks noGrp="1"/>
          </p:cNvSpPr>
          <p:nvPr>
            <p:ph idx="1"/>
          </p:nvPr>
        </p:nvSpPr>
        <p:spPr>
          <a:xfrm>
            <a:off x="838200" y="1825625"/>
            <a:ext cx="10515600" cy="4351338"/>
          </a:xfrm>
        </p:spPr>
        <p:txBody>
          <a:bodyPr/>
          <a:lstStyle/>
          <a:p>
            <a:pPr marL="0" indent="0">
              <a:buNone/>
            </a:pPr>
            <a:r>
              <a:rPr lang="en-US" dirty="0"/>
              <a:t>Sometimes it is convenient to select data from one data source and create a new table with that data.</a:t>
            </a:r>
          </a:p>
          <a:p>
            <a:pPr marL="0" indent="0">
              <a:buNone/>
            </a:pPr>
            <a:r>
              <a:rPr lang="en-US" dirty="0"/>
              <a:t>You could, of course, CREATE TABLE, then INSERT (which we haven’t talked about yet).</a:t>
            </a:r>
          </a:p>
          <a:p>
            <a:pPr marL="0" indent="0">
              <a:buNone/>
            </a:pPr>
            <a:r>
              <a:rPr lang="en-US" dirty="0"/>
              <a:t>OR:</a:t>
            </a:r>
          </a:p>
          <a:p>
            <a:pPr marL="0" indent="0">
              <a:buNone/>
            </a:pPr>
            <a:r>
              <a:rPr lang="en-US" dirty="0">
                <a:latin typeface="Consolas" panose="020B0609020204030204" pitchFamily="49" charset="0"/>
              </a:rPr>
              <a:t>SELECT </a:t>
            </a:r>
            <a:r>
              <a:rPr lang="en-US" dirty="0" err="1">
                <a:latin typeface="Consolas" panose="020B0609020204030204" pitchFamily="49" charset="0"/>
              </a:rPr>
              <a:t>firstName,lastName</a:t>
            </a:r>
            <a:r>
              <a:rPr lang="en-US" dirty="0">
                <a:latin typeface="Consolas" panose="020B0609020204030204" pitchFamily="49" charset="0"/>
              </a:rPr>
              <a:t> INTO </a:t>
            </a:r>
            <a:r>
              <a:rPr lang="en-US" dirty="0" err="1">
                <a:latin typeface="Consolas" panose="020B0609020204030204" pitchFamily="49" charset="0"/>
              </a:rPr>
              <a:t>patientNames</a:t>
            </a:r>
            <a:r>
              <a:rPr lang="en-US" dirty="0">
                <a:latin typeface="Consolas" panose="020B0609020204030204" pitchFamily="49" charset="0"/>
              </a:rPr>
              <a:t> FROM patient</a:t>
            </a:r>
          </a:p>
          <a:p>
            <a:pPr marL="0" indent="0">
              <a:buNone/>
            </a:pPr>
            <a:endParaRPr lang="en-US" dirty="0"/>
          </a:p>
          <a:p>
            <a:pPr marL="0" indent="0">
              <a:buNone/>
            </a:pPr>
            <a:r>
              <a:rPr lang="en-US" dirty="0"/>
              <a:t>Which will create a new table, </a:t>
            </a:r>
            <a:r>
              <a:rPr lang="en-US" dirty="0" err="1"/>
              <a:t>patientNames</a:t>
            </a:r>
            <a:r>
              <a:rPr lang="en-US" dirty="0"/>
              <a:t>.</a:t>
            </a:r>
          </a:p>
          <a:p>
            <a:pPr marL="0" indent="0">
              <a:buNone/>
            </a:pPr>
            <a:endParaRPr lang="en-US" dirty="0"/>
          </a:p>
        </p:txBody>
      </p:sp>
    </p:spTree>
    <p:extLst>
      <p:ext uri="{BB962C8B-B14F-4D97-AF65-F5344CB8AC3E}">
        <p14:creationId xmlns:p14="http://schemas.microsoft.com/office/powerpoint/2010/main" val="2146554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39427-EF37-4D6E-A825-D71AC430DF47}"/>
              </a:ext>
            </a:extLst>
          </p:cNvPr>
          <p:cNvSpPr>
            <a:spLocks noGrp="1"/>
          </p:cNvSpPr>
          <p:nvPr>
            <p:ph type="title"/>
          </p:nvPr>
        </p:nvSpPr>
        <p:spPr/>
        <p:txBody>
          <a:bodyPr/>
          <a:lstStyle/>
          <a:p>
            <a:r>
              <a:rPr lang="en-US" dirty="0"/>
              <a:t>DML</a:t>
            </a:r>
          </a:p>
        </p:txBody>
      </p:sp>
      <p:sp>
        <p:nvSpPr>
          <p:cNvPr id="3" name="Content Placeholder 2">
            <a:extLst>
              <a:ext uri="{FF2B5EF4-FFF2-40B4-BE49-F238E27FC236}">
                <a16:creationId xmlns:a16="http://schemas.microsoft.com/office/drawing/2014/main" id="{5C4CD08D-A7E3-45A6-89C4-20174BCEB438}"/>
              </a:ext>
            </a:extLst>
          </p:cNvPr>
          <p:cNvSpPr>
            <a:spLocks noGrp="1"/>
          </p:cNvSpPr>
          <p:nvPr>
            <p:ph idx="1"/>
          </p:nvPr>
        </p:nvSpPr>
        <p:spPr/>
        <p:txBody>
          <a:bodyPr/>
          <a:lstStyle/>
          <a:p>
            <a:pPr marL="0" indent="0">
              <a:buNone/>
            </a:pPr>
            <a:r>
              <a:rPr lang="en-US" dirty="0"/>
              <a:t>SQL is divided into two broad categories: </a:t>
            </a:r>
          </a:p>
          <a:p>
            <a:pPr marL="0" indent="0">
              <a:buNone/>
            </a:pPr>
            <a:endParaRPr lang="en-US" dirty="0"/>
          </a:p>
          <a:p>
            <a:pPr marL="0" indent="0">
              <a:buNone/>
            </a:pPr>
            <a:r>
              <a:rPr lang="en-US" dirty="0"/>
              <a:t>DML – Data Manipulation Language</a:t>
            </a:r>
          </a:p>
          <a:p>
            <a:pPr marL="0" indent="0">
              <a:buNone/>
            </a:pPr>
            <a:r>
              <a:rPr lang="en-US" dirty="0"/>
              <a:t>	Working with the data	</a:t>
            </a:r>
          </a:p>
          <a:p>
            <a:pPr marL="0" indent="0">
              <a:buNone/>
            </a:pPr>
            <a:endParaRPr lang="en-US" dirty="0"/>
          </a:p>
          <a:p>
            <a:pPr marL="0" indent="0">
              <a:buNone/>
            </a:pPr>
            <a:r>
              <a:rPr lang="en-US" dirty="0"/>
              <a:t>DDL – Data Description Language</a:t>
            </a:r>
          </a:p>
          <a:p>
            <a:pPr marL="0" indent="0">
              <a:buNone/>
            </a:pPr>
            <a:r>
              <a:rPr lang="en-US" dirty="0"/>
              <a:t>	Changes SQL’s metadata (schema)</a:t>
            </a:r>
          </a:p>
        </p:txBody>
      </p:sp>
    </p:spTree>
    <p:extLst>
      <p:ext uri="{BB962C8B-B14F-4D97-AF65-F5344CB8AC3E}">
        <p14:creationId xmlns:p14="http://schemas.microsoft.com/office/powerpoint/2010/main" val="1975745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C867F-3945-4957-A605-8ADB70DCC6D1}"/>
              </a:ext>
            </a:extLst>
          </p:cNvPr>
          <p:cNvSpPr>
            <a:spLocks noGrp="1"/>
          </p:cNvSpPr>
          <p:nvPr>
            <p:ph type="title"/>
          </p:nvPr>
        </p:nvSpPr>
        <p:spPr/>
        <p:txBody>
          <a:bodyPr/>
          <a:lstStyle/>
          <a:p>
            <a:r>
              <a:rPr lang="en-US" dirty="0"/>
              <a:t>Operating on Data Items</a:t>
            </a:r>
          </a:p>
        </p:txBody>
      </p:sp>
      <p:sp>
        <p:nvSpPr>
          <p:cNvPr id="3" name="Content Placeholder 2">
            <a:extLst>
              <a:ext uri="{FF2B5EF4-FFF2-40B4-BE49-F238E27FC236}">
                <a16:creationId xmlns:a16="http://schemas.microsoft.com/office/drawing/2014/main" id="{4321DD3A-43EA-451D-A173-5C03C99C7320}"/>
              </a:ext>
            </a:extLst>
          </p:cNvPr>
          <p:cNvSpPr>
            <a:spLocks noGrp="1"/>
          </p:cNvSpPr>
          <p:nvPr>
            <p:ph idx="1"/>
          </p:nvPr>
        </p:nvSpPr>
        <p:spPr>
          <a:xfrm>
            <a:off x="838200" y="1825625"/>
            <a:ext cx="10515600" cy="4351338"/>
          </a:xfrm>
        </p:spPr>
        <p:txBody>
          <a:bodyPr/>
          <a:lstStyle/>
          <a:p>
            <a:pPr marL="0" indent="0">
              <a:buNone/>
            </a:pPr>
            <a:r>
              <a:rPr lang="en-US" dirty="0"/>
              <a:t>In addition to columns, you can perform operations in SELECT</a:t>
            </a:r>
          </a:p>
          <a:p>
            <a:pPr marL="0" indent="0">
              <a:buNone/>
            </a:pPr>
            <a:r>
              <a:rPr lang="en-US" dirty="0">
                <a:latin typeface="Consolas" panose="020B0609020204030204" pitchFamily="49" charset="0"/>
              </a:rPr>
              <a:t>SELECT quantity, price, quantity*price AS </a:t>
            </a:r>
            <a:r>
              <a:rPr lang="en-US" dirty="0" err="1">
                <a:latin typeface="Consolas" panose="020B0609020204030204" pitchFamily="49" charset="0"/>
              </a:rPr>
              <a:t>itemTotal</a:t>
            </a:r>
            <a:r>
              <a:rPr lang="en-US" dirty="0">
                <a:latin typeface="Consolas" panose="020B0609020204030204" pitchFamily="49" charset="0"/>
              </a:rPr>
              <a:t> FROM bill</a:t>
            </a:r>
          </a:p>
          <a:p>
            <a:pPr marL="0" indent="0">
              <a:buNone/>
            </a:pPr>
            <a:endParaRPr lang="en-US" dirty="0"/>
          </a:p>
          <a:p>
            <a:pPr marL="0" indent="0">
              <a:buNone/>
            </a:pPr>
            <a:r>
              <a:rPr lang="en-US" dirty="0"/>
              <a:t>The usual math operations: +, -, *, /</a:t>
            </a:r>
          </a:p>
          <a:p>
            <a:pPr marL="0" indent="0">
              <a:buNone/>
            </a:pPr>
            <a:endParaRPr lang="en-US" dirty="0"/>
          </a:p>
          <a:p>
            <a:pPr marL="0" indent="0">
              <a:buNone/>
            </a:pPr>
            <a:r>
              <a:rPr lang="en-US" dirty="0"/>
              <a:t>String concatenation is also done with +</a:t>
            </a:r>
          </a:p>
          <a:p>
            <a:pPr marL="0" indent="0">
              <a:buNone/>
            </a:pPr>
            <a:r>
              <a:rPr lang="en-US" dirty="0">
                <a:latin typeface="Consolas" panose="020B0609020204030204" pitchFamily="49" charset="0"/>
              </a:rPr>
              <a:t>SELECT </a:t>
            </a:r>
            <a:r>
              <a:rPr lang="en-US" dirty="0" err="1">
                <a:latin typeface="Consolas" panose="020B0609020204030204" pitchFamily="49" charset="0"/>
              </a:rPr>
              <a:t>lastName</a:t>
            </a:r>
            <a:r>
              <a:rPr lang="en-US" dirty="0">
                <a:latin typeface="Consolas" panose="020B0609020204030204" pitchFamily="49" charset="0"/>
              </a:rPr>
              <a:t> + ‘, ‘ + </a:t>
            </a:r>
            <a:r>
              <a:rPr lang="en-US" dirty="0" err="1">
                <a:latin typeface="Consolas" panose="020B0609020204030204" pitchFamily="49" charset="0"/>
              </a:rPr>
              <a:t>firstName</a:t>
            </a:r>
            <a:r>
              <a:rPr lang="en-US" dirty="0">
                <a:latin typeface="Consolas" panose="020B0609020204030204" pitchFamily="49" charset="0"/>
              </a:rPr>
              <a:t> FROM patient</a:t>
            </a:r>
          </a:p>
        </p:txBody>
      </p:sp>
    </p:spTree>
    <p:extLst>
      <p:ext uri="{BB962C8B-B14F-4D97-AF65-F5344CB8AC3E}">
        <p14:creationId xmlns:p14="http://schemas.microsoft.com/office/powerpoint/2010/main" val="2981509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40DB6-F8BA-4CB3-8788-8C9B33240729}"/>
              </a:ext>
            </a:extLst>
          </p:cNvPr>
          <p:cNvSpPr>
            <a:spLocks noGrp="1"/>
          </p:cNvSpPr>
          <p:nvPr>
            <p:ph type="title"/>
          </p:nvPr>
        </p:nvSpPr>
        <p:spPr/>
        <p:txBody>
          <a:bodyPr/>
          <a:lstStyle/>
          <a:p>
            <a:r>
              <a:rPr lang="en-US" dirty="0"/>
              <a:t>Aggregation Functions</a:t>
            </a:r>
          </a:p>
        </p:txBody>
      </p:sp>
      <p:sp>
        <p:nvSpPr>
          <p:cNvPr id="3" name="Content Placeholder 2">
            <a:extLst>
              <a:ext uri="{FF2B5EF4-FFF2-40B4-BE49-F238E27FC236}">
                <a16:creationId xmlns:a16="http://schemas.microsoft.com/office/drawing/2014/main" id="{D8D55E85-10F4-4EC0-827E-E46B5229A8D3}"/>
              </a:ext>
            </a:extLst>
          </p:cNvPr>
          <p:cNvSpPr>
            <a:spLocks noGrp="1"/>
          </p:cNvSpPr>
          <p:nvPr>
            <p:ph idx="1"/>
          </p:nvPr>
        </p:nvSpPr>
        <p:spPr/>
        <p:txBody>
          <a:bodyPr/>
          <a:lstStyle/>
          <a:p>
            <a:pPr marL="0" indent="0">
              <a:buNone/>
            </a:pPr>
            <a:r>
              <a:rPr lang="en-US" dirty="0"/>
              <a:t>There are a number of SQL functions that operate on individual data items. </a:t>
            </a:r>
            <a:r>
              <a:rPr lang="en-US" dirty="0">
                <a:latin typeface="Consolas" panose="020B0609020204030204" pitchFamily="49" charset="0"/>
              </a:rPr>
              <a:t>SELECT SQRT(age) FROM patient</a:t>
            </a:r>
          </a:p>
          <a:p>
            <a:pPr marL="0" indent="0">
              <a:buNone/>
            </a:pPr>
            <a:r>
              <a:rPr lang="en-US" dirty="0"/>
              <a:t>Aggregation functions operate on a column of data.</a:t>
            </a:r>
          </a:p>
          <a:p>
            <a:pPr marL="0" indent="0">
              <a:buNone/>
            </a:pPr>
            <a:r>
              <a:rPr lang="en-US" dirty="0">
                <a:latin typeface="Consolas" panose="020B0609020204030204" pitchFamily="49" charset="0"/>
              </a:rPr>
              <a:t>SELECT MAX(age), MIN(age), AVG(age) FROM patient</a:t>
            </a:r>
          </a:p>
          <a:p>
            <a:pPr marL="0" indent="0">
              <a:buNone/>
            </a:pPr>
            <a:endParaRPr lang="en-US" dirty="0"/>
          </a:p>
          <a:p>
            <a:pPr marL="0" indent="0">
              <a:buNone/>
            </a:pPr>
            <a:r>
              <a:rPr lang="en-US" dirty="0"/>
              <a:t>Note that these return a single value. What would this do:</a:t>
            </a:r>
          </a:p>
          <a:p>
            <a:pPr marL="0" indent="0">
              <a:buNone/>
            </a:pPr>
            <a:r>
              <a:rPr lang="en-US" dirty="0">
                <a:latin typeface="Consolas" panose="020B0609020204030204" pitchFamily="49" charset="0"/>
              </a:rPr>
              <a:t>SELECT </a:t>
            </a:r>
            <a:r>
              <a:rPr lang="en-US" dirty="0" err="1">
                <a:latin typeface="Consolas" panose="020B0609020204030204" pitchFamily="49" charset="0"/>
              </a:rPr>
              <a:t>firstName</a:t>
            </a:r>
            <a:r>
              <a:rPr lang="en-US" dirty="0">
                <a:latin typeface="Consolas" panose="020B0609020204030204" pitchFamily="49" charset="0"/>
              </a:rPr>
              <a:t>, </a:t>
            </a:r>
            <a:r>
              <a:rPr lang="en-US" dirty="0" err="1">
                <a:latin typeface="Consolas" panose="020B0609020204030204" pitchFamily="49" charset="0"/>
              </a:rPr>
              <a:t>lastName</a:t>
            </a:r>
            <a:r>
              <a:rPr lang="en-US" dirty="0">
                <a:latin typeface="Consolas" panose="020B0609020204030204" pitchFamily="49" charset="0"/>
              </a:rPr>
              <a:t>, MAX(age) FROM patient</a:t>
            </a:r>
          </a:p>
          <a:p>
            <a:pPr marL="0" indent="0">
              <a:buNone/>
            </a:pPr>
            <a:endParaRPr lang="en-US" dirty="0">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3687611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D27EB-0AEC-4FA6-A5CB-7F2D071AB2BB}"/>
              </a:ext>
            </a:extLst>
          </p:cNvPr>
          <p:cNvSpPr>
            <a:spLocks noGrp="1"/>
          </p:cNvSpPr>
          <p:nvPr>
            <p:ph type="title"/>
          </p:nvPr>
        </p:nvSpPr>
        <p:spPr/>
        <p:txBody>
          <a:bodyPr/>
          <a:lstStyle/>
          <a:p>
            <a:r>
              <a:rPr lang="en-US" dirty="0"/>
              <a:t>TOP</a:t>
            </a:r>
          </a:p>
        </p:txBody>
      </p:sp>
      <p:sp>
        <p:nvSpPr>
          <p:cNvPr id="3" name="Content Placeholder 2">
            <a:extLst>
              <a:ext uri="{FF2B5EF4-FFF2-40B4-BE49-F238E27FC236}">
                <a16:creationId xmlns:a16="http://schemas.microsoft.com/office/drawing/2014/main" id="{5C2B7A54-5302-42A6-8CB5-F8ABCF4C7F47}"/>
              </a:ext>
            </a:extLst>
          </p:cNvPr>
          <p:cNvSpPr>
            <a:spLocks noGrp="1"/>
          </p:cNvSpPr>
          <p:nvPr>
            <p:ph idx="1"/>
          </p:nvPr>
        </p:nvSpPr>
        <p:spPr/>
        <p:txBody>
          <a:bodyPr/>
          <a:lstStyle/>
          <a:p>
            <a:pPr marL="0" indent="0">
              <a:buNone/>
            </a:pPr>
            <a:r>
              <a:rPr lang="en-US" dirty="0"/>
              <a:t>To retrieve only the first N record from a query, you can use TOP:</a:t>
            </a:r>
          </a:p>
          <a:p>
            <a:pPr marL="0" indent="0">
              <a:buNone/>
            </a:pPr>
            <a:endParaRPr lang="en-US" dirty="0"/>
          </a:p>
          <a:p>
            <a:pPr marL="0" indent="0">
              <a:buNone/>
            </a:pPr>
            <a:r>
              <a:rPr lang="en-US" dirty="0">
                <a:latin typeface="Consolas" panose="020B0609020204030204" pitchFamily="49" charset="0"/>
              </a:rPr>
              <a:t>SELECT TOP 10 </a:t>
            </a:r>
            <a:r>
              <a:rPr lang="en-US" dirty="0" err="1">
                <a:latin typeface="Consolas" panose="020B0609020204030204" pitchFamily="49" charset="0"/>
              </a:rPr>
              <a:t>firstName</a:t>
            </a:r>
            <a:r>
              <a:rPr lang="en-US" dirty="0">
                <a:latin typeface="Consolas" panose="020B0609020204030204" pitchFamily="49" charset="0"/>
              </a:rPr>
              <a:t>, </a:t>
            </a:r>
            <a:r>
              <a:rPr lang="en-US" dirty="0" err="1">
                <a:latin typeface="Consolas" panose="020B0609020204030204" pitchFamily="49" charset="0"/>
              </a:rPr>
              <a:t>lastName</a:t>
            </a:r>
            <a:r>
              <a:rPr lang="en-US" dirty="0">
                <a:latin typeface="Consolas" panose="020B0609020204030204" pitchFamily="49" charset="0"/>
              </a:rPr>
              <a:t> FROM patient</a:t>
            </a:r>
          </a:p>
          <a:p>
            <a:pPr marL="0" indent="0">
              <a:buNone/>
            </a:pPr>
            <a:endParaRPr lang="en-US" dirty="0"/>
          </a:p>
          <a:p>
            <a:pPr marL="0" indent="0">
              <a:buNone/>
            </a:pPr>
            <a:r>
              <a:rPr lang="en-US" dirty="0"/>
              <a:t>What are the top 10? How does the database figure that?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67836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FA38B-0618-4344-A800-9F275A23E550}"/>
              </a:ext>
            </a:extLst>
          </p:cNvPr>
          <p:cNvSpPr>
            <a:spLocks noGrp="1"/>
          </p:cNvSpPr>
          <p:nvPr>
            <p:ph type="title"/>
          </p:nvPr>
        </p:nvSpPr>
        <p:spPr/>
        <p:txBody>
          <a:bodyPr/>
          <a:lstStyle/>
          <a:p>
            <a:r>
              <a:rPr lang="en-US" dirty="0"/>
              <a:t>Order</a:t>
            </a:r>
          </a:p>
        </p:txBody>
      </p:sp>
      <p:sp>
        <p:nvSpPr>
          <p:cNvPr id="3" name="Content Placeholder 2">
            <a:extLst>
              <a:ext uri="{FF2B5EF4-FFF2-40B4-BE49-F238E27FC236}">
                <a16:creationId xmlns:a16="http://schemas.microsoft.com/office/drawing/2014/main" id="{35C56121-BB89-4CA8-8C2E-091329214EA6}"/>
              </a:ext>
            </a:extLst>
          </p:cNvPr>
          <p:cNvSpPr>
            <a:spLocks noGrp="1"/>
          </p:cNvSpPr>
          <p:nvPr>
            <p:ph idx="1"/>
          </p:nvPr>
        </p:nvSpPr>
        <p:spPr/>
        <p:txBody>
          <a:bodyPr/>
          <a:lstStyle/>
          <a:p>
            <a:pPr marL="0" indent="0">
              <a:buNone/>
            </a:pPr>
            <a:r>
              <a:rPr lang="en-US" b="1" i="1" u="sng" dirty="0"/>
              <a:t>DO NOT DEPEND ON ORDER IN SQL UNLESS YOU SPECIFY IT</a:t>
            </a:r>
            <a:endParaRPr lang="en-US" dirty="0"/>
          </a:p>
          <a:p>
            <a:pPr marL="0" indent="0">
              <a:buNone/>
            </a:pPr>
            <a:endParaRPr lang="en-US" b="1" i="1" u="sng" dirty="0"/>
          </a:p>
          <a:p>
            <a:pPr marL="0" indent="0">
              <a:buNone/>
            </a:pPr>
            <a:r>
              <a:rPr lang="en-US" dirty="0"/>
              <a:t>The database engine can store and retrieve your data in any order it wants, unless you have an ORDER BY in your query.</a:t>
            </a:r>
          </a:p>
          <a:p>
            <a:pPr marL="0" indent="0">
              <a:buNone/>
            </a:pPr>
            <a:endParaRPr lang="en-US" dirty="0"/>
          </a:p>
          <a:p>
            <a:pPr marL="0" indent="0">
              <a:buNone/>
            </a:pPr>
            <a:r>
              <a:rPr lang="en-US" dirty="0"/>
              <a:t>This could include: pages in cache, first page on disk, data from an index (if the index has all of the fields you asked for)</a:t>
            </a:r>
          </a:p>
          <a:p>
            <a:pPr marL="0" indent="0">
              <a:buNone/>
            </a:pPr>
            <a:endParaRPr lang="en-US" dirty="0"/>
          </a:p>
          <a:p>
            <a:pPr marL="0" indent="0">
              <a:buNone/>
            </a:pPr>
            <a:r>
              <a:rPr lang="en-US" b="1" i="1" u="sng" dirty="0"/>
              <a:t>DO NOT DEPEND ON ORDER IN SQL UNLESS YOU SPECIFY IT</a:t>
            </a:r>
            <a:endParaRPr lang="en-US" dirty="0"/>
          </a:p>
          <a:p>
            <a:pPr marL="0" indent="0">
              <a:buNone/>
            </a:pPr>
            <a:endParaRPr lang="en-US" dirty="0"/>
          </a:p>
        </p:txBody>
      </p:sp>
    </p:spTree>
    <p:extLst>
      <p:ext uri="{BB962C8B-B14F-4D97-AF65-F5344CB8AC3E}">
        <p14:creationId xmlns:p14="http://schemas.microsoft.com/office/powerpoint/2010/main" val="4021992764"/>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46CA0-5CEB-456F-A7BA-48B7C9652A75}"/>
              </a:ext>
            </a:extLst>
          </p:cNvPr>
          <p:cNvSpPr>
            <a:spLocks noGrp="1"/>
          </p:cNvSpPr>
          <p:nvPr>
            <p:ph type="title"/>
          </p:nvPr>
        </p:nvSpPr>
        <p:spPr/>
        <p:txBody>
          <a:bodyPr/>
          <a:lstStyle/>
          <a:p>
            <a:r>
              <a:rPr lang="en-US" dirty="0"/>
              <a:t>The right way</a:t>
            </a:r>
          </a:p>
        </p:txBody>
      </p:sp>
      <p:sp>
        <p:nvSpPr>
          <p:cNvPr id="3" name="Content Placeholder 2">
            <a:extLst>
              <a:ext uri="{FF2B5EF4-FFF2-40B4-BE49-F238E27FC236}">
                <a16:creationId xmlns:a16="http://schemas.microsoft.com/office/drawing/2014/main" id="{4F7B0AEB-FD48-48EA-AEEC-6ACED229A72E}"/>
              </a:ext>
            </a:extLst>
          </p:cNvPr>
          <p:cNvSpPr>
            <a:spLocks noGrp="1"/>
          </p:cNvSpPr>
          <p:nvPr>
            <p:ph idx="1"/>
          </p:nvPr>
        </p:nvSpPr>
        <p:spPr/>
        <p:txBody>
          <a:bodyPr/>
          <a:lstStyle/>
          <a:p>
            <a:pPr marL="0" indent="0">
              <a:buNone/>
            </a:pPr>
            <a:r>
              <a:rPr lang="en-US" dirty="0">
                <a:latin typeface="Consolas" panose="020B0609020204030204" pitchFamily="49" charset="0"/>
              </a:rPr>
              <a:t>SELECT TOP 10 </a:t>
            </a:r>
            <a:r>
              <a:rPr lang="en-US" dirty="0" err="1">
                <a:latin typeface="Consolas" panose="020B0609020204030204" pitchFamily="49" charset="0"/>
              </a:rPr>
              <a:t>firstName</a:t>
            </a:r>
            <a:r>
              <a:rPr lang="en-US" dirty="0">
                <a:latin typeface="Consolas" panose="020B0609020204030204" pitchFamily="49" charset="0"/>
              </a:rPr>
              <a:t>, </a:t>
            </a:r>
            <a:r>
              <a:rPr lang="en-US" dirty="0" err="1">
                <a:latin typeface="Consolas" panose="020B0609020204030204" pitchFamily="49" charset="0"/>
              </a:rPr>
              <a:t>lastName</a:t>
            </a:r>
            <a:r>
              <a:rPr lang="en-US" dirty="0">
                <a:latin typeface="Consolas" panose="020B0609020204030204" pitchFamily="49" charset="0"/>
              </a:rPr>
              <a:t> FROM patient </a:t>
            </a:r>
          </a:p>
          <a:p>
            <a:pPr marL="0" indent="0">
              <a:buNone/>
            </a:pPr>
            <a:r>
              <a:rPr lang="en-US" dirty="0">
                <a:latin typeface="Consolas" panose="020B0609020204030204" pitchFamily="49" charset="0"/>
              </a:rPr>
              <a:t>	ORDER BY age</a:t>
            </a:r>
          </a:p>
          <a:p>
            <a:pPr marL="0" indent="0">
              <a:buNone/>
            </a:pPr>
            <a:endParaRPr lang="en-US" dirty="0">
              <a:latin typeface="Consolas" panose="020B0609020204030204" pitchFamily="49" charset="0"/>
            </a:endParaRPr>
          </a:p>
          <a:p>
            <a:pPr marL="0" indent="0">
              <a:buNone/>
            </a:pPr>
            <a:r>
              <a:rPr lang="en-US" dirty="0"/>
              <a:t>In relational algebra, </a:t>
            </a:r>
            <a:r>
              <a:rPr lang="el-GR" dirty="0"/>
              <a:t>τ</a:t>
            </a:r>
            <a:r>
              <a:rPr lang="en-US" baseline="-25000" dirty="0"/>
              <a:t>age</a:t>
            </a:r>
            <a:r>
              <a:rPr lang="en-US" dirty="0"/>
              <a:t>(patient)</a:t>
            </a:r>
          </a:p>
        </p:txBody>
      </p:sp>
    </p:spTree>
    <p:extLst>
      <p:ext uri="{BB962C8B-B14F-4D97-AF65-F5344CB8AC3E}">
        <p14:creationId xmlns:p14="http://schemas.microsoft.com/office/powerpoint/2010/main" val="1049175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D18DA-9AC6-469B-9632-960544E2442B}"/>
              </a:ext>
            </a:extLst>
          </p:cNvPr>
          <p:cNvSpPr>
            <a:spLocks noGrp="1"/>
          </p:cNvSpPr>
          <p:nvPr>
            <p:ph type="title"/>
          </p:nvPr>
        </p:nvSpPr>
        <p:spPr/>
        <p:txBody>
          <a:bodyPr/>
          <a:lstStyle/>
          <a:p>
            <a:r>
              <a:rPr lang="en-US" dirty="0"/>
              <a:t>A little more complex question</a:t>
            </a:r>
          </a:p>
        </p:txBody>
      </p:sp>
      <p:sp>
        <p:nvSpPr>
          <p:cNvPr id="3" name="Content Placeholder 2">
            <a:extLst>
              <a:ext uri="{FF2B5EF4-FFF2-40B4-BE49-F238E27FC236}">
                <a16:creationId xmlns:a16="http://schemas.microsoft.com/office/drawing/2014/main" id="{1EED7513-2633-4026-AC9A-7702D0CB173C}"/>
              </a:ext>
            </a:extLst>
          </p:cNvPr>
          <p:cNvSpPr>
            <a:spLocks noGrp="1"/>
          </p:cNvSpPr>
          <p:nvPr>
            <p:ph idx="1"/>
          </p:nvPr>
        </p:nvSpPr>
        <p:spPr/>
        <p:txBody>
          <a:bodyPr>
            <a:normAutofit fontScale="92500"/>
          </a:bodyPr>
          <a:lstStyle/>
          <a:p>
            <a:pPr marL="0" indent="0">
              <a:buNone/>
            </a:pPr>
            <a:r>
              <a:rPr lang="en-US" dirty="0"/>
              <a:t>How can I get the name of all of the people who have the oldest age in the database?</a:t>
            </a:r>
          </a:p>
          <a:p>
            <a:pPr marL="0" indent="0">
              <a:buNone/>
            </a:pPr>
            <a:endParaRPr lang="en-US" dirty="0"/>
          </a:p>
          <a:p>
            <a:pPr marL="0" indent="0">
              <a:buNone/>
            </a:pPr>
            <a:r>
              <a:rPr lang="en-US" dirty="0"/>
              <a:t>I could do this:</a:t>
            </a:r>
          </a:p>
          <a:p>
            <a:pPr marL="0" indent="0">
              <a:buNone/>
            </a:pPr>
            <a:r>
              <a:rPr lang="en-US" dirty="0">
                <a:latin typeface="Consolas" panose="020B0609020204030204" pitchFamily="49" charset="0"/>
              </a:rPr>
              <a:t>SELECT DISTINCT MAX(age) FROM patient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SELECT </a:t>
            </a:r>
            <a:r>
              <a:rPr lang="en-US" dirty="0" err="1">
                <a:latin typeface="Consolas" panose="020B0609020204030204" pitchFamily="49" charset="0"/>
              </a:rPr>
              <a:t>firstName</a:t>
            </a:r>
            <a:r>
              <a:rPr lang="en-US" dirty="0">
                <a:latin typeface="Consolas" panose="020B0609020204030204" pitchFamily="49" charset="0"/>
              </a:rPr>
              <a:t>, </a:t>
            </a:r>
            <a:r>
              <a:rPr lang="en-US" dirty="0" err="1">
                <a:latin typeface="Consolas" panose="020B0609020204030204" pitchFamily="49" charset="0"/>
              </a:rPr>
              <a:t>lastName</a:t>
            </a:r>
            <a:r>
              <a:rPr lang="en-US" dirty="0">
                <a:latin typeface="Consolas" panose="020B0609020204030204" pitchFamily="49" charset="0"/>
              </a:rPr>
              <a:t> FROM patient WHERE age = ??</a:t>
            </a:r>
          </a:p>
          <a:p>
            <a:pPr marL="0" indent="0">
              <a:buNone/>
            </a:pPr>
            <a:endParaRPr lang="en-US" dirty="0"/>
          </a:p>
          <a:p>
            <a:pPr marL="0" indent="0">
              <a:buNone/>
            </a:pPr>
            <a:r>
              <a:rPr lang="en-US" dirty="0"/>
              <a:t>?? is whatever the first query returns</a:t>
            </a:r>
          </a:p>
        </p:txBody>
      </p:sp>
    </p:spTree>
    <p:extLst>
      <p:ext uri="{BB962C8B-B14F-4D97-AF65-F5344CB8AC3E}">
        <p14:creationId xmlns:p14="http://schemas.microsoft.com/office/powerpoint/2010/main" val="2368831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A5AA9-7DFB-4FEA-8A48-74F22D7F67B9}"/>
              </a:ext>
            </a:extLst>
          </p:cNvPr>
          <p:cNvSpPr>
            <a:spLocks noGrp="1"/>
          </p:cNvSpPr>
          <p:nvPr>
            <p:ph type="title"/>
          </p:nvPr>
        </p:nvSpPr>
        <p:spPr>
          <a:xfrm>
            <a:off x="648929" y="629266"/>
            <a:ext cx="3651467" cy="1676603"/>
          </a:xfrm>
        </p:spPr>
        <p:txBody>
          <a:bodyPr>
            <a:normAutofit/>
          </a:bodyPr>
          <a:lstStyle/>
          <a:p>
            <a:r>
              <a:rPr lang="en-US" dirty="0"/>
              <a:t>Correlated Subqueries</a:t>
            </a:r>
          </a:p>
        </p:txBody>
      </p:sp>
      <p:sp>
        <p:nvSpPr>
          <p:cNvPr id="3" name="Content Placeholder 2">
            <a:extLst>
              <a:ext uri="{FF2B5EF4-FFF2-40B4-BE49-F238E27FC236}">
                <a16:creationId xmlns:a16="http://schemas.microsoft.com/office/drawing/2014/main" id="{A0C5EBC6-71FE-4B2B-8DB3-3322A8A9830C}"/>
              </a:ext>
            </a:extLst>
          </p:cNvPr>
          <p:cNvSpPr>
            <a:spLocks noGrp="1"/>
          </p:cNvSpPr>
          <p:nvPr>
            <p:ph idx="1"/>
          </p:nvPr>
        </p:nvSpPr>
        <p:spPr>
          <a:xfrm>
            <a:off x="123824" y="3238500"/>
            <a:ext cx="4762501" cy="2985320"/>
          </a:xfrm>
        </p:spPr>
        <p:txBody>
          <a:bodyPr>
            <a:normAutofit/>
          </a:bodyPr>
          <a:lstStyle/>
          <a:p>
            <a:pPr marL="0" indent="0">
              <a:buNone/>
            </a:pPr>
            <a:r>
              <a:rPr lang="en-US" sz="2400" dirty="0">
                <a:latin typeface="Consolas" panose="020B0609020204030204" pitchFamily="49" charset="0"/>
              </a:rPr>
              <a:t>SELECT </a:t>
            </a:r>
            <a:r>
              <a:rPr lang="en-US" sz="2400" dirty="0" err="1">
                <a:latin typeface="Consolas" panose="020B0609020204030204" pitchFamily="49" charset="0"/>
              </a:rPr>
              <a:t>firstName</a:t>
            </a:r>
            <a:r>
              <a:rPr lang="en-US" sz="2400" dirty="0">
                <a:latin typeface="Consolas" panose="020B0609020204030204" pitchFamily="49" charset="0"/>
              </a:rPr>
              <a:t>, </a:t>
            </a:r>
            <a:r>
              <a:rPr lang="en-US" sz="2400" dirty="0" err="1">
                <a:latin typeface="Consolas" panose="020B0609020204030204" pitchFamily="49" charset="0"/>
              </a:rPr>
              <a:t>lastName</a:t>
            </a:r>
            <a:endParaRPr lang="en-US" sz="2400" dirty="0">
              <a:latin typeface="Consolas" panose="020B0609020204030204" pitchFamily="49" charset="0"/>
            </a:endParaRPr>
          </a:p>
          <a:p>
            <a:pPr marL="0" indent="0">
              <a:buNone/>
            </a:pPr>
            <a:r>
              <a:rPr lang="en-US" sz="2400" dirty="0">
                <a:latin typeface="Consolas" panose="020B0609020204030204" pitchFamily="49" charset="0"/>
              </a:rPr>
              <a:t>FROM patient</a:t>
            </a:r>
          </a:p>
          <a:p>
            <a:pPr marL="0" indent="0">
              <a:buNone/>
            </a:pPr>
            <a:r>
              <a:rPr lang="en-US" sz="2400" dirty="0">
                <a:latin typeface="Consolas" panose="020B0609020204030204" pitchFamily="49" charset="0"/>
              </a:rPr>
              <a:t>WHERE age = </a:t>
            </a:r>
          </a:p>
          <a:p>
            <a:pPr marL="0" indent="0">
              <a:buNone/>
            </a:pPr>
            <a:r>
              <a:rPr lang="en-US" sz="2400" dirty="0">
                <a:latin typeface="Consolas" panose="020B0609020204030204" pitchFamily="49" charset="0"/>
              </a:rPr>
              <a:t>    (SELECT MAX(age)    	FROM patient)</a:t>
            </a:r>
          </a:p>
        </p:txBody>
      </p:sp>
      <p:pic>
        <p:nvPicPr>
          <p:cNvPr id="4" name="Picture 3">
            <a:extLst>
              <a:ext uri="{FF2B5EF4-FFF2-40B4-BE49-F238E27FC236}">
                <a16:creationId xmlns:a16="http://schemas.microsoft.com/office/drawing/2014/main" id="{999C90F5-D1DD-4B4B-91E3-9791E101D7D8}"/>
              </a:ext>
            </a:extLst>
          </p:cNvPr>
          <p:cNvPicPr>
            <a:picLocks noChangeAspect="1"/>
          </p:cNvPicPr>
          <p:nvPr/>
        </p:nvPicPr>
        <p:blipFill rotWithShape="1">
          <a:blip r:embed="rId2"/>
          <a:srcRect l="11080" r="6320"/>
          <a:stretch/>
        </p:blipFill>
        <p:spPr>
          <a:xfrm>
            <a:off x="5172074" y="10"/>
            <a:ext cx="7019925" cy="6857990"/>
          </a:xfrm>
          <a:prstGeom prst="rect">
            <a:avLst/>
          </a:prstGeom>
          <a:effectLst/>
        </p:spPr>
      </p:pic>
    </p:spTree>
    <p:extLst>
      <p:ext uri="{BB962C8B-B14F-4D97-AF65-F5344CB8AC3E}">
        <p14:creationId xmlns:p14="http://schemas.microsoft.com/office/powerpoint/2010/main" val="120637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CBDE6-D3F9-450A-BC3D-E495918A6EFD}"/>
              </a:ext>
            </a:extLst>
          </p:cNvPr>
          <p:cNvSpPr>
            <a:spLocks noGrp="1"/>
          </p:cNvSpPr>
          <p:nvPr>
            <p:ph type="title"/>
          </p:nvPr>
        </p:nvSpPr>
        <p:spPr/>
        <p:txBody>
          <a:bodyPr/>
          <a:lstStyle/>
          <a:p>
            <a:r>
              <a:rPr lang="en-US" dirty="0"/>
              <a:t>Relational Algebra</a:t>
            </a:r>
          </a:p>
        </p:txBody>
      </p:sp>
      <p:sp>
        <p:nvSpPr>
          <p:cNvPr id="3" name="Content Placeholder 2">
            <a:extLst>
              <a:ext uri="{FF2B5EF4-FFF2-40B4-BE49-F238E27FC236}">
                <a16:creationId xmlns:a16="http://schemas.microsoft.com/office/drawing/2014/main" id="{FC0D5CC9-328C-48F8-A212-64DD055969CB}"/>
              </a:ext>
            </a:extLst>
          </p:cNvPr>
          <p:cNvSpPr>
            <a:spLocks noGrp="1"/>
          </p:cNvSpPr>
          <p:nvPr>
            <p:ph idx="1"/>
          </p:nvPr>
        </p:nvSpPr>
        <p:spPr/>
        <p:txBody>
          <a:bodyPr/>
          <a:lstStyle/>
          <a:p>
            <a:pPr marL="0" indent="0">
              <a:buNone/>
            </a:pPr>
            <a:r>
              <a:rPr lang="en-US" dirty="0"/>
              <a:t>Relational Algebra is the theoretical basis behind SQL. </a:t>
            </a:r>
          </a:p>
          <a:p>
            <a:pPr marL="0" indent="0">
              <a:buNone/>
            </a:pPr>
            <a:endParaRPr lang="en-US" dirty="0"/>
          </a:p>
          <a:p>
            <a:pPr marL="0" indent="0">
              <a:buNone/>
            </a:pPr>
            <a:r>
              <a:rPr lang="en-US" dirty="0"/>
              <a:t>You have probably learned some set theory – Venn diagrams, intersection, union, etc. </a:t>
            </a:r>
          </a:p>
          <a:p>
            <a:pPr marL="0" indent="0">
              <a:buNone/>
            </a:pPr>
            <a:endParaRPr lang="en-US" dirty="0"/>
          </a:p>
          <a:p>
            <a:pPr marL="0" indent="0">
              <a:buNone/>
            </a:pPr>
            <a:r>
              <a:rPr lang="en-US" dirty="0"/>
              <a:t>All of that will come in useful in this class.</a:t>
            </a:r>
          </a:p>
          <a:p>
            <a:pPr marL="0" indent="0">
              <a:buNone/>
            </a:pPr>
            <a:endParaRPr lang="en-US" dirty="0"/>
          </a:p>
          <a:p>
            <a:pPr marL="0" indent="0">
              <a:buNone/>
            </a:pPr>
            <a:r>
              <a:rPr lang="en-US" dirty="0"/>
              <a:t>One of the “hardest parts” of databases is thinking in sets instead of iteratively.</a:t>
            </a:r>
          </a:p>
        </p:txBody>
      </p:sp>
    </p:spTree>
    <p:extLst>
      <p:ext uri="{BB962C8B-B14F-4D97-AF65-F5344CB8AC3E}">
        <p14:creationId xmlns:p14="http://schemas.microsoft.com/office/powerpoint/2010/main" val="1223640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4C50F-0F08-44B4-8DCC-92EF22CBE3AC}"/>
              </a:ext>
            </a:extLst>
          </p:cNvPr>
          <p:cNvSpPr>
            <a:spLocks noGrp="1"/>
          </p:cNvSpPr>
          <p:nvPr>
            <p:ph type="title"/>
          </p:nvPr>
        </p:nvSpPr>
        <p:spPr/>
        <p:txBody>
          <a:bodyPr/>
          <a:lstStyle/>
          <a:p>
            <a:r>
              <a:rPr lang="el-GR" dirty="0"/>
              <a:t>σ</a:t>
            </a:r>
            <a:r>
              <a:rPr lang="en-US" dirty="0"/>
              <a:t> Selection</a:t>
            </a:r>
          </a:p>
        </p:txBody>
      </p:sp>
      <p:sp>
        <p:nvSpPr>
          <p:cNvPr id="3" name="Content Placeholder 2">
            <a:extLst>
              <a:ext uri="{FF2B5EF4-FFF2-40B4-BE49-F238E27FC236}">
                <a16:creationId xmlns:a16="http://schemas.microsoft.com/office/drawing/2014/main" id="{EECEE729-CF08-49CE-80D2-E915B425B13D}"/>
              </a:ext>
            </a:extLst>
          </p:cNvPr>
          <p:cNvSpPr>
            <a:spLocks noGrp="1"/>
          </p:cNvSpPr>
          <p:nvPr>
            <p:ph idx="1"/>
          </p:nvPr>
        </p:nvSpPr>
        <p:spPr/>
        <p:txBody>
          <a:bodyPr>
            <a:normAutofit/>
          </a:bodyPr>
          <a:lstStyle/>
          <a:p>
            <a:pPr marL="0" indent="0">
              <a:buNone/>
            </a:pPr>
            <a:r>
              <a:rPr lang="en-US" dirty="0"/>
              <a:t>Let’s consider our patient table.</a:t>
            </a:r>
          </a:p>
          <a:p>
            <a:pPr marL="0" indent="0">
              <a:buNone/>
            </a:pPr>
            <a:endParaRPr lang="en-US" dirty="0"/>
          </a:p>
          <a:p>
            <a:pPr marL="0" indent="0">
              <a:buNone/>
            </a:pPr>
            <a:r>
              <a:rPr lang="en-US" dirty="0"/>
              <a:t>If I write: </a:t>
            </a:r>
            <a:r>
              <a:rPr lang="el-GR" dirty="0"/>
              <a:t>σ</a:t>
            </a:r>
            <a:r>
              <a:rPr lang="en-US" baseline="-25000" dirty="0" err="1"/>
              <a:t>lastName</a:t>
            </a:r>
            <a:r>
              <a:rPr lang="en-US" baseline="-25000" dirty="0"/>
              <a:t>=‘Phipps’</a:t>
            </a:r>
            <a:r>
              <a:rPr lang="en-US" dirty="0"/>
              <a:t>(patient)</a:t>
            </a:r>
          </a:p>
          <a:p>
            <a:pPr marL="0" indent="0">
              <a:buNone/>
            </a:pPr>
            <a:r>
              <a:rPr lang="en-US" dirty="0"/>
              <a:t>That means “select all records from patient where </a:t>
            </a:r>
            <a:r>
              <a:rPr lang="en-US" dirty="0" err="1"/>
              <a:t>lastName</a:t>
            </a:r>
            <a:r>
              <a:rPr lang="en-US" dirty="0"/>
              <a:t> is Phipps.”</a:t>
            </a:r>
          </a:p>
          <a:p>
            <a:pPr marL="0" indent="0">
              <a:buNone/>
            </a:pPr>
            <a:r>
              <a:rPr lang="en-US" dirty="0"/>
              <a:t>With </a:t>
            </a:r>
            <a:r>
              <a:rPr lang="el-GR" dirty="0"/>
              <a:t>σ</a:t>
            </a:r>
            <a:r>
              <a:rPr lang="en-US" dirty="0"/>
              <a:t>, the output format is the input forma – it is just a filter. </a:t>
            </a:r>
          </a:p>
          <a:p>
            <a:pPr marL="0" indent="0">
              <a:buNone/>
            </a:pPr>
            <a:endParaRPr lang="en-US" dirty="0"/>
          </a:p>
          <a:p>
            <a:pPr marL="0" indent="0">
              <a:buNone/>
            </a:pPr>
            <a:r>
              <a:rPr lang="en-US" dirty="0"/>
              <a:t>What would the output of this be?</a:t>
            </a:r>
          </a:p>
          <a:p>
            <a:pPr marL="0" indent="0">
              <a:buNone/>
            </a:pPr>
            <a:r>
              <a:rPr lang="el-GR" dirty="0"/>
              <a:t>σ</a:t>
            </a:r>
            <a:r>
              <a:rPr lang="en-US" baseline="-25000" dirty="0" err="1"/>
              <a:t>lastName</a:t>
            </a:r>
            <a:r>
              <a:rPr lang="en-US" baseline="-25000" dirty="0"/>
              <a:t>=‘Phipps’</a:t>
            </a:r>
            <a:r>
              <a:rPr lang="en-US" dirty="0"/>
              <a:t>(</a:t>
            </a:r>
            <a:r>
              <a:rPr lang="el-GR" dirty="0"/>
              <a:t>σ</a:t>
            </a:r>
            <a:r>
              <a:rPr lang="en-US" baseline="-25000" dirty="0" err="1"/>
              <a:t>firstName</a:t>
            </a:r>
            <a:r>
              <a:rPr lang="en-US" baseline="-25000" dirty="0"/>
              <a:t>=‘Michael’</a:t>
            </a:r>
            <a:r>
              <a:rPr lang="en-US" dirty="0"/>
              <a:t>(patient))</a:t>
            </a:r>
          </a:p>
          <a:p>
            <a:pPr marL="0" indent="0">
              <a:buNone/>
            </a:pPr>
            <a:endParaRPr lang="el-GR" dirty="0"/>
          </a:p>
          <a:p>
            <a:pPr marL="0" indent="0">
              <a:buNone/>
            </a:pPr>
            <a:endParaRPr lang="el-GR" dirty="0"/>
          </a:p>
          <a:p>
            <a:pPr marL="0" indent="0">
              <a:buNone/>
            </a:pPr>
            <a:endParaRPr lang="en-US" dirty="0"/>
          </a:p>
        </p:txBody>
      </p:sp>
    </p:spTree>
    <p:extLst>
      <p:ext uri="{BB962C8B-B14F-4D97-AF65-F5344CB8AC3E}">
        <p14:creationId xmlns:p14="http://schemas.microsoft.com/office/powerpoint/2010/main" val="369716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AC680-FC6E-43DB-8895-E026A772615F}"/>
              </a:ext>
            </a:extLst>
          </p:cNvPr>
          <p:cNvSpPr>
            <a:spLocks noGrp="1"/>
          </p:cNvSpPr>
          <p:nvPr>
            <p:ph type="title"/>
          </p:nvPr>
        </p:nvSpPr>
        <p:spPr/>
        <p:txBody>
          <a:bodyPr/>
          <a:lstStyle/>
          <a:p>
            <a:r>
              <a:rPr lang="el-GR" dirty="0"/>
              <a:t>σ</a:t>
            </a:r>
            <a:endParaRPr lang="en-US" dirty="0"/>
          </a:p>
        </p:txBody>
      </p:sp>
      <p:sp>
        <p:nvSpPr>
          <p:cNvPr id="3" name="Content Placeholder 2">
            <a:extLst>
              <a:ext uri="{FF2B5EF4-FFF2-40B4-BE49-F238E27FC236}">
                <a16:creationId xmlns:a16="http://schemas.microsoft.com/office/drawing/2014/main" id="{7C290BEF-3F04-43AC-A0E2-597E303D4EBD}"/>
              </a:ext>
            </a:extLst>
          </p:cNvPr>
          <p:cNvSpPr>
            <a:spLocks noGrp="1"/>
          </p:cNvSpPr>
          <p:nvPr>
            <p:ph idx="1"/>
          </p:nvPr>
        </p:nvSpPr>
        <p:spPr/>
        <p:txBody>
          <a:bodyPr/>
          <a:lstStyle/>
          <a:p>
            <a:pPr marL="0" indent="0">
              <a:buNone/>
            </a:pPr>
            <a:r>
              <a:rPr lang="en-US" dirty="0"/>
              <a:t>Conditions can be more complex using the standard logic operators. The symbols are: ¬ (not),  ∧ (and),  ∨ (or)</a:t>
            </a:r>
          </a:p>
          <a:p>
            <a:pPr marL="0" indent="0">
              <a:buNone/>
            </a:pPr>
            <a:endParaRPr lang="en-US" dirty="0"/>
          </a:p>
          <a:p>
            <a:pPr marL="0" indent="0">
              <a:buNone/>
            </a:pPr>
            <a:r>
              <a:rPr lang="el-GR" dirty="0"/>
              <a:t>σ</a:t>
            </a:r>
            <a:r>
              <a:rPr lang="en-US" baseline="-25000" dirty="0" err="1"/>
              <a:t>lastName</a:t>
            </a:r>
            <a:r>
              <a:rPr lang="en-US" baseline="-25000" dirty="0"/>
              <a:t>=‘Phipps’</a:t>
            </a:r>
            <a:r>
              <a:rPr lang="en-US" dirty="0"/>
              <a:t>(</a:t>
            </a:r>
            <a:r>
              <a:rPr lang="el-GR" dirty="0"/>
              <a:t>σ</a:t>
            </a:r>
            <a:r>
              <a:rPr lang="en-US" baseline="-25000" dirty="0" err="1"/>
              <a:t>firstName</a:t>
            </a:r>
            <a:r>
              <a:rPr lang="en-US" baseline="-25000" dirty="0"/>
              <a:t>=‘Michael’</a:t>
            </a:r>
            <a:r>
              <a:rPr lang="en-US" dirty="0"/>
              <a:t>(patient))</a:t>
            </a:r>
          </a:p>
          <a:p>
            <a:pPr marL="0" indent="0">
              <a:buNone/>
            </a:pPr>
            <a:r>
              <a:rPr lang="en-US" dirty="0"/>
              <a:t>gives the same result as:</a:t>
            </a:r>
          </a:p>
          <a:p>
            <a:pPr marL="0" indent="0">
              <a:buNone/>
            </a:pPr>
            <a:r>
              <a:rPr lang="el-GR" dirty="0"/>
              <a:t>σ</a:t>
            </a:r>
            <a:r>
              <a:rPr lang="en-US" baseline="-25000" dirty="0" err="1"/>
              <a:t>lastName</a:t>
            </a:r>
            <a:r>
              <a:rPr lang="en-US" baseline="-25000" dirty="0"/>
              <a:t>=‘Phipps’ ∧ </a:t>
            </a:r>
            <a:r>
              <a:rPr lang="en-US" baseline="-25000" dirty="0" err="1"/>
              <a:t>firstName</a:t>
            </a:r>
            <a:r>
              <a:rPr lang="en-US" baseline="-25000" dirty="0"/>
              <a:t>=‘Michael’</a:t>
            </a:r>
            <a:r>
              <a:rPr lang="en-US" dirty="0"/>
              <a:t>(patient)</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88824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0C3D5-D34C-4C0E-BB85-C2AE8EE501B3}"/>
              </a:ext>
            </a:extLst>
          </p:cNvPr>
          <p:cNvSpPr>
            <a:spLocks noGrp="1"/>
          </p:cNvSpPr>
          <p:nvPr>
            <p:ph type="title"/>
          </p:nvPr>
        </p:nvSpPr>
        <p:spPr/>
        <p:txBody>
          <a:bodyPr/>
          <a:lstStyle/>
          <a:p>
            <a:r>
              <a:rPr lang="el-GR" dirty="0"/>
              <a:t>π</a:t>
            </a:r>
            <a:r>
              <a:rPr lang="en-US" dirty="0"/>
              <a:t> Projection</a:t>
            </a:r>
          </a:p>
        </p:txBody>
      </p:sp>
      <p:sp>
        <p:nvSpPr>
          <p:cNvPr id="3" name="Content Placeholder 2">
            <a:extLst>
              <a:ext uri="{FF2B5EF4-FFF2-40B4-BE49-F238E27FC236}">
                <a16:creationId xmlns:a16="http://schemas.microsoft.com/office/drawing/2014/main" id="{F185F96B-6ABD-4DD2-81F2-E624E3DE7DC6}"/>
              </a:ext>
            </a:extLst>
          </p:cNvPr>
          <p:cNvSpPr>
            <a:spLocks noGrp="1"/>
          </p:cNvSpPr>
          <p:nvPr>
            <p:ph idx="1"/>
          </p:nvPr>
        </p:nvSpPr>
        <p:spPr/>
        <p:txBody>
          <a:bodyPr>
            <a:normAutofit/>
          </a:bodyPr>
          <a:lstStyle/>
          <a:p>
            <a:pPr marL="0" indent="0">
              <a:buNone/>
            </a:pPr>
            <a:r>
              <a:rPr lang="el-GR" dirty="0"/>
              <a:t>π</a:t>
            </a:r>
            <a:r>
              <a:rPr lang="en-US" dirty="0"/>
              <a:t> is the operator for choosing which data items to return. </a:t>
            </a:r>
          </a:p>
          <a:p>
            <a:pPr marL="0" indent="0">
              <a:buNone/>
            </a:pPr>
            <a:r>
              <a:rPr lang="el-GR" dirty="0"/>
              <a:t>σ</a:t>
            </a:r>
            <a:r>
              <a:rPr lang="en-US" dirty="0"/>
              <a:t> filters out rows. </a:t>
            </a:r>
            <a:r>
              <a:rPr lang="el-GR" dirty="0"/>
              <a:t>π</a:t>
            </a:r>
            <a:r>
              <a:rPr lang="en-US" dirty="0"/>
              <a:t> filters out columns.</a:t>
            </a:r>
          </a:p>
          <a:p>
            <a:pPr marL="0" indent="0">
              <a:buNone/>
            </a:pPr>
            <a:endParaRPr lang="en-US" dirty="0"/>
          </a:p>
          <a:p>
            <a:pPr marL="0" indent="0">
              <a:buNone/>
            </a:pPr>
            <a:r>
              <a:rPr lang="en-US" dirty="0"/>
              <a:t>To drop all columns except first name and last name:</a:t>
            </a:r>
          </a:p>
          <a:p>
            <a:pPr marL="0" indent="0">
              <a:buNone/>
            </a:pPr>
            <a:r>
              <a:rPr lang="el-GR" dirty="0"/>
              <a:t>π</a:t>
            </a:r>
            <a:r>
              <a:rPr lang="en-US" baseline="-25000" dirty="0" err="1"/>
              <a:t>firstName,lastName</a:t>
            </a:r>
            <a:r>
              <a:rPr lang="en-US" dirty="0"/>
              <a:t>(patient) </a:t>
            </a:r>
          </a:p>
          <a:p>
            <a:pPr marL="0" indent="0">
              <a:buNone/>
            </a:pPr>
            <a:endParaRPr lang="en-US" dirty="0"/>
          </a:p>
          <a:p>
            <a:pPr marL="0" indent="0">
              <a:buNone/>
            </a:pPr>
            <a:r>
              <a:rPr lang="en-US" dirty="0"/>
              <a:t>What would this do?</a:t>
            </a:r>
          </a:p>
          <a:p>
            <a:pPr marL="0" indent="0">
              <a:buNone/>
            </a:pPr>
            <a:r>
              <a:rPr lang="el-GR" dirty="0"/>
              <a:t>π</a:t>
            </a:r>
            <a:r>
              <a:rPr lang="en-US" baseline="-25000" dirty="0" err="1"/>
              <a:t>lastName</a:t>
            </a:r>
            <a:r>
              <a:rPr lang="en-US" dirty="0"/>
              <a:t>(</a:t>
            </a:r>
            <a:r>
              <a:rPr lang="el-GR" dirty="0"/>
              <a:t>π</a:t>
            </a:r>
            <a:r>
              <a:rPr lang="en-US" baseline="-25000" dirty="0" err="1"/>
              <a:t>firstName,lastName</a:t>
            </a:r>
            <a:r>
              <a:rPr lang="en-US" dirty="0"/>
              <a:t>(patient)) </a:t>
            </a:r>
          </a:p>
          <a:p>
            <a:pPr marL="0" indent="0">
              <a:buNone/>
            </a:pPr>
            <a:endParaRPr lang="el-GR" dirty="0"/>
          </a:p>
          <a:p>
            <a:pPr marL="0" indent="0">
              <a:buNone/>
            </a:pPr>
            <a:endParaRPr lang="el-GR" b="1" dirty="0"/>
          </a:p>
        </p:txBody>
      </p:sp>
    </p:spTree>
    <p:extLst>
      <p:ext uri="{BB962C8B-B14F-4D97-AF65-F5344CB8AC3E}">
        <p14:creationId xmlns:p14="http://schemas.microsoft.com/office/powerpoint/2010/main" val="145966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6B923-3709-4836-87C5-6B043110AA59}"/>
              </a:ext>
            </a:extLst>
          </p:cNvPr>
          <p:cNvSpPr>
            <a:spLocks noGrp="1"/>
          </p:cNvSpPr>
          <p:nvPr>
            <p:ph type="title"/>
          </p:nvPr>
        </p:nvSpPr>
        <p:spPr/>
        <p:txBody>
          <a:bodyPr/>
          <a:lstStyle/>
          <a:p>
            <a:r>
              <a:rPr lang="el-GR" dirty="0"/>
              <a:t>π</a:t>
            </a:r>
            <a:endParaRPr lang="en-US" dirty="0"/>
          </a:p>
        </p:txBody>
      </p:sp>
      <p:sp>
        <p:nvSpPr>
          <p:cNvPr id="3" name="Content Placeholder 2">
            <a:extLst>
              <a:ext uri="{FF2B5EF4-FFF2-40B4-BE49-F238E27FC236}">
                <a16:creationId xmlns:a16="http://schemas.microsoft.com/office/drawing/2014/main" id="{8A483ACB-B729-45DF-8A36-C6BFC95F1A85}"/>
              </a:ext>
            </a:extLst>
          </p:cNvPr>
          <p:cNvSpPr>
            <a:spLocks noGrp="1"/>
          </p:cNvSpPr>
          <p:nvPr>
            <p:ph idx="1"/>
          </p:nvPr>
        </p:nvSpPr>
        <p:spPr/>
        <p:txBody>
          <a:bodyPr/>
          <a:lstStyle/>
          <a:p>
            <a:pPr marL="0" indent="0">
              <a:buNone/>
            </a:pPr>
            <a:r>
              <a:rPr lang="en-US" dirty="0"/>
              <a:t>An important note – in relational algebra, each tuple (row) must be unique when it is projected.</a:t>
            </a:r>
          </a:p>
          <a:p>
            <a:pPr marL="0" indent="0">
              <a:buNone/>
            </a:pPr>
            <a:endParaRPr lang="en-US" dirty="0"/>
          </a:p>
          <a:p>
            <a:pPr marL="0" indent="0">
              <a:buNone/>
            </a:pPr>
            <a:r>
              <a:rPr lang="en-US" dirty="0"/>
              <a:t>If John Smith and Jane Smith were in our patient database when we performed: </a:t>
            </a:r>
            <a:r>
              <a:rPr lang="el-GR" dirty="0"/>
              <a:t>π</a:t>
            </a:r>
            <a:r>
              <a:rPr lang="en-US" baseline="-25000" dirty="0" err="1"/>
              <a:t>lastName</a:t>
            </a:r>
            <a:r>
              <a:rPr lang="en-US" dirty="0"/>
              <a:t>(patient) </a:t>
            </a:r>
          </a:p>
          <a:p>
            <a:pPr marL="0" indent="0">
              <a:buNone/>
            </a:pPr>
            <a:endParaRPr lang="en-US" dirty="0"/>
          </a:p>
          <a:p>
            <a:pPr marL="0" indent="0">
              <a:buNone/>
            </a:pPr>
            <a:r>
              <a:rPr lang="en-US" dirty="0"/>
              <a:t>The result would be just “Smith”, not “Smith, Smith”</a:t>
            </a:r>
          </a:p>
          <a:p>
            <a:pPr marL="0" indent="0">
              <a:buNone/>
            </a:pPr>
            <a:endParaRPr lang="en-US" dirty="0"/>
          </a:p>
        </p:txBody>
      </p:sp>
    </p:spTree>
    <p:extLst>
      <p:ext uri="{BB962C8B-B14F-4D97-AF65-F5344CB8AC3E}">
        <p14:creationId xmlns:p14="http://schemas.microsoft.com/office/powerpoint/2010/main" val="1787960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86CEF-8744-4630-8986-1449BFD3F251}"/>
              </a:ext>
            </a:extLst>
          </p:cNvPr>
          <p:cNvSpPr>
            <a:spLocks noGrp="1"/>
          </p:cNvSpPr>
          <p:nvPr>
            <p:ph type="title"/>
          </p:nvPr>
        </p:nvSpPr>
        <p:spPr/>
        <p:txBody>
          <a:bodyPr/>
          <a:lstStyle/>
          <a:p>
            <a:r>
              <a:rPr lang="el-GR" dirty="0"/>
              <a:t>ρ</a:t>
            </a:r>
            <a:r>
              <a:rPr lang="en-US" dirty="0"/>
              <a:t> Rename</a:t>
            </a:r>
          </a:p>
        </p:txBody>
      </p:sp>
      <p:sp>
        <p:nvSpPr>
          <p:cNvPr id="3" name="Content Placeholder 2">
            <a:extLst>
              <a:ext uri="{FF2B5EF4-FFF2-40B4-BE49-F238E27FC236}">
                <a16:creationId xmlns:a16="http://schemas.microsoft.com/office/drawing/2014/main" id="{705AA82C-D45A-443F-8ED1-046B83CBF4F8}"/>
              </a:ext>
            </a:extLst>
          </p:cNvPr>
          <p:cNvSpPr>
            <a:spLocks noGrp="1"/>
          </p:cNvSpPr>
          <p:nvPr>
            <p:ph idx="1"/>
          </p:nvPr>
        </p:nvSpPr>
        <p:spPr/>
        <p:txBody>
          <a:bodyPr/>
          <a:lstStyle/>
          <a:p>
            <a:pPr marL="0" indent="0">
              <a:buNone/>
            </a:pPr>
            <a:r>
              <a:rPr lang="en-US" dirty="0"/>
              <a:t>What if I want to rename the data items in my output?</a:t>
            </a:r>
          </a:p>
          <a:p>
            <a:pPr marL="0" indent="0">
              <a:buNone/>
            </a:pPr>
            <a:endParaRPr lang="en-US" dirty="0"/>
          </a:p>
          <a:p>
            <a:pPr marL="0" indent="0">
              <a:buNone/>
            </a:pPr>
            <a:r>
              <a:rPr lang="el-GR" dirty="0"/>
              <a:t>ρ</a:t>
            </a:r>
            <a:r>
              <a:rPr lang="en-US" baseline="-25000" dirty="0" err="1"/>
              <a:t>personalName</a:t>
            </a:r>
            <a:r>
              <a:rPr lang="en-US" baseline="-25000" dirty="0"/>
              <a:t>/</a:t>
            </a:r>
            <a:r>
              <a:rPr lang="en-US" baseline="-25000" dirty="0" err="1"/>
              <a:t>firstName</a:t>
            </a:r>
            <a:r>
              <a:rPr lang="en-US" baseline="-25000" dirty="0"/>
              <a:t>, </a:t>
            </a:r>
            <a:r>
              <a:rPr lang="en-US" baseline="-25000" dirty="0" err="1"/>
              <a:t>familyName</a:t>
            </a:r>
            <a:r>
              <a:rPr lang="en-US" baseline="-25000" dirty="0"/>
              <a:t> /</a:t>
            </a:r>
            <a:r>
              <a:rPr lang="en-US" baseline="-25000" dirty="0" err="1"/>
              <a:t>lastName</a:t>
            </a:r>
            <a:r>
              <a:rPr lang="en-US" dirty="0"/>
              <a:t>(patient)</a:t>
            </a:r>
          </a:p>
          <a:p>
            <a:pPr marL="0" indent="0">
              <a:buNone/>
            </a:pPr>
            <a:endParaRPr lang="en-US" dirty="0"/>
          </a:p>
          <a:p>
            <a:pPr marL="0" indent="0">
              <a:buNone/>
            </a:pPr>
            <a:r>
              <a:rPr lang="en-US" dirty="0"/>
              <a:t>Will rename the first and last name columns in the output. This, too, is a filter – it doesn’t change patient.</a:t>
            </a:r>
            <a:endParaRPr lang="el-GR" dirty="0"/>
          </a:p>
          <a:p>
            <a:pPr marL="0" indent="0">
              <a:buNone/>
            </a:pPr>
            <a:endParaRPr lang="en-US" dirty="0"/>
          </a:p>
        </p:txBody>
      </p:sp>
    </p:spTree>
    <p:extLst>
      <p:ext uri="{BB962C8B-B14F-4D97-AF65-F5344CB8AC3E}">
        <p14:creationId xmlns:p14="http://schemas.microsoft.com/office/powerpoint/2010/main" val="4208225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19C2B-33F8-4134-BDC8-D75CC430B485}"/>
              </a:ext>
            </a:extLst>
          </p:cNvPr>
          <p:cNvSpPr>
            <a:spLocks noGrp="1"/>
          </p:cNvSpPr>
          <p:nvPr>
            <p:ph type="title"/>
          </p:nvPr>
        </p:nvSpPr>
        <p:spPr/>
        <p:txBody>
          <a:bodyPr/>
          <a:lstStyle/>
          <a:p>
            <a:r>
              <a:rPr lang="en-US" dirty="0"/>
              <a:t>Putting it all together</a:t>
            </a:r>
          </a:p>
        </p:txBody>
      </p:sp>
      <p:sp>
        <p:nvSpPr>
          <p:cNvPr id="3" name="Content Placeholder 2">
            <a:extLst>
              <a:ext uri="{FF2B5EF4-FFF2-40B4-BE49-F238E27FC236}">
                <a16:creationId xmlns:a16="http://schemas.microsoft.com/office/drawing/2014/main" id="{B32D95BC-C4D9-49F9-A41F-0807B2CF60FB}"/>
              </a:ext>
            </a:extLst>
          </p:cNvPr>
          <p:cNvSpPr>
            <a:spLocks noGrp="1"/>
          </p:cNvSpPr>
          <p:nvPr>
            <p:ph idx="1"/>
          </p:nvPr>
        </p:nvSpPr>
        <p:spPr/>
        <p:txBody>
          <a:bodyPr/>
          <a:lstStyle/>
          <a:p>
            <a:pPr marL="0" indent="0">
              <a:buNone/>
            </a:pPr>
            <a:r>
              <a:rPr lang="en-US" dirty="0"/>
              <a:t>What if I want to get my age from the patient table, but name it “years old”, how would I do that?</a:t>
            </a:r>
          </a:p>
        </p:txBody>
      </p:sp>
    </p:spTree>
    <p:extLst>
      <p:ext uri="{BB962C8B-B14F-4D97-AF65-F5344CB8AC3E}">
        <p14:creationId xmlns:p14="http://schemas.microsoft.com/office/powerpoint/2010/main" val="374751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11</TotalTime>
  <Words>1376</Words>
  <Application>Microsoft Office PowerPoint</Application>
  <PresentationFormat>Widescreen</PresentationFormat>
  <Paragraphs>187</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Consolas</vt:lpstr>
      <vt:lpstr>Wingdings</vt:lpstr>
      <vt:lpstr>Office Theme</vt:lpstr>
      <vt:lpstr>SQL 1: SELECT</vt:lpstr>
      <vt:lpstr>DML</vt:lpstr>
      <vt:lpstr>Relational Algebra</vt:lpstr>
      <vt:lpstr>σ Selection</vt:lpstr>
      <vt:lpstr>σ</vt:lpstr>
      <vt:lpstr>π Projection</vt:lpstr>
      <vt:lpstr>π</vt:lpstr>
      <vt:lpstr>ρ Rename</vt:lpstr>
      <vt:lpstr>Putting it all together</vt:lpstr>
      <vt:lpstr>Putting it all together</vt:lpstr>
      <vt:lpstr>Where’s all the SQL at?</vt:lpstr>
      <vt:lpstr>Things to notice</vt:lpstr>
      <vt:lpstr>The Evil Asterisk</vt:lpstr>
      <vt:lpstr>String Matching</vt:lpstr>
      <vt:lpstr>Sets</vt:lpstr>
      <vt:lpstr>Eliminating Duplicates</vt:lpstr>
      <vt:lpstr>A note on DISTINCT</vt:lpstr>
      <vt:lpstr>Sorting</vt:lpstr>
      <vt:lpstr>SELECT INTO</vt:lpstr>
      <vt:lpstr>Operating on Data Items</vt:lpstr>
      <vt:lpstr>Aggregation Functions</vt:lpstr>
      <vt:lpstr>TOP</vt:lpstr>
      <vt:lpstr>Order</vt:lpstr>
      <vt:lpstr>The right way</vt:lpstr>
      <vt:lpstr>A little more complex question</vt:lpstr>
      <vt:lpstr>Correlated Subqueries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1: SELECT</dc:title>
  <dc:creator>Michael Phipps</dc:creator>
  <cp:lastModifiedBy>Michael Phipps</cp:lastModifiedBy>
  <cp:revision>3</cp:revision>
  <dcterms:created xsi:type="dcterms:W3CDTF">2018-08-01T20:33:49Z</dcterms:created>
  <dcterms:modified xsi:type="dcterms:W3CDTF">2018-08-02T17:27:02Z</dcterms:modified>
</cp:coreProperties>
</file>