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1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8E94-744B-465B-B106-10AEB44A4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F4353-EE41-4F18-9E99-71A19E5A5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537F5-977E-4D2A-A1B4-905AE2C8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1D27-B45C-49C2-8C95-84BA3537B9F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4D736-14B4-4414-A36C-D70ED427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4782-18AF-435B-BDA5-2F625CB0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249A-AD8B-4B06-B978-C390CD59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3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4A33-2ACC-44F3-906A-651AB18E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527E5-7055-492D-ABCF-1BAA6AD51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54890-5A4B-48C3-86B1-A7A63283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1D27-B45C-49C2-8C95-84BA3537B9F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C8286-439B-423A-9451-1EEA8D79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88586-CA4C-4A2F-8DE9-E8B390F3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249A-AD8B-4B06-B978-C390CD59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FE115-A0DF-4291-937B-CA4707CDB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875FE-9EAD-4462-9688-6D752C14F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13C17-4B76-4F6C-9005-B7DEC837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1D27-B45C-49C2-8C95-84BA3537B9F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5F3A2-BABC-486D-87DA-054CCE6F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A897E-0AC1-45C8-AE03-9E05E102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249A-AD8B-4B06-B978-C390CD59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1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008A-AF8D-471F-9E1A-59910300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E100B-031A-4672-8D08-58A3400BA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9F93A-F20F-401A-B261-67BBBFD8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1D27-B45C-49C2-8C95-84BA3537B9F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A5684-5F4D-4CE7-BE5B-52176462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F0188-8DF3-4A7B-AB4B-F7F96ADD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249A-AD8B-4B06-B978-C390CD59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6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24E2-34EA-4684-BAD0-4B21D7F7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D582F-E736-4847-9C1D-19CEBBF83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B601-FBA0-4239-B568-27118D92E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1D27-B45C-49C2-8C95-84BA3537B9F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F2632-524C-4499-BB0E-6498A124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6CAC6-33F9-433D-AC1E-9C8DF8CE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249A-AD8B-4B06-B978-C390CD59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5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B2B2-7D89-4CB8-87EF-80B45195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6C0F-DACE-4886-AE22-9DD88A205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27DE9-3354-43FB-A8BB-8D4ECF485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70ABC-959E-4932-A927-8E68D6CB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1D27-B45C-49C2-8C95-84BA3537B9F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A7C56-4D6E-4EFC-AD5C-756E6942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EB0EC-4739-4984-ABBF-C02F396F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249A-AD8B-4B06-B978-C390CD59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1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95A2-D2AF-4647-A817-E5BD5525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33459-04EC-40E4-AB07-67CEF926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4C67B-1F0E-4084-BE97-92E0F16AB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92FA9-8261-4600-AFDB-4837FAE46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67B8D-9C51-472A-9D1F-8346A7C60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777EE-5479-43AA-99E3-48B2DD39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1D27-B45C-49C2-8C95-84BA3537B9F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0D7F7-3693-4934-A331-537EB90C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3EB79-1923-44C0-8719-09C4CFCA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249A-AD8B-4B06-B978-C390CD59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7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E516-9F9B-4033-97B7-471D73AD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D0C8E-E95B-4475-B92F-ED6D4DDC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1D27-B45C-49C2-8C95-84BA3537B9F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45CD3-7E8D-475D-8D59-AA42BC96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45B8A-04B6-46CA-9ABE-612E4935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249A-AD8B-4B06-B978-C390CD59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7C2DD-92FB-4B54-99DA-585AB3A5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1D27-B45C-49C2-8C95-84BA3537B9F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E075C-4E90-4544-8BE6-09877D2E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76FFA-2ACF-404B-9C74-F85C9FF7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249A-AD8B-4B06-B978-C390CD59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7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E9BD-39DC-4575-9D2B-6F8B136E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F4BA5-8354-428F-9A44-998E57BC8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CCF62-F185-4E3D-845B-20B037A63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3A182-23C8-42D7-8145-C6CD4577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1D27-B45C-49C2-8C95-84BA3537B9F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8A3C4-45C7-44E0-9C70-F97AAD15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637BB-186D-4778-8E20-F06808BD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249A-AD8B-4B06-B978-C390CD59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8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8AA2-A551-4D69-BC77-97A95441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CBA19-442C-4155-A689-16D38510C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78340-FA5A-4132-A49D-889A2B4D2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10D5B-6CBA-4618-8BF9-93DEBB5C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1D27-B45C-49C2-8C95-84BA3537B9F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A6B45-B09F-490C-BF89-2BFE93CC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03C04-17BC-4D2F-8D2F-A5912209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249A-AD8B-4B06-B978-C390CD59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1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FDAD6-3B18-455D-B748-BA97C982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BD36D-E330-4945-9E54-7FDA21B27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F2443-5A5F-4986-968B-302BB5FEC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11D27-B45C-49C2-8C95-84BA3537B9F9}" type="datetimeFigureOut">
              <a:rPr lang="en-US" smtClean="0"/>
              <a:t>8/7/2018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5AA69-B320-4705-AF53-7D43B9247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7531D-FC05-481D-84BF-AFC27AF5F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E249A-AD8B-4B06-B978-C390CD598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4074-AA60-41B6-991B-8BBFFFCD9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FD3EA-6D96-4D71-B006-6B4E2ABC4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sequel to sequel?</a:t>
            </a:r>
          </a:p>
        </p:txBody>
      </p:sp>
    </p:spTree>
    <p:extLst>
      <p:ext uri="{BB962C8B-B14F-4D97-AF65-F5344CB8AC3E}">
        <p14:creationId xmlns:p14="http://schemas.microsoft.com/office/powerpoint/2010/main" val="378079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7F00-CC68-40A4-83A5-CF593DF9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question…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C3E20-FD14-4F0D-8F91-F920C808E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want to find all of the diagnoses where AT LEAST 1 person over 50 has the diagnosis?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could do this: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DISTINCT </a:t>
            </a:r>
            <a:r>
              <a:rPr lang="en-US" dirty="0" err="1">
                <a:latin typeface="Consolas" panose="020B0609020204030204" pitchFamily="49" charset="0"/>
              </a:rPr>
              <a:t>diagnosisName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diagnosis d INNER JOIN patient p ON </a:t>
            </a:r>
            <a:r>
              <a:rPr lang="en-US" dirty="0" err="1">
                <a:latin typeface="Consolas" panose="020B0609020204030204" pitchFamily="49" charset="0"/>
              </a:rPr>
              <a:t>d.patientId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p.patientId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WHERE </a:t>
            </a:r>
            <a:r>
              <a:rPr lang="en-US" dirty="0" err="1">
                <a:latin typeface="Consolas" panose="020B0609020204030204" pitchFamily="49" charset="0"/>
              </a:rPr>
              <a:t>p.age</a:t>
            </a:r>
            <a:r>
              <a:rPr lang="en-US" dirty="0">
                <a:latin typeface="Consolas" panose="020B0609020204030204" pitchFamily="49" charset="0"/>
              </a:rPr>
              <a:t> &gt; 50</a:t>
            </a:r>
          </a:p>
        </p:txBody>
      </p:sp>
    </p:spTree>
    <p:extLst>
      <p:ext uri="{BB962C8B-B14F-4D97-AF65-F5344CB8AC3E}">
        <p14:creationId xmlns:p14="http://schemas.microsoft.com/office/powerpoint/2010/main" val="322712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04A8-54F5-4263-AF0B-2B7A9E90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FF504-73BB-453D-9393-CABDABC6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want to find all of the diagnoses where AT LEAST 1 person over 50 has the diagnosis?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DISTINCT </a:t>
            </a:r>
            <a:r>
              <a:rPr lang="en-US" dirty="0" err="1">
                <a:latin typeface="Consolas" panose="020B0609020204030204" pitchFamily="49" charset="0"/>
              </a:rPr>
              <a:t>diagnosisName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diagnosis d WHERE EXISTS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(SELECT 1 FROM patient p WHERE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p.patientId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d.patientId</a:t>
            </a:r>
            <a:r>
              <a:rPr lang="en-US" dirty="0">
                <a:latin typeface="Consolas" panose="020B0609020204030204" pitchFamily="49" charset="0"/>
              </a:rPr>
              <a:t> AND </a:t>
            </a:r>
            <a:r>
              <a:rPr lang="en-US" dirty="0" err="1">
                <a:latin typeface="Consolas" panose="020B0609020204030204" pitchFamily="49" charset="0"/>
              </a:rPr>
              <a:t>p.age</a:t>
            </a:r>
            <a:r>
              <a:rPr lang="en-US" dirty="0">
                <a:latin typeface="Consolas" panose="020B0609020204030204" pitchFamily="49" charset="0"/>
              </a:rPr>
              <a:t>&gt;50)</a:t>
            </a:r>
          </a:p>
        </p:txBody>
      </p:sp>
    </p:spTree>
    <p:extLst>
      <p:ext uri="{BB962C8B-B14F-4D97-AF65-F5344CB8AC3E}">
        <p14:creationId xmlns:p14="http://schemas.microsoft.com/office/powerpoint/2010/main" val="302725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0B11-206E-427D-8C93-50DD40B8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3DAE-F9A3-4210-9800-F62808087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70" y="1825625"/>
            <a:ext cx="1194486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will forget NULL at the worst possible times…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* FROM patient WHERE age &lt; 30 OR age &gt; 40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* FROM patient WHERE age &lt; 30 AND (weight/height&gt;3.5)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 IS NULL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* FROM patient WHERE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age &lt; 30 OR age &gt; 40 OR age IS NULL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C0D5-7177-4E93-AC22-CEEAC6D2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EAEA2-F264-466D-B49A-C0109501C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31" y="1817387"/>
            <a:ext cx="116400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Inserts one (or more!) records into a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General forms: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INSERT INTO table(column1, column2…) VALUES (1,2,3)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INSERT INTO table(column1, column2…) SELECT * FROM </a:t>
            </a:r>
            <a:r>
              <a:rPr lang="en-US" sz="2400" dirty="0" err="1">
                <a:latin typeface="Consolas" panose="020B0609020204030204" pitchFamily="49" charset="0"/>
              </a:rPr>
              <a:t>otherTable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You can skip the column names if you use the same order as the table (why is this dangerous?)</a:t>
            </a:r>
          </a:p>
          <a:p>
            <a:pPr marL="0" indent="0">
              <a:buNone/>
            </a:pPr>
            <a:r>
              <a:rPr lang="en-US" dirty="0"/>
              <a:t>If a column is an IDENTITY, you don’t include a value for 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2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D3F5-53A9-43B3-BF3E-8A2F4480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1338-0EF0-4EED-8FD4-044E9993F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DELETE deletes rows from a 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General format:</a:t>
            </a:r>
          </a:p>
          <a:p>
            <a:pPr marL="0" indent="0">
              <a:buNone/>
            </a:pPr>
            <a:r>
              <a:rPr lang="en-US" dirty="0"/>
              <a:t>DELETE FROM table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2365813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4986-7722-4FE2-AB67-C1666C87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4345-CA02-4AB4-8742-FE3D5F228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Causes an entity to cease to exist</a:t>
            </a:r>
          </a:p>
          <a:p>
            <a:pPr marL="0" indent="0">
              <a:buNone/>
            </a:pPr>
            <a:r>
              <a:rPr lang="en-US" dirty="0"/>
              <a:t>DROP TABLE patient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DROP INDEX </a:t>
            </a:r>
            <a:r>
              <a:rPr lang="en-US" dirty="0" err="1"/>
              <a:t>ixPatientFirstName</a:t>
            </a:r>
            <a:r>
              <a:rPr lang="en-US" dirty="0"/>
              <a:t> ON </a:t>
            </a:r>
            <a:r>
              <a:rPr lang="en-US" dirty="0" err="1"/>
              <a:t>tableName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6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A990-142B-43A8-B79F-F22BABA3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1D0B-7056-4E7B-8D69-BB36A0A3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of the most powerful and useful concepts in SQL is also one of the simplest.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view is a stored query.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CREATE VIEW </a:t>
            </a:r>
            <a:r>
              <a:rPr lang="en-US" dirty="0" err="1">
                <a:latin typeface="Consolas" panose="020B0609020204030204" pitchFamily="49" charset="0"/>
              </a:rPr>
              <a:t>vwPatientName</a:t>
            </a:r>
            <a:r>
              <a:rPr lang="en-US" dirty="0">
                <a:latin typeface="Consolas" panose="020B0609020204030204" pitchFamily="49" charset="0"/>
              </a:rPr>
              <a:t> AS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SELECT 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 FROM patient</a:t>
            </a:r>
          </a:p>
        </p:txBody>
      </p:sp>
    </p:spTree>
    <p:extLst>
      <p:ext uri="{BB962C8B-B14F-4D97-AF65-F5344CB8AC3E}">
        <p14:creationId xmlns:p14="http://schemas.microsoft.com/office/powerpoint/2010/main" val="954849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C078-AC60-42BE-85FD-5E7AA643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 use a view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2DFDE-2BA3-4FFB-9CC3-D5209527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Views are </a:t>
            </a:r>
            <a:r>
              <a:rPr lang="en-US" b="1" u="sng" dirty="0"/>
              <a:t>super cheap</a:t>
            </a:r>
            <a:r>
              <a:rPr lang="en-US" dirty="0"/>
              <a:t> to keep – the data is not stored multiple times.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Reports should be implemented as a view. </a:t>
            </a:r>
          </a:p>
          <a:p>
            <a:pPr marL="0" indent="0">
              <a:buNone/>
            </a:pPr>
            <a:r>
              <a:rPr lang="en-US" dirty="0"/>
              <a:t>If you need to give users access to a subset of the data (maybe employee without salary), create a view.</a:t>
            </a:r>
          </a:p>
          <a:p>
            <a:pPr marL="0" indent="0">
              <a:buNone/>
            </a:pPr>
            <a:r>
              <a:rPr lang="en-US" dirty="0"/>
              <a:t>If you frequently need to combine multiple tables, create a view.</a:t>
            </a:r>
          </a:p>
          <a:p>
            <a:pPr marL="0" indent="0">
              <a:buNone/>
            </a:pPr>
            <a:r>
              <a:rPr lang="en-US" dirty="0"/>
              <a:t>You can use a view to simplify a highly normalized schema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70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681D-9DDB-4156-9813-7B8B0BDD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Views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16ED-DCAD-45AF-90B9-C5686DB0B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You may also be able to use a view to version your schema.</a:t>
            </a:r>
          </a:p>
          <a:p>
            <a:pPr marL="0" indent="0">
              <a:buNone/>
            </a:pPr>
            <a:r>
              <a:rPr lang="en-US" dirty="0"/>
              <a:t>For example – </a:t>
            </a:r>
          </a:p>
          <a:p>
            <a:pPr marL="0" indent="0">
              <a:buNone/>
            </a:pPr>
            <a:r>
              <a:rPr lang="en-US" dirty="0"/>
              <a:t>If you wanted to split the patient table into a generic “person” table and a “patient” table that has patient specific data, you might think that you have to rewrite all of your software.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Instead, create a view that joins person and </a:t>
            </a:r>
            <a:r>
              <a:rPr lang="en-US" dirty="0" err="1"/>
              <a:t>patientData</a:t>
            </a:r>
            <a:r>
              <a:rPr lang="en-US" dirty="0"/>
              <a:t> into patient.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Caution – if there isn’t a simple (1-1) relationship, the DBMS can’t figure out </a:t>
            </a:r>
          </a:p>
          <a:p>
            <a:pPr marL="0" indent="0">
              <a:buNone/>
            </a:pPr>
            <a:r>
              <a:rPr lang="en-US" dirty="0"/>
              <a:t>how to insert, so the view will be read only.</a:t>
            </a:r>
          </a:p>
        </p:txBody>
      </p:sp>
    </p:spTree>
    <p:extLst>
      <p:ext uri="{BB962C8B-B14F-4D97-AF65-F5344CB8AC3E}">
        <p14:creationId xmlns:p14="http://schemas.microsoft.com/office/powerpoint/2010/main" val="278085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25BC-BE7A-4367-BA7F-078CD9F9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88C49-B37F-4EB8-B6B1-6659714DD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you create a thing (table, database, view, etc.) and need to change the definition?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ALTER VIEW </a:t>
            </a:r>
            <a:r>
              <a:rPr lang="en-US" dirty="0" err="1">
                <a:latin typeface="Consolas" panose="020B0609020204030204" pitchFamily="49" charset="0"/>
              </a:rPr>
              <a:t>vwPatientName</a:t>
            </a:r>
            <a:r>
              <a:rPr lang="en-US" dirty="0">
                <a:latin typeface="Consolas" panose="020B0609020204030204" pitchFamily="49" charset="0"/>
              </a:rPr>
              <a:t> AS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SELECT 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 + ‘ ‘ + 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 FROM patient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ALTER </a:t>
            </a:r>
            <a:r>
              <a:rPr lang="en-US">
                <a:latin typeface="Consolas" panose="020B0609020204030204" pitchFamily="49" charset="0"/>
              </a:rPr>
              <a:t>TABLE patient ADD dob DATETIME NULL;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8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BD29-EBAA-456A-AB72-9EF9C344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want to get a list of diagnosis and how many patients have that condition?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D95E-272B-4567-9E43-08204652E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list of diagnosis is easy enough:</a:t>
            </a:r>
          </a:p>
          <a:p>
            <a:pPr marL="0" indent="0">
              <a:buNone/>
            </a:pPr>
            <a:r>
              <a:rPr lang="en-US" dirty="0"/>
              <a:t>SELECT DISTINCT </a:t>
            </a:r>
            <a:r>
              <a:rPr lang="en-US" dirty="0" err="1"/>
              <a:t>diagnosisName</a:t>
            </a:r>
            <a:r>
              <a:rPr lang="en-US" dirty="0"/>
              <a:t> FROM diagnosis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I get counts for those?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might I do it by hand?</a:t>
            </a:r>
          </a:p>
        </p:txBody>
      </p:sp>
    </p:spTree>
    <p:extLst>
      <p:ext uri="{BB962C8B-B14F-4D97-AF65-F5344CB8AC3E}">
        <p14:creationId xmlns:p14="http://schemas.microsoft.com/office/powerpoint/2010/main" val="846057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3E66-3BD9-41BE-A87F-865D5E14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749A-E565-4F84-A8D6-019CB9741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Sometimes it is convenient to create a table that you will use only for the current session. </a:t>
            </a:r>
          </a:p>
          <a:p>
            <a:pPr marL="0" indent="0">
              <a:buNone/>
            </a:pPr>
            <a:r>
              <a:rPr lang="en-US" dirty="0"/>
              <a:t>You could create a table, then delete it, but:</a:t>
            </a:r>
            <a:br>
              <a:rPr lang="en-US" dirty="0"/>
            </a:br>
            <a:r>
              <a:rPr lang="en-US" dirty="0"/>
              <a:t>1) Others could see it</a:t>
            </a:r>
          </a:p>
          <a:p>
            <a:pPr marL="0" indent="0">
              <a:buNone/>
            </a:pPr>
            <a:r>
              <a:rPr lang="en-US" dirty="0"/>
              <a:t>2) You might forget</a:t>
            </a:r>
          </a:p>
          <a:p>
            <a:pPr marL="0" indent="0">
              <a:buNone/>
            </a:pPr>
            <a:r>
              <a:rPr lang="en-US" dirty="0"/>
              <a:t>3) You might not have permission to do so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Temp tables in SQL Server have an octothorpe as the beginning of their name: </a:t>
            </a:r>
            <a:r>
              <a:rPr lang="en-US" dirty="0">
                <a:latin typeface="Consolas" panose="020B0609020204030204" pitchFamily="49" charset="0"/>
              </a:rPr>
              <a:t>CREATE TABLE #temp (id int)</a:t>
            </a:r>
          </a:p>
        </p:txBody>
      </p:sp>
    </p:spTree>
    <p:extLst>
      <p:ext uri="{BB962C8B-B14F-4D97-AF65-F5344CB8AC3E}">
        <p14:creationId xmlns:p14="http://schemas.microsoft.com/office/powerpoint/2010/main" val="907447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6930-074E-46F0-B8DD-7A4E0494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4B5E5-80D7-4DA6-A975-6D40D4AD6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Sometimes, your query might become really confusing. You have multiple joins and it is tough to wrap your head around. A view or two would solve this, but you don’t need to keep the view around.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common table expression is exactly the solution that you are looking for. A CTE is a “view” that lasts only for the duration of the query, much like a temp table lasts only for the duration of the session.</a:t>
            </a:r>
          </a:p>
        </p:txBody>
      </p:sp>
    </p:spTree>
    <p:extLst>
      <p:ext uri="{BB962C8B-B14F-4D97-AF65-F5344CB8AC3E}">
        <p14:creationId xmlns:p14="http://schemas.microsoft.com/office/powerpoint/2010/main" val="837065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6BAB-1694-4BB2-81AC-966CBA56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C35F-2118-4C6A-B325-8A1506EA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cte_patDia</a:t>
            </a:r>
            <a:r>
              <a:rPr lang="en-US" dirty="0"/>
              <a:t> (</a:t>
            </a:r>
            <a:r>
              <a:rPr lang="en-US" dirty="0" err="1"/>
              <a:t>patientId,firstName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diagnosisName</a:t>
            </a:r>
            <a:r>
              <a:rPr lang="en-US" dirty="0"/>
              <a:t>) AS </a:t>
            </a:r>
          </a:p>
          <a:p>
            <a:pPr marL="0" indent="0">
              <a:buNone/>
            </a:pPr>
            <a:r>
              <a:rPr lang="en-US" dirty="0"/>
              <a:t>(SELECT </a:t>
            </a:r>
            <a:r>
              <a:rPr lang="en-US" dirty="0" err="1"/>
              <a:t>p.patientId,firstName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diagnosisName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FROM patient p INNER JOIN diagnosis d ON </a:t>
            </a:r>
            <a:r>
              <a:rPr lang="en-US" dirty="0" err="1"/>
              <a:t>p.patientId</a:t>
            </a:r>
            <a:r>
              <a:rPr lang="en-US" dirty="0"/>
              <a:t>=</a:t>
            </a:r>
            <a:r>
              <a:rPr lang="en-US" dirty="0" err="1"/>
              <a:t>d.patientId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SELECT * FROM billing b INNER JOIN </a:t>
            </a:r>
            <a:r>
              <a:rPr lang="en-US" dirty="0" err="1"/>
              <a:t>cte_patDia</a:t>
            </a:r>
            <a:r>
              <a:rPr lang="en-US" dirty="0"/>
              <a:t> c 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b.patientId</a:t>
            </a:r>
            <a:r>
              <a:rPr lang="en-US" dirty="0"/>
              <a:t> = </a:t>
            </a:r>
            <a:r>
              <a:rPr lang="en-US" dirty="0" err="1"/>
              <a:t>c.patientId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50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828D-4C44-409E-A4D1-968E0324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5386-3B4A-4BAA-88D6-621F5C5DD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patient walks into the hospital. You don’t know if they have ever been there. You collect their data and need to put it into the database.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do?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Insert, then, if it fails (duplicate on name), update?</a:t>
            </a:r>
          </a:p>
          <a:p>
            <a:pPr marL="514350" indent="-514350">
              <a:buAutoNum type="arabicParenR"/>
            </a:pPr>
            <a:r>
              <a:rPr lang="en-US" dirty="0"/>
              <a:t>Select first, then either insert or update?</a:t>
            </a:r>
          </a:p>
          <a:p>
            <a:pPr marL="514350" indent="-514350">
              <a:buAutoNum type="arabicParenR"/>
            </a:pPr>
            <a:r>
              <a:rPr lang="en-US" dirty="0"/>
              <a:t>Update, then, if it fails, insert?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27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828D-4C44-409E-A4D1-968E0324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(aka UPSERT)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5386-3B4A-4BAA-88D6-621F5C5DD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25625"/>
            <a:ext cx="1211785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have a better tool!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MERGE INTO patient AS t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USING (SELECT ‘</a:t>
            </a:r>
            <a:r>
              <a:rPr lang="en-US" sz="2200" dirty="0" err="1">
                <a:latin typeface="Consolas" panose="020B0609020204030204" pitchFamily="49" charset="0"/>
              </a:rPr>
              <a:t>PatientFirst</a:t>
            </a:r>
            <a:r>
              <a:rPr lang="en-US" sz="2200" dirty="0">
                <a:latin typeface="Consolas" panose="020B0609020204030204" pitchFamily="49" charset="0"/>
              </a:rPr>
              <a:t>’, ‘</a:t>
            </a:r>
            <a:r>
              <a:rPr lang="en-US" sz="2200" dirty="0" err="1">
                <a:latin typeface="Consolas" panose="020B0609020204030204" pitchFamily="49" charset="0"/>
              </a:rPr>
              <a:t>PatientLast</a:t>
            </a:r>
            <a:r>
              <a:rPr lang="en-US" sz="2200" dirty="0">
                <a:latin typeface="Consolas" panose="020B0609020204030204" pitchFamily="49" charset="0"/>
              </a:rPr>
              <a:t>’,…) AS s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ON </a:t>
            </a:r>
            <a:r>
              <a:rPr lang="en-US" sz="2200" dirty="0" err="1">
                <a:latin typeface="Consolas" panose="020B0609020204030204" pitchFamily="49" charset="0"/>
              </a:rPr>
              <a:t>s.lastName</a:t>
            </a:r>
            <a:r>
              <a:rPr lang="en-US" sz="2200" dirty="0">
                <a:latin typeface="Consolas" panose="020B0609020204030204" pitchFamily="49" charset="0"/>
              </a:rPr>
              <a:t>=</a:t>
            </a:r>
            <a:r>
              <a:rPr lang="en-US" sz="2200" dirty="0" err="1">
                <a:latin typeface="Consolas" panose="020B0609020204030204" pitchFamily="49" charset="0"/>
              </a:rPr>
              <a:t>t.lastName</a:t>
            </a:r>
            <a:r>
              <a:rPr lang="en-US" sz="2200" dirty="0">
                <a:latin typeface="Consolas" panose="020B0609020204030204" pitchFamily="49" charset="0"/>
              </a:rPr>
              <a:t> AND </a:t>
            </a:r>
            <a:r>
              <a:rPr lang="en-US" sz="2200" dirty="0" err="1">
                <a:latin typeface="Consolas" panose="020B0609020204030204" pitchFamily="49" charset="0"/>
              </a:rPr>
              <a:t>s.firstName</a:t>
            </a:r>
            <a:r>
              <a:rPr lang="en-US" sz="2200" dirty="0">
                <a:latin typeface="Consolas" panose="020B0609020204030204" pitchFamily="49" charset="0"/>
              </a:rPr>
              <a:t>=</a:t>
            </a:r>
            <a:r>
              <a:rPr lang="en-US" sz="2200" dirty="0" err="1">
                <a:latin typeface="Consolas" panose="020B0609020204030204" pitchFamily="49" charset="0"/>
              </a:rPr>
              <a:t>t.firstName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WHEN MATCHED THEN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UPDATE (age, address, …) VALUES (</a:t>
            </a:r>
            <a:r>
              <a:rPr lang="en-US" sz="2200" dirty="0" err="1">
                <a:latin typeface="Consolas" panose="020B0609020204030204" pitchFamily="49" charset="0"/>
              </a:rPr>
              <a:t>s.age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</a:rPr>
              <a:t>s.address</a:t>
            </a:r>
            <a:r>
              <a:rPr lang="en-US" sz="2200" dirty="0">
                <a:latin typeface="Consolas" panose="020B0609020204030204" pitchFamily="49" charset="0"/>
              </a:rPr>
              <a:t>, …)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WHEN NOT MATCHED THEN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   INSERT (</a:t>
            </a:r>
            <a:r>
              <a:rPr lang="en-US" sz="2200" dirty="0" err="1">
                <a:latin typeface="Consolas" panose="020B0609020204030204" pitchFamily="49" charset="0"/>
              </a:rPr>
              <a:t>firstName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</a:rPr>
              <a:t>lastName</a:t>
            </a:r>
            <a:r>
              <a:rPr lang="en-US" sz="2200" dirty="0">
                <a:latin typeface="Consolas" panose="020B0609020204030204" pitchFamily="49" charset="0"/>
              </a:rPr>
              <a:t>, age, address, …) VALUES (</a:t>
            </a:r>
            <a:r>
              <a:rPr lang="en-US" sz="2200" dirty="0" err="1">
                <a:latin typeface="Consolas" panose="020B0609020204030204" pitchFamily="49" charset="0"/>
              </a:rPr>
              <a:t>s.age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</a:rPr>
              <a:t>s.address</a:t>
            </a:r>
            <a:r>
              <a:rPr lang="en-US" sz="2200" dirty="0">
                <a:latin typeface="Consolas" panose="020B0609020204030204" pitchFamily="49" charset="0"/>
              </a:rPr>
              <a:t>, …)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05514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C885-C9AB-41FB-AFF4-91CE74F3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3B0CA-58E4-4BE9-A45C-8624DB308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hundreds of built in functions in SQL for most of the things that you would expect. A function returns a value; it can be used anywhere a value of that type could be used.</a:t>
            </a:r>
          </a:p>
          <a:p>
            <a:pPr marL="0" indent="0">
              <a:buNone/>
            </a:pPr>
            <a:r>
              <a:rPr lang="en-US" dirty="0"/>
              <a:t>Example: SELECT length(‘hello’)</a:t>
            </a:r>
          </a:p>
          <a:p>
            <a:pPr marL="0" indent="0">
              <a:buNone/>
            </a:pPr>
            <a:r>
              <a:rPr lang="en-US" dirty="0"/>
              <a:t>String functions:</a:t>
            </a:r>
          </a:p>
          <a:p>
            <a:pPr marL="0" indent="0">
              <a:buNone/>
            </a:pPr>
            <a:r>
              <a:rPr lang="en-US" dirty="0" err="1"/>
              <a:t>len</a:t>
            </a:r>
            <a:r>
              <a:rPr lang="en-US" dirty="0"/>
              <a:t>	 			upper			left</a:t>
            </a:r>
          </a:p>
          <a:p>
            <a:pPr marL="0" indent="0">
              <a:buNone/>
            </a:pPr>
            <a:r>
              <a:rPr lang="en-US" dirty="0"/>
              <a:t>trim				lower			right</a:t>
            </a:r>
          </a:p>
          <a:p>
            <a:pPr marL="0" indent="0">
              <a:buNone/>
            </a:pPr>
            <a:r>
              <a:rPr lang="en-US" dirty="0" err="1"/>
              <a:t>concat</a:t>
            </a:r>
            <a:r>
              <a:rPr lang="en-US" dirty="0"/>
              <a:t>			substring		</a:t>
            </a:r>
            <a:r>
              <a:rPr lang="en-US" dirty="0" err="1"/>
              <a:t>string_split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50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CC9F-D809-426E-8504-9276E69E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EED58-6518-4394-BE2E-E72E990D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Numeric</a:t>
            </a:r>
          </a:p>
          <a:p>
            <a:pPr marL="0" indent="0">
              <a:buNone/>
            </a:pPr>
            <a:r>
              <a:rPr lang="en-US" dirty="0"/>
              <a:t>ABS, trig functions (SIN, COS, </a:t>
            </a:r>
            <a:r>
              <a:rPr lang="en-US" dirty="0" err="1"/>
              <a:t>etc</a:t>
            </a:r>
            <a:r>
              <a:rPr lang="en-US" dirty="0"/>
              <a:t>), FLOOR, CEILING, POWER, PI, ROUND, </a:t>
            </a:r>
          </a:p>
          <a:p>
            <a:pPr marL="0" indent="0">
              <a:buNone/>
            </a:pPr>
            <a:r>
              <a:rPr lang="en-US" dirty="0"/>
              <a:t>SQRT, SQUARE, LOG, LOG10,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DateTime</a:t>
            </a:r>
            <a:endParaRPr lang="en-US" dirty="0"/>
          </a:p>
          <a:p>
            <a:pPr marL="0" indent="0">
              <a:buNone/>
            </a:pPr>
            <a:r>
              <a:rPr lang="en-US"/>
              <a:t>DATEADD, DATEDIFF, DATEPART, GETDATE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9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1FF7-7E98-4C3A-A4FA-73B115C5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Pregnant	Shingles	Broken Arm</a:t>
            </a:r>
          </a:p>
        </p:txBody>
      </p:sp>
      <p:pic>
        <p:nvPicPr>
          <p:cNvPr id="1028" name="Picture 4" descr="Image result for hash marks counting">
            <a:extLst>
              <a:ext uri="{FF2B5EF4-FFF2-40B4-BE49-F238E27FC236}">
                <a16:creationId xmlns:a16="http://schemas.microsoft.com/office/drawing/2014/main" id="{39723B89-4F01-4A6B-9150-AA29C7C71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20" y="1408079"/>
            <a:ext cx="2411244" cy="160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hash marks counting">
            <a:extLst>
              <a:ext uri="{FF2B5EF4-FFF2-40B4-BE49-F238E27FC236}">
                <a16:creationId xmlns:a16="http://schemas.microsoft.com/office/drawing/2014/main" id="{85241C04-6834-43D8-A054-23E01BDE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416" y="1408079"/>
            <a:ext cx="2411244" cy="160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hash marks counting">
            <a:extLst>
              <a:ext uri="{FF2B5EF4-FFF2-40B4-BE49-F238E27FC236}">
                <a16:creationId xmlns:a16="http://schemas.microsoft.com/office/drawing/2014/main" id="{2FC53156-1B43-4D9F-BB58-D5CDF3551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520" y="1402000"/>
            <a:ext cx="2411244" cy="160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hash marks counting">
            <a:extLst>
              <a:ext uri="{FF2B5EF4-FFF2-40B4-BE49-F238E27FC236}">
                <a16:creationId xmlns:a16="http://schemas.microsoft.com/office/drawing/2014/main" id="{FBFF8160-9D61-48E7-A4A0-B109F166D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435" y="3009496"/>
            <a:ext cx="2411244" cy="160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hash marks counting">
            <a:extLst>
              <a:ext uri="{FF2B5EF4-FFF2-40B4-BE49-F238E27FC236}">
                <a16:creationId xmlns:a16="http://schemas.microsoft.com/office/drawing/2014/main" id="{448ED850-CFC9-45FD-95A1-3ED5E13BE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8" y="3038678"/>
            <a:ext cx="2411244" cy="160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2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3430-18EE-4BAA-ABE7-1B431FBC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712E-20F4-40C6-9487-A8023AF74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SQL can create groups, as well.</a:t>
            </a:r>
          </a:p>
          <a:p>
            <a:pPr marL="0" indent="0">
              <a:buNone/>
            </a:pPr>
            <a:r>
              <a:rPr lang="en-US" dirty="0"/>
              <a:t>The tricky part of this is to understand – whenever you define a group, your output can only be part of the group definition OR an aggregation of all of the things in the group.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Confused? Think about the previous slide. We grouped by diagnosis name and kept a count of how many were in the group. Could we get person names out of that?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3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95AF-6CDD-4F4A-A3B2-0FEC718B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DB148-A15A-4916-AA5C-3BB3F3AC3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relational algebra: </a:t>
            </a:r>
          </a:p>
          <a:p>
            <a:pPr marL="0" indent="0">
              <a:buNone/>
            </a:pPr>
            <a:r>
              <a:rPr lang="el-GR" dirty="0"/>
              <a:t>γ</a:t>
            </a:r>
            <a:r>
              <a:rPr lang="en-US" baseline="-25000" dirty="0" err="1"/>
              <a:t>diagnosisName</a:t>
            </a:r>
            <a:r>
              <a:rPr lang="en-US" baseline="-25000" dirty="0"/>
              <a:t>, count</a:t>
            </a:r>
            <a:r>
              <a:rPr lang="en-US" dirty="0"/>
              <a:t>(diagnosis)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SQL: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dirty="0" err="1">
                <a:latin typeface="Consolas" panose="020B0609020204030204" pitchFamily="49" charset="0"/>
              </a:rPr>
              <a:t>diagnosisName</a:t>
            </a:r>
            <a:r>
              <a:rPr lang="en-US" dirty="0">
                <a:latin typeface="Consolas" panose="020B0609020204030204" pitchFamily="49" charset="0"/>
              </a:rPr>
              <a:t>, COUNT(*) FROM diagnosis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GROUP BY </a:t>
            </a:r>
            <a:r>
              <a:rPr lang="en-US" dirty="0" err="1">
                <a:latin typeface="Consolas" panose="020B0609020204030204" pitchFamily="49" charset="0"/>
              </a:rPr>
              <a:t>diagnosisName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The other groupings work as well (min, max, avg)</a:t>
            </a:r>
          </a:p>
        </p:txBody>
      </p:sp>
    </p:spTree>
    <p:extLst>
      <p:ext uri="{BB962C8B-B14F-4D97-AF65-F5344CB8AC3E}">
        <p14:creationId xmlns:p14="http://schemas.microsoft.com/office/powerpoint/2010/main" val="104693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9036-DAC9-431A-97F0-E8C113CD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D036C-44C3-4C2E-A14B-0056A6C3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I want to get a count of people with shingles or pregnant, I could do this: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dirty="0" err="1">
                <a:latin typeface="Consolas" panose="020B0609020204030204" pitchFamily="49" charset="0"/>
              </a:rPr>
              <a:t>diagnosisName</a:t>
            </a:r>
            <a:r>
              <a:rPr lang="en-US" dirty="0">
                <a:latin typeface="Consolas" panose="020B0609020204030204" pitchFamily="49" charset="0"/>
              </a:rPr>
              <a:t>, COUNT(*) FROM diagnosis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WHERE </a:t>
            </a:r>
            <a:r>
              <a:rPr lang="en-US" dirty="0" err="1">
                <a:latin typeface="Consolas" panose="020B0609020204030204" pitchFamily="49" charset="0"/>
              </a:rPr>
              <a:t>diagnosisName</a:t>
            </a:r>
            <a:r>
              <a:rPr lang="en-US" dirty="0">
                <a:latin typeface="Consolas" panose="020B0609020204030204" pitchFamily="49" charset="0"/>
              </a:rPr>
              <a:t> IN (‘</a:t>
            </a:r>
            <a:r>
              <a:rPr lang="en-US" dirty="0" err="1">
                <a:latin typeface="Consolas" panose="020B0609020204030204" pitchFamily="49" charset="0"/>
              </a:rPr>
              <a:t>shingles’,’pregnant</a:t>
            </a:r>
            <a:r>
              <a:rPr lang="en-US" dirty="0">
                <a:latin typeface="Consolas" panose="020B0609020204030204" pitchFamily="49" charset="0"/>
              </a:rPr>
              <a:t>’)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GROUP BY </a:t>
            </a:r>
            <a:r>
              <a:rPr lang="en-US" dirty="0" err="1">
                <a:latin typeface="Consolas" panose="020B0609020204030204" pitchFamily="49" charset="0"/>
              </a:rPr>
              <a:t>diagnosisName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The WHERE clause is applied to each row, then the grouping is applied.</a:t>
            </a:r>
          </a:p>
        </p:txBody>
      </p:sp>
    </p:spTree>
    <p:extLst>
      <p:ext uri="{BB962C8B-B14F-4D97-AF65-F5344CB8AC3E}">
        <p14:creationId xmlns:p14="http://schemas.microsoft.com/office/powerpoint/2010/main" val="67909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82F3-DDF4-4740-A5AB-D7256786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Moar</a:t>
            </a:r>
            <a:r>
              <a:rPr lang="en-US" dirty="0"/>
              <a:t>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9488-92CD-4742-BAB2-8A6C9E75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if I need to filter the groups?</a:t>
            </a:r>
          </a:p>
          <a:p>
            <a:pPr marL="0" indent="0">
              <a:buNone/>
            </a:pPr>
            <a:r>
              <a:rPr lang="en-US" dirty="0"/>
              <a:t>Say, for example, I need to show only the diagnoses that have more than 10 patients?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dirty="0" err="1">
                <a:latin typeface="Consolas" panose="020B0609020204030204" pitchFamily="49" charset="0"/>
              </a:rPr>
              <a:t>diagnosisName</a:t>
            </a:r>
            <a:r>
              <a:rPr lang="en-US" dirty="0">
                <a:latin typeface="Consolas" panose="020B0609020204030204" pitchFamily="49" charset="0"/>
              </a:rPr>
              <a:t>, COUNT(*) FROM diagnosis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GROUP BY </a:t>
            </a:r>
            <a:r>
              <a:rPr lang="en-US" dirty="0" err="1">
                <a:latin typeface="Consolas" panose="020B0609020204030204" pitchFamily="49" charset="0"/>
              </a:rPr>
              <a:t>diagnosisName</a:t>
            </a:r>
            <a:r>
              <a:rPr lang="en-US" dirty="0">
                <a:latin typeface="Consolas" panose="020B0609020204030204" pitchFamily="49" charset="0"/>
              </a:rPr>
              <a:t> HAVING COUNT(*) &gt; 10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Notice that I need to didn’t use the patient table. Why?</a:t>
            </a:r>
          </a:p>
          <a:p>
            <a:pPr marL="0" indent="0">
              <a:buNone/>
            </a:pPr>
            <a:r>
              <a:rPr lang="en-US" dirty="0"/>
              <a:t>(Hint – the table shouldn’t really be named diagnosis)</a:t>
            </a:r>
          </a:p>
        </p:txBody>
      </p:sp>
    </p:spTree>
    <p:extLst>
      <p:ext uri="{BB962C8B-B14F-4D97-AF65-F5344CB8AC3E}">
        <p14:creationId xmlns:p14="http://schemas.microsoft.com/office/powerpoint/2010/main" val="139690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2C57-B936-4FFC-B103-875E9282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14A0E-0B78-45A3-801C-8472E8646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6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if we need to group by some criteria that is not part of the group? For example – I need to see all of the diagnoses and counts that occur in people over 50.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approaches: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60B0D-B8D4-4030-BA34-40EE32AD7E0F}"/>
              </a:ext>
            </a:extLst>
          </p:cNvPr>
          <p:cNvSpPr txBox="1"/>
          <p:nvPr/>
        </p:nvSpPr>
        <p:spPr>
          <a:xfrm>
            <a:off x="5931244" y="3830595"/>
            <a:ext cx="6170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SELECT </a:t>
            </a:r>
            <a:r>
              <a:rPr lang="en-US" sz="2400" dirty="0" err="1">
                <a:latin typeface="Consolas" panose="020B0609020204030204" pitchFamily="49" charset="0"/>
              </a:rPr>
              <a:t>diagnosisName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(SELECT COUNT(*) FROM patient p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WHERE </a:t>
            </a:r>
            <a:r>
              <a:rPr lang="en-US" sz="2400" dirty="0" err="1">
                <a:latin typeface="Consolas" panose="020B0609020204030204" pitchFamily="49" charset="0"/>
              </a:rPr>
              <a:t>p.age</a:t>
            </a:r>
            <a:r>
              <a:rPr lang="en-US" sz="2400" dirty="0">
                <a:latin typeface="Consolas" panose="020B0609020204030204" pitchFamily="49" charset="0"/>
              </a:rPr>
              <a:t> &gt; 50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AND </a:t>
            </a:r>
            <a:r>
              <a:rPr lang="en-US" sz="2400" dirty="0" err="1">
                <a:latin typeface="Consolas" panose="020B0609020204030204" pitchFamily="49" charset="0"/>
              </a:rPr>
              <a:t>p.patientId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latin typeface="Consolas" panose="020B0609020204030204" pitchFamily="49" charset="0"/>
              </a:rPr>
              <a:t>d.patientId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FROM diagnosis 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27E94-A59D-463C-9686-227B8FF640FF}"/>
              </a:ext>
            </a:extLst>
          </p:cNvPr>
          <p:cNvSpPr txBox="1"/>
          <p:nvPr/>
        </p:nvSpPr>
        <p:spPr>
          <a:xfrm>
            <a:off x="263616" y="3830595"/>
            <a:ext cx="54534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SELECT </a:t>
            </a:r>
            <a:r>
              <a:rPr lang="en-US" sz="2400" dirty="0" err="1">
                <a:latin typeface="Consolas" panose="020B0609020204030204" pitchFamily="49" charset="0"/>
              </a:rPr>
              <a:t>diagnosisName</a:t>
            </a:r>
            <a:r>
              <a:rPr lang="en-US" sz="2400" dirty="0">
                <a:latin typeface="Consolas" panose="020B0609020204030204" pitchFamily="49" charset="0"/>
              </a:rPr>
              <a:t>, COUNT(*)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FROM diagnosis d INNER JOIN patient p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ON </a:t>
            </a:r>
            <a:r>
              <a:rPr lang="en-US" sz="2400" dirty="0" err="1">
                <a:latin typeface="Consolas" panose="020B0609020204030204" pitchFamily="49" charset="0"/>
              </a:rPr>
              <a:t>d.patientId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latin typeface="Consolas" panose="020B0609020204030204" pitchFamily="49" charset="0"/>
              </a:rPr>
              <a:t>p.patientId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WHERE </a:t>
            </a:r>
            <a:r>
              <a:rPr lang="en-US" sz="2400" dirty="0" err="1">
                <a:latin typeface="Consolas" panose="020B0609020204030204" pitchFamily="49" charset="0"/>
              </a:rPr>
              <a:t>p.age</a:t>
            </a:r>
            <a:r>
              <a:rPr lang="en-US" sz="2400" dirty="0">
                <a:latin typeface="Consolas" panose="020B0609020204030204" pitchFamily="49" charset="0"/>
              </a:rPr>
              <a:t> &gt; 50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GROUP BY </a:t>
            </a:r>
            <a:r>
              <a:rPr lang="en-US" sz="2400" dirty="0" err="1">
                <a:latin typeface="Consolas" panose="020B0609020204030204" pitchFamily="49" charset="0"/>
              </a:rPr>
              <a:t>diagnosisName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DBA577-E447-4A14-BE01-0DFBA8E66700}"/>
              </a:ext>
            </a:extLst>
          </p:cNvPr>
          <p:cNvCxnSpPr>
            <a:cxnSpLocks/>
          </p:cNvCxnSpPr>
          <p:nvPr/>
        </p:nvCxnSpPr>
        <p:spPr>
          <a:xfrm>
            <a:off x="5824151" y="3945924"/>
            <a:ext cx="0" cy="2067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724FCD-F950-4E8D-A088-3ACFEE95699A}"/>
              </a:ext>
            </a:extLst>
          </p:cNvPr>
          <p:cNvSpPr txBox="1"/>
          <p:nvPr/>
        </p:nvSpPr>
        <p:spPr>
          <a:xfrm>
            <a:off x="3535171" y="6231265"/>
            <a:ext cx="5121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output is not the same. Why?</a:t>
            </a:r>
          </a:p>
        </p:txBody>
      </p:sp>
    </p:spTree>
    <p:extLst>
      <p:ext uri="{BB962C8B-B14F-4D97-AF65-F5344CB8AC3E}">
        <p14:creationId xmlns:p14="http://schemas.microsoft.com/office/powerpoint/2010/main" val="197111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1092-0E67-4863-BBFA-ED64A738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WHY!?!?!?!?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B0E39-2A22-46D1-A594-59EABA994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query on the left filters the joined rows. If a disease has no patients over 50, there are no rows (since they were filtered), so the disease doesn’t show 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query on the right selects all of the diseases, then counts each one’s occurrences among the over 50 patients.</a:t>
            </a:r>
          </a:p>
        </p:txBody>
      </p:sp>
    </p:spTree>
    <p:extLst>
      <p:ext uri="{BB962C8B-B14F-4D97-AF65-F5344CB8AC3E}">
        <p14:creationId xmlns:p14="http://schemas.microsoft.com/office/powerpoint/2010/main" val="368797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1340</Words>
  <Application>Microsoft Office PowerPoint</Application>
  <PresentationFormat>Widescreen</PresentationFormat>
  <Paragraphs>183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More SQL</vt:lpstr>
      <vt:lpstr>What if I want to get a list of diagnosis and how many patients have that condition?</vt:lpstr>
      <vt:lpstr>Pregnant Shingles Broken Arm</vt:lpstr>
      <vt:lpstr>Grouping</vt:lpstr>
      <vt:lpstr>Grouping</vt:lpstr>
      <vt:lpstr>GROUPING and WHERE</vt:lpstr>
      <vt:lpstr>Moar filters</vt:lpstr>
      <vt:lpstr>Another way to group</vt:lpstr>
      <vt:lpstr>WHY!?!?!?!?</vt:lpstr>
      <vt:lpstr>Another question…</vt:lpstr>
      <vt:lpstr>Another way</vt:lpstr>
      <vt:lpstr>NULL </vt:lpstr>
      <vt:lpstr>INSERT</vt:lpstr>
      <vt:lpstr>DELETE</vt:lpstr>
      <vt:lpstr>DROP</vt:lpstr>
      <vt:lpstr>Views</vt:lpstr>
      <vt:lpstr>What can I use a view for?</vt:lpstr>
      <vt:lpstr>More on Views </vt:lpstr>
      <vt:lpstr>ALTER</vt:lpstr>
      <vt:lpstr>Temp Tables</vt:lpstr>
      <vt:lpstr>Common Table Expressions</vt:lpstr>
      <vt:lpstr>CTE example</vt:lpstr>
      <vt:lpstr>Scenario</vt:lpstr>
      <vt:lpstr>MERGE (aka UPSERT)</vt:lpstr>
      <vt:lpstr>Functions in SQL</vt:lpstr>
      <vt:lpstr>More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Phipps</dc:creator>
  <cp:lastModifiedBy>Michael Phipps</cp:lastModifiedBy>
  <cp:revision>17</cp:revision>
  <dcterms:created xsi:type="dcterms:W3CDTF">2018-08-02T16:54:03Z</dcterms:created>
  <dcterms:modified xsi:type="dcterms:W3CDTF">2018-08-07T14:57:24Z</dcterms:modified>
</cp:coreProperties>
</file>