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obo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ef062d97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ef062d97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ef062d97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ef062d97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ef062d97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6ef062d97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ef062d97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6ef062d97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6ef062d97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6ef062d97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ef062d97d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ef062d97d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6ef062d97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6ef062d97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The Evolution of Modern Cybersecurity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By: Kevin Hamzaj</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 </a:t>
            </a:r>
            <a:r>
              <a:rPr lang="en"/>
              <a:t>attended a virtual cyber security seminar called “The Evolution of Modern Cybersecurity”. The speaker, Andrew Humphrey speaks on the latest threats and how modern cybersecurity solutions are evolving to stop them and, also how security is changing from a reactive to a proactive approach. </a:t>
            </a:r>
            <a:endParaRPr/>
          </a:p>
        </p:txBody>
      </p:sp>
      <p:pic>
        <p:nvPicPr>
          <p:cNvPr id="93" name="Google Shape;93;p14"/>
          <p:cNvPicPr preferRelativeResize="0"/>
          <p:nvPr/>
        </p:nvPicPr>
        <p:blipFill>
          <a:blip r:embed="rId3">
            <a:alphaModFix/>
          </a:blip>
          <a:stretch>
            <a:fillRect/>
          </a:stretch>
        </p:blipFill>
        <p:spPr>
          <a:xfrm>
            <a:off x="928075" y="2759975"/>
            <a:ext cx="3787700" cy="18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eXtended Detection and Response (XDR)</a:t>
            </a:r>
            <a:endParaRPr/>
          </a:p>
        </p:txBody>
      </p:sp>
      <p:sp>
        <p:nvSpPr>
          <p:cNvPr id="99" name="Google Shape;99;p15"/>
          <p:cNvSpPr txBox="1"/>
          <p:nvPr>
            <p:ph idx="1" type="body"/>
          </p:nvPr>
        </p:nvSpPr>
        <p:spPr>
          <a:xfrm>
            <a:off x="311700" y="10605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speaker explains that the </a:t>
            </a:r>
            <a:r>
              <a:rPr lang="en"/>
              <a:t>definition</a:t>
            </a:r>
            <a:r>
              <a:rPr lang="en"/>
              <a:t> of XDR is simply “having all of </a:t>
            </a:r>
            <a:r>
              <a:rPr lang="en"/>
              <a:t>your</a:t>
            </a:r>
            <a:r>
              <a:rPr lang="en"/>
              <a:t> security products talk to each other”. XDR reports all information in a single dashboard, this decrease time to detect and decreases time to response to avoid problems. Lets say your email security </a:t>
            </a:r>
            <a:r>
              <a:rPr lang="en"/>
              <a:t>picking</a:t>
            </a:r>
            <a:r>
              <a:rPr lang="en"/>
              <a:t> up a phishing attack, XDR will pick up that problem and remove it from all of </a:t>
            </a:r>
            <a:r>
              <a:rPr lang="en"/>
              <a:t>your infrastructure.</a:t>
            </a:r>
            <a:endParaRPr/>
          </a:p>
        </p:txBody>
      </p:sp>
      <p:pic>
        <p:nvPicPr>
          <p:cNvPr id="100" name="Google Shape;100;p15"/>
          <p:cNvPicPr preferRelativeResize="0"/>
          <p:nvPr/>
        </p:nvPicPr>
        <p:blipFill>
          <a:blip r:embed="rId3">
            <a:alphaModFix/>
          </a:blip>
          <a:stretch>
            <a:fillRect/>
          </a:stretch>
        </p:blipFill>
        <p:spPr>
          <a:xfrm>
            <a:off x="670475" y="2816125"/>
            <a:ext cx="3018724" cy="1824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Managed XDR</a:t>
            </a:r>
            <a:endParaRPr/>
          </a:p>
        </p:txBody>
      </p:sp>
      <p:sp>
        <p:nvSpPr>
          <p:cNvPr id="106" name="Google Shape;106;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Managed Extended Detection and Response (Managed XDR) is the application of a managed services framework to XDR. It augments and optimizes threat detection, investigation, response, and hunting across a business’s entire IT ecosystem.</a:t>
            </a:r>
            <a:endParaRPr/>
          </a:p>
          <a:p>
            <a:pPr indent="0" lvl="0" marL="0" rtl="0" algn="l">
              <a:spcBef>
                <a:spcPts val="1200"/>
              </a:spcBef>
              <a:spcAft>
                <a:spcPts val="1200"/>
              </a:spcAft>
              <a:buNone/>
            </a:pPr>
            <a:r>
              <a:t/>
            </a:r>
            <a:endParaRPr/>
          </a:p>
        </p:txBody>
      </p:sp>
      <p:pic>
        <p:nvPicPr>
          <p:cNvPr id="107" name="Google Shape;107;p16"/>
          <p:cNvPicPr preferRelativeResize="0"/>
          <p:nvPr/>
        </p:nvPicPr>
        <p:blipFill>
          <a:blip r:embed="rId3">
            <a:alphaModFix/>
          </a:blip>
          <a:stretch>
            <a:fillRect/>
          </a:stretch>
        </p:blipFill>
        <p:spPr>
          <a:xfrm>
            <a:off x="1714475" y="2263725"/>
            <a:ext cx="4625276" cy="25695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XDR comes with</a:t>
            </a:r>
            <a:endParaRPr/>
          </a:p>
        </p:txBody>
      </p:sp>
      <p:sp>
        <p:nvSpPr>
          <p:cNvPr id="113" name="Google Shape;113;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rgbClr val="000000"/>
              </a:buClr>
              <a:buSzPct val="61111"/>
              <a:buFont typeface="Arial"/>
              <a:buChar char="●"/>
            </a:pPr>
            <a:r>
              <a:rPr lang="en"/>
              <a:t>Support from experienced analysts and security professionals</a:t>
            </a:r>
            <a:endParaRPr/>
          </a:p>
          <a:p>
            <a:pPr indent="-293211" lvl="0" marL="457200" rtl="0" algn="l">
              <a:spcBef>
                <a:spcPts val="0"/>
              </a:spcBef>
              <a:spcAft>
                <a:spcPts val="0"/>
              </a:spcAft>
              <a:buClr>
                <a:srgbClr val="000000"/>
              </a:buClr>
              <a:buSzPct val="61111"/>
              <a:buFont typeface="Arial"/>
              <a:buChar char="●"/>
            </a:pPr>
            <a:r>
              <a:rPr lang="en"/>
              <a:t>24x7x365 monitoring</a:t>
            </a:r>
            <a:endParaRPr/>
          </a:p>
          <a:p>
            <a:pPr indent="-293211" lvl="0" marL="457200" rtl="0" algn="l">
              <a:spcBef>
                <a:spcPts val="0"/>
              </a:spcBef>
              <a:spcAft>
                <a:spcPts val="0"/>
              </a:spcAft>
              <a:buClr>
                <a:srgbClr val="000000"/>
              </a:buClr>
              <a:buSzPct val="61111"/>
              <a:buFont typeface="Arial"/>
              <a:buChar char="●"/>
            </a:pPr>
            <a:r>
              <a:rPr lang="en"/>
              <a:t>AI-powered endpoint protection</a:t>
            </a:r>
            <a:endParaRPr/>
          </a:p>
          <a:p>
            <a:pPr indent="-293211" lvl="0" marL="457200" rtl="0" algn="l">
              <a:spcBef>
                <a:spcPts val="0"/>
              </a:spcBef>
              <a:spcAft>
                <a:spcPts val="0"/>
              </a:spcAft>
              <a:buClr>
                <a:srgbClr val="000000"/>
              </a:buClr>
              <a:buSzPct val="61111"/>
              <a:buFont typeface="Arial"/>
              <a:buChar char="●"/>
            </a:pPr>
            <a:r>
              <a:rPr lang="en"/>
              <a:t>Continuous threat detection and hunting</a:t>
            </a:r>
            <a:endParaRPr/>
          </a:p>
          <a:p>
            <a:pPr indent="-293211" lvl="0" marL="457200" rtl="0" algn="l">
              <a:spcBef>
                <a:spcPts val="0"/>
              </a:spcBef>
              <a:spcAft>
                <a:spcPts val="0"/>
              </a:spcAft>
              <a:buClr>
                <a:srgbClr val="000000"/>
              </a:buClr>
              <a:buSzPct val="61111"/>
              <a:buFont typeface="Arial"/>
              <a:buChar char="●"/>
            </a:pPr>
            <a:r>
              <a:rPr lang="en"/>
              <a:t>Incident/event management and response</a:t>
            </a:r>
            <a:endParaRPr/>
          </a:p>
          <a:p>
            <a:pPr indent="-293211" lvl="0" marL="457200" rtl="0" algn="l">
              <a:spcBef>
                <a:spcPts val="0"/>
              </a:spcBef>
              <a:spcAft>
                <a:spcPts val="0"/>
              </a:spcAft>
              <a:buClr>
                <a:srgbClr val="000000"/>
              </a:buClr>
              <a:buSzPct val="61111"/>
              <a:buFont typeface="Arial"/>
              <a:buChar char="●"/>
            </a:pPr>
            <a:r>
              <a:rPr lang="en"/>
              <a:t>Notification management</a:t>
            </a:r>
            <a:endParaRPr/>
          </a:p>
          <a:p>
            <a:pPr indent="-293211" lvl="0" marL="457200" rtl="0" algn="l">
              <a:spcBef>
                <a:spcPts val="0"/>
              </a:spcBef>
              <a:spcAft>
                <a:spcPts val="0"/>
              </a:spcAft>
              <a:buClr>
                <a:srgbClr val="000000"/>
              </a:buClr>
              <a:buSzPct val="61111"/>
              <a:buFont typeface="Arial"/>
              <a:buChar char="●"/>
            </a:pPr>
            <a:r>
              <a:rPr lang="en"/>
              <a:t>Compliance management</a:t>
            </a:r>
            <a:endParaRPr/>
          </a:p>
          <a:p>
            <a:pPr indent="-293211" lvl="0" marL="457200" rtl="0" algn="l">
              <a:spcBef>
                <a:spcPts val="0"/>
              </a:spcBef>
              <a:spcAft>
                <a:spcPts val="0"/>
              </a:spcAft>
              <a:buClr>
                <a:srgbClr val="000000"/>
              </a:buClr>
              <a:buSzPct val="61111"/>
              <a:buFont typeface="Arial"/>
              <a:buChar char="●"/>
            </a:pPr>
            <a:r>
              <a:rPr lang="en"/>
              <a:t>Preauthorized and customizable analyst interactions and interventions</a:t>
            </a:r>
            <a:endParaRPr/>
          </a:p>
          <a:p>
            <a:pPr indent="-293211" lvl="0" marL="457200" rtl="0" algn="l">
              <a:spcBef>
                <a:spcPts val="0"/>
              </a:spcBef>
              <a:spcAft>
                <a:spcPts val="0"/>
              </a:spcAft>
              <a:buClr>
                <a:srgbClr val="000000"/>
              </a:buClr>
              <a:buSzPct val="61111"/>
              <a:buFont typeface="Arial"/>
              <a:buChar char="●"/>
            </a:pPr>
            <a:r>
              <a:rPr lang="en"/>
              <a:t>Advanced orchestration</a:t>
            </a:r>
            <a:endParaRPr/>
          </a:p>
          <a:p>
            <a:pPr indent="-293211" lvl="0" marL="457200" rtl="0" algn="l">
              <a:spcBef>
                <a:spcPts val="0"/>
              </a:spcBef>
              <a:spcAft>
                <a:spcPts val="0"/>
              </a:spcAft>
              <a:buClr>
                <a:srgbClr val="000000"/>
              </a:buClr>
              <a:buSzPct val="61111"/>
              <a:buFont typeface="Arial"/>
              <a:buChar char="●"/>
            </a:pPr>
            <a:r>
              <a:rPr lang="en"/>
              <a:t>Tailored response playbooks, triage, and filtering methods</a:t>
            </a:r>
            <a:endParaRPr/>
          </a:p>
          <a:p>
            <a:pPr indent="-293211" lvl="0" marL="457200" rtl="0" algn="l">
              <a:spcBef>
                <a:spcPts val="0"/>
              </a:spcBef>
              <a:spcAft>
                <a:spcPts val="0"/>
              </a:spcAft>
              <a:buClr>
                <a:srgbClr val="000000"/>
              </a:buClr>
              <a:buSzPct val="61111"/>
              <a:buFont typeface="Arial"/>
              <a:buChar char="●"/>
            </a:pPr>
            <a:r>
              <a:rPr lang="en"/>
              <a:t>Organized, contextualized telemetry</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XDR </a:t>
            </a:r>
            <a:r>
              <a:rPr lang="en"/>
              <a:t>benefits</a:t>
            </a:r>
            <a:r>
              <a:rPr lang="en"/>
              <a:t> for companies </a:t>
            </a:r>
            <a:endParaRPr/>
          </a:p>
        </p:txBody>
      </p:sp>
      <p:sp>
        <p:nvSpPr>
          <p:cNvPr id="119" name="Google Shape;119;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Need for increased security</a:t>
            </a:r>
            <a:endParaRPr/>
          </a:p>
          <a:p>
            <a:pPr indent="0" lvl="0" marL="0" rtl="0" algn="l">
              <a:spcBef>
                <a:spcPts val="1200"/>
              </a:spcBef>
              <a:spcAft>
                <a:spcPts val="0"/>
              </a:spcAft>
              <a:buNone/>
            </a:pPr>
            <a:r>
              <a:rPr lang="en"/>
              <a:t>Business</a:t>
            </a:r>
            <a:r>
              <a:rPr lang="en"/>
              <a:t> risk reduction </a:t>
            </a:r>
            <a:endParaRPr/>
          </a:p>
          <a:p>
            <a:pPr indent="0" lvl="0" marL="0" rtl="0" algn="l">
              <a:spcBef>
                <a:spcPts val="1200"/>
              </a:spcBef>
              <a:spcAft>
                <a:spcPts val="0"/>
              </a:spcAft>
              <a:buNone/>
            </a:pPr>
            <a:r>
              <a:rPr lang="en"/>
              <a:t>Consolidation for cost savings</a:t>
            </a:r>
            <a:endParaRPr/>
          </a:p>
          <a:p>
            <a:pPr indent="0" lvl="0" marL="0" rtl="0" algn="l">
              <a:spcBef>
                <a:spcPts val="1200"/>
              </a:spcBef>
              <a:spcAft>
                <a:spcPts val="0"/>
              </a:spcAft>
              <a:buNone/>
            </a:pPr>
            <a:r>
              <a:rPr lang="en"/>
              <a:t>Cyber insurance</a:t>
            </a:r>
            <a:endParaRPr/>
          </a:p>
          <a:p>
            <a:pPr indent="0" lvl="0" marL="0" rtl="0" algn="l">
              <a:spcBef>
                <a:spcPts val="1200"/>
              </a:spcBef>
              <a:spcAft>
                <a:spcPts val="1200"/>
              </a:spcAft>
              <a:buNone/>
            </a:pPr>
            <a:r>
              <a:rPr lang="en"/>
              <a:t>Simplicity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Surface Risk Management (ASRM)</a:t>
            </a:r>
            <a:endParaRPr/>
          </a:p>
        </p:txBody>
      </p:sp>
      <p:sp>
        <p:nvSpPr>
          <p:cNvPr id="125" name="Google Shape;125;p1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XDR is more of a reactive thing, while ASRM is more of a proactive </a:t>
            </a:r>
            <a:r>
              <a:rPr lang="en"/>
              <a:t>approach. ASRM looks at what goes on in the environment and what creates that risk. It breaks out all individuals users and assigns them a risk score based on they’re activity. ASRM will give you corrective actions, like blocking certain websites, tell you to initialize these password criterias, etc. It will do all this to improve that risk score and make your company more safe from attacks.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Good Cyber Hygiene </a:t>
            </a:r>
            <a:endParaRPr/>
          </a:p>
        </p:txBody>
      </p:sp>
      <p:sp>
        <p:nvSpPr>
          <p:cNvPr id="131" name="Google Shape;131;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Change passwords frequently (Make sure they are complex and not the same in different locations)</a:t>
            </a:r>
            <a:endParaRPr/>
          </a:p>
          <a:p>
            <a:pPr indent="0" lvl="0" marL="0" rtl="0" algn="l">
              <a:spcBef>
                <a:spcPts val="1200"/>
              </a:spcBef>
              <a:spcAft>
                <a:spcPts val="0"/>
              </a:spcAft>
              <a:buNone/>
            </a:pPr>
            <a:r>
              <a:rPr lang="en"/>
              <a:t>Be reasonably cautious (Don’t </a:t>
            </a:r>
            <a:r>
              <a:rPr lang="en"/>
              <a:t>click</a:t>
            </a:r>
            <a:r>
              <a:rPr lang="en"/>
              <a:t> on links, or act on prompts from strangers)</a:t>
            </a:r>
            <a:endParaRPr/>
          </a:p>
          <a:p>
            <a:pPr indent="0" lvl="0" marL="0" rtl="0" algn="l">
              <a:spcBef>
                <a:spcPts val="1200"/>
              </a:spcBef>
              <a:spcAft>
                <a:spcPts val="0"/>
              </a:spcAft>
              <a:buNone/>
            </a:pPr>
            <a:r>
              <a:rPr lang="en"/>
              <a:t>Update systems Update, Update and UPDATE!!! (Reason companies put up updates, is because they is </a:t>
            </a:r>
            <a:r>
              <a:rPr lang="en"/>
              <a:t>vulnerabilities</a:t>
            </a:r>
            <a:r>
              <a:rPr lang="en"/>
              <a:t> in the software)</a:t>
            </a:r>
            <a:endParaRPr/>
          </a:p>
          <a:p>
            <a:pPr indent="0" lvl="0" marL="0" rtl="0" algn="l">
              <a:spcBef>
                <a:spcPts val="1200"/>
              </a:spcBef>
              <a:spcAft>
                <a:spcPts val="0"/>
              </a:spcAft>
              <a:buNone/>
            </a:pPr>
            <a:r>
              <a:rPr lang="en"/>
              <a:t>Know who to contact if something is wrong in your company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