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3d0255f61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3d0255f61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3d0255f6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3d0255f6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3d0255f61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3d0255f6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3d0255f61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3d0255f61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3d0255f61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3d0255f61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3d0255f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3d0255f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3d0255f61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3d0255f61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3d0255f61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3d0255f6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3d0255f61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3d0255f61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3d0255f61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3d0255f61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3d0255f6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3d0255f6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3d0255f61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3d0255f61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3d0255f61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3d0255f61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chives.fbi.gov/archives/news/testimony/cyber-security-threats-to-the-financial-sector" TargetMode="External"/><Relationship Id="rId4" Type="http://schemas.openxmlformats.org/officeDocument/2006/relationships/hyperlink" Target="https://www.federalreserve.gov/econres/notes/feds-notes/implications-of-cyber-risk-for-financial-stability-20220512.html" TargetMode="External"/><Relationship Id="rId5" Type="http://schemas.openxmlformats.org/officeDocument/2006/relationships/hyperlink" Target="https://abnormalsecurity.com/blog/financial-supply-chain-compromise-basics" TargetMode="External"/><Relationship Id="rId6" Type="http://schemas.openxmlformats.org/officeDocument/2006/relationships/hyperlink" Target="https://www.optiv.com/cybersecurity-dictionary/indicator-of-compromise-ioc#:~:text=Some%20include%20unusual%20outbound%20network,requests%20for%20the%20same%20file%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Financial Compromise : PAYMENT METHOD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 Kevin Hamzaj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Incident Response Post Mortem (Module 8)</a:t>
            </a:r>
            <a:endParaRPr/>
          </a:p>
        </p:txBody>
      </p:sp>
      <p:sp>
        <p:nvSpPr>
          <p:cNvPr id="146" name="Google Shape;146;p22"/>
          <p:cNvSpPr txBox="1"/>
          <p:nvPr>
            <p:ph idx="1" type="body"/>
          </p:nvPr>
        </p:nvSpPr>
        <p:spPr>
          <a:xfrm>
            <a:off x="718500" y="1243100"/>
            <a:ext cx="7615800" cy="33873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strike had a huge impact. The hack affected approximately 10,000 consumers and is estimated to have cost $1 million at Target. The attack was launched because of a flaw in our payment processing systems. The attacker took advantage of this flaw to gain access to our systems and steal credit card information. To prevent such assaults in the future, some things that can be done are to repair the flaw in our payment processing systems. This was something that </a:t>
            </a:r>
            <a:r>
              <a:rPr lang="en" sz="1200">
                <a:solidFill>
                  <a:srgbClr val="000000"/>
                </a:solidFill>
                <a:latin typeface="Times New Roman"/>
                <a:ea typeface="Times New Roman"/>
                <a:cs typeface="Times New Roman"/>
                <a:sym typeface="Times New Roman"/>
              </a:rPr>
              <a:t>could've</a:t>
            </a:r>
            <a:r>
              <a:rPr lang="en" sz="1200">
                <a:solidFill>
                  <a:srgbClr val="000000"/>
                </a:solidFill>
                <a:latin typeface="Times New Roman"/>
                <a:ea typeface="Times New Roman"/>
                <a:cs typeface="Times New Roman"/>
                <a:sym typeface="Times New Roman"/>
              </a:rPr>
              <a:t> been prevented easily but the right precautions were not taken.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What should be done </a:t>
            </a:r>
            <a:endParaRPr/>
          </a:p>
        </p:txBody>
      </p:sp>
      <p:sp>
        <p:nvSpPr>
          <p:cNvPr id="152" name="Google Shape;152;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Multi-factor authentication should be implemented for all users that have access to our payment processing systems. Regularly audit the security of our systems and networks. Monitor systems for unusual activity and respond quickly to any notifications. Educate personnel on best security practices. This was a terrible situation, but you have to be determined to learn from our mistakes and improve our security posture. Steps must be taken to mitigate the impact of the assault, prevent such attempts in the future, and contact customers who have been affected.</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 Takeover Indicators (Module 10) </a:t>
            </a:r>
            <a:endParaRPr/>
          </a:p>
        </p:txBody>
      </p:sp>
      <p:sp>
        <p:nvSpPr>
          <p:cNvPr id="158" name="Google Shape;158;p24"/>
          <p:cNvSpPr txBox="1"/>
          <p:nvPr>
            <p:ph idx="1" type="body"/>
          </p:nvPr>
        </p:nvSpPr>
        <p:spPr>
          <a:xfrm>
            <a:off x="889575" y="1482600"/>
            <a:ext cx="7444800" cy="30492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900"/>
              </a:spcBef>
              <a:spcAft>
                <a:spcPts val="0"/>
              </a:spcAft>
              <a:buNone/>
            </a:pPr>
            <a:r>
              <a:rPr lang="en" sz="1200">
                <a:solidFill>
                  <a:srgbClr val="000000"/>
                </a:solidFill>
                <a:latin typeface="Times New Roman"/>
                <a:ea typeface="Times New Roman"/>
                <a:cs typeface="Times New Roman"/>
                <a:sym typeface="Times New Roman"/>
              </a:rPr>
              <a:t>Account takeover indicators involve unauthorized access to user accounts, potentially leading to financial compromise. Indicators may include multiple failed login attempts, changes in account details (password, email address), or unexpected login locations.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900"/>
              </a:spcBef>
              <a:spcAft>
                <a:spcPts val="0"/>
              </a:spcAft>
              <a:buNone/>
            </a:pPr>
            <a:r>
              <a:rPr lang="en" sz="1200">
                <a:solidFill>
                  <a:srgbClr val="000000"/>
                </a:solidFill>
                <a:latin typeface="Times New Roman"/>
                <a:ea typeface="Times New Roman"/>
                <a:cs typeface="Times New Roman"/>
                <a:sym typeface="Times New Roman"/>
              </a:rPr>
              <a:t>Relation to CAM: In the case of financial compromise through payment methods, gaining control of user accounts allows attackers to manipulate payment information, make unauthorized transactions, or exploit stored payment details. If an attacker successfully takes over an account associated with a payment method, they can initiate transactions on behalf of the legitimate user, leading to financial losses.</a:t>
            </a:r>
            <a:endParaRPr sz="1200">
              <a:solidFill>
                <a:srgbClr val="000000"/>
              </a:solidFill>
              <a:latin typeface="Times New Roman"/>
              <a:ea typeface="Times New Roman"/>
              <a:cs typeface="Times New Roman"/>
              <a:sym typeface="Times New Roman"/>
            </a:endParaRPr>
          </a:p>
          <a:p>
            <a:pPr indent="0" lvl="0" marL="0" rtl="0" algn="l">
              <a:spcBef>
                <a:spcPts val="9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Continued… Module 10</a:t>
            </a:r>
            <a:endParaRPr/>
          </a:p>
        </p:txBody>
      </p:sp>
      <p:sp>
        <p:nvSpPr>
          <p:cNvPr id="164" name="Google Shape;164;p25"/>
          <p:cNvSpPr txBox="1"/>
          <p:nvPr>
            <p:ph idx="1" type="body"/>
          </p:nvPr>
        </p:nvSpPr>
        <p:spPr>
          <a:xfrm>
            <a:off x="878150" y="1345750"/>
            <a:ext cx="7641300" cy="2942700"/>
          </a:xfrm>
          <a:prstGeom prst="rect">
            <a:avLst/>
          </a:prstGeom>
        </p:spPr>
        <p:txBody>
          <a:bodyPr anchorCtr="0" anchor="t" bIns="91425" lIns="91425" spcFirstLastPara="1" rIns="91425" wrap="square" tIns="91425">
            <a:normAutofit fontScale="77500"/>
          </a:bodyPr>
          <a:lstStyle/>
          <a:p>
            <a:pPr indent="0" lvl="0" marL="0" rtl="0" algn="l">
              <a:lnSpc>
                <a:spcPct val="200000"/>
              </a:lnSpc>
              <a:spcBef>
                <a:spcPts val="900"/>
              </a:spcBef>
              <a:spcAft>
                <a:spcPts val="0"/>
              </a:spcAft>
              <a:buNone/>
            </a:pPr>
            <a:r>
              <a:rPr lang="en" sz="1700">
                <a:solidFill>
                  <a:srgbClr val="000000"/>
                </a:solidFill>
                <a:latin typeface="Times New Roman"/>
                <a:ea typeface="Times New Roman"/>
                <a:cs typeface="Times New Roman"/>
                <a:sym typeface="Times New Roman"/>
              </a:rPr>
              <a:t>Implementing multi-factor authentication (MFA) is a fundamental measure to strengthen the security of user accounts. Monitor and log failed login attempts, tracking changes in account details, and set up automated alerts for suspicious activities. For instance, multiple failed login attempts within a short period or account access from unusual locations can trigger alerts. Regularly review access logs and employ behavioral analytics to identify anomalies in user behavior that may indicate an account takeover.</a:t>
            </a:r>
            <a:endParaRPr sz="1700">
              <a:solidFill>
                <a:srgbClr val="000000"/>
              </a:solidFill>
              <a:latin typeface="Times New Roman"/>
              <a:ea typeface="Times New Roman"/>
              <a:cs typeface="Times New Roman"/>
              <a:sym typeface="Times New Roman"/>
            </a:endParaRPr>
          </a:p>
          <a:p>
            <a:pPr indent="0" lvl="0" marL="0" rtl="0" algn="l">
              <a:lnSpc>
                <a:spcPct val="200000"/>
              </a:lnSpc>
              <a:spcBef>
                <a:spcPts val="900"/>
              </a:spcBef>
              <a:spcAft>
                <a:spcPts val="0"/>
              </a:spcAft>
              <a:buNone/>
            </a:pPr>
            <a:r>
              <a:t/>
            </a:r>
            <a:endParaRPr b="1"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 </a:t>
            </a:r>
            <a:endParaRPr/>
          </a:p>
        </p:txBody>
      </p:sp>
      <p:sp>
        <p:nvSpPr>
          <p:cNvPr id="170" name="Google Shape;170;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https://archives.fbi.gov/archives/news/testimony/cyber-security-threats-to-the-financial-sector</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https://www.federalreserve.gov/econres/notes/feds-notes/implications-of-cyber-risk-for-financial-stability-20220512.html</a:t>
            </a:r>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5"/>
              </a:rPr>
              <a:t>https://abnormalsecurity.com/blog/financial-supply-chain-compromise-basics</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6"/>
              </a:rPr>
              <a:t>https://www.optiv.com/cybersecurity-dictionary/indicator-of-compromise-ioc#:~:text=Some%20include%20unusual%20outbound%20network,requests%20for%20the%20same%20file%20(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it? Financial Compromise : PAYMENT METHOD (</a:t>
            </a:r>
            <a:r>
              <a:rPr lang="en"/>
              <a:t>Module</a:t>
            </a:r>
            <a:r>
              <a:rPr lang="en"/>
              <a:t> 1) </a:t>
            </a:r>
            <a:endParaRPr/>
          </a:p>
        </p:txBody>
      </p:sp>
      <p:sp>
        <p:nvSpPr>
          <p:cNvPr id="92" name="Google Shape;92;p14"/>
          <p:cNvSpPr txBox="1"/>
          <p:nvPr>
            <p:ph idx="1" type="body"/>
          </p:nvPr>
        </p:nvSpPr>
        <p:spPr>
          <a:xfrm>
            <a:off x="1121325" y="1796175"/>
            <a:ext cx="7030500" cy="25416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400">
                <a:solidFill>
                  <a:srgbClr val="000000"/>
                </a:solidFill>
                <a:latin typeface="Times New Roman"/>
                <a:ea typeface="Times New Roman"/>
                <a:cs typeface="Times New Roman"/>
                <a:sym typeface="Times New Roman"/>
              </a:rPr>
              <a:t>Re</a:t>
            </a:r>
            <a:r>
              <a:rPr lang="en" sz="1400">
                <a:solidFill>
                  <a:srgbClr val="000000"/>
                </a:solidFill>
                <a:latin typeface="Times New Roman"/>
                <a:ea typeface="Times New Roman"/>
                <a:cs typeface="Times New Roman"/>
                <a:sym typeface="Times New Roman"/>
              </a:rPr>
              <a:t>presents</a:t>
            </a:r>
            <a:r>
              <a:rPr lang="en" sz="1400">
                <a:solidFill>
                  <a:srgbClr val="000000"/>
                </a:solidFill>
                <a:latin typeface="Times New Roman"/>
                <a:ea typeface="Times New Roman"/>
                <a:cs typeface="Times New Roman"/>
                <a:sym typeface="Times New Roman"/>
              </a:rPr>
              <a:t> a major and widespread cybersecurity threat that can have serious consequences for individuals, companies, and institutions. Payment card data breaches and financial compromises have been increasing in recent times, resulting in financial losses, damage to reputations, and legal repercussions for victims.</a:t>
            </a:r>
            <a:endParaRPr sz="1400"/>
          </a:p>
        </p:txBody>
      </p:sp>
      <p:pic>
        <p:nvPicPr>
          <p:cNvPr id="93" name="Google Shape;93;p14"/>
          <p:cNvPicPr preferRelativeResize="0"/>
          <p:nvPr/>
        </p:nvPicPr>
        <p:blipFill>
          <a:blip r:embed="rId3">
            <a:alphaModFix/>
          </a:blip>
          <a:stretch>
            <a:fillRect/>
          </a:stretch>
        </p:blipFill>
        <p:spPr>
          <a:xfrm>
            <a:off x="5041188" y="3265650"/>
            <a:ext cx="2847975" cy="160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292400" y="6044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Data Breach (Module 2)</a:t>
            </a:r>
            <a:endParaRPr/>
          </a:p>
        </p:txBody>
      </p:sp>
      <p:sp>
        <p:nvSpPr>
          <p:cNvPr id="99" name="Google Shape;99;p15"/>
          <p:cNvSpPr txBox="1"/>
          <p:nvPr>
            <p:ph idx="1" type="body"/>
          </p:nvPr>
        </p:nvSpPr>
        <p:spPr>
          <a:xfrm>
            <a:off x="1235375" y="1357975"/>
            <a:ext cx="7030500" cy="36600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Name and Date of Attack: Target Data Breach, First reported in December 2013</a:t>
            </a:r>
            <a:endParaRPr sz="120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The attack was initially detected when the US Secret Service informed Target about suspicious activity related to credit card data.</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Target's internal security systems also detected anomalies but failed to raise significant alarms.</a:t>
            </a:r>
            <a:endParaRPr sz="120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275"/>
              <a:buNone/>
            </a:pPr>
            <a:r>
              <a:rPr lang="en" sz="1200">
                <a:solidFill>
                  <a:srgbClr val="000000"/>
                </a:solidFill>
                <a:latin typeface="Times New Roman"/>
                <a:ea typeface="Times New Roman"/>
                <a:cs typeface="Times New Roman"/>
                <a:sym typeface="Times New Roman"/>
              </a:rPr>
              <a:t>Target's cybersecurity team worked with third-party forensics experts to analyze the breach.</a:t>
            </a:r>
            <a:br>
              <a:rPr lang="en" sz="1200">
                <a:solidFill>
                  <a:srgbClr val="000000"/>
                </a:solidFill>
                <a:latin typeface="Times New Roman"/>
                <a:ea typeface="Times New Roman"/>
                <a:cs typeface="Times New Roman"/>
                <a:sym typeface="Times New Roman"/>
              </a:rPr>
            </a:br>
            <a:r>
              <a:rPr lang="en" sz="1200">
                <a:solidFill>
                  <a:srgbClr val="000000"/>
                </a:solidFill>
                <a:latin typeface="Times New Roman"/>
                <a:ea typeface="Times New Roman"/>
                <a:cs typeface="Times New Roman"/>
                <a:sym typeface="Times New Roman"/>
              </a:rPr>
              <a:t>They discovered that hackers gained access to Target's network through a third-party HVAC vendor's credentials.</a:t>
            </a:r>
            <a:br>
              <a:rPr lang="en" sz="1200">
                <a:solidFill>
                  <a:srgbClr val="000000"/>
                </a:solidFill>
                <a:latin typeface="Times New Roman"/>
                <a:ea typeface="Times New Roman"/>
                <a:cs typeface="Times New Roman"/>
                <a:sym typeface="Times New Roman"/>
              </a:rPr>
            </a:br>
            <a:endParaRPr sz="325"/>
          </a:p>
        </p:txBody>
      </p:sp>
      <p:pic>
        <p:nvPicPr>
          <p:cNvPr id="100" name="Google Shape;100;p15"/>
          <p:cNvPicPr preferRelativeResize="0"/>
          <p:nvPr/>
        </p:nvPicPr>
        <p:blipFill>
          <a:blip r:embed="rId3">
            <a:alphaModFix/>
          </a:blip>
          <a:stretch>
            <a:fillRect/>
          </a:stretch>
        </p:blipFill>
        <p:spPr>
          <a:xfrm>
            <a:off x="4291500" y="3561625"/>
            <a:ext cx="1376600" cy="1376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1212550" y="7122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Data Breach Continued (Module 2) </a:t>
            </a:r>
            <a:endParaRPr/>
          </a:p>
        </p:txBody>
      </p:sp>
      <p:sp>
        <p:nvSpPr>
          <p:cNvPr id="106" name="Google Shape;106;p16"/>
          <p:cNvSpPr txBox="1"/>
          <p:nvPr>
            <p:ph idx="1" type="body"/>
          </p:nvPr>
        </p:nvSpPr>
        <p:spPr>
          <a:xfrm>
            <a:off x="1212550" y="1643100"/>
            <a:ext cx="7030500" cy="2541600"/>
          </a:xfrm>
          <a:prstGeom prst="rect">
            <a:avLst/>
          </a:prstGeom>
        </p:spPr>
        <p:txBody>
          <a:bodyPr anchorCtr="0" anchor="t" bIns="91425" lIns="91425" spcFirstLastPara="1" rIns="91425" wrap="square" tIns="91425">
            <a:noAutofit/>
          </a:bodyPr>
          <a:lstStyle/>
          <a:p>
            <a:pPr indent="0" lvl="0" marL="0" rtl="0" algn="l">
              <a:lnSpc>
                <a:spcPct val="190000"/>
              </a:lnSpc>
              <a:spcBef>
                <a:spcPts val="0"/>
              </a:spcBef>
              <a:spcAft>
                <a:spcPts val="0"/>
              </a:spcAft>
              <a:buSzPts val="770"/>
              <a:buNone/>
            </a:pPr>
            <a:r>
              <a:rPr lang="en" sz="1240">
                <a:solidFill>
                  <a:srgbClr val="000000"/>
                </a:solidFill>
                <a:latin typeface="Times New Roman"/>
                <a:ea typeface="Times New Roman"/>
                <a:cs typeface="Times New Roman"/>
                <a:sym typeface="Times New Roman"/>
              </a:rPr>
              <a:t>The attackers installed malware on Target's point-of-sale (POS) systems to steal payment card data during transactions.</a:t>
            </a:r>
            <a:endParaRPr sz="124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770"/>
              <a:buNone/>
            </a:pPr>
            <a:r>
              <a:rPr lang="en" sz="1240">
                <a:solidFill>
                  <a:srgbClr val="000000"/>
                </a:solidFill>
                <a:latin typeface="Times New Roman"/>
                <a:ea typeface="Times New Roman"/>
                <a:cs typeface="Times New Roman"/>
                <a:sym typeface="Times New Roman"/>
              </a:rPr>
              <a:t>Target took immediate steps to contain the breach, including shutting down the unauthorized access points and removing the malware from their systems.</a:t>
            </a:r>
            <a:br>
              <a:rPr lang="en" sz="1240">
                <a:solidFill>
                  <a:srgbClr val="000000"/>
                </a:solidFill>
                <a:latin typeface="Times New Roman"/>
                <a:ea typeface="Times New Roman"/>
                <a:cs typeface="Times New Roman"/>
                <a:sym typeface="Times New Roman"/>
              </a:rPr>
            </a:br>
            <a:r>
              <a:rPr lang="en" sz="1240">
                <a:solidFill>
                  <a:srgbClr val="000000"/>
                </a:solidFill>
                <a:latin typeface="Times New Roman"/>
                <a:ea typeface="Times New Roman"/>
                <a:cs typeface="Times New Roman"/>
                <a:sym typeface="Times New Roman"/>
              </a:rPr>
              <a:t>They also enhanced their network security and revised their access management policies to prevent future breaches.</a:t>
            </a:r>
            <a:endParaRPr sz="1240">
              <a:solidFill>
                <a:srgbClr val="000000"/>
              </a:solidFill>
              <a:latin typeface="Times New Roman"/>
              <a:ea typeface="Times New Roman"/>
              <a:cs typeface="Times New Roman"/>
              <a:sym typeface="Times New Roman"/>
            </a:endParaRPr>
          </a:p>
          <a:p>
            <a:pPr indent="0" lvl="0" marL="0" rtl="0" algn="l">
              <a:lnSpc>
                <a:spcPct val="190000"/>
              </a:lnSpc>
              <a:spcBef>
                <a:spcPts val="0"/>
              </a:spcBef>
              <a:spcAft>
                <a:spcPts val="0"/>
              </a:spcAft>
              <a:buSzPts val="770"/>
              <a:buNone/>
            </a:pPr>
            <a:r>
              <a:rPr lang="en" sz="1240">
                <a:solidFill>
                  <a:srgbClr val="000000"/>
                </a:solidFill>
                <a:latin typeface="Times New Roman"/>
                <a:ea typeface="Times New Roman"/>
                <a:cs typeface="Times New Roman"/>
                <a:sym typeface="Times New Roman"/>
              </a:rPr>
              <a:t>Target cooperated with law enforcement agencies in the investigation, which ultimately led to the identification and apprehension of the individuals responsible for the attack.</a:t>
            </a:r>
            <a:endParaRPr sz="124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SzPts val="770"/>
              <a:buNone/>
            </a:pPr>
            <a:r>
              <a:t/>
            </a:r>
            <a:endParaRPr sz="9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HIPAA </a:t>
            </a:r>
            <a:r>
              <a:rPr lang="en"/>
              <a:t>Technical</a:t>
            </a:r>
            <a:r>
              <a:rPr lang="en"/>
              <a:t> Controls : Access Control, Audit Controls and Encryption and Decryption (Module 3)</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These play a crucial role in thwarting financial compromise cyber attacks, specifically those targeting payment methods. By implementing these controls effectively, healthcare organizations can enhance their cybersecurity posture and protect patient data from unauthorized access and financial loss. It is essential for healthcare entities to continuously assess and update their security measures to stay ahead of evolving cyber threats in the digital age.</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13" name="Google Shape;113;p17"/>
          <p:cNvPicPr preferRelativeResize="0"/>
          <p:nvPr/>
        </p:nvPicPr>
        <p:blipFill>
          <a:blip r:embed="rId3">
            <a:alphaModFix/>
          </a:blip>
          <a:stretch>
            <a:fillRect/>
          </a:stretch>
        </p:blipFill>
        <p:spPr>
          <a:xfrm>
            <a:off x="3205298" y="3537673"/>
            <a:ext cx="2291750" cy="152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1303800" y="3016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Phishing Emails (Attack that can </a:t>
            </a:r>
            <a:r>
              <a:rPr lang="en"/>
              <a:t>cause</a:t>
            </a:r>
            <a:r>
              <a:rPr lang="en"/>
              <a:t> </a:t>
            </a:r>
            <a:r>
              <a:rPr lang="en"/>
              <a:t>Financial</a:t>
            </a:r>
            <a:r>
              <a:rPr lang="en"/>
              <a:t> compromise) Module 5</a:t>
            </a:r>
            <a:endParaRPr/>
          </a:p>
        </p:txBody>
      </p:sp>
      <p:sp>
        <p:nvSpPr>
          <p:cNvPr id="119" name="Google Shape;119;p18"/>
          <p:cNvSpPr txBox="1"/>
          <p:nvPr>
            <p:ph idx="1" type="body"/>
          </p:nvPr>
        </p:nvSpPr>
        <p:spPr>
          <a:xfrm>
            <a:off x="1211975" y="1300950"/>
            <a:ext cx="7030500" cy="25416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Delivery Method: Phishing emails are crafted to appear as legitimate communications from banks, payment processors, or financial institutions.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Means of Compromise: When recipients click on links in these emails or download malicious attachments, they might be redirected to fake login pages or have malware installed on their devices.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Contribution: Phishing emails are the initial point of contact for attackers. They trick individuals into revealing their payment information or installing malware, which can then be used to compromise financial transactions.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The photo below is a good example of a phishing email and describes it.</a:t>
            </a:r>
            <a:endParaRPr sz="1200">
              <a:solidFill>
                <a:srgbClr val="000000"/>
              </a:solidFill>
              <a:latin typeface="Times New Roman"/>
              <a:ea typeface="Times New Roman"/>
              <a:cs typeface="Times New Roman"/>
              <a:sym typeface="Times New Roman"/>
            </a:endParaRPr>
          </a:p>
        </p:txBody>
      </p:sp>
      <p:pic>
        <p:nvPicPr>
          <p:cNvPr id="120" name="Google Shape;120;p18"/>
          <p:cNvPicPr preferRelativeResize="0"/>
          <p:nvPr/>
        </p:nvPicPr>
        <p:blipFill>
          <a:blip r:embed="rId3">
            <a:alphaModFix/>
          </a:blip>
          <a:stretch>
            <a:fillRect/>
          </a:stretch>
        </p:blipFill>
        <p:spPr>
          <a:xfrm>
            <a:off x="1303800" y="3706500"/>
            <a:ext cx="6580499" cy="137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315200" y="3016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Malware </a:t>
            </a:r>
            <a:r>
              <a:rPr lang="en"/>
              <a:t>(Attack that can cause Financial compromise) Module 5</a:t>
            </a:r>
            <a:endParaRPr/>
          </a:p>
        </p:txBody>
      </p:sp>
      <p:sp>
        <p:nvSpPr>
          <p:cNvPr id="126" name="Google Shape;126;p19"/>
          <p:cNvSpPr txBox="1"/>
          <p:nvPr>
            <p:ph idx="1" type="body"/>
          </p:nvPr>
        </p:nvSpPr>
        <p:spPr>
          <a:xfrm>
            <a:off x="1212575" y="1300950"/>
            <a:ext cx="7030500" cy="2541600"/>
          </a:xfrm>
          <a:prstGeom prst="rect">
            <a:avLst/>
          </a:prstGeom>
        </p:spPr>
        <p:txBody>
          <a:bodyPr anchorCtr="0" anchor="t" bIns="91425" lIns="91425" spcFirstLastPara="1" rIns="91425" wrap="square" tIns="91425">
            <a:normAutofit fontScale="85000" lnSpcReduction="10000"/>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Delivery Method: Malware can be delivered through various means, including malicious email attachments, infected websites, or compromised software downloads.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Means of Compromise: Once malware infects a system, it can monitor keystrokes, capture data entered during online banking sessions, or gain control of the device.</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Contribution: Malware is a direct means of compromise. It enables attackers to steal sensitive financial data, including usernames, passwords, credit card numbers, and banking credentials. This stolen information can then be used to commit fraudulent financial activities.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27" name="Google Shape;127;p19"/>
          <p:cNvPicPr preferRelativeResize="0"/>
          <p:nvPr/>
        </p:nvPicPr>
        <p:blipFill>
          <a:blip r:embed="rId3">
            <a:alphaModFix/>
          </a:blip>
          <a:stretch>
            <a:fillRect/>
          </a:stretch>
        </p:blipFill>
        <p:spPr>
          <a:xfrm>
            <a:off x="3519600" y="3246775"/>
            <a:ext cx="2857500" cy="160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1303800" y="3337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a:t>
            </a:r>
            <a:r>
              <a:rPr lang="en"/>
              <a:t>(Attack that can cause Financial compromise) Module 5</a:t>
            </a:r>
            <a:endParaRPr/>
          </a:p>
        </p:txBody>
      </p:sp>
      <p:sp>
        <p:nvSpPr>
          <p:cNvPr id="133" name="Google Shape;133;p20"/>
          <p:cNvSpPr txBox="1"/>
          <p:nvPr>
            <p:ph idx="1" type="body"/>
          </p:nvPr>
        </p:nvSpPr>
        <p:spPr>
          <a:xfrm>
            <a:off x="1303800" y="1333000"/>
            <a:ext cx="7030500" cy="29553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Delivery Method: SQL injection attacks target vulnerable websites or web applications with poorly protected input fields.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Means of Compromise: By injecting malicious SQL code into input fields, attackers can manipulate databases and retrieve sensitive payment data stored within them.</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Contribution: SQL injection attacks directly compromise the security of payment systems. Attackers can gain unauthorized access to databases containing payment information, potentially leading to data breaches and financial losses.</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34" name="Google Shape;134;p20"/>
          <p:cNvPicPr preferRelativeResize="0"/>
          <p:nvPr/>
        </p:nvPicPr>
        <p:blipFill>
          <a:blip r:embed="rId3">
            <a:alphaModFix/>
          </a:blip>
          <a:stretch>
            <a:fillRect/>
          </a:stretch>
        </p:blipFill>
        <p:spPr>
          <a:xfrm>
            <a:off x="3353463" y="3478400"/>
            <a:ext cx="2931175" cy="159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Behavioral Analytics (Module 6) </a:t>
            </a:r>
            <a:endParaRPr/>
          </a:p>
        </p:txBody>
      </p:sp>
      <p:sp>
        <p:nvSpPr>
          <p:cNvPr id="140" name="Google Shape;140;p21"/>
          <p:cNvSpPr txBox="1"/>
          <p:nvPr>
            <p:ph idx="1" type="body"/>
          </p:nvPr>
        </p:nvSpPr>
        <p:spPr>
          <a:xfrm>
            <a:off x="1360825" y="1203150"/>
            <a:ext cx="7030500" cy="2541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Behavioral analytics is a technology that uses artificial intelligence to analyze user behavior and identify patterns that may indicate malicious activity.</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900"/>
              </a:spcBef>
              <a:spcAft>
                <a:spcPts val="0"/>
              </a:spcAft>
              <a:buNone/>
            </a:pPr>
            <a:r>
              <a:rPr lang="en" sz="1200">
                <a:solidFill>
                  <a:srgbClr val="000000"/>
                </a:solidFill>
                <a:latin typeface="Times New Roman"/>
                <a:ea typeface="Times New Roman"/>
                <a:cs typeface="Times New Roman"/>
                <a:sym typeface="Times New Roman"/>
              </a:rPr>
              <a:t>How it impacts Financial Compromise, (Payment Method) : Behavioral analytics can be used to detect financial compromise attacks by identifying unusual patterns in user behavior, such as:</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900"/>
              </a:spcBef>
              <a:spcAft>
                <a:spcPts val="0"/>
              </a:spcAft>
              <a:buNone/>
            </a:pPr>
            <a:r>
              <a:rPr lang="en" sz="1200">
                <a:solidFill>
                  <a:srgbClr val="000000"/>
                </a:solidFill>
                <a:latin typeface="Times New Roman"/>
                <a:ea typeface="Times New Roman"/>
                <a:cs typeface="Times New Roman"/>
                <a:sym typeface="Times New Roman"/>
              </a:rPr>
              <a:t>Multi-factor authentication (MFA) is a security measure that requires users to provide two or more factors of authen</a:t>
            </a:r>
            <a:r>
              <a:rPr lang="en" sz="1200">
                <a:solidFill>
                  <a:srgbClr val="000000"/>
                </a:solidFill>
                <a:latin typeface="Times New Roman"/>
                <a:ea typeface="Times New Roman"/>
                <a:cs typeface="Times New Roman"/>
                <a:sym typeface="Times New Roman"/>
              </a:rPr>
              <a:t>ti</a:t>
            </a:r>
            <a:r>
              <a:rPr lang="en" sz="1200">
                <a:solidFill>
                  <a:srgbClr val="000000"/>
                </a:solidFill>
                <a:latin typeface="Times New Roman"/>
                <a:ea typeface="Times New Roman"/>
                <a:cs typeface="Times New Roman"/>
                <a:sym typeface="Times New Roman"/>
              </a:rPr>
              <a:t>cation to gain access to an account or system.</a:t>
            </a:r>
            <a:endParaRPr sz="1200">
              <a:solidFill>
                <a:srgbClr val="000000"/>
              </a:solidFill>
              <a:latin typeface="Times New Roman"/>
              <a:ea typeface="Times New Roman"/>
              <a:cs typeface="Times New Roman"/>
              <a:sym typeface="Times New Roman"/>
            </a:endParaRPr>
          </a:p>
          <a:p>
            <a:pPr indent="0" lvl="0" marL="0" rtl="0" algn="l">
              <a:lnSpc>
                <a:spcPct val="200000"/>
              </a:lnSpc>
              <a:spcBef>
                <a:spcPts val="900"/>
              </a:spcBef>
              <a:spcAft>
                <a:spcPts val="0"/>
              </a:spcAft>
              <a:buNone/>
            </a:pPr>
            <a:r>
              <a:rPr lang="en" sz="1200">
                <a:solidFill>
                  <a:srgbClr val="000000"/>
                </a:solidFill>
                <a:latin typeface="Times New Roman"/>
                <a:ea typeface="Times New Roman"/>
                <a:cs typeface="Times New Roman"/>
                <a:sym typeface="Times New Roman"/>
              </a:rPr>
              <a:t>Tokenization is a security measure that replaces sensitive data with a unique token. The token can be used to make transactions without exposing the underlying data.</a:t>
            </a:r>
            <a:endParaRPr sz="1200">
              <a:solidFill>
                <a:srgbClr val="000000"/>
              </a:solidFill>
              <a:latin typeface="Times New Roman"/>
              <a:ea typeface="Times New Roman"/>
              <a:cs typeface="Times New Roman"/>
              <a:sym typeface="Times New Roman"/>
            </a:endParaRPr>
          </a:p>
          <a:p>
            <a:pPr indent="0" lvl="0" marL="0" rtl="0" algn="l">
              <a:spcBef>
                <a:spcPts val="9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