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1374"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2A0F3B-F1F8-4765-A290-D9AD24A49E24}" type="datetimeFigureOut">
              <a:rPr lang="en-US" smtClean="0"/>
              <a:t>5/29/2014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1B45CA-0919-4E66-8F3A-A72C1459288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2A0F3B-F1F8-4765-A290-D9AD24A49E24}" type="datetimeFigureOut">
              <a:rPr lang="en-US" smtClean="0"/>
              <a:t>5/29/2014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1B45CA-0919-4E66-8F3A-A72C1459288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2A0F3B-F1F8-4765-A290-D9AD24A49E24}" type="datetimeFigureOut">
              <a:rPr lang="en-US" smtClean="0"/>
              <a:t>5/29/2014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1B45CA-0919-4E66-8F3A-A72C1459288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2A0F3B-F1F8-4765-A290-D9AD24A49E24}" type="datetimeFigureOut">
              <a:rPr lang="en-US" smtClean="0"/>
              <a:t>5/29/2014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1B45CA-0919-4E66-8F3A-A72C1459288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2A0F3B-F1F8-4765-A290-D9AD24A49E24}" type="datetimeFigureOut">
              <a:rPr lang="en-US" smtClean="0"/>
              <a:t>5/29/2014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1B45CA-0919-4E66-8F3A-A72C1459288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2A0F3B-F1F8-4765-A290-D9AD24A49E24}" type="datetimeFigureOut">
              <a:rPr lang="en-US" smtClean="0"/>
              <a:t>5/29/2014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1B45CA-0919-4E66-8F3A-A72C1459288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2A0F3B-F1F8-4765-A290-D9AD24A49E24}" type="datetimeFigureOut">
              <a:rPr lang="en-US" smtClean="0"/>
              <a:t>5/29/2014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1B45CA-0919-4E66-8F3A-A72C1459288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2A0F3B-F1F8-4765-A290-D9AD24A49E24}" type="datetimeFigureOut">
              <a:rPr lang="en-US" smtClean="0"/>
              <a:t>5/29/2014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1B45CA-0919-4E66-8F3A-A72C1459288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2A0F3B-F1F8-4765-A290-D9AD24A49E24}" type="datetimeFigureOut">
              <a:rPr lang="en-US" smtClean="0"/>
              <a:t>5/29/2014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1B45CA-0919-4E66-8F3A-A72C1459288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A0F3B-F1F8-4765-A290-D9AD24A49E24}" type="datetimeFigureOut">
              <a:rPr lang="en-US" smtClean="0"/>
              <a:t>5/29/2014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1B45CA-0919-4E66-8F3A-A72C1459288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A0F3B-F1F8-4765-A290-D9AD24A49E24}" type="datetimeFigureOut">
              <a:rPr lang="en-US" smtClean="0"/>
              <a:t>5/29/2014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1B45CA-0919-4E66-8F3A-A72C1459288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A0F3B-F1F8-4765-A290-D9AD24A49E24}" type="datetimeFigureOut">
              <a:rPr lang="en-US" smtClean="0"/>
              <a:t>5/29/2014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1B45CA-0919-4E66-8F3A-A72C1459288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 means Clustering</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a:t>The iterative relocation would now continue from this new partition until no more relocations occur.  However, in this example each individual is now nearer its own cluster mean than that of the other cluster and the iteration stops, choosing the latest partitioning as the final cluster solution.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smtClean="0"/>
              <a:t>The K means Clustering algorithm is as follows.</a:t>
            </a:r>
          </a:p>
          <a:p>
            <a:r>
              <a:rPr lang="en-US" dirty="0" smtClean="0"/>
              <a:t>Given </a:t>
            </a:r>
            <a:r>
              <a:rPr lang="en-US" i="1" dirty="0" smtClean="0"/>
              <a:t>k</a:t>
            </a:r>
            <a:r>
              <a:rPr lang="en-US" dirty="0" smtClean="0"/>
              <a:t>, the </a:t>
            </a:r>
            <a:r>
              <a:rPr lang="en-US" i="1" dirty="0" smtClean="0"/>
              <a:t>k-means</a:t>
            </a:r>
            <a:r>
              <a:rPr lang="en-US" dirty="0" smtClean="0"/>
              <a:t> algorithm consists of four steps:</a:t>
            </a:r>
          </a:p>
          <a:p>
            <a:pPr lvl="1"/>
            <a:r>
              <a:rPr lang="en-US" dirty="0" smtClean="0">
                <a:solidFill>
                  <a:srgbClr val="000000"/>
                </a:solidFill>
              </a:rPr>
              <a:t>Select initial centroids at random.</a:t>
            </a:r>
          </a:p>
          <a:p>
            <a:pPr lvl="1"/>
            <a:r>
              <a:rPr lang="en-US" dirty="0" smtClean="0">
                <a:solidFill>
                  <a:srgbClr val="000000"/>
                </a:solidFill>
              </a:rPr>
              <a:t>Assign each object to the cluster with the nearest centroid.</a:t>
            </a:r>
          </a:p>
          <a:p>
            <a:pPr lvl="1"/>
            <a:r>
              <a:rPr lang="en-US" dirty="0" smtClean="0">
                <a:solidFill>
                  <a:srgbClr val="000000"/>
                </a:solidFill>
              </a:rPr>
              <a:t>Compute each centroid as the mean of the objects assigned to it.</a:t>
            </a:r>
          </a:p>
          <a:p>
            <a:pPr lvl="1"/>
            <a:r>
              <a:rPr lang="en-US" dirty="0" smtClean="0">
                <a:solidFill>
                  <a:srgbClr val="000000"/>
                </a:solidFill>
              </a:rPr>
              <a:t>Repeat previous 2 steps until no change.</a:t>
            </a:r>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a:xfrm>
            <a:off x="457200" y="1600201"/>
            <a:ext cx="8229600" cy="1981200"/>
          </a:xfrm>
        </p:spPr>
        <p:txBody>
          <a:bodyPr>
            <a:normAutofit lnSpcReduction="10000"/>
          </a:bodyPr>
          <a:lstStyle/>
          <a:p>
            <a:r>
              <a:rPr lang="en-US" dirty="0"/>
              <a:t>As a simple illustration of a k-means algorithm, consider the following data set consisting of the scores of two variables on each of seven individuals</a:t>
            </a:r>
            <a:r>
              <a:rPr lang="en-US" dirty="0" smtClean="0"/>
              <a: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1295400" y="762000"/>
            <a:ext cx="6581775" cy="38290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3124200"/>
          </a:xfrm>
        </p:spPr>
        <p:txBody>
          <a:bodyPr/>
          <a:lstStyle/>
          <a:p>
            <a:r>
              <a:rPr lang="en-US" dirty="0"/>
              <a:t>This data set is to be grouped into two clusters.  As a first step in finding a sensible initial partition, let the A &amp; B values of the two individuals furthest apart (using the Euclidean distance measure), define the initial cluster means, giving:</a:t>
            </a:r>
          </a:p>
        </p:txBody>
      </p:sp>
      <p:pic>
        <p:nvPicPr>
          <p:cNvPr id="3075" name="Picture 3"/>
          <p:cNvPicPr>
            <a:picLocks noChangeAspect="1" noChangeArrowheads="1"/>
          </p:cNvPicPr>
          <p:nvPr/>
        </p:nvPicPr>
        <p:blipFill>
          <a:blip r:embed="rId2" cstate="print"/>
          <a:srcRect/>
          <a:stretch>
            <a:fillRect/>
          </a:stretch>
        </p:blipFill>
        <p:spPr bwMode="auto">
          <a:xfrm>
            <a:off x="1219200" y="3657600"/>
            <a:ext cx="6591300" cy="241935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2819400"/>
          </a:xfrm>
        </p:spPr>
        <p:txBody>
          <a:bodyPr>
            <a:normAutofit/>
          </a:bodyPr>
          <a:lstStyle/>
          <a:p>
            <a:r>
              <a:rPr lang="en-US" sz="2800" dirty="0"/>
              <a:t>The remaining individuals are now examined in sequence and allocated to the cluster to which they are closest, in terms of Euclidean distance to the cluster mean. The mean vector is recalculated each time a new member is added. This leads to the following series of steps:</a:t>
            </a:r>
          </a:p>
        </p:txBody>
      </p:sp>
      <p:pic>
        <p:nvPicPr>
          <p:cNvPr id="4098" name="Picture 2"/>
          <p:cNvPicPr>
            <a:picLocks noChangeAspect="1" noChangeArrowheads="1"/>
          </p:cNvPicPr>
          <p:nvPr/>
        </p:nvPicPr>
        <p:blipFill>
          <a:blip r:embed="rId2" cstate="print"/>
          <a:srcRect/>
          <a:stretch>
            <a:fillRect/>
          </a:stretch>
        </p:blipFill>
        <p:spPr bwMode="auto">
          <a:xfrm>
            <a:off x="1600200" y="3276600"/>
            <a:ext cx="5724525" cy="27622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a:t>Now the initial partition has changed, and the two clusters at this stage having the following characteristics:</a:t>
            </a:r>
          </a:p>
        </p:txBody>
      </p:sp>
      <p:pic>
        <p:nvPicPr>
          <p:cNvPr id="5122" name="Picture 2"/>
          <p:cNvPicPr>
            <a:picLocks noChangeAspect="1" noChangeArrowheads="1"/>
          </p:cNvPicPr>
          <p:nvPr/>
        </p:nvPicPr>
        <p:blipFill>
          <a:blip r:embed="rId2" cstate="print"/>
          <a:srcRect/>
          <a:stretch>
            <a:fillRect/>
          </a:stretch>
        </p:blipFill>
        <p:spPr bwMode="auto">
          <a:xfrm>
            <a:off x="1752600" y="2514600"/>
            <a:ext cx="5334000" cy="18288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t>But we cannot yet be sure that each individual has been assigned to the right cluster.  So, we compare each individual’s distance to its own cluster mean and </a:t>
            </a:r>
            <a:r>
              <a:rPr lang="en-US" dirty="0" smtClean="0"/>
              <a:t>to that </a:t>
            </a:r>
            <a:r>
              <a:rPr lang="en-US" dirty="0"/>
              <a:t>of the opposite cluster. And we find:</a:t>
            </a:r>
          </a:p>
        </p:txBody>
      </p:sp>
      <p:pic>
        <p:nvPicPr>
          <p:cNvPr id="6146" name="Picture 2"/>
          <p:cNvPicPr>
            <a:picLocks noChangeAspect="1" noChangeArrowheads="1"/>
          </p:cNvPicPr>
          <p:nvPr/>
        </p:nvPicPr>
        <p:blipFill>
          <a:blip r:embed="rId2" cstate="print"/>
          <a:srcRect/>
          <a:stretch>
            <a:fillRect/>
          </a:stretch>
        </p:blipFill>
        <p:spPr bwMode="auto">
          <a:xfrm>
            <a:off x="2514600" y="2971800"/>
            <a:ext cx="3867150" cy="300037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a:t>Only individual 3 is nearer to the mean of the opposite cluster (Cluster 2) than its own (Cluster 1).  In other words, each individual's distance to its own cluster mean should be smaller that the distance to the other cluster's mean (which is not the case with individual 3).  Thus, individual 3 is relocated to Cluster 2 resulting in the new partition:</a:t>
            </a:r>
          </a:p>
        </p:txBody>
      </p:sp>
      <p:pic>
        <p:nvPicPr>
          <p:cNvPr id="7170" name="Picture 2"/>
          <p:cNvPicPr>
            <a:picLocks noChangeAspect="1" noChangeArrowheads="1"/>
          </p:cNvPicPr>
          <p:nvPr/>
        </p:nvPicPr>
        <p:blipFill>
          <a:blip r:embed="rId2" cstate="print"/>
          <a:srcRect/>
          <a:stretch>
            <a:fillRect/>
          </a:stretch>
        </p:blipFill>
        <p:spPr bwMode="auto">
          <a:xfrm>
            <a:off x="1371600" y="4419600"/>
            <a:ext cx="6172200" cy="19050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227</Words>
  <Application>Microsoft Office PowerPoint</Application>
  <PresentationFormat>On-screen Show (4:3)</PresentationFormat>
  <Paragraphs>15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K means Clustering</vt:lpstr>
      <vt:lpstr>Slide 2</vt:lpstr>
      <vt:lpstr>Example :</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means Clustering</dc:title>
  <dc:creator>Raju</dc:creator>
  <cp:lastModifiedBy>Raju</cp:lastModifiedBy>
  <cp:revision>1</cp:revision>
  <dcterms:created xsi:type="dcterms:W3CDTF">2014-05-29T03:33:12Z</dcterms:created>
  <dcterms:modified xsi:type="dcterms:W3CDTF">2014-05-29T03:54:29Z</dcterms:modified>
</cp:coreProperties>
</file>