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12/5/2018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12/5/2018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B8DB-8E22-4B99-A99A-788B7AB1DB5A}"/>
              </a:ext>
            </a:extLst>
          </p:cNvPr>
          <p:cNvSpPr>
            <a:spLocks noGrp="1"/>
          </p:cNvSpPr>
          <p:nvPr>
            <p:ph type="ctrTitle"/>
          </p:nvPr>
        </p:nvSpPr>
        <p:spPr/>
        <p:txBody>
          <a:bodyPr/>
          <a:lstStyle/>
          <a:p>
            <a:pPr algn="l"/>
            <a:r>
              <a:rPr lang="es-MX" dirty="0"/>
              <a:t>RECOMMENDER SYSTEM</a:t>
            </a:r>
          </a:p>
        </p:txBody>
      </p:sp>
      <p:sp>
        <p:nvSpPr>
          <p:cNvPr id="3" name="Subtítulo 2">
            <a:extLst>
              <a:ext uri="{FF2B5EF4-FFF2-40B4-BE49-F238E27FC236}">
                <a16:creationId xmlns:a16="http://schemas.microsoft.com/office/drawing/2014/main" id="{0D2C02B2-5E9B-44B9-8A0D-7443EA70F050}"/>
              </a:ext>
            </a:extLst>
          </p:cNvPr>
          <p:cNvSpPr>
            <a:spLocks noGrp="1"/>
          </p:cNvSpPr>
          <p:nvPr>
            <p:ph type="subTitle" idx="1"/>
          </p:nvPr>
        </p:nvSpPr>
        <p:spPr/>
        <p:txBody>
          <a:bodyPr/>
          <a:lstStyle/>
          <a:p>
            <a:pPr algn="l"/>
            <a:r>
              <a:rPr lang="es-MX" dirty="0"/>
              <a:t>Kevin Torres V.</a:t>
            </a:r>
          </a:p>
        </p:txBody>
      </p:sp>
    </p:spTree>
    <p:extLst>
      <p:ext uri="{BB962C8B-B14F-4D97-AF65-F5344CB8AC3E}">
        <p14:creationId xmlns:p14="http://schemas.microsoft.com/office/powerpoint/2010/main" val="61587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1A90D-89F3-4B91-9B0F-48A0AF9B2E06}"/>
              </a:ext>
            </a:extLst>
          </p:cNvPr>
          <p:cNvSpPr>
            <a:spLocks noGrp="1"/>
          </p:cNvSpPr>
          <p:nvPr>
            <p:ph type="title"/>
          </p:nvPr>
        </p:nvSpPr>
        <p:spPr>
          <a:xfrm>
            <a:off x="1538070" y="686147"/>
            <a:ext cx="8676222" cy="106680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FINAL RESULTS</a:t>
            </a:r>
          </a:p>
        </p:txBody>
      </p:sp>
      <p:pic>
        <p:nvPicPr>
          <p:cNvPr id="5" name="Imagen 4" descr="Imagen que contiene texto, carretera, marcador, exterior&#10;&#10;Descripción generada automáticamente">
            <a:extLst>
              <a:ext uri="{FF2B5EF4-FFF2-40B4-BE49-F238E27FC236}">
                <a16:creationId xmlns:a16="http://schemas.microsoft.com/office/drawing/2014/main" id="{F5DD1354-F8C9-4371-852C-AA2B06318AEB}"/>
              </a:ext>
            </a:extLst>
          </p:cNvPr>
          <p:cNvPicPr>
            <a:picLocks noChangeAspect="1"/>
          </p:cNvPicPr>
          <p:nvPr/>
        </p:nvPicPr>
        <p:blipFill>
          <a:blip r:embed="rId3"/>
          <a:stretch>
            <a:fillRect/>
          </a:stretch>
        </p:blipFill>
        <p:spPr>
          <a:xfrm>
            <a:off x="773242" y="3347524"/>
            <a:ext cx="10916463" cy="281098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CuadroTexto 5">
            <a:extLst>
              <a:ext uri="{FF2B5EF4-FFF2-40B4-BE49-F238E27FC236}">
                <a16:creationId xmlns:a16="http://schemas.microsoft.com/office/drawing/2014/main" id="{EC9C7A69-7D4D-4619-A530-50544BC011C5}"/>
              </a:ext>
            </a:extLst>
          </p:cNvPr>
          <p:cNvSpPr txBox="1"/>
          <p:nvPr/>
        </p:nvSpPr>
        <p:spPr>
          <a:xfrm>
            <a:off x="773243" y="2088571"/>
            <a:ext cx="10916463" cy="923330"/>
          </a:xfrm>
          <a:prstGeom prst="rect">
            <a:avLst/>
          </a:prstGeom>
          <a:noFill/>
        </p:spPr>
        <p:txBody>
          <a:bodyPr wrap="square" rtlCol="0">
            <a:spAutoFit/>
          </a:bodyPr>
          <a:lstStyle/>
          <a:p>
            <a:pPr algn="just"/>
            <a:r>
              <a:rPr lang="en-US" dirty="0"/>
              <a:t>When inspecting the groups, we analyzed the results of *Total Restaurants*, *Total Joints* and *Total Places*. Then, the group where *Total Sum* is the highest, is the best group and so on for the following groups.</a:t>
            </a:r>
            <a:endParaRPr lang="es-MX" dirty="0"/>
          </a:p>
        </p:txBody>
      </p:sp>
    </p:spTree>
    <p:extLst>
      <p:ext uri="{BB962C8B-B14F-4D97-AF65-F5344CB8AC3E}">
        <p14:creationId xmlns:p14="http://schemas.microsoft.com/office/powerpoint/2010/main" val="114203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4B2D2-E2E7-4E95-94C2-A65982B4851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lnSpc>
                <a:spcPct val="90000"/>
              </a:lnSpc>
            </a:pPr>
            <a:r>
              <a:rPr lang="en-US" sz="4400">
                <a:effectLst>
                  <a:glow rad="38100">
                    <a:schemeClr val="bg1">
                      <a:lumMod val="65000"/>
                      <a:lumOff val="35000"/>
                      <a:alpha val="50000"/>
                    </a:schemeClr>
                  </a:glow>
                  <a:outerShdw blurRad="28575" dist="31750" dir="13200000" algn="tl" rotWithShape="0">
                    <a:srgbClr val="000000">
                      <a:alpha val="25000"/>
                    </a:srgbClr>
                  </a:outerShdw>
                </a:effectLst>
              </a:rPr>
              <a:t>Assigning neighborhoods to their corresponding group</a:t>
            </a:r>
          </a:p>
        </p:txBody>
      </p:sp>
      <p:pic>
        <p:nvPicPr>
          <p:cNvPr id="5" name="Imagen 4" descr="Imagen que contiene monitor, pantalla, sentado, televisión&#10;&#10;Descripción generada automáticamente">
            <a:extLst>
              <a:ext uri="{FF2B5EF4-FFF2-40B4-BE49-F238E27FC236}">
                <a16:creationId xmlns:a16="http://schemas.microsoft.com/office/drawing/2014/main" id="{AE93423A-855F-4D6E-936A-D846E8753190}"/>
              </a:ext>
            </a:extLst>
          </p:cNvPr>
          <p:cNvPicPr>
            <a:picLocks noChangeAspect="1"/>
          </p:cNvPicPr>
          <p:nvPr/>
        </p:nvPicPr>
        <p:blipFill>
          <a:blip r:embed="rId3"/>
          <a:stretch>
            <a:fillRect/>
          </a:stretch>
        </p:blipFill>
        <p:spPr>
          <a:xfrm>
            <a:off x="8009404" y="863390"/>
            <a:ext cx="3343224"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3675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8D173-0A0E-416F-9952-9132708B8A60}"/>
              </a:ext>
            </a:extLst>
          </p:cNvPr>
          <p:cNvSpPr>
            <a:spLocks noGrp="1"/>
          </p:cNvSpPr>
          <p:nvPr>
            <p:ph type="title"/>
          </p:nvPr>
        </p:nvSpPr>
        <p:spPr>
          <a:xfrm>
            <a:off x="1751012" y="3883741"/>
            <a:ext cx="8676222" cy="1335959"/>
          </a:xfrm>
        </p:spPr>
        <p:txBody>
          <a:bodyPr vert="horz" lIns="91440" tIns="45720" rIns="91440" bIns="45720" rtlCol="0" anchor="b">
            <a:normAutofit/>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The best neighborhood that corresponds to group 5, is:</a:t>
            </a:r>
          </a:p>
        </p:txBody>
      </p:sp>
      <p:pic>
        <p:nvPicPr>
          <p:cNvPr id="5" name="Imagen 4" descr="Imagen que contiene captura de pantalla&#10;&#10;Descripción generada automáticamente">
            <a:extLst>
              <a:ext uri="{FF2B5EF4-FFF2-40B4-BE49-F238E27FC236}">
                <a16:creationId xmlns:a16="http://schemas.microsoft.com/office/drawing/2014/main" id="{CADB35E0-D594-45D7-B8BE-4B386E4AF6A2}"/>
              </a:ext>
            </a:extLst>
          </p:cNvPr>
          <p:cNvPicPr>
            <a:picLocks noChangeAspect="1"/>
          </p:cNvPicPr>
          <p:nvPr/>
        </p:nvPicPr>
        <p:blipFill>
          <a:blip r:embed="rId3"/>
          <a:stretch>
            <a:fillRect/>
          </a:stretch>
        </p:blipFill>
        <p:spPr>
          <a:xfrm>
            <a:off x="3199831" y="824487"/>
            <a:ext cx="5792337" cy="2983054"/>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2443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1C900-0B96-419E-9AD0-CBC658F5972B}"/>
              </a:ext>
            </a:extLst>
          </p:cNvPr>
          <p:cNvSpPr>
            <a:spLocks noGrp="1"/>
          </p:cNvSpPr>
          <p:nvPr>
            <p:ph type="title"/>
          </p:nvPr>
        </p:nvSpPr>
        <p:spPr>
          <a:xfrm>
            <a:off x="1143001" y="4168726"/>
            <a:ext cx="9905998" cy="1905000"/>
          </a:xfrm>
        </p:spPr>
        <p:txBody>
          <a:bodyPr/>
          <a:lstStyle/>
          <a:p>
            <a:pPr algn="r"/>
            <a:r>
              <a:rPr lang="es-MX" dirty="0" err="1"/>
              <a:t>Thanks</a:t>
            </a:r>
            <a:r>
              <a:rPr lang="es-MX" dirty="0"/>
              <a:t> </a:t>
            </a:r>
            <a:r>
              <a:rPr lang="es-MX" dirty="0" err="1"/>
              <a:t>for</a:t>
            </a:r>
            <a:r>
              <a:rPr lang="es-MX" dirty="0"/>
              <a:t> </a:t>
            </a:r>
            <a:r>
              <a:rPr lang="es-MX" dirty="0" err="1"/>
              <a:t>watching</a:t>
            </a:r>
            <a:r>
              <a:rPr lang="es-MX" dirty="0"/>
              <a:t> </a:t>
            </a:r>
            <a:r>
              <a:rPr lang="es-MX" dirty="0" err="1"/>
              <a:t>this</a:t>
            </a:r>
            <a:r>
              <a:rPr lang="es-MX" dirty="0"/>
              <a:t> </a:t>
            </a:r>
            <a:r>
              <a:rPr lang="es-MX" dirty="0" err="1"/>
              <a:t>presentation</a:t>
            </a:r>
            <a:r>
              <a:rPr lang="es-MX" dirty="0"/>
              <a:t>, hope </a:t>
            </a:r>
            <a:r>
              <a:rPr lang="es-MX" dirty="0" err="1"/>
              <a:t>you</a:t>
            </a:r>
            <a:r>
              <a:rPr lang="es-MX" dirty="0"/>
              <a:t> </a:t>
            </a:r>
            <a:r>
              <a:rPr lang="es-MX" dirty="0" err="1"/>
              <a:t>liked</a:t>
            </a:r>
            <a:r>
              <a:rPr lang="es-MX" dirty="0"/>
              <a:t> </a:t>
            </a:r>
            <a:r>
              <a:rPr lang="es-MX" dirty="0" err="1"/>
              <a:t>it</a:t>
            </a:r>
            <a:r>
              <a:rPr lang="es-MX" dirty="0"/>
              <a:t>.</a:t>
            </a:r>
          </a:p>
        </p:txBody>
      </p:sp>
    </p:spTree>
    <p:extLst>
      <p:ext uri="{BB962C8B-B14F-4D97-AF65-F5344CB8AC3E}">
        <p14:creationId xmlns:p14="http://schemas.microsoft.com/office/powerpoint/2010/main" val="56116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2992E-F985-4725-98C9-010E994E2C76}"/>
              </a:ext>
            </a:extLst>
          </p:cNvPr>
          <p:cNvSpPr>
            <a:spLocks noGrp="1"/>
          </p:cNvSpPr>
          <p:nvPr>
            <p:ph type="title"/>
          </p:nvPr>
        </p:nvSpPr>
        <p:spPr>
          <a:xfrm>
            <a:off x="1141413" y="509392"/>
            <a:ext cx="9905998" cy="1905000"/>
          </a:xfrm>
        </p:spPr>
        <p:txBody>
          <a:bodyPr/>
          <a:lstStyle/>
          <a:p>
            <a:r>
              <a:rPr lang="es-MX" dirty="0" err="1"/>
              <a:t>What</a:t>
            </a:r>
            <a:r>
              <a:rPr lang="es-MX" dirty="0"/>
              <a:t> </a:t>
            </a:r>
            <a:r>
              <a:rPr lang="es-MX" dirty="0" err="1"/>
              <a:t>is</a:t>
            </a:r>
            <a:r>
              <a:rPr lang="es-MX" dirty="0"/>
              <a:t> a </a:t>
            </a:r>
            <a:r>
              <a:rPr lang="es-MX" dirty="0" err="1"/>
              <a:t>recommender</a:t>
            </a:r>
            <a:r>
              <a:rPr lang="es-MX" dirty="0"/>
              <a:t> </a:t>
            </a:r>
            <a:r>
              <a:rPr lang="es-MX" dirty="0" err="1"/>
              <a:t>system</a:t>
            </a:r>
            <a:r>
              <a:rPr lang="es-MX" dirty="0"/>
              <a:t>?</a:t>
            </a:r>
          </a:p>
        </p:txBody>
      </p:sp>
      <p:sp>
        <p:nvSpPr>
          <p:cNvPr id="9" name="CuadroTexto 8">
            <a:extLst>
              <a:ext uri="{FF2B5EF4-FFF2-40B4-BE49-F238E27FC236}">
                <a16:creationId xmlns:a16="http://schemas.microsoft.com/office/drawing/2014/main" id="{F932341D-B24C-4653-B869-922723370FE8}"/>
              </a:ext>
            </a:extLst>
          </p:cNvPr>
          <p:cNvSpPr txBox="1"/>
          <p:nvPr/>
        </p:nvSpPr>
        <p:spPr>
          <a:xfrm>
            <a:off x="1052186" y="2267211"/>
            <a:ext cx="8505173" cy="2862322"/>
          </a:xfrm>
          <a:prstGeom prst="rect">
            <a:avLst/>
          </a:prstGeom>
          <a:noFill/>
        </p:spPr>
        <p:txBody>
          <a:bodyPr wrap="square" rtlCol="0">
            <a:spAutoFit/>
          </a:bodyPr>
          <a:lstStyle/>
          <a:p>
            <a:pPr algn="just"/>
            <a:r>
              <a:rPr lang="en-US" dirty="0"/>
              <a:t>A recommender system or a recommendation system (sometimes replacing "system" with a synonym such as platform or engine) is a subclass of information filtering system that seeks to predict the "rating" or "preference" a user would give to an item.</a:t>
            </a:r>
          </a:p>
          <a:p>
            <a:pPr algn="just"/>
            <a:endParaRPr lang="en-US" dirty="0"/>
          </a:p>
          <a:p>
            <a:pPr algn="just"/>
            <a:r>
              <a:rPr lang="en-US" dirty="0"/>
              <a:t>Recommender systems are utilized in a variety of areas including movies, music, news, books, research articles, search queries, social tags, and products in general. There are also recommender systems for experts, collaborators, jokes, restaurants, garments, financial services, life insurance, romantic partners (online dating), and Twitter pages.</a:t>
            </a:r>
            <a:endParaRPr lang="es-MX" dirty="0"/>
          </a:p>
        </p:txBody>
      </p:sp>
    </p:spTree>
    <p:extLst>
      <p:ext uri="{BB962C8B-B14F-4D97-AF65-F5344CB8AC3E}">
        <p14:creationId xmlns:p14="http://schemas.microsoft.com/office/powerpoint/2010/main" val="414603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705F0-4C7C-46A9-8F3C-B4FF4DD1D7C4}"/>
              </a:ext>
            </a:extLst>
          </p:cNvPr>
          <p:cNvSpPr>
            <a:spLocks noGrp="1"/>
          </p:cNvSpPr>
          <p:nvPr>
            <p:ph type="title"/>
          </p:nvPr>
        </p:nvSpPr>
        <p:spPr>
          <a:xfrm>
            <a:off x="1234488" y="1158507"/>
            <a:ext cx="9905998" cy="1905000"/>
          </a:xfrm>
        </p:spPr>
        <p:txBody>
          <a:bodyPr/>
          <a:lstStyle/>
          <a:p>
            <a:r>
              <a:rPr lang="es-MX" dirty="0" err="1"/>
              <a:t>Introduction</a:t>
            </a:r>
            <a:r>
              <a:rPr lang="es-MX" dirty="0"/>
              <a:t> / Business </a:t>
            </a:r>
            <a:r>
              <a:rPr lang="es-MX" dirty="0" err="1"/>
              <a:t>problem</a:t>
            </a:r>
            <a:endParaRPr lang="es-MX" dirty="0"/>
          </a:p>
        </p:txBody>
      </p:sp>
      <p:sp>
        <p:nvSpPr>
          <p:cNvPr id="4" name="CuadroTexto 3">
            <a:extLst>
              <a:ext uri="{FF2B5EF4-FFF2-40B4-BE49-F238E27FC236}">
                <a16:creationId xmlns:a16="http://schemas.microsoft.com/office/drawing/2014/main" id="{530C6C5D-3CEB-4664-98F6-A117EA36EA85}"/>
              </a:ext>
            </a:extLst>
          </p:cNvPr>
          <p:cNvSpPr txBox="1"/>
          <p:nvPr/>
        </p:nvSpPr>
        <p:spPr>
          <a:xfrm>
            <a:off x="1234488" y="3105834"/>
            <a:ext cx="8116864" cy="646331"/>
          </a:xfrm>
          <a:prstGeom prst="rect">
            <a:avLst/>
          </a:prstGeom>
          <a:noFill/>
        </p:spPr>
        <p:txBody>
          <a:bodyPr wrap="square" rtlCol="0">
            <a:spAutoFit/>
          </a:bodyPr>
          <a:lstStyle/>
          <a:p>
            <a:pPr algn="just"/>
            <a:r>
              <a:rPr lang="en-US" dirty="0"/>
              <a:t>The objective of this project is to search in each of the neighborhoods to see where restaurants, joints and places are mainly concentrated to</a:t>
            </a:r>
            <a:endParaRPr lang="es-MX" dirty="0"/>
          </a:p>
        </p:txBody>
      </p:sp>
      <p:pic>
        <p:nvPicPr>
          <p:cNvPr id="6" name="Imagen 5">
            <a:extLst>
              <a:ext uri="{FF2B5EF4-FFF2-40B4-BE49-F238E27FC236}">
                <a16:creationId xmlns:a16="http://schemas.microsoft.com/office/drawing/2014/main" id="{A9873D7A-6FCC-4776-9692-72126CA96AB5}"/>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6752" b="94172" l="10000" r="90000">
                        <a14:foregroundMark x1="48452" y1="28500" x2="41667" y2="23810"/>
                        <a14:foregroundMark x1="16071" y1="19119" x2="16071" y2="19119"/>
                        <a14:foregroundMark x1="74048" y1="6752" x2="74048" y2="6752"/>
                        <a14:foregroundMark x1="61310" y1="13859" x2="61310" y2="13859"/>
                        <a14:foregroundMark x1="45595" y1="91258" x2="45595" y2="91258"/>
                        <a14:foregroundMark x1="52381" y1="93603" x2="52381" y2="93603"/>
                        <a14:foregroundMark x1="89762" y1="93035" x2="89762" y2="93035"/>
                        <a14:foregroundMark x1="36667" y1="94172" x2="36667" y2="94172"/>
                      </a14:backgroundRemoval>
                    </a14:imgEffect>
                  </a14:imgLayer>
                </a14:imgProps>
              </a:ext>
            </a:extLst>
          </a:blip>
          <a:stretch>
            <a:fillRect/>
          </a:stretch>
        </p:blipFill>
        <p:spPr>
          <a:xfrm>
            <a:off x="9682620" y="4112956"/>
            <a:ext cx="1274892" cy="2135444"/>
          </a:xfrm>
          <a:prstGeom prst="rect">
            <a:avLst/>
          </a:prstGeom>
        </p:spPr>
      </p:pic>
      <p:sp>
        <p:nvSpPr>
          <p:cNvPr id="7" name="CuadroTexto 6">
            <a:extLst>
              <a:ext uri="{FF2B5EF4-FFF2-40B4-BE49-F238E27FC236}">
                <a16:creationId xmlns:a16="http://schemas.microsoft.com/office/drawing/2014/main" id="{BE5C8D06-387F-4775-B5CE-88E370E2EFB8}"/>
              </a:ext>
            </a:extLst>
          </p:cNvPr>
          <p:cNvSpPr txBox="1"/>
          <p:nvPr/>
        </p:nvSpPr>
        <p:spPr>
          <a:xfrm>
            <a:off x="1234488" y="3691971"/>
            <a:ext cx="6350696" cy="646331"/>
          </a:xfrm>
          <a:prstGeom prst="rect">
            <a:avLst/>
          </a:prstGeom>
          <a:noFill/>
        </p:spPr>
        <p:txBody>
          <a:bodyPr wrap="square" rtlCol="0">
            <a:spAutoFit/>
          </a:bodyPr>
          <a:lstStyle/>
          <a:p>
            <a:pPr algn="just"/>
            <a:r>
              <a:rPr lang="en-US" dirty="0"/>
              <a:t>analyze the possibilities of creating a warehouse where these establishments can be supplied.</a:t>
            </a:r>
            <a:endParaRPr lang="es-MX" dirty="0"/>
          </a:p>
        </p:txBody>
      </p:sp>
    </p:spTree>
    <p:extLst>
      <p:ext uri="{BB962C8B-B14F-4D97-AF65-F5344CB8AC3E}">
        <p14:creationId xmlns:p14="http://schemas.microsoft.com/office/powerpoint/2010/main" val="41683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C4C3D43-8CC3-4BEB-BDD7-01258D7C56C7}"/>
              </a:ext>
            </a:extLst>
          </p:cNvPr>
          <p:cNvPicPr>
            <a:picLocks noChangeAspect="1"/>
          </p:cNvPicPr>
          <p:nvPr/>
        </p:nvPicPr>
        <p:blipFill rotWithShape="1">
          <a:blip r:embed="rId3">
            <a:alphaModFix amt="15000"/>
            <a:extLst/>
          </a:blip>
          <a:srcRect l="5285" r="6270" b="-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E4DC633-4CD0-4E77-ADA6-089A6C30C440}"/>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dirty="0"/>
              <a:t>Data that we are going to use</a:t>
            </a:r>
          </a:p>
        </p:txBody>
      </p:sp>
      <p:sp>
        <p:nvSpPr>
          <p:cNvPr id="4" name="CuadroTexto 3">
            <a:extLst>
              <a:ext uri="{FF2B5EF4-FFF2-40B4-BE49-F238E27FC236}">
                <a16:creationId xmlns:a16="http://schemas.microsoft.com/office/drawing/2014/main" id="{874785E8-E4FA-4F71-BCD1-4714EC555B4D}"/>
              </a:ext>
            </a:extLst>
          </p:cNvPr>
          <p:cNvSpPr txBox="1"/>
          <p:nvPr/>
        </p:nvSpPr>
        <p:spPr>
          <a:xfrm>
            <a:off x="1141413" y="2666999"/>
            <a:ext cx="9905998" cy="312420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Basically, the data we need is geolocation information for a specific borough and neighborhoods.</a:t>
            </a:r>
          </a:p>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When searching on Google, we get the latitude and longitude of a borough located in Toronto.</a:t>
            </a:r>
          </a:p>
          <a:p>
            <a:pPr>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will rely on part of the data we obtained in the previous weeks of this course.</a:t>
            </a:r>
          </a:p>
          <a:p>
            <a:pPr>
              <a:lnSpc>
                <a:spcPct val="90000"/>
              </a:lnSpc>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nSpc>
                <a:spcPct val="90000"/>
              </a:lnSpc>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Once we get all this 'basic' data, we will use the 'Foursquare' API to see in each neighborhood place and venue to make a more accurate analysis.</a:t>
            </a:r>
          </a:p>
        </p:txBody>
      </p:sp>
    </p:spTree>
    <p:extLst>
      <p:ext uri="{BB962C8B-B14F-4D97-AF65-F5344CB8AC3E}">
        <p14:creationId xmlns:p14="http://schemas.microsoft.com/office/powerpoint/2010/main" val="1669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A25E0-5693-4426-8801-521C9FEA2FB9}"/>
              </a:ext>
            </a:extLst>
          </p:cNvPr>
          <p:cNvSpPr>
            <a:spLocks noGrp="1"/>
          </p:cNvSpPr>
          <p:nvPr>
            <p:ph type="title"/>
          </p:nvPr>
        </p:nvSpPr>
        <p:spPr>
          <a:xfrm>
            <a:off x="1000736" y="2476500"/>
            <a:ext cx="9905998" cy="1905000"/>
          </a:xfrm>
        </p:spPr>
        <p:txBody>
          <a:bodyPr/>
          <a:lstStyle/>
          <a:p>
            <a:r>
              <a:rPr lang="en-US" dirty="0"/>
              <a:t>Get into the real problem</a:t>
            </a:r>
            <a:endParaRPr lang="es-MX" dirty="0"/>
          </a:p>
        </p:txBody>
      </p:sp>
    </p:spTree>
    <p:extLst>
      <p:ext uri="{BB962C8B-B14F-4D97-AF65-F5344CB8AC3E}">
        <p14:creationId xmlns:p14="http://schemas.microsoft.com/office/powerpoint/2010/main" val="180178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F7795-5BBB-4E3C-B1A9-9679DE1AC3C0}"/>
              </a:ext>
            </a:extLst>
          </p:cNvPr>
          <p:cNvSpPr>
            <a:spLocks noGrp="1"/>
          </p:cNvSpPr>
          <p:nvPr>
            <p:ph type="title"/>
          </p:nvPr>
        </p:nvSpPr>
        <p:spPr>
          <a:xfrm>
            <a:off x="1143000" y="609599"/>
            <a:ext cx="6132446" cy="2009775"/>
          </a:xfrm>
        </p:spPr>
        <p:txBody>
          <a:bodyPr vert="horz" lIns="91440" tIns="45720" rIns="91440" bIns="45720" rtlCol="0" anchor="ctr">
            <a:normAutofit/>
          </a:bodyPr>
          <a:lstStyle/>
          <a:p>
            <a:pPr algn="ctr"/>
            <a:r>
              <a:rPr lang="en-US"/>
              <a:t>Select our Borough and identify its neighborhoods</a:t>
            </a:r>
          </a:p>
        </p:txBody>
      </p:sp>
      <p:pic>
        <p:nvPicPr>
          <p:cNvPr id="6" name="Imagen 5" descr="Imagen que contiene texto, captura de pantalla&#10;&#10;Descripción generada automáticamente">
            <a:extLst>
              <a:ext uri="{FF2B5EF4-FFF2-40B4-BE49-F238E27FC236}">
                <a16:creationId xmlns:a16="http://schemas.microsoft.com/office/drawing/2014/main" id="{7C4D5C1D-3072-4CD2-8314-DCE08E582DAA}"/>
              </a:ext>
            </a:extLst>
          </p:cNvPr>
          <p:cNvPicPr>
            <a:picLocks noChangeAspect="1"/>
          </p:cNvPicPr>
          <p:nvPr/>
        </p:nvPicPr>
        <p:blipFill>
          <a:blip r:embed="rId3"/>
          <a:stretch>
            <a:fillRect/>
          </a:stretch>
        </p:blipFill>
        <p:spPr>
          <a:xfrm>
            <a:off x="7552042" y="1419834"/>
            <a:ext cx="3416888" cy="1247164"/>
          </a:xfrm>
          <a:custGeom>
            <a:avLst/>
            <a:gdLst>
              <a:gd name="connsiteX0" fmla="*/ 120172 w 3416888"/>
              <a:gd name="connsiteY0" fmla="*/ 0 h 2057399"/>
              <a:gd name="connsiteX1" fmla="*/ 3296716 w 3416888"/>
              <a:gd name="connsiteY1" fmla="*/ 0 h 2057399"/>
              <a:gd name="connsiteX2" fmla="*/ 3416888 w 3416888"/>
              <a:gd name="connsiteY2" fmla="*/ 120172 h 2057399"/>
              <a:gd name="connsiteX3" fmla="*/ 3416888 w 3416888"/>
              <a:gd name="connsiteY3" fmla="*/ 2057399 h 2057399"/>
              <a:gd name="connsiteX4" fmla="*/ 0 w 3416888"/>
              <a:gd name="connsiteY4" fmla="*/ 2057399 h 2057399"/>
              <a:gd name="connsiteX5" fmla="*/ 0 w 3416888"/>
              <a:gd name="connsiteY5" fmla="*/ 120172 h 2057399"/>
              <a:gd name="connsiteX6" fmla="*/ 120172 w 3416888"/>
              <a:gd name="connsiteY6" fmla="*/ 0 h 205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CuadroTexto 3">
            <a:extLst>
              <a:ext uri="{FF2B5EF4-FFF2-40B4-BE49-F238E27FC236}">
                <a16:creationId xmlns:a16="http://schemas.microsoft.com/office/drawing/2014/main" id="{584069BE-AB8B-4561-BD09-FCFD4ED65474}"/>
              </a:ext>
            </a:extLst>
          </p:cNvPr>
          <p:cNvSpPr txBox="1"/>
          <p:nvPr/>
        </p:nvSpPr>
        <p:spPr>
          <a:xfrm>
            <a:off x="1223070" y="2397248"/>
            <a:ext cx="6132446" cy="3288445"/>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Using the postal codes contained in the table obtained from Wikipedia (</a:t>
            </a:r>
            <a:r>
              <a:rPr lang="en-US" sz="1400" i="1" u="sng"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https://en.wikipedia.org/wiki/List_of_postal_codes_of_Canada:_M</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we selected one of the boroughs to inspect their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neighbourhoods</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In this case we selected *North York*</a:t>
            </a:r>
          </a:p>
        </p:txBody>
      </p:sp>
      <p:pic>
        <p:nvPicPr>
          <p:cNvPr id="8" name="Imagen 7" descr="Imagen que contiene texto, mapa&#10;&#10;Descripción generada automáticamente">
            <a:extLst>
              <a:ext uri="{FF2B5EF4-FFF2-40B4-BE49-F238E27FC236}">
                <a16:creationId xmlns:a16="http://schemas.microsoft.com/office/drawing/2014/main" id="{2FF88745-025B-422A-B3E5-FF4360184CA5}"/>
              </a:ext>
            </a:extLst>
          </p:cNvPr>
          <p:cNvPicPr>
            <a:picLocks noChangeAspect="1"/>
          </p:cNvPicPr>
          <p:nvPr/>
        </p:nvPicPr>
        <p:blipFill>
          <a:blip r:embed="rId4"/>
          <a:stretch>
            <a:fillRect/>
          </a:stretch>
        </p:blipFill>
        <p:spPr>
          <a:xfrm>
            <a:off x="7552042" y="2918297"/>
            <a:ext cx="3416888" cy="1956168"/>
          </a:xfrm>
          <a:custGeom>
            <a:avLst/>
            <a:gdLst>
              <a:gd name="connsiteX0" fmla="*/ 0 w 3416888"/>
              <a:gd name="connsiteY0" fmla="*/ 0 h 3240120"/>
              <a:gd name="connsiteX1" fmla="*/ 3416888 w 3416888"/>
              <a:gd name="connsiteY1" fmla="*/ 0 h 3240120"/>
              <a:gd name="connsiteX2" fmla="*/ 3416888 w 3416888"/>
              <a:gd name="connsiteY2" fmla="*/ 3119948 h 3240120"/>
              <a:gd name="connsiteX3" fmla="*/ 3296716 w 3416888"/>
              <a:gd name="connsiteY3" fmla="*/ 3240120 h 3240120"/>
              <a:gd name="connsiteX4" fmla="*/ 120172 w 3416888"/>
              <a:gd name="connsiteY4" fmla="*/ 3240120 h 3240120"/>
              <a:gd name="connsiteX5" fmla="*/ 0 w 3416888"/>
              <a:gd name="connsiteY5" fmla="*/ 3119948 h 324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5829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16A68-C769-48AF-9D93-9C04F3572FC4}"/>
              </a:ext>
            </a:extLst>
          </p:cNvPr>
          <p:cNvSpPr>
            <a:spLocks noGrp="1"/>
          </p:cNvSpPr>
          <p:nvPr>
            <p:ph type="title"/>
          </p:nvPr>
        </p:nvSpPr>
        <p:spPr/>
        <p:txBody>
          <a:bodyPr/>
          <a:lstStyle/>
          <a:p>
            <a:r>
              <a:rPr lang="es-MX" dirty="0" err="1"/>
              <a:t>Retrieving</a:t>
            </a:r>
            <a:r>
              <a:rPr lang="es-MX" dirty="0"/>
              <a:t> Data </a:t>
            </a:r>
            <a:r>
              <a:rPr lang="es-MX" dirty="0" err="1"/>
              <a:t>from</a:t>
            </a:r>
            <a:r>
              <a:rPr lang="es-MX" dirty="0"/>
              <a:t> 'Foursquare'</a:t>
            </a:r>
          </a:p>
        </p:txBody>
      </p:sp>
      <p:sp>
        <p:nvSpPr>
          <p:cNvPr id="4" name="CuadroTexto 3">
            <a:extLst>
              <a:ext uri="{FF2B5EF4-FFF2-40B4-BE49-F238E27FC236}">
                <a16:creationId xmlns:a16="http://schemas.microsoft.com/office/drawing/2014/main" id="{33A6C6BC-B9D1-4C3D-ABEB-413CE8291AEC}"/>
              </a:ext>
            </a:extLst>
          </p:cNvPr>
          <p:cNvSpPr txBox="1"/>
          <p:nvPr/>
        </p:nvSpPr>
        <p:spPr>
          <a:xfrm>
            <a:off x="1141413" y="2335237"/>
            <a:ext cx="7847842" cy="1477328"/>
          </a:xfrm>
          <a:prstGeom prst="rect">
            <a:avLst/>
          </a:prstGeom>
          <a:noFill/>
        </p:spPr>
        <p:txBody>
          <a:bodyPr wrap="square" rtlCol="0">
            <a:spAutoFit/>
          </a:bodyPr>
          <a:lstStyle/>
          <a:p>
            <a:pPr algn="just"/>
            <a:r>
              <a:rPr lang="en-US" dirty="0"/>
              <a:t>After getting a list of the neighborhoods in *North York*, we need to get access to the Foursquare API to retrieve information about each venue that is in *North York*. When delimiting the radius, we will look for information of venues located at 1000 meters from the center of the neighborhood.</a:t>
            </a:r>
            <a:endParaRPr lang="es-MX" dirty="0"/>
          </a:p>
        </p:txBody>
      </p:sp>
    </p:spTree>
    <p:extLst>
      <p:ext uri="{BB962C8B-B14F-4D97-AF65-F5344CB8AC3E}">
        <p14:creationId xmlns:p14="http://schemas.microsoft.com/office/powerpoint/2010/main" val="279152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401EE-3E69-4ED2-BF7A-B3F0236FA794}"/>
              </a:ext>
            </a:extLst>
          </p:cNvPr>
          <p:cNvSpPr>
            <a:spLocks noGrp="1"/>
          </p:cNvSpPr>
          <p:nvPr>
            <p:ph type="title"/>
          </p:nvPr>
        </p:nvSpPr>
        <p:spPr/>
        <p:txBody>
          <a:bodyPr/>
          <a:lstStyle/>
          <a:p>
            <a:r>
              <a:rPr lang="en-US" dirty="0"/>
              <a:t>Creating a </a:t>
            </a:r>
            <a:r>
              <a:rPr lang="en-US" dirty="0" err="1"/>
              <a:t>DataFrame</a:t>
            </a:r>
            <a:r>
              <a:rPr lang="en-US" dirty="0"/>
              <a:t> with pandas to store the processing data obtained from Foursquare</a:t>
            </a:r>
            <a:endParaRPr lang="es-MX" dirty="0"/>
          </a:p>
        </p:txBody>
      </p:sp>
      <p:sp>
        <p:nvSpPr>
          <p:cNvPr id="4" name="CuadroTexto 3">
            <a:extLst>
              <a:ext uri="{FF2B5EF4-FFF2-40B4-BE49-F238E27FC236}">
                <a16:creationId xmlns:a16="http://schemas.microsoft.com/office/drawing/2014/main" id="{9C1A7D59-37F8-4B6B-AC12-3AAF72114754}"/>
              </a:ext>
            </a:extLst>
          </p:cNvPr>
          <p:cNvSpPr txBox="1"/>
          <p:nvPr/>
        </p:nvSpPr>
        <p:spPr>
          <a:xfrm>
            <a:off x="1141413" y="2730674"/>
            <a:ext cx="9905998" cy="1754326"/>
          </a:xfrm>
          <a:prstGeom prst="rect">
            <a:avLst/>
          </a:prstGeom>
          <a:noFill/>
        </p:spPr>
        <p:txBody>
          <a:bodyPr wrap="square" rtlCol="0">
            <a:spAutoFit/>
          </a:bodyPr>
          <a:lstStyle/>
          <a:p>
            <a:pPr algn="just"/>
            <a:r>
              <a:rPr lang="en-US" dirty="0"/>
              <a:t>To facilitate the analysis, it is important to compile our data in a form that gives us a better perspective of the information we have just obtained. Once we have done this, the next step is to select a group of features to help us integrate "Restaurants", "Joints" and "Places" in a single </a:t>
            </a:r>
            <a:r>
              <a:rPr lang="en-US" dirty="0" err="1"/>
              <a:t>DataFrame</a:t>
            </a:r>
            <a:r>
              <a:rPr lang="en-US" dirty="0"/>
              <a:t>.</a:t>
            </a:r>
          </a:p>
          <a:p>
            <a:pPr algn="just"/>
            <a:r>
              <a:rPr lang="en-US" dirty="0"/>
              <a:t>The reason to do all this, is to apply techniques like K-Means that helps us to select the best location.</a:t>
            </a:r>
            <a:endParaRPr lang="es-MX" dirty="0"/>
          </a:p>
        </p:txBody>
      </p:sp>
    </p:spTree>
    <p:extLst>
      <p:ext uri="{BB962C8B-B14F-4D97-AF65-F5344CB8AC3E}">
        <p14:creationId xmlns:p14="http://schemas.microsoft.com/office/powerpoint/2010/main" val="177011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C82B478-37EA-439C-A20B-3859585EF2F9}"/>
              </a:ext>
            </a:extLst>
          </p:cNvPr>
          <p:cNvPicPr>
            <a:picLocks noChangeAspect="1"/>
          </p:cNvPicPr>
          <p:nvPr/>
        </p:nvPicPr>
        <p:blipFill>
          <a:blip r:embed="rId2"/>
          <a:stretch>
            <a:fillRect/>
          </a:stretch>
        </p:blipFill>
        <p:spPr>
          <a:xfrm>
            <a:off x="717451" y="438150"/>
            <a:ext cx="10958733" cy="5981700"/>
          </a:xfrm>
          <a:prstGeom prst="rect">
            <a:avLst/>
          </a:prstGeom>
        </p:spPr>
      </p:pic>
    </p:spTree>
    <p:extLst>
      <p:ext uri="{BB962C8B-B14F-4D97-AF65-F5344CB8AC3E}">
        <p14:creationId xmlns:p14="http://schemas.microsoft.com/office/powerpoint/2010/main" val="229092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5</TotalTime>
  <Words>541</Words>
  <Application>Microsoft Office PowerPoint</Application>
  <PresentationFormat>Panorámica</PresentationFormat>
  <Paragraphs>29</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Century Gothic</vt:lpstr>
      <vt:lpstr>Malla</vt:lpstr>
      <vt:lpstr>RECOMMENDER SYSTEM</vt:lpstr>
      <vt:lpstr>What is a recommender system?</vt:lpstr>
      <vt:lpstr>Introduction / Business problem</vt:lpstr>
      <vt:lpstr>Data that we are going to use</vt:lpstr>
      <vt:lpstr>Get into the real problem</vt:lpstr>
      <vt:lpstr>Select our Borough and identify its neighborhoods</vt:lpstr>
      <vt:lpstr>Retrieving Data from 'Foursquare'</vt:lpstr>
      <vt:lpstr>Creating a DataFrame with pandas to store the processing data obtained from Foursquare</vt:lpstr>
      <vt:lpstr>Presentación de PowerPoint</vt:lpstr>
      <vt:lpstr>FINAL RESULTS</vt:lpstr>
      <vt:lpstr>Assigning neighborhoods to their corresponding group</vt:lpstr>
      <vt:lpstr>The best neighborhood that corresponds to group 5, is:</vt:lpstr>
      <vt:lpstr>Thanks for watching this presentation, hope you liked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Kevin Knear</dc:creator>
  <cp:lastModifiedBy>Kevin Knear</cp:lastModifiedBy>
  <cp:revision>2</cp:revision>
  <dcterms:created xsi:type="dcterms:W3CDTF">2018-12-06T06:07:46Z</dcterms:created>
  <dcterms:modified xsi:type="dcterms:W3CDTF">2018-12-06T06:13:36Z</dcterms:modified>
</cp:coreProperties>
</file>