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3" r:id="rId3"/>
    <p:sldId id="272" r:id="rId4"/>
    <p:sldId id="291" r:id="rId5"/>
    <p:sldId id="266" r:id="rId6"/>
    <p:sldId id="292" r:id="rId7"/>
    <p:sldId id="293" r:id="rId8"/>
    <p:sldId id="297" r:id="rId9"/>
    <p:sldId id="298" r:id="rId10"/>
    <p:sldId id="296" r:id="rId11"/>
    <p:sldId id="295" r:id="rId12"/>
    <p:sldId id="299" r:id="rId13"/>
    <p:sldId id="301" r:id="rId14"/>
    <p:sldId id="304" r:id="rId15"/>
    <p:sldId id="302" r:id="rId16"/>
    <p:sldId id="303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73"/>
            <p14:sldId id="272"/>
            <p14:sldId id="291"/>
            <p14:sldId id="266"/>
            <p14:sldId id="292"/>
            <p14:sldId id="293"/>
            <p14:sldId id="297"/>
            <p14:sldId id="298"/>
            <p14:sldId id="296"/>
            <p14:sldId id="295"/>
            <p14:sldId id="299"/>
            <p14:sldId id="301"/>
            <p14:sldId id="304"/>
            <p14:sldId id="302"/>
            <p14:sldId id="303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3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C6"/>
    <a:srgbClr val="225BFF"/>
    <a:srgbClr val="FF5722"/>
    <a:srgbClr val="22CAFF"/>
    <a:srgbClr val="0000FF"/>
    <a:srgbClr val="00FFFF"/>
    <a:srgbClr val="FF00FF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74716" autoAdjust="0"/>
  </p:normalViewPr>
  <p:slideViewPr>
    <p:cSldViewPr snapToGrid="0">
      <p:cViewPr varScale="1">
        <p:scale>
          <a:sx n="72" d="100"/>
          <a:sy n="72" d="100"/>
        </p:scale>
        <p:origin x="870" y="36"/>
      </p:cViewPr>
      <p:guideLst/>
    </p:cSldViewPr>
  </p:slideViewPr>
  <p:outlineViewPr>
    <p:cViewPr>
      <p:scale>
        <a:sx n="33" d="100"/>
        <a:sy n="33" d="100"/>
      </p:scale>
      <p:origin x="0" y="-15270"/>
    </p:cViewPr>
  </p:outlineViewPr>
  <p:notesTextViewPr>
    <p:cViewPr>
      <p:scale>
        <a:sx n="176" d="100"/>
        <a:sy n="176" d="100"/>
      </p:scale>
      <p:origin x="0" y="-1293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>
        <p:scale>
          <a:sx n="65" d="100"/>
          <a:sy n="65" d="100"/>
        </p:scale>
        <p:origin x="315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65681-88F1-4872-B208-B53BCC8B42F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0043-755E-4D2A-B767-23CBDFF6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color game is weak!</a:t>
            </a:r>
          </a:p>
          <a:p>
            <a:r>
              <a:rPr lang="en-US" dirty="0"/>
              <a:t>No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many times leads to hyperfocus on the unit of code.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5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BDD sounds like TDD</a:t>
            </a:r>
          </a:p>
          <a:p>
            <a:r>
              <a:rPr lang="en-US" dirty="0"/>
              <a:t>TDD many times leads to hyperfocus on the unit of code.  </a:t>
            </a:r>
          </a:p>
          <a:p>
            <a:r>
              <a:rPr lang="en-US" dirty="0"/>
              <a:t>BDD tries to focus on Acceptance tests from 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Obvious change the concept / words that make up how to do proper TDD  (What do you test?)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It should be more about design and development than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We shouldn’t ask how to test the implementation DETAIL of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BDD changes thought from: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 Cases -&gt; 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Tests -&gt; Scenarios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Stop thinking how software works, think about what the users want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2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0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04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4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evmoens/ThatConference202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blog/bdd/how-to-measure-the-roi-of-bdd-and-td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bear.com/blog/continuous-delivery-challeng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Fun and Efficient Testing with </a:t>
            </a:r>
            <a:r>
              <a:rPr lang="en-US" sz="6600" b="1" dirty="0" err="1">
                <a:latin typeface="+mn-lt"/>
              </a:rPr>
              <a:t>Specflow</a:t>
            </a:r>
            <a:endParaRPr lang="en-US" sz="6600" b="1" dirty="0"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263554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/>
              <a:t>Kevin Moens        </a:t>
            </a:r>
            <a:r>
              <a:rPr lang="en-US" sz="2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https://github.com/kevmoens/ThatConference202</a:t>
            </a:r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3CDCC1C-B54C-3E79-1EE0-9CB6B71FDF31}"/>
              </a:ext>
            </a:extLst>
          </p:cNvPr>
          <p:cNvSpPr/>
          <p:nvPr/>
        </p:nvSpPr>
        <p:spPr>
          <a:xfrm>
            <a:off x="5662013" y="1426"/>
            <a:ext cx="1666908" cy="2461295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5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Ready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0150B6-A81A-E049-10DA-746FA59EAC83}"/>
              </a:ext>
            </a:extLst>
          </p:cNvPr>
          <p:cNvSpPr/>
          <p:nvPr/>
        </p:nvSpPr>
        <p:spPr>
          <a:xfrm>
            <a:off x="7328921" y="1428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4" rIns="108674" bIns="108676" numCol="1" spcCol="1270" anchor="ctr" anchorCtr="0">
            <a:noAutofit/>
          </a:bodyPr>
          <a:lstStyle/>
          <a:p>
            <a:r>
              <a:rPr lang="en-US" sz="2400" dirty="0"/>
              <a:t>Introduce BDD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7D5AD76-C1DB-867B-82D3-6F74063EC63C}"/>
              </a:ext>
            </a:extLst>
          </p:cNvPr>
          <p:cNvSpPr/>
          <p:nvPr/>
        </p:nvSpPr>
        <p:spPr>
          <a:xfrm>
            <a:off x="5662013" y="219906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578B24A-9E03-36BE-02B9-CDA489E9EEDC}"/>
              </a:ext>
            </a:extLst>
          </p:cNvPr>
          <p:cNvSpPr/>
          <p:nvPr/>
        </p:nvSpPr>
        <p:spPr>
          <a:xfrm>
            <a:off x="7328921" y="2199066"/>
            <a:ext cx="2500362" cy="1627841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6" numCol="1" spcCol="1270" anchor="ctr" anchorCtr="0">
            <a:noAutofit/>
          </a:bodyPr>
          <a:lstStyle/>
          <a:p>
            <a:r>
              <a:rPr lang="en-US" sz="2400" dirty="0"/>
              <a:t>Gherkin Syntax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6F153B-4161-EF2C-67C2-EEC6C7AE3D0F}"/>
              </a:ext>
            </a:extLst>
          </p:cNvPr>
          <p:cNvSpPr/>
          <p:nvPr/>
        </p:nvSpPr>
        <p:spPr>
          <a:xfrm>
            <a:off x="5662013" y="439670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Go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0488B1-CB76-FA72-2DE1-DEE98970306B}"/>
              </a:ext>
            </a:extLst>
          </p:cNvPr>
          <p:cNvSpPr/>
          <p:nvPr/>
        </p:nvSpPr>
        <p:spPr>
          <a:xfrm>
            <a:off x="7328921" y="4396706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5" numCol="1" spcCol="1270" anchor="ctr" anchorCtr="0">
            <a:noAutofit/>
          </a:bodyPr>
          <a:lstStyle/>
          <a:p>
            <a:r>
              <a:rPr lang="en-US" sz="2400" dirty="0"/>
              <a:t>Demo </a:t>
            </a:r>
            <a:r>
              <a:rPr lang="en-US" sz="2400" dirty="0" err="1"/>
              <a:t>Specflow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8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Build trust of the users</a:t>
            </a:r>
          </a:p>
          <a:p>
            <a:pPr lvl="1"/>
            <a:r>
              <a:rPr lang="en-US" dirty="0"/>
              <a:t>Reduce the numbers of bugs found by users</a:t>
            </a:r>
          </a:p>
          <a:p>
            <a:pPr lvl="1"/>
            <a:r>
              <a:rPr lang="en-US" dirty="0"/>
              <a:t>Finding errors sooner by development team</a:t>
            </a:r>
          </a:p>
          <a:p>
            <a:r>
              <a:rPr lang="en-US" dirty="0"/>
              <a:t>Done before writing end user software</a:t>
            </a:r>
          </a:p>
          <a:p>
            <a:r>
              <a:rPr lang="en-US" dirty="0"/>
              <a:t>TDD teams had 40% to 90% fewer defects</a:t>
            </a:r>
          </a:p>
          <a:p>
            <a:r>
              <a:rPr lang="en-US" dirty="0"/>
              <a:t>TDD teams spent 15% to 33% more time writing code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Focuses on tests and how to create tests</a:t>
            </a:r>
          </a:p>
          <a:p>
            <a:pPr lvl="1"/>
            <a:r>
              <a:rPr lang="en-US" dirty="0"/>
              <a:t>When focused on code coverage it slows the development processes down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2E0A4-BBB9-95DD-623C-2422E8FDA616}"/>
              </a:ext>
            </a:extLst>
          </p:cNvPr>
          <p:cNvSpPr txBox="1"/>
          <p:nvPr/>
        </p:nvSpPr>
        <p:spPr>
          <a:xfrm>
            <a:off x="2674986" y="6531320"/>
            <a:ext cx="714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https://cucumber.io/blog/bdd/how-to-measure-the-roi-of-bdd-and-tdd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Tries to do TDD, but better</a:t>
            </a:r>
          </a:p>
          <a:p>
            <a:pPr lvl="1"/>
            <a:r>
              <a:rPr lang="en-US" dirty="0"/>
              <a:t>Not TDD’s fault</a:t>
            </a:r>
          </a:p>
          <a:p>
            <a:pPr lvl="1"/>
            <a:r>
              <a:rPr lang="en-US" dirty="0"/>
              <a:t>Avoid misunderstandings of adopting TDD</a:t>
            </a:r>
          </a:p>
          <a:p>
            <a:pPr lvl="1"/>
            <a:r>
              <a:rPr lang="en-US" dirty="0"/>
              <a:t>Move focus to behaviors instead of tests</a:t>
            </a:r>
          </a:p>
          <a:p>
            <a:pPr lvl="1"/>
            <a:r>
              <a:rPr lang="en-US" dirty="0"/>
              <a:t>Avoid complex slow and tightly coupled tests</a:t>
            </a:r>
          </a:p>
          <a:p>
            <a:pPr lvl="1"/>
            <a:r>
              <a:rPr lang="en-US" dirty="0"/>
              <a:t>Start from end user perspective</a:t>
            </a:r>
          </a:p>
          <a:p>
            <a:pPr lvl="1"/>
            <a:r>
              <a:rPr lang="en-US" dirty="0"/>
              <a:t>Get business and technical teams on the same page</a:t>
            </a:r>
          </a:p>
          <a:p>
            <a:pPr lvl="2"/>
            <a:r>
              <a:rPr lang="en-US"/>
              <a:t>Three Amigos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0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252266"/>
          </a:xfrm>
        </p:spPr>
        <p:txBody>
          <a:bodyPr>
            <a:normAutofit/>
          </a:bodyPr>
          <a:lstStyle/>
          <a:p>
            <a:r>
              <a:rPr lang="en-US" sz="4000" dirty="0"/>
              <a:t>Office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66854-812D-E478-AD6C-8C7B4941D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107" y="2154304"/>
            <a:ext cx="847578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787400"/>
            <a:ext cx="7945215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Way of writing test cases in natural language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Feature – unique attribute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– expected situation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Given, When, Then – acceptance criteria</a:t>
            </a:r>
            <a:endParaRPr lang="en-US" dirty="0"/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Background – Something that happens for every feature</a:t>
            </a:r>
            <a:br>
              <a:rPr lang="en-US" dirty="0"/>
            </a:b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And - </a:t>
            </a:r>
            <a:br>
              <a:rPr lang="en-US" dirty="0"/>
            </a:b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But</a:t>
            </a:r>
            <a:br>
              <a:rPr lang="en-US" dirty="0"/>
            </a:b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#</a:t>
            </a:r>
            <a:br>
              <a:rPr lang="en-US" dirty="0"/>
            </a:b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*</a:t>
            </a:r>
            <a:br>
              <a:rPr lang="en-US" dirty="0"/>
            </a:b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Examples</a:t>
            </a:r>
            <a:br>
              <a:rPr lang="en-US" dirty="0"/>
            </a:b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2589" y="1557130"/>
            <a:ext cx="7909850" cy="3794830"/>
          </a:xfrm>
        </p:spPr>
      </p:pic>
    </p:spTree>
    <p:extLst>
      <p:ext uri="{BB962C8B-B14F-4D97-AF65-F5344CB8AC3E}">
        <p14:creationId xmlns:p14="http://schemas.microsoft.com/office/powerpoint/2010/main" val="375788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Sponsors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67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resources can be found at:</a:t>
            </a:r>
          </a:p>
          <a:p>
            <a:pPr marL="0" indent="0">
              <a:buNone/>
            </a:pPr>
            <a:r>
              <a:rPr lang="en-US" dirty="0"/>
              <a:t>https://github.com/kevmoens/ThatConference2023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2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picture containing text, screenshot, human face, font&#10;&#10;Description automatically generated">
            <a:extLst>
              <a:ext uri="{FF2B5EF4-FFF2-40B4-BE49-F238E27FC236}">
                <a16:creationId xmlns:a16="http://schemas.microsoft.com/office/drawing/2014/main" id="{1774A12E-1FFF-8127-763B-6F536251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612" cy="7460856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B1940D-D47A-6A61-EB1E-BDA0B5802076}"/>
              </a:ext>
            </a:extLst>
          </p:cNvPr>
          <p:cNvGrpSpPr/>
          <p:nvPr/>
        </p:nvGrpSpPr>
        <p:grpSpPr>
          <a:xfrm>
            <a:off x="1" y="712"/>
            <a:ext cx="4167270" cy="6856574"/>
            <a:chOff x="1" y="712"/>
            <a:chExt cx="4167270" cy="685657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3843118-6950-4CF7-73FD-E0319140E83C}"/>
                </a:ext>
              </a:extLst>
            </p:cNvPr>
            <p:cNvSpPr/>
            <p:nvPr/>
          </p:nvSpPr>
          <p:spPr>
            <a:xfrm>
              <a:off x="1" y="712"/>
              <a:ext cx="1666908" cy="2461295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5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Ready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62D4C25-050B-B385-1C8C-7218D85B038E}"/>
                </a:ext>
              </a:extLst>
            </p:cNvPr>
            <p:cNvSpPr/>
            <p:nvPr/>
          </p:nvSpPr>
          <p:spPr>
            <a:xfrm>
              <a:off x="1666909" y="714"/>
              <a:ext cx="2500362" cy="1627840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4" rIns="108674" bIns="108676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B4944D-C1E4-056A-687B-213683940B34}"/>
                </a:ext>
              </a:extLst>
            </p:cNvPr>
            <p:cNvSpPr/>
            <p:nvPr/>
          </p:nvSpPr>
          <p:spPr>
            <a:xfrm>
              <a:off x="1" y="2198352"/>
              <a:ext cx="1666908" cy="2461294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4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Set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775411-BF63-E410-2740-A965A1EB2D99}"/>
                </a:ext>
              </a:extLst>
            </p:cNvPr>
            <p:cNvSpPr/>
            <p:nvPr/>
          </p:nvSpPr>
          <p:spPr>
            <a:xfrm>
              <a:off x="1666909" y="2198352"/>
              <a:ext cx="2500362" cy="1627841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5" rIns="108674" bIns="108676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826FFC-DA5D-CC42-E7D7-2ABD2D1596E1}"/>
                </a:ext>
              </a:extLst>
            </p:cNvPr>
            <p:cNvSpPr/>
            <p:nvPr/>
          </p:nvSpPr>
          <p:spPr>
            <a:xfrm>
              <a:off x="1" y="4395992"/>
              <a:ext cx="1666908" cy="2461294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4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Go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C64F812-B9E0-A33B-9DD9-52116B04E114}"/>
                </a:ext>
              </a:extLst>
            </p:cNvPr>
            <p:cNvSpPr/>
            <p:nvPr/>
          </p:nvSpPr>
          <p:spPr>
            <a:xfrm>
              <a:off x="1666909" y="4395992"/>
              <a:ext cx="2500362" cy="1627840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5" rIns="108674" bIns="108675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Sponsors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Continuously try to improve my skills</a:t>
            </a:r>
          </a:p>
          <a:p>
            <a:r>
              <a:rPr lang="en-US" dirty="0"/>
              <a:t>Follow Dave Farley / Nick </a:t>
            </a:r>
            <a:r>
              <a:rPr lang="en-US" dirty="0" err="1"/>
              <a:t>Chapsas</a:t>
            </a:r>
            <a:endParaRPr lang="en-US" dirty="0"/>
          </a:p>
          <a:p>
            <a:r>
              <a:rPr lang="en-US" dirty="0"/>
              <a:t>Attended Nick </a:t>
            </a:r>
            <a:r>
              <a:rPr lang="en-US" dirty="0" err="1"/>
              <a:t>Chapsas</a:t>
            </a:r>
            <a:r>
              <a:rPr lang="en-US" dirty="0"/>
              <a:t>’ 2022 Workshop</a:t>
            </a:r>
          </a:p>
          <a:p>
            <a:pPr lvl="1"/>
            <a:r>
              <a:rPr lang="en-US" dirty="0"/>
              <a:t>NDC Minnesota</a:t>
            </a:r>
          </a:p>
          <a:p>
            <a:pPr lvl="1"/>
            <a:r>
              <a:rPr lang="en-US" dirty="0"/>
              <a:t>From Zero to Hero: Effective Testing</a:t>
            </a:r>
          </a:p>
          <a:p>
            <a:r>
              <a:rPr lang="en-US" dirty="0"/>
              <a:t>Started </a:t>
            </a:r>
            <a:r>
              <a:rPr lang="en-US" dirty="0" err="1"/>
              <a:t>Specflow</a:t>
            </a:r>
            <a:r>
              <a:rPr lang="en-US" dirty="0"/>
              <a:t> after Nick’s videos in 2021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C38-14AC-D98A-9C03-E3DF4F92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29390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63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E38469-A804-3993-F013-F5635B332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28" y="394782"/>
            <a:ext cx="5847472" cy="53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608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https://smartbear.com/blog/continuous-delivery-challenges/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498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 </a:t>
            </a:r>
            <a:r>
              <a:rPr lang="en-US" dirty="0" err="1"/>
              <a:t>Chapsas</a:t>
            </a:r>
            <a:r>
              <a:rPr lang="en-US" dirty="0"/>
              <a:t> – From Zero To Hero: Effective Testing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F785126-DE23-40A1-E13E-D0B650F66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5A5E21-034A-68E3-D7D7-BF2A98B65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170125" y="536858"/>
            <a:ext cx="7335041" cy="49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26D2DC7F-7A12-4762-B1EE-C9ED760B7081}">
  <we:reference id="wa200004824" version="1.0.0.0" store="en-US" storeType="OMEX"/>
  <we:alternateReferences>
    <we:reference id="wa200004824" version="1.0.0.0" store="wa200004824" storeType="OMEX"/>
  </we:alternateReferences>
  <we:properties>
    <we:property name="aha-slide" value="{&quot;slideId&quot;:&quot;92816756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34323</TotalTime>
  <Words>478</Words>
  <Application>Microsoft Office PowerPoint</Application>
  <PresentationFormat>Widescreen</PresentationFormat>
  <Paragraphs>95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Fun and Efficient Testing with Specflow</vt:lpstr>
      <vt:lpstr>PowerPoint Presentation</vt:lpstr>
      <vt:lpstr>Sections</vt:lpstr>
      <vt:lpstr>PowerPoint Presentation</vt:lpstr>
      <vt:lpstr>Sponsors</vt:lpstr>
      <vt:lpstr>Background</vt:lpstr>
      <vt:lpstr>PowerPoint Presentation</vt:lpstr>
      <vt:lpstr>Types of Tests</vt:lpstr>
      <vt:lpstr>Types of Tests</vt:lpstr>
      <vt:lpstr>Goals</vt:lpstr>
      <vt:lpstr>TDD</vt:lpstr>
      <vt:lpstr>BDD</vt:lpstr>
      <vt:lpstr>Office Space</vt:lpstr>
      <vt:lpstr>Gherkin</vt:lpstr>
      <vt:lpstr>Gherkin</vt:lpstr>
      <vt:lpstr>Sponsors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63</cp:revision>
  <dcterms:created xsi:type="dcterms:W3CDTF">2022-05-12T01:15:12Z</dcterms:created>
  <dcterms:modified xsi:type="dcterms:W3CDTF">2023-06-05T03:30:49Z</dcterms:modified>
</cp:coreProperties>
</file>