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webextensions/webextension2.xml" ContentType="application/vnd.ms-office.webextension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3" r:id="rId3"/>
    <p:sldId id="292" r:id="rId4"/>
    <p:sldId id="293" r:id="rId5"/>
    <p:sldId id="297" r:id="rId6"/>
    <p:sldId id="298" r:id="rId7"/>
    <p:sldId id="296" r:id="rId8"/>
    <p:sldId id="301" r:id="rId9"/>
    <p:sldId id="295" r:id="rId10"/>
    <p:sldId id="299" r:id="rId11"/>
    <p:sldId id="304" r:id="rId12"/>
    <p:sldId id="302" r:id="rId13"/>
    <p:sldId id="306" r:id="rId14"/>
    <p:sldId id="307" r:id="rId15"/>
    <p:sldId id="308" r:id="rId16"/>
    <p:sldId id="305" r:id="rId17"/>
    <p:sldId id="311" r:id="rId18"/>
    <p:sldId id="310" r:id="rId19"/>
    <p:sldId id="303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AB5F7F-0A37-450E-83E6-E8D1B4BB5FEB}">
          <p14:sldIdLst>
            <p14:sldId id="256"/>
            <p14:sldId id="273"/>
            <p14:sldId id="292"/>
            <p14:sldId id="293"/>
            <p14:sldId id="297"/>
            <p14:sldId id="298"/>
            <p14:sldId id="296"/>
            <p14:sldId id="301"/>
            <p14:sldId id="295"/>
            <p14:sldId id="299"/>
            <p14:sldId id="304"/>
            <p14:sldId id="302"/>
            <p14:sldId id="306"/>
            <p14:sldId id="307"/>
            <p14:sldId id="308"/>
            <p14:sldId id="305"/>
            <p14:sldId id="311"/>
            <p14:sldId id="310"/>
            <p14:sldId id="303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Moens" initials="KM" lastIdx="3" clrIdx="0">
    <p:extLst>
      <p:ext uri="{19B8F6BF-5375-455C-9EA6-DF929625EA0E}">
        <p15:presenceInfo xmlns:p15="http://schemas.microsoft.com/office/powerpoint/2012/main" userId="d0373299f81a5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C6"/>
    <a:srgbClr val="225BFF"/>
    <a:srgbClr val="FF5722"/>
    <a:srgbClr val="22CAFF"/>
    <a:srgbClr val="0000FF"/>
    <a:srgbClr val="00FFFF"/>
    <a:srgbClr val="FF00FF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16996" autoAdjust="0"/>
  </p:normalViewPr>
  <p:slideViewPr>
    <p:cSldViewPr snapToGrid="0">
      <p:cViewPr varScale="1">
        <p:scale>
          <a:sx n="16" d="100"/>
          <a:sy n="16" d="100"/>
        </p:scale>
        <p:origin x="3213" y="24"/>
      </p:cViewPr>
      <p:guideLst/>
    </p:cSldViewPr>
  </p:slideViewPr>
  <p:outlineViewPr>
    <p:cViewPr>
      <p:scale>
        <a:sx n="33" d="100"/>
        <a:sy n="33" d="100"/>
      </p:scale>
      <p:origin x="0" y="-15270"/>
    </p:cViewPr>
  </p:outlineViewPr>
  <p:notesTextViewPr>
    <p:cViewPr>
      <p:scale>
        <a:sx n="176" d="100"/>
        <a:sy n="176" d="100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>
        <p:scale>
          <a:sx n="65" d="100"/>
          <a:sy n="65" d="100"/>
        </p:scale>
        <p:origin x="4314" y="6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5681-88F1-4872-B208-B53BCC8B42F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20043-755E-4D2A-B767-23CBDFF65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Feature is edit request</a:t>
            </a:r>
          </a:p>
          <a:p>
            <a:r>
              <a:rPr lang="en-US" dirty="0"/>
              <a:t>We also need a Background</a:t>
            </a:r>
          </a:p>
          <a:p>
            <a:endParaRPr lang="en-US" dirty="0"/>
          </a:p>
          <a:p>
            <a:r>
              <a:rPr lang="en-US" dirty="0"/>
              <a:t>Scenario Outline –  </a:t>
            </a:r>
            <a:r>
              <a:rPr lang="en-US" dirty="0" err="1"/>
              <a:t>TimeOffValidator</a:t>
            </a:r>
            <a:r>
              <a:rPr lang="en-US" dirty="0"/>
              <a:t> (updates)</a:t>
            </a:r>
          </a:p>
          <a:p>
            <a:r>
              <a:rPr lang="en-US" dirty="0"/>
              <a:t>Table – </a:t>
            </a:r>
            <a:r>
              <a:rPr lang="en-US" dirty="0" err="1"/>
              <a:t>TimeOffDateRange.feature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6394D"/>
                </a:solidFill>
                <a:effectLst/>
                <a:latin typeface="Open Sans" panose="020F0502020204030204" pitchFamily="34" charset="0"/>
              </a:rPr>
              <a:t>The purpose of feature files is to create readable specifications that can be understood by the whole team, not to provide test coverage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4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8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creating a new </a:t>
            </a:r>
            <a:r>
              <a:rPr lang="en-US" dirty="0" err="1"/>
              <a:t>SuperHero.Feature</a:t>
            </a:r>
            <a:r>
              <a:rPr lang="en-US" dirty="0"/>
              <a:t> and then generate the step definitions</a:t>
            </a:r>
          </a:p>
          <a:p>
            <a:r>
              <a:rPr lang="en-US" dirty="0"/>
              <a:t>Show </a:t>
            </a:r>
            <a:r>
              <a:rPr lang="en-US" dirty="0" err="1"/>
              <a:t>TimeOffValidator</a:t>
            </a:r>
            <a:r>
              <a:rPr lang="en-US" dirty="0"/>
              <a:t> to show</a:t>
            </a:r>
          </a:p>
          <a:p>
            <a:r>
              <a:rPr lang="en-US" dirty="0"/>
              <a:t>	- Same Given used on multiple scenarios</a:t>
            </a:r>
          </a:p>
          <a:p>
            <a:r>
              <a:rPr lang="en-US" dirty="0"/>
              <a:t>	- Introduce parameters on the error strings</a:t>
            </a:r>
          </a:p>
          <a:p>
            <a:r>
              <a:rPr lang="en-US" dirty="0"/>
              <a:t>		-Show Attribute using Regular Expressions</a:t>
            </a:r>
          </a:p>
          <a:p>
            <a:r>
              <a:rPr lang="en-US" dirty="0"/>
              <a:t>Show </a:t>
            </a:r>
            <a:r>
              <a:rPr lang="en-US" dirty="0" err="1"/>
              <a:t>UserYearInfo</a:t>
            </a:r>
            <a:r>
              <a:rPr lang="en-US" dirty="0"/>
              <a:t> to show</a:t>
            </a:r>
          </a:p>
          <a:p>
            <a:r>
              <a:rPr lang="en-US" dirty="0"/>
              <a:t>	- numeric parameters</a:t>
            </a:r>
          </a:p>
          <a:p>
            <a:r>
              <a:rPr lang="en-US" dirty="0"/>
              <a:t>Show </a:t>
            </a:r>
            <a:r>
              <a:rPr lang="en-US" dirty="0" err="1"/>
              <a:t>TimeOffDateRange</a:t>
            </a:r>
            <a:r>
              <a:rPr lang="en-US" dirty="0"/>
              <a:t> to show</a:t>
            </a:r>
          </a:p>
          <a:p>
            <a:r>
              <a:rPr lang="en-US" dirty="0"/>
              <a:t>	- Tables</a:t>
            </a:r>
          </a:p>
          <a:p>
            <a:r>
              <a:rPr lang="en-US" dirty="0"/>
              <a:t>	- And</a:t>
            </a:r>
          </a:p>
          <a:p>
            <a:r>
              <a:rPr lang="en-US" dirty="0"/>
              <a:t>Show </a:t>
            </a:r>
            <a:r>
              <a:rPr lang="en-US" dirty="0" err="1"/>
              <a:t>CalendarViewModel</a:t>
            </a:r>
            <a:r>
              <a:rPr lang="en-US" dirty="0"/>
              <a:t> to show</a:t>
            </a:r>
          </a:p>
          <a:p>
            <a:r>
              <a:rPr lang="en-US" dirty="0"/>
              <a:t>	- *</a:t>
            </a:r>
          </a:p>
          <a:p>
            <a:r>
              <a:rPr lang="en-US" dirty="0"/>
              <a:t>Mention the </a:t>
            </a:r>
            <a:r>
              <a:rPr lang="en-US" dirty="0" err="1"/>
              <a:t>Specflow.Assist</a:t>
            </a:r>
            <a:r>
              <a:rPr lang="en-US" dirty="0"/>
              <a:t> helper </a:t>
            </a:r>
            <a:r>
              <a:rPr lang="en-US" dirty="0" err="1"/>
              <a:t>Nuget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persistence methods in the class</a:t>
            </a:r>
          </a:p>
          <a:p>
            <a:endParaRPr lang="en-US" dirty="0"/>
          </a:p>
          <a:p>
            <a:r>
              <a:rPr lang="en-US" dirty="0"/>
              <a:t>Living 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40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https://backstage.ahaslides.com/hjezm8iswo8pait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06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2:37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4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story about wife and pictures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0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TDD many times leads to hyperfocus on the unit of code.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5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BDD sounds like TDD</a:t>
            </a:r>
          </a:p>
          <a:p>
            <a:r>
              <a:rPr lang="en-US" dirty="0"/>
              <a:t>TDD many times leads to hyperfocus on the unit of code.  </a:t>
            </a:r>
          </a:p>
          <a:p>
            <a:r>
              <a:rPr lang="en-US" dirty="0"/>
              <a:t>BDD tries to focus on Acceptance tests from 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TDD -&gt; Great coverage (side effect – not goal)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TDD is about drive development from tests (initiating force / driver)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Obvious change the concept / words that make up how to do proper TDD  (What do you test?)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It should be more about design and development than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We shouldn’t ask how to test the implementation DETAIL of the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BDD changes thought from: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 Cases -&gt; Specifications /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Tests -&gt; Scenarios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Stop thinking how software works, think about what the users want to achieve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20043-755E-4D2A-B767-23CBDFF65C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evmoens/ThatConference202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bear.com/blog/continuous-delivery-challeng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ucumber.io/blog/bdd/how-to-measure-the-roi-of-bdd-and-td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+mn-lt"/>
              </a:rPr>
              <a:t>Fun and Efficient Testing with </a:t>
            </a:r>
            <a:r>
              <a:rPr lang="en-US" sz="6600" b="1" dirty="0" err="1">
                <a:latin typeface="+mn-lt"/>
              </a:rPr>
              <a:t>Specflow</a:t>
            </a:r>
            <a:endParaRPr lang="en-US" sz="6600" b="1" dirty="0"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263554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/>
              <a:t>Kevin Moens        </a:t>
            </a:r>
            <a:r>
              <a:rPr lang="en-US" sz="2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https://github.com/kevmoens/ThatConference202</a:t>
            </a: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Tries to do TDD, but better</a:t>
            </a:r>
          </a:p>
          <a:p>
            <a:pPr lvl="1"/>
            <a:r>
              <a:rPr lang="en-US" dirty="0"/>
              <a:t>Not TDD’s fault</a:t>
            </a:r>
          </a:p>
          <a:p>
            <a:pPr lvl="1"/>
            <a:r>
              <a:rPr lang="en-US" dirty="0"/>
              <a:t>Avoid misunderstandings of adopting TDD</a:t>
            </a:r>
          </a:p>
          <a:p>
            <a:pPr lvl="1"/>
            <a:r>
              <a:rPr lang="en-US" dirty="0"/>
              <a:t>Move focus to behaviors instead of tests</a:t>
            </a:r>
          </a:p>
          <a:p>
            <a:pPr lvl="1"/>
            <a:r>
              <a:rPr lang="en-US" dirty="0"/>
              <a:t>Avoid complex slow and tightly coupled tests</a:t>
            </a:r>
          </a:p>
          <a:p>
            <a:pPr lvl="1"/>
            <a:r>
              <a:rPr lang="en-US" dirty="0"/>
              <a:t>Start from end user perspective</a:t>
            </a:r>
          </a:p>
          <a:p>
            <a:pPr lvl="1"/>
            <a:r>
              <a:rPr lang="en-US" dirty="0"/>
              <a:t>Get business and technical teams on the same page</a:t>
            </a:r>
          </a:p>
          <a:p>
            <a:pPr lvl="2"/>
            <a:r>
              <a:rPr lang="en-US"/>
              <a:t>Three Amigos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787400"/>
            <a:ext cx="7945215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Way of writing test cases in natural language (SHARED UNDERSTANDING)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Feature – unique attribute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Markdown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– expected situation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Given, When, Then – acceptance criteria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Method matching / Arguments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Tables</a:t>
            </a:r>
            <a:endParaRPr lang="en-US" dirty="0"/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And, But, * - successive Given When Then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Background – Something that happens for every feature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Scenario Outline – Run same tests with different data</a:t>
            </a: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Examples – defines data to run in Scenario Outline</a:t>
            </a:r>
          </a:p>
        </p:txBody>
      </p:sp>
    </p:spTree>
    <p:extLst>
      <p:ext uri="{BB962C8B-B14F-4D97-AF65-F5344CB8AC3E}">
        <p14:creationId xmlns:p14="http://schemas.microsoft.com/office/powerpoint/2010/main" val="11340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2589" y="1557130"/>
            <a:ext cx="7909850" cy="3794830"/>
          </a:xfrm>
        </p:spPr>
      </p:pic>
    </p:spTree>
    <p:extLst>
      <p:ext uri="{BB962C8B-B14F-4D97-AF65-F5344CB8AC3E}">
        <p14:creationId xmlns:p14="http://schemas.microsoft.com/office/powerpoint/2010/main" val="37578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0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1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Gherkin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18D02-C769-6116-EFA8-F7B909B3B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589" y="1557130"/>
            <a:ext cx="7909850" cy="37948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639F-6DBD-D0A1-94B2-8C9A24D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3650-7B2E-0F66-3F5A-B1E44400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37FFBC6-F8D1-1F8E-851B-524E234D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1" y="1506311"/>
            <a:ext cx="6911872" cy="331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2F4D8-B744-D1E4-4669-E0256E41F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9280" y="-25849"/>
            <a:ext cx="5028023" cy="69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5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75963-707A-00B6-0F3B-7B61F831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3"/>
            <a:ext cx="27" cy="1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86F0A-7C8D-B815-63C5-A465D3B0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639F-6DBD-D0A1-94B2-8C9A24D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055DF06A-A17C-F65E-7A3E-1456FC4C217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638206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055DF06A-A17C-F65E-7A3E-1456FC4C21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746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Sponsors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67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DB6B-8169-FEB2-EFE8-BB8ED29F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picture containing text, screenshot, human face, font&#10;&#10;Description automatically generated">
            <a:extLst>
              <a:ext uri="{FF2B5EF4-FFF2-40B4-BE49-F238E27FC236}">
                <a16:creationId xmlns:a16="http://schemas.microsoft.com/office/drawing/2014/main" id="{1774A12E-1FFF-8127-763B-6F5362513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3612" cy="7460856"/>
          </a:xfrm>
        </p:spPr>
      </p:pic>
    </p:spTree>
    <p:extLst>
      <p:ext uri="{BB962C8B-B14F-4D97-AF65-F5344CB8AC3E}">
        <p14:creationId xmlns:p14="http://schemas.microsoft.com/office/powerpoint/2010/main" val="282663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884" y="2560320"/>
            <a:ext cx="8206232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resources can be found at:</a:t>
            </a:r>
          </a:p>
          <a:p>
            <a:pPr marL="0" indent="0">
              <a:buNone/>
            </a:pPr>
            <a:r>
              <a:rPr lang="en-US" dirty="0"/>
              <a:t>https://github.com/kevmoens/ThatConference2023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2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Continuously try to improve my skills</a:t>
            </a:r>
          </a:p>
          <a:p>
            <a:r>
              <a:rPr lang="en-US" dirty="0"/>
              <a:t>Follow Dave Farley / Nick </a:t>
            </a:r>
            <a:r>
              <a:rPr lang="en-US" dirty="0" err="1"/>
              <a:t>Chapsas</a:t>
            </a:r>
            <a:endParaRPr lang="en-US" dirty="0"/>
          </a:p>
          <a:p>
            <a:r>
              <a:rPr lang="en-US" dirty="0"/>
              <a:t>Attended Nick </a:t>
            </a:r>
            <a:r>
              <a:rPr lang="en-US" dirty="0" err="1"/>
              <a:t>Chapsas</a:t>
            </a:r>
            <a:r>
              <a:rPr lang="en-US" dirty="0"/>
              <a:t>’ 2022 Workshop</a:t>
            </a:r>
          </a:p>
          <a:p>
            <a:pPr lvl="1"/>
            <a:r>
              <a:rPr lang="en-US" dirty="0"/>
              <a:t>NDC Minnesota</a:t>
            </a:r>
          </a:p>
          <a:p>
            <a:pPr lvl="1"/>
            <a:r>
              <a:rPr lang="en-US" dirty="0"/>
              <a:t>From Zero to Hero: Effective Testing</a:t>
            </a:r>
          </a:p>
          <a:p>
            <a:r>
              <a:rPr lang="en-US" dirty="0"/>
              <a:t>Started </a:t>
            </a:r>
            <a:r>
              <a:rPr lang="en-US" dirty="0" err="1"/>
              <a:t>Specflow</a:t>
            </a:r>
            <a:r>
              <a:rPr lang="en-US" dirty="0"/>
              <a:t> after Nick’s videos in 2021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8C38-14AC-D98A-9C03-E3DF4F92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29390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AhaSlides - Live Polls and Quizzes">
                <a:extLst>
                  <a:ext uri="{FF2B5EF4-FFF2-40B4-BE49-F238E27FC236}">
                    <a16:creationId xmlns:a16="http://schemas.microsoft.com/office/drawing/2014/main" id="{B09CFFE5-F978-10B3-0B02-BF7BE210B1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63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38469-A804-3993-F013-F5635B3322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28" y="394782"/>
            <a:ext cx="5847472" cy="53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608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https://smartbear.com/blog/continuous-delivery-challenges/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9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34590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Types of Tests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9869B-D5D4-A3E6-63AF-2C0C44C4A1E5}"/>
              </a:ext>
            </a:extLst>
          </p:cNvPr>
          <p:cNvSpPr txBox="1"/>
          <p:nvPr/>
        </p:nvSpPr>
        <p:spPr>
          <a:xfrm>
            <a:off x="4346628" y="5757851"/>
            <a:ext cx="498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Nick </a:t>
            </a:r>
            <a:r>
              <a:rPr lang="en-US" dirty="0" err="1"/>
              <a:t>Chapsas</a:t>
            </a:r>
            <a:r>
              <a:rPr lang="en-US" dirty="0"/>
              <a:t> – From Zero To Hero: Effective Testing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F785126-DE23-40A1-E13E-D0B650F66A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35A5E21-034A-68E3-D7D7-BF2A98B65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170125" y="536858"/>
            <a:ext cx="7335041" cy="491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9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3CDCC1C-B54C-3E79-1EE0-9CB6B71FDF31}"/>
              </a:ext>
            </a:extLst>
          </p:cNvPr>
          <p:cNvSpPr/>
          <p:nvPr/>
        </p:nvSpPr>
        <p:spPr>
          <a:xfrm>
            <a:off x="5662013" y="1426"/>
            <a:ext cx="1666908" cy="2461295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5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Ready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0150B6-A81A-E049-10DA-746FA59EAC83}"/>
              </a:ext>
            </a:extLst>
          </p:cNvPr>
          <p:cNvSpPr/>
          <p:nvPr/>
        </p:nvSpPr>
        <p:spPr>
          <a:xfrm>
            <a:off x="7328921" y="1428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4" rIns="108674" bIns="108676" numCol="1" spcCol="1270" anchor="ctr" anchorCtr="0">
            <a:noAutofit/>
          </a:bodyPr>
          <a:lstStyle/>
          <a:p>
            <a:r>
              <a:rPr lang="en-US" sz="2400" dirty="0"/>
              <a:t>Introduce BDD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7D5AD76-C1DB-867B-82D3-6F74063EC63C}"/>
              </a:ext>
            </a:extLst>
          </p:cNvPr>
          <p:cNvSpPr/>
          <p:nvPr/>
        </p:nvSpPr>
        <p:spPr>
          <a:xfrm>
            <a:off x="5662013" y="219906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578B24A-9E03-36BE-02B9-CDA489E9EEDC}"/>
              </a:ext>
            </a:extLst>
          </p:cNvPr>
          <p:cNvSpPr/>
          <p:nvPr/>
        </p:nvSpPr>
        <p:spPr>
          <a:xfrm>
            <a:off x="7328921" y="2199066"/>
            <a:ext cx="2500362" cy="1627841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6" numCol="1" spcCol="1270" anchor="ctr" anchorCtr="0">
            <a:noAutofit/>
          </a:bodyPr>
          <a:lstStyle/>
          <a:p>
            <a:r>
              <a:rPr lang="en-US" sz="2400" dirty="0"/>
              <a:t>Gherkin Syntax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6F153B-4161-EF2C-67C2-EEC6C7AE3D0F}"/>
              </a:ext>
            </a:extLst>
          </p:cNvPr>
          <p:cNvSpPr/>
          <p:nvPr/>
        </p:nvSpPr>
        <p:spPr>
          <a:xfrm>
            <a:off x="5662013" y="4396706"/>
            <a:ext cx="1666908" cy="2461294"/>
          </a:xfrm>
          <a:custGeom>
            <a:avLst/>
            <a:gdLst>
              <a:gd name="connsiteX0" fmla="*/ 0 w 2461294"/>
              <a:gd name="connsiteY0" fmla="*/ 0 h 1666908"/>
              <a:gd name="connsiteX1" fmla="*/ 1627840 w 2461294"/>
              <a:gd name="connsiteY1" fmla="*/ 0 h 1666908"/>
              <a:gd name="connsiteX2" fmla="*/ 2461294 w 2461294"/>
              <a:gd name="connsiteY2" fmla="*/ 833454 h 1666908"/>
              <a:gd name="connsiteX3" fmla="*/ 1627840 w 2461294"/>
              <a:gd name="connsiteY3" fmla="*/ 1666908 h 1666908"/>
              <a:gd name="connsiteX4" fmla="*/ 0 w 2461294"/>
              <a:gd name="connsiteY4" fmla="*/ 1666908 h 1666908"/>
              <a:gd name="connsiteX5" fmla="*/ 833454 w 2461294"/>
              <a:gd name="connsiteY5" fmla="*/ 833454 h 1666908"/>
              <a:gd name="connsiteX6" fmla="*/ 0 w 2461294"/>
              <a:gd name="connsiteY6" fmla="*/ 0 h 166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1294" h="1666908">
                <a:moveTo>
                  <a:pt x="2461293" y="0"/>
                </a:moveTo>
                <a:lnTo>
                  <a:pt x="2461293" y="1102452"/>
                </a:lnTo>
                <a:lnTo>
                  <a:pt x="1230647" y="1666908"/>
                </a:lnTo>
                <a:lnTo>
                  <a:pt x="1" y="1102452"/>
                </a:lnTo>
                <a:lnTo>
                  <a:pt x="1" y="0"/>
                </a:lnTo>
                <a:lnTo>
                  <a:pt x="1230647" y="564456"/>
                </a:lnTo>
                <a:lnTo>
                  <a:pt x="2461293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30" tIns="857584" rIns="24130" bIns="857584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Go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0488B1-CB76-FA72-2DE1-DEE98970306B}"/>
              </a:ext>
            </a:extLst>
          </p:cNvPr>
          <p:cNvSpPr/>
          <p:nvPr/>
        </p:nvSpPr>
        <p:spPr>
          <a:xfrm>
            <a:off x="7328921" y="4396706"/>
            <a:ext cx="2500362" cy="1627840"/>
          </a:xfrm>
          <a:custGeom>
            <a:avLst/>
            <a:gdLst>
              <a:gd name="connsiteX0" fmla="*/ 271312 w 1627840"/>
              <a:gd name="connsiteY0" fmla="*/ 0 h 2500362"/>
              <a:gd name="connsiteX1" fmla="*/ 1356528 w 1627840"/>
              <a:gd name="connsiteY1" fmla="*/ 0 h 2500362"/>
              <a:gd name="connsiteX2" fmla="*/ 1627840 w 1627840"/>
              <a:gd name="connsiteY2" fmla="*/ 271312 h 2500362"/>
              <a:gd name="connsiteX3" fmla="*/ 1627840 w 1627840"/>
              <a:gd name="connsiteY3" fmla="*/ 2500362 h 2500362"/>
              <a:gd name="connsiteX4" fmla="*/ 1627840 w 1627840"/>
              <a:gd name="connsiteY4" fmla="*/ 2500362 h 2500362"/>
              <a:gd name="connsiteX5" fmla="*/ 0 w 1627840"/>
              <a:gd name="connsiteY5" fmla="*/ 2500362 h 2500362"/>
              <a:gd name="connsiteX6" fmla="*/ 0 w 1627840"/>
              <a:gd name="connsiteY6" fmla="*/ 2500362 h 2500362"/>
              <a:gd name="connsiteX7" fmla="*/ 0 w 1627840"/>
              <a:gd name="connsiteY7" fmla="*/ 271312 h 2500362"/>
              <a:gd name="connsiteX8" fmla="*/ 271312 w 1627840"/>
              <a:gd name="connsiteY8" fmla="*/ 0 h 250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7840" h="2500362">
                <a:moveTo>
                  <a:pt x="1627840" y="416736"/>
                </a:moveTo>
                <a:lnTo>
                  <a:pt x="1627840" y="2083626"/>
                </a:lnTo>
                <a:cubicBezTo>
                  <a:pt x="1627840" y="2313782"/>
                  <a:pt x="1548757" y="2500361"/>
                  <a:pt x="1451205" y="2500361"/>
                </a:cubicBezTo>
                <a:lnTo>
                  <a:pt x="0" y="2500361"/>
                </a:lnTo>
                <a:lnTo>
                  <a:pt x="0" y="2500361"/>
                </a:lnTo>
                <a:lnTo>
                  <a:pt x="0" y="1"/>
                </a:lnTo>
                <a:lnTo>
                  <a:pt x="0" y="1"/>
                </a:lnTo>
                <a:lnTo>
                  <a:pt x="1451205" y="1"/>
                </a:lnTo>
                <a:cubicBezTo>
                  <a:pt x="1548757" y="1"/>
                  <a:pt x="1627840" y="186580"/>
                  <a:pt x="1627840" y="41673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7153" tIns="108675" rIns="108674" bIns="108675" numCol="1" spcCol="1270" anchor="ctr" anchorCtr="0">
            <a:noAutofit/>
          </a:bodyPr>
          <a:lstStyle/>
          <a:p>
            <a:r>
              <a:rPr lang="en-US" sz="2400" dirty="0"/>
              <a:t>Demo </a:t>
            </a:r>
            <a:r>
              <a:rPr lang="en-US" sz="2400" dirty="0" err="1"/>
              <a:t>Specflow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81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252266"/>
          </a:xfrm>
        </p:spPr>
        <p:txBody>
          <a:bodyPr>
            <a:normAutofit/>
          </a:bodyPr>
          <a:lstStyle/>
          <a:p>
            <a:r>
              <a:rPr lang="en-US" sz="4000" dirty="0"/>
              <a:t>Office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466854-812D-E478-AD6C-8C7B4941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107" y="2154304"/>
            <a:ext cx="847578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TDD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787400"/>
            <a:ext cx="6906491" cy="5389563"/>
          </a:xfrm>
        </p:spPr>
        <p:txBody>
          <a:bodyPr anchor="ctr">
            <a:normAutofit/>
          </a:bodyPr>
          <a:lstStyle/>
          <a:p>
            <a:r>
              <a:rPr lang="en-US" dirty="0"/>
              <a:t>Build trust of the users</a:t>
            </a:r>
          </a:p>
          <a:p>
            <a:pPr lvl="1"/>
            <a:r>
              <a:rPr lang="en-US" dirty="0"/>
              <a:t>Reduce the numbers of bugs found by users</a:t>
            </a:r>
          </a:p>
          <a:p>
            <a:pPr lvl="1"/>
            <a:r>
              <a:rPr lang="en-US" dirty="0"/>
              <a:t>Finding errors sooner by development team</a:t>
            </a:r>
          </a:p>
          <a:p>
            <a:r>
              <a:rPr lang="en-US" dirty="0"/>
              <a:t>Done before writing end user software</a:t>
            </a:r>
          </a:p>
          <a:p>
            <a:r>
              <a:rPr lang="en-US" dirty="0"/>
              <a:t>TDD teams had 40% to 90% fewer defects</a:t>
            </a:r>
          </a:p>
          <a:p>
            <a:r>
              <a:rPr lang="en-US" dirty="0"/>
              <a:t>TDD teams spent 15% to 33% more time writing code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Focuses on tests and how to create tests</a:t>
            </a:r>
          </a:p>
          <a:p>
            <a:pPr lvl="1"/>
            <a:r>
              <a:rPr lang="en-US" dirty="0"/>
              <a:t>When focused on code coverage it slows the development processes down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E0A4-BBB9-95DD-623C-2422E8FDA616}"/>
              </a:ext>
            </a:extLst>
          </p:cNvPr>
          <p:cNvSpPr txBox="1"/>
          <p:nvPr/>
        </p:nvSpPr>
        <p:spPr>
          <a:xfrm>
            <a:off x="2674986" y="6531320"/>
            <a:ext cx="714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https://cucumber.io/blog/bdd/how-to-measure-the-roi-of-bdd-and-tdd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9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webextension1.xml><?xml version="1.0" encoding="utf-8"?>
<we:webextension xmlns:we="http://schemas.microsoft.com/office/webextensions/webextension/2010/11" id="{26D2DC7F-7A12-4762-B1EE-C9ED760B7081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92816756&quot;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E5E68B8-329D-4F80-86E6-7E1C6A76DF6B}">
  <we:reference id="wa200004824" version="1.0.0.0" store="en-US" storeType="OMEX"/>
  <we:alternateReferences>
    <we:reference id="wa200004824" version="1.0.0.0" store="wa200004824" storeType="OMEX"/>
  </we:alternateReferences>
  <we:properties>
    <we:property name="aha-slide" value="{&quot;slideId&quot;:&quot;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47178</TotalTime>
  <Words>637</Words>
  <Application>Microsoft Office PowerPoint</Application>
  <PresentationFormat>Widescreen</PresentationFormat>
  <Paragraphs>125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Open Sans</vt:lpstr>
      <vt:lpstr>office theme</vt:lpstr>
      <vt:lpstr>Fun and Efficient Testing with Specflow</vt:lpstr>
      <vt:lpstr>PowerPoint Presentation</vt:lpstr>
      <vt:lpstr>Background</vt:lpstr>
      <vt:lpstr>PowerPoint Presentation</vt:lpstr>
      <vt:lpstr>Types of Tests</vt:lpstr>
      <vt:lpstr>Types of Tests</vt:lpstr>
      <vt:lpstr>Goals</vt:lpstr>
      <vt:lpstr>Office Space</vt:lpstr>
      <vt:lpstr>TDD</vt:lpstr>
      <vt:lpstr>BDD</vt:lpstr>
      <vt:lpstr>Gherkin</vt:lpstr>
      <vt:lpstr>Gherkin</vt:lpstr>
      <vt:lpstr>Gherkin</vt:lpstr>
      <vt:lpstr>Gherkin</vt:lpstr>
      <vt:lpstr>Gherkin</vt:lpstr>
      <vt:lpstr>PowerPoint Presentation</vt:lpstr>
      <vt:lpstr>Demo</vt:lpstr>
      <vt:lpstr>PowerPoint Presentation</vt:lpstr>
      <vt:lpstr>Sponsors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Moens</cp:lastModifiedBy>
  <cp:revision>71</cp:revision>
  <dcterms:created xsi:type="dcterms:W3CDTF">2022-05-12T01:15:12Z</dcterms:created>
  <dcterms:modified xsi:type="dcterms:W3CDTF">2023-06-29T03:15:38Z</dcterms:modified>
</cp:coreProperties>
</file>