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3" r:id="rId3"/>
    <p:sldId id="272" r:id="rId4"/>
    <p:sldId id="291" r:id="rId5"/>
    <p:sldId id="266" r:id="rId6"/>
    <p:sldId id="292" r:id="rId7"/>
    <p:sldId id="293" r:id="rId8"/>
    <p:sldId id="297" r:id="rId9"/>
    <p:sldId id="298" r:id="rId10"/>
    <p:sldId id="296" r:id="rId11"/>
    <p:sldId id="301" r:id="rId12"/>
    <p:sldId id="295" r:id="rId13"/>
    <p:sldId id="299" r:id="rId14"/>
    <p:sldId id="304" r:id="rId15"/>
    <p:sldId id="302" r:id="rId16"/>
    <p:sldId id="306" r:id="rId17"/>
    <p:sldId id="307" r:id="rId18"/>
    <p:sldId id="308" r:id="rId19"/>
    <p:sldId id="305" r:id="rId20"/>
    <p:sldId id="311" r:id="rId21"/>
    <p:sldId id="310" r:id="rId22"/>
    <p:sldId id="303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72"/>
            <p14:sldId id="291"/>
            <p14:sldId id="266"/>
            <p14:sldId id="292"/>
            <p14:sldId id="293"/>
            <p14:sldId id="297"/>
            <p14:sldId id="298"/>
            <p14:sldId id="296"/>
            <p14:sldId id="301"/>
            <p14:sldId id="295"/>
            <p14:sldId id="299"/>
            <p14:sldId id="304"/>
            <p14:sldId id="302"/>
            <p14:sldId id="306"/>
            <p14:sldId id="307"/>
            <p14:sldId id="308"/>
            <p14:sldId id="305"/>
            <p14:sldId id="311"/>
            <p14:sldId id="310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55448" autoAdjust="0"/>
  </p:normalViewPr>
  <p:slideViewPr>
    <p:cSldViewPr snapToGrid="0">
      <p:cViewPr varScale="1">
        <p:scale>
          <a:sx n="61" d="100"/>
          <a:sy n="61" d="100"/>
        </p:scale>
        <p:origin x="2454" y="72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-852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4314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color game is weak!</a:t>
            </a:r>
          </a:p>
          <a:p>
            <a:r>
              <a:rPr lang="en-US" dirty="0"/>
              <a:t>No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6394D"/>
                </a:solidFill>
                <a:effectLst/>
                <a:latin typeface="Open Sans" panose="020F0502020204030204" pitchFamily="34" charset="0"/>
              </a:rPr>
              <a:t>The purpose of feature files is to create readable specifications that can be understood by the whole team, not to provide test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creating a new </a:t>
            </a:r>
            <a:r>
              <a:rPr lang="en-US" dirty="0" err="1"/>
              <a:t>SuperHero.Feature</a:t>
            </a:r>
            <a:r>
              <a:rPr lang="en-US" dirty="0"/>
              <a:t> and then generate the step definitions</a:t>
            </a:r>
          </a:p>
          <a:p>
            <a:r>
              <a:rPr lang="en-US" dirty="0"/>
              <a:t>Show </a:t>
            </a:r>
            <a:r>
              <a:rPr lang="en-US" dirty="0" err="1"/>
              <a:t>TimeOffValidator</a:t>
            </a:r>
            <a:r>
              <a:rPr lang="en-US" dirty="0"/>
              <a:t> to show</a:t>
            </a:r>
          </a:p>
          <a:p>
            <a:r>
              <a:rPr lang="en-US" dirty="0"/>
              <a:t>	- Same Given used on multiple scenarios</a:t>
            </a:r>
          </a:p>
          <a:p>
            <a:r>
              <a:rPr lang="en-US" dirty="0"/>
              <a:t>	- Introduce parameters on the error strings</a:t>
            </a:r>
          </a:p>
          <a:p>
            <a:r>
              <a:rPr lang="en-US" dirty="0"/>
              <a:t>		-Show Attribute using Regular Expressions</a:t>
            </a:r>
          </a:p>
          <a:p>
            <a:r>
              <a:rPr lang="en-US" dirty="0"/>
              <a:t>Show </a:t>
            </a:r>
            <a:r>
              <a:rPr lang="en-US" dirty="0" err="1"/>
              <a:t>UserYearInfo</a:t>
            </a:r>
            <a:r>
              <a:rPr lang="en-US" dirty="0"/>
              <a:t> to show</a:t>
            </a:r>
          </a:p>
          <a:p>
            <a:r>
              <a:rPr lang="en-US" dirty="0"/>
              <a:t>	- numeric parameters</a:t>
            </a:r>
          </a:p>
          <a:p>
            <a:r>
              <a:rPr lang="en-US" dirty="0"/>
              <a:t>Show </a:t>
            </a:r>
            <a:r>
              <a:rPr lang="en-US" dirty="0" err="1"/>
              <a:t>TimeOffDateRange</a:t>
            </a:r>
            <a:r>
              <a:rPr lang="en-US" dirty="0"/>
              <a:t> to show</a:t>
            </a:r>
          </a:p>
          <a:p>
            <a:r>
              <a:rPr lang="en-US" dirty="0"/>
              <a:t>	- Tables</a:t>
            </a:r>
          </a:p>
          <a:p>
            <a:r>
              <a:rPr lang="en-US" dirty="0"/>
              <a:t>	- And</a:t>
            </a:r>
          </a:p>
          <a:p>
            <a:r>
              <a:rPr lang="en-US" dirty="0"/>
              <a:t>Show </a:t>
            </a:r>
            <a:r>
              <a:rPr lang="en-US" dirty="0" err="1"/>
              <a:t>CalendarViewModel</a:t>
            </a:r>
            <a:r>
              <a:rPr lang="en-US" dirty="0"/>
              <a:t> to show</a:t>
            </a:r>
          </a:p>
          <a:p>
            <a:r>
              <a:rPr lang="en-US" dirty="0"/>
              <a:t>	- *</a:t>
            </a:r>
          </a:p>
          <a:p>
            <a:r>
              <a:rPr lang="en-US" dirty="0"/>
              <a:t>Mention the </a:t>
            </a:r>
            <a:r>
              <a:rPr lang="en-US" dirty="0" err="1"/>
              <a:t>Specflow.Assist</a:t>
            </a:r>
            <a:r>
              <a:rPr lang="en-US" dirty="0"/>
              <a:t> helper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persistence methods in </a:t>
            </a:r>
            <a:r>
              <a:rPr lang="en-US"/>
              <a:t>the class</a:t>
            </a:r>
            <a:endParaRPr lang="en-US" dirty="0"/>
          </a:p>
          <a:p>
            <a:endParaRPr lang="en-US" dirty="0"/>
          </a:p>
          <a:p>
            <a:r>
              <a:rPr lang="en-US" dirty="0"/>
              <a:t>Living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/>
              <a:t>Three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 (SHARED UNDERSTANDING)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Feature – unique attribute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Markdown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Method matching / Arguments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Tables</a:t>
            </a:r>
            <a:endParaRPr lang="en-US" dirty="0"/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And, But, * - successive Given When Then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 – Run same tests with different data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 – defines data to run in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6F0A-7C8D-B815-63C5-A465D3B0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4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B1940D-D47A-6A61-EB1E-BDA0B5802076}"/>
              </a:ext>
            </a:extLst>
          </p:cNvPr>
          <p:cNvGrpSpPr/>
          <p:nvPr/>
        </p:nvGrpSpPr>
        <p:grpSpPr>
          <a:xfrm>
            <a:off x="1" y="712"/>
            <a:ext cx="4167270" cy="6856574"/>
            <a:chOff x="1" y="712"/>
            <a:chExt cx="4167270" cy="685657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3843118-6950-4CF7-73FD-E0319140E83C}"/>
                </a:ext>
              </a:extLst>
            </p:cNvPr>
            <p:cNvSpPr/>
            <p:nvPr/>
          </p:nvSpPr>
          <p:spPr>
            <a:xfrm>
              <a:off x="1" y="712"/>
              <a:ext cx="1666908" cy="2461295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5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Ready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2D4C25-050B-B385-1C8C-7218D85B038E}"/>
                </a:ext>
              </a:extLst>
            </p:cNvPr>
            <p:cNvSpPr/>
            <p:nvPr/>
          </p:nvSpPr>
          <p:spPr>
            <a:xfrm>
              <a:off x="1666909" y="714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4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4944D-C1E4-056A-687B-213683940B34}"/>
                </a:ext>
              </a:extLst>
            </p:cNvPr>
            <p:cNvSpPr/>
            <p:nvPr/>
          </p:nvSpPr>
          <p:spPr>
            <a:xfrm>
              <a:off x="1" y="219835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775411-BF63-E410-2740-A965A1EB2D99}"/>
                </a:ext>
              </a:extLst>
            </p:cNvPr>
            <p:cNvSpPr/>
            <p:nvPr/>
          </p:nvSpPr>
          <p:spPr>
            <a:xfrm>
              <a:off x="1666909" y="2198352"/>
              <a:ext cx="2500362" cy="1627841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6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826FFC-DA5D-CC42-E7D7-2ABD2D1596E1}"/>
                </a:ext>
              </a:extLst>
            </p:cNvPr>
            <p:cNvSpPr/>
            <p:nvPr/>
          </p:nvSpPr>
          <p:spPr>
            <a:xfrm>
              <a:off x="1" y="4395992"/>
              <a:ext cx="1666908" cy="2461294"/>
            </a:xfrm>
            <a:custGeom>
              <a:avLst/>
              <a:gdLst>
                <a:gd name="connsiteX0" fmla="*/ 0 w 2461294"/>
                <a:gd name="connsiteY0" fmla="*/ 0 h 1666908"/>
                <a:gd name="connsiteX1" fmla="*/ 1627840 w 2461294"/>
                <a:gd name="connsiteY1" fmla="*/ 0 h 1666908"/>
                <a:gd name="connsiteX2" fmla="*/ 2461294 w 2461294"/>
                <a:gd name="connsiteY2" fmla="*/ 833454 h 1666908"/>
                <a:gd name="connsiteX3" fmla="*/ 1627840 w 2461294"/>
                <a:gd name="connsiteY3" fmla="*/ 1666908 h 1666908"/>
                <a:gd name="connsiteX4" fmla="*/ 0 w 2461294"/>
                <a:gd name="connsiteY4" fmla="*/ 1666908 h 1666908"/>
                <a:gd name="connsiteX5" fmla="*/ 833454 w 2461294"/>
                <a:gd name="connsiteY5" fmla="*/ 833454 h 1666908"/>
                <a:gd name="connsiteX6" fmla="*/ 0 w 2461294"/>
                <a:gd name="connsiteY6" fmla="*/ 0 h 166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1294" h="1666908">
                  <a:moveTo>
                    <a:pt x="2461293" y="0"/>
                  </a:moveTo>
                  <a:lnTo>
                    <a:pt x="2461293" y="1102452"/>
                  </a:lnTo>
                  <a:lnTo>
                    <a:pt x="1230647" y="1666908"/>
                  </a:lnTo>
                  <a:lnTo>
                    <a:pt x="1" y="1102452"/>
                  </a:lnTo>
                  <a:lnTo>
                    <a:pt x="1" y="0"/>
                  </a:lnTo>
                  <a:lnTo>
                    <a:pt x="1230647" y="564456"/>
                  </a:lnTo>
                  <a:lnTo>
                    <a:pt x="246129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30" tIns="857584" rIns="24130" bIns="857584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Go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64F812-B9E0-A33B-9DD9-52116B04E114}"/>
                </a:ext>
              </a:extLst>
            </p:cNvPr>
            <p:cNvSpPr/>
            <p:nvPr/>
          </p:nvSpPr>
          <p:spPr>
            <a:xfrm>
              <a:off x="1666909" y="4395992"/>
              <a:ext cx="2500362" cy="1627840"/>
            </a:xfrm>
            <a:custGeom>
              <a:avLst/>
              <a:gdLst>
                <a:gd name="connsiteX0" fmla="*/ 271312 w 1627840"/>
                <a:gd name="connsiteY0" fmla="*/ 0 h 2500362"/>
                <a:gd name="connsiteX1" fmla="*/ 1356528 w 1627840"/>
                <a:gd name="connsiteY1" fmla="*/ 0 h 2500362"/>
                <a:gd name="connsiteX2" fmla="*/ 1627840 w 1627840"/>
                <a:gd name="connsiteY2" fmla="*/ 271312 h 2500362"/>
                <a:gd name="connsiteX3" fmla="*/ 1627840 w 1627840"/>
                <a:gd name="connsiteY3" fmla="*/ 2500362 h 2500362"/>
                <a:gd name="connsiteX4" fmla="*/ 1627840 w 1627840"/>
                <a:gd name="connsiteY4" fmla="*/ 2500362 h 2500362"/>
                <a:gd name="connsiteX5" fmla="*/ 0 w 1627840"/>
                <a:gd name="connsiteY5" fmla="*/ 2500362 h 2500362"/>
                <a:gd name="connsiteX6" fmla="*/ 0 w 1627840"/>
                <a:gd name="connsiteY6" fmla="*/ 2500362 h 2500362"/>
                <a:gd name="connsiteX7" fmla="*/ 0 w 1627840"/>
                <a:gd name="connsiteY7" fmla="*/ 271312 h 2500362"/>
                <a:gd name="connsiteX8" fmla="*/ 271312 w 1627840"/>
                <a:gd name="connsiteY8" fmla="*/ 0 h 250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840" h="2500362">
                  <a:moveTo>
                    <a:pt x="1627840" y="416736"/>
                  </a:moveTo>
                  <a:lnTo>
                    <a:pt x="1627840" y="2083626"/>
                  </a:lnTo>
                  <a:cubicBezTo>
                    <a:pt x="1627840" y="2313782"/>
                    <a:pt x="1548757" y="2500361"/>
                    <a:pt x="1451205" y="2500361"/>
                  </a:cubicBezTo>
                  <a:lnTo>
                    <a:pt x="0" y="2500361"/>
                  </a:lnTo>
                  <a:lnTo>
                    <a:pt x="0" y="25003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451205" y="1"/>
                  </a:lnTo>
                  <a:cubicBezTo>
                    <a:pt x="1548757" y="1"/>
                    <a:pt x="1627840" y="186580"/>
                    <a:pt x="1627840" y="41673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7153" tIns="108675" rIns="108674" bIns="108675" numCol="1" spcCol="1270" anchor="ctr" anchorCtr="0">
              <a:noAutofit/>
            </a:bodyPr>
            <a:lstStyle/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42814</TotalTime>
  <Words>640</Words>
  <Application>Microsoft Office PowerPoint</Application>
  <PresentationFormat>Widescreen</PresentationFormat>
  <Paragraphs>135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Open Sans</vt:lpstr>
      <vt:lpstr>office theme</vt:lpstr>
      <vt:lpstr>Fun and Efficient Testing with Specflow</vt:lpstr>
      <vt:lpstr>PowerPoint Presentation</vt:lpstr>
      <vt:lpstr>Sections</vt:lpstr>
      <vt:lpstr>PowerPoint Presentation</vt:lpstr>
      <vt:lpstr>Sponsors</vt:lpstr>
      <vt:lpstr>Background</vt:lpstr>
      <vt:lpstr>PowerPoint Presentation</vt:lpstr>
      <vt:lpstr>Types of Tests</vt:lpstr>
      <vt:lpstr>Types of Tests</vt:lpstr>
      <vt:lpstr>Goals</vt:lpstr>
      <vt:lpstr>Office Space</vt:lpstr>
      <vt:lpstr>TDD</vt:lpstr>
      <vt:lpstr>BDD</vt:lpstr>
      <vt:lpstr>Gherkin</vt:lpstr>
      <vt:lpstr>Gherkin</vt:lpstr>
      <vt:lpstr>Gherkin</vt:lpstr>
      <vt:lpstr>Gherkin</vt:lpstr>
      <vt:lpstr>Gherkin</vt:lpstr>
      <vt:lpstr>PowerPoint Presentation</vt:lpstr>
      <vt:lpstr>Demo</vt:lpstr>
      <vt:lpstr>PowerPoint Presentation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69</cp:revision>
  <dcterms:created xsi:type="dcterms:W3CDTF">2022-05-12T01:15:12Z</dcterms:created>
  <dcterms:modified xsi:type="dcterms:W3CDTF">2023-06-22T01:43:14Z</dcterms:modified>
</cp:coreProperties>
</file>