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5715-AF10-4218-A9DB-79A17034356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D4AE9F32-D25C-4CFB-BE64-613D6B044E6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631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5715-AF10-4218-A9DB-79A17034356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9F32-D25C-4CFB-BE64-613D6B04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5715-AF10-4218-A9DB-79A17034356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9F32-D25C-4CFB-BE64-613D6B04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94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5715-AF10-4218-A9DB-79A17034356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9F32-D25C-4CFB-BE64-613D6B044E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8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5715-AF10-4218-A9DB-79A17034356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9F32-D25C-4CFB-BE64-613D6B04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418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5715-AF10-4218-A9DB-79A17034356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9F32-D25C-4CFB-BE64-613D6B044E6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48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5715-AF10-4218-A9DB-79A17034356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9F32-D25C-4CFB-BE64-613D6B04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1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5715-AF10-4218-A9DB-79A17034356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9F32-D25C-4CFB-BE64-613D6B044E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1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5715-AF10-4218-A9DB-79A17034356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9F32-D25C-4CFB-BE64-613D6B04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48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5715-AF10-4218-A9DB-79A17034356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9F32-D25C-4CFB-BE64-613D6B04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5715-AF10-4218-A9DB-79A17034356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9F32-D25C-4CFB-BE64-613D6B04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7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575715-AF10-4218-A9DB-79A170343568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E9F32-D25C-4CFB-BE64-613D6B044E6E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4541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01E6-ABBD-448D-895D-B4371411CA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should you go when you’re hungry?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837BE-5AA6-4D06-AE2D-0ADC186E8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Restaurants in Toronto and Lexington, KY</a:t>
            </a:r>
          </a:p>
        </p:txBody>
      </p:sp>
    </p:spTree>
    <p:extLst>
      <p:ext uri="{BB962C8B-B14F-4D97-AF65-F5344CB8AC3E}">
        <p14:creationId xmlns:p14="http://schemas.microsoft.com/office/powerpoint/2010/main" val="308914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1C74-DA7D-46C5-9224-C7A97CFD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A2804-202E-4A16-8760-4417F9E79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you’re a vegetarian, Lexington would be a good place to visit</a:t>
            </a:r>
          </a:p>
          <a:p>
            <a:pPr lvl="1"/>
            <a:r>
              <a:rPr lang="en-US" dirty="0"/>
              <a:t>Vegetarian restaurants were prominent in all clusters</a:t>
            </a:r>
          </a:p>
          <a:p>
            <a:r>
              <a:rPr lang="en-US" dirty="0"/>
              <a:t>Pizza places were found in the top 10 for all Lexington clusters, but it was only in 5</a:t>
            </a:r>
            <a:r>
              <a:rPr lang="en-US" baseline="30000" dirty="0"/>
              <a:t>th</a:t>
            </a:r>
            <a:r>
              <a:rPr lang="en-US" dirty="0"/>
              <a:t> place in the Southern Park neighborhood</a:t>
            </a:r>
          </a:p>
          <a:p>
            <a:pPr lvl="1"/>
            <a:r>
              <a:rPr lang="en-US" dirty="0"/>
              <a:t>Perhaps this would be a good place to start a pizzeria!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5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6B8F-C042-4E70-8DE8-62480ACB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future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A85C2-CB01-4B81-B73A-E14DE386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Lexington and Toronto are different in many ways</a:t>
            </a:r>
          </a:p>
          <a:p>
            <a:r>
              <a:rPr lang="en-US" dirty="0"/>
              <a:t>How does Lexington compare to cities which are more similar?</a:t>
            </a:r>
          </a:p>
          <a:p>
            <a:pPr lvl="1"/>
            <a:r>
              <a:rPr lang="en-US" dirty="0"/>
              <a:t>It would be interesting to study cities of similar </a:t>
            </a:r>
            <a:r>
              <a:rPr lang="en-US" dirty="0" err="1"/>
              <a:t>sice</a:t>
            </a:r>
            <a:endParaRPr lang="en-US" dirty="0"/>
          </a:p>
          <a:p>
            <a:pPr lvl="1"/>
            <a:r>
              <a:rPr lang="en-US" dirty="0"/>
              <a:t>Is Lexington more in line with other cities in the US?</a:t>
            </a:r>
          </a:p>
          <a:p>
            <a:pPr lvl="1"/>
            <a:r>
              <a:rPr lang="en-US" dirty="0"/>
              <a:t>Is Lexington more similar to southern US cities?</a:t>
            </a:r>
          </a:p>
        </p:txBody>
      </p:sp>
    </p:spTree>
    <p:extLst>
      <p:ext uri="{BB962C8B-B14F-4D97-AF65-F5344CB8AC3E}">
        <p14:creationId xmlns:p14="http://schemas.microsoft.com/office/powerpoint/2010/main" val="103361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2796-CC73-4A38-BF63-1D170D32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627C-008D-46C6-B292-C2EDD2012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5"/>
            <a:ext cx="7796540" cy="44067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People who live near Lexington, Kentucky often note that it seems to have a large number of restaurants for its population.</a:t>
            </a:r>
          </a:p>
          <a:p>
            <a:r>
              <a:rPr lang="en-US" dirty="0"/>
              <a:t>Is this true?</a:t>
            </a:r>
          </a:p>
          <a:p>
            <a:r>
              <a:rPr lang="en-US" dirty="0"/>
              <a:t> How does it compare to a much larger city? </a:t>
            </a:r>
          </a:p>
          <a:p>
            <a:pPr lvl="1"/>
            <a:r>
              <a:rPr lang="en-US" dirty="0"/>
              <a:t>Toronto has 2.7 million people</a:t>
            </a:r>
          </a:p>
          <a:p>
            <a:pPr lvl="1"/>
            <a:r>
              <a:rPr lang="en-US" dirty="0"/>
              <a:t>Lexington has 324,000 people</a:t>
            </a:r>
          </a:p>
          <a:p>
            <a:r>
              <a:rPr lang="en-US" dirty="0"/>
              <a:t>How does the number of restaurants per capita compare?  </a:t>
            </a:r>
          </a:p>
          <a:p>
            <a:r>
              <a:rPr lang="en-US" dirty="0"/>
              <a:t>What kind of restaurants are present in each city? </a:t>
            </a:r>
          </a:p>
          <a:p>
            <a:r>
              <a:rPr lang="en-US" dirty="0"/>
              <a:t>In short, is Lexington truly a 'restaurant town' or would a hungry person prefer a larger city like Toronto?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6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0800-FCE0-440C-9D36-C8E02EA7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might be interested in this study?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1F6E-3DF9-4E4D-BF4B-7A6054F87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Entrepreneurs can see whether Lexington is a good place to start restaurants. </a:t>
            </a:r>
          </a:p>
          <a:p>
            <a:r>
              <a:rPr lang="en-US" dirty="0"/>
              <a:t>Food tourists can understand if Lexington is worth a trip.</a:t>
            </a:r>
          </a:p>
          <a:p>
            <a:r>
              <a:rPr lang="en-US" dirty="0"/>
              <a:t>Residents and leaders of both cities can learn more about this aspect of their city's culture.  </a:t>
            </a:r>
          </a:p>
          <a:p>
            <a:r>
              <a:rPr lang="en-US" dirty="0"/>
              <a:t>Are certain parts of Lexington particularly good for certain types of restaurants? </a:t>
            </a:r>
          </a:p>
          <a:p>
            <a:r>
              <a:rPr lang="en-US" dirty="0"/>
              <a:t>Are there areas of town which lack a particular genre of food?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6157-A603-4A09-A88E-5CC51F2E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did we get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B58B-CAC5-4703-A734-E9DFE62F4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data is available on Wikipedia</a:t>
            </a:r>
          </a:p>
          <a:p>
            <a:r>
              <a:rPr lang="en-US" dirty="0"/>
              <a:t>Neighborhood data for Toronto came from a .csv file in this assignment package </a:t>
            </a:r>
          </a:p>
          <a:p>
            <a:pPr lvl="1"/>
            <a:r>
              <a:rPr lang="en-US" dirty="0"/>
              <a:t>Lexington neighborhood data came from several realty websites</a:t>
            </a:r>
          </a:p>
          <a:p>
            <a:r>
              <a:rPr lang="en-US" dirty="0"/>
              <a:t>The lists of restaurants by neighborhood was scraped from Foursquare.com </a:t>
            </a:r>
          </a:p>
        </p:txBody>
      </p:sp>
    </p:spTree>
    <p:extLst>
      <p:ext uri="{BB962C8B-B14F-4D97-AF65-F5344CB8AC3E}">
        <p14:creationId xmlns:p14="http://schemas.microsoft.com/office/powerpoint/2010/main" val="168979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9109-B03B-4C40-9B85-E8117CA8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was the project executed?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FBBB9-CA5D-43B5-A921-8915318E8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971" y="2052116"/>
            <a:ext cx="7043167" cy="3997828"/>
          </a:xfrm>
        </p:spPr>
        <p:txBody>
          <a:bodyPr/>
          <a:lstStyle/>
          <a:p>
            <a:r>
              <a:rPr lang="en-US" dirty="0"/>
              <a:t>Once the libraries were loaded, the analysis for each city was nearly identical</a:t>
            </a:r>
          </a:p>
          <a:p>
            <a:r>
              <a:rPr lang="en-US" dirty="0"/>
              <a:t>I created </a:t>
            </a:r>
            <a:r>
              <a:rPr lang="en-US" dirty="0" err="1"/>
              <a:t>dataframes</a:t>
            </a:r>
            <a:r>
              <a:rPr lang="en-US" dirty="0"/>
              <a:t> containing zip codes, neighborhoods, geospatial coordinates, and restaurant data for each city</a:t>
            </a:r>
          </a:p>
          <a:p>
            <a:r>
              <a:rPr lang="en-US" dirty="0"/>
              <a:t>These data were processed through K-Means clusters to identify logical groupings</a:t>
            </a:r>
          </a:p>
          <a:p>
            <a:r>
              <a:rPr lang="en-US" dirty="0"/>
              <a:t>Finally, the reports for each city were compared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13A7E-F525-411D-B969-9EE90D20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1" y="227296"/>
            <a:ext cx="3420942" cy="6526685"/>
          </a:xfrm>
          <a:prstGeom prst="rect">
            <a:avLst/>
          </a:prstGeom>
          <a:solidFill>
            <a:schemeClr val="tx1">
              <a:lumMod val="85000"/>
              <a:alpha val="53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3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3A73-FFB9-4817-B5D3-C604FDB0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different types of restaurants were found in Foursquare?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3DD6-8779-4C1A-8DC7-1386FDC75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18" y="2010835"/>
            <a:ext cx="6621982" cy="473370"/>
          </a:xfrm>
        </p:spPr>
        <p:txBody>
          <a:bodyPr/>
          <a:lstStyle/>
          <a:p>
            <a:r>
              <a:rPr lang="en-US" dirty="0"/>
              <a:t>The following restaurant types were found in Toronto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1AAB10-E63E-4755-9D88-3A0C91E77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476791"/>
              </p:ext>
            </p:extLst>
          </p:nvPr>
        </p:nvGraphicFramePr>
        <p:xfrm>
          <a:off x="149006" y="2609755"/>
          <a:ext cx="8884692" cy="4147409"/>
        </p:xfrm>
        <a:graphic>
          <a:graphicData uri="http://schemas.openxmlformats.org/drawingml/2006/table">
            <a:tbl>
              <a:tblPr firstRow="1" firstCol="1" bandRow="1"/>
              <a:tblGrid>
                <a:gridCol w="2220698">
                  <a:extLst>
                    <a:ext uri="{9D8B030D-6E8A-4147-A177-3AD203B41FA5}">
                      <a16:colId xmlns:a16="http://schemas.microsoft.com/office/drawing/2014/main" val="1113421085"/>
                    </a:ext>
                  </a:extLst>
                </a:gridCol>
                <a:gridCol w="2220698">
                  <a:extLst>
                    <a:ext uri="{9D8B030D-6E8A-4147-A177-3AD203B41FA5}">
                      <a16:colId xmlns:a16="http://schemas.microsoft.com/office/drawing/2014/main" val="461649084"/>
                    </a:ext>
                  </a:extLst>
                </a:gridCol>
                <a:gridCol w="2221648">
                  <a:extLst>
                    <a:ext uri="{9D8B030D-6E8A-4147-A177-3AD203B41FA5}">
                      <a16:colId xmlns:a16="http://schemas.microsoft.com/office/drawing/2014/main" val="3593555115"/>
                    </a:ext>
                  </a:extLst>
                </a:gridCol>
                <a:gridCol w="2221648">
                  <a:extLst>
                    <a:ext uri="{9D8B030D-6E8A-4147-A177-3AD203B41FA5}">
                      <a16:colId xmlns:a16="http://schemas.microsoft.com/office/drawing/2014/main" val="459191576"/>
                    </a:ext>
                  </a:extLst>
                </a:gridCol>
              </a:tblGrid>
              <a:tr h="235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Afghan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American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Asian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BBQ Joint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736020"/>
                  </a:ext>
                </a:extLst>
              </a:tr>
              <a:tr h="235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Bed &amp; Breakfast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Belgian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Brazilian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Breakfast Spot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88270"/>
                  </a:ext>
                </a:extLst>
              </a:tr>
              <a:tr h="235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Burger Joint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Café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Caribbean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Chinese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79159"/>
                  </a:ext>
                </a:extLst>
              </a:tr>
              <a:tr h="2344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Colombian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Comfort Food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Diner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Doner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216345"/>
                  </a:ext>
                </a:extLst>
              </a:tr>
              <a:tr h="249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Dumpling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Eastern European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Empanada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Ethiopian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8277"/>
                  </a:ext>
                </a:extLst>
              </a:tr>
              <a:tr h="235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Falafel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Fast Food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Filipino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French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003487"/>
                  </a:ext>
                </a:extLst>
              </a:tr>
              <a:tr h="235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Fried Chicken Joint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Gaming Cafe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Gastropub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German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055183"/>
                  </a:ext>
                </a:extLst>
              </a:tr>
              <a:tr h="235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Gluten-free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Greek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Hotpot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Indian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39994"/>
                  </a:ext>
                </a:extLst>
              </a:tr>
              <a:tr h="2396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Italian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Japanese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Korean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Latin American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766237"/>
                  </a:ext>
                </a:extLst>
              </a:tr>
              <a:tr h="307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Mediterranean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Mexican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Middle Eastern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Modern European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435475"/>
                  </a:ext>
                </a:extLst>
              </a:tr>
              <a:tr h="2498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Molecular Gastronomy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American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Pizza Place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Polish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833927"/>
                  </a:ext>
                </a:extLst>
              </a:tr>
              <a:tr h="235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Portuguese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Ramen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Sandwich Place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821794"/>
                  </a:ext>
                </a:extLst>
              </a:tr>
              <a:tr h="235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Seafood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Sushi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Taiwanese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Thai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92206"/>
                  </a:ext>
                </a:extLst>
              </a:tr>
              <a:tr h="2586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Theme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Vegetarian / Vegan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Vietnamese Restaurant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Wings Joint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4635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7C6C562-0E26-44FD-A0E9-F730B6507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271398"/>
              </p:ext>
            </p:extLst>
          </p:nvPr>
        </p:nvGraphicFramePr>
        <p:xfrm>
          <a:off x="9158513" y="2609755"/>
          <a:ext cx="2128761" cy="4147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8761">
                  <a:extLst>
                    <a:ext uri="{9D8B030D-6E8A-4147-A177-3AD203B41FA5}">
                      <a16:colId xmlns:a16="http://schemas.microsoft.com/office/drawing/2014/main" val="4133993826"/>
                    </a:ext>
                  </a:extLst>
                </a:gridCol>
              </a:tblGrid>
              <a:tr h="259746"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American Restaurant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696470560"/>
                  </a:ext>
                </a:extLst>
              </a:tr>
              <a:tr h="259746"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Asian Restaurant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67622528"/>
                  </a:ext>
                </a:extLst>
              </a:tr>
              <a:tr h="259746"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Breakfast Spot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912688826"/>
                  </a:ext>
                </a:extLst>
              </a:tr>
              <a:tr h="259746"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Café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36229434"/>
                  </a:ext>
                </a:extLst>
              </a:tr>
              <a:tr h="259746"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Diner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784423637"/>
                  </a:ext>
                </a:extLst>
              </a:tr>
              <a:tr h="259746"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French Restaurant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111251129"/>
                  </a:ext>
                </a:extLst>
              </a:tr>
              <a:tr h="259746"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Gastropub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257465616"/>
                  </a:ext>
                </a:extLst>
              </a:tr>
              <a:tr h="259746"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Hot Dog Joint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502260057"/>
                  </a:ext>
                </a:extLst>
              </a:tr>
              <a:tr h="259746"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Latin American Restaurant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872743019"/>
                  </a:ext>
                </a:extLst>
              </a:tr>
              <a:tr h="515227"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Molecular Gastronomy Restaurant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086384869"/>
                  </a:ext>
                </a:extLst>
              </a:tr>
              <a:tr h="259746"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Pizza Place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331932775"/>
                  </a:ext>
                </a:extLst>
              </a:tr>
              <a:tr h="259746"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Restaurant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669069059"/>
                  </a:ext>
                </a:extLst>
              </a:tr>
              <a:tr h="259746"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Sandwich Place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003211707"/>
                  </a:ext>
                </a:extLst>
              </a:tr>
              <a:tr h="515227"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Vegetarian / Vegan Restaurant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162033661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E71F-3064-42E5-A1BD-B141426C2E98}"/>
              </a:ext>
            </a:extLst>
          </p:cNvPr>
          <p:cNvSpPr txBox="1">
            <a:spLocks/>
          </p:cNvSpPr>
          <p:nvPr/>
        </p:nvSpPr>
        <p:spPr>
          <a:xfrm>
            <a:off x="9158514" y="1954590"/>
            <a:ext cx="2128761" cy="549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…and in Lexington</a:t>
            </a:r>
          </a:p>
        </p:txBody>
      </p:sp>
    </p:spTree>
    <p:extLst>
      <p:ext uri="{BB962C8B-B14F-4D97-AF65-F5344CB8AC3E}">
        <p14:creationId xmlns:p14="http://schemas.microsoft.com/office/powerpoint/2010/main" val="205635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307B-CF1A-4C3C-BDCC-171880CC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clusters in Toronto and Lexington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A7975-FDB1-42D0-9ADF-DB97320BF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92" r="28559"/>
          <a:stretch/>
        </p:blipFill>
        <p:spPr>
          <a:xfrm>
            <a:off x="112105" y="2116668"/>
            <a:ext cx="5173110" cy="334469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48C6C7-F851-4E4D-87F3-820E7B121EB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t="18302" r="26045"/>
          <a:stretch/>
        </p:blipFill>
        <p:spPr>
          <a:xfrm>
            <a:off x="5783695" y="2156155"/>
            <a:ext cx="4913334" cy="3265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2C1C1F-8094-41C5-916A-E4644CEEB959}"/>
              </a:ext>
            </a:extLst>
          </p:cNvPr>
          <p:cNvSpPr txBox="1"/>
          <p:nvPr/>
        </p:nvSpPr>
        <p:spPr>
          <a:xfrm>
            <a:off x="183848" y="5646058"/>
            <a:ext cx="5041295" cy="1175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Toronto’s clusters are generally defined by distance from the University of Toronto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FAF16-6BBF-43E6-BC0B-660DD014167A}"/>
              </a:ext>
            </a:extLst>
          </p:cNvPr>
          <p:cNvSpPr txBox="1"/>
          <p:nvPr/>
        </p:nvSpPr>
        <p:spPr>
          <a:xfrm>
            <a:off x="5746558" y="5646058"/>
            <a:ext cx="5041295" cy="1175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Lexington has fewer clusters, so it is difficult to identify trends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06D4C-9EDE-482A-81EE-656158E7C7DC}"/>
              </a:ext>
            </a:extLst>
          </p:cNvPr>
          <p:cNvSpPr txBox="1"/>
          <p:nvPr/>
        </p:nvSpPr>
        <p:spPr>
          <a:xfrm>
            <a:off x="1137312" y="6291618"/>
            <a:ext cx="9876431" cy="4277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i="1" dirty="0"/>
              <a:t>NOTE:  Foursquare was missing restaurant data for several Lexington neighborhoods</a:t>
            </a:r>
          </a:p>
        </p:txBody>
      </p:sp>
    </p:spTree>
    <p:extLst>
      <p:ext uri="{BB962C8B-B14F-4D97-AF65-F5344CB8AC3E}">
        <p14:creationId xmlns:p14="http://schemas.microsoft.com/office/powerpoint/2010/main" val="125728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6ACB-3382-48EE-AAB7-8773706D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071" y="219332"/>
            <a:ext cx="7958331" cy="1077229"/>
          </a:xfrm>
        </p:spPr>
        <p:txBody>
          <a:bodyPr/>
          <a:lstStyle/>
          <a:p>
            <a:r>
              <a:rPr lang="en-US" dirty="0"/>
              <a:t>What types of restaurants are found in each cluster?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13E3A96-0533-4848-A3FF-C98F95091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965288"/>
              </p:ext>
            </p:extLst>
          </p:nvPr>
        </p:nvGraphicFramePr>
        <p:xfrm>
          <a:off x="1" y="1235629"/>
          <a:ext cx="8393370" cy="2713307"/>
        </p:xfrm>
        <a:graphic>
          <a:graphicData uri="http://schemas.openxmlformats.org/drawingml/2006/table">
            <a:tbl>
              <a:tblPr firstRow="1" firstCol="1" bandRow="1"/>
              <a:tblGrid>
                <a:gridCol w="835450">
                  <a:extLst>
                    <a:ext uri="{9D8B030D-6E8A-4147-A177-3AD203B41FA5}">
                      <a16:colId xmlns:a16="http://schemas.microsoft.com/office/drawing/2014/main" val="3430035519"/>
                    </a:ext>
                  </a:extLst>
                </a:gridCol>
                <a:gridCol w="755084">
                  <a:extLst>
                    <a:ext uri="{9D8B030D-6E8A-4147-A177-3AD203B41FA5}">
                      <a16:colId xmlns:a16="http://schemas.microsoft.com/office/drawing/2014/main" val="980597622"/>
                    </a:ext>
                  </a:extLst>
                </a:gridCol>
                <a:gridCol w="755084">
                  <a:extLst>
                    <a:ext uri="{9D8B030D-6E8A-4147-A177-3AD203B41FA5}">
                      <a16:colId xmlns:a16="http://schemas.microsoft.com/office/drawing/2014/main" val="1812134701"/>
                    </a:ext>
                  </a:extLst>
                </a:gridCol>
                <a:gridCol w="755969">
                  <a:extLst>
                    <a:ext uri="{9D8B030D-6E8A-4147-A177-3AD203B41FA5}">
                      <a16:colId xmlns:a16="http://schemas.microsoft.com/office/drawing/2014/main" val="3505754430"/>
                    </a:ext>
                  </a:extLst>
                </a:gridCol>
                <a:gridCol w="755969">
                  <a:extLst>
                    <a:ext uri="{9D8B030D-6E8A-4147-A177-3AD203B41FA5}">
                      <a16:colId xmlns:a16="http://schemas.microsoft.com/office/drawing/2014/main" val="2925470519"/>
                    </a:ext>
                  </a:extLst>
                </a:gridCol>
                <a:gridCol w="755969">
                  <a:extLst>
                    <a:ext uri="{9D8B030D-6E8A-4147-A177-3AD203B41FA5}">
                      <a16:colId xmlns:a16="http://schemas.microsoft.com/office/drawing/2014/main" val="515601585"/>
                    </a:ext>
                  </a:extLst>
                </a:gridCol>
                <a:gridCol w="755969">
                  <a:extLst>
                    <a:ext uri="{9D8B030D-6E8A-4147-A177-3AD203B41FA5}">
                      <a16:colId xmlns:a16="http://schemas.microsoft.com/office/drawing/2014/main" val="3370038672"/>
                    </a:ext>
                  </a:extLst>
                </a:gridCol>
                <a:gridCol w="755969">
                  <a:extLst>
                    <a:ext uri="{9D8B030D-6E8A-4147-A177-3AD203B41FA5}">
                      <a16:colId xmlns:a16="http://schemas.microsoft.com/office/drawing/2014/main" val="1632459839"/>
                    </a:ext>
                  </a:extLst>
                </a:gridCol>
                <a:gridCol w="755969">
                  <a:extLst>
                    <a:ext uri="{9D8B030D-6E8A-4147-A177-3AD203B41FA5}">
                      <a16:colId xmlns:a16="http://schemas.microsoft.com/office/drawing/2014/main" val="3195184907"/>
                    </a:ext>
                  </a:extLst>
                </a:gridCol>
                <a:gridCol w="755969">
                  <a:extLst>
                    <a:ext uri="{9D8B030D-6E8A-4147-A177-3AD203B41FA5}">
                      <a16:colId xmlns:a16="http://schemas.microsoft.com/office/drawing/2014/main" val="1194209615"/>
                    </a:ext>
                  </a:extLst>
                </a:gridCol>
                <a:gridCol w="755969">
                  <a:extLst>
                    <a:ext uri="{9D8B030D-6E8A-4147-A177-3AD203B41FA5}">
                      <a16:colId xmlns:a16="http://schemas.microsoft.com/office/drawing/2014/main" val="331098265"/>
                    </a:ext>
                  </a:extLst>
                </a:gridCol>
              </a:tblGrid>
              <a:tr h="4483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Neighbour</a:t>
                      </a: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-hood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1st Most Common Venue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2nd Most Common Venue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3rd Most Common Venue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4th Most Common Venue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5th Most Common Venue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6th Most Common Venue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7th Most Common Venue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8th Most Common Venue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9th Most Common Venue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10th Most Common Venue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547228"/>
                  </a:ext>
                </a:extLst>
              </a:tr>
              <a:tr h="4483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Harbourfront,Regent Park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Café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Mexican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Asian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French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Breakfast Spot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Wings Joint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Doner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Restaurant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Fried Chicken Joint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Filipino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544835"/>
                  </a:ext>
                </a:extLst>
              </a:tr>
              <a:tr h="4483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Ryerson,Garden District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Middle Eastern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Japanese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Café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Diner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Italian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Pizza Place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Ramen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Fast Food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Sandwich Place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562840"/>
                  </a:ext>
                </a:extLst>
              </a:tr>
              <a:tr h="4483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St. James Town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Café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Italian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Diner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Breakfast Spot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American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Thai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Gastropub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BBQ Joint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Seafood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837506"/>
                  </a:ext>
                </a:extLst>
              </a:tr>
              <a:tr h="4716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Berczy Park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Seafood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Café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Japanese Restaurant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Eastern European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Breakfast Spot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Greek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French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BBQ Joint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Thai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70012"/>
                  </a:ext>
                </a:extLst>
              </a:tr>
              <a:tr h="4483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Bay Street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Italian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Japanese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Sandwich Place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Burger Joint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Café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Middle Eastern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Chinese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Thai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Seafood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Sushi Restaurant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2403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006EAF-F9F5-4ECB-95A5-985B694A7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39333"/>
              </p:ext>
            </p:extLst>
          </p:nvPr>
        </p:nvGraphicFramePr>
        <p:xfrm>
          <a:off x="1" y="4192149"/>
          <a:ext cx="8393374" cy="1863358"/>
        </p:xfrm>
        <a:graphic>
          <a:graphicData uri="http://schemas.openxmlformats.org/drawingml/2006/table">
            <a:tbl>
              <a:tblPr firstRow="1" firstCol="1" bandRow="1"/>
              <a:tblGrid>
                <a:gridCol w="763034">
                  <a:extLst>
                    <a:ext uri="{9D8B030D-6E8A-4147-A177-3AD203B41FA5}">
                      <a16:colId xmlns:a16="http://schemas.microsoft.com/office/drawing/2014/main" val="3782877893"/>
                    </a:ext>
                  </a:extLst>
                </a:gridCol>
                <a:gridCol w="763034">
                  <a:extLst>
                    <a:ext uri="{9D8B030D-6E8A-4147-A177-3AD203B41FA5}">
                      <a16:colId xmlns:a16="http://schemas.microsoft.com/office/drawing/2014/main" val="2017825823"/>
                    </a:ext>
                  </a:extLst>
                </a:gridCol>
                <a:gridCol w="763034">
                  <a:extLst>
                    <a:ext uri="{9D8B030D-6E8A-4147-A177-3AD203B41FA5}">
                      <a16:colId xmlns:a16="http://schemas.microsoft.com/office/drawing/2014/main" val="4197229366"/>
                    </a:ext>
                  </a:extLst>
                </a:gridCol>
                <a:gridCol w="763034">
                  <a:extLst>
                    <a:ext uri="{9D8B030D-6E8A-4147-A177-3AD203B41FA5}">
                      <a16:colId xmlns:a16="http://schemas.microsoft.com/office/drawing/2014/main" val="3616610666"/>
                    </a:ext>
                  </a:extLst>
                </a:gridCol>
                <a:gridCol w="763034">
                  <a:extLst>
                    <a:ext uri="{9D8B030D-6E8A-4147-A177-3AD203B41FA5}">
                      <a16:colId xmlns:a16="http://schemas.microsoft.com/office/drawing/2014/main" val="3000494900"/>
                    </a:ext>
                  </a:extLst>
                </a:gridCol>
                <a:gridCol w="763034">
                  <a:extLst>
                    <a:ext uri="{9D8B030D-6E8A-4147-A177-3AD203B41FA5}">
                      <a16:colId xmlns:a16="http://schemas.microsoft.com/office/drawing/2014/main" val="2610129865"/>
                    </a:ext>
                  </a:extLst>
                </a:gridCol>
                <a:gridCol w="763034">
                  <a:extLst>
                    <a:ext uri="{9D8B030D-6E8A-4147-A177-3AD203B41FA5}">
                      <a16:colId xmlns:a16="http://schemas.microsoft.com/office/drawing/2014/main" val="168023413"/>
                    </a:ext>
                  </a:extLst>
                </a:gridCol>
                <a:gridCol w="763034">
                  <a:extLst>
                    <a:ext uri="{9D8B030D-6E8A-4147-A177-3AD203B41FA5}">
                      <a16:colId xmlns:a16="http://schemas.microsoft.com/office/drawing/2014/main" val="3708304857"/>
                    </a:ext>
                  </a:extLst>
                </a:gridCol>
                <a:gridCol w="763034">
                  <a:extLst>
                    <a:ext uri="{9D8B030D-6E8A-4147-A177-3AD203B41FA5}">
                      <a16:colId xmlns:a16="http://schemas.microsoft.com/office/drawing/2014/main" val="2098578893"/>
                    </a:ext>
                  </a:extLst>
                </a:gridCol>
                <a:gridCol w="763034">
                  <a:extLst>
                    <a:ext uri="{9D8B030D-6E8A-4147-A177-3AD203B41FA5}">
                      <a16:colId xmlns:a16="http://schemas.microsoft.com/office/drawing/2014/main" val="3530289490"/>
                    </a:ext>
                  </a:extLst>
                </a:gridCol>
                <a:gridCol w="763034">
                  <a:extLst>
                    <a:ext uri="{9D8B030D-6E8A-4147-A177-3AD203B41FA5}">
                      <a16:colId xmlns:a16="http://schemas.microsoft.com/office/drawing/2014/main" val="285922338"/>
                    </a:ext>
                  </a:extLst>
                </a:gridCol>
              </a:tblGrid>
              <a:tr h="4483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Neighbor-hood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1st Most Common Venue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2nd Most Common Venue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3rd Most Common Venue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4th Most Common Venue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5th Most Common Venue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6th Most Common Venue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7th Most Common Venue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8th Most Common Venue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9th Most Common Venue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10th Most Common Venue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388009"/>
                  </a:ext>
                </a:extLst>
              </a:tr>
              <a:tr h="47167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Downtown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Vegetarian / Vegan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Sandwich Place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Pizza Place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Molecular Gastronomy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Latin American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Hot Dog Joint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Gastropub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French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Diner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Café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443339"/>
                  </a:ext>
                </a:extLst>
              </a:tr>
              <a:tr h="47167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Eastland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Vegetarian / Vegan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Sandwich Place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Pizza Place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Molecular Gastronomy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Latin American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Hot Dog Joint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Gastropub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French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Diner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909579"/>
                  </a:ext>
                </a:extLst>
              </a:tr>
              <a:tr h="47167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Southern Park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Diner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Vegetarian / Vegan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Sandwich Place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Pizza Place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Molecular Gastronomy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Latin American Restaurant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Hot Dog Joint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Gastropub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French Restaurant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87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E3E05F-D641-4F38-B90F-6FEC9D457EBF}"/>
              </a:ext>
            </a:extLst>
          </p:cNvPr>
          <p:cNvSpPr txBox="1"/>
          <p:nvPr/>
        </p:nvSpPr>
        <p:spPr>
          <a:xfrm>
            <a:off x="8507104" y="1178690"/>
            <a:ext cx="2761397" cy="27702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Toronto tends to have general </a:t>
            </a:r>
            <a:r>
              <a:rPr lang="en-US" dirty="0" err="1"/>
              <a:t>restuarants</a:t>
            </a:r>
            <a:r>
              <a:rPr lang="en-US" dirty="0"/>
              <a:t>, cafes, and Japanese restaurants.  </a:t>
            </a:r>
          </a:p>
          <a:p>
            <a:endParaRPr lang="en-US" dirty="0"/>
          </a:p>
          <a:p>
            <a:r>
              <a:rPr lang="en-US" dirty="0"/>
              <a:t>Several ethnic restaurants appear in the top 10 in each cluster.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65268-F370-4AC3-B7CE-96218923C261}"/>
              </a:ext>
            </a:extLst>
          </p:cNvPr>
          <p:cNvSpPr txBox="1"/>
          <p:nvPr/>
        </p:nvSpPr>
        <p:spPr>
          <a:xfrm>
            <a:off x="8507104" y="4147078"/>
            <a:ext cx="2761397" cy="27702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Lexington has several vegetarian/vegan options and sandwich places</a:t>
            </a:r>
          </a:p>
          <a:p>
            <a:endParaRPr lang="en-US" dirty="0"/>
          </a:p>
          <a:p>
            <a:r>
              <a:rPr lang="en-US" dirty="0"/>
              <a:t>Only a few ethnic restaurants make the top 10</a:t>
            </a:r>
          </a:p>
        </p:txBody>
      </p:sp>
    </p:spTree>
    <p:extLst>
      <p:ext uri="{BB962C8B-B14F-4D97-AF65-F5344CB8AC3E}">
        <p14:creationId xmlns:p14="http://schemas.microsoft.com/office/powerpoint/2010/main" val="42262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1C74-DA7D-46C5-9224-C7A97CFD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A2804-202E-4A16-8760-4417F9E79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Lexington have more restaurants than would be expected from a city its size?</a:t>
            </a:r>
          </a:p>
          <a:p>
            <a:pPr lvl="1"/>
            <a:r>
              <a:rPr lang="en-US" dirty="0"/>
              <a:t>Toronto has 479 restaurants listed in Foursquare</a:t>
            </a:r>
          </a:p>
          <a:p>
            <a:pPr lvl="1"/>
            <a:r>
              <a:rPr lang="en-US" dirty="0"/>
              <a:t>Lexington has 49</a:t>
            </a:r>
          </a:p>
          <a:p>
            <a:pPr lvl="1"/>
            <a:r>
              <a:rPr lang="en-US" dirty="0"/>
              <a:t>Since Toronto is 9.1 times the size of Lexington, this is a comparable number per capita</a:t>
            </a:r>
          </a:p>
          <a:p>
            <a:r>
              <a:rPr lang="en-US" dirty="0"/>
              <a:t>However, Toronto has many more types of restaurants than Lexington</a:t>
            </a:r>
          </a:p>
          <a:p>
            <a:pPr lvl="1"/>
            <a:r>
              <a:rPr lang="en-US" dirty="0"/>
              <a:t>This is especially true for ethnic restaurants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0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50</TotalTime>
  <Words>988</Words>
  <Application>Microsoft Office PowerPoint</Application>
  <PresentationFormat>Widescreen</PresentationFormat>
  <Paragraphs>239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MS Shell Dlg 2</vt:lpstr>
      <vt:lpstr>Wingdings</vt:lpstr>
      <vt:lpstr>Wingdings 3</vt:lpstr>
      <vt:lpstr>Madison</vt:lpstr>
      <vt:lpstr>Where should you go when you’re hungry?</vt:lpstr>
      <vt:lpstr>Introduction</vt:lpstr>
      <vt:lpstr>Who might be interested in this study?</vt:lpstr>
      <vt:lpstr>Where did we get the data?</vt:lpstr>
      <vt:lpstr>How was the project executed?</vt:lpstr>
      <vt:lpstr>What different types of restaurants were found in Foursquare?</vt:lpstr>
      <vt:lpstr>Comparing the clusters in Toronto and Lexington</vt:lpstr>
      <vt:lpstr>What types of restaurants are found in each cluster?</vt:lpstr>
      <vt:lpstr>Conclusions</vt:lpstr>
      <vt:lpstr>Conclusions</vt:lpstr>
      <vt:lpstr>Recommendations for future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should you go when you’re hungry?</dc:title>
  <dc:creator>Kevin Kennedy</dc:creator>
  <cp:lastModifiedBy>Kevin Kennedy</cp:lastModifiedBy>
  <cp:revision>6</cp:revision>
  <dcterms:created xsi:type="dcterms:W3CDTF">2020-03-23T01:46:27Z</dcterms:created>
  <dcterms:modified xsi:type="dcterms:W3CDTF">2020-03-23T02:36:46Z</dcterms:modified>
</cp:coreProperties>
</file>