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3" r:id="rId6"/>
    <p:sldId id="277" r:id="rId7"/>
    <p:sldId id="287" r:id="rId8"/>
    <p:sldId id="278" r:id="rId9"/>
  </p:sldIdLst>
  <p:sldSz cx="9144000" cy="5143500" type="screen16x9"/>
  <p:notesSz cx="6858000" cy="9144000"/>
  <p:embeddedFontLst>
    <p:embeddedFont>
      <p:font typeface="Barlow" panose="020B0604020202020204" charset="0"/>
      <p:regular r:id="rId11"/>
      <p:bold r:id="rId12"/>
      <p:italic r:id="rId13"/>
      <p:boldItalic r:id="rId14"/>
    </p:embeddedFont>
    <p:embeddedFont>
      <p:font typeface="Bahnschrift SemiCondensed" panose="020B0502040204020203" pitchFamily="34" charset="0"/>
      <p:regular r:id="rId15"/>
      <p:bold r:id="rId16"/>
    </p:embeddedFont>
    <p:embeddedFont>
      <p:font typeface="Raleway Thin" panose="020B0604020202020204" charset="0"/>
      <p:regular r:id="rId17"/>
      <p:bold r:id="rId18"/>
      <p:italic r:id="rId19"/>
      <p:boldItalic r:id="rId20"/>
    </p:embeddedFont>
    <p:embeddedFont>
      <p:font typeface="Barlow Light" panose="020B060402020202020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Raleway" panose="020B0604020202020204" charset="0"/>
      <p:regular r:id="rId29"/>
      <p:bold r:id="rId30"/>
      <p:italic r:id="rId31"/>
      <p:boldItalic r:id="rId32"/>
    </p:embeddedFont>
    <p:embeddedFont>
      <p:font typeface="Bahnschrift SemiBold SemiConden" panose="020B0502040204020203" pitchFamily="34" charset="0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8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914FA7-2F52-40FE-A42C-06D019B47B0A}">
  <a:tblStyle styleId="{79914FA7-2F52-40FE-A42C-06D019B47B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56" autoAdjust="0"/>
    <p:restoredTop sz="94364" autoAdjust="0"/>
  </p:normalViewPr>
  <p:slideViewPr>
    <p:cSldViewPr snapToGrid="0">
      <p:cViewPr>
        <p:scale>
          <a:sx n="93" d="100"/>
          <a:sy n="93" d="100"/>
        </p:scale>
        <p:origin x="-252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21" Type="http://schemas.openxmlformats.org/officeDocument/2006/relationships/font" Target="fonts/font1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171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4980738" y="659898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96866" y="508601"/>
            <a:ext cx="4962600" cy="269800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latin typeface="Bahnschrift SemiCondensed" panose="020B0502040204020203" pitchFamily="34" charset="0"/>
              </a:rPr>
              <a:t>PROYECTO PROGRAMACIÓN DE ESTRUCTURAS DINÁMICAS 02/20</a:t>
            </a:r>
            <a:endParaRPr sz="3600" b="1" dirty="0">
              <a:latin typeface="Bahnschrift SemiCondensed" panose="020B0502040204020203" pitchFamily="34" charset="0"/>
            </a:endParaRPr>
          </a:p>
        </p:txBody>
      </p:sp>
      <p:sp>
        <p:nvSpPr>
          <p:cNvPr id="339" name="Google Shape;338;p12"/>
          <p:cNvSpPr txBox="1">
            <a:spLocks/>
          </p:cNvSpPr>
          <p:nvPr/>
        </p:nvSpPr>
        <p:spPr>
          <a:xfrm>
            <a:off x="583430" y="2606550"/>
            <a:ext cx="4962600" cy="1661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s-MX" sz="2000" dirty="0" smtClean="0">
                <a:latin typeface="Bahnschrift SemiBold SemiConden" panose="020B0502040204020203" pitchFamily="34" charset="0"/>
              </a:rPr>
              <a:t>Integrantes:</a:t>
            </a:r>
          </a:p>
          <a:p>
            <a:r>
              <a:rPr lang="es-MX" sz="2000" dirty="0" smtClean="0">
                <a:latin typeface="Bahnschrift SemiBold SemiConden" panose="020B0502040204020203" pitchFamily="34" charset="0"/>
              </a:rPr>
              <a:t>ESCALANTE MARROQUÍN, Kevin Nefeg</a:t>
            </a:r>
          </a:p>
          <a:p>
            <a:r>
              <a:rPr lang="es-MX" sz="2000" dirty="0" smtClean="0">
                <a:latin typeface="Bahnschrift SemiBold SemiConden" panose="020B0502040204020203" pitchFamily="34" charset="0"/>
              </a:rPr>
              <a:t>MELARA REYES, Rocío Melara</a:t>
            </a:r>
          </a:p>
          <a:p>
            <a:r>
              <a:rPr lang="es-MX" sz="2000" dirty="0" smtClean="0">
                <a:latin typeface="Bahnschrift SemiBold SemiConden" panose="020B0502040204020203" pitchFamily="34" charset="0"/>
              </a:rPr>
              <a:t>ROSALES REYES, Mauricio Andrés</a:t>
            </a:r>
            <a:endParaRPr lang="es-MX" sz="2000" dirty="0">
              <a:latin typeface="Bahnschrift SemiBold SemiConden" panose="020B0502040204020203" pitchFamily="34" charset="0"/>
            </a:endParaRPr>
          </a:p>
        </p:txBody>
      </p:sp>
      <p:sp>
        <p:nvSpPr>
          <p:cNvPr id="341" name="Google Shape;338;p12"/>
          <p:cNvSpPr txBox="1">
            <a:spLocks/>
          </p:cNvSpPr>
          <p:nvPr/>
        </p:nvSpPr>
        <p:spPr>
          <a:xfrm>
            <a:off x="1134643" y="482036"/>
            <a:ext cx="4962600" cy="2698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s-MX" sz="3600" b="1" smtClean="0">
                <a:solidFill>
                  <a:schemeClr val="tx1">
                    <a:lumMod val="50000"/>
                  </a:schemeClr>
                </a:solidFill>
                <a:latin typeface="Bahnschrift SemiCondensed" panose="020B0502040204020203" pitchFamily="34" charset="0"/>
              </a:rPr>
              <a:t>PROYECTO PROGRAMACIÓN DE ESTRUCTURAS DINÁMICAS 02/20</a:t>
            </a:r>
            <a:endParaRPr lang="es-MX" sz="3600" b="1" dirty="0">
              <a:solidFill>
                <a:schemeClr val="tx1">
                  <a:lumMod val="50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 rot="16200000">
            <a:off x="7800278" y="923214"/>
            <a:ext cx="1616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 smtClean="0">
                <a:solidFill>
                  <a:schemeClr val="accent2">
                    <a:lumMod val="75000"/>
                  </a:schemeClr>
                </a:solidFill>
                <a:latin typeface="Bahnschrift SemiBold SemiConden" panose="020B0502040204020203" pitchFamily="34" charset="0"/>
              </a:rPr>
              <a:t>02/2020 PED</a:t>
            </a:r>
            <a:endParaRPr lang="es-SV" dirty="0">
              <a:solidFill>
                <a:schemeClr val="accent2">
                  <a:lumMod val="75000"/>
                </a:schemeClr>
              </a:solidFill>
              <a:latin typeface="Bahnschrift SemiBold SemiConden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19556" y="1999089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HOSPITAL DE CENTROAMÉRICA</a:t>
            </a:r>
            <a:endParaRPr sz="4000"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4" t="15571" r="16102" b="15980"/>
          <a:stretch/>
        </p:blipFill>
        <p:spPr>
          <a:xfrm>
            <a:off x="5596256" y="653143"/>
            <a:ext cx="3070424" cy="315883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318008" y="4239490"/>
            <a:ext cx="1626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2"/>
                </a:solidFill>
                <a:latin typeface="Bahnschrift SemiBold SemiConden" panose="020B0502040204020203" pitchFamily="34" charset="0"/>
              </a:rPr>
              <a:t>LOGO</a:t>
            </a:r>
            <a:endParaRPr lang="es-SV" dirty="0">
              <a:solidFill>
                <a:schemeClr val="accent2"/>
              </a:solidFill>
              <a:latin typeface="Bahnschrift SemiBold SemiConden" panose="020B0502040204020203" pitchFamily="34" charset="0"/>
            </a:endParaRPr>
          </a:p>
        </p:txBody>
      </p:sp>
      <p:cxnSp>
        <p:nvCxnSpPr>
          <p:cNvPr id="7" name="Conector recto de flecha 6"/>
          <p:cNvCxnSpPr>
            <a:endCxn id="2" idx="2"/>
          </p:cNvCxnSpPr>
          <p:nvPr/>
        </p:nvCxnSpPr>
        <p:spPr>
          <a:xfrm flipV="1">
            <a:off x="7131468" y="3811979"/>
            <a:ext cx="0" cy="4171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880887" y="323025"/>
            <a:ext cx="6540584" cy="48715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buNone/>
            </a:pPr>
            <a:r>
              <a:rPr lang="es-MX" sz="2400" dirty="0">
                <a:latin typeface="Bahnschrift SemiCondensed" panose="020B0502040204020203" pitchFamily="34" charset="0"/>
              </a:rPr>
              <a:t>El proyecto consiste en facilitar el trabajo de las secretarias, enfermeros/as o administrador/a </a:t>
            </a:r>
            <a:r>
              <a:rPr lang="es-MX" sz="2400" dirty="0" smtClean="0">
                <a:latin typeface="Bahnschrift SemiCondensed" panose="020B0502040204020203" pitchFamily="34" charset="0"/>
              </a:rPr>
              <a:t>de </a:t>
            </a:r>
            <a:r>
              <a:rPr lang="es-MX" sz="2400" dirty="0">
                <a:latin typeface="Bahnschrift SemiCondensed" panose="020B0502040204020203" pitchFamily="34" charset="0"/>
              </a:rPr>
              <a:t>un hospital al momento de hacer cualquier acción, por ejemplo, podrán ingresar los datos de los pacientes, ingresar su </a:t>
            </a:r>
            <a:r>
              <a:rPr lang="es-MX" sz="2400" dirty="0" smtClean="0">
                <a:latin typeface="Bahnschrift SemiCondensed" panose="020B0502040204020203" pitchFamily="34" charset="0"/>
              </a:rPr>
              <a:t>DUI, </a:t>
            </a:r>
            <a:r>
              <a:rPr lang="es-MX" sz="2400" dirty="0">
                <a:latin typeface="Bahnschrift SemiCondensed" panose="020B0502040204020203" pitchFamily="34" charset="0"/>
              </a:rPr>
              <a:t>seleccionar el doctor, asignarles el número de habitación, entre otras. Así mismo, el sistema ayuda a tener la información de cada paciente, ordenada y al mismo tiempo, ayuda al medio ambiente, debido a que no se </a:t>
            </a:r>
            <a:r>
              <a:rPr lang="es-MX" sz="2400" dirty="0" smtClean="0">
                <a:latin typeface="Bahnschrift SemiCondensed" panose="020B0502040204020203" pitchFamily="34" charset="0"/>
              </a:rPr>
              <a:t>utilizan </a:t>
            </a:r>
            <a:r>
              <a:rPr lang="es-MX" sz="2400" dirty="0">
                <a:latin typeface="Bahnschrift SemiCondensed" panose="020B0502040204020203" pitchFamily="34" charset="0"/>
              </a:rPr>
              <a:t>papeles y todos los encargados tienen dicho sistema en el monitor, laptop y tablet.</a:t>
            </a:r>
            <a:endParaRPr lang="es-SV" sz="2400" dirty="0">
              <a:latin typeface="Bahnschrift SemiCondensed" panose="020B0502040204020203" pitchFamily="34" charset="0"/>
            </a:endParaRPr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7450384" y="1603167"/>
            <a:ext cx="1554901" cy="2449401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76016" y="913443"/>
            <a:ext cx="5640900" cy="5579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 smtClean="0">
                <a:latin typeface="Bahnschrift SemiBold SemiConden" panose="020B0502040204020203" pitchFamily="34" charset="0"/>
              </a:rPr>
              <a:t>ADMINISTRADOR</a:t>
            </a:r>
            <a:endParaRPr spc="300" dirty="0">
              <a:latin typeface="Bahnschrift SemiBold SemiConden" panose="020B0502040204020203" pitchFamily="34" charset="0"/>
            </a:endParaRP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587257" y="1550744"/>
            <a:ext cx="5034460" cy="27901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es-MX" dirty="0"/>
              <a:t>Los administradores podrán realizar las siguientes acciones</a:t>
            </a:r>
            <a:r>
              <a:rPr lang="es-MX" dirty="0" smtClean="0"/>
              <a:t>:</a:t>
            </a:r>
            <a:endParaRPr lang="es-SV" dirty="0" smtClean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SV" dirty="0" smtClean="0"/>
              <a:t>Mostrar pacientes en el hospital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s-SV" dirty="0" smtClean="0"/>
              <a:t>Ver ganancias del hospital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Para poder ingresar a cualquiera de los puntos mencionados, deberán ingresar la contraseña, la cual ya está preestablecida.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45" name="Google Shape;408;p15"/>
          <p:cNvGrpSpPr/>
          <p:nvPr/>
        </p:nvGrpSpPr>
        <p:grpSpPr>
          <a:xfrm>
            <a:off x="5637752" y="884570"/>
            <a:ext cx="3239723" cy="3318665"/>
            <a:chOff x="2270525" y="117216"/>
            <a:chExt cx="4650765" cy="4762722"/>
          </a:xfrm>
        </p:grpSpPr>
        <p:sp>
          <p:nvSpPr>
            <p:cNvPr id="146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7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21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8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7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198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51" name="Google Shape;594;p17"/>
          <p:cNvSpPr txBox="1">
            <a:spLocks/>
          </p:cNvSpPr>
          <p:nvPr/>
        </p:nvSpPr>
        <p:spPr>
          <a:xfrm>
            <a:off x="510893" y="864851"/>
            <a:ext cx="5640900" cy="55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s-SV" spc="300" dirty="0" smtClean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ADMINISTRADOR</a:t>
            </a:r>
            <a:endParaRPr lang="es-SV" spc="300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06182" y="337346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600" dirty="0" smtClean="0">
                <a:latin typeface="Bahnschrift SemiBold SemiConden" panose="020B0502040204020203" pitchFamily="34" charset="0"/>
              </a:rPr>
              <a:t>SECRETARIA O ENFERMERO/A</a:t>
            </a:r>
            <a:endParaRPr spc="600" dirty="0">
              <a:latin typeface="Bahnschrift SemiBold SemiConden" panose="020B0502040204020203" pitchFamily="34" charset="0"/>
            </a:endParaRPr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40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06182" y="1420046"/>
            <a:ext cx="5958001" cy="35319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es-MX" dirty="0"/>
              <a:t>Los </a:t>
            </a:r>
            <a:r>
              <a:rPr lang="es-MX" dirty="0" smtClean="0"/>
              <a:t>enfermeros/as o secretarias </a:t>
            </a:r>
            <a:r>
              <a:rPr lang="es-MX" dirty="0"/>
              <a:t>podrán realizar las siguientes acciones</a:t>
            </a:r>
            <a:r>
              <a:rPr lang="es-MX" dirty="0" smtClean="0"/>
              <a:t>:</a:t>
            </a:r>
            <a:endParaRPr lang="es-SV" dirty="0" smtClean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SV" dirty="0" smtClean="0"/>
              <a:t>Ingresar pacientes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s-SV" dirty="0" smtClean="0"/>
              <a:t>Mostrar el ticket/recibo de cada paciente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s-SV" dirty="0" smtClean="0"/>
              <a:t>Ver ganancias del hospital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s-SV" dirty="0" smtClean="0"/>
              <a:t>Entre otros.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Dentro de cada opción del menú, muestra otro menú correspondiente a la acción que está realizando. Para poder ingresar a cualquiera de los puntos mencionados, no necesitan ingresar una contraseña.</a:t>
            </a:r>
            <a:endParaRPr dirty="0"/>
          </a:p>
        </p:txBody>
      </p:sp>
      <p:sp>
        <p:nvSpPr>
          <p:cNvPr id="141" name="Google Shape;858;p19"/>
          <p:cNvSpPr txBox="1">
            <a:spLocks/>
          </p:cNvSpPr>
          <p:nvPr/>
        </p:nvSpPr>
        <p:spPr>
          <a:xfrm>
            <a:off x="463461" y="273464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s-SV" spc="600" dirty="0" smtClean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SECRETARIA O ENFERMERO/A</a:t>
            </a:r>
            <a:endParaRPr lang="es-SV" spc="600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grpSp>
        <p:nvGrpSpPr>
          <p:cNvPr id="142" name="Google Shape;2322;p37"/>
          <p:cNvGrpSpPr/>
          <p:nvPr/>
        </p:nvGrpSpPr>
        <p:grpSpPr>
          <a:xfrm>
            <a:off x="6421462" y="1019858"/>
            <a:ext cx="2544664" cy="2954331"/>
            <a:chOff x="1926580" y="602477"/>
            <a:chExt cx="4456273" cy="4762466"/>
          </a:xfrm>
        </p:grpSpPr>
        <p:sp>
          <p:nvSpPr>
            <p:cNvPr id="143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92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0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6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142504" y="190006"/>
            <a:ext cx="8853680" cy="4809506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6" name="Google Shape;2026;p33"/>
          <p:cNvGrpSpPr/>
          <p:nvPr/>
        </p:nvGrpSpPr>
        <p:grpSpPr>
          <a:xfrm>
            <a:off x="7886152" y="3392057"/>
            <a:ext cx="1045414" cy="1712214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aphicFrame>
        <p:nvGraphicFramePr>
          <p:cNvPr id="38" name="Tab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758549"/>
              </p:ext>
            </p:extLst>
          </p:nvPr>
        </p:nvGraphicFramePr>
        <p:xfrm>
          <a:off x="1146592" y="2650420"/>
          <a:ext cx="6842783" cy="1691640"/>
        </p:xfrm>
        <a:graphic>
          <a:graphicData uri="http://schemas.openxmlformats.org/drawingml/2006/table">
            <a:tbl>
              <a:tblPr firstRow="1" bandRow="1">
                <a:tableStyleId>{79914FA7-2F52-40FE-A42C-06D019B47B0A}</a:tableStyleId>
              </a:tblPr>
              <a:tblGrid>
                <a:gridCol w="317703">
                  <a:extLst>
                    <a:ext uri="{9D8B030D-6E8A-4147-A177-3AD203B41FA5}">
                      <a16:colId xmlns:a16="http://schemas.microsoft.com/office/drawing/2014/main" val="782785526"/>
                    </a:ext>
                  </a:extLst>
                </a:gridCol>
                <a:gridCol w="989029">
                  <a:extLst>
                    <a:ext uri="{9D8B030D-6E8A-4147-A177-3AD203B41FA5}">
                      <a16:colId xmlns:a16="http://schemas.microsoft.com/office/drawing/2014/main" val="3586960345"/>
                    </a:ext>
                  </a:extLst>
                </a:gridCol>
                <a:gridCol w="1001391">
                  <a:extLst>
                    <a:ext uri="{9D8B030D-6E8A-4147-A177-3AD203B41FA5}">
                      <a16:colId xmlns:a16="http://schemas.microsoft.com/office/drawing/2014/main" val="3146841882"/>
                    </a:ext>
                  </a:extLst>
                </a:gridCol>
                <a:gridCol w="964303">
                  <a:extLst>
                    <a:ext uri="{9D8B030D-6E8A-4147-A177-3AD203B41FA5}">
                      <a16:colId xmlns:a16="http://schemas.microsoft.com/office/drawing/2014/main" val="1335900020"/>
                    </a:ext>
                  </a:extLst>
                </a:gridCol>
                <a:gridCol w="1199197">
                  <a:extLst>
                    <a:ext uri="{9D8B030D-6E8A-4147-A177-3AD203B41FA5}">
                      <a16:colId xmlns:a16="http://schemas.microsoft.com/office/drawing/2014/main" val="3398966416"/>
                    </a:ext>
                  </a:extLst>
                </a:gridCol>
                <a:gridCol w="1199196">
                  <a:extLst>
                    <a:ext uri="{9D8B030D-6E8A-4147-A177-3AD203B41FA5}">
                      <a16:colId xmlns:a16="http://schemas.microsoft.com/office/drawing/2014/main" val="3758716955"/>
                    </a:ext>
                  </a:extLst>
                </a:gridCol>
                <a:gridCol w="1171964">
                  <a:extLst>
                    <a:ext uri="{9D8B030D-6E8A-4147-A177-3AD203B41FA5}">
                      <a16:colId xmlns:a16="http://schemas.microsoft.com/office/drawing/2014/main" val="2161335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#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Nombre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Apellido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DUI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Familiar encargado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Doctor encargado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Habitación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54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1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Dana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Flores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02583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Manuel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Juárez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56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36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2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Javier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Cortez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00369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Paola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Juárez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8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67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3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Paolo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Rivas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00147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Kevin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Cerna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600" dirty="0" smtClean="0">
                          <a:solidFill>
                            <a:schemeClr val="tx1"/>
                          </a:solidFill>
                          <a:latin typeface="Bahnschrift SemiCondensed" panose="020B0502040204020203" pitchFamily="34" charset="0"/>
                        </a:rPr>
                        <a:t>78</a:t>
                      </a:r>
                      <a:endParaRPr lang="es-SV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25601"/>
                  </a:ext>
                </a:extLst>
              </a:tr>
            </a:tbl>
          </a:graphicData>
        </a:graphic>
      </p:graphicFrame>
      <p:sp>
        <p:nvSpPr>
          <p:cNvPr id="39" name="Google Shape;997;p20"/>
          <p:cNvSpPr txBox="1">
            <a:spLocks/>
          </p:cNvSpPr>
          <p:nvPr/>
        </p:nvSpPr>
        <p:spPr>
          <a:xfrm>
            <a:off x="1347488" y="628252"/>
            <a:ext cx="3497283" cy="5819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SV" sz="3600" dirty="0" smtClean="0">
                <a:solidFill>
                  <a:schemeClr val="tx2"/>
                </a:solidFill>
                <a:latin typeface="Bahnschrift SemiBold SemiConden" panose="020B0502040204020203" pitchFamily="34" charset="0"/>
              </a:rPr>
              <a:t>EJEMPLO</a:t>
            </a:r>
            <a:endParaRPr lang="es-SV" dirty="0">
              <a:solidFill>
                <a:schemeClr val="tx2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257506" y="1214221"/>
            <a:ext cx="723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1800" dirty="0" smtClean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Ingresar tres pacientes a un hospital con los siguientes datos:</a:t>
            </a:r>
          </a:p>
        </p:txBody>
      </p:sp>
      <p:cxnSp>
        <p:nvCxnSpPr>
          <p:cNvPr id="41" name="Conector recto de flecha 40"/>
          <p:cNvCxnSpPr/>
          <p:nvPr/>
        </p:nvCxnSpPr>
        <p:spPr>
          <a:xfrm flipH="1">
            <a:off x="6600532" y="2362478"/>
            <a:ext cx="124690" cy="539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5962349" y="1620689"/>
            <a:ext cx="1923803" cy="738664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SV" dirty="0" smtClean="0">
                <a:solidFill>
                  <a:schemeClr val="tx2"/>
                </a:solidFill>
                <a:latin typeface="Bahnschrift SemiCondensed" panose="020B0502040204020203" pitchFamily="34" charset="0"/>
              </a:rPr>
              <a:t>Doctores en turno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SV" dirty="0" smtClean="0">
                <a:solidFill>
                  <a:schemeClr val="tx2"/>
                </a:solidFill>
                <a:latin typeface="Bahnschrift SemiCondensed" panose="020B0502040204020203" pitchFamily="34" charset="0"/>
              </a:rPr>
              <a:t>Dr. Juárez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SV" dirty="0" smtClean="0">
                <a:solidFill>
                  <a:schemeClr val="tx2"/>
                </a:solidFill>
                <a:latin typeface="Bahnschrift SemiCondensed" panose="020B0502040204020203" pitchFamily="34" charset="0"/>
              </a:rPr>
              <a:t>Dr. Cerna</a:t>
            </a:r>
            <a:endParaRPr lang="es-SV" dirty="0">
              <a:solidFill>
                <a:schemeClr val="tx2"/>
              </a:solidFill>
              <a:latin typeface="Bahnschrift Semi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75000"/>
              </a:schemeClr>
            </a:gs>
            <a:gs pos="28000">
              <a:schemeClr val="accent1">
                <a:lumMod val="50000"/>
              </a:schemeClr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7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142504" y="190006"/>
            <a:ext cx="8853680" cy="4809506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742;p18"/>
          <p:cNvSpPr txBox="1">
            <a:spLocks/>
          </p:cNvSpPr>
          <p:nvPr/>
        </p:nvSpPr>
        <p:spPr>
          <a:xfrm>
            <a:off x="1372785" y="807499"/>
            <a:ext cx="3400731" cy="3346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285750" indent="-285750"/>
            <a:r>
              <a:rPr lang="es-MX" sz="1800" dirty="0" smtClean="0">
                <a:latin typeface="Bahnschrift SemiBold SemiConden" panose="020B0502040204020203" pitchFamily="34" charset="0"/>
              </a:rPr>
              <a:t> </a:t>
            </a:r>
            <a:r>
              <a:rPr lang="es-MX" sz="1600" dirty="0" smtClean="0">
                <a:solidFill>
                  <a:schemeClr val="tx2"/>
                </a:solidFill>
                <a:latin typeface="Bahnschrift SemiBold SemiConden" panose="020B0502040204020203" pitchFamily="34" charset="0"/>
              </a:rPr>
              <a:t>Buscar pacientes por nombre</a:t>
            </a:r>
          </a:p>
          <a:p>
            <a:pPr marL="342900"/>
            <a:r>
              <a:rPr lang="es-MX" sz="1600" dirty="0" smtClean="0">
                <a:solidFill>
                  <a:schemeClr val="tx2"/>
                </a:solidFill>
                <a:latin typeface="Bahnschrift SemiBold SemiConden" panose="020B0502040204020203" pitchFamily="34" charset="0"/>
              </a:rPr>
              <a:t>Buscar pacientes por doctor</a:t>
            </a:r>
          </a:p>
          <a:p>
            <a:pPr marL="342900"/>
            <a:r>
              <a:rPr lang="es-MX" sz="1600" dirty="0" smtClean="0">
                <a:solidFill>
                  <a:schemeClr val="tx2"/>
                </a:solidFill>
                <a:latin typeface="Bahnschrift SemiBold SemiConden" panose="020B0502040204020203" pitchFamily="34" charset="0"/>
              </a:rPr>
              <a:t>Mostrar los pacientes que están en Consultas</a:t>
            </a:r>
          </a:p>
          <a:p>
            <a:pPr marL="342900"/>
            <a:r>
              <a:rPr lang="es-MX" sz="1600" dirty="0" smtClean="0">
                <a:solidFill>
                  <a:schemeClr val="tx2"/>
                </a:solidFill>
                <a:latin typeface="Bahnschrift SemiBold SemiConden" panose="020B0502040204020203" pitchFamily="34" charset="0"/>
              </a:rPr>
              <a:t>Despachar paciente en Consulta </a:t>
            </a:r>
          </a:p>
          <a:p>
            <a:pPr marL="342900"/>
            <a:r>
              <a:rPr lang="es-MX" sz="1600" dirty="0" smtClean="0">
                <a:solidFill>
                  <a:schemeClr val="tx2"/>
                </a:solidFill>
                <a:latin typeface="Bahnschrift SemiBold SemiConden" panose="020B0502040204020203" pitchFamily="34" charset="0"/>
              </a:rPr>
              <a:t>Mostrar los pacientes que están en la Sala de Emergencias</a:t>
            </a:r>
          </a:p>
          <a:p>
            <a:pPr marL="342900"/>
            <a:r>
              <a:rPr lang="es-MX" sz="1600" dirty="0" smtClean="0">
                <a:solidFill>
                  <a:schemeClr val="tx2"/>
                </a:solidFill>
                <a:latin typeface="Bahnschrift SemiBold SemiConden" panose="020B0502040204020203" pitchFamily="34" charset="0"/>
              </a:rPr>
              <a:t>Mostrar los pacientes que están en Operación</a:t>
            </a:r>
          </a:p>
          <a:p>
            <a:pPr marL="342900"/>
            <a:r>
              <a:rPr lang="es-MX" sz="1600" dirty="0" smtClean="0">
                <a:solidFill>
                  <a:schemeClr val="tx2"/>
                </a:solidFill>
                <a:latin typeface="Bahnschrift SemiBold SemiConden" panose="020B0502040204020203" pitchFamily="34" charset="0"/>
              </a:rPr>
              <a:t>Dar de alta a paciente</a:t>
            </a:r>
          </a:p>
          <a:p>
            <a:pPr marL="0" indent="0">
              <a:buNone/>
            </a:pPr>
            <a:endParaRPr lang="es-MX" sz="1800" dirty="0" smtClean="0">
              <a:latin typeface="Bahnschrift SemiBold SemiConden" panose="020B0502040204020203" pitchFamily="34" charset="0"/>
            </a:endParaRPr>
          </a:p>
          <a:p>
            <a:pPr marL="342900"/>
            <a:endParaRPr lang="es-MX" dirty="0" smtClean="0"/>
          </a:p>
          <a:p>
            <a:pPr marL="342900"/>
            <a:endParaRPr lang="es-MX" dirty="0" smtClean="0"/>
          </a:p>
          <a:p>
            <a:pPr marL="342900"/>
            <a:endParaRPr lang="es-MX" dirty="0" smtClean="0"/>
          </a:p>
          <a:p>
            <a:pPr marL="342900"/>
            <a:endParaRPr lang="es-MX" dirty="0"/>
          </a:p>
        </p:txBody>
      </p:sp>
      <p:sp>
        <p:nvSpPr>
          <p:cNvPr id="44" name="Google Shape;742;p18"/>
          <p:cNvSpPr txBox="1">
            <a:spLocks/>
          </p:cNvSpPr>
          <p:nvPr/>
        </p:nvSpPr>
        <p:spPr>
          <a:xfrm>
            <a:off x="4773516" y="827448"/>
            <a:ext cx="3016696" cy="136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285750" indent="-285750"/>
            <a:r>
              <a:rPr lang="es-MX" sz="1800" dirty="0" smtClean="0">
                <a:latin typeface="Bahnschrift SemiBold SemiConden" panose="020B0502040204020203" pitchFamily="34" charset="0"/>
              </a:rPr>
              <a:t> </a:t>
            </a:r>
            <a:r>
              <a:rPr lang="es-MX" sz="1600" dirty="0">
                <a:solidFill>
                  <a:schemeClr val="tx2"/>
                </a:solidFill>
                <a:latin typeface="Bahnschrift SemiBold SemiConden" panose="020B0502040204020203" pitchFamily="34" charset="0"/>
              </a:rPr>
              <a:t>Mostrar todos los </a:t>
            </a:r>
            <a:r>
              <a:rPr lang="es-MX" sz="1600" dirty="0" smtClean="0">
                <a:solidFill>
                  <a:schemeClr val="tx2"/>
                </a:solidFill>
                <a:latin typeface="Bahnschrift SemiBold SemiConden" panose="020B0502040204020203" pitchFamily="34" charset="0"/>
              </a:rPr>
              <a:t>pacientes en el hospital</a:t>
            </a:r>
            <a:endParaRPr lang="es-MX" sz="1600" dirty="0">
              <a:solidFill>
                <a:schemeClr val="tx2"/>
              </a:solidFill>
              <a:latin typeface="Bahnschrift SemiBold SemiConden" panose="020B0502040204020203" pitchFamily="34" charset="0"/>
            </a:endParaRPr>
          </a:p>
          <a:p>
            <a:pPr marL="342900"/>
            <a:r>
              <a:rPr lang="es-MX" sz="1600" dirty="0" smtClean="0">
                <a:solidFill>
                  <a:schemeClr val="tx2"/>
                </a:solidFill>
                <a:latin typeface="Bahnschrift SemiBold SemiConden" panose="020B0502040204020203" pitchFamily="34" charset="0"/>
              </a:rPr>
              <a:t>Ver las ganancias del hospital</a:t>
            </a:r>
            <a:endParaRPr lang="es-MX" dirty="0" smtClean="0"/>
          </a:p>
          <a:p>
            <a:pPr marL="342900"/>
            <a:endParaRPr lang="es-MX" dirty="0" smtClean="0"/>
          </a:p>
          <a:p>
            <a:pPr marL="342900"/>
            <a:endParaRPr lang="es-MX" dirty="0" smtClean="0"/>
          </a:p>
          <a:p>
            <a:pPr marL="342900"/>
            <a:endParaRPr lang="es-MX" dirty="0"/>
          </a:p>
        </p:txBody>
      </p:sp>
      <p:grpSp>
        <p:nvGrpSpPr>
          <p:cNvPr id="76" name="Google Shape;744;p18"/>
          <p:cNvGrpSpPr/>
          <p:nvPr/>
        </p:nvGrpSpPr>
        <p:grpSpPr>
          <a:xfrm>
            <a:off x="5118490" y="1961859"/>
            <a:ext cx="2268629" cy="2423425"/>
            <a:chOff x="2152750" y="190500"/>
            <a:chExt cx="4293756" cy="4762499"/>
          </a:xfrm>
        </p:grpSpPr>
        <p:sp>
          <p:nvSpPr>
            <p:cNvPr id="77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1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176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171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3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106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745726" y="1031784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¡</a:t>
            </a:r>
            <a:r>
              <a:rPr lang="en" sz="7200" dirty="0" smtClean="0"/>
              <a:t>GRACIAS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770964" y="1797023"/>
            <a:ext cx="4343700" cy="247088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SV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POR SU ANTENCIÓN!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SV" dirty="0" smtClean="0"/>
              <a:t>Dudas o preguntas a:</a:t>
            </a:r>
            <a:endParaRPr dirty="0"/>
          </a:p>
          <a:p>
            <a:pPr lvl="0"/>
            <a:r>
              <a:rPr lang="es-SV" dirty="0" smtClean="0"/>
              <a:t>00005720</a:t>
            </a:r>
          </a:p>
          <a:p>
            <a:pPr lvl="0"/>
            <a:r>
              <a:rPr lang="en" dirty="0" smtClean="0"/>
              <a:t>00210320</a:t>
            </a:r>
          </a:p>
          <a:p>
            <a:pPr lvl="0"/>
            <a:r>
              <a:rPr lang="es-SV" dirty="0"/>
              <a:t>00095120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366</Words>
  <Application>Microsoft Office PowerPoint</Application>
  <PresentationFormat>Presentación en pantalla (16:9)</PresentationFormat>
  <Paragraphs>83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Barlow</vt:lpstr>
      <vt:lpstr>Bahnschrift SemiCondensed</vt:lpstr>
      <vt:lpstr>Arial</vt:lpstr>
      <vt:lpstr>Raleway Thin</vt:lpstr>
      <vt:lpstr>Barlow Light</vt:lpstr>
      <vt:lpstr>Calibri</vt:lpstr>
      <vt:lpstr>Raleway</vt:lpstr>
      <vt:lpstr>Bahnschrift SemiBold SemiConden</vt:lpstr>
      <vt:lpstr>Gaoler template</vt:lpstr>
      <vt:lpstr>PROYECTO PROGRAMACIÓN DE ESTRUCTURAS DINÁMICAS 02/20</vt:lpstr>
      <vt:lpstr>HOSPITAL DE CENTROAMÉRICA</vt:lpstr>
      <vt:lpstr>Presentación de PowerPoint</vt:lpstr>
      <vt:lpstr>ADMINISTRADOR</vt:lpstr>
      <vt:lpstr>SECRETARIA O ENFERMERO/A</vt:lpstr>
      <vt:lpstr>Presentación de PowerPoint</vt:lpstr>
      <vt:lpstr>Presentación de PowerPoint</vt:lpstr>
      <vt:lpstr>¡GRACIAS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PROGRAMACIÓN DE ESTRUCTURAS DINÁMICAS 02/20</dc:title>
  <dc:creator>Rocío Melara</dc:creator>
  <cp:lastModifiedBy>Rocío Melara</cp:lastModifiedBy>
  <cp:revision>19</cp:revision>
  <dcterms:modified xsi:type="dcterms:W3CDTF">2020-11-19T01:08:25Z</dcterms:modified>
</cp:coreProperties>
</file>