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46527-7827-470F-9D8F-AD445365C7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A52275-00FB-48FD-BB39-97B83F9184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02A988-CB5A-45E0-B72A-E21335AC4127}"/>
              </a:ext>
            </a:extLst>
          </p:cNvPr>
          <p:cNvSpPr>
            <a:spLocks noGrp="1"/>
          </p:cNvSpPr>
          <p:nvPr>
            <p:ph type="dt" sz="half" idx="10"/>
          </p:nvPr>
        </p:nvSpPr>
        <p:spPr/>
        <p:txBody>
          <a:bodyPr/>
          <a:lstStyle/>
          <a:p>
            <a:fld id="{F66A9B58-FD4D-415F-8B2E-1B0C3E40E722}" type="datetimeFigureOut">
              <a:rPr lang="en-US" smtClean="0"/>
              <a:t>7/12/2023</a:t>
            </a:fld>
            <a:endParaRPr lang="en-US"/>
          </a:p>
        </p:txBody>
      </p:sp>
      <p:sp>
        <p:nvSpPr>
          <p:cNvPr id="5" name="Footer Placeholder 4">
            <a:extLst>
              <a:ext uri="{FF2B5EF4-FFF2-40B4-BE49-F238E27FC236}">
                <a16:creationId xmlns:a16="http://schemas.microsoft.com/office/drawing/2014/main" id="{F77F0543-9964-4965-8D89-52F21FF00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6C231-5B3D-4907-AFAB-468CD4DFF186}"/>
              </a:ext>
            </a:extLst>
          </p:cNvPr>
          <p:cNvSpPr>
            <a:spLocks noGrp="1"/>
          </p:cNvSpPr>
          <p:nvPr>
            <p:ph type="sldNum" sz="quarter" idx="12"/>
          </p:nvPr>
        </p:nvSpPr>
        <p:spPr/>
        <p:txBody>
          <a:bodyPr/>
          <a:lstStyle/>
          <a:p>
            <a:fld id="{13313AE6-D424-472C-869F-B44F3BBF103B}" type="slidenum">
              <a:rPr lang="en-US" smtClean="0"/>
              <a:t>‹#›</a:t>
            </a:fld>
            <a:endParaRPr lang="en-US"/>
          </a:p>
        </p:txBody>
      </p:sp>
    </p:spTree>
    <p:extLst>
      <p:ext uri="{BB962C8B-B14F-4D97-AF65-F5344CB8AC3E}">
        <p14:creationId xmlns:p14="http://schemas.microsoft.com/office/powerpoint/2010/main" val="2506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5A4D1-ED99-4920-BC9A-66281D2634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2A6118-4892-4798-B498-0FB13D667D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C647E2-7514-48B7-BF0E-173692D19C58}"/>
              </a:ext>
            </a:extLst>
          </p:cNvPr>
          <p:cNvSpPr>
            <a:spLocks noGrp="1"/>
          </p:cNvSpPr>
          <p:nvPr>
            <p:ph type="dt" sz="half" idx="10"/>
          </p:nvPr>
        </p:nvSpPr>
        <p:spPr/>
        <p:txBody>
          <a:bodyPr/>
          <a:lstStyle/>
          <a:p>
            <a:fld id="{F66A9B58-FD4D-415F-8B2E-1B0C3E40E722}" type="datetimeFigureOut">
              <a:rPr lang="en-US" smtClean="0"/>
              <a:t>7/12/2023</a:t>
            </a:fld>
            <a:endParaRPr lang="en-US"/>
          </a:p>
        </p:txBody>
      </p:sp>
      <p:sp>
        <p:nvSpPr>
          <p:cNvPr id="5" name="Footer Placeholder 4">
            <a:extLst>
              <a:ext uri="{FF2B5EF4-FFF2-40B4-BE49-F238E27FC236}">
                <a16:creationId xmlns:a16="http://schemas.microsoft.com/office/drawing/2014/main" id="{5CC27AFE-8E94-4ED9-8145-6829944C7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E8977-FD6F-4F40-8E44-42BFA4FF10F1}"/>
              </a:ext>
            </a:extLst>
          </p:cNvPr>
          <p:cNvSpPr>
            <a:spLocks noGrp="1"/>
          </p:cNvSpPr>
          <p:nvPr>
            <p:ph type="sldNum" sz="quarter" idx="12"/>
          </p:nvPr>
        </p:nvSpPr>
        <p:spPr/>
        <p:txBody>
          <a:bodyPr/>
          <a:lstStyle/>
          <a:p>
            <a:fld id="{13313AE6-D424-472C-869F-B44F3BBF103B}" type="slidenum">
              <a:rPr lang="en-US" smtClean="0"/>
              <a:t>‹#›</a:t>
            </a:fld>
            <a:endParaRPr lang="en-US"/>
          </a:p>
        </p:txBody>
      </p:sp>
    </p:spTree>
    <p:extLst>
      <p:ext uri="{BB962C8B-B14F-4D97-AF65-F5344CB8AC3E}">
        <p14:creationId xmlns:p14="http://schemas.microsoft.com/office/powerpoint/2010/main" val="27022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B7B249-83C0-47DD-990C-7F2039DA08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968FE6-3BED-4CC4-AB69-B8911188F8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E4DE50-1CB7-4E96-95B4-EAA4943E2A4D}"/>
              </a:ext>
            </a:extLst>
          </p:cNvPr>
          <p:cNvSpPr>
            <a:spLocks noGrp="1"/>
          </p:cNvSpPr>
          <p:nvPr>
            <p:ph type="dt" sz="half" idx="10"/>
          </p:nvPr>
        </p:nvSpPr>
        <p:spPr/>
        <p:txBody>
          <a:bodyPr/>
          <a:lstStyle/>
          <a:p>
            <a:fld id="{F66A9B58-FD4D-415F-8B2E-1B0C3E40E722}" type="datetimeFigureOut">
              <a:rPr lang="en-US" smtClean="0"/>
              <a:t>7/12/2023</a:t>
            </a:fld>
            <a:endParaRPr lang="en-US"/>
          </a:p>
        </p:txBody>
      </p:sp>
      <p:sp>
        <p:nvSpPr>
          <p:cNvPr id="5" name="Footer Placeholder 4">
            <a:extLst>
              <a:ext uri="{FF2B5EF4-FFF2-40B4-BE49-F238E27FC236}">
                <a16:creationId xmlns:a16="http://schemas.microsoft.com/office/drawing/2014/main" id="{E95165D3-301A-4251-B5D7-6ED45B6B3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14143-9019-4372-A3B5-D86DFF790703}"/>
              </a:ext>
            </a:extLst>
          </p:cNvPr>
          <p:cNvSpPr>
            <a:spLocks noGrp="1"/>
          </p:cNvSpPr>
          <p:nvPr>
            <p:ph type="sldNum" sz="quarter" idx="12"/>
          </p:nvPr>
        </p:nvSpPr>
        <p:spPr/>
        <p:txBody>
          <a:bodyPr/>
          <a:lstStyle/>
          <a:p>
            <a:fld id="{13313AE6-D424-472C-869F-B44F3BBF103B}" type="slidenum">
              <a:rPr lang="en-US" smtClean="0"/>
              <a:t>‹#›</a:t>
            </a:fld>
            <a:endParaRPr lang="en-US"/>
          </a:p>
        </p:txBody>
      </p:sp>
    </p:spTree>
    <p:extLst>
      <p:ext uri="{BB962C8B-B14F-4D97-AF65-F5344CB8AC3E}">
        <p14:creationId xmlns:p14="http://schemas.microsoft.com/office/powerpoint/2010/main" val="1986915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86AC-B80F-4BF9-B4C8-C73BA331D4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5A78D7-1B76-4BD9-B594-6109554C3B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9178F-3D83-4A11-927F-83379B82250C}"/>
              </a:ext>
            </a:extLst>
          </p:cNvPr>
          <p:cNvSpPr>
            <a:spLocks noGrp="1"/>
          </p:cNvSpPr>
          <p:nvPr>
            <p:ph type="dt" sz="half" idx="10"/>
          </p:nvPr>
        </p:nvSpPr>
        <p:spPr/>
        <p:txBody>
          <a:bodyPr/>
          <a:lstStyle/>
          <a:p>
            <a:fld id="{F66A9B58-FD4D-415F-8B2E-1B0C3E40E722}" type="datetimeFigureOut">
              <a:rPr lang="en-US" smtClean="0"/>
              <a:t>7/12/2023</a:t>
            </a:fld>
            <a:endParaRPr lang="en-US"/>
          </a:p>
        </p:txBody>
      </p:sp>
      <p:sp>
        <p:nvSpPr>
          <p:cNvPr id="5" name="Footer Placeholder 4">
            <a:extLst>
              <a:ext uri="{FF2B5EF4-FFF2-40B4-BE49-F238E27FC236}">
                <a16:creationId xmlns:a16="http://schemas.microsoft.com/office/drawing/2014/main" id="{3E09B26D-A303-4EF7-9CDA-6C411B3BD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9CED20-6C51-458D-9ABC-7DDFB110F6D4}"/>
              </a:ext>
            </a:extLst>
          </p:cNvPr>
          <p:cNvSpPr>
            <a:spLocks noGrp="1"/>
          </p:cNvSpPr>
          <p:nvPr>
            <p:ph type="sldNum" sz="quarter" idx="12"/>
          </p:nvPr>
        </p:nvSpPr>
        <p:spPr/>
        <p:txBody>
          <a:bodyPr/>
          <a:lstStyle/>
          <a:p>
            <a:fld id="{13313AE6-D424-472C-869F-B44F3BBF103B}" type="slidenum">
              <a:rPr lang="en-US" smtClean="0"/>
              <a:t>‹#›</a:t>
            </a:fld>
            <a:endParaRPr lang="en-US"/>
          </a:p>
        </p:txBody>
      </p:sp>
    </p:spTree>
    <p:extLst>
      <p:ext uri="{BB962C8B-B14F-4D97-AF65-F5344CB8AC3E}">
        <p14:creationId xmlns:p14="http://schemas.microsoft.com/office/powerpoint/2010/main" val="258646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DA745-DF65-47A5-B7F3-B733930D77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6042FE-1260-47BD-81C5-1BBEC4684F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28116C-4808-4E89-9467-1E1F8D1F5D93}"/>
              </a:ext>
            </a:extLst>
          </p:cNvPr>
          <p:cNvSpPr>
            <a:spLocks noGrp="1"/>
          </p:cNvSpPr>
          <p:nvPr>
            <p:ph type="dt" sz="half" idx="10"/>
          </p:nvPr>
        </p:nvSpPr>
        <p:spPr/>
        <p:txBody>
          <a:bodyPr/>
          <a:lstStyle/>
          <a:p>
            <a:fld id="{F66A9B58-FD4D-415F-8B2E-1B0C3E40E722}" type="datetimeFigureOut">
              <a:rPr lang="en-US" smtClean="0"/>
              <a:t>7/12/2023</a:t>
            </a:fld>
            <a:endParaRPr lang="en-US"/>
          </a:p>
        </p:txBody>
      </p:sp>
      <p:sp>
        <p:nvSpPr>
          <p:cNvPr id="5" name="Footer Placeholder 4">
            <a:extLst>
              <a:ext uri="{FF2B5EF4-FFF2-40B4-BE49-F238E27FC236}">
                <a16:creationId xmlns:a16="http://schemas.microsoft.com/office/drawing/2014/main" id="{30BD9BC3-4639-4FC0-A883-172F44FC6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FF0A0-11C8-4468-BBBC-9C3E009C4EDD}"/>
              </a:ext>
            </a:extLst>
          </p:cNvPr>
          <p:cNvSpPr>
            <a:spLocks noGrp="1"/>
          </p:cNvSpPr>
          <p:nvPr>
            <p:ph type="sldNum" sz="quarter" idx="12"/>
          </p:nvPr>
        </p:nvSpPr>
        <p:spPr/>
        <p:txBody>
          <a:bodyPr/>
          <a:lstStyle/>
          <a:p>
            <a:fld id="{13313AE6-D424-472C-869F-B44F3BBF103B}" type="slidenum">
              <a:rPr lang="en-US" smtClean="0"/>
              <a:t>‹#›</a:t>
            </a:fld>
            <a:endParaRPr lang="en-US"/>
          </a:p>
        </p:txBody>
      </p:sp>
    </p:spTree>
    <p:extLst>
      <p:ext uri="{BB962C8B-B14F-4D97-AF65-F5344CB8AC3E}">
        <p14:creationId xmlns:p14="http://schemas.microsoft.com/office/powerpoint/2010/main" val="216138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47815-9213-4672-BAF6-82442BCD0B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A12329-B1BA-48F1-A9E4-012B90C414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755BB6-7F9B-4554-B0FE-92D7D078F3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6760FF-8C12-4AEE-825E-4CC632734E69}"/>
              </a:ext>
            </a:extLst>
          </p:cNvPr>
          <p:cNvSpPr>
            <a:spLocks noGrp="1"/>
          </p:cNvSpPr>
          <p:nvPr>
            <p:ph type="dt" sz="half" idx="10"/>
          </p:nvPr>
        </p:nvSpPr>
        <p:spPr/>
        <p:txBody>
          <a:bodyPr/>
          <a:lstStyle/>
          <a:p>
            <a:fld id="{F66A9B58-FD4D-415F-8B2E-1B0C3E40E722}" type="datetimeFigureOut">
              <a:rPr lang="en-US" smtClean="0"/>
              <a:t>7/12/2023</a:t>
            </a:fld>
            <a:endParaRPr lang="en-US"/>
          </a:p>
        </p:txBody>
      </p:sp>
      <p:sp>
        <p:nvSpPr>
          <p:cNvPr id="6" name="Footer Placeholder 5">
            <a:extLst>
              <a:ext uri="{FF2B5EF4-FFF2-40B4-BE49-F238E27FC236}">
                <a16:creationId xmlns:a16="http://schemas.microsoft.com/office/drawing/2014/main" id="{309AAF43-2327-4515-9045-8E782E69D8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4C3B71-2067-4C2D-B9BC-F542836F35F4}"/>
              </a:ext>
            </a:extLst>
          </p:cNvPr>
          <p:cNvSpPr>
            <a:spLocks noGrp="1"/>
          </p:cNvSpPr>
          <p:nvPr>
            <p:ph type="sldNum" sz="quarter" idx="12"/>
          </p:nvPr>
        </p:nvSpPr>
        <p:spPr/>
        <p:txBody>
          <a:bodyPr/>
          <a:lstStyle/>
          <a:p>
            <a:fld id="{13313AE6-D424-472C-869F-B44F3BBF103B}" type="slidenum">
              <a:rPr lang="en-US" smtClean="0"/>
              <a:t>‹#›</a:t>
            </a:fld>
            <a:endParaRPr lang="en-US"/>
          </a:p>
        </p:txBody>
      </p:sp>
    </p:spTree>
    <p:extLst>
      <p:ext uri="{BB962C8B-B14F-4D97-AF65-F5344CB8AC3E}">
        <p14:creationId xmlns:p14="http://schemas.microsoft.com/office/powerpoint/2010/main" val="1386467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993C-6A14-45CB-A316-FFC0C20DE1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6509F4-A020-4828-9C4D-1BD9486984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4D5AD-C4A3-4810-A62A-AA846230A9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8716EF-C243-4BD5-A22D-9E6EE25DEA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C1E2D7-FE1A-4F45-BF1B-CD9C905172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F33AE9-F30A-404C-9923-9599E66006B7}"/>
              </a:ext>
            </a:extLst>
          </p:cNvPr>
          <p:cNvSpPr>
            <a:spLocks noGrp="1"/>
          </p:cNvSpPr>
          <p:nvPr>
            <p:ph type="dt" sz="half" idx="10"/>
          </p:nvPr>
        </p:nvSpPr>
        <p:spPr/>
        <p:txBody>
          <a:bodyPr/>
          <a:lstStyle/>
          <a:p>
            <a:fld id="{F66A9B58-FD4D-415F-8B2E-1B0C3E40E722}" type="datetimeFigureOut">
              <a:rPr lang="en-US" smtClean="0"/>
              <a:t>7/12/2023</a:t>
            </a:fld>
            <a:endParaRPr lang="en-US"/>
          </a:p>
        </p:txBody>
      </p:sp>
      <p:sp>
        <p:nvSpPr>
          <p:cNvPr id="8" name="Footer Placeholder 7">
            <a:extLst>
              <a:ext uri="{FF2B5EF4-FFF2-40B4-BE49-F238E27FC236}">
                <a16:creationId xmlns:a16="http://schemas.microsoft.com/office/drawing/2014/main" id="{4140E8CC-11DD-4BC7-937C-C86A5552A3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DFA9CA-F928-4803-A2DB-C61E1FB3781D}"/>
              </a:ext>
            </a:extLst>
          </p:cNvPr>
          <p:cNvSpPr>
            <a:spLocks noGrp="1"/>
          </p:cNvSpPr>
          <p:nvPr>
            <p:ph type="sldNum" sz="quarter" idx="12"/>
          </p:nvPr>
        </p:nvSpPr>
        <p:spPr/>
        <p:txBody>
          <a:bodyPr/>
          <a:lstStyle/>
          <a:p>
            <a:fld id="{13313AE6-D424-472C-869F-B44F3BBF103B}" type="slidenum">
              <a:rPr lang="en-US" smtClean="0"/>
              <a:t>‹#›</a:t>
            </a:fld>
            <a:endParaRPr lang="en-US"/>
          </a:p>
        </p:txBody>
      </p:sp>
    </p:spTree>
    <p:extLst>
      <p:ext uri="{BB962C8B-B14F-4D97-AF65-F5344CB8AC3E}">
        <p14:creationId xmlns:p14="http://schemas.microsoft.com/office/powerpoint/2010/main" val="178293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C6A14-885D-47BB-8E4E-B0507FCB88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448BED-C697-4293-9ABA-3601B6759C6A}"/>
              </a:ext>
            </a:extLst>
          </p:cNvPr>
          <p:cNvSpPr>
            <a:spLocks noGrp="1"/>
          </p:cNvSpPr>
          <p:nvPr>
            <p:ph type="dt" sz="half" idx="10"/>
          </p:nvPr>
        </p:nvSpPr>
        <p:spPr/>
        <p:txBody>
          <a:bodyPr/>
          <a:lstStyle/>
          <a:p>
            <a:fld id="{F66A9B58-FD4D-415F-8B2E-1B0C3E40E722}" type="datetimeFigureOut">
              <a:rPr lang="en-US" smtClean="0"/>
              <a:t>7/12/2023</a:t>
            </a:fld>
            <a:endParaRPr lang="en-US"/>
          </a:p>
        </p:txBody>
      </p:sp>
      <p:sp>
        <p:nvSpPr>
          <p:cNvPr id="4" name="Footer Placeholder 3">
            <a:extLst>
              <a:ext uri="{FF2B5EF4-FFF2-40B4-BE49-F238E27FC236}">
                <a16:creationId xmlns:a16="http://schemas.microsoft.com/office/drawing/2014/main" id="{F623DA1F-5D80-4FDE-B033-E6C8EDF87C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3FB932-B1E9-4425-A6F3-D95D280E0D34}"/>
              </a:ext>
            </a:extLst>
          </p:cNvPr>
          <p:cNvSpPr>
            <a:spLocks noGrp="1"/>
          </p:cNvSpPr>
          <p:nvPr>
            <p:ph type="sldNum" sz="quarter" idx="12"/>
          </p:nvPr>
        </p:nvSpPr>
        <p:spPr/>
        <p:txBody>
          <a:bodyPr/>
          <a:lstStyle/>
          <a:p>
            <a:fld id="{13313AE6-D424-472C-869F-B44F3BBF103B}" type="slidenum">
              <a:rPr lang="en-US" smtClean="0"/>
              <a:t>‹#›</a:t>
            </a:fld>
            <a:endParaRPr lang="en-US"/>
          </a:p>
        </p:txBody>
      </p:sp>
    </p:spTree>
    <p:extLst>
      <p:ext uri="{BB962C8B-B14F-4D97-AF65-F5344CB8AC3E}">
        <p14:creationId xmlns:p14="http://schemas.microsoft.com/office/powerpoint/2010/main" val="105095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35D9C3-F3F3-48F3-A2B7-1574E8FB9189}"/>
              </a:ext>
            </a:extLst>
          </p:cNvPr>
          <p:cNvSpPr>
            <a:spLocks noGrp="1"/>
          </p:cNvSpPr>
          <p:nvPr>
            <p:ph type="dt" sz="half" idx="10"/>
          </p:nvPr>
        </p:nvSpPr>
        <p:spPr/>
        <p:txBody>
          <a:bodyPr/>
          <a:lstStyle/>
          <a:p>
            <a:fld id="{F66A9B58-FD4D-415F-8B2E-1B0C3E40E722}" type="datetimeFigureOut">
              <a:rPr lang="en-US" smtClean="0"/>
              <a:t>7/12/2023</a:t>
            </a:fld>
            <a:endParaRPr lang="en-US"/>
          </a:p>
        </p:txBody>
      </p:sp>
      <p:sp>
        <p:nvSpPr>
          <p:cNvPr id="3" name="Footer Placeholder 2">
            <a:extLst>
              <a:ext uri="{FF2B5EF4-FFF2-40B4-BE49-F238E27FC236}">
                <a16:creationId xmlns:a16="http://schemas.microsoft.com/office/drawing/2014/main" id="{45B08D29-B405-4E57-9533-0A754235F3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7B322F-ADB0-4EB6-9F38-3ADA52211C96}"/>
              </a:ext>
            </a:extLst>
          </p:cNvPr>
          <p:cNvSpPr>
            <a:spLocks noGrp="1"/>
          </p:cNvSpPr>
          <p:nvPr>
            <p:ph type="sldNum" sz="quarter" idx="12"/>
          </p:nvPr>
        </p:nvSpPr>
        <p:spPr/>
        <p:txBody>
          <a:bodyPr/>
          <a:lstStyle/>
          <a:p>
            <a:fld id="{13313AE6-D424-472C-869F-B44F3BBF103B}" type="slidenum">
              <a:rPr lang="en-US" smtClean="0"/>
              <a:t>‹#›</a:t>
            </a:fld>
            <a:endParaRPr lang="en-US"/>
          </a:p>
        </p:txBody>
      </p:sp>
    </p:spTree>
    <p:extLst>
      <p:ext uri="{BB962C8B-B14F-4D97-AF65-F5344CB8AC3E}">
        <p14:creationId xmlns:p14="http://schemas.microsoft.com/office/powerpoint/2010/main" val="1413782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0A26-0BB6-481D-851A-B91C5E53EA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799B07-0EA8-4CCF-9FD2-8F5B3F15E1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E436F9-D446-4F87-B09B-E3FA54390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496FE6-FA83-4A03-97E3-44A562182581}"/>
              </a:ext>
            </a:extLst>
          </p:cNvPr>
          <p:cNvSpPr>
            <a:spLocks noGrp="1"/>
          </p:cNvSpPr>
          <p:nvPr>
            <p:ph type="dt" sz="half" idx="10"/>
          </p:nvPr>
        </p:nvSpPr>
        <p:spPr/>
        <p:txBody>
          <a:bodyPr/>
          <a:lstStyle/>
          <a:p>
            <a:fld id="{F66A9B58-FD4D-415F-8B2E-1B0C3E40E722}" type="datetimeFigureOut">
              <a:rPr lang="en-US" smtClean="0"/>
              <a:t>7/12/2023</a:t>
            </a:fld>
            <a:endParaRPr lang="en-US"/>
          </a:p>
        </p:txBody>
      </p:sp>
      <p:sp>
        <p:nvSpPr>
          <p:cNvPr id="6" name="Footer Placeholder 5">
            <a:extLst>
              <a:ext uri="{FF2B5EF4-FFF2-40B4-BE49-F238E27FC236}">
                <a16:creationId xmlns:a16="http://schemas.microsoft.com/office/drawing/2014/main" id="{468E1DB3-EC01-4C95-B87C-92DA25B83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538788-5FD8-4DBA-A088-4A11ECA3B011}"/>
              </a:ext>
            </a:extLst>
          </p:cNvPr>
          <p:cNvSpPr>
            <a:spLocks noGrp="1"/>
          </p:cNvSpPr>
          <p:nvPr>
            <p:ph type="sldNum" sz="quarter" idx="12"/>
          </p:nvPr>
        </p:nvSpPr>
        <p:spPr/>
        <p:txBody>
          <a:bodyPr/>
          <a:lstStyle/>
          <a:p>
            <a:fld id="{13313AE6-D424-472C-869F-B44F3BBF103B}" type="slidenum">
              <a:rPr lang="en-US" smtClean="0"/>
              <a:t>‹#›</a:t>
            </a:fld>
            <a:endParaRPr lang="en-US"/>
          </a:p>
        </p:txBody>
      </p:sp>
    </p:spTree>
    <p:extLst>
      <p:ext uri="{BB962C8B-B14F-4D97-AF65-F5344CB8AC3E}">
        <p14:creationId xmlns:p14="http://schemas.microsoft.com/office/powerpoint/2010/main" val="2861360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6E20-16DC-4459-A148-DEE8102DFB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5E9570-C5AD-4937-9197-A6BD4EA071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292A28-F557-4CB2-BBFD-937E421BB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E4DD12-6EA8-44B5-BD30-53EF796B4BB0}"/>
              </a:ext>
            </a:extLst>
          </p:cNvPr>
          <p:cNvSpPr>
            <a:spLocks noGrp="1"/>
          </p:cNvSpPr>
          <p:nvPr>
            <p:ph type="dt" sz="half" idx="10"/>
          </p:nvPr>
        </p:nvSpPr>
        <p:spPr/>
        <p:txBody>
          <a:bodyPr/>
          <a:lstStyle/>
          <a:p>
            <a:fld id="{F66A9B58-FD4D-415F-8B2E-1B0C3E40E722}" type="datetimeFigureOut">
              <a:rPr lang="en-US" smtClean="0"/>
              <a:t>7/12/2023</a:t>
            </a:fld>
            <a:endParaRPr lang="en-US"/>
          </a:p>
        </p:txBody>
      </p:sp>
      <p:sp>
        <p:nvSpPr>
          <p:cNvPr id="6" name="Footer Placeholder 5">
            <a:extLst>
              <a:ext uri="{FF2B5EF4-FFF2-40B4-BE49-F238E27FC236}">
                <a16:creationId xmlns:a16="http://schemas.microsoft.com/office/drawing/2014/main" id="{0E49D3C0-5603-4E2D-9B97-B10F1CA460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4E9F0E-5699-47EE-AF11-C66AA9B2FB4D}"/>
              </a:ext>
            </a:extLst>
          </p:cNvPr>
          <p:cNvSpPr>
            <a:spLocks noGrp="1"/>
          </p:cNvSpPr>
          <p:nvPr>
            <p:ph type="sldNum" sz="quarter" idx="12"/>
          </p:nvPr>
        </p:nvSpPr>
        <p:spPr/>
        <p:txBody>
          <a:bodyPr/>
          <a:lstStyle/>
          <a:p>
            <a:fld id="{13313AE6-D424-472C-869F-B44F3BBF103B}" type="slidenum">
              <a:rPr lang="en-US" smtClean="0"/>
              <a:t>‹#›</a:t>
            </a:fld>
            <a:endParaRPr lang="en-US"/>
          </a:p>
        </p:txBody>
      </p:sp>
    </p:spTree>
    <p:extLst>
      <p:ext uri="{BB962C8B-B14F-4D97-AF65-F5344CB8AC3E}">
        <p14:creationId xmlns:p14="http://schemas.microsoft.com/office/powerpoint/2010/main" val="4022699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FA3653-A139-4B3E-A00F-2CA00610E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DD5EEF-565A-4C88-9289-7C1F198266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3D1E8-79F6-4D3C-AB9C-CB5B95737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6A9B58-FD4D-415F-8B2E-1B0C3E40E722}" type="datetimeFigureOut">
              <a:rPr lang="en-US" smtClean="0"/>
              <a:t>7/12/2023</a:t>
            </a:fld>
            <a:endParaRPr lang="en-US"/>
          </a:p>
        </p:txBody>
      </p:sp>
      <p:sp>
        <p:nvSpPr>
          <p:cNvPr id="5" name="Footer Placeholder 4">
            <a:extLst>
              <a:ext uri="{FF2B5EF4-FFF2-40B4-BE49-F238E27FC236}">
                <a16:creationId xmlns:a16="http://schemas.microsoft.com/office/drawing/2014/main" id="{11CE69EC-488A-4910-BD86-685159935B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B158D3-78BD-4BF6-94E5-F74F88C47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313AE6-D424-472C-869F-B44F3BBF103B}" type="slidenum">
              <a:rPr lang="en-US" smtClean="0"/>
              <a:t>‹#›</a:t>
            </a:fld>
            <a:endParaRPr lang="en-US"/>
          </a:p>
        </p:txBody>
      </p:sp>
    </p:spTree>
    <p:extLst>
      <p:ext uri="{BB962C8B-B14F-4D97-AF65-F5344CB8AC3E}">
        <p14:creationId xmlns:p14="http://schemas.microsoft.com/office/powerpoint/2010/main" val="3072206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713B48-4C65-4763-94A4-CE8CC5C11F2C}"/>
              </a:ext>
            </a:extLst>
          </p:cNvPr>
          <p:cNvSpPr>
            <a:spLocks noGrp="1"/>
          </p:cNvSpPr>
          <p:nvPr>
            <p:ph type="title"/>
          </p:nvPr>
        </p:nvSpPr>
        <p:spPr>
          <a:xfrm>
            <a:off x="839788" y="457200"/>
            <a:ext cx="4946649" cy="1930176"/>
          </a:xfrm>
        </p:spPr>
        <p:txBody>
          <a:bodyPr/>
          <a:lstStyle/>
          <a:p>
            <a:r>
              <a:rPr lang="en-US" dirty="0">
                <a:latin typeface="Times New Roman" panose="02020603050405020304" pitchFamily="18" charset="0"/>
                <a:cs typeface="Times New Roman" panose="02020603050405020304" pitchFamily="18" charset="0"/>
              </a:rPr>
              <a:t>INTELLIGENT PARKING ASSISTANT</a:t>
            </a:r>
          </a:p>
        </p:txBody>
      </p:sp>
      <p:pic>
        <p:nvPicPr>
          <p:cNvPr id="8" name="Content Placeholder 7">
            <a:extLst>
              <a:ext uri="{FF2B5EF4-FFF2-40B4-BE49-F238E27FC236}">
                <a16:creationId xmlns:a16="http://schemas.microsoft.com/office/drawing/2014/main" id="{F89B22C0-55AF-4CAC-8EFA-A7CE043B61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99" y="797833"/>
            <a:ext cx="5076825" cy="5529036"/>
          </a:xfrm>
        </p:spPr>
      </p:pic>
      <p:sp>
        <p:nvSpPr>
          <p:cNvPr id="6" name="Text Placeholder 5">
            <a:extLst>
              <a:ext uri="{FF2B5EF4-FFF2-40B4-BE49-F238E27FC236}">
                <a16:creationId xmlns:a16="http://schemas.microsoft.com/office/drawing/2014/main" id="{EEC971F8-E8D3-443D-9CDF-C19F6567214A}"/>
              </a:ext>
            </a:extLst>
          </p:cNvPr>
          <p:cNvSpPr>
            <a:spLocks noGrp="1"/>
          </p:cNvSpPr>
          <p:nvPr>
            <p:ph type="body" sz="half" idx="2"/>
          </p:nvPr>
        </p:nvSpPr>
        <p:spPr>
          <a:xfrm>
            <a:off x="787398" y="2516981"/>
            <a:ext cx="4646613" cy="827312"/>
          </a:xfrm>
          <a:ln>
            <a:solidFill>
              <a:schemeClr val="bg1"/>
            </a:solidFill>
          </a:ln>
        </p:spPr>
        <p:txBody>
          <a:bodyPr>
            <a:normAutofit/>
          </a:bodyPr>
          <a:lstStyle/>
          <a:p>
            <a:r>
              <a:rPr lang="en-US" sz="2400" dirty="0">
                <a:latin typeface="Times New Roman" panose="02020603050405020304" pitchFamily="18" charset="0"/>
                <a:cs typeface="Times New Roman" panose="02020603050405020304" pitchFamily="18" charset="0"/>
              </a:rPr>
              <a:t>Kevin </a:t>
            </a:r>
            <a:r>
              <a:rPr lang="en-US" sz="2400" dirty="0" err="1">
                <a:latin typeface="Times New Roman" panose="02020603050405020304" pitchFamily="18" charset="0"/>
                <a:cs typeface="Times New Roman" panose="02020603050405020304" pitchFamily="18" charset="0"/>
              </a:rPr>
              <a:t>Kipkemboi</a:t>
            </a:r>
            <a:endParaRPr lang="en-US" sz="2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SCM211-0239/2019</a:t>
            </a:r>
          </a:p>
        </p:txBody>
      </p:sp>
      <p:sp>
        <p:nvSpPr>
          <p:cNvPr id="10" name="Text Placeholder 5">
            <a:extLst>
              <a:ext uri="{FF2B5EF4-FFF2-40B4-BE49-F238E27FC236}">
                <a16:creationId xmlns:a16="http://schemas.microsoft.com/office/drawing/2014/main" id="{E9EF3D1C-86A0-49D6-9714-689D83AF68BE}"/>
              </a:ext>
            </a:extLst>
          </p:cNvPr>
          <p:cNvSpPr txBox="1">
            <a:spLocks/>
          </p:cNvSpPr>
          <p:nvPr/>
        </p:nvSpPr>
        <p:spPr>
          <a:xfrm>
            <a:off x="839786" y="3562351"/>
            <a:ext cx="3932237" cy="827312"/>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Dorcas </a:t>
            </a:r>
            <a:r>
              <a:rPr lang="en-US" sz="2400" dirty="0" err="1">
                <a:latin typeface="Times New Roman" panose="02020603050405020304" pitchFamily="18" charset="0"/>
                <a:cs typeface="Times New Roman" panose="02020603050405020304" pitchFamily="18" charset="0"/>
              </a:rPr>
              <a:t>Kendi</a:t>
            </a:r>
            <a:endParaRPr lang="en-US" sz="2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SCM211-0183/2019</a:t>
            </a:r>
          </a:p>
        </p:txBody>
      </p:sp>
      <p:sp>
        <p:nvSpPr>
          <p:cNvPr id="11" name="Text Placeholder 5">
            <a:extLst>
              <a:ext uri="{FF2B5EF4-FFF2-40B4-BE49-F238E27FC236}">
                <a16:creationId xmlns:a16="http://schemas.microsoft.com/office/drawing/2014/main" id="{A7B27A02-781B-40D0-9430-F21602EC87AB}"/>
              </a:ext>
            </a:extLst>
          </p:cNvPr>
          <p:cNvSpPr txBox="1">
            <a:spLocks/>
          </p:cNvSpPr>
          <p:nvPr/>
        </p:nvSpPr>
        <p:spPr>
          <a:xfrm>
            <a:off x="787398" y="4607721"/>
            <a:ext cx="3932237" cy="827313"/>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Allan Kariuki Macharia</a:t>
            </a:r>
          </a:p>
          <a:p>
            <a:r>
              <a:rPr lang="en-US" sz="1800" dirty="0">
                <a:latin typeface="Times New Roman" panose="02020603050405020304" pitchFamily="18" charset="0"/>
                <a:cs typeface="Times New Roman" panose="02020603050405020304" pitchFamily="18" charset="0"/>
              </a:rPr>
              <a:t>SCM211-0237/2019</a:t>
            </a:r>
          </a:p>
        </p:txBody>
      </p:sp>
      <p:sp>
        <p:nvSpPr>
          <p:cNvPr id="12" name="Text Placeholder 5">
            <a:extLst>
              <a:ext uri="{FF2B5EF4-FFF2-40B4-BE49-F238E27FC236}">
                <a16:creationId xmlns:a16="http://schemas.microsoft.com/office/drawing/2014/main" id="{EFC23505-BCEE-4B03-A087-F778FE75CF5C}"/>
              </a:ext>
            </a:extLst>
          </p:cNvPr>
          <p:cNvSpPr txBox="1">
            <a:spLocks/>
          </p:cNvSpPr>
          <p:nvPr/>
        </p:nvSpPr>
        <p:spPr>
          <a:xfrm>
            <a:off x="787397" y="5653091"/>
            <a:ext cx="3932237" cy="827313"/>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Mr. Vincent Mwai</a:t>
            </a:r>
          </a:p>
          <a:p>
            <a:r>
              <a:rPr lang="en-US" sz="1800" dirty="0">
                <a:latin typeface="Times New Roman" panose="02020603050405020304" pitchFamily="18" charset="0"/>
                <a:cs typeface="Times New Roman" panose="02020603050405020304" pitchFamily="18" charset="0"/>
              </a:rPr>
              <a:t>Supervisor</a:t>
            </a:r>
          </a:p>
        </p:txBody>
      </p:sp>
    </p:spTree>
    <p:extLst>
      <p:ext uri="{BB962C8B-B14F-4D97-AF65-F5344CB8AC3E}">
        <p14:creationId xmlns:p14="http://schemas.microsoft.com/office/powerpoint/2010/main" val="3108890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1D7B-1B83-4DDE-800C-AEB9F359F28B}"/>
              </a:ext>
            </a:extLst>
          </p:cNvPr>
          <p:cNvSpPr>
            <a:spLocks noGrp="1"/>
          </p:cNvSpPr>
          <p:nvPr>
            <p:ph type="title"/>
          </p:nvPr>
        </p:nvSpPr>
        <p:spPr>
          <a:xfrm>
            <a:off x="1" y="0"/>
            <a:ext cx="3957638" cy="9874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lstStyle/>
          <a:p>
            <a:pPr algn="ctr"/>
            <a:r>
              <a:rPr lang="en-US" sz="3200" b="1" dirty="0">
                <a:solidFill>
                  <a:schemeClr val="bg1"/>
                </a:solidFill>
                <a:latin typeface="Times New Roman" panose="02020603050405020304" pitchFamily="18" charset="0"/>
                <a:cs typeface="Times New Roman" panose="02020603050405020304" pitchFamily="18" charset="0"/>
              </a:rPr>
              <a:t>IPA</a:t>
            </a:r>
            <a:endParaRPr lang="en-US" dirty="0"/>
          </a:p>
        </p:txBody>
      </p:sp>
      <p:sp>
        <p:nvSpPr>
          <p:cNvPr id="3" name="Content Placeholder 2">
            <a:extLst>
              <a:ext uri="{FF2B5EF4-FFF2-40B4-BE49-F238E27FC236}">
                <a16:creationId xmlns:a16="http://schemas.microsoft.com/office/drawing/2014/main" id="{F3A6D1C8-724D-4F35-9417-C807F04112C5}"/>
              </a:ext>
            </a:extLst>
          </p:cNvPr>
          <p:cNvSpPr>
            <a:spLocks noGrp="1"/>
          </p:cNvSpPr>
          <p:nvPr>
            <p:ph idx="1"/>
          </p:nvPr>
        </p:nvSpPr>
        <p:spPr>
          <a:xfrm>
            <a:off x="4329113" y="385763"/>
            <a:ext cx="7862886" cy="6472236"/>
          </a:xfrm>
        </p:spPr>
        <p:txBody>
          <a:bodyPr>
            <a:normAutofit fontScale="92500" lnSpcReduction="10000"/>
          </a:bodyPr>
          <a:lstStyle/>
          <a:p>
            <a:pPr marL="342900" lvl="0" indent="-342900">
              <a:lnSpc>
                <a:spcPct val="100000"/>
              </a:lnSpc>
              <a:spcAft>
                <a:spcPts val="800"/>
              </a:spcAft>
              <a:buFont typeface="+mj-lt"/>
              <a:buAutoNum type="arabicPeriod"/>
            </a:pPr>
            <a:r>
              <a:rPr lang="en-KE" sz="2400" kern="0" dirty="0">
                <a:effectLst/>
                <a:latin typeface="Times New Roman" panose="02020603050405020304" pitchFamily="18" charset="0"/>
                <a:ea typeface="Times New Roman" panose="02020603050405020304" pitchFamily="18" charset="0"/>
                <a:cs typeface="Times New Roman" panose="02020603050405020304" pitchFamily="18" charset="0"/>
              </a:rPr>
              <a:t>Macharia and Otieno (2018) investigated the perceptions and acceptance of smart parking technologies in Nairobi. The findings emphasized the importance of user-centric design, ease of use, and trust in the technology for successful adoption.</a:t>
            </a: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0000"/>
              </a:lnSpc>
              <a:buFont typeface="+mj-lt"/>
              <a:buAutoNum type="arabicPeriod"/>
            </a:pPr>
            <a:r>
              <a:rPr lang="en-KE" sz="2400" kern="0" dirty="0">
                <a:effectLst/>
                <a:latin typeface="Times New Roman" panose="02020603050405020304" pitchFamily="18" charset="0"/>
                <a:ea typeface="Times New Roman" panose="02020603050405020304" pitchFamily="18" charset="0"/>
                <a:cs typeface="Times New Roman" panose="02020603050405020304" pitchFamily="18" charset="0"/>
              </a:rPr>
              <a:t>Ibrahim et al. (2019) conducted a study on the challenges of car parking in Nairobi, Kenya. The findings emphasized the need for innovative solutions to improve parking availability and reduce congestion in urban areas. </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rabicPeriod"/>
            </a:pPr>
            <a:r>
              <a:rPr lang="en-KE" sz="2400" kern="0" dirty="0">
                <a:effectLst/>
                <a:latin typeface="Times New Roman" panose="02020603050405020304" pitchFamily="18" charset="0"/>
                <a:ea typeface="Times New Roman" panose="02020603050405020304" pitchFamily="18" charset="0"/>
                <a:cs typeface="Times New Roman" panose="02020603050405020304" pitchFamily="18" charset="0"/>
              </a:rPr>
              <a:t>Wainaina et al. (2020) investigated parking patterns and demand in Nairobi Central Business District. The findings underscored the need for predictive models and real-time information dissemination to optimize parking resource utilization. </a:t>
            </a: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00000"/>
              </a:lnSpc>
              <a:buNone/>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Point of Departure</a:t>
            </a:r>
            <a:endParaRPr lang="en-KE"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Aft>
                <a:spcPts val="800"/>
              </a:spcAft>
            </a:pPr>
            <a:r>
              <a:rPr lang="en-US" sz="2400" kern="0" dirty="0">
                <a:effectLst/>
                <a:latin typeface="Times New Roman" panose="02020603050405020304" pitchFamily="18" charset="0"/>
                <a:ea typeface="Calibri" panose="020F0502020204030204" pitchFamily="34" charset="0"/>
                <a:cs typeface="Times New Roman" panose="02020603050405020304" pitchFamily="18" charset="0"/>
              </a:rPr>
              <a:t>As indicated by these studies, further optimization of the parking system is a vital requirement to the general transport system which is still lacking in efficiency. This project aims to provide a solution for this current problem.  </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Text Placeholder 3">
            <a:extLst>
              <a:ext uri="{FF2B5EF4-FFF2-40B4-BE49-F238E27FC236}">
                <a16:creationId xmlns:a16="http://schemas.microsoft.com/office/drawing/2014/main" id="{5E350241-680F-4C1E-997A-526362750054}"/>
              </a:ext>
            </a:extLst>
          </p:cNvPr>
          <p:cNvSpPr>
            <a:spLocks noGrp="1"/>
          </p:cNvSpPr>
          <p:nvPr>
            <p:ph type="body" sz="half" idx="2"/>
          </p:nvPr>
        </p:nvSpPr>
        <p:spPr>
          <a:xfrm>
            <a:off x="0" y="987425"/>
            <a:ext cx="3957639" cy="587057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nchor="ct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2. Literature Review</a:t>
            </a:r>
            <a:endParaRPr lang="en-US" sz="2800" dirty="0"/>
          </a:p>
        </p:txBody>
      </p:sp>
    </p:spTree>
    <p:extLst>
      <p:ext uri="{BB962C8B-B14F-4D97-AF65-F5344CB8AC3E}">
        <p14:creationId xmlns:p14="http://schemas.microsoft.com/office/powerpoint/2010/main" val="2016829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892A9-5816-4E0D-9B3B-ED5F48FBE143}"/>
              </a:ext>
            </a:extLst>
          </p:cNvPr>
          <p:cNvSpPr>
            <a:spLocks noGrp="1"/>
          </p:cNvSpPr>
          <p:nvPr>
            <p:ph type="title"/>
          </p:nvPr>
        </p:nvSpPr>
        <p:spPr>
          <a:xfrm>
            <a:off x="0" y="0"/>
            <a:ext cx="3514725" cy="110013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lstStyle/>
          <a:p>
            <a:pPr algn="ctr"/>
            <a:r>
              <a:rPr lang="en-US" sz="3200" b="1" dirty="0">
                <a:solidFill>
                  <a:schemeClr val="bg1"/>
                </a:solidFill>
                <a:latin typeface="Times New Roman" panose="02020603050405020304" pitchFamily="18" charset="0"/>
                <a:cs typeface="Times New Roman" panose="02020603050405020304" pitchFamily="18" charset="0"/>
              </a:rPr>
              <a:t>IPA</a:t>
            </a:r>
            <a:endParaRPr lang="en-US" dirty="0"/>
          </a:p>
        </p:txBody>
      </p:sp>
      <p:sp>
        <p:nvSpPr>
          <p:cNvPr id="3" name="Content Placeholder 2">
            <a:extLst>
              <a:ext uri="{FF2B5EF4-FFF2-40B4-BE49-F238E27FC236}">
                <a16:creationId xmlns:a16="http://schemas.microsoft.com/office/drawing/2014/main" id="{6502F3D8-4CF5-4833-9223-ACF58A1E2AFA}"/>
              </a:ext>
            </a:extLst>
          </p:cNvPr>
          <p:cNvSpPr>
            <a:spLocks noGrp="1"/>
          </p:cNvSpPr>
          <p:nvPr>
            <p:ph idx="1"/>
          </p:nvPr>
        </p:nvSpPr>
        <p:spPr>
          <a:xfrm>
            <a:off x="3514725" y="0"/>
            <a:ext cx="8677275" cy="6857999"/>
          </a:xfrm>
        </p:spPr>
        <p:txBody>
          <a:bodyPr>
            <a:normAutofit fontScale="70000" lnSpcReduction="20000"/>
          </a:bodyPr>
          <a:lstStyle/>
          <a:p>
            <a:pPr marL="0" marR="0" indent="0">
              <a:lnSpc>
                <a:spcPct val="150000"/>
              </a:lnSpc>
              <a:spcBef>
                <a:spcPts val="0"/>
              </a:spcBef>
              <a:spcAft>
                <a:spcPts val="0"/>
              </a:spcAft>
              <a:buNone/>
            </a:pPr>
            <a:r>
              <a:rPr lang="en-US" sz="4600" dirty="0">
                <a:latin typeface="Times New Roman" panose="02020603050405020304" pitchFamily="18" charset="0"/>
                <a:cs typeface="Times New Roman" panose="02020603050405020304" pitchFamily="18" charset="0"/>
              </a:rPr>
              <a:t>Proposed solution</a:t>
            </a:r>
          </a:p>
          <a:p>
            <a:pPr marL="0" marR="0" indent="0">
              <a:lnSpc>
                <a:spcPct val="150000"/>
              </a:lnSpc>
              <a:spcBef>
                <a:spcPts val="0"/>
              </a:spcBef>
              <a:spcAft>
                <a:spcPts val="0"/>
              </a:spcAft>
              <a:buNone/>
            </a:pP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To solve our problem, we propose creating a mobile application for users to create accounts.</a:t>
            </a:r>
          </a:p>
          <a:p>
            <a:pPr marL="0" marR="0" indent="0">
              <a:lnSpc>
                <a:spcPct val="150000"/>
              </a:lnSpc>
              <a:spcBef>
                <a:spcPts val="0"/>
              </a:spcBef>
              <a:spcAft>
                <a:spcPts val="0"/>
              </a:spcAft>
              <a:buNone/>
            </a:pP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Create a machine learning model that interfaces with Google Earth and Google Maps to offer the directions required to get to the parking slot. </a:t>
            </a:r>
          </a:p>
          <a:p>
            <a:pPr marL="0" marR="0" indent="0">
              <a:lnSpc>
                <a:spcPct val="150000"/>
              </a:lnSpc>
              <a:spcBef>
                <a:spcPts val="0"/>
              </a:spcBef>
              <a:spcAft>
                <a:spcPts val="0"/>
              </a:spcAft>
              <a:buNone/>
            </a:pP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Google Earth helps triangulate the location of the parking slot and offer the co-ordinates to Google Map, also providing real time images of parking space. </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For the backend we will use Django and Django Rest framework to setup accounts for the users and facilitate membership.</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In addition, we will use MongoDB to setup the database to ensure efficient online data storage and retrieval.</a:t>
            </a:r>
          </a:p>
          <a:p>
            <a:pPr marL="0" indent="0">
              <a:lnSpc>
                <a:spcPct val="150000"/>
              </a:lnSpc>
              <a:spcBef>
                <a:spcPts val="0"/>
              </a:spcBef>
              <a:buNone/>
            </a:pP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We will also create a friendly user interface using </a:t>
            </a:r>
            <a:r>
              <a:rPr lang="en-US" sz="3200" kern="0" dirty="0" err="1">
                <a:effectLst/>
                <a:latin typeface="Times New Roman" panose="02020603050405020304" pitchFamily="18" charset="0"/>
                <a:ea typeface="Times New Roman" panose="02020603050405020304" pitchFamily="18" charset="0"/>
                <a:cs typeface="Times New Roman" panose="02020603050405020304" pitchFamily="18" charset="0"/>
              </a:rPr>
              <a:t>reactJS</a:t>
            </a: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 for the front-end. The pages will include sign in, and a landing page to start the search. </a:t>
            </a:r>
          </a:p>
          <a:p>
            <a:pPr marL="0" marR="0" indent="0">
              <a:lnSpc>
                <a:spcPct val="150000"/>
              </a:lnSpc>
              <a:spcBef>
                <a:spcPts val="0"/>
              </a:spcBef>
              <a:spcAft>
                <a:spcPts val="0"/>
              </a:spcAft>
              <a:buNone/>
            </a:pPr>
            <a:endParaRPr lang="en-US" dirty="0"/>
          </a:p>
        </p:txBody>
      </p:sp>
      <p:sp>
        <p:nvSpPr>
          <p:cNvPr id="4" name="Text Placeholder 3">
            <a:extLst>
              <a:ext uri="{FF2B5EF4-FFF2-40B4-BE49-F238E27FC236}">
                <a16:creationId xmlns:a16="http://schemas.microsoft.com/office/drawing/2014/main" id="{629538B9-4E33-431D-B2EB-1816011ABC40}"/>
              </a:ext>
            </a:extLst>
          </p:cNvPr>
          <p:cNvSpPr>
            <a:spLocks noGrp="1"/>
          </p:cNvSpPr>
          <p:nvPr>
            <p:ph type="body" sz="half" idx="2"/>
          </p:nvPr>
        </p:nvSpPr>
        <p:spPr>
          <a:xfrm>
            <a:off x="0" y="1100138"/>
            <a:ext cx="3514725" cy="575786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nchor="ct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3. Methodology</a:t>
            </a:r>
            <a:endParaRPr lang="en-US" sz="2800" dirty="0"/>
          </a:p>
        </p:txBody>
      </p:sp>
    </p:spTree>
    <p:extLst>
      <p:ext uri="{BB962C8B-B14F-4D97-AF65-F5344CB8AC3E}">
        <p14:creationId xmlns:p14="http://schemas.microsoft.com/office/powerpoint/2010/main" val="175301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758A5-FDAE-48F4-A0B8-6A40AAE9321A}"/>
              </a:ext>
            </a:extLst>
          </p:cNvPr>
          <p:cNvSpPr>
            <a:spLocks noGrp="1"/>
          </p:cNvSpPr>
          <p:nvPr>
            <p:ph type="title"/>
          </p:nvPr>
        </p:nvSpPr>
        <p:spPr>
          <a:xfrm>
            <a:off x="0" y="0"/>
            <a:ext cx="3529013" cy="9874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lstStyle/>
          <a:p>
            <a:pPr algn="ctr"/>
            <a:r>
              <a:rPr lang="en-US" sz="3200" b="1" dirty="0">
                <a:solidFill>
                  <a:schemeClr val="bg1"/>
                </a:solidFill>
                <a:latin typeface="Times New Roman" panose="02020603050405020304" pitchFamily="18" charset="0"/>
                <a:cs typeface="Times New Roman" panose="02020603050405020304" pitchFamily="18" charset="0"/>
              </a:rPr>
              <a:t>IPA</a:t>
            </a:r>
            <a:endParaRPr lang="en-US" dirty="0"/>
          </a:p>
        </p:txBody>
      </p:sp>
      <p:sp>
        <p:nvSpPr>
          <p:cNvPr id="3" name="Content Placeholder 2">
            <a:extLst>
              <a:ext uri="{FF2B5EF4-FFF2-40B4-BE49-F238E27FC236}">
                <a16:creationId xmlns:a16="http://schemas.microsoft.com/office/drawing/2014/main" id="{8C4FF2D7-E88E-40EA-842C-135AE182F9F7}"/>
              </a:ext>
            </a:extLst>
          </p:cNvPr>
          <p:cNvSpPr>
            <a:spLocks noGrp="1"/>
          </p:cNvSpPr>
          <p:nvPr>
            <p:ph idx="1"/>
          </p:nvPr>
        </p:nvSpPr>
        <p:spPr>
          <a:xfrm>
            <a:off x="4114801" y="0"/>
            <a:ext cx="8077200" cy="6857999"/>
          </a:xfrm>
        </p:spPr>
        <p:txBody>
          <a:bodyPr>
            <a:normAutofit fontScale="92500"/>
          </a:bodyPr>
          <a:lstStyle/>
          <a:p>
            <a:pPr marL="0" indent="0">
              <a:buNone/>
            </a:pPr>
            <a:r>
              <a:rPr lang="en-US" dirty="0">
                <a:latin typeface="Times New Roman" panose="02020603050405020304" pitchFamily="18" charset="0"/>
                <a:cs typeface="Times New Roman" panose="02020603050405020304" pitchFamily="18" charset="0"/>
              </a:rPr>
              <a:t>Assumptions</a:t>
            </a:r>
          </a:p>
          <a:p>
            <a:pPr marL="742950" marR="0" lvl="1" indent="-285750">
              <a:lnSpc>
                <a:spcPct val="150000"/>
              </a:lnSpc>
              <a:spcBef>
                <a:spcPts val="0"/>
              </a:spcBef>
              <a:spcAft>
                <a:spcPts val="0"/>
              </a:spcAft>
              <a:buFont typeface="+mj-lt"/>
              <a:buAutoNum type="arabicParen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Reliable Data Sources: The model assumes that the data obtained from Google Earth and Google Maps is reliable and up-to-date, providing accurate parking slot locations and navigation directions.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aren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Effective Payment Integration: The model assumes successful integration with M-PESA as a start then proceed to other payment plans, for secure and seamless payment transactions. Parking Slot Independence: The availability of parking slots is assumed to be independent of each other. This assumption allows the model to treat each parking slot as a separate entity and make predictions based on individual slot availability.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aren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Stationary Parking Demand: The model assumes that the parking demand remains stationary during the prediction interval. It does not account for sudden changes in demand due to special events, emergencies, or other unpredictable factors.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aren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Reliable Data Sources: The accuracy and reliability of the data from various sources, such as sensors and user reports, are assumed to be sufficient for making parking availability predictions. The model relies on the availability and quality of data to provide accurate results.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971450EA-926A-4CCF-B726-AFF756A02641}"/>
              </a:ext>
            </a:extLst>
          </p:cNvPr>
          <p:cNvSpPr>
            <a:spLocks noGrp="1"/>
          </p:cNvSpPr>
          <p:nvPr>
            <p:ph type="body" sz="half" idx="2"/>
          </p:nvPr>
        </p:nvSpPr>
        <p:spPr>
          <a:xfrm>
            <a:off x="0" y="987425"/>
            <a:ext cx="3529013" cy="587057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nchor="ct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3. Methodology</a:t>
            </a:r>
            <a:endParaRPr lang="en-US" sz="2800" dirty="0"/>
          </a:p>
        </p:txBody>
      </p:sp>
    </p:spTree>
    <p:extLst>
      <p:ext uri="{BB962C8B-B14F-4D97-AF65-F5344CB8AC3E}">
        <p14:creationId xmlns:p14="http://schemas.microsoft.com/office/powerpoint/2010/main" val="2915710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59C1-127D-4040-9195-DC0943EA756C}"/>
              </a:ext>
            </a:extLst>
          </p:cNvPr>
          <p:cNvSpPr>
            <a:spLocks noGrp="1"/>
          </p:cNvSpPr>
          <p:nvPr>
            <p:ph type="title"/>
          </p:nvPr>
        </p:nvSpPr>
        <p:spPr>
          <a:xfrm>
            <a:off x="0" y="0"/>
            <a:ext cx="3286125" cy="995363"/>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lstStyle/>
          <a:p>
            <a:pPr algn="ctr"/>
            <a:r>
              <a:rPr lang="en-US" sz="3200" b="1" dirty="0">
                <a:solidFill>
                  <a:schemeClr val="bg1"/>
                </a:solidFill>
                <a:latin typeface="Times New Roman" panose="02020603050405020304" pitchFamily="18" charset="0"/>
                <a:cs typeface="Times New Roman" panose="02020603050405020304" pitchFamily="18" charset="0"/>
              </a:rPr>
              <a:t>IPA</a:t>
            </a:r>
            <a:endParaRPr lang="en-US" dirty="0"/>
          </a:p>
        </p:txBody>
      </p:sp>
      <p:sp>
        <p:nvSpPr>
          <p:cNvPr id="3" name="Content Placeholder 2">
            <a:extLst>
              <a:ext uri="{FF2B5EF4-FFF2-40B4-BE49-F238E27FC236}">
                <a16:creationId xmlns:a16="http://schemas.microsoft.com/office/drawing/2014/main" id="{52F4F9FA-8A7F-4A9E-812D-1529E855CC7F}"/>
              </a:ext>
            </a:extLst>
          </p:cNvPr>
          <p:cNvSpPr>
            <a:spLocks noGrp="1"/>
          </p:cNvSpPr>
          <p:nvPr>
            <p:ph idx="1"/>
          </p:nvPr>
        </p:nvSpPr>
        <p:spPr>
          <a:xfrm>
            <a:off x="3586163" y="-1586"/>
            <a:ext cx="8605837" cy="685958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Model Formulation</a:t>
            </a:r>
          </a:p>
          <a:p>
            <a:pPr marL="0" indent="0">
              <a:lnSpc>
                <a:spcPct val="120000"/>
              </a:lnSpc>
              <a:buNone/>
            </a:pPr>
            <a:r>
              <a:rPr lang="en-US" sz="2400" kern="0" dirty="0">
                <a:effectLst/>
                <a:latin typeface="Times New Roman" panose="02020603050405020304" pitchFamily="18" charset="0"/>
                <a:ea typeface="Times New Roman" panose="02020603050405020304" pitchFamily="18" charset="0"/>
              </a:rPr>
              <a:t>The proposed parking assistant (IPA) mobile application utilizes a model-based approach to provide drivers with real-time information on available parking slots and navigation guidance. The model integrates data from Google Earth, Google Maps, and M-PESA to deliver accurate parking information and convenient payment options. The car parking assistant software utilizes a predictive model to estimate parking availability based on historical data and real-time inputs. The model incorporates various factors such as parking lot capacity, historical parking patterns, time of day, day of the week, and external data sources to make accurate predictions. The model is designed to continuously update and refine its predictions based on new data inputs.</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Text Placeholder 3">
            <a:extLst>
              <a:ext uri="{FF2B5EF4-FFF2-40B4-BE49-F238E27FC236}">
                <a16:creationId xmlns:a16="http://schemas.microsoft.com/office/drawing/2014/main" id="{A85E6641-0A1E-4E8D-9031-6012BD7D3843}"/>
              </a:ext>
            </a:extLst>
          </p:cNvPr>
          <p:cNvSpPr>
            <a:spLocks noGrp="1"/>
          </p:cNvSpPr>
          <p:nvPr>
            <p:ph type="body" sz="half" idx="2"/>
          </p:nvPr>
        </p:nvSpPr>
        <p:spPr>
          <a:xfrm>
            <a:off x="0" y="995363"/>
            <a:ext cx="3286125" cy="5862637"/>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nchor="ct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Model Formulation</a:t>
            </a:r>
            <a:endParaRPr lang="en-US" sz="2800" dirty="0"/>
          </a:p>
        </p:txBody>
      </p:sp>
    </p:spTree>
    <p:extLst>
      <p:ext uri="{BB962C8B-B14F-4D97-AF65-F5344CB8AC3E}">
        <p14:creationId xmlns:p14="http://schemas.microsoft.com/office/powerpoint/2010/main" val="1135502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3A4F5-FA30-4335-8F14-E5F41B3DEED1}"/>
              </a:ext>
            </a:extLst>
          </p:cNvPr>
          <p:cNvSpPr>
            <a:spLocks noGrp="1"/>
          </p:cNvSpPr>
          <p:nvPr>
            <p:ph type="title"/>
          </p:nvPr>
        </p:nvSpPr>
        <p:spPr>
          <a:xfrm>
            <a:off x="0" y="1587"/>
            <a:ext cx="3128963" cy="98583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lstStyle/>
          <a:p>
            <a:pPr algn="ctr"/>
            <a:r>
              <a:rPr lang="en-US" sz="3200" b="1" dirty="0">
                <a:solidFill>
                  <a:schemeClr val="bg1"/>
                </a:solidFill>
                <a:latin typeface="Times New Roman" panose="02020603050405020304" pitchFamily="18" charset="0"/>
                <a:cs typeface="Times New Roman" panose="02020603050405020304" pitchFamily="18" charset="0"/>
              </a:rPr>
              <a:t>IPA</a:t>
            </a:r>
            <a:endParaRPr lang="en-US" dirty="0"/>
          </a:p>
        </p:txBody>
      </p:sp>
      <p:sp>
        <p:nvSpPr>
          <p:cNvPr id="3" name="Content Placeholder 2">
            <a:extLst>
              <a:ext uri="{FF2B5EF4-FFF2-40B4-BE49-F238E27FC236}">
                <a16:creationId xmlns:a16="http://schemas.microsoft.com/office/drawing/2014/main" id="{A883BFF3-2DA9-4173-9E2B-F665FB8B21F9}"/>
              </a:ext>
            </a:extLst>
          </p:cNvPr>
          <p:cNvSpPr>
            <a:spLocks noGrp="1"/>
          </p:cNvSpPr>
          <p:nvPr>
            <p:ph idx="1"/>
          </p:nvPr>
        </p:nvSpPr>
        <p:spPr>
          <a:xfrm>
            <a:off x="3614738" y="1"/>
            <a:ext cx="8577262" cy="6856412"/>
          </a:xfrm>
        </p:spPr>
        <p:txBody>
          <a:bodyPr>
            <a:normAutofit fontScale="92500"/>
          </a:bodyPr>
          <a:lstStyle/>
          <a:p>
            <a:pPr marL="0" indent="0">
              <a:buNone/>
            </a:pPr>
            <a:r>
              <a:rPr lang="en-US" dirty="0">
                <a:latin typeface="Times New Roman" panose="02020603050405020304" pitchFamily="18" charset="0"/>
                <a:cs typeface="Times New Roman" panose="02020603050405020304" pitchFamily="18" charset="0"/>
              </a:rPr>
              <a:t>Method Solution</a:t>
            </a:r>
          </a:p>
          <a:p>
            <a:pPr marL="742950" marR="0" lvl="1" indent="-285750">
              <a:lnSpc>
                <a:spcPct val="150000"/>
              </a:lnSpc>
              <a:spcBef>
                <a:spcPts val="0"/>
              </a:spcBef>
              <a:spcAft>
                <a:spcPts val="0"/>
              </a:spcAft>
              <a:buFont typeface="+mj-lt"/>
              <a:buAutoNum type="arabicParen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Requirement Analysis: Conduct a comprehensive analysis of user requirements, desired features, and integration possibilities with Google Earth, Google Maps, and M-PESA.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aren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User Interface Design: Develop a user-friendly interface using ReactJS and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tailwindcss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ensuring an intuitive and seamless user experience.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aren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Backend Development: Utilize Django and Django Rest Framework to set up the backend infrastructure, handling user accounts, authentication, membership management, and database integration (MongoDB).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aren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Integration with Google Earth and Google Maps: Integrate the application with Google Earth to triangulate parking slot locations accurately. Utilize the Google Maps API to provide navigation directions to the available parking areas.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aren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Payment Integration: Incorporate M-PESA integration and other payment platforms to provide users with convenient and secure payment options for parking fees. </a:t>
            </a:r>
          </a:p>
          <a:p>
            <a:pPr marL="742950" lvl="1" indent="-285750">
              <a:lnSpc>
                <a:spcPct val="150000"/>
              </a:lnSpc>
              <a:spcBef>
                <a:spcPts val="0"/>
              </a:spcBef>
              <a:buFont typeface="+mj-lt"/>
              <a:buAutoNum type="arabicParen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Feature Engineering: Extract relevant features from the data that may influence parking availability, such as historical parking patterns, time of day, day of the week, assuming external factors like weather or special events are negligible.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D0F35B5-7162-4284-879D-2A7C2A84B616}"/>
              </a:ext>
            </a:extLst>
          </p:cNvPr>
          <p:cNvSpPr>
            <a:spLocks noGrp="1"/>
          </p:cNvSpPr>
          <p:nvPr>
            <p:ph type="body" sz="half" idx="2"/>
          </p:nvPr>
        </p:nvSpPr>
        <p:spPr>
          <a:xfrm>
            <a:off x="0" y="987425"/>
            <a:ext cx="3128963" cy="586898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nchor="ct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Method Solution</a:t>
            </a:r>
            <a:endParaRPr lang="en-US" sz="2800" dirty="0"/>
          </a:p>
        </p:txBody>
      </p:sp>
    </p:spTree>
    <p:extLst>
      <p:ext uri="{BB962C8B-B14F-4D97-AF65-F5344CB8AC3E}">
        <p14:creationId xmlns:p14="http://schemas.microsoft.com/office/powerpoint/2010/main" val="377102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145-720D-4DC4-987C-91FDA82E6638}"/>
              </a:ext>
            </a:extLst>
          </p:cNvPr>
          <p:cNvSpPr>
            <a:spLocks noGrp="1"/>
          </p:cNvSpPr>
          <p:nvPr>
            <p:ph type="title"/>
          </p:nvPr>
        </p:nvSpPr>
        <p:spPr>
          <a:xfrm>
            <a:off x="0" y="0"/>
            <a:ext cx="3757613" cy="9874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lstStyle/>
          <a:p>
            <a:pPr algn="ctr"/>
            <a:r>
              <a:rPr lang="en-US" sz="3200" b="1" dirty="0">
                <a:solidFill>
                  <a:schemeClr val="bg1"/>
                </a:solidFill>
                <a:latin typeface="Times New Roman" panose="02020603050405020304" pitchFamily="18" charset="0"/>
                <a:cs typeface="Times New Roman" panose="02020603050405020304" pitchFamily="18" charset="0"/>
              </a:rPr>
              <a:t>IPA</a:t>
            </a:r>
            <a:endParaRPr lang="en-US" dirty="0"/>
          </a:p>
        </p:txBody>
      </p:sp>
      <p:sp>
        <p:nvSpPr>
          <p:cNvPr id="3" name="Content Placeholder 2">
            <a:extLst>
              <a:ext uri="{FF2B5EF4-FFF2-40B4-BE49-F238E27FC236}">
                <a16:creationId xmlns:a16="http://schemas.microsoft.com/office/drawing/2014/main" id="{5BE2498F-7BCA-4D66-81C5-1147507FF644}"/>
              </a:ext>
            </a:extLst>
          </p:cNvPr>
          <p:cNvSpPr>
            <a:spLocks noGrp="1"/>
          </p:cNvSpPr>
          <p:nvPr>
            <p:ph idx="1"/>
          </p:nvPr>
        </p:nvSpPr>
        <p:spPr>
          <a:xfrm>
            <a:off x="3971925" y="0"/>
            <a:ext cx="8220076" cy="6857999"/>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Method solution</a:t>
            </a:r>
          </a:p>
          <a:p>
            <a:pPr marL="742950" marR="0" lvl="1" indent="-285750">
              <a:lnSpc>
                <a:spcPct val="150000"/>
              </a:lnSpc>
              <a:spcBef>
                <a:spcPts val="0"/>
              </a:spcBef>
              <a:spcAft>
                <a:spcPts val="0"/>
              </a:spcAft>
              <a:buFont typeface="+mj-lt"/>
              <a:buAutoNum type="arabicParen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Model Training: Utilize machine learning algorithms, such as regression, classification, or time series analysis, to train the model in predicting parking availability using the pre-processed data and engineered features. The model learns from the historical data to establish correlations and make predictions.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aren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Model Validation: Evaluate the performance of the trained model using validation techniques such as cross-validation or hold-out validation. Assess the accuracy, precision, recall, and other relevant metrics to ensure the model's reliability.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aren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Testing and Quality Assurance: Conduct rigorous testing to ensure the functionality, accuracy, and reliability of the application. Perform quality assurance checks to identify and resolve any issues or bugs.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aren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Deployment: Prepare the application for deployment by configuring servers, ensuring scalability, and optimizing performance. Deploy the IPA application to relevant app stores for user accessibility.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aren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Continuous Improvement: Gather user feedback and monitor the application's performance to identify areas for improvement. Regularly update the application with bug fixes, feature enhancements, and security updates based on user feedback and emerging technologies.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953DE0D-C918-4FE9-8913-3757265031BB}"/>
              </a:ext>
            </a:extLst>
          </p:cNvPr>
          <p:cNvSpPr>
            <a:spLocks noGrp="1"/>
          </p:cNvSpPr>
          <p:nvPr>
            <p:ph type="body" sz="half" idx="2"/>
          </p:nvPr>
        </p:nvSpPr>
        <p:spPr>
          <a:xfrm>
            <a:off x="0" y="987425"/>
            <a:ext cx="3757613" cy="587057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nchor="ct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Method Solution</a:t>
            </a:r>
            <a:endParaRPr lang="en-US" sz="2800" dirty="0"/>
          </a:p>
        </p:txBody>
      </p:sp>
    </p:spTree>
    <p:extLst>
      <p:ext uri="{BB962C8B-B14F-4D97-AF65-F5344CB8AC3E}">
        <p14:creationId xmlns:p14="http://schemas.microsoft.com/office/powerpoint/2010/main" val="1881302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E0F5-8340-4C1C-A320-66E7C2DB6534}"/>
              </a:ext>
            </a:extLst>
          </p:cNvPr>
          <p:cNvSpPr>
            <a:spLocks noGrp="1"/>
          </p:cNvSpPr>
          <p:nvPr>
            <p:ph type="title"/>
          </p:nvPr>
        </p:nvSpPr>
        <p:spPr>
          <a:xfrm>
            <a:off x="0" y="0"/>
            <a:ext cx="3286125" cy="9874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lstStyle/>
          <a:p>
            <a:pPr algn="ctr"/>
            <a:r>
              <a:rPr lang="en-US" sz="3200" b="1" dirty="0">
                <a:solidFill>
                  <a:schemeClr val="bg1"/>
                </a:solidFill>
                <a:latin typeface="Times New Roman" panose="02020603050405020304" pitchFamily="18" charset="0"/>
                <a:cs typeface="Times New Roman" panose="02020603050405020304" pitchFamily="18" charset="0"/>
              </a:rPr>
              <a:t>IPA</a:t>
            </a:r>
            <a:endParaRPr lang="en-US" dirty="0"/>
          </a:p>
        </p:txBody>
      </p:sp>
      <p:sp>
        <p:nvSpPr>
          <p:cNvPr id="4" name="Text Placeholder 3">
            <a:extLst>
              <a:ext uri="{FF2B5EF4-FFF2-40B4-BE49-F238E27FC236}">
                <a16:creationId xmlns:a16="http://schemas.microsoft.com/office/drawing/2014/main" id="{D11C2995-71B0-4654-8D8A-3D1649E20023}"/>
              </a:ext>
            </a:extLst>
          </p:cNvPr>
          <p:cNvSpPr>
            <a:spLocks noGrp="1"/>
          </p:cNvSpPr>
          <p:nvPr>
            <p:ph type="body" sz="half" idx="2"/>
          </p:nvPr>
        </p:nvSpPr>
        <p:spPr>
          <a:xfrm>
            <a:off x="0" y="987425"/>
            <a:ext cx="3286125" cy="587057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nchor="ct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Work Plan</a:t>
            </a:r>
            <a:endParaRPr lang="en-US" sz="2800" dirty="0"/>
          </a:p>
        </p:txBody>
      </p:sp>
      <p:graphicFrame>
        <p:nvGraphicFramePr>
          <p:cNvPr id="8" name="Content Placeholder 7">
            <a:extLst>
              <a:ext uri="{FF2B5EF4-FFF2-40B4-BE49-F238E27FC236}">
                <a16:creationId xmlns:a16="http://schemas.microsoft.com/office/drawing/2014/main" id="{49050B8D-14F9-4B95-ABFF-603B2532192F}"/>
              </a:ext>
            </a:extLst>
          </p:cNvPr>
          <p:cNvGraphicFramePr>
            <a:graphicFrameLocks noGrp="1"/>
          </p:cNvGraphicFramePr>
          <p:nvPr>
            <p:ph idx="1"/>
            <p:extLst>
              <p:ext uri="{D42A27DB-BD31-4B8C-83A1-F6EECF244321}">
                <p14:modId xmlns:p14="http://schemas.microsoft.com/office/powerpoint/2010/main" val="4166496499"/>
              </p:ext>
            </p:extLst>
          </p:nvPr>
        </p:nvGraphicFramePr>
        <p:xfrm>
          <a:off x="3414713" y="471488"/>
          <a:ext cx="8672512" cy="6100763"/>
        </p:xfrm>
        <a:graphic>
          <a:graphicData uri="http://schemas.openxmlformats.org/drawingml/2006/table">
            <a:tbl>
              <a:tblPr firstRow="1" firstCol="1" bandRow="1">
                <a:tableStyleId>{5C22544A-7EE6-4342-B048-85BDC9FD1C3A}</a:tableStyleId>
              </a:tblPr>
              <a:tblGrid>
                <a:gridCol w="4069422">
                  <a:extLst>
                    <a:ext uri="{9D8B030D-6E8A-4147-A177-3AD203B41FA5}">
                      <a16:colId xmlns:a16="http://schemas.microsoft.com/office/drawing/2014/main" val="1956592584"/>
                    </a:ext>
                  </a:extLst>
                </a:gridCol>
                <a:gridCol w="726755">
                  <a:extLst>
                    <a:ext uri="{9D8B030D-6E8A-4147-A177-3AD203B41FA5}">
                      <a16:colId xmlns:a16="http://schemas.microsoft.com/office/drawing/2014/main" val="1952649153"/>
                    </a:ext>
                  </a:extLst>
                </a:gridCol>
                <a:gridCol w="581201">
                  <a:extLst>
                    <a:ext uri="{9D8B030D-6E8A-4147-A177-3AD203B41FA5}">
                      <a16:colId xmlns:a16="http://schemas.microsoft.com/office/drawing/2014/main" val="1216084283"/>
                    </a:ext>
                  </a:extLst>
                </a:gridCol>
                <a:gridCol w="726755">
                  <a:extLst>
                    <a:ext uri="{9D8B030D-6E8A-4147-A177-3AD203B41FA5}">
                      <a16:colId xmlns:a16="http://schemas.microsoft.com/office/drawing/2014/main" val="3364180932"/>
                    </a:ext>
                  </a:extLst>
                </a:gridCol>
                <a:gridCol w="726755">
                  <a:extLst>
                    <a:ext uri="{9D8B030D-6E8A-4147-A177-3AD203B41FA5}">
                      <a16:colId xmlns:a16="http://schemas.microsoft.com/office/drawing/2014/main" val="887318153"/>
                    </a:ext>
                  </a:extLst>
                </a:gridCol>
                <a:gridCol w="725731">
                  <a:extLst>
                    <a:ext uri="{9D8B030D-6E8A-4147-A177-3AD203B41FA5}">
                      <a16:colId xmlns:a16="http://schemas.microsoft.com/office/drawing/2014/main" val="2268989575"/>
                    </a:ext>
                  </a:extLst>
                </a:gridCol>
                <a:gridCol w="530106">
                  <a:extLst>
                    <a:ext uri="{9D8B030D-6E8A-4147-A177-3AD203B41FA5}">
                      <a16:colId xmlns:a16="http://schemas.microsoft.com/office/drawing/2014/main" val="2278097927"/>
                    </a:ext>
                  </a:extLst>
                </a:gridCol>
                <a:gridCol w="348355">
                  <a:extLst>
                    <a:ext uri="{9D8B030D-6E8A-4147-A177-3AD203B41FA5}">
                      <a16:colId xmlns:a16="http://schemas.microsoft.com/office/drawing/2014/main" val="3882626103"/>
                    </a:ext>
                  </a:extLst>
                </a:gridCol>
                <a:gridCol w="237432">
                  <a:extLst>
                    <a:ext uri="{9D8B030D-6E8A-4147-A177-3AD203B41FA5}">
                      <a16:colId xmlns:a16="http://schemas.microsoft.com/office/drawing/2014/main" val="1284594309"/>
                    </a:ext>
                  </a:extLst>
                </a:gridCol>
              </a:tblGrid>
              <a:tr h="492993">
                <a:tc>
                  <a:txBody>
                    <a:bodyPr/>
                    <a:lstStyle/>
                    <a:p>
                      <a:pPr marL="0" marR="0">
                        <a:lnSpc>
                          <a:spcPct val="150000"/>
                        </a:lnSpc>
                        <a:spcBef>
                          <a:spcPts val="0"/>
                        </a:spcBef>
                        <a:spcAft>
                          <a:spcPts val="800"/>
                        </a:spcAft>
                      </a:pPr>
                      <a:r>
                        <a:rPr lang="en-US" sz="1100">
                          <a:effectLst/>
                        </a:rPr>
                        <a:t>Year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7">
                  <a:txBody>
                    <a:bodyPr/>
                    <a:lstStyle/>
                    <a:p>
                      <a:pPr marL="0" marR="0" algn="ctr">
                        <a:lnSpc>
                          <a:spcPct val="150000"/>
                        </a:lnSpc>
                        <a:spcBef>
                          <a:spcPts val="0"/>
                        </a:spcBef>
                        <a:spcAft>
                          <a:spcPts val="800"/>
                        </a:spcAft>
                      </a:pPr>
                      <a:r>
                        <a:rPr lang="en-US" sz="1100">
                          <a:effectLst/>
                        </a:rPr>
                        <a:t>2023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979685976"/>
                  </a:ext>
                </a:extLst>
              </a:tr>
              <a:tr h="1170833">
                <a:tc>
                  <a:txBody>
                    <a:bodyPr/>
                    <a:lstStyle/>
                    <a:p>
                      <a:pPr marL="0" marR="0">
                        <a:lnSpc>
                          <a:spcPct val="150000"/>
                        </a:lnSpc>
                        <a:spcBef>
                          <a:spcPts val="0"/>
                        </a:spcBef>
                        <a:spcAft>
                          <a:spcPts val="800"/>
                        </a:spcAft>
                      </a:pPr>
                      <a:r>
                        <a:rPr lang="en-US" sz="1100">
                          <a:effectLst/>
                        </a:rPr>
                        <a:t>Month</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Jun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Jul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Aug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Sept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Oct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dirty="0">
                          <a:effectLst/>
                        </a:rPr>
                        <a:t>Nov</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lnSpc>
                          <a:spcPct val="150000"/>
                        </a:lnSpc>
                        <a:spcBef>
                          <a:spcPts val="0"/>
                        </a:spcBef>
                        <a:spcAft>
                          <a:spcPts val="800"/>
                        </a:spcAft>
                      </a:pPr>
                      <a:r>
                        <a:rPr lang="en-US" sz="1100" dirty="0">
                          <a:effectLst/>
                        </a:rPr>
                        <a:t>Dec</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120144703"/>
                  </a:ext>
                </a:extLst>
              </a:tr>
              <a:tr h="492993">
                <a:tc>
                  <a:txBody>
                    <a:bodyPr/>
                    <a:lstStyle/>
                    <a:p>
                      <a:pPr marL="0" marR="0">
                        <a:lnSpc>
                          <a:spcPct val="150000"/>
                        </a:lnSpc>
                        <a:spcBef>
                          <a:spcPts val="0"/>
                        </a:spcBef>
                        <a:spcAft>
                          <a:spcPts val="800"/>
                        </a:spcAft>
                      </a:pPr>
                      <a:r>
                        <a:rPr lang="en-US" sz="1100">
                          <a:effectLst/>
                        </a:rPr>
                        <a:t>Literature review</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gridSpan="2">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hMerge="1">
                  <a:txBody>
                    <a:bodyPr/>
                    <a:lstStyle/>
                    <a:p>
                      <a:endParaRPr lang="en-US"/>
                    </a:p>
                  </a:txBody>
                  <a:tcPr/>
                </a:tc>
                <a:extLst>
                  <a:ext uri="{0D108BD9-81ED-4DB2-BD59-A6C34878D82A}">
                    <a16:rowId xmlns:a16="http://schemas.microsoft.com/office/drawing/2014/main" val="1271605556"/>
                  </a:ext>
                </a:extLst>
              </a:tr>
              <a:tr h="492993">
                <a:tc>
                  <a:txBody>
                    <a:bodyPr/>
                    <a:lstStyle/>
                    <a:p>
                      <a:pPr marL="0" marR="0">
                        <a:lnSpc>
                          <a:spcPct val="150000"/>
                        </a:lnSpc>
                        <a:spcBef>
                          <a:spcPts val="0"/>
                        </a:spcBef>
                        <a:spcAft>
                          <a:spcPts val="800"/>
                        </a:spcAft>
                      </a:pPr>
                      <a:r>
                        <a:rPr lang="en-US" sz="1100">
                          <a:effectLst/>
                        </a:rPr>
                        <a:t>First semester report preparation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303732995"/>
                  </a:ext>
                </a:extLst>
              </a:tr>
              <a:tr h="492993">
                <a:tc>
                  <a:txBody>
                    <a:bodyPr/>
                    <a:lstStyle/>
                    <a:p>
                      <a:pPr marL="0" marR="0">
                        <a:lnSpc>
                          <a:spcPct val="150000"/>
                        </a:lnSpc>
                        <a:spcBef>
                          <a:spcPts val="0"/>
                        </a:spcBef>
                        <a:spcAft>
                          <a:spcPts val="800"/>
                        </a:spcAft>
                      </a:pPr>
                      <a:r>
                        <a:rPr lang="en-US" sz="1100">
                          <a:effectLst/>
                        </a:rPr>
                        <a:t>First semester presentation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314591402"/>
                  </a:ext>
                </a:extLst>
              </a:tr>
              <a:tr h="492993">
                <a:tc>
                  <a:txBody>
                    <a:bodyPr/>
                    <a:lstStyle/>
                    <a:p>
                      <a:pPr marL="0" marR="0">
                        <a:lnSpc>
                          <a:spcPct val="150000"/>
                        </a:lnSpc>
                        <a:spcBef>
                          <a:spcPts val="0"/>
                        </a:spcBef>
                        <a:spcAft>
                          <a:spcPts val="800"/>
                        </a:spcAft>
                      </a:pPr>
                      <a:r>
                        <a:rPr lang="en-US" sz="1100">
                          <a:effectLst/>
                        </a:rPr>
                        <a:t>Research and data collection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253275290"/>
                  </a:ext>
                </a:extLst>
              </a:tr>
              <a:tr h="492993">
                <a:tc>
                  <a:txBody>
                    <a:bodyPr/>
                    <a:lstStyle/>
                    <a:p>
                      <a:pPr marL="0" marR="0">
                        <a:lnSpc>
                          <a:spcPct val="150000"/>
                        </a:lnSpc>
                        <a:spcBef>
                          <a:spcPts val="0"/>
                        </a:spcBef>
                        <a:spcAft>
                          <a:spcPts val="800"/>
                        </a:spcAft>
                      </a:pPr>
                      <a:r>
                        <a:rPr lang="en-US" sz="1100">
                          <a:effectLst/>
                        </a:rPr>
                        <a:t>Application and model development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475166104"/>
                  </a:ext>
                </a:extLst>
              </a:tr>
              <a:tr h="492993">
                <a:tc>
                  <a:txBody>
                    <a:bodyPr/>
                    <a:lstStyle/>
                    <a:p>
                      <a:pPr marL="0" marR="0">
                        <a:lnSpc>
                          <a:spcPct val="150000"/>
                        </a:lnSpc>
                        <a:spcBef>
                          <a:spcPts val="0"/>
                        </a:spcBef>
                        <a:spcAft>
                          <a:spcPts val="800"/>
                        </a:spcAft>
                      </a:pPr>
                      <a:r>
                        <a:rPr lang="en-US" sz="1100">
                          <a:effectLst/>
                        </a:rPr>
                        <a:t>Testing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algn="ctr">
                        <a:lnSpc>
                          <a:spcPct val="150000"/>
                        </a:lnSpc>
                        <a:spcBef>
                          <a:spcPts val="0"/>
                        </a:spcBef>
                        <a:spcAft>
                          <a:spcPts val="800"/>
                        </a:spcAft>
                      </a:pPr>
                      <a:r>
                        <a:rPr lang="en-US" sz="1100" dirty="0">
                          <a:effectLst/>
                          <a:highlight>
                            <a:srgbClr val="A9A9A9"/>
                          </a:highligh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gridSpan="2">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402154126"/>
                  </a:ext>
                </a:extLst>
              </a:tr>
              <a:tr h="492993">
                <a:tc>
                  <a:txBody>
                    <a:bodyPr/>
                    <a:lstStyle/>
                    <a:p>
                      <a:pPr marL="0" marR="0">
                        <a:lnSpc>
                          <a:spcPct val="150000"/>
                        </a:lnSpc>
                        <a:spcBef>
                          <a:spcPts val="0"/>
                        </a:spcBef>
                        <a:spcAft>
                          <a:spcPts val="800"/>
                        </a:spcAft>
                      </a:pPr>
                      <a:r>
                        <a:rPr lang="en-US" sz="1100">
                          <a:effectLst/>
                        </a:rPr>
                        <a:t>Data collection and analysis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gridSpan="2">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145045391"/>
                  </a:ext>
                </a:extLst>
              </a:tr>
              <a:tr h="492993">
                <a:tc>
                  <a:txBody>
                    <a:bodyPr/>
                    <a:lstStyle/>
                    <a:p>
                      <a:pPr marL="0" marR="0">
                        <a:lnSpc>
                          <a:spcPct val="150000"/>
                        </a:lnSpc>
                        <a:spcBef>
                          <a:spcPts val="0"/>
                        </a:spcBef>
                        <a:spcAft>
                          <a:spcPts val="800"/>
                        </a:spcAft>
                      </a:pPr>
                      <a:r>
                        <a:rPr lang="en-US" sz="1100">
                          <a:effectLst/>
                        </a:rPr>
                        <a:t>Final year report preparation and submission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gridSpan="2">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hMerge="1">
                  <a:txBody>
                    <a:bodyPr/>
                    <a:lstStyle/>
                    <a:p>
                      <a:endParaRPr lang="en-US"/>
                    </a:p>
                  </a:txBody>
                  <a:tcPr/>
                </a:tc>
                <a:extLst>
                  <a:ext uri="{0D108BD9-81ED-4DB2-BD59-A6C34878D82A}">
                    <a16:rowId xmlns:a16="http://schemas.microsoft.com/office/drawing/2014/main" val="2527658302"/>
                  </a:ext>
                </a:extLst>
              </a:tr>
              <a:tr h="492993">
                <a:tc>
                  <a:txBody>
                    <a:bodyPr/>
                    <a:lstStyle/>
                    <a:p>
                      <a:pPr marL="0" marR="0">
                        <a:lnSpc>
                          <a:spcPct val="150000"/>
                        </a:lnSpc>
                        <a:spcBef>
                          <a:spcPts val="0"/>
                        </a:spcBef>
                        <a:spcAft>
                          <a:spcPts val="800"/>
                        </a:spcAft>
                      </a:pPr>
                      <a:r>
                        <a:rPr lang="en-US" sz="1100">
                          <a:effectLst/>
                        </a:rPr>
                        <a:t>Final year presentation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hMerge="1">
                  <a:txBody>
                    <a:bodyPr/>
                    <a:lstStyle/>
                    <a:p>
                      <a:endParaRPr lang="en-US"/>
                    </a:p>
                  </a:txBody>
                  <a:tcPr/>
                </a:tc>
                <a:extLst>
                  <a:ext uri="{0D108BD9-81ED-4DB2-BD59-A6C34878D82A}">
                    <a16:rowId xmlns:a16="http://schemas.microsoft.com/office/drawing/2014/main" val="909421404"/>
                  </a:ext>
                </a:extLst>
              </a:tr>
            </a:tbl>
          </a:graphicData>
        </a:graphic>
      </p:graphicFrame>
    </p:spTree>
    <p:extLst>
      <p:ext uri="{BB962C8B-B14F-4D97-AF65-F5344CB8AC3E}">
        <p14:creationId xmlns:p14="http://schemas.microsoft.com/office/powerpoint/2010/main" val="2146599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D161-C3C1-4F2B-BEEB-5F8C602DEC0D}"/>
              </a:ext>
            </a:extLst>
          </p:cNvPr>
          <p:cNvSpPr>
            <a:spLocks noGrp="1"/>
          </p:cNvSpPr>
          <p:nvPr>
            <p:ph type="title"/>
          </p:nvPr>
        </p:nvSpPr>
        <p:spPr>
          <a:xfrm>
            <a:off x="1" y="0"/>
            <a:ext cx="3543300" cy="9874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lstStyle/>
          <a:p>
            <a:pPr algn="ctr"/>
            <a:r>
              <a:rPr lang="en-US" sz="3200" b="1" dirty="0">
                <a:solidFill>
                  <a:schemeClr val="bg1"/>
                </a:solidFill>
                <a:latin typeface="Times New Roman" panose="02020603050405020304" pitchFamily="18" charset="0"/>
                <a:cs typeface="Times New Roman" panose="02020603050405020304" pitchFamily="18" charset="0"/>
              </a:rPr>
              <a:t>IPA</a:t>
            </a:r>
            <a:endParaRPr lang="en-US" dirty="0"/>
          </a:p>
        </p:txBody>
      </p:sp>
      <p:sp>
        <p:nvSpPr>
          <p:cNvPr id="3" name="Content Placeholder 2">
            <a:extLst>
              <a:ext uri="{FF2B5EF4-FFF2-40B4-BE49-F238E27FC236}">
                <a16:creationId xmlns:a16="http://schemas.microsoft.com/office/drawing/2014/main" id="{7DEDA50B-B793-4E14-9927-2FCC93ABF4F1}"/>
              </a:ext>
            </a:extLst>
          </p:cNvPr>
          <p:cNvSpPr>
            <a:spLocks noGrp="1"/>
          </p:cNvSpPr>
          <p:nvPr>
            <p:ph idx="1"/>
          </p:nvPr>
        </p:nvSpPr>
        <p:spPr>
          <a:xfrm>
            <a:off x="3871913" y="0"/>
            <a:ext cx="8320086" cy="6857999"/>
          </a:xfrm>
        </p:spPr>
        <p:txBody>
          <a:bodyPr/>
          <a:lstStyle/>
          <a:p>
            <a:pPr marL="0" indent="0">
              <a:buNone/>
            </a:pPr>
            <a:r>
              <a:rPr lang="en-US" dirty="0">
                <a:latin typeface="Times New Roman" panose="02020603050405020304" pitchFamily="18" charset="0"/>
                <a:cs typeface="Times New Roman" panose="02020603050405020304" pitchFamily="18" charset="0"/>
              </a:rPr>
              <a:t>References</a:t>
            </a:r>
          </a:p>
          <a:p>
            <a:pPr marL="0" marR="0">
              <a:lnSpc>
                <a:spcPct val="150000"/>
              </a:lnSpc>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Ibrahim, A., Ahmed, S., &amp;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Kairuki</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 (2019). Challenges of car parking in Nairobi, Kenya International Journal of Scientific and Technology Research, 8(10), 159-162.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Wainaina</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 K.,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Kandie</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N., &amp;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Gathua</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 M. (2020). Parking patterns and demand in Nairobi Central Business District. International Journal of  Scientific and Engineering Research, 11(9), 570-576.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Macharia, R. G., &amp; Otieno, L. W. (2018). Perceptions and acceptance of smart parking technologies in Nairobi. Journal of Transport and Supply Chain Management, 12, 1-9. Doi: 10.4102/itscm.y12i0.330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7CB4E77-E5FD-440B-9EF7-D0C3B3AC753A}"/>
              </a:ext>
            </a:extLst>
          </p:cNvPr>
          <p:cNvSpPr>
            <a:spLocks noGrp="1"/>
          </p:cNvSpPr>
          <p:nvPr>
            <p:ph type="body" sz="half" idx="2"/>
          </p:nvPr>
        </p:nvSpPr>
        <p:spPr>
          <a:xfrm>
            <a:off x="1" y="995363"/>
            <a:ext cx="3543300" cy="5862637"/>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nchor="ct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References</a:t>
            </a:r>
            <a:endParaRPr lang="en-US" sz="2800" dirty="0"/>
          </a:p>
        </p:txBody>
      </p:sp>
    </p:spTree>
    <p:extLst>
      <p:ext uri="{BB962C8B-B14F-4D97-AF65-F5344CB8AC3E}">
        <p14:creationId xmlns:p14="http://schemas.microsoft.com/office/powerpoint/2010/main" val="395256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A5F2-9A99-46AB-A6A7-84AA7A225A6F}"/>
              </a:ext>
            </a:extLst>
          </p:cNvPr>
          <p:cNvSpPr>
            <a:spLocks noGrp="1"/>
          </p:cNvSpPr>
          <p:nvPr>
            <p:ph type="title"/>
          </p:nvPr>
        </p:nvSpPr>
        <p:spPr>
          <a:xfrm>
            <a:off x="-1" y="35717"/>
            <a:ext cx="3175000" cy="126444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normAutofit/>
          </a:bodyPr>
          <a:lstStyle/>
          <a:p>
            <a:pPr algn="ctr"/>
            <a:r>
              <a:rPr lang="en-US" sz="4400" b="1" dirty="0">
                <a:solidFill>
                  <a:schemeClr val="bg1"/>
                </a:solidFill>
                <a:latin typeface="Times New Roman" panose="02020603050405020304" pitchFamily="18" charset="0"/>
                <a:cs typeface="Times New Roman" panose="02020603050405020304" pitchFamily="18" charset="0"/>
              </a:rPr>
              <a:t>IPA</a:t>
            </a:r>
          </a:p>
        </p:txBody>
      </p:sp>
      <p:sp>
        <p:nvSpPr>
          <p:cNvPr id="3" name="Content Placeholder 2">
            <a:extLst>
              <a:ext uri="{FF2B5EF4-FFF2-40B4-BE49-F238E27FC236}">
                <a16:creationId xmlns:a16="http://schemas.microsoft.com/office/drawing/2014/main" id="{49B5972F-D13A-403F-81BB-71176DFE7E50}"/>
              </a:ext>
            </a:extLst>
          </p:cNvPr>
          <p:cNvSpPr>
            <a:spLocks noGrp="1"/>
          </p:cNvSpPr>
          <p:nvPr>
            <p:ph idx="1"/>
          </p:nvPr>
        </p:nvSpPr>
        <p:spPr>
          <a:xfrm>
            <a:off x="4300538" y="457199"/>
            <a:ext cx="7054850" cy="5403851"/>
          </a:xfrm>
        </p:spPr>
        <p:txBody>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Methodology</a:t>
            </a:r>
          </a:p>
          <a:p>
            <a:r>
              <a:rPr lang="en-US" dirty="0">
                <a:latin typeface="Times New Roman" panose="02020603050405020304" pitchFamily="18" charset="0"/>
                <a:cs typeface="Times New Roman" panose="02020603050405020304" pitchFamily="18" charset="0"/>
              </a:rPr>
              <a:t>Work plan</a:t>
            </a:r>
          </a:p>
          <a:p>
            <a:r>
              <a:rPr lang="en-US" dirty="0">
                <a:latin typeface="Times New Roman" panose="02020603050405020304" pitchFamily="18" charset="0"/>
                <a:cs typeface="Times New Roman" panose="02020603050405020304" pitchFamily="18" charset="0"/>
              </a:rPr>
              <a:t>Budget</a:t>
            </a:r>
          </a:p>
        </p:txBody>
      </p:sp>
      <p:sp>
        <p:nvSpPr>
          <p:cNvPr id="4" name="Text Placeholder 3">
            <a:extLst>
              <a:ext uri="{FF2B5EF4-FFF2-40B4-BE49-F238E27FC236}">
                <a16:creationId xmlns:a16="http://schemas.microsoft.com/office/drawing/2014/main" id="{E34D2FE3-2172-4E63-9D9C-DFBD0580E37B}"/>
              </a:ext>
            </a:extLst>
          </p:cNvPr>
          <p:cNvSpPr>
            <a:spLocks noGrp="1"/>
          </p:cNvSpPr>
          <p:nvPr>
            <p:ph type="body" sz="half" idx="2"/>
          </p:nvPr>
        </p:nvSpPr>
        <p:spPr>
          <a:xfrm>
            <a:off x="0" y="1300165"/>
            <a:ext cx="3175000" cy="552211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nchor="ctr">
            <a:normAutofit/>
          </a:bodyPr>
          <a:lstStyle/>
          <a:p>
            <a:pPr algn="ctr"/>
            <a:r>
              <a:rPr lang="en-US" sz="2800" dirty="0">
                <a:solidFill>
                  <a:schemeClr val="bg1"/>
                </a:solidFill>
                <a:latin typeface="Times New Roman" panose="02020603050405020304" pitchFamily="18" charset="0"/>
                <a:cs typeface="Times New Roman" panose="02020603050405020304" pitchFamily="18" charset="0"/>
              </a:rPr>
              <a:t>OUTLINE OF THE PRESENTATION</a:t>
            </a:r>
          </a:p>
        </p:txBody>
      </p:sp>
    </p:spTree>
    <p:extLst>
      <p:ext uri="{BB962C8B-B14F-4D97-AF65-F5344CB8AC3E}">
        <p14:creationId xmlns:p14="http://schemas.microsoft.com/office/powerpoint/2010/main" val="1992374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7D2A-9013-48E7-9123-AB57C5E5CFC0}"/>
              </a:ext>
            </a:extLst>
          </p:cNvPr>
          <p:cNvSpPr>
            <a:spLocks noGrp="1"/>
          </p:cNvSpPr>
          <p:nvPr>
            <p:ph type="title"/>
          </p:nvPr>
        </p:nvSpPr>
        <p:spPr>
          <a:xfrm>
            <a:off x="36513" y="46037"/>
            <a:ext cx="3292476" cy="94297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lstStyle/>
          <a:p>
            <a:pPr algn="ctr"/>
            <a:r>
              <a:rPr lang="en-US" sz="3200" b="1" dirty="0">
                <a:solidFill>
                  <a:schemeClr val="bg1"/>
                </a:solidFill>
                <a:latin typeface="Times New Roman" panose="02020603050405020304" pitchFamily="18" charset="0"/>
                <a:cs typeface="Times New Roman" panose="02020603050405020304" pitchFamily="18" charset="0"/>
              </a:rPr>
              <a:t>IPA</a:t>
            </a:r>
            <a:endParaRPr lang="en-US" dirty="0"/>
          </a:p>
        </p:txBody>
      </p:sp>
      <p:sp>
        <p:nvSpPr>
          <p:cNvPr id="3" name="Content Placeholder 2">
            <a:extLst>
              <a:ext uri="{FF2B5EF4-FFF2-40B4-BE49-F238E27FC236}">
                <a16:creationId xmlns:a16="http://schemas.microsoft.com/office/drawing/2014/main" id="{36B6B044-3D24-4EF9-9BE9-ED8BE7C5663D}"/>
              </a:ext>
            </a:extLst>
          </p:cNvPr>
          <p:cNvSpPr>
            <a:spLocks noGrp="1"/>
          </p:cNvSpPr>
          <p:nvPr>
            <p:ph idx="1"/>
          </p:nvPr>
        </p:nvSpPr>
        <p:spPr>
          <a:xfrm>
            <a:off x="3328990" y="46037"/>
            <a:ext cx="8826498" cy="6765926"/>
          </a:xfrm>
        </p:spPr>
        <p:txBody>
          <a:bodyPr>
            <a:normAutofit lnSpcReduction="10000"/>
          </a:bodyPr>
          <a:lstStyle/>
          <a:p>
            <a:pPr marL="0" indent="0">
              <a:lnSpc>
                <a:spcPct val="120000"/>
              </a:lnSpc>
              <a:buNone/>
            </a:pPr>
            <a:r>
              <a:rPr lang="en-US" sz="2400" b="1" dirty="0">
                <a:latin typeface="Times New Roman" panose="02020603050405020304" pitchFamily="18" charset="0"/>
                <a:cs typeface="Times New Roman" panose="02020603050405020304" pitchFamily="18" charset="0"/>
              </a:rPr>
              <a:t>Background</a:t>
            </a:r>
          </a:p>
          <a:p>
            <a:pPr marL="0" indent="0">
              <a:lnSpc>
                <a:spcPct val="120000"/>
              </a:lnSpc>
              <a:buNone/>
            </a:pPr>
            <a:r>
              <a:rPr lang="en-US" sz="2000" dirty="0">
                <a:latin typeface="Times New Roman" panose="02020603050405020304" pitchFamily="18" charset="0"/>
                <a:cs typeface="Times New Roman" panose="02020603050405020304" pitchFamily="18" charset="0"/>
              </a:rPr>
              <a:t>Parking is always a problem and the increasing number of individuals with cars makes it even harder to find a parking slot. The traffic rules withhold the driver from making certain turns but in order to get that parking space, all the rules can and possibly will be Brocken.</a:t>
            </a:r>
          </a:p>
          <a:p>
            <a:pPr marL="0" indent="0">
              <a:lnSpc>
                <a:spcPct val="120000"/>
              </a:lnSpc>
              <a:buNone/>
            </a:pPr>
            <a:r>
              <a:rPr lang="en-US" sz="2400" b="1" dirty="0">
                <a:latin typeface="Times New Roman" panose="02020603050405020304" pitchFamily="18" charset="0"/>
                <a:cs typeface="Times New Roman" panose="02020603050405020304" pitchFamily="18" charset="0"/>
              </a:rPr>
              <a:t>Objectives</a:t>
            </a:r>
          </a:p>
          <a:p>
            <a:pPr marL="0" indent="0">
              <a:lnSpc>
                <a:spcPct val="120000"/>
              </a:lnSpc>
              <a:buNone/>
            </a:pPr>
            <a:r>
              <a:rPr lang="en-US" sz="2000" dirty="0">
                <a:latin typeface="Times New Roman" panose="02020603050405020304" pitchFamily="18" charset="0"/>
                <a:cs typeface="Times New Roman" panose="02020603050405020304" pitchFamily="18" charset="0"/>
              </a:rPr>
              <a:t>The general object of this project is to offer the user a parking slot that is free and close to where they are at ease and the reduce the general time they take to find the parking areas.</a:t>
            </a:r>
          </a:p>
          <a:p>
            <a:pPr marL="0" indent="0">
              <a:lnSpc>
                <a:spcPct val="120000"/>
              </a:lnSpc>
              <a:buNone/>
            </a:pPr>
            <a:r>
              <a:rPr lang="en-US" sz="2400" b="1" dirty="0">
                <a:latin typeface="Times New Roman" panose="02020603050405020304" pitchFamily="18" charset="0"/>
                <a:cs typeface="Times New Roman" panose="02020603050405020304" pitchFamily="18" charset="0"/>
              </a:rPr>
              <a:t>Methodology</a:t>
            </a:r>
          </a:p>
          <a:p>
            <a:pPr marL="0" indent="0">
              <a:lnSpc>
                <a:spcPct val="120000"/>
              </a:lnSpc>
              <a:buNone/>
            </a:pPr>
            <a:r>
              <a:rPr lang="en-US" sz="2000" dirty="0">
                <a:latin typeface="Times New Roman" panose="02020603050405020304" pitchFamily="18" charset="0"/>
                <a:cs typeface="Times New Roman" panose="02020603050405020304" pitchFamily="18" charset="0"/>
              </a:rPr>
              <a:t>This project aims to solve this issue by creating a mobile application that will direct the driver to an open parking space and within a very short time.</a:t>
            </a:r>
          </a:p>
          <a:p>
            <a:pPr marL="0" indent="0">
              <a:lnSpc>
                <a:spcPct val="120000"/>
              </a:lnSpc>
              <a:buNone/>
            </a:pPr>
            <a:r>
              <a:rPr lang="en-US" sz="2400" b="1" dirty="0">
                <a:latin typeface="Times New Roman" panose="02020603050405020304" pitchFamily="18" charset="0"/>
                <a:cs typeface="Times New Roman" panose="02020603050405020304" pitchFamily="18" charset="0"/>
              </a:rPr>
              <a:t>Application Areas</a:t>
            </a:r>
          </a:p>
          <a:p>
            <a:pPr marL="0" indent="0">
              <a:lnSpc>
                <a:spcPct val="120000"/>
              </a:lnSpc>
              <a:buNone/>
            </a:pPr>
            <a:r>
              <a:rPr lang="en-US" sz="2000" dirty="0">
                <a:latin typeface="Times New Roman" panose="02020603050405020304" pitchFamily="18" charset="0"/>
                <a:cs typeface="Times New Roman" panose="02020603050405020304" pitchFamily="18" charset="0"/>
              </a:rPr>
              <a:t>The project can be used by any driver or owner of a car to find free parking space. From the data obtained we can obtain meaningful insight that will help the ministry of infrastructure in the planning of road construction and maintenance</a:t>
            </a:r>
          </a:p>
          <a:p>
            <a:pPr marL="0" indent="0">
              <a:lnSpc>
                <a:spcPct val="120000"/>
              </a:lnSpc>
              <a:buNone/>
            </a:pPr>
            <a:endParaRPr lang="en-US" sz="20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A9A3308-B613-4A45-99A6-5A9D8EE2AD52}"/>
              </a:ext>
            </a:extLst>
          </p:cNvPr>
          <p:cNvSpPr>
            <a:spLocks noGrp="1"/>
          </p:cNvSpPr>
          <p:nvPr>
            <p:ph type="body" sz="half" idx="2"/>
          </p:nvPr>
        </p:nvSpPr>
        <p:spPr>
          <a:xfrm>
            <a:off x="36513" y="989012"/>
            <a:ext cx="3292476" cy="582295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nchor="ctr"/>
          <a:lstStyle/>
          <a:p>
            <a:pPr algn="ctr"/>
            <a:r>
              <a:rPr lang="en-US" sz="2800" dirty="0">
                <a:solidFill>
                  <a:schemeClr val="bg1"/>
                </a:solidFill>
                <a:latin typeface="Times New Roman" panose="02020603050405020304" pitchFamily="18" charset="0"/>
                <a:cs typeface="Times New Roman" panose="02020603050405020304" pitchFamily="18" charset="0"/>
              </a:rPr>
              <a:t>Abstract</a:t>
            </a:r>
          </a:p>
          <a:p>
            <a:endParaRPr lang="en-US" dirty="0"/>
          </a:p>
        </p:txBody>
      </p:sp>
    </p:spTree>
    <p:extLst>
      <p:ext uri="{BB962C8B-B14F-4D97-AF65-F5344CB8AC3E}">
        <p14:creationId xmlns:p14="http://schemas.microsoft.com/office/powerpoint/2010/main" val="563650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2B85-7455-473A-BC49-4027E1AF59CB}"/>
              </a:ext>
            </a:extLst>
          </p:cNvPr>
          <p:cNvSpPr>
            <a:spLocks noGrp="1"/>
          </p:cNvSpPr>
          <p:nvPr>
            <p:ph type="title"/>
          </p:nvPr>
        </p:nvSpPr>
        <p:spPr>
          <a:xfrm>
            <a:off x="0" y="0"/>
            <a:ext cx="3886199" cy="1300163"/>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lstStyle/>
          <a:p>
            <a:pPr algn="ctr"/>
            <a:r>
              <a:rPr lang="en-US" sz="3200" b="1" dirty="0">
                <a:solidFill>
                  <a:schemeClr val="bg1"/>
                </a:solidFill>
                <a:latin typeface="Times New Roman" panose="02020603050405020304" pitchFamily="18" charset="0"/>
                <a:cs typeface="Times New Roman" panose="02020603050405020304" pitchFamily="18" charset="0"/>
              </a:rPr>
              <a:t>IPA</a:t>
            </a:r>
            <a:endParaRPr lang="en-US" dirty="0"/>
          </a:p>
        </p:txBody>
      </p:sp>
      <p:sp>
        <p:nvSpPr>
          <p:cNvPr id="3" name="Content Placeholder 2">
            <a:extLst>
              <a:ext uri="{FF2B5EF4-FFF2-40B4-BE49-F238E27FC236}">
                <a16:creationId xmlns:a16="http://schemas.microsoft.com/office/drawing/2014/main" id="{7B2DDA5C-9282-4B27-9E06-F59A15EC3838}"/>
              </a:ext>
            </a:extLst>
          </p:cNvPr>
          <p:cNvSpPr>
            <a:spLocks noGrp="1"/>
          </p:cNvSpPr>
          <p:nvPr>
            <p:ph idx="1"/>
          </p:nvPr>
        </p:nvSpPr>
        <p:spPr>
          <a:xfrm>
            <a:off x="4243389" y="0"/>
            <a:ext cx="7948612" cy="6858000"/>
          </a:xfrm>
        </p:spPr>
        <p:txBody>
          <a:bodyPr/>
          <a:lstStyle/>
          <a:p>
            <a:pPr marL="0" indent="0">
              <a:buNone/>
            </a:pPr>
            <a:r>
              <a:rPr lang="en-US" dirty="0">
                <a:latin typeface="Times New Roman" panose="02020603050405020304" pitchFamily="18" charset="0"/>
                <a:cs typeface="Times New Roman" panose="02020603050405020304" pitchFamily="18" charset="0"/>
              </a:rPr>
              <a:t>Key terms</a:t>
            </a:r>
          </a:p>
          <a:p>
            <a:pPr marL="0" indent="0">
              <a:buNone/>
            </a:pPr>
            <a:r>
              <a:rPr lang="en-US" sz="2400" dirty="0">
                <a:latin typeface="Times New Roman" panose="02020603050405020304" pitchFamily="18" charset="0"/>
                <a:cs typeface="Times New Roman" panose="02020603050405020304" pitchFamily="18" charset="0"/>
              </a:rPr>
              <a:t>They include; IPA, REST-API, </a:t>
            </a:r>
            <a:r>
              <a:rPr lang="en-US" sz="2400" dirty="0" err="1">
                <a:latin typeface="Times New Roman" panose="02020603050405020304" pitchFamily="18" charset="0"/>
                <a:cs typeface="Times New Roman" panose="02020603050405020304" pitchFamily="18" charset="0"/>
              </a:rPr>
              <a:t>ReactJs</a:t>
            </a:r>
            <a:r>
              <a:rPr lang="en-US" sz="2400" dirty="0">
                <a:latin typeface="Times New Roman" panose="02020603050405020304" pitchFamily="18" charset="0"/>
                <a:cs typeface="Times New Roman" panose="02020603050405020304" pitchFamily="18" charset="0"/>
              </a:rPr>
              <a:t>, Google Maps, Google Earth, Machine Learning model, Django Rest framework, </a:t>
            </a:r>
            <a:r>
              <a:rPr lang="en-US" sz="2400" dirty="0" err="1">
                <a:latin typeface="Times New Roman" panose="02020603050405020304" pitchFamily="18" charset="0"/>
                <a:cs typeface="Times New Roman" panose="02020603050405020304" pitchFamily="18" charset="0"/>
              </a:rPr>
              <a:t>Mongodb</a:t>
            </a:r>
            <a:endParaRPr lang="en-US" sz="24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Abbreviations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IPA: Intelligent Parking Assistant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Application Programming Interface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REST-API: A web service that governs interactions between the client and server to retrieve data and send data to the database.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Mongo DB: This is a non-relational database that provides support for JSON-like storage.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CNN: Convolutional Neural Network.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ML - Machine Learning.</a:t>
            </a:r>
          </a:p>
        </p:txBody>
      </p:sp>
      <p:sp>
        <p:nvSpPr>
          <p:cNvPr id="4" name="Text Placeholder 3">
            <a:extLst>
              <a:ext uri="{FF2B5EF4-FFF2-40B4-BE49-F238E27FC236}">
                <a16:creationId xmlns:a16="http://schemas.microsoft.com/office/drawing/2014/main" id="{4371C90C-533C-4B0D-B378-F81C78D653C8}"/>
              </a:ext>
            </a:extLst>
          </p:cNvPr>
          <p:cNvSpPr>
            <a:spLocks noGrp="1"/>
          </p:cNvSpPr>
          <p:nvPr>
            <p:ph type="body" sz="half" idx="2"/>
          </p:nvPr>
        </p:nvSpPr>
        <p:spPr>
          <a:xfrm>
            <a:off x="1" y="1300163"/>
            <a:ext cx="3886199" cy="5557837"/>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nchor="ct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Introduction</a:t>
            </a:r>
            <a:endParaRPr lang="en-US" sz="2800" dirty="0"/>
          </a:p>
        </p:txBody>
      </p:sp>
    </p:spTree>
    <p:extLst>
      <p:ext uri="{BB962C8B-B14F-4D97-AF65-F5344CB8AC3E}">
        <p14:creationId xmlns:p14="http://schemas.microsoft.com/office/powerpoint/2010/main" val="1174592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59A7-50BB-479C-9CED-371E059C9B48}"/>
              </a:ext>
            </a:extLst>
          </p:cNvPr>
          <p:cNvSpPr>
            <a:spLocks noGrp="1"/>
          </p:cNvSpPr>
          <p:nvPr>
            <p:ph type="title"/>
          </p:nvPr>
        </p:nvSpPr>
        <p:spPr>
          <a:xfrm>
            <a:off x="-1" y="0"/>
            <a:ext cx="3932237" cy="13430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lstStyle/>
          <a:p>
            <a:pPr algn="ctr"/>
            <a:r>
              <a:rPr lang="en-US" sz="3200" b="1" dirty="0">
                <a:solidFill>
                  <a:schemeClr val="bg1"/>
                </a:solidFill>
                <a:latin typeface="Times New Roman" panose="02020603050405020304" pitchFamily="18" charset="0"/>
                <a:cs typeface="Times New Roman" panose="02020603050405020304" pitchFamily="18" charset="0"/>
              </a:rPr>
              <a:t>IPA</a:t>
            </a:r>
            <a:endParaRPr lang="en-US" dirty="0"/>
          </a:p>
        </p:txBody>
      </p:sp>
      <p:sp>
        <p:nvSpPr>
          <p:cNvPr id="3" name="Content Placeholder 2">
            <a:extLst>
              <a:ext uri="{FF2B5EF4-FFF2-40B4-BE49-F238E27FC236}">
                <a16:creationId xmlns:a16="http://schemas.microsoft.com/office/drawing/2014/main" id="{0F2D10D2-F3E3-46DC-A7BE-7435482DF134}"/>
              </a:ext>
            </a:extLst>
          </p:cNvPr>
          <p:cNvSpPr>
            <a:spLocks noGrp="1"/>
          </p:cNvSpPr>
          <p:nvPr>
            <p:ph idx="1"/>
          </p:nvPr>
        </p:nvSpPr>
        <p:spPr>
          <a:xfrm>
            <a:off x="3932236" y="0"/>
            <a:ext cx="8259763" cy="6858000"/>
          </a:xfrm>
        </p:spPr>
        <p:txBody>
          <a:bodyPr>
            <a:normAutofit/>
          </a:bodyPr>
          <a:lstStyle/>
          <a:p>
            <a:pPr marL="0" indent="0">
              <a:buNone/>
            </a:pPr>
            <a:r>
              <a:rPr lang="en-US" dirty="0"/>
              <a:t>Background study</a:t>
            </a:r>
          </a:p>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Kenya's urban population has been increasing at a high rate. According to the United Nations, the urban population in Kenya is projected to grow from approximately 14.5 million in 2019 to over 29 million by 2050. </a:t>
            </a:r>
          </a:p>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growth places pressure on urban infrastructure, services, and resources. In particular, urbanization leads to a higher concentration of people in urban areas, resulting in a greater number of vehicles requiring parking. </a:t>
            </a:r>
          </a:p>
          <a:p>
            <a:pPr marL="0" marR="0" indent="0">
              <a:lnSpc>
                <a:spcPct val="150000"/>
              </a:lnSpc>
              <a:spcBef>
                <a:spcPts val="0"/>
              </a:spcBef>
              <a:spcAft>
                <a:spcPts val="800"/>
              </a:spcAft>
              <a:buNone/>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Car parking in busy urban areas presents significant challenges, including limited parking space, illegal parking, inefficient management systems, and increased traffic congestion. </a:t>
            </a:r>
          </a:p>
          <a:p>
            <a:pPr marL="0" marR="0" indent="0">
              <a:lnSpc>
                <a:spcPct val="150000"/>
              </a:lnSpc>
              <a:spcBef>
                <a:spcPts val="0"/>
              </a:spcBef>
              <a:spcAft>
                <a:spcPts val="800"/>
              </a:spcAft>
              <a:buNone/>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These issues lead to frustration, wasted time, and negative environmental impacts. The need to have a proper parking allocation system arises.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p>
          <a:p>
            <a:pPr marL="0" indent="0">
              <a:buNone/>
            </a:pPr>
            <a:endParaRPr lang="en-US" dirty="0"/>
          </a:p>
        </p:txBody>
      </p:sp>
      <p:sp>
        <p:nvSpPr>
          <p:cNvPr id="4" name="Text Placeholder 3">
            <a:extLst>
              <a:ext uri="{FF2B5EF4-FFF2-40B4-BE49-F238E27FC236}">
                <a16:creationId xmlns:a16="http://schemas.microsoft.com/office/drawing/2014/main" id="{BD8967E2-66B5-483F-ADD0-B693B67A3BDD}"/>
              </a:ext>
            </a:extLst>
          </p:cNvPr>
          <p:cNvSpPr>
            <a:spLocks noGrp="1"/>
          </p:cNvSpPr>
          <p:nvPr>
            <p:ph type="body" sz="half" idx="2"/>
          </p:nvPr>
        </p:nvSpPr>
        <p:spPr>
          <a:xfrm>
            <a:off x="0" y="1343025"/>
            <a:ext cx="3932237" cy="551497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nchor="ct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Introduction</a:t>
            </a:r>
            <a:endParaRPr lang="en-US" sz="2800" dirty="0"/>
          </a:p>
        </p:txBody>
      </p:sp>
    </p:spTree>
    <p:extLst>
      <p:ext uri="{BB962C8B-B14F-4D97-AF65-F5344CB8AC3E}">
        <p14:creationId xmlns:p14="http://schemas.microsoft.com/office/powerpoint/2010/main" val="3128019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3337-632D-4F92-84AF-7673C0C515A5}"/>
              </a:ext>
            </a:extLst>
          </p:cNvPr>
          <p:cNvSpPr>
            <a:spLocks noGrp="1"/>
          </p:cNvSpPr>
          <p:nvPr>
            <p:ph type="title"/>
          </p:nvPr>
        </p:nvSpPr>
        <p:spPr>
          <a:xfrm>
            <a:off x="-1" y="0"/>
            <a:ext cx="3932237" cy="119618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lstStyle/>
          <a:p>
            <a:pPr algn="ctr"/>
            <a:r>
              <a:rPr lang="en-US" sz="3200" b="1" dirty="0">
                <a:solidFill>
                  <a:schemeClr val="bg1"/>
                </a:solidFill>
                <a:latin typeface="Times New Roman" panose="02020603050405020304" pitchFamily="18" charset="0"/>
                <a:cs typeface="Times New Roman" panose="02020603050405020304" pitchFamily="18" charset="0"/>
              </a:rPr>
              <a:t>IPA</a:t>
            </a:r>
            <a:endParaRPr lang="en-US" dirty="0"/>
          </a:p>
        </p:txBody>
      </p:sp>
      <p:sp>
        <p:nvSpPr>
          <p:cNvPr id="3" name="Content Placeholder 2">
            <a:extLst>
              <a:ext uri="{FF2B5EF4-FFF2-40B4-BE49-F238E27FC236}">
                <a16:creationId xmlns:a16="http://schemas.microsoft.com/office/drawing/2014/main" id="{D948EBD2-2A65-44E6-896A-9FFC8A93D573}"/>
              </a:ext>
            </a:extLst>
          </p:cNvPr>
          <p:cNvSpPr>
            <a:spLocks noGrp="1"/>
          </p:cNvSpPr>
          <p:nvPr>
            <p:ph idx="1"/>
          </p:nvPr>
        </p:nvSpPr>
        <p:spPr>
          <a:xfrm>
            <a:off x="3932236" y="0"/>
            <a:ext cx="8259763" cy="6858000"/>
          </a:xfrm>
        </p:spPr>
        <p:txBody>
          <a:bodyPr>
            <a:normAutofit/>
          </a:bodyPr>
          <a:lstStyle/>
          <a:p>
            <a:pPr marL="0" indent="0">
              <a:buNone/>
            </a:pPr>
            <a:r>
              <a:rPr lang="en-US" dirty="0"/>
              <a:t>Problem Statement</a:t>
            </a:r>
          </a:p>
          <a:p>
            <a:pPr marL="0" indent="0">
              <a:lnSpc>
                <a:spcPct val="140000"/>
              </a:lnSpc>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Drivers often spend excessive time searching for parking, leading to traffic congestion, increased fuel consumption, and environmental pollution. Inefficient parking management systems, limited parking infrastructure, and a lack of real-time data contribute to these problems. </a:t>
            </a:r>
          </a:p>
          <a:p>
            <a:pPr marL="0" indent="0">
              <a:lnSpc>
                <a:spcPct val="140000"/>
              </a:lnSpc>
              <a:buNone/>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The time taken by one driver adds on to the tie taken by another driver, hence it is a cascading effect that leads to even greater congestion.</a:t>
            </a:r>
          </a:p>
          <a:p>
            <a:pPr marL="0" indent="0">
              <a:lnSpc>
                <a:spcPct val="140000"/>
              </a:lnSpc>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parking assistant (IPA) mobile application addresses these issues by providing real-time information on parking availability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within a one kilometer radius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and offering navigation guidance to the nearest available parking areas. </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FCCA1D13-4F45-4813-9EA5-36B1CFC17A86}"/>
              </a:ext>
            </a:extLst>
          </p:cNvPr>
          <p:cNvSpPr>
            <a:spLocks noGrp="1"/>
          </p:cNvSpPr>
          <p:nvPr>
            <p:ph type="body" sz="half" idx="2"/>
          </p:nvPr>
        </p:nvSpPr>
        <p:spPr>
          <a:xfrm>
            <a:off x="0" y="1196182"/>
            <a:ext cx="3932237" cy="566181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nchor="ct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Introduction</a:t>
            </a:r>
            <a:endParaRPr lang="en-US" sz="2800" dirty="0"/>
          </a:p>
        </p:txBody>
      </p:sp>
    </p:spTree>
    <p:extLst>
      <p:ext uri="{BB962C8B-B14F-4D97-AF65-F5344CB8AC3E}">
        <p14:creationId xmlns:p14="http://schemas.microsoft.com/office/powerpoint/2010/main" val="929548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8F7DB-9372-4716-8E69-8B763DEE03BE}"/>
              </a:ext>
            </a:extLst>
          </p:cNvPr>
          <p:cNvSpPr>
            <a:spLocks noGrp="1"/>
          </p:cNvSpPr>
          <p:nvPr>
            <p:ph type="title"/>
          </p:nvPr>
        </p:nvSpPr>
        <p:spPr>
          <a:xfrm>
            <a:off x="0" y="0"/>
            <a:ext cx="3586163" cy="13716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lstStyle/>
          <a:p>
            <a:pPr algn="ctr"/>
            <a:r>
              <a:rPr lang="en-US" sz="3200" b="1" dirty="0">
                <a:solidFill>
                  <a:schemeClr val="bg1"/>
                </a:solidFill>
                <a:latin typeface="Times New Roman" panose="02020603050405020304" pitchFamily="18" charset="0"/>
                <a:cs typeface="Times New Roman" panose="02020603050405020304" pitchFamily="18" charset="0"/>
              </a:rPr>
              <a:t>IPA</a:t>
            </a:r>
            <a:endParaRPr lang="en-US" dirty="0"/>
          </a:p>
        </p:txBody>
      </p:sp>
      <p:sp>
        <p:nvSpPr>
          <p:cNvPr id="3" name="Content Placeholder 2">
            <a:extLst>
              <a:ext uri="{FF2B5EF4-FFF2-40B4-BE49-F238E27FC236}">
                <a16:creationId xmlns:a16="http://schemas.microsoft.com/office/drawing/2014/main" id="{62ACACD5-AC12-45D8-86BD-0F6FD0C82699}"/>
              </a:ext>
            </a:extLst>
          </p:cNvPr>
          <p:cNvSpPr>
            <a:spLocks noGrp="1"/>
          </p:cNvSpPr>
          <p:nvPr>
            <p:ph idx="1"/>
          </p:nvPr>
        </p:nvSpPr>
        <p:spPr>
          <a:xfrm>
            <a:off x="3814763" y="0"/>
            <a:ext cx="8377237" cy="6857999"/>
          </a:xfrm>
        </p:spPr>
        <p:txBody>
          <a:bodyPr/>
          <a:lstStyle/>
          <a:p>
            <a:pPr marL="0" indent="0">
              <a:buNone/>
            </a:pPr>
            <a:r>
              <a:rPr lang="en-US" dirty="0">
                <a:latin typeface="Times New Roman" panose="02020603050405020304" pitchFamily="18" charset="0"/>
                <a:cs typeface="Times New Roman" panose="02020603050405020304" pitchFamily="18" charset="0"/>
              </a:rPr>
              <a:t>Justification</a:t>
            </a:r>
          </a:p>
          <a:p>
            <a:pPr marL="0" indent="0">
              <a:lnSpc>
                <a:spcPct val="100000"/>
              </a:lnSpc>
              <a:buNone/>
            </a:pPr>
            <a:r>
              <a:rPr lang="en-US" sz="2400" b="0" i="0" dirty="0">
                <a:solidFill>
                  <a:srgbClr val="374151"/>
                </a:solidFill>
                <a:effectLst/>
                <a:latin typeface="Times New Roman" panose="02020603050405020304" pitchFamily="18" charset="0"/>
                <a:cs typeface="Times New Roman" panose="02020603050405020304" pitchFamily="18" charset="0"/>
              </a:rPr>
              <a:t>Drivers often struggle to find parking areas, relying on residents for information, which can be inconvenient and unsafe. In addition, they may not know how to reach parking locations. Our Intelligent Parking Assistant (IPA) software addresses these issues by providing accurate directions to available parking slots, reducing wasted time and fuel. IPA also minimizes traffic rule violations caused by drivers searching for parking. By developing this software, we aim to improve urban transportation in Kenya. </a:t>
            </a:r>
            <a:endParaRPr lang="en-US" sz="24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2D6179ED-0BDC-4482-B963-7A1DBBBEBB83}"/>
              </a:ext>
            </a:extLst>
          </p:cNvPr>
          <p:cNvSpPr>
            <a:spLocks noGrp="1"/>
          </p:cNvSpPr>
          <p:nvPr>
            <p:ph type="body" sz="half" idx="2"/>
          </p:nvPr>
        </p:nvSpPr>
        <p:spPr>
          <a:xfrm>
            <a:off x="0" y="1371600"/>
            <a:ext cx="3586163" cy="5486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nchor="ctr">
            <a:normAutofit/>
          </a:bodyPr>
          <a:lstStyle/>
          <a:p>
            <a:pPr algn="ctr"/>
            <a:r>
              <a:rPr lang="en-US" sz="2800" dirty="0">
                <a:solidFill>
                  <a:schemeClr val="bg1"/>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974855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D958-1940-4919-BF0F-B7A5575B20F2}"/>
              </a:ext>
            </a:extLst>
          </p:cNvPr>
          <p:cNvSpPr>
            <a:spLocks noGrp="1"/>
          </p:cNvSpPr>
          <p:nvPr>
            <p:ph type="title"/>
          </p:nvPr>
        </p:nvSpPr>
        <p:spPr>
          <a:xfrm>
            <a:off x="0" y="0"/>
            <a:ext cx="3143251" cy="9874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norm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IPA</a:t>
            </a:r>
            <a:endParaRPr lang="en-US" dirty="0"/>
          </a:p>
        </p:txBody>
      </p:sp>
      <p:sp>
        <p:nvSpPr>
          <p:cNvPr id="3" name="Content Placeholder 2">
            <a:extLst>
              <a:ext uri="{FF2B5EF4-FFF2-40B4-BE49-F238E27FC236}">
                <a16:creationId xmlns:a16="http://schemas.microsoft.com/office/drawing/2014/main" id="{84F856FA-1B8D-402E-B4B2-F70BD5BE0342}"/>
              </a:ext>
            </a:extLst>
          </p:cNvPr>
          <p:cNvSpPr>
            <a:spLocks noGrp="1"/>
          </p:cNvSpPr>
          <p:nvPr>
            <p:ph idx="1"/>
          </p:nvPr>
        </p:nvSpPr>
        <p:spPr>
          <a:xfrm>
            <a:off x="3143251" y="0"/>
            <a:ext cx="9048749" cy="6857999"/>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Objectives</a:t>
            </a:r>
          </a:p>
          <a:p>
            <a:pPr marL="0" indent="0">
              <a:buNone/>
            </a:pPr>
            <a:r>
              <a:rPr lang="en-US" sz="3000" dirty="0">
                <a:latin typeface="Times New Roman" panose="02020603050405020304" pitchFamily="18" charset="0"/>
                <a:cs typeface="Times New Roman" panose="02020603050405020304" pitchFamily="18" charset="0"/>
              </a:rPr>
              <a:t>General Objectives</a:t>
            </a:r>
          </a:p>
          <a:p>
            <a:pPr marL="0" indent="0">
              <a:lnSpc>
                <a:spcPct val="110000"/>
              </a:lnSpc>
              <a:buNone/>
            </a:pPr>
            <a:r>
              <a:rPr lang="en-US" sz="2400" kern="0" dirty="0">
                <a:effectLst/>
                <a:latin typeface="Times New Roman" panose="02020603050405020304" pitchFamily="18" charset="0"/>
                <a:ea typeface="Calibri" panose="020F0502020204030204" pitchFamily="34" charset="0"/>
                <a:cs typeface="Times New Roman" panose="02020603050405020304" pitchFamily="18" charset="0"/>
              </a:rPr>
              <a:t>Our objective is to enhance general user parking experience by facilitating the organization of road-side traffic</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 through</a:t>
            </a:r>
            <a:r>
              <a:rPr lang="en-US" sz="2400" kern="0" dirty="0">
                <a:effectLst/>
                <a:latin typeface="Times New Roman" panose="02020603050405020304" pitchFamily="18" charset="0"/>
                <a:ea typeface="Calibri" panose="020F0502020204030204" pitchFamily="34" charset="0"/>
                <a:cs typeface="Times New Roman" panose="02020603050405020304" pitchFamily="18" charset="0"/>
              </a:rPr>
              <a:t> decongesting urban centers. We also aim to optimize resource utilization </a:t>
            </a:r>
            <a:r>
              <a:rPr lang="en-US" sz="2400" kern="0" dirty="0" err="1">
                <a:effectLst/>
                <a:latin typeface="Times New Roman" panose="02020603050405020304" pitchFamily="18" charset="0"/>
                <a:ea typeface="Calibri" panose="020F0502020204030204" pitchFamily="34" charset="0"/>
                <a:cs typeface="Times New Roman" panose="02020603050405020304" pitchFamily="18" charset="0"/>
              </a:rPr>
              <a:t>i.e</a:t>
            </a:r>
            <a:r>
              <a:rPr lang="en-US" sz="2400" kern="0" dirty="0">
                <a:effectLst/>
                <a:latin typeface="Times New Roman" panose="02020603050405020304" pitchFamily="18" charset="0"/>
                <a:ea typeface="Calibri" panose="020F0502020204030204" pitchFamily="34" charset="0"/>
                <a:cs typeface="Times New Roman" panose="02020603050405020304" pitchFamily="18" charset="0"/>
              </a:rPr>
              <a:t> by ensuring all available parking lots are used efficiently, and further aim to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investigate the feasibility of implementing a centralized parking management system across the county.</a:t>
            </a:r>
            <a:endParaRPr lang="en-US" sz="2400"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3000" dirty="0">
                <a:latin typeface="Times New Roman" panose="02020603050405020304" pitchFamily="18" charset="0"/>
                <a:cs typeface="Times New Roman" panose="02020603050405020304" pitchFamily="18" charset="0"/>
              </a:rPr>
              <a:t>Specific Objectives</a:t>
            </a:r>
          </a:p>
          <a:p>
            <a:pPr marR="0" lvl="0">
              <a:lnSpc>
                <a:spcPct val="150000"/>
              </a:lnSpc>
              <a:spcBef>
                <a:spcPts val="0"/>
              </a:spcBef>
              <a:spcAft>
                <a:spcPts val="0"/>
              </a:spcAft>
              <a:buFont typeface="Wingdings" panose="05000000000000000000" pitchFamily="2" charset="2"/>
              <a:buChar char="Ø"/>
            </a:pPr>
            <a:r>
              <a:rPr lang="en-US" sz="2400" kern="0" dirty="0">
                <a:latin typeface="Times New Roman" panose="02020603050405020304" pitchFamily="18" charset="0"/>
                <a:ea typeface="Calibri" panose="020F0502020204030204" pitchFamily="34" charset="0"/>
                <a:cs typeface="Times New Roman" panose="02020603050405020304" pitchFamily="18" charset="0"/>
              </a:rPr>
              <a:t>Obtains user’s data.</a:t>
            </a:r>
          </a:p>
          <a:p>
            <a:pPr marR="0" lvl="0">
              <a:lnSpc>
                <a:spcPct val="150000"/>
              </a:lnSpc>
              <a:spcBef>
                <a:spcPts val="0"/>
              </a:spcBef>
              <a:spcAft>
                <a:spcPts val="0"/>
              </a:spcAft>
              <a:buFont typeface="Wingdings" panose="05000000000000000000" pitchFamily="2" charset="2"/>
              <a:buChar char="Ø"/>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Integration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of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 machine learning model alongside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Google Earth and Google Maps to get user and parking lot locations and payment methods such as M-PESA for user ease of payment.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Ø"/>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Create a REST-API using Django rest framework.</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Ø"/>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Create a friendly user interface using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Reactjs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to display the directions – should be easy to navigate.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30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03CE3B55-23C3-472A-BC47-696644B02B73}"/>
              </a:ext>
            </a:extLst>
          </p:cNvPr>
          <p:cNvSpPr>
            <a:spLocks noGrp="1"/>
          </p:cNvSpPr>
          <p:nvPr>
            <p:ph type="body" sz="half" idx="2"/>
          </p:nvPr>
        </p:nvSpPr>
        <p:spPr>
          <a:xfrm>
            <a:off x="1" y="987425"/>
            <a:ext cx="3143250" cy="587057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nchor="ct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Introduction</a:t>
            </a:r>
            <a:endParaRPr lang="en-US" sz="2800" dirty="0"/>
          </a:p>
        </p:txBody>
      </p:sp>
    </p:spTree>
    <p:extLst>
      <p:ext uri="{BB962C8B-B14F-4D97-AF65-F5344CB8AC3E}">
        <p14:creationId xmlns:p14="http://schemas.microsoft.com/office/powerpoint/2010/main" val="226786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0AC0-4892-46A5-8EFD-DE872E241305}"/>
              </a:ext>
            </a:extLst>
          </p:cNvPr>
          <p:cNvSpPr>
            <a:spLocks noGrp="1"/>
          </p:cNvSpPr>
          <p:nvPr>
            <p:ph type="title"/>
          </p:nvPr>
        </p:nvSpPr>
        <p:spPr>
          <a:xfrm>
            <a:off x="14289" y="1"/>
            <a:ext cx="3871911" cy="115728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lstStyle/>
          <a:p>
            <a:pPr algn="ctr"/>
            <a:r>
              <a:rPr lang="en-US" sz="3200" b="1" dirty="0">
                <a:solidFill>
                  <a:schemeClr val="bg1"/>
                </a:solidFill>
                <a:latin typeface="Times New Roman" panose="02020603050405020304" pitchFamily="18" charset="0"/>
                <a:cs typeface="Times New Roman" panose="02020603050405020304" pitchFamily="18" charset="0"/>
              </a:rPr>
              <a:t>IPA</a:t>
            </a:r>
            <a:endParaRPr lang="en-US" dirty="0"/>
          </a:p>
        </p:txBody>
      </p:sp>
      <p:sp>
        <p:nvSpPr>
          <p:cNvPr id="3" name="Content Placeholder 2">
            <a:extLst>
              <a:ext uri="{FF2B5EF4-FFF2-40B4-BE49-F238E27FC236}">
                <a16:creationId xmlns:a16="http://schemas.microsoft.com/office/drawing/2014/main" id="{8B41CEB5-4500-46F2-8094-897A10AE740E}"/>
              </a:ext>
            </a:extLst>
          </p:cNvPr>
          <p:cNvSpPr>
            <a:spLocks noGrp="1"/>
          </p:cNvSpPr>
          <p:nvPr>
            <p:ph idx="1"/>
          </p:nvPr>
        </p:nvSpPr>
        <p:spPr>
          <a:xfrm>
            <a:off x="4214813" y="0"/>
            <a:ext cx="7962898" cy="6857999"/>
          </a:xfrm>
        </p:spPr>
        <p:txBody>
          <a:bodyPr>
            <a:normAutofit/>
          </a:bodyPr>
          <a:lstStyle/>
          <a:p>
            <a:pPr marL="0" indent="0">
              <a:lnSpc>
                <a:spcPct val="100000"/>
              </a:lnSpc>
              <a:buNone/>
            </a:pPr>
            <a:r>
              <a:rPr lang="en-US" sz="2000" b="1" dirty="0">
                <a:latin typeface="Times New Roman" panose="02020603050405020304" pitchFamily="18" charset="0"/>
                <a:cs typeface="Times New Roman" panose="02020603050405020304" pitchFamily="18" charset="0"/>
              </a:rPr>
              <a:t>Scope of the Project</a:t>
            </a:r>
          </a:p>
          <a:p>
            <a:pPr>
              <a:lnSpc>
                <a:spcPct val="100000"/>
              </a:lnSpc>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How to locate available parking slots in Kiambu, with main focus on </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Juja</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constituency.</a:t>
            </a:r>
          </a:p>
          <a:p>
            <a:pPr>
              <a:lnSpc>
                <a:spcPct val="100000"/>
              </a:lnSpc>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D</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evelopment of a user-friendly mobile application for Android platforms. </a:t>
            </a:r>
          </a:p>
          <a:p>
            <a:pPr>
              <a:lnSpc>
                <a:spcPct val="100000"/>
              </a:lnSpc>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Gather parking availability information from parking lot operators, user reports, google earth and google maps</a:t>
            </a: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a:t>
            </a:r>
          </a:p>
          <a:p>
            <a:pPr marL="0" indent="0">
              <a:lnSpc>
                <a:spcPct val="100000"/>
              </a:lnSpc>
              <a:buNone/>
            </a:pPr>
            <a:endPar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Limitations</a:t>
            </a:r>
          </a:p>
          <a:p>
            <a:pPr>
              <a:lnSpc>
                <a:spcPct val="100000"/>
              </a:lnSpc>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A</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vailability and reliability of real-time parking data.</a:t>
            </a:r>
          </a:p>
          <a:p>
            <a:pPr>
              <a:lnSpc>
                <a:spcPct val="100000"/>
              </a:lnSpc>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Se</a:t>
            </a: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arch algorithms and machine learning models to use.</a:t>
            </a:r>
            <a:endPar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User adoption and engagement.</a:t>
            </a:r>
          </a:p>
          <a:p>
            <a:pPr>
              <a:lnSpc>
                <a:spcPct val="100000"/>
              </a:lnSpc>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Connectivity issues and technical limitations.</a:t>
            </a:r>
          </a:p>
          <a:p>
            <a:pPr>
              <a:lnSpc>
                <a:spcPct val="100000"/>
              </a:lnSpc>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D</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emand fluctuations and parking restrictions.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B7ECCF24-6D52-4614-8B37-DA86E3344E39}"/>
              </a:ext>
            </a:extLst>
          </p:cNvPr>
          <p:cNvSpPr>
            <a:spLocks noGrp="1"/>
          </p:cNvSpPr>
          <p:nvPr>
            <p:ph type="body" sz="half" idx="2"/>
          </p:nvPr>
        </p:nvSpPr>
        <p:spPr>
          <a:xfrm>
            <a:off x="14289" y="1157289"/>
            <a:ext cx="3871911" cy="570071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nchor="ct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Introduction</a:t>
            </a:r>
            <a:endParaRPr lang="en-US" sz="2800" dirty="0"/>
          </a:p>
        </p:txBody>
      </p:sp>
    </p:spTree>
    <p:extLst>
      <p:ext uri="{BB962C8B-B14F-4D97-AF65-F5344CB8AC3E}">
        <p14:creationId xmlns:p14="http://schemas.microsoft.com/office/powerpoint/2010/main" val="427980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2075</Words>
  <Application>Microsoft Office PowerPoint</Application>
  <PresentationFormat>Widescreen</PresentationFormat>
  <Paragraphs>211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INTELLIGENT PARKING ASSISTANT</vt:lpstr>
      <vt:lpstr>IPA</vt:lpstr>
      <vt:lpstr>IPA</vt:lpstr>
      <vt:lpstr>IPA</vt:lpstr>
      <vt:lpstr>IPA</vt:lpstr>
      <vt:lpstr>IPA</vt:lpstr>
      <vt:lpstr>IPA</vt:lpstr>
      <vt:lpstr>IPA</vt:lpstr>
      <vt:lpstr>IPA</vt:lpstr>
      <vt:lpstr>IPA</vt:lpstr>
      <vt:lpstr>IPA</vt:lpstr>
      <vt:lpstr>IPA</vt:lpstr>
      <vt:lpstr>IPA</vt:lpstr>
      <vt:lpstr>IPA</vt:lpstr>
      <vt:lpstr>IPA</vt:lpstr>
      <vt:lpstr>IPA</vt:lpstr>
      <vt:lpstr>IPA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Allan_K</dc:creator>
  <cp:lastModifiedBy>Allan_K</cp:lastModifiedBy>
  <cp:revision>32</cp:revision>
  <dcterms:created xsi:type="dcterms:W3CDTF">2023-07-12T07:08:20Z</dcterms:created>
  <dcterms:modified xsi:type="dcterms:W3CDTF">2023-07-12T13:56:03Z</dcterms:modified>
</cp:coreProperties>
</file>