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40" d="100"/>
          <a:sy n="40" d="100"/>
        </p:scale>
        <p:origin x="51" y="6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D31D-ECE0-40CD-BA93-39ACB4BF5C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27645-F05A-4D08-B9DC-69DAF38F1F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3F7FB4-1E39-45A2-8140-2633592DFBC9}"/>
              </a:ext>
            </a:extLst>
          </p:cNvPr>
          <p:cNvSpPr>
            <a:spLocks noGrp="1"/>
          </p:cNvSpPr>
          <p:nvPr>
            <p:ph type="dt" sz="half" idx="10"/>
          </p:nvPr>
        </p:nvSpPr>
        <p:spPr/>
        <p:txBody>
          <a:bodyPr/>
          <a:lstStyle/>
          <a:p>
            <a:fld id="{208F6BCE-1B91-4C75-8D08-7ABE175A9626}" type="datetimeFigureOut">
              <a:rPr lang="en-US" smtClean="0"/>
              <a:t>12/1/2019</a:t>
            </a:fld>
            <a:endParaRPr lang="en-US"/>
          </a:p>
        </p:txBody>
      </p:sp>
      <p:sp>
        <p:nvSpPr>
          <p:cNvPr id="5" name="Footer Placeholder 4">
            <a:extLst>
              <a:ext uri="{FF2B5EF4-FFF2-40B4-BE49-F238E27FC236}">
                <a16:creationId xmlns:a16="http://schemas.microsoft.com/office/drawing/2014/main" id="{6AA89333-183A-4D8E-B43B-08CF86635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B0B1E-3C06-4CFB-A265-96CF1A5CD10B}"/>
              </a:ext>
            </a:extLst>
          </p:cNvPr>
          <p:cNvSpPr>
            <a:spLocks noGrp="1"/>
          </p:cNvSpPr>
          <p:nvPr>
            <p:ph type="sldNum" sz="quarter" idx="12"/>
          </p:nvPr>
        </p:nvSpPr>
        <p:spPr/>
        <p:txBody>
          <a:bodyPr/>
          <a:lstStyle/>
          <a:p>
            <a:fld id="{B450264A-3C24-454C-836E-FF7078CEF8BB}" type="slidenum">
              <a:rPr lang="en-US" smtClean="0"/>
              <a:t>‹#›</a:t>
            </a:fld>
            <a:endParaRPr lang="en-US"/>
          </a:p>
        </p:txBody>
      </p:sp>
    </p:spTree>
    <p:extLst>
      <p:ext uri="{BB962C8B-B14F-4D97-AF65-F5344CB8AC3E}">
        <p14:creationId xmlns:p14="http://schemas.microsoft.com/office/powerpoint/2010/main" val="140181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082B-F763-4F0C-B497-CDDADB92B0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CA9042-498C-4825-9D82-D22763C43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49F11-5397-4CD0-8BB8-A9E2EB121619}"/>
              </a:ext>
            </a:extLst>
          </p:cNvPr>
          <p:cNvSpPr>
            <a:spLocks noGrp="1"/>
          </p:cNvSpPr>
          <p:nvPr>
            <p:ph type="dt" sz="half" idx="10"/>
          </p:nvPr>
        </p:nvSpPr>
        <p:spPr/>
        <p:txBody>
          <a:bodyPr/>
          <a:lstStyle/>
          <a:p>
            <a:fld id="{208F6BCE-1B91-4C75-8D08-7ABE175A9626}" type="datetimeFigureOut">
              <a:rPr lang="en-US" smtClean="0"/>
              <a:t>12/1/2019</a:t>
            </a:fld>
            <a:endParaRPr lang="en-US"/>
          </a:p>
        </p:txBody>
      </p:sp>
      <p:sp>
        <p:nvSpPr>
          <p:cNvPr id="5" name="Footer Placeholder 4">
            <a:extLst>
              <a:ext uri="{FF2B5EF4-FFF2-40B4-BE49-F238E27FC236}">
                <a16:creationId xmlns:a16="http://schemas.microsoft.com/office/drawing/2014/main" id="{7A2A821B-F07E-49DD-B1C4-9F7C9A15D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8936D-5A28-4655-BA3E-98A2E83A23EA}"/>
              </a:ext>
            </a:extLst>
          </p:cNvPr>
          <p:cNvSpPr>
            <a:spLocks noGrp="1"/>
          </p:cNvSpPr>
          <p:nvPr>
            <p:ph type="sldNum" sz="quarter" idx="12"/>
          </p:nvPr>
        </p:nvSpPr>
        <p:spPr/>
        <p:txBody>
          <a:bodyPr/>
          <a:lstStyle/>
          <a:p>
            <a:fld id="{B450264A-3C24-454C-836E-FF7078CEF8BB}" type="slidenum">
              <a:rPr lang="en-US" smtClean="0"/>
              <a:t>‹#›</a:t>
            </a:fld>
            <a:endParaRPr lang="en-US"/>
          </a:p>
        </p:txBody>
      </p:sp>
    </p:spTree>
    <p:extLst>
      <p:ext uri="{BB962C8B-B14F-4D97-AF65-F5344CB8AC3E}">
        <p14:creationId xmlns:p14="http://schemas.microsoft.com/office/powerpoint/2010/main" val="83805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D33682-DF78-45E7-9F7D-F250AA96E1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08F05A-1F14-4E47-BCCE-CF92AA42CC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F2BFE-4473-472F-8323-A538AA1D55D9}"/>
              </a:ext>
            </a:extLst>
          </p:cNvPr>
          <p:cNvSpPr>
            <a:spLocks noGrp="1"/>
          </p:cNvSpPr>
          <p:nvPr>
            <p:ph type="dt" sz="half" idx="10"/>
          </p:nvPr>
        </p:nvSpPr>
        <p:spPr/>
        <p:txBody>
          <a:bodyPr/>
          <a:lstStyle/>
          <a:p>
            <a:fld id="{208F6BCE-1B91-4C75-8D08-7ABE175A9626}" type="datetimeFigureOut">
              <a:rPr lang="en-US" smtClean="0"/>
              <a:t>12/1/2019</a:t>
            </a:fld>
            <a:endParaRPr lang="en-US"/>
          </a:p>
        </p:txBody>
      </p:sp>
      <p:sp>
        <p:nvSpPr>
          <p:cNvPr id="5" name="Footer Placeholder 4">
            <a:extLst>
              <a:ext uri="{FF2B5EF4-FFF2-40B4-BE49-F238E27FC236}">
                <a16:creationId xmlns:a16="http://schemas.microsoft.com/office/drawing/2014/main" id="{24264645-4DB0-4130-B514-5DDDE2989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311C8-4A4A-43AC-AC68-B86DE6A7FECF}"/>
              </a:ext>
            </a:extLst>
          </p:cNvPr>
          <p:cNvSpPr>
            <a:spLocks noGrp="1"/>
          </p:cNvSpPr>
          <p:nvPr>
            <p:ph type="sldNum" sz="quarter" idx="12"/>
          </p:nvPr>
        </p:nvSpPr>
        <p:spPr/>
        <p:txBody>
          <a:bodyPr/>
          <a:lstStyle/>
          <a:p>
            <a:fld id="{B450264A-3C24-454C-836E-FF7078CEF8BB}" type="slidenum">
              <a:rPr lang="en-US" smtClean="0"/>
              <a:t>‹#›</a:t>
            </a:fld>
            <a:endParaRPr lang="en-US"/>
          </a:p>
        </p:txBody>
      </p:sp>
    </p:spTree>
    <p:extLst>
      <p:ext uri="{BB962C8B-B14F-4D97-AF65-F5344CB8AC3E}">
        <p14:creationId xmlns:p14="http://schemas.microsoft.com/office/powerpoint/2010/main" val="3160000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768C-7AFF-485B-8A9A-279AB2EF4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875F1-6CE9-4B6B-BAFE-5C51F434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D8213-A816-480F-A4D5-5E64EFCD0D33}"/>
              </a:ext>
            </a:extLst>
          </p:cNvPr>
          <p:cNvSpPr>
            <a:spLocks noGrp="1"/>
          </p:cNvSpPr>
          <p:nvPr>
            <p:ph type="dt" sz="half" idx="10"/>
          </p:nvPr>
        </p:nvSpPr>
        <p:spPr/>
        <p:txBody>
          <a:bodyPr/>
          <a:lstStyle/>
          <a:p>
            <a:fld id="{208F6BCE-1B91-4C75-8D08-7ABE175A9626}" type="datetimeFigureOut">
              <a:rPr lang="en-US" smtClean="0"/>
              <a:t>12/1/2019</a:t>
            </a:fld>
            <a:endParaRPr lang="en-US"/>
          </a:p>
        </p:txBody>
      </p:sp>
      <p:sp>
        <p:nvSpPr>
          <p:cNvPr id="5" name="Footer Placeholder 4">
            <a:extLst>
              <a:ext uri="{FF2B5EF4-FFF2-40B4-BE49-F238E27FC236}">
                <a16:creationId xmlns:a16="http://schemas.microsoft.com/office/drawing/2014/main" id="{0DD09AE4-E9DF-4F62-A25A-DDD16475B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C991E-0804-4926-B1BA-FCD72A35A65E}"/>
              </a:ext>
            </a:extLst>
          </p:cNvPr>
          <p:cNvSpPr>
            <a:spLocks noGrp="1"/>
          </p:cNvSpPr>
          <p:nvPr>
            <p:ph type="sldNum" sz="quarter" idx="12"/>
          </p:nvPr>
        </p:nvSpPr>
        <p:spPr/>
        <p:txBody>
          <a:bodyPr/>
          <a:lstStyle/>
          <a:p>
            <a:fld id="{B450264A-3C24-454C-836E-FF7078CEF8BB}" type="slidenum">
              <a:rPr lang="en-US" smtClean="0"/>
              <a:t>‹#›</a:t>
            </a:fld>
            <a:endParaRPr lang="en-US"/>
          </a:p>
        </p:txBody>
      </p:sp>
    </p:spTree>
    <p:extLst>
      <p:ext uri="{BB962C8B-B14F-4D97-AF65-F5344CB8AC3E}">
        <p14:creationId xmlns:p14="http://schemas.microsoft.com/office/powerpoint/2010/main" val="253831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F8AA-8357-422E-9BE0-5BB85826F9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632E54-DA3C-4D09-B38B-FDE6AB497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C0F15E-AC66-4795-8BF4-08B305BE8B34}"/>
              </a:ext>
            </a:extLst>
          </p:cNvPr>
          <p:cNvSpPr>
            <a:spLocks noGrp="1"/>
          </p:cNvSpPr>
          <p:nvPr>
            <p:ph type="dt" sz="half" idx="10"/>
          </p:nvPr>
        </p:nvSpPr>
        <p:spPr/>
        <p:txBody>
          <a:bodyPr/>
          <a:lstStyle/>
          <a:p>
            <a:fld id="{208F6BCE-1B91-4C75-8D08-7ABE175A9626}" type="datetimeFigureOut">
              <a:rPr lang="en-US" smtClean="0"/>
              <a:t>12/1/2019</a:t>
            </a:fld>
            <a:endParaRPr lang="en-US"/>
          </a:p>
        </p:txBody>
      </p:sp>
      <p:sp>
        <p:nvSpPr>
          <p:cNvPr id="5" name="Footer Placeholder 4">
            <a:extLst>
              <a:ext uri="{FF2B5EF4-FFF2-40B4-BE49-F238E27FC236}">
                <a16:creationId xmlns:a16="http://schemas.microsoft.com/office/drawing/2014/main" id="{2F142C4D-D124-4C16-9414-AB48677AC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C43C5-B58C-4036-80AF-451F50E4E675}"/>
              </a:ext>
            </a:extLst>
          </p:cNvPr>
          <p:cNvSpPr>
            <a:spLocks noGrp="1"/>
          </p:cNvSpPr>
          <p:nvPr>
            <p:ph type="sldNum" sz="quarter" idx="12"/>
          </p:nvPr>
        </p:nvSpPr>
        <p:spPr/>
        <p:txBody>
          <a:bodyPr/>
          <a:lstStyle/>
          <a:p>
            <a:fld id="{B450264A-3C24-454C-836E-FF7078CEF8BB}" type="slidenum">
              <a:rPr lang="en-US" smtClean="0"/>
              <a:t>‹#›</a:t>
            </a:fld>
            <a:endParaRPr lang="en-US"/>
          </a:p>
        </p:txBody>
      </p:sp>
    </p:spTree>
    <p:extLst>
      <p:ext uri="{BB962C8B-B14F-4D97-AF65-F5344CB8AC3E}">
        <p14:creationId xmlns:p14="http://schemas.microsoft.com/office/powerpoint/2010/main" val="369414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3EE9-414C-40F5-83CE-4B025C0290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CA814-7478-4606-930B-764F14D9F6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4B4FD2-DDEE-49C5-8EC1-2361458C13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003367-60AE-49EC-B039-F49930FDAFCC}"/>
              </a:ext>
            </a:extLst>
          </p:cNvPr>
          <p:cNvSpPr>
            <a:spLocks noGrp="1"/>
          </p:cNvSpPr>
          <p:nvPr>
            <p:ph type="dt" sz="half" idx="10"/>
          </p:nvPr>
        </p:nvSpPr>
        <p:spPr/>
        <p:txBody>
          <a:bodyPr/>
          <a:lstStyle/>
          <a:p>
            <a:fld id="{208F6BCE-1B91-4C75-8D08-7ABE175A9626}" type="datetimeFigureOut">
              <a:rPr lang="en-US" smtClean="0"/>
              <a:t>12/1/2019</a:t>
            </a:fld>
            <a:endParaRPr lang="en-US"/>
          </a:p>
        </p:txBody>
      </p:sp>
      <p:sp>
        <p:nvSpPr>
          <p:cNvPr id="6" name="Footer Placeholder 5">
            <a:extLst>
              <a:ext uri="{FF2B5EF4-FFF2-40B4-BE49-F238E27FC236}">
                <a16:creationId xmlns:a16="http://schemas.microsoft.com/office/drawing/2014/main" id="{AA78B012-BAB7-4F29-9C01-3FB538B1D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AE6BD-5B53-4A38-B675-DEA7982724CD}"/>
              </a:ext>
            </a:extLst>
          </p:cNvPr>
          <p:cNvSpPr>
            <a:spLocks noGrp="1"/>
          </p:cNvSpPr>
          <p:nvPr>
            <p:ph type="sldNum" sz="quarter" idx="12"/>
          </p:nvPr>
        </p:nvSpPr>
        <p:spPr/>
        <p:txBody>
          <a:bodyPr/>
          <a:lstStyle/>
          <a:p>
            <a:fld id="{B450264A-3C24-454C-836E-FF7078CEF8BB}" type="slidenum">
              <a:rPr lang="en-US" smtClean="0"/>
              <a:t>‹#›</a:t>
            </a:fld>
            <a:endParaRPr lang="en-US"/>
          </a:p>
        </p:txBody>
      </p:sp>
    </p:spTree>
    <p:extLst>
      <p:ext uri="{BB962C8B-B14F-4D97-AF65-F5344CB8AC3E}">
        <p14:creationId xmlns:p14="http://schemas.microsoft.com/office/powerpoint/2010/main" val="298139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1C0E-386C-45D7-871C-432AB90112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8BEBA-B3C2-4031-8A6D-760C7C86A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99963-767F-42BD-8E27-B1F83B5023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6FEA69-60AE-4EFE-9A74-BEC68FA73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4C84BB-B1D1-4FCF-A840-D7358A41D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ED0EBD-4986-4FF1-BCC8-CF3ACF716CF1}"/>
              </a:ext>
            </a:extLst>
          </p:cNvPr>
          <p:cNvSpPr>
            <a:spLocks noGrp="1"/>
          </p:cNvSpPr>
          <p:nvPr>
            <p:ph type="dt" sz="half" idx="10"/>
          </p:nvPr>
        </p:nvSpPr>
        <p:spPr/>
        <p:txBody>
          <a:bodyPr/>
          <a:lstStyle/>
          <a:p>
            <a:fld id="{208F6BCE-1B91-4C75-8D08-7ABE175A9626}" type="datetimeFigureOut">
              <a:rPr lang="en-US" smtClean="0"/>
              <a:t>12/1/2019</a:t>
            </a:fld>
            <a:endParaRPr lang="en-US"/>
          </a:p>
        </p:txBody>
      </p:sp>
      <p:sp>
        <p:nvSpPr>
          <p:cNvPr id="8" name="Footer Placeholder 7">
            <a:extLst>
              <a:ext uri="{FF2B5EF4-FFF2-40B4-BE49-F238E27FC236}">
                <a16:creationId xmlns:a16="http://schemas.microsoft.com/office/drawing/2014/main" id="{841F5C76-21F4-4B5E-9EE2-E5692AB7F7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D4A9FD-9303-41E2-9265-3D85D314B4BD}"/>
              </a:ext>
            </a:extLst>
          </p:cNvPr>
          <p:cNvSpPr>
            <a:spLocks noGrp="1"/>
          </p:cNvSpPr>
          <p:nvPr>
            <p:ph type="sldNum" sz="quarter" idx="12"/>
          </p:nvPr>
        </p:nvSpPr>
        <p:spPr/>
        <p:txBody>
          <a:bodyPr/>
          <a:lstStyle/>
          <a:p>
            <a:fld id="{B450264A-3C24-454C-836E-FF7078CEF8BB}" type="slidenum">
              <a:rPr lang="en-US" smtClean="0"/>
              <a:t>‹#›</a:t>
            </a:fld>
            <a:endParaRPr lang="en-US"/>
          </a:p>
        </p:txBody>
      </p:sp>
    </p:spTree>
    <p:extLst>
      <p:ext uri="{BB962C8B-B14F-4D97-AF65-F5344CB8AC3E}">
        <p14:creationId xmlns:p14="http://schemas.microsoft.com/office/powerpoint/2010/main" val="185268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5590-1055-4F2B-A1C6-16920C77A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CA1FA4-0A84-4C58-8B2B-8A306CD68B4B}"/>
              </a:ext>
            </a:extLst>
          </p:cNvPr>
          <p:cNvSpPr>
            <a:spLocks noGrp="1"/>
          </p:cNvSpPr>
          <p:nvPr>
            <p:ph type="dt" sz="half" idx="10"/>
          </p:nvPr>
        </p:nvSpPr>
        <p:spPr/>
        <p:txBody>
          <a:bodyPr/>
          <a:lstStyle/>
          <a:p>
            <a:fld id="{208F6BCE-1B91-4C75-8D08-7ABE175A9626}" type="datetimeFigureOut">
              <a:rPr lang="en-US" smtClean="0"/>
              <a:t>12/1/2019</a:t>
            </a:fld>
            <a:endParaRPr lang="en-US"/>
          </a:p>
        </p:txBody>
      </p:sp>
      <p:sp>
        <p:nvSpPr>
          <p:cNvPr id="4" name="Footer Placeholder 3">
            <a:extLst>
              <a:ext uri="{FF2B5EF4-FFF2-40B4-BE49-F238E27FC236}">
                <a16:creationId xmlns:a16="http://schemas.microsoft.com/office/drawing/2014/main" id="{244BE7AB-1205-4D5C-86EC-FCCFA5F2D8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ED9857-E1CD-4B76-8DCE-1212E0F09E03}"/>
              </a:ext>
            </a:extLst>
          </p:cNvPr>
          <p:cNvSpPr>
            <a:spLocks noGrp="1"/>
          </p:cNvSpPr>
          <p:nvPr>
            <p:ph type="sldNum" sz="quarter" idx="12"/>
          </p:nvPr>
        </p:nvSpPr>
        <p:spPr/>
        <p:txBody>
          <a:bodyPr/>
          <a:lstStyle/>
          <a:p>
            <a:fld id="{B450264A-3C24-454C-836E-FF7078CEF8BB}" type="slidenum">
              <a:rPr lang="en-US" smtClean="0"/>
              <a:t>‹#›</a:t>
            </a:fld>
            <a:endParaRPr lang="en-US"/>
          </a:p>
        </p:txBody>
      </p:sp>
    </p:spTree>
    <p:extLst>
      <p:ext uri="{BB962C8B-B14F-4D97-AF65-F5344CB8AC3E}">
        <p14:creationId xmlns:p14="http://schemas.microsoft.com/office/powerpoint/2010/main" val="3176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D6482-0745-4F4C-B04A-B036F77A02E0}"/>
              </a:ext>
            </a:extLst>
          </p:cNvPr>
          <p:cNvSpPr>
            <a:spLocks noGrp="1"/>
          </p:cNvSpPr>
          <p:nvPr>
            <p:ph type="dt" sz="half" idx="10"/>
          </p:nvPr>
        </p:nvSpPr>
        <p:spPr/>
        <p:txBody>
          <a:bodyPr/>
          <a:lstStyle/>
          <a:p>
            <a:fld id="{208F6BCE-1B91-4C75-8D08-7ABE175A9626}" type="datetimeFigureOut">
              <a:rPr lang="en-US" smtClean="0"/>
              <a:t>12/1/2019</a:t>
            </a:fld>
            <a:endParaRPr lang="en-US"/>
          </a:p>
        </p:txBody>
      </p:sp>
      <p:sp>
        <p:nvSpPr>
          <p:cNvPr id="3" name="Footer Placeholder 2">
            <a:extLst>
              <a:ext uri="{FF2B5EF4-FFF2-40B4-BE49-F238E27FC236}">
                <a16:creationId xmlns:a16="http://schemas.microsoft.com/office/drawing/2014/main" id="{E107AF83-EA66-4914-8B51-BB8C91B70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A4E2BE-D209-499D-B310-E589C67CE579}"/>
              </a:ext>
            </a:extLst>
          </p:cNvPr>
          <p:cNvSpPr>
            <a:spLocks noGrp="1"/>
          </p:cNvSpPr>
          <p:nvPr>
            <p:ph type="sldNum" sz="quarter" idx="12"/>
          </p:nvPr>
        </p:nvSpPr>
        <p:spPr/>
        <p:txBody>
          <a:bodyPr/>
          <a:lstStyle/>
          <a:p>
            <a:fld id="{B450264A-3C24-454C-836E-FF7078CEF8BB}" type="slidenum">
              <a:rPr lang="en-US" smtClean="0"/>
              <a:t>‹#›</a:t>
            </a:fld>
            <a:endParaRPr lang="en-US"/>
          </a:p>
        </p:txBody>
      </p:sp>
    </p:spTree>
    <p:extLst>
      <p:ext uri="{BB962C8B-B14F-4D97-AF65-F5344CB8AC3E}">
        <p14:creationId xmlns:p14="http://schemas.microsoft.com/office/powerpoint/2010/main" val="94017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9D3F-D96E-45D6-AE4B-10A59B2B7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C36F3-E5CD-4D5D-A468-DCCA4ABBFD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525F41-4714-4749-B0AD-FFA884DC4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F1C65-2A63-4893-B331-613708E7652F}"/>
              </a:ext>
            </a:extLst>
          </p:cNvPr>
          <p:cNvSpPr>
            <a:spLocks noGrp="1"/>
          </p:cNvSpPr>
          <p:nvPr>
            <p:ph type="dt" sz="half" idx="10"/>
          </p:nvPr>
        </p:nvSpPr>
        <p:spPr/>
        <p:txBody>
          <a:bodyPr/>
          <a:lstStyle/>
          <a:p>
            <a:fld id="{208F6BCE-1B91-4C75-8D08-7ABE175A9626}" type="datetimeFigureOut">
              <a:rPr lang="en-US" smtClean="0"/>
              <a:t>12/1/2019</a:t>
            </a:fld>
            <a:endParaRPr lang="en-US"/>
          </a:p>
        </p:txBody>
      </p:sp>
      <p:sp>
        <p:nvSpPr>
          <p:cNvPr id="6" name="Footer Placeholder 5">
            <a:extLst>
              <a:ext uri="{FF2B5EF4-FFF2-40B4-BE49-F238E27FC236}">
                <a16:creationId xmlns:a16="http://schemas.microsoft.com/office/drawing/2014/main" id="{FD7984C9-1BAD-45A4-826D-E9BF66628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138552-AE3B-42E0-84B5-5C950B4FEB7B}"/>
              </a:ext>
            </a:extLst>
          </p:cNvPr>
          <p:cNvSpPr>
            <a:spLocks noGrp="1"/>
          </p:cNvSpPr>
          <p:nvPr>
            <p:ph type="sldNum" sz="quarter" idx="12"/>
          </p:nvPr>
        </p:nvSpPr>
        <p:spPr/>
        <p:txBody>
          <a:bodyPr/>
          <a:lstStyle/>
          <a:p>
            <a:fld id="{B450264A-3C24-454C-836E-FF7078CEF8BB}" type="slidenum">
              <a:rPr lang="en-US" smtClean="0"/>
              <a:t>‹#›</a:t>
            </a:fld>
            <a:endParaRPr lang="en-US"/>
          </a:p>
        </p:txBody>
      </p:sp>
    </p:spTree>
    <p:extLst>
      <p:ext uri="{BB962C8B-B14F-4D97-AF65-F5344CB8AC3E}">
        <p14:creationId xmlns:p14="http://schemas.microsoft.com/office/powerpoint/2010/main" val="108827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9D2B-1650-442A-880F-A3CEBCC42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A4FB06-81E6-4308-9EA3-F023EF59D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11723-97C7-42D5-BE22-8D7E4CCCE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69358-2768-4349-84C7-13405289DC6A}"/>
              </a:ext>
            </a:extLst>
          </p:cNvPr>
          <p:cNvSpPr>
            <a:spLocks noGrp="1"/>
          </p:cNvSpPr>
          <p:nvPr>
            <p:ph type="dt" sz="half" idx="10"/>
          </p:nvPr>
        </p:nvSpPr>
        <p:spPr/>
        <p:txBody>
          <a:bodyPr/>
          <a:lstStyle/>
          <a:p>
            <a:fld id="{208F6BCE-1B91-4C75-8D08-7ABE175A9626}" type="datetimeFigureOut">
              <a:rPr lang="en-US" smtClean="0"/>
              <a:t>12/1/2019</a:t>
            </a:fld>
            <a:endParaRPr lang="en-US"/>
          </a:p>
        </p:txBody>
      </p:sp>
      <p:sp>
        <p:nvSpPr>
          <p:cNvPr id="6" name="Footer Placeholder 5">
            <a:extLst>
              <a:ext uri="{FF2B5EF4-FFF2-40B4-BE49-F238E27FC236}">
                <a16:creationId xmlns:a16="http://schemas.microsoft.com/office/drawing/2014/main" id="{AFA70960-2EEC-4A96-8D42-16235D318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19268-7A72-4D1A-969C-2AEA1F0624D8}"/>
              </a:ext>
            </a:extLst>
          </p:cNvPr>
          <p:cNvSpPr>
            <a:spLocks noGrp="1"/>
          </p:cNvSpPr>
          <p:nvPr>
            <p:ph type="sldNum" sz="quarter" idx="12"/>
          </p:nvPr>
        </p:nvSpPr>
        <p:spPr/>
        <p:txBody>
          <a:bodyPr/>
          <a:lstStyle/>
          <a:p>
            <a:fld id="{B450264A-3C24-454C-836E-FF7078CEF8BB}" type="slidenum">
              <a:rPr lang="en-US" smtClean="0"/>
              <a:t>‹#›</a:t>
            </a:fld>
            <a:endParaRPr lang="en-US"/>
          </a:p>
        </p:txBody>
      </p:sp>
    </p:spTree>
    <p:extLst>
      <p:ext uri="{BB962C8B-B14F-4D97-AF65-F5344CB8AC3E}">
        <p14:creationId xmlns:p14="http://schemas.microsoft.com/office/powerpoint/2010/main" val="324396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084CA0-C806-404D-BDE7-FF96699E9F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8971E6-A584-4420-B88B-8B1101E70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D199C-DE0B-4B56-BA6C-85A8F05A8E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F6BCE-1B91-4C75-8D08-7ABE175A9626}" type="datetimeFigureOut">
              <a:rPr lang="en-US" smtClean="0"/>
              <a:t>12/1/2019</a:t>
            </a:fld>
            <a:endParaRPr lang="en-US"/>
          </a:p>
        </p:txBody>
      </p:sp>
      <p:sp>
        <p:nvSpPr>
          <p:cNvPr id="5" name="Footer Placeholder 4">
            <a:extLst>
              <a:ext uri="{FF2B5EF4-FFF2-40B4-BE49-F238E27FC236}">
                <a16:creationId xmlns:a16="http://schemas.microsoft.com/office/drawing/2014/main" id="{31B1BC97-2370-49A2-AC20-92DFDDE0F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DA8A24-91C8-4B0D-8B17-74109B701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0264A-3C24-454C-836E-FF7078CEF8BB}" type="slidenum">
              <a:rPr lang="en-US" smtClean="0"/>
              <a:t>‹#›</a:t>
            </a:fld>
            <a:endParaRPr lang="en-US"/>
          </a:p>
        </p:txBody>
      </p:sp>
    </p:spTree>
    <p:extLst>
      <p:ext uri="{BB962C8B-B14F-4D97-AF65-F5344CB8AC3E}">
        <p14:creationId xmlns:p14="http://schemas.microsoft.com/office/powerpoint/2010/main" val="4222887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0995-220C-4AB7-878B-817E74F58E2A}"/>
              </a:ext>
            </a:extLst>
          </p:cNvPr>
          <p:cNvSpPr>
            <a:spLocks noGrp="1"/>
          </p:cNvSpPr>
          <p:nvPr>
            <p:ph type="ctrTitle"/>
          </p:nvPr>
        </p:nvSpPr>
        <p:spPr/>
        <p:txBody>
          <a:bodyPr/>
          <a:lstStyle/>
          <a:p>
            <a:r>
              <a:rPr lang="en-US" dirty="0"/>
              <a:t>OBJECT ORIENTED PROGRAMMING</a:t>
            </a:r>
          </a:p>
        </p:txBody>
      </p:sp>
      <p:sp>
        <p:nvSpPr>
          <p:cNvPr id="5" name="Subtitle 4">
            <a:extLst>
              <a:ext uri="{FF2B5EF4-FFF2-40B4-BE49-F238E27FC236}">
                <a16:creationId xmlns:a16="http://schemas.microsoft.com/office/drawing/2014/main" id="{9A9513BA-E8A8-490B-8A09-7228190C76FF}"/>
              </a:ext>
            </a:extLst>
          </p:cNvPr>
          <p:cNvSpPr>
            <a:spLocks noGrp="1"/>
          </p:cNvSpPr>
          <p:nvPr>
            <p:ph type="subTitle" idx="1"/>
          </p:nvPr>
        </p:nvSpPr>
        <p:spPr/>
        <p:txBody>
          <a:bodyPr/>
          <a:lstStyle/>
          <a:p>
            <a:r>
              <a:rPr lang="en-US" dirty="0"/>
              <a:t>INHERITANCE IN JAVA</a:t>
            </a:r>
          </a:p>
        </p:txBody>
      </p:sp>
    </p:spTree>
    <p:extLst>
      <p:ext uri="{BB962C8B-B14F-4D97-AF65-F5344CB8AC3E}">
        <p14:creationId xmlns:p14="http://schemas.microsoft.com/office/powerpoint/2010/main" val="208455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0F69F-B4DF-4466-9F54-60C1686CE32C}"/>
              </a:ext>
            </a:extLst>
          </p:cNvPr>
          <p:cNvSpPr/>
          <p:nvPr/>
        </p:nvSpPr>
        <p:spPr>
          <a:xfrm>
            <a:off x="605590" y="981817"/>
            <a:ext cx="6096000" cy="5693866"/>
          </a:xfrm>
          <a:prstGeom prst="rect">
            <a:avLst/>
          </a:prstGeom>
        </p:spPr>
        <p:txBody>
          <a:bodyPr>
            <a:spAutoFit/>
          </a:bodyPr>
          <a:lstStyle/>
          <a:p>
            <a:r>
              <a:rPr lang="en-US" sz="2800" dirty="0"/>
              <a:t>class Employee{  </a:t>
            </a:r>
          </a:p>
          <a:p>
            <a:r>
              <a:rPr lang="en-US" sz="2800" dirty="0"/>
              <a:t> float salary=40000;  </a:t>
            </a:r>
          </a:p>
          <a:p>
            <a:r>
              <a:rPr lang="en-US" sz="2800" dirty="0"/>
              <a:t>}  </a:t>
            </a:r>
          </a:p>
          <a:p>
            <a:r>
              <a:rPr lang="en-US" sz="2800" dirty="0"/>
              <a:t>class Programmer extends Employee{  </a:t>
            </a:r>
          </a:p>
          <a:p>
            <a:r>
              <a:rPr lang="en-US" sz="2800" dirty="0"/>
              <a:t> int bonus=10000;  </a:t>
            </a:r>
          </a:p>
          <a:p>
            <a:r>
              <a:rPr lang="en-US" sz="2800" dirty="0"/>
              <a:t> public static void main(String </a:t>
            </a:r>
            <a:r>
              <a:rPr lang="en-US" sz="2800" dirty="0" err="1"/>
              <a:t>args</a:t>
            </a:r>
            <a:r>
              <a:rPr lang="en-US" sz="2800" dirty="0"/>
              <a:t>[]){  </a:t>
            </a:r>
          </a:p>
          <a:p>
            <a:r>
              <a:rPr lang="en-US" sz="2800" dirty="0"/>
              <a:t>   Programmer p=new Programmer();  </a:t>
            </a:r>
          </a:p>
          <a:p>
            <a:r>
              <a:rPr lang="en-US" sz="2800" dirty="0"/>
              <a:t>   </a:t>
            </a:r>
            <a:r>
              <a:rPr lang="en-US" sz="2800" dirty="0" err="1"/>
              <a:t>System.out.println</a:t>
            </a:r>
            <a:r>
              <a:rPr lang="en-US" sz="2800" dirty="0"/>
              <a:t>("Programmer salary is:"+</a:t>
            </a:r>
            <a:r>
              <a:rPr lang="en-US" sz="2800" dirty="0" err="1"/>
              <a:t>p.salary</a:t>
            </a:r>
            <a:r>
              <a:rPr lang="en-US" sz="2800" dirty="0"/>
              <a:t>);  </a:t>
            </a:r>
          </a:p>
          <a:p>
            <a:r>
              <a:rPr lang="en-US" sz="2800" dirty="0"/>
              <a:t>   </a:t>
            </a:r>
            <a:r>
              <a:rPr lang="en-US" sz="2800" dirty="0" err="1"/>
              <a:t>System.out.println</a:t>
            </a:r>
            <a:r>
              <a:rPr lang="en-US" sz="2800" dirty="0"/>
              <a:t>("Bonus of Programmer is:"+</a:t>
            </a:r>
            <a:r>
              <a:rPr lang="en-US" sz="2800" dirty="0" err="1"/>
              <a:t>p.bonus</a:t>
            </a:r>
            <a:r>
              <a:rPr lang="en-US" sz="2800" dirty="0"/>
              <a:t>);  </a:t>
            </a:r>
          </a:p>
          <a:p>
            <a:r>
              <a:rPr lang="en-US" sz="2800" dirty="0"/>
              <a:t>}  </a:t>
            </a:r>
          </a:p>
          <a:p>
            <a:r>
              <a:rPr lang="en-US" sz="2800" dirty="0"/>
              <a:t>}</a:t>
            </a:r>
          </a:p>
        </p:txBody>
      </p:sp>
      <p:sp>
        <p:nvSpPr>
          <p:cNvPr id="3" name="TextBox 2">
            <a:extLst>
              <a:ext uri="{FF2B5EF4-FFF2-40B4-BE49-F238E27FC236}">
                <a16:creationId xmlns:a16="http://schemas.microsoft.com/office/drawing/2014/main" id="{355D0BAE-465E-43C6-B181-C2073FA81DAB}"/>
              </a:ext>
            </a:extLst>
          </p:cNvPr>
          <p:cNvSpPr txBox="1"/>
          <p:nvPr/>
        </p:nvSpPr>
        <p:spPr>
          <a:xfrm>
            <a:off x="605590" y="397042"/>
            <a:ext cx="4661854" cy="584775"/>
          </a:xfrm>
          <a:prstGeom prst="rect">
            <a:avLst/>
          </a:prstGeom>
          <a:noFill/>
        </p:spPr>
        <p:txBody>
          <a:bodyPr wrap="none" rtlCol="0">
            <a:spAutoFit/>
          </a:bodyPr>
          <a:lstStyle/>
          <a:p>
            <a:r>
              <a:rPr lang="en-US" sz="3200" dirty="0">
                <a:solidFill>
                  <a:srgbClr val="FF0000"/>
                </a:solidFill>
              </a:rPr>
              <a:t>EXAMPLE OF INHERITANCE</a:t>
            </a:r>
          </a:p>
        </p:txBody>
      </p:sp>
    </p:spTree>
    <p:extLst>
      <p:ext uri="{BB962C8B-B14F-4D97-AF65-F5344CB8AC3E}">
        <p14:creationId xmlns:p14="http://schemas.microsoft.com/office/powerpoint/2010/main" val="326813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57865F-39EC-40B6-A3AE-E2825447086F}"/>
              </a:ext>
            </a:extLst>
          </p:cNvPr>
          <p:cNvSpPr/>
          <p:nvPr/>
        </p:nvSpPr>
        <p:spPr>
          <a:xfrm>
            <a:off x="554161" y="513166"/>
            <a:ext cx="4713534" cy="584775"/>
          </a:xfrm>
          <a:prstGeom prst="rect">
            <a:avLst/>
          </a:prstGeom>
        </p:spPr>
        <p:txBody>
          <a:bodyPr wrap="none">
            <a:spAutoFit/>
          </a:bodyPr>
          <a:lstStyle/>
          <a:p>
            <a:r>
              <a:rPr lang="en-US" sz="3200" dirty="0">
                <a:solidFill>
                  <a:srgbClr val="FF0000"/>
                </a:solidFill>
              </a:rPr>
              <a:t>Types of inheritance in java</a:t>
            </a:r>
          </a:p>
        </p:txBody>
      </p:sp>
      <p:sp>
        <p:nvSpPr>
          <p:cNvPr id="4" name="TextBox 3">
            <a:extLst>
              <a:ext uri="{FF2B5EF4-FFF2-40B4-BE49-F238E27FC236}">
                <a16:creationId xmlns:a16="http://schemas.microsoft.com/office/drawing/2014/main" id="{3121399B-19A2-40D7-B40F-7E27E9A5E80D}"/>
              </a:ext>
            </a:extLst>
          </p:cNvPr>
          <p:cNvSpPr txBox="1"/>
          <p:nvPr/>
        </p:nvSpPr>
        <p:spPr>
          <a:xfrm>
            <a:off x="554161" y="1564105"/>
            <a:ext cx="3880934" cy="1384995"/>
          </a:xfrm>
          <a:prstGeom prst="rect">
            <a:avLst/>
          </a:prstGeom>
          <a:noFill/>
        </p:spPr>
        <p:txBody>
          <a:bodyPr wrap="none" rtlCol="0">
            <a:spAutoFit/>
          </a:bodyPr>
          <a:lstStyle/>
          <a:p>
            <a:r>
              <a:rPr lang="en-US" sz="2800" dirty="0"/>
              <a:t>1. Single Inheritance</a:t>
            </a:r>
          </a:p>
          <a:p>
            <a:r>
              <a:rPr lang="en-US" sz="2800" dirty="0"/>
              <a:t>2. </a:t>
            </a:r>
            <a:r>
              <a:rPr lang="en-US" sz="2800" dirty="0" err="1"/>
              <a:t>Multlevel</a:t>
            </a:r>
            <a:r>
              <a:rPr lang="en-US" sz="2800" dirty="0"/>
              <a:t> Inheritance</a:t>
            </a:r>
          </a:p>
          <a:p>
            <a:r>
              <a:rPr lang="en-US" sz="2800" dirty="0"/>
              <a:t>3. </a:t>
            </a:r>
            <a:r>
              <a:rPr lang="en-US" sz="2800" dirty="0" err="1"/>
              <a:t>Hierachical</a:t>
            </a:r>
            <a:r>
              <a:rPr lang="en-US" sz="2800" dirty="0"/>
              <a:t> Inheritance</a:t>
            </a:r>
          </a:p>
        </p:txBody>
      </p:sp>
    </p:spTree>
    <p:extLst>
      <p:ext uri="{BB962C8B-B14F-4D97-AF65-F5344CB8AC3E}">
        <p14:creationId xmlns:p14="http://schemas.microsoft.com/office/powerpoint/2010/main" val="403931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AD2E5F-D994-44A9-A67A-4790563B6093}"/>
              </a:ext>
            </a:extLst>
          </p:cNvPr>
          <p:cNvSpPr/>
          <p:nvPr/>
        </p:nvSpPr>
        <p:spPr>
          <a:xfrm>
            <a:off x="533399" y="759677"/>
            <a:ext cx="11053012" cy="2246769"/>
          </a:xfrm>
          <a:prstGeom prst="rect">
            <a:avLst/>
          </a:prstGeom>
        </p:spPr>
        <p:txBody>
          <a:bodyPr wrap="square">
            <a:spAutoFit/>
          </a:bodyPr>
          <a:lstStyle/>
          <a:p>
            <a:pPr marL="457200" indent="-457200">
              <a:buFont typeface="Arial" panose="020B0604020202020204" pitchFamily="34" charset="0"/>
              <a:buChar char="•"/>
            </a:pPr>
            <a:r>
              <a:rPr lang="en-US" sz="2800" dirty="0"/>
              <a:t>Multiple inheritance is not supported in Java through class.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Why multiple inheritances are not supported in java?</a:t>
            </a:r>
          </a:p>
          <a:p>
            <a:pPr marL="457200" indent="-457200">
              <a:buFont typeface="Arial" panose="020B0604020202020204" pitchFamily="34" charset="0"/>
              <a:buChar char="•"/>
            </a:pPr>
            <a:r>
              <a:rPr lang="en-US" sz="2800" dirty="0"/>
              <a:t>To reduce the complexity and simplify the language, multiple inheritance are not supported in java.</a:t>
            </a:r>
          </a:p>
        </p:txBody>
      </p:sp>
    </p:spTree>
    <p:extLst>
      <p:ext uri="{BB962C8B-B14F-4D97-AF65-F5344CB8AC3E}">
        <p14:creationId xmlns:p14="http://schemas.microsoft.com/office/powerpoint/2010/main" val="188213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2B1F87-8E5B-4129-83E1-D270D6C948A3}"/>
              </a:ext>
            </a:extLst>
          </p:cNvPr>
          <p:cNvSpPr txBox="1"/>
          <p:nvPr/>
        </p:nvSpPr>
        <p:spPr>
          <a:xfrm>
            <a:off x="493295" y="252664"/>
            <a:ext cx="5071004" cy="584775"/>
          </a:xfrm>
          <a:prstGeom prst="rect">
            <a:avLst/>
          </a:prstGeom>
          <a:noFill/>
        </p:spPr>
        <p:txBody>
          <a:bodyPr wrap="none" rtlCol="0">
            <a:spAutoFit/>
          </a:bodyPr>
          <a:lstStyle/>
          <a:p>
            <a:r>
              <a:rPr lang="en-US" sz="3200" dirty="0">
                <a:solidFill>
                  <a:srgbClr val="FF0000"/>
                </a:solidFill>
              </a:rPr>
              <a:t>Example of single inheritance</a:t>
            </a:r>
          </a:p>
        </p:txBody>
      </p:sp>
      <p:sp>
        <p:nvSpPr>
          <p:cNvPr id="3" name="Rectangle 2">
            <a:extLst>
              <a:ext uri="{FF2B5EF4-FFF2-40B4-BE49-F238E27FC236}">
                <a16:creationId xmlns:a16="http://schemas.microsoft.com/office/drawing/2014/main" id="{07A108D3-D411-41D3-BE70-379A36B1592B}"/>
              </a:ext>
            </a:extLst>
          </p:cNvPr>
          <p:cNvSpPr/>
          <p:nvPr/>
        </p:nvSpPr>
        <p:spPr>
          <a:xfrm>
            <a:off x="493295" y="993066"/>
            <a:ext cx="6096000" cy="5262979"/>
          </a:xfrm>
          <a:prstGeom prst="rect">
            <a:avLst/>
          </a:prstGeom>
        </p:spPr>
        <p:txBody>
          <a:bodyPr>
            <a:spAutoFit/>
          </a:bodyPr>
          <a:lstStyle/>
          <a:p>
            <a:r>
              <a:rPr lang="en-US" sz="2400" dirty="0"/>
              <a:t>class Employee{</a:t>
            </a:r>
          </a:p>
          <a:p>
            <a:r>
              <a:rPr lang="en-US" sz="2400" dirty="0"/>
              <a:t>float salary=40000;</a:t>
            </a:r>
          </a:p>
          <a:p>
            <a:r>
              <a:rPr lang="en-US" sz="2400" dirty="0"/>
              <a:t>}</a:t>
            </a:r>
          </a:p>
          <a:p>
            <a:r>
              <a:rPr lang="en-US" sz="2400" dirty="0"/>
              <a:t>class Programmer extends Employee{</a:t>
            </a:r>
          </a:p>
          <a:p>
            <a:r>
              <a:rPr lang="en-US" sz="2400" dirty="0"/>
              <a:t>int bonus=10000;</a:t>
            </a:r>
          </a:p>
          <a:p>
            <a:endParaRPr lang="en-US" sz="2400" dirty="0"/>
          </a:p>
          <a:p>
            <a:r>
              <a:rPr lang="en-US" sz="2400" dirty="0"/>
              <a:t>public static void main(String </a:t>
            </a:r>
            <a:r>
              <a:rPr lang="en-US" sz="2400" dirty="0" err="1"/>
              <a:t>args</a:t>
            </a:r>
            <a:r>
              <a:rPr lang="en-US" sz="2400" dirty="0"/>
              <a:t>[]){</a:t>
            </a:r>
          </a:p>
          <a:p>
            <a:r>
              <a:rPr lang="en-US" sz="2400" dirty="0"/>
              <a:t>Programmer p=new Programmer();</a:t>
            </a:r>
          </a:p>
          <a:p>
            <a:r>
              <a:rPr lang="en-US" sz="2400" dirty="0" err="1"/>
              <a:t>System.out.println</a:t>
            </a:r>
            <a:r>
              <a:rPr lang="en-US" sz="2400" dirty="0"/>
              <a:t>("Programmer salary is:"+</a:t>
            </a:r>
            <a:r>
              <a:rPr lang="en-US" sz="2400" dirty="0" err="1"/>
              <a:t>p.salary</a:t>
            </a:r>
            <a:r>
              <a:rPr lang="en-US" sz="2400" dirty="0"/>
              <a:t>);</a:t>
            </a:r>
          </a:p>
          <a:p>
            <a:r>
              <a:rPr lang="en-US" sz="2400" dirty="0" err="1"/>
              <a:t>System.out.println</a:t>
            </a:r>
            <a:r>
              <a:rPr lang="en-US" sz="2400" dirty="0"/>
              <a:t>("Bonus of Programmer is:"+</a:t>
            </a:r>
            <a:r>
              <a:rPr lang="en-US" sz="2400" dirty="0" err="1"/>
              <a:t>p.bonus</a:t>
            </a:r>
            <a:r>
              <a:rPr lang="en-US" sz="2400" dirty="0"/>
              <a:t>);</a:t>
            </a:r>
          </a:p>
          <a:p>
            <a:r>
              <a:rPr lang="en-US" sz="2400" dirty="0"/>
              <a:t>}</a:t>
            </a:r>
          </a:p>
          <a:p>
            <a:r>
              <a:rPr lang="en-US" sz="2400" dirty="0"/>
              <a:t>}</a:t>
            </a:r>
          </a:p>
        </p:txBody>
      </p:sp>
    </p:spTree>
    <p:extLst>
      <p:ext uri="{BB962C8B-B14F-4D97-AF65-F5344CB8AC3E}">
        <p14:creationId xmlns:p14="http://schemas.microsoft.com/office/powerpoint/2010/main" val="393714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BCBB0-74A6-4828-956C-7276CA307D79}"/>
              </a:ext>
            </a:extLst>
          </p:cNvPr>
          <p:cNvSpPr txBox="1"/>
          <p:nvPr/>
        </p:nvSpPr>
        <p:spPr>
          <a:xfrm>
            <a:off x="733926" y="216568"/>
            <a:ext cx="3745128" cy="584775"/>
          </a:xfrm>
          <a:prstGeom prst="rect">
            <a:avLst/>
          </a:prstGeom>
          <a:noFill/>
        </p:spPr>
        <p:txBody>
          <a:bodyPr wrap="none" rtlCol="0">
            <a:spAutoFit/>
          </a:bodyPr>
          <a:lstStyle/>
          <a:p>
            <a:r>
              <a:rPr lang="en-US" sz="3200" dirty="0" err="1">
                <a:solidFill>
                  <a:srgbClr val="FF0000"/>
                </a:solidFill>
              </a:rPr>
              <a:t>Multlevel</a:t>
            </a:r>
            <a:r>
              <a:rPr lang="en-US" sz="3200" dirty="0">
                <a:solidFill>
                  <a:srgbClr val="FF0000"/>
                </a:solidFill>
              </a:rPr>
              <a:t> inheritance</a:t>
            </a:r>
          </a:p>
        </p:txBody>
      </p:sp>
      <p:sp>
        <p:nvSpPr>
          <p:cNvPr id="3" name="Rectangle 2">
            <a:extLst>
              <a:ext uri="{FF2B5EF4-FFF2-40B4-BE49-F238E27FC236}">
                <a16:creationId xmlns:a16="http://schemas.microsoft.com/office/drawing/2014/main" id="{E2A60D7C-D727-4515-9C0F-F583ED57011A}"/>
              </a:ext>
            </a:extLst>
          </p:cNvPr>
          <p:cNvSpPr/>
          <p:nvPr/>
        </p:nvSpPr>
        <p:spPr>
          <a:xfrm>
            <a:off x="669757" y="981817"/>
            <a:ext cx="10852485" cy="5509200"/>
          </a:xfrm>
          <a:prstGeom prst="rect">
            <a:avLst/>
          </a:prstGeom>
        </p:spPr>
        <p:txBody>
          <a:bodyPr wrap="square">
            <a:spAutoFit/>
          </a:bodyPr>
          <a:lstStyle/>
          <a:p>
            <a:r>
              <a:rPr lang="en-US" sz="3200" dirty="0"/>
              <a:t>class Animal{  </a:t>
            </a:r>
          </a:p>
          <a:p>
            <a:r>
              <a:rPr lang="en-US" sz="3200" dirty="0"/>
              <a:t>void eat(){</a:t>
            </a:r>
            <a:r>
              <a:rPr lang="en-US" sz="3200" dirty="0" err="1"/>
              <a:t>System.out.println</a:t>
            </a:r>
            <a:r>
              <a:rPr lang="en-US" sz="3200" dirty="0"/>
              <a:t>("eating...");}  </a:t>
            </a:r>
          </a:p>
          <a:p>
            <a:r>
              <a:rPr lang="en-US" sz="3200" dirty="0"/>
              <a:t>}  </a:t>
            </a:r>
          </a:p>
          <a:p>
            <a:endParaRPr lang="en-US" sz="3200" dirty="0"/>
          </a:p>
          <a:p>
            <a:r>
              <a:rPr lang="en-US" sz="3200" dirty="0"/>
              <a:t>class Dog extends Animal{  </a:t>
            </a:r>
          </a:p>
          <a:p>
            <a:r>
              <a:rPr lang="en-US" sz="3200" dirty="0"/>
              <a:t>void bark(){</a:t>
            </a:r>
            <a:r>
              <a:rPr lang="en-US" sz="3200" dirty="0" err="1"/>
              <a:t>System.out.println</a:t>
            </a:r>
            <a:r>
              <a:rPr lang="en-US" sz="3200" dirty="0"/>
              <a:t>("barking...");}  </a:t>
            </a:r>
          </a:p>
          <a:p>
            <a:r>
              <a:rPr lang="en-US" sz="3200" dirty="0"/>
              <a:t>}  </a:t>
            </a:r>
          </a:p>
          <a:p>
            <a:endParaRPr lang="en-US" sz="3200" dirty="0"/>
          </a:p>
          <a:p>
            <a:r>
              <a:rPr lang="en-US" sz="3200" dirty="0"/>
              <a:t>class </a:t>
            </a:r>
            <a:r>
              <a:rPr lang="en-US" sz="3200" dirty="0" err="1"/>
              <a:t>BabyDog</a:t>
            </a:r>
            <a:r>
              <a:rPr lang="en-US" sz="3200" dirty="0"/>
              <a:t> extends Dog{  </a:t>
            </a:r>
          </a:p>
          <a:p>
            <a:r>
              <a:rPr lang="en-US" sz="3200" dirty="0"/>
              <a:t>void weep(){</a:t>
            </a:r>
            <a:r>
              <a:rPr lang="en-US" sz="3200" dirty="0" err="1"/>
              <a:t>System.out.println</a:t>
            </a:r>
            <a:r>
              <a:rPr lang="en-US" sz="3200" dirty="0"/>
              <a:t>("weeping...");}  </a:t>
            </a:r>
          </a:p>
          <a:p>
            <a:r>
              <a:rPr lang="en-US" sz="3200" dirty="0"/>
              <a:t>}  </a:t>
            </a:r>
          </a:p>
        </p:txBody>
      </p:sp>
    </p:spTree>
    <p:extLst>
      <p:ext uri="{BB962C8B-B14F-4D97-AF65-F5344CB8AC3E}">
        <p14:creationId xmlns:p14="http://schemas.microsoft.com/office/powerpoint/2010/main" val="507768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E2568E-767E-43EE-A81B-C378CD753789}"/>
              </a:ext>
            </a:extLst>
          </p:cNvPr>
          <p:cNvSpPr txBox="1"/>
          <p:nvPr/>
        </p:nvSpPr>
        <p:spPr>
          <a:xfrm>
            <a:off x="858252" y="700167"/>
            <a:ext cx="3754746" cy="584775"/>
          </a:xfrm>
          <a:prstGeom prst="rect">
            <a:avLst/>
          </a:prstGeom>
          <a:noFill/>
        </p:spPr>
        <p:txBody>
          <a:bodyPr wrap="none" rtlCol="0">
            <a:spAutoFit/>
          </a:bodyPr>
          <a:lstStyle/>
          <a:p>
            <a:r>
              <a:rPr lang="en-US" sz="3200" dirty="0" err="1">
                <a:solidFill>
                  <a:srgbClr val="FF0000"/>
                </a:solidFill>
              </a:rPr>
              <a:t>Multlevel</a:t>
            </a:r>
            <a:r>
              <a:rPr lang="en-US" sz="3200" dirty="0">
                <a:solidFill>
                  <a:srgbClr val="FF0000"/>
                </a:solidFill>
              </a:rPr>
              <a:t> Inheritance</a:t>
            </a:r>
          </a:p>
        </p:txBody>
      </p:sp>
      <p:sp>
        <p:nvSpPr>
          <p:cNvPr id="4" name="Rectangle 3">
            <a:extLst>
              <a:ext uri="{FF2B5EF4-FFF2-40B4-BE49-F238E27FC236}">
                <a16:creationId xmlns:a16="http://schemas.microsoft.com/office/drawing/2014/main" id="{BA8F941E-FAE7-43FE-9155-037592EEB74C}"/>
              </a:ext>
            </a:extLst>
          </p:cNvPr>
          <p:cNvSpPr/>
          <p:nvPr/>
        </p:nvSpPr>
        <p:spPr>
          <a:xfrm>
            <a:off x="966537" y="1510969"/>
            <a:ext cx="6096000" cy="4031873"/>
          </a:xfrm>
          <a:prstGeom prst="rect">
            <a:avLst/>
          </a:prstGeom>
        </p:spPr>
        <p:txBody>
          <a:bodyPr>
            <a:spAutoFit/>
          </a:bodyPr>
          <a:lstStyle/>
          <a:p>
            <a:r>
              <a:rPr lang="en-US" sz="3200" dirty="0"/>
              <a:t>class TestInheritance2{  </a:t>
            </a:r>
          </a:p>
          <a:p>
            <a:r>
              <a:rPr lang="en-US" sz="3200" dirty="0"/>
              <a:t>public static void main(String </a:t>
            </a:r>
            <a:r>
              <a:rPr lang="en-US" sz="3200" dirty="0" err="1"/>
              <a:t>args</a:t>
            </a:r>
            <a:r>
              <a:rPr lang="en-US" sz="3200" dirty="0"/>
              <a:t>[]){  </a:t>
            </a:r>
          </a:p>
          <a:p>
            <a:r>
              <a:rPr lang="en-US" sz="3200" dirty="0" err="1"/>
              <a:t>BabyDog</a:t>
            </a:r>
            <a:r>
              <a:rPr lang="en-US" sz="3200" dirty="0"/>
              <a:t> d=new </a:t>
            </a:r>
            <a:r>
              <a:rPr lang="en-US" sz="3200" dirty="0" err="1"/>
              <a:t>BabyDog</a:t>
            </a:r>
            <a:r>
              <a:rPr lang="en-US" sz="3200" dirty="0"/>
              <a:t>();  </a:t>
            </a:r>
          </a:p>
          <a:p>
            <a:r>
              <a:rPr lang="en-US" sz="3200" dirty="0" err="1"/>
              <a:t>d.weep</a:t>
            </a:r>
            <a:r>
              <a:rPr lang="en-US" sz="3200" dirty="0"/>
              <a:t>();  </a:t>
            </a:r>
          </a:p>
          <a:p>
            <a:r>
              <a:rPr lang="en-US" sz="3200" dirty="0" err="1"/>
              <a:t>d.bark</a:t>
            </a:r>
            <a:r>
              <a:rPr lang="en-US" sz="3200" dirty="0"/>
              <a:t>();  </a:t>
            </a:r>
          </a:p>
          <a:p>
            <a:r>
              <a:rPr lang="en-US" sz="3200" dirty="0" err="1"/>
              <a:t>d.eat</a:t>
            </a:r>
            <a:r>
              <a:rPr lang="en-US" sz="3200" dirty="0"/>
              <a:t>();  </a:t>
            </a:r>
          </a:p>
          <a:p>
            <a:r>
              <a:rPr lang="en-US" sz="3200" dirty="0"/>
              <a:t>}} </a:t>
            </a:r>
          </a:p>
        </p:txBody>
      </p:sp>
    </p:spTree>
    <p:extLst>
      <p:ext uri="{BB962C8B-B14F-4D97-AF65-F5344CB8AC3E}">
        <p14:creationId xmlns:p14="http://schemas.microsoft.com/office/powerpoint/2010/main" val="342883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B0D95F-F972-43C1-95C2-223E99937D16}"/>
              </a:ext>
            </a:extLst>
          </p:cNvPr>
          <p:cNvSpPr txBox="1"/>
          <p:nvPr/>
        </p:nvSpPr>
        <p:spPr>
          <a:xfrm>
            <a:off x="661737" y="529389"/>
            <a:ext cx="1382110" cy="584775"/>
          </a:xfrm>
          <a:prstGeom prst="rect">
            <a:avLst/>
          </a:prstGeom>
          <a:noFill/>
        </p:spPr>
        <p:txBody>
          <a:bodyPr wrap="none" rtlCol="0">
            <a:spAutoFit/>
          </a:bodyPr>
          <a:lstStyle/>
          <a:p>
            <a:r>
              <a:rPr lang="en-US" sz="3200" dirty="0">
                <a:solidFill>
                  <a:srgbClr val="FF0000"/>
                </a:solidFill>
              </a:rPr>
              <a:t>Output</a:t>
            </a:r>
          </a:p>
        </p:txBody>
      </p:sp>
      <p:sp>
        <p:nvSpPr>
          <p:cNvPr id="3" name="Rectangle 2">
            <a:extLst>
              <a:ext uri="{FF2B5EF4-FFF2-40B4-BE49-F238E27FC236}">
                <a16:creationId xmlns:a16="http://schemas.microsoft.com/office/drawing/2014/main" id="{9F67A285-24D4-466E-8BE0-5A31AAB31EA5}"/>
              </a:ext>
            </a:extLst>
          </p:cNvPr>
          <p:cNvSpPr/>
          <p:nvPr/>
        </p:nvSpPr>
        <p:spPr>
          <a:xfrm>
            <a:off x="661737" y="1252699"/>
            <a:ext cx="6096000" cy="1661993"/>
          </a:xfrm>
          <a:prstGeom prst="rect">
            <a:avLst/>
          </a:prstGeom>
        </p:spPr>
        <p:txBody>
          <a:bodyPr>
            <a:spAutoFit/>
          </a:bodyPr>
          <a:lstStyle/>
          <a:p>
            <a:endParaRPr lang="en-US" dirty="0"/>
          </a:p>
          <a:p>
            <a:r>
              <a:rPr lang="en-US" sz="2800" dirty="0"/>
              <a:t>weeping...</a:t>
            </a:r>
          </a:p>
          <a:p>
            <a:r>
              <a:rPr lang="en-US" sz="2800" dirty="0"/>
              <a:t>barking...</a:t>
            </a:r>
          </a:p>
          <a:p>
            <a:r>
              <a:rPr lang="en-US" sz="2800" dirty="0"/>
              <a:t>eating...</a:t>
            </a:r>
          </a:p>
        </p:txBody>
      </p:sp>
    </p:spTree>
    <p:extLst>
      <p:ext uri="{BB962C8B-B14F-4D97-AF65-F5344CB8AC3E}">
        <p14:creationId xmlns:p14="http://schemas.microsoft.com/office/powerpoint/2010/main" val="3433438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F06AC-13AF-441E-B66B-9A745557793B}"/>
              </a:ext>
            </a:extLst>
          </p:cNvPr>
          <p:cNvSpPr txBox="1"/>
          <p:nvPr/>
        </p:nvSpPr>
        <p:spPr>
          <a:xfrm>
            <a:off x="565485" y="457200"/>
            <a:ext cx="4146904" cy="584775"/>
          </a:xfrm>
          <a:prstGeom prst="rect">
            <a:avLst/>
          </a:prstGeom>
          <a:noFill/>
        </p:spPr>
        <p:txBody>
          <a:bodyPr wrap="none" rtlCol="0">
            <a:spAutoFit/>
          </a:bodyPr>
          <a:lstStyle/>
          <a:p>
            <a:r>
              <a:rPr lang="en-US" sz="3200" dirty="0">
                <a:solidFill>
                  <a:srgbClr val="FF0000"/>
                </a:solidFill>
              </a:rPr>
              <a:t>Hierarchical Inheritance</a:t>
            </a:r>
          </a:p>
        </p:txBody>
      </p:sp>
      <p:sp>
        <p:nvSpPr>
          <p:cNvPr id="3" name="Rectangle 2">
            <a:extLst>
              <a:ext uri="{FF2B5EF4-FFF2-40B4-BE49-F238E27FC236}">
                <a16:creationId xmlns:a16="http://schemas.microsoft.com/office/drawing/2014/main" id="{E8CF05C9-80F8-450B-9BE5-39BF7EE2AF6F}"/>
              </a:ext>
            </a:extLst>
          </p:cNvPr>
          <p:cNvSpPr/>
          <p:nvPr/>
        </p:nvSpPr>
        <p:spPr>
          <a:xfrm>
            <a:off x="565485" y="957754"/>
            <a:ext cx="10551694" cy="4832092"/>
          </a:xfrm>
          <a:prstGeom prst="rect">
            <a:avLst/>
          </a:prstGeom>
        </p:spPr>
        <p:txBody>
          <a:bodyPr wrap="square">
            <a:spAutoFit/>
          </a:bodyPr>
          <a:lstStyle/>
          <a:p>
            <a:r>
              <a:rPr lang="en-US" sz="2800" dirty="0"/>
              <a:t>class Animal{  </a:t>
            </a:r>
          </a:p>
          <a:p>
            <a:r>
              <a:rPr lang="en-US" sz="2800" dirty="0"/>
              <a:t>void eat(){</a:t>
            </a:r>
            <a:r>
              <a:rPr lang="en-US" sz="2800" dirty="0" err="1"/>
              <a:t>System.out.println</a:t>
            </a:r>
            <a:r>
              <a:rPr lang="en-US" sz="2800" dirty="0"/>
              <a:t>("eating...");}  </a:t>
            </a:r>
          </a:p>
          <a:p>
            <a:r>
              <a:rPr lang="en-US" sz="2800" dirty="0"/>
              <a:t>}  </a:t>
            </a:r>
          </a:p>
          <a:p>
            <a:r>
              <a:rPr lang="en-US" sz="2800" dirty="0"/>
              <a:t>class Dog extends Animal{  </a:t>
            </a:r>
          </a:p>
          <a:p>
            <a:r>
              <a:rPr lang="en-US" sz="2800" dirty="0"/>
              <a:t>void bark(){</a:t>
            </a:r>
            <a:r>
              <a:rPr lang="en-US" sz="2800" dirty="0" err="1"/>
              <a:t>System.out.println</a:t>
            </a:r>
            <a:r>
              <a:rPr lang="en-US" sz="2800" dirty="0"/>
              <a:t>("barking...");}  </a:t>
            </a:r>
          </a:p>
          <a:p>
            <a:r>
              <a:rPr lang="en-US" sz="2800" dirty="0"/>
              <a:t>}  </a:t>
            </a:r>
          </a:p>
          <a:p>
            <a:r>
              <a:rPr lang="en-US" sz="2800" dirty="0"/>
              <a:t>class Cat extends Animal{  </a:t>
            </a:r>
          </a:p>
          <a:p>
            <a:r>
              <a:rPr lang="en-US" sz="2800" dirty="0"/>
              <a:t>void meow(){</a:t>
            </a:r>
            <a:r>
              <a:rPr lang="en-US" sz="2800" dirty="0" err="1"/>
              <a:t>System.out.println</a:t>
            </a:r>
            <a:r>
              <a:rPr lang="en-US" sz="2800" dirty="0"/>
              <a:t>("meowing...");}  </a:t>
            </a:r>
          </a:p>
          <a:p>
            <a:r>
              <a:rPr lang="en-US" sz="2800" dirty="0"/>
              <a:t>}  </a:t>
            </a:r>
          </a:p>
          <a:p>
            <a:r>
              <a:rPr lang="en-US" sz="2800" dirty="0"/>
              <a:t>class TestInheritance3{  </a:t>
            </a:r>
          </a:p>
          <a:p>
            <a:r>
              <a:rPr lang="en-US" sz="2800" dirty="0"/>
              <a:t>public static void main(String </a:t>
            </a:r>
            <a:r>
              <a:rPr lang="en-US" sz="2800" dirty="0" err="1"/>
              <a:t>args</a:t>
            </a:r>
            <a:r>
              <a:rPr lang="en-US" sz="2800" dirty="0"/>
              <a:t>[]){  </a:t>
            </a:r>
          </a:p>
        </p:txBody>
      </p:sp>
    </p:spTree>
    <p:extLst>
      <p:ext uri="{BB962C8B-B14F-4D97-AF65-F5344CB8AC3E}">
        <p14:creationId xmlns:p14="http://schemas.microsoft.com/office/powerpoint/2010/main" val="375767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4C86EB-A34C-4FCF-9342-BDA14E618EEE}"/>
              </a:ext>
            </a:extLst>
          </p:cNvPr>
          <p:cNvSpPr/>
          <p:nvPr/>
        </p:nvSpPr>
        <p:spPr>
          <a:xfrm>
            <a:off x="834189" y="1463115"/>
            <a:ext cx="6096000" cy="2246769"/>
          </a:xfrm>
          <a:prstGeom prst="rect">
            <a:avLst/>
          </a:prstGeom>
        </p:spPr>
        <p:txBody>
          <a:bodyPr>
            <a:spAutoFit/>
          </a:bodyPr>
          <a:lstStyle/>
          <a:p>
            <a:r>
              <a:rPr lang="en-US" sz="2800" dirty="0"/>
              <a:t>Cat c=new Cat();  </a:t>
            </a:r>
          </a:p>
          <a:p>
            <a:r>
              <a:rPr lang="en-US" sz="2800" dirty="0" err="1"/>
              <a:t>c.meow</a:t>
            </a:r>
            <a:r>
              <a:rPr lang="en-US" sz="2800" dirty="0"/>
              <a:t>();  </a:t>
            </a:r>
          </a:p>
          <a:p>
            <a:r>
              <a:rPr lang="en-US" sz="2800" dirty="0" err="1"/>
              <a:t>c.eat</a:t>
            </a:r>
            <a:r>
              <a:rPr lang="en-US" sz="2800" dirty="0"/>
              <a:t>();  </a:t>
            </a:r>
          </a:p>
          <a:p>
            <a:r>
              <a:rPr lang="en-US" sz="2800" dirty="0"/>
              <a:t>//</a:t>
            </a:r>
            <a:r>
              <a:rPr lang="en-US" sz="2800" dirty="0" err="1"/>
              <a:t>c.bark</a:t>
            </a:r>
            <a:r>
              <a:rPr lang="en-US" sz="2800" dirty="0"/>
              <a:t>();//</a:t>
            </a:r>
            <a:r>
              <a:rPr lang="en-US" sz="2800" dirty="0" err="1"/>
              <a:t>C.T.Error</a:t>
            </a:r>
            <a:r>
              <a:rPr lang="en-US" sz="2800" dirty="0"/>
              <a:t>  </a:t>
            </a:r>
          </a:p>
          <a:p>
            <a:r>
              <a:rPr lang="en-US" sz="2800" dirty="0"/>
              <a:t>}} </a:t>
            </a:r>
          </a:p>
        </p:txBody>
      </p:sp>
      <p:sp>
        <p:nvSpPr>
          <p:cNvPr id="3" name="Rectangle 2">
            <a:extLst>
              <a:ext uri="{FF2B5EF4-FFF2-40B4-BE49-F238E27FC236}">
                <a16:creationId xmlns:a16="http://schemas.microsoft.com/office/drawing/2014/main" id="{FBA2F67C-6488-46A0-A6D4-DEE97ABD7309}"/>
              </a:ext>
            </a:extLst>
          </p:cNvPr>
          <p:cNvSpPr/>
          <p:nvPr/>
        </p:nvSpPr>
        <p:spPr>
          <a:xfrm>
            <a:off x="834189" y="645513"/>
            <a:ext cx="4146904" cy="584775"/>
          </a:xfrm>
          <a:prstGeom prst="rect">
            <a:avLst/>
          </a:prstGeom>
        </p:spPr>
        <p:txBody>
          <a:bodyPr wrap="none">
            <a:spAutoFit/>
          </a:bodyPr>
          <a:lstStyle/>
          <a:p>
            <a:r>
              <a:rPr lang="en-US" sz="3200" dirty="0">
                <a:solidFill>
                  <a:srgbClr val="FF0000"/>
                </a:solidFill>
              </a:rPr>
              <a:t>Hierarchical Inheritance</a:t>
            </a:r>
          </a:p>
        </p:txBody>
      </p:sp>
    </p:spTree>
    <p:extLst>
      <p:ext uri="{BB962C8B-B14F-4D97-AF65-F5344CB8AC3E}">
        <p14:creationId xmlns:p14="http://schemas.microsoft.com/office/powerpoint/2010/main" val="3978728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94388-602D-4B97-98ED-0C4256368D08}"/>
              </a:ext>
            </a:extLst>
          </p:cNvPr>
          <p:cNvSpPr txBox="1"/>
          <p:nvPr/>
        </p:nvSpPr>
        <p:spPr>
          <a:xfrm>
            <a:off x="296779" y="1804737"/>
            <a:ext cx="11261558" cy="3970318"/>
          </a:xfrm>
          <a:prstGeom prst="rect">
            <a:avLst/>
          </a:prstGeom>
          <a:noFill/>
        </p:spPr>
        <p:txBody>
          <a:bodyPr wrap="square" rtlCol="0">
            <a:spAutoFit/>
          </a:bodyPr>
          <a:lstStyle/>
          <a:p>
            <a:r>
              <a:rPr lang="en-US" sz="2800" dirty="0">
                <a:solidFill>
                  <a:srgbClr val="FF0000"/>
                </a:solidFill>
              </a:rPr>
              <a:t>*</a:t>
            </a:r>
            <a:r>
              <a:rPr lang="en-US" sz="2800" dirty="0"/>
              <a:t>Single inheritance: in single </a:t>
            </a:r>
            <a:r>
              <a:rPr lang="en-US" sz="2800" dirty="0" err="1"/>
              <a:t>inheritance,subclasses</a:t>
            </a:r>
            <a:r>
              <a:rPr lang="en-US" sz="2800" dirty="0"/>
              <a:t> inherit the feature of one </a:t>
            </a:r>
            <a:r>
              <a:rPr lang="en-US" sz="2800" dirty="0" err="1"/>
              <a:t>supperclass</a:t>
            </a:r>
            <a:r>
              <a:rPr lang="en-US" sz="2800" dirty="0"/>
              <a:t>.</a:t>
            </a:r>
          </a:p>
          <a:p>
            <a:endParaRPr lang="en-US" sz="2800" dirty="0"/>
          </a:p>
          <a:p>
            <a:r>
              <a:rPr lang="en-US" sz="2800" dirty="0">
                <a:solidFill>
                  <a:srgbClr val="FF0000"/>
                </a:solidFill>
              </a:rPr>
              <a:t>*</a:t>
            </a:r>
            <a:r>
              <a:rPr lang="en-US" sz="2800" dirty="0" err="1"/>
              <a:t>Multlevel</a:t>
            </a:r>
            <a:r>
              <a:rPr lang="en-US" sz="2800" dirty="0"/>
              <a:t> Inheritance: It is a derived class which inheriting a parent class and as well as the derived class act as the parent Class to other class.</a:t>
            </a:r>
          </a:p>
          <a:p>
            <a:endParaRPr lang="en-US" sz="2800" dirty="0"/>
          </a:p>
          <a:p>
            <a:r>
              <a:rPr lang="en-US" sz="2800" dirty="0">
                <a:solidFill>
                  <a:srgbClr val="FF0000"/>
                </a:solidFill>
              </a:rPr>
              <a:t>*</a:t>
            </a:r>
            <a:r>
              <a:rPr lang="en-US" sz="2800" dirty="0"/>
              <a:t>Hierarchical inheritance a class have more than one child    classes(Subclasses) in other words more than one child classes have the same Parent class</a:t>
            </a:r>
          </a:p>
        </p:txBody>
      </p:sp>
      <p:sp>
        <p:nvSpPr>
          <p:cNvPr id="3" name="TextBox 2">
            <a:extLst>
              <a:ext uri="{FF2B5EF4-FFF2-40B4-BE49-F238E27FC236}">
                <a16:creationId xmlns:a16="http://schemas.microsoft.com/office/drawing/2014/main" id="{AE687E06-C28B-4D74-9774-2BF9233F44AF}"/>
              </a:ext>
            </a:extLst>
          </p:cNvPr>
          <p:cNvSpPr txBox="1"/>
          <p:nvPr/>
        </p:nvSpPr>
        <p:spPr>
          <a:xfrm>
            <a:off x="385010" y="1082945"/>
            <a:ext cx="2286001" cy="584775"/>
          </a:xfrm>
          <a:prstGeom prst="rect">
            <a:avLst/>
          </a:prstGeom>
          <a:noFill/>
        </p:spPr>
        <p:txBody>
          <a:bodyPr wrap="square" rtlCol="0">
            <a:spAutoFit/>
          </a:bodyPr>
          <a:lstStyle/>
          <a:p>
            <a:r>
              <a:rPr lang="en-US" sz="3200" dirty="0">
                <a:solidFill>
                  <a:srgbClr val="FF0000"/>
                </a:solidFill>
              </a:rPr>
              <a:t>SUMMARY</a:t>
            </a:r>
          </a:p>
        </p:txBody>
      </p:sp>
    </p:spTree>
    <p:extLst>
      <p:ext uri="{BB962C8B-B14F-4D97-AF65-F5344CB8AC3E}">
        <p14:creationId xmlns:p14="http://schemas.microsoft.com/office/powerpoint/2010/main" val="240065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905FD6-47A5-45FE-BF64-3A7D1EB08269}"/>
              </a:ext>
            </a:extLst>
          </p:cNvPr>
          <p:cNvSpPr/>
          <p:nvPr/>
        </p:nvSpPr>
        <p:spPr>
          <a:xfrm>
            <a:off x="500064" y="914400"/>
            <a:ext cx="11144250" cy="4882099"/>
          </a:xfrm>
          <a:prstGeom prst="rect">
            <a:avLst/>
          </a:prstGeom>
        </p:spPr>
        <p:txBody>
          <a:bodyPr wrap="square">
            <a:spAutoFit/>
          </a:bodyPr>
          <a:lstStyle/>
          <a:p>
            <a:r>
              <a:rPr lang="en-US" sz="2800" dirty="0"/>
              <a:t>-Inheritance in Java is a mechanism in which one object acquires all the properties and behaviors of a parent object. It is an important part of OOPs (Object Oriented programming system).</a:t>
            </a:r>
          </a:p>
          <a:p>
            <a:endParaRPr lang="en-US" sz="2800" dirty="0"/>
          </a:p>
          <a:p>
            <a:r>
              <a:rPr lang="en-US" sz="2800" dirty="0"/>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endParaRPr lang="en-US" sz="2800" dirty="0"/>
          </a:p>
          <a:p>
            <a:r>
              <a:rPr lang="en-US" sz="2800" dirty="0"/>
              <a:t>-Inheritance represents the IS-A relationship which is also known as a parent-child relationship.</a:t>
            </a:r>
          </a:p>
        </p:txBody>
      </p:sp>
    </p:spTree>
    <p:extLst>
      <p:ext uri="{BB962C8B-B14F-4D97-AF65-F5344CB8AC3E}">
        <p14:creationId xmlns:p14="http://schemas.microsoft.com/office/powerpoint/2010/main" val="397407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E92054-AB3F-477C-B39A-4B4675F8AE23}"/>
              </a:ext>
            </a:extLst>
          </p:cNvPr>
          <p:cNvSpPr/>
          <p:nvPr/>
        </p:nvSpPr>
        <p:spPr>
          <a:xfrm>
            <a:off x="235743" y="442913"/>
            <a:ext cx="11565731" cy="1569660"/>
          </a:xfrm>
          <a:prstGeom prst="rect">
            <a:avLst/>
          </a:prstGeom>
        </p:spPr>
        <p:txBody>
          <a:bodyPr wrap="square">
            <a:spAutoFit/>
          </a:bodyPr>
          <a:lstStyle/>
          <a:p>
            <a:r>
              <a:rPr lang="en-US" sz="2400" dirty="0"/>
              <a:t>A subclass can add its own fields and methods. Therefore, a subclass is more specific</a:t>
            </a:r>
          </a:p>
          <a:p>
            <a:r>
              <a:rPr lang="en-US" sz="2400" dirty="0"/>
              <a:t>than its </a:t>
            </a:r>
            <a:r>
              <a:rPr lang="en-US" sz="2400" dirty="0" err="1"/>
              <a:t>superclassandrepresentsa</a:t>
            </a:r>
            <a:r>
              <a:rPr lang="en-US" sz="2400" dirty="0"/>
              <a:t> </a:t>
            </a:r>
            <a:r>
              <a:rPr lang="en-US" sz="2400" dirty="0" err="1"/>
              <a:t>morespecializedgroup</a:t>
            </a:r>
            <a:r>
              <a:rPr lang="en-US" sz="2400" dirty="0"/>
              <a:t> </a:t>
            </a:r>
            <a:r>
              <a:rPr lang="en-US" sz="2400" dirty="0" err="1"/>
              <a:t>ofobjects</a:t>
            </a:r>
            <a:r>
              <a:rPr lang="en-US" sz="2400" dirty="0"/>
              <a:t>. </a:t>
            </a:r>
            <a:r>
              <a:rPr lang="en-US" sz="2400" dirty="0" err="1"/>
              <a:t>Thesubclassexhibits</a:t>
            </a:r>
            <a:endParaRPr lang="en-US" sz="2400" dirty="0"/>
          </a:p>
          <a:p>
            <a:r>
              <a:rPr lang="en-US" sz="2400" dirty="0"/>
              <a:t>the behaviors of its superclass and can modify those behaviors so that they operate </a:t>
            </a:r>
            <a:r>
              <a:rPr lang="en-US" sz="2400" dirty="0" err="1"/>
              <a:t>appro</a:t>
            </a:r>
            <a:r>
              <a:rPr lang="en-US" sz="2400" dirty="0"/>
              <a:t>-</a:t>
            </a:r>
          </a:p>
          <a:p>
            <a:r>
              <a:rPr lang="en-US" sz="2400" dirty="0" err="1"/>
              <a:t>priately</a:t>
            </a:r>
            <a:r>
              <a:rPr lang="en-US" sz="2400" dirty="0"/>
              <a:t> for </a:t>
            </a:r>
            <a:r>
              <a:rPr lang="en-US" sz="2400" dirty="0" err="1"/>
              <a:t>thesubclass</a:t>
            </a:r>
            <a:r>
              <a:rPr lang="en-US" sz="2400" dirty="0"/>
              <a:t>. This is why inheritance is sometimes </a:t>
            </a:r>
            <a:r>
              <a:rPr lang="en-US" sz="2400" dirty="0" err="1"/>
              <a:t>referredtoas</a:t>
            </a:r>
            <a:r>
              <a:rPr lang="en-US" sz="2400" dirty="0"/>
              <a:t> specialization.</a:t>
            </a:r>
          </a:p>
        </p:txBody>
      </p:sp>
      <p:sp>
        <p:nvSpPr>
          <p:cNvPr id="3" name="Rectangle 2">
            <a:extLst>
              <a:ext uri="{FF2B5EF4-FFF2-40B4-BE49-F238E27FC236}">
                <a16:creationId xmlns:a16="http://schemas.microsoft.com/office/drawing/2014/main" id="{7551D005-461D-4730-B97B-BC1AC981D91D}"/>
              </a:ext>
            </a:extLst>
          </p:cNvPr>
          <p:cNvSpPr/>
          <p:nvPr/>
        </p:nvSpPr>
        <p:spPr>
          <a:xfrm>
            <a:off x="514350" y="2690336"/>
            <a:ext cx="11430000" cy="1477328"/>
          </a:xfrm>
          <a:prstGeom prst="rect">
            <a:avLst/>
          </a:prstGeom>
        </p:spPr>
        <p:txBody>
          <a:bodyPr wrap="square">
            <a:spAutoFit/>
          </a:bodyPr>
          <a:lstStyle/>
          <a:p>
            <a:endParaRPr lang="en-US" dirty="0"/>
          </a:p>
          <a:p>
            <a:r>
              <a:rPr lang="en-US" sz="2400" dirty="0">
                <a:solidFill>
                  <a:srgbClr val="FF0000"/>
                </a:solidFill>
              </a:rPr>
              <a:t>Why use inheritance in java</a:t>
            </a:r>
          </a:p>
          <a:p>
            <a:r>
              <a:rPr lang="en-US" sz="2400" dirty="0"/>
              <a:t>1. For Method Overriding (so runtime polymorphism can be achieved).</a:t>
            </a:r>
          </a:p>
          <a:p>
            <a:r>
              <a:rPr lang="en-US" sz="2400" dirty="0"/>
              <a:t>2. For Code Reusability.</a:t>
            </a:r>
          </a:p>
        </p:txBody>
      </p:sp>
    </p:spTree>
    <p:extLst>
      <p:ext uri="{BB962C8B-B14F-4D97-AF65-F5344CB8AC3E}">
        <p14:creationId xmlns:p14="http://schemas.microsoft.com/office/powerpoint/2010/main" val="372892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05023E-7A58-4CEE-9956-8ECA12D9E8B1}"/>
              </a:ext>
            </a:extLst>
          </p:cNvPr>
          <p:cNvSpPr txBox="1"/>
          <p:nvPr/>
        </p:nvSpPr>
        <p:spPr>
          <a:xfrm>
            <a:off x="521493" y="471488"/>
            <a:ext cx="5099858" cy="584775"/>
          </a:xfrm>
          <a:prstGeom prst="rect">
            <a:avLst/>
          </a:prstGeom>
          <a:noFill/>
        </p:spPr>
        <p:txBody>
          <a:bodyPr wrap="none" rtlCol="0">
            <a:spAutoFit/>
          </a:bodyPr>
          <a:lstStyle/>
          <a:p>
            <a:r>
              <a:rPr lang="en-US" sz="3200" dirty="0" err="1">
                <a:solidFill>
                  <a:srgbClr val="FF0000"/>
                </a:solidFill>
              </a:rPr>
              <a:t>Supperclasses</a:t>
            </a:r>
            <a:r>
              <a:rPr lang="en-US" sz="3200" dirty="0">
                <a:solidFill>
                  <a:srgbClr val="FF0000"/>
                </a:solidFill>
              </a:rPr>
              <a:t> and Subclasses</a:t>
            </a:r>
          </a:p>
        </p:txBody>
      </p:sp>
      <p:sp>
        <p:nvSpPr>
          <p:cNvPr id="3" name="Rectangle 2">
            <a:extLst>
              <a:ext uri="{FF2B5EF4-FFF2-40B4-BE49-F238E27FC236}">
                <a16:creationId xmlns:a16="http://schemas.microsoft.com/office/drawing/2014/main" id="{DC52A118-65DB-4E2B-9F70-1A7B16EE0CEA}"/>
              </a:ext>
            </a:extLst>
          </p:cNvPr>
          <p:cNvSpPr/>
          <p:nvPr/>
        </p:nvSpPr>
        <p:spPr>
          <a:xfrm>
            <a:off x="420779" y="1108353"/>
            <a:ext cx="7493270" cy="461665"/>
          </a:xfrm>
          <a:prstGeom prst="rect">
            <a:avLst/>
          </a:prstGeom>
        </p:spPr>
        <p:txBody>
          <a:bodyPr wrap="none">
            <a:spAutoFit/>
          </a:bodyPr>
          <a:lstStyle/>
          <a:p>
            <a:r>
              <a:rPr lang="en-US" dirty="0"/>
              <a:t> </a:t>
            </a:r>
            <a:r>
              <a:rPr lang="en-US" sz="2400" dirty="0"/>
              <a:t>An object of one class is an object of another class as well.</a:t>
            </a:r>
          </a:p>
        </p:txBody>
      </p:sp>
      <p:sp>
        <p:nvSpPr>
          <p:cNvPr id="4" name="Rectangle 3">
            <a:extLst>
              <a:ext uri="{FF2B5EF4-FFF2-40B4-BE49-F238E27FC236}">
                <a16:creationId xmlns:a16="http://schemas.microsoft.com/office/drawing/2014/main" id="{DCACF474-CBC7-4CDE-86A0-F87A1BFA5FEE}"/>
              </a:ext>
            </a:extLst>
          </p:cNvPr>
          <p:cNvSpPr/>
          <p:nvPr/>
        </p:nvSpPr>
        <p:spPr>
          <a:xfrm>
            <a:off x="521493" y="1859340"/>
            <a:ext cx="11158537" cy="3416320"/>
          </a:xfrm>
          <a:prstGeom prst="rect">
            <a:avLst/>
          </a:prstGeom>
        </p:spPr>
        <p:txBody>
          <a:bodyPr wrap="square">
            <a:spAutoFit/>
          </a:bodyPr>
          <a:lstStyle/>
          <a:p>
            <a:r>
              <a:rPr lang="en-US" sz="2400" dirty="0"/>
              <a:t>Examples of </a:t>
            </a:r>
            <a:r>
              <a:rPr lang="en-US" sz="2400" dirty="0" err="1"/>
              <a:t>superclasses</a:t>
            </a:r>
            <a:r>
              <a:rPr lang="en-US" sz="2400" dirty="0"/>
              <a:t> and subclasses—</a:t>
            </a:r>
            <a:r>
              <a:rPr lang="en-US" sz="2400" dirty="0" err="1"/>
              <a:t>superclasses</a:t>
            </a:r>
            <a:r>
              <a:rPr lang="en-US" sz="2400" dirty="0"/>
              <a:t> tend to be “more general”</a:t>
            </a:r>
          </a:p>
          <a:p>
            <a:r>
              <a:rPr lang="en-US" sz="2400" dirty="0"/>
              <a:t>and subclasses “more specific.” For example, a </a:t>
            </a:r>
            <a:r>
              <a:rPr lang="en-US" sz="2400" dirty="0" err="1"/>
              <a:t>CarLoan</a:t>
            </a:r>
            <a:r>
              <a:rPr lang="en-US" sz="2400" dirty="0"/>
              <a:t> is a Loan as are </a:t>
            </a:r>
            <a:r>
              <a:rPr lang="en-US" sz="2400" dirty="0" err="1"/>
              <a:t>HomeImprovement</a:t>
            </a:r>
            <a:r>
              <a:rPr lang="en-US" sz="2400" dirty="0"/>
              <a:t>-</a:t>
            </a:r>
          </a:p>
          <a:p>
            <a:r>
              <a:rPr lang="en-US" sz="2400" dirty="0"/>
              <a:t>Loan s and </a:t>
            </a:r>
            <a:r>
              <a:rPr lang="en-US" sz="2400" dirty="0" err="1"/>
              <a:t>MortgageLoan</a:t>
            </a:r>
            <a:r>
              <a:rPr lang="en-US" sz="2400" dirty="0"/>
              <a:t> s. Thus, in Java, class </a:t>
            </a:r>
            <a:r>
              <a:rPr lang="en-US" sz="2400" dirty="0" err="1"/>
              <a:t>CarLoan</a:t>
            </a:r>
            <a:r>
              <a:rPr lang="en-US" sz="2400" dirty="0"/>
              <a:t> can be said to inherit from class</a:t>
            </a:r>
          </a:p>
          <a:p>
            <a:r>
              <a:rPr lang="en-US" sz="2400" dirty="0"/>
              <a:t>Loan . In this context, class Loan is a superclass and class </a:t>
            </a:r>
            <a:r>
              <a:rPr lang="en-US" sz="2400" dirty="0" err="1"/>
              <a:t>CarLoan</a:t>
            </a:r>
            <a:r>
              <a:rPr lang="en-US" sz="2400" dirty="0"/>
              <a:t> is a subclass. A </a:t>
            </a:r>
            <a:r>
              <a:rPr lang="en-US" sz="2400" dirty="0" err="1"/>
              <a:t>CarLoan</a:t>
            </a:r>
            <a:endParaRPr lang="en-US" sz="2400" dirty="0"/>
          </a:p>
          <a:p>
            <a:r>
              <a:rPr lang="en-US" sz="2400" dirty="0"/>
              <a:t>is a specific type of Loan , but it’s incorrect to claim that every Loan is a </a:t>
            </a:r>
            <a:r>
              <a:rPr lang="en-US" sz="2400" dirty="0" err="1"/>
              <a:t>CarLoan</a:t>
            </a:r>
            <a:r>
              <a:rPr lang="en-US" sz="2400" dirty="0"/>
              <a:t> —the Loan</a:t>
            </a:r>
          </a:p>
          <a:p>
            <a:r>
              <a:rPr lang="en-US" sz="2400" dirty="0"/>
              <a:t>could be any type of loan.</a:t>
            </a:r>
          </a:p>
        </p:txBody>
      </p:sp>
    </p:spTree>
    <p:extLst>
      <p:ext uri="{BB962C8B-B14F-4D97-AF65-F5344CB8AC3E}">
        <p14:creationId xmlns:p14="http://schemas.microsoft.com/office/powerpoint/2010/main" val="272459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715D135-F2F0-40D9-94E2-9AAF73618FF1}"/>
              </a:ext>
            </a:extLst>
          </p:cNvPr>
          <p:cNvGraphicFramePr>
            <a:graphicFrameLocks noGrp="1"/>
          </p:cNvGraphicFramePr>
          <p:nvPr>
            <p:extLst>
              <p:ext uri="{D42A27DB-BD31-4B8C-83A1-F6EECF244321}">
                <p14:modId xmlns:p14="http://schemas.microsoft.com/office/powerpoint/2010/main" val="989092400"/>
              </p:ext>
            </p:extLst>
          </p:nvPr>
        </p:nvGraphicFramePr>
        <p:xfrm>
          <a:off x="555458" y="697833"/>
          <a:ext cx="11081084" cy="5654840"/>
        </p:xfrm>
        <a:graphic>
          <a:graphicData uri="http://schemas.openxmlformats.org/drawingml/2006/table">
            <a:tbl>
              <a:tblPr firstRow="1" bandRow="1">
                <a:tableStyleId>{5C22544A-7EE6-4342-B048-85BDC9FD1C3A}</a:tableStyleId>
              </a:tblPr>
              <a:tblGrid>
                <a:gridCol w="3439026">
                  <a:extLst>
                    <a:ext uri="{9D8B030D-6E8A-4147-A177-3AD203B41FA5}">
                      <a16:colId xmlns:a16="http://schemas.microsoft.com/office/drawing/2014/main" val="2441180735"/>
                    </a:ext>
                  </a:extLst>
                </a:gridCol>
                <a:gridCol w="7642058">
                  <a:extLst>
                    <a:ext uri="{9D8B030D-6E8A-4147-A177-3AD203B41FA5}">
                      <a16:colId xmlns:a16="http://schemas.microsoft.com/office/drawing/2014/main" val="557150822"/>
                    </a:ext>
                  </a:extLst>
                </a:gridCol>
              </a:tblGrid>
              <a:tr h="1130968">
                <a:tc>
                  <a:txBody>
                    <a:bodyPr/>
                    <a:lstStyle/>
                    <a:p>
                      <a:r>
                        <a:rPr lang="en-US" sz="3200" dirty="0"/>
                        <a:t>      </a:t>
                      </a:r>
                    </a:p>
                    <a:p>
                      <a:r>
                        <a:rPr lang="en-US" sz="3200" dirty="0"/>
                        <a:t>     </a:t>
                      </a:r>
                      <a:r>
                        <a:rPr lang="en-US" sz="3200" dirty="0" err="1"/>
                        <a:t>Supperclass</a:t>
                      </a:r>
                      <a:endParaRPr lang="en-US" sz="3200" dirty="0"/>
                    </a:p>
                  </a:txBody>
                  <a:tcPr/>
                </a:tc>
                <a:tc>
                  <a:txBody>
                    <a:bodyPr/>
                    <a:lstStyle/>
                    <a:p>
                      <a:endParaRPr lang="en-US" sz="3200" dirty="0"/>
                    </a:p>
                    <a:p>
                      <a:r>
                        <a:rPr lang="en-US" sz="3200" dirty="0"/>
                        <a:t>    Subclasses</a:t>
                      </a:r>
                    </a:p>
                  </a:txBody>
                  <a:tcPr/>
                </a:tc>
                <a:extLst>
                  <a:ext uri="{0D108BD9-81ED-4DB2-BD59-A6C34878D82A}">
                    <a16:rowId xmlns:a16="http://schemas.microsoft.com/office/drawing/2014/main" val="2527731262"/>
                  </a:ext>
                </a:extLst>
              </a:tr>
              <a:tr h="1130968">
                <a:tc>
                  <a:txBody>
                    <a:bodyPr/>
                    <a:lstStyle/>
                    <a:p>
                      <a:endParaRPr lang="en-US" dirty="0"/>
                    </a:p>
                    <a:p>
                      <a:r>
                        <a:rPr lang="en-US" sz="2800" dirty="0"/>
                        <a:t>Student</a:t>
                      </a:r>
                    </a:p>
                  </a:txBody>
                  <a:tcPr/>
                </a:tc>
                <a:tc>
                  <a:txBody>
                    <a:bodyPr/>
                    <a:lstStyle/>
                    <a:p>
                      <a:endParaRPr lang="en-US" dirty="0"/>
                    </a:p>
                    <a:p>
                      <a:r>
                        <a:rPr lang="en-US" sz="2800" dirty="0"/>
                        <a:t>  </a:t>
                      </a:r>
                      <a:r>
                        <a:rPr lang="en-US" sz="2800" dirty="0" err="1"/>
                        <a:t>GraduateStudent,UndergraduateStudent</a:t>
                      </a:r>
                      <a:endParaRPr lang="en-US" sz="2800" dirty="0"/>
                    </a:p>
                  </a:txBody>
                  <a:tcPr/>
                </a:tc>
                <a:extLst>
                  <a:ext uri="{0D108BD9-81ED-4DB2-BD59-A6C34878D82A}">
                    <a16:rowId xmlns:a16="http://schemas.microsoft.com/office/drawing/2014/main" val="3817361889"/>
                  </a:ext>
                </a:extLst>
              </a:tr>
              <a:tr h="1130968">
                <a:tc>
                  <a:txBody>
                    <a:bodyPr/>
                    <a:lstStyle/>
                    <a:p>
                      <a:endParaRPr lang="en-US" sz="2800" dirty="0"/>
                    </a:p>
                    <a:p>
                      <a:r>
                        <a:rPr lang="en-US" sz="2800" dirty="0"/>
                        <a:t>Shape</a:t>
                      </a:r>
                    </a:p>
                  </a:txBody>
                  <a:tcPr/>
                </a:tc>
                <a:tc>
                  <a:txBody>
                    <a:bodyPr/>
                    <a:lstStyle/>
                    <a:p>
                      <a:endParaRPr lang="en-US" dirty="0"/>
                    </a:p>
                    <a:p>
                      <a:r>
                        <a:rPr lang="en-US" sz="1800" dirty="0"/>
                        <a:t>   </a:t>
                      </a:r>
                      <a:r>
                        <a:rPr lang="en-US" sz="2800" dirty="0" err="1"/>
                        <a:t>Circle,Triangle,Rectangle,Sphere,Cube</a:t>
                      </a:r>
                      <a:endParaRPr lang="en-US" sz="2800" dirty="0"/>
                    </a:p>
                  </a:txBody>
                  <a:tcPr/>
                </a:tc>
                <a:extLst>
                  <a:ext uri="{0D108BD9-81ED-4DB2-BD59-A6C34878D82A}">
                    <a16:rowId xmlns:a16="http://schemas.microsoft.com/office/drawing/2014/main" val="1812383992"/>
                  </a:ext>
                </a:extLst>
              </a:tr>
              <a:tr h="1130968">
                <a:tc>
                  <a:txBody>
                    <a:bodyPr/>
                    <a:lstStyle/>
                    <a:p>
                      <a:endParaRPr lang="en-US" sz="2800" dirty="0"/>
                    </a:p>
                    <a:p>
                      <a:r>
                        <a:rPr lang="en-US" sz="2800" dirty="0"/>
                        <a:t>Employee</a:t>
                      </a:r>
                    </a:p>
                  </a:txBody>
                  <a:tcPr/>
                </a:tc>
                <a:tc>
                  <a:txBody>
                    <a:bodyPr/>
                    <a:lstStyle/>
                    <a:p>
                      <a:endParaRPr lang="en-US" dirty="0"/>
                    </a:p>
                    <a:p>
                      <a:r>
                        <a:rPr lang="en-US" dirty="0"/>
                        <a:t>    </a:t>
                      </a:r>
                      <a:r>
                        <a:rPr lang="en-US" sz="2800" dirty="0" err="1"/>
                        <a:t>Faculty,Staff</a:t>
                      </a:r>
                      <a:endParaRPr lang="en-US" sz="2800" dirty="0"/>
                    </a:p>
                  </a:txBody>
                  <a:tcPr/>
                </a:tc>
                <a:extLst>
                  <a:ext uri="{0D108BD9-81ED-4DB2-BD59-A6C34878D82A}">
                    <a16:rowId xmlns:a16="http://schemas.microsoft.com/office/drawing/2014/main" val="2997980961"/>
                  </a:ext>
                </a:extLst>
              </a:tr>
              <a:tr h="1130968">
                <a:tc>
                  <a:txBody>
                    <a:bodyPr/>
                    <a:lstStyle/>
                    <a:p>
                      <a:endParaRPr lang="en-US" dirty="0"/>
                    </a:p>
                    <a:p>
                      <a:r>
                        <a:rPr lang="en-US" sz="2800" dirty="0" err="1"/>
                        <a:t>BankAccount</a:t>
                      </a:r>
                      <a:endParaRPr lang="en-US" sz="2800" dirty="0"/>
                    </a:p>
                  </a:txBody>
                  <a:tcPr/>
                </a:tc>
                <a:tc>
                  <a:txBody>
                    <a:bodyPr/>
                    <a:lstStyle/>
                    <a:p>
                      <a:endParaRPr lang="en-US" dirty="0"/>
                    </a:p>
                    <a:p>
                      <a:r>
                        <a:rPr lang="en-US" dirty="0"/>
                        <a:t>    </a:t>
                      </a:r>
                      <a:r>
                        <a:rPr lang="en-US" sz="2800" dirty="0" err="1"/>
                        <a:t>CheckingAccount,SavingsAccount</a:t>
                      </a:r>
                      <a:endParaRPr lang="en-US" sz="2800" dirty="0"/>
                    </a:p>
                  </a:txBody>
                  <a:tcPr/>
                </a:tc>
                <a:extLst>
                  <a:ext uri="{0D108BD9-81ED-4DB2-BD59-A6C34878D82A}">
                    <a16:rowId xmlns:a16="http://schemas.microsoft.com/office/drawing/2014/main" val="3398844975"/>
                  </a:ext>
                </a:extLst>
              </a:tr>
            </a:tbl>
          </a:graphicData>
        </a:graphic>
      </p:graphicFrame>
    </p:spTree>
    <p:extLst>
      <p:ext uri="{BB962C8B-B14F-4D97-AF65-F5344CB8AC3E}">
        <p14:creationId xmlns:p14="http://schemas.microsoft.com/office/powerpoint/2010/main" val="125931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178233-3216-4E2F-A795-04FDB1D8FEC5}"/>
              </a:ext>
            </a:extLst>
          </p:cNvPr>
          <p:cNvSpPr/>
          <p:nvPr/>
        </p:nvSpPr>
        <p:spPr>
          <a:xfrm>
            <a:off x="421105" y="421105"/>
            <a:ext cx="11381873" cy="3108543"/>
          </a:xfrm>
          <a:prstGeom prst="rect">
            <a:avLst/>
          </a:prstGeom>
        </p:spPr>
        <p:txBody>
          <a:bodyPr wrap="square">
            <a:spAutoFit/>
          </a:bodyPr>
          <a:lstStyle/>
          <a:p>
            <a:r>
              <a:rPr lang="en-US" sz="2800" dirty="0"/>
              <a:t>NB: Because every subclass object is an object of its superclass, and one superclass can have</a:t>
            </a:r>
          </a:p>
          <a:p>
            <a:r>
              <a:rPr lang="en-US" sz="2800" dirty="0"/>
              <a:t>many subclasses, the set of objects represented by a superclass is often larger than the </a:t>
            </a:r>
            <a:r>
              <a:rPr lang="en-US" sz="2800" dirty="0" err="1"/>
              <a:t>seT</a:t>
            </a:r>
            <a:r>
              <a:rPr lang="en-US" sz="2800" dirty="0"/>
              <a:t> of objects represented by any of its subclasses. For example, the superclass Vehicle </a:t>
            </a:r>
            <a:r>
              <a:rPr lang="en-US" sz="2800" dirty="0" err="1"/>
              <a:t>repre-sents</a:t>
            </a:r>
            <a:r>
              <a:rPr lang="en-US" sz="2800" dirty="0"/>
              <a:t> all vehicles, </a:t>
            </a:r>
            <a:r>
              <a:rPr lang="en-US" sz="2800" dirty="0" err="1"/>
              <a:t>includingcars,trucks,boats,bicyclesandsoon.By</a:t>
            </a:r>
            <a:r>
              <a:rPr lang="en-US" sz="2800" dirty="0"/>
              <a:t> contrast, subclass Car</a:t>
            </a:r>
          </a:p>
          <a:p>
            <a:r>
              <a:rPr lang="en-US" sz="2800" dirty="0"/>
              <a:t>represents a smaller, more specific subset of vehicles</a:t>
            </a:r>
          </a:p>
        </p:txBody>
      </p:sp>
    </p:spTree>
    <p:extLst>
      <p:ext uri="{BB962C8B-B14F-4D97-AF65-F5344CB8AC3E}">
        <p14:creationId xmlns:p14="http://schemas.microsoft.com/office/powerpoint/2010/main" val="272249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4F239E-1004-4FF2-AF56-0088930C3157}"/>
              </a:ext>
            </a:extLst>
          </p:cNvPr>
          <p:cNvSpPr/>
          <p:nvPr/>
        </p:nvSpPr>
        <p:spPr>
          <a:xfrm>
            <a:off x="240632" y="366623"/>
            <a:ext cx="11345779" cy="6124754"/>
          </a:xfrm>
          <a:prstGeom prst="rect">
            <a:avLst/>
          </a:prstGeom>
        </p:spPr>
        <p:txBody>
          <a:bodyPr wrap="square">
            <a:spAutoFit/>
          </a:bodyPr>
          <a:lstStyle/>
          <a:p>
            <a:r>
              <a:rPr lang="en-US" sz="2800" dirty="0">
                <a:solidFill>
                  <a:srgbClr val="FF0000"/>
                </a:solidFill>
              </a:rPr>
              <a:t>Terms used in Inheritance</a:t>
            </a:r>
          </a:p>
          <a:p>
            <a:endParaRPr lang="en-US" sz="2800" dirty="0">
              <a:solidFill>
                <a:srgbClr val="FF0000"/>
              </a:solidFill>
            </a:endParaRPr>
          </a:p>
          <a:p>
            <a:r>
              <a:rPr lang="en-US" sz="2800" dirty="0"/>
              <a:t>Class: A class is a group of objects which have common properties. It is a template or blueprint from which objects are created.</a:t>
            </a:r>
          </a:p>
          <a:p>
            <a:endParaRPr lang="en-US" sz="2800" dirty="0"/>
          </a:p>
          <a:p>
            <a:r>
              <a:rPr lang="en-US" sz="2800" dirty="0"/>
              <a:t>Sub Class/Child Class: Subclass is a class which inherits the other class. It is also called a derived class, extended class, or child class.</a:t>
            </a:r>
          </a:p>
          <a:p>
            <a:endParaRPr lang="en-US" sz="2800" dirty="0"/>
          </a:p>
          <a:p>
            <a:r>
              <a:rPr lang="en-US" sz="2800" dirty="0"/>
              <a:t>Super Class/Parent Class: Superclass is the class from where a subclass inherits the features. It is also called a base class or a parent class.</a:t>
            </a:r>
          </a:p>
          <a:p>
            <a:endParaRPr lang="en-US" sz="2800" dirty="0"/>
          </a:p>
          <a:p>
            <a:r>
              <a:rPr lang="en-US" sz="2800" dirty="0"/>
              <a:t>Reusability: As the name specifies, reusability is a mechanism which facilitates you to reuse the fields and methods of the existing class when you create a new class. </a:t>
            </a:r>
          </a:p>
        </p:txBody>
      </p:sp>
    </p:spTree>
    <p:extLst>
      <p:ext uri="{BB962C8B-B14F-4D97-AF65-F5344CB8AC3E}">
        <p14:creationId xmlns:p14="http://schemas.microsoft.com/office/powerpoint/2010/main" val="27898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343146-F393-4E98-AFC0-07E9C6A89289}"/>
              </a:ext>
            </a:extLst>
          </p:cNvPr>
          <p:cNvSpPr/>
          <p:nvPr/>
        </p:nvSpPr>
        <p:spPr>
          <a:xfrm>
            <a:off x="1941094" y="1487178"/>
            <a:ext cx="6096000" cy="3108543"/>
          </a:xfrm>
          <a:prstGeom prst="rect">
            <a:avLst/>
          </a:prstGeom>
        </p:spPr>
        <p:txBody>
          <a:bodyPr>
            <a:spAutoFit/>
          </a:bodyPr>
          <a:lstStyle/>
          <a:p>
            <a:r>
              <a:rPr lang="en-US" sz="2800" dirty="0">
                <a:solidFill>
                  <a:srgbClr val="FF0000"/>
                </a:solidFill>
              </a:rPr>
              <a:t>The syntax of Java Inheritance</a:t>
            </a:r>
          </a:p>
          <a:p>
            <a:endParaRPr lang="en-US" sz="2800" dirty="0">
              <a:solidFill>
                <a:srgbClr val="FF0000"/>
              </a:solidFill>
            </a:endParaRPr>
          </a:p>
          <a:p>
            <a:r>
              <a:rPr lang="en-US" sz="2800" dirty="0"/>
              <a:t>class Subclass-name extends Superclass-name  </a:t>
            </a:r>
          </a:p>
          <a:p>
            <a:r>
              <a:rPr lang="en-US" sz="2800" dirty="0"/>
              <a:t>{  </a:t>
            </a:r>
          </a:p>
          <a:p>
            <a:r>
              <a:rPr lang="en-US" sz="2800" dirty="0"/>
              <a:t>   //methods and fields  </a:t>
            </a:r>
          </a:p>
          <a:p>
            <a:r>
              <a:rPr lang="en-US" sz="2800" dirty="0"/>
              <a:t>}</a:t>
            </a:r>
          </a:p>
        </p:txBody>
      </p:sp>
    </p:spTree>
    <p:extLst>
      <p:ext uri="{BB962C8B-B14F-4D97-AF65-F5344CB8AC3E}">
        <p14:creationId xmlns:p14="http://schemas.microsoft.com/office/powerpoint/2010/main" val="313802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C2EE7B-A06A-4724-A4F4-F7CAF461CB26}"/>
              </a:ext>
            </a:extLst>
          </p:cNvPr>
          <p:cNvSpPr/>
          <p:nvPr/>
        </p:nvSpPr>
        <p:spPr>
          <a:xfrm>
            <a:off x="541421" y="1479884"/>
            <a:ext cx="11141242" cy="2677656"/>
          </a:xfrm>
          <a:prstGeom prst="rect">
            <a:avLst/>
          </a:prstGeom>
        </p:spPr>
        <p:txBody>
          <a:bodyPr wrap="square">
            <a:spAutoFit/>
          </a:bodyPr>
          <a:lstStyle/>
          <a:p>
            <a:r>
              <a:rPr lang="en-US" sz="2800" dirty="0"/>
              <a:t>The </a:t>
            </a:r>
            <a:r>
              <a:rPr lang="en-US" sz="2800" dirty="0">
                <a:solidFill>
                  <a:srgbClr val="FF0000"/>
                </a:solidFill>
              </a:rPr>
              <a:t>extends</a:t>
            </a:r>
            <a:r>
              <a:rPr lang="en-US" sz="2800" dirty="0"/>
              <a:t> keyword indicates that you are making a new class that derives from an existing class. The meaning of "extends" is to increase the functionality.</a:t>
            </a:r>
          </a:p>
          <a:p>
            <a:endParaRPr lang="en-US" sz="2800" dirty="0"/>
          </a:p>
          <a:p>
            <a:r>
              <a:rPr lang="en-US" sz="2800" dirty="0"/>
              <a:t>In the terminology of Java, a class which is inherited is called a parent or superclass, and the new class is called child or subclass.</a:t>
            </a:r>
          </a:p>
        </p:txBody>
      </p:sp>
    </p:spTree>
    <p:extLst>
      <p:ext uri="{BB962C8B-B14F-4D97-AF65-F5344CB8AC3E}">
        <p14:creationId xmlns:p14="http://schemas.microsoft.com/office/powerpoint/2010/main" val="1491102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1054</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OBJECT 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Kelvin Aron</dc:creator>
  <cp:lastModifiedBy>Kelvin Aron</cp:lastModifiedBy>
  <cp:revision>10</cp:revision>
  <dcterms:created xsi:type="dcterms:W3CDTF">2019-12-01T19:06:05Z</dcterms:created>
  <dcterms:modified xsi:type="dcterms:W3CDTF">2019-12-01T22:57:56Z</dcterms:modified>
</cp:coreProperties>
</file>