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9"/>
  </p:notesMasterIdLst>
  <p:handoutMasterIdLst>
    <p:handoutMasterId r:id="rId30"/>
  </p:handoutMasterIdLst>
  <p:sldIdLst>
    <p:sldId id="812" r:id="rId3"/>
    <p:sldId id="903" r:id="rId4"/>
    <p:sldId id="871" r:id="rId5"/>
    <p:sldId id="904" r:id="rId6"/>
    <p:sldId id="873" r:id="rId7"/>
    <p:sldId id="875" r:id="rId8"/>
    <p:sldId id="877" r:id="rId9"/>
    <p:sldId id="500" r:id="rId10"/>
    <p:sldId id="786" r:id="rId11"/>
    <p:sldId id="791" r:id="rId12"/>
    <p:sldId id="906" r:id="rId13"/>
    <p:sldId id="918" r:id="rId14"/>
    <p:sldId id="919" r:id="rId15"/>
    <p:sldId id="920" r:id="rId16"/>
    <p:sldId id="921" r:id="rId17"/>
    <p:sldId id="922" r:id="rId18"/>
    <p:sldId id="923" r:id="rId19"/>
    <p:sldId id="924" r:id="rId20"/>
    <p:sldId id="925" r:id="rId21"/>
    <p:sldId id="926" r:id="rId22"/>
    <p:sldId id="927" r:id="rId23"/>
    <p:sldId id="928" r:id="rId24"/>
    <p:sldId id="929" r:id="rId25"/>
    <p:sldId id="930" r:id="rId26"/>
    <p:sldId id="884" r:id="rId27"/>
    <p:sldId id="885" r:id="rId2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00" autoAdjust="0"/>
    <p:restoredTop sz="89277" autoAdjust="0"/>
  </p:normalViewPr>
  <p:slideViewPr>
    <p:cSldViewPr snapToGrid="0">
      <p:cViewPr varScale="1">
        <p:scale>
          <a:sx n="99" d="100"/>
          <a:sy n="99" d="100"/>
        </p:scale>
        <p:origin x="78" y="29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24.xml"/><Relationship Id="rId3" Type="http://schemas.openxmlformats.org/officeDocument/2006/relationships/slide" Target="slides/slide13.xml"/><Relationship Id="rId7" Type="http://schemas.openxmlformats.org/officeDocument/2006/relationships/slide" Target="slides/slide18.xml"/><Relationship Id="rId12" Type="http://schemas.openxmlformats.org/officeDocument/2006/relationships/slide" Target="slides/slide23.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17.xml"/><Relationship Id="rId11" Type="http://schemas.openxmlformats.org/officeDocument/2006/relationships/slide" Target="slides/slide22.xml"/><Relationship Id="rId5" Type="http://schemas.openxmlformats.org/officeDocument/2006/relationships/slide" Target="slides/slide16.xml"/><Relationship Id="rId10" Type="http://schemas.openxmlformats.org/officeDocument/2006/relationships/slide" Target="slides/slide21.xml"/><Relationship Id="rId4" Type="http://schemas.openxmlformats.org/officeDocument/2006/relationships/slide" Target="slides/slide14.xml"/><Relationship Id="rId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Scaling</a:t>
            </a:r>
            <a:r>
              <a:rPr lang="en-US" b="0" baseline="0" dirty="0"/>
              <a:t> Networks</a:t>
            </a:r>
            <a:endParaRPr lang="en-US" b="0" dirty="0"/>
          </a:p>
          <a:p>
            <a:pPr>
              <a:buFontTx/>
              <a:buNone/>
            </a:pPr>
            <a:r>
              <a:rPr lang="en-US" sz="1300" b="0" dirty="0"/>
              <a:t>Chapter 1: LAN Design</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10</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Scaling Networks</a:t>
            </a:r>
          </a:p>
          <a:p>
            <a:pPr>
              <a:buFontTx/>
              <a:buNone/>
            </a:pPr>
            <a:r>
              <a:rPr lang="en-US" sz="1200" b="0" dirty="0"/>
              <a:t>Chapter 1: LAN Design</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Campus Wired LAN Designs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1.1.1 –</a:t>
            </a:r>
            <a:r>
              <a:rPr lang="en-US" baseline="0" dirty="0">
                <a:latin typeface="Arial" charset="0"/>
              </a:rPr>
              <a:t> Cisco Validated Designs</a:t>
            </a: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Campus Wired LAN Designs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1.1.2 –</a:t>
            </a:r>
            <a:r>
              <a:rPr lang="en-US" baseline="0" dirty="0">
                <a:latin typeface="Arial" charset="0"/>
              </a:rPr>
              <a:t> Expanding the Network</a:t>
            </a:r>
            <a:endParaRPr lang="en-US" dirty="0"/>
          </a:p>
        </p:txBody>
      </p:sp>
    </p:spTree>
    <p:extLst>
      <p:ext uri="{BB962C8B-B14F-4D97-AF65-F5344CB8AC3E}">
        <p14:creationId xmlns:p14="http://schemas.microsoft.com/office/powerpoint/2010/main" val="15502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Campus Wired LAN Designs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1.1.2 –</a:t>
            </a:r>
            <a:r>
              <a:rPr lang="en-US" baseline="0" dirty="0">
                <a:latin typeface="Arial" charset="0"/>
              </a:rPr>
              <a:t> Expanding </a:t>
            </a:r>
            <a:r>
              <a:rPr lang="en-US" baseline="0">
                <a:latin typeface="Arial" charset="0"/>
              </a:rPr>
              <a:t>the Network</a:t>
            </a:r>
            <a:endParaRPr lang="en-US" dirty="0"/>
          </a:p>
        </p:txBody>
      </p:sp>
    </p:spTree>
    <p:extLst>
      <p:ext uri="{BB962C8B-B14F-4D97-AF65-F5344CB8AC3E}">
        <p14:creationId xmlns:p14="http://schemas.microsoft.com/office/powerpoint/2010/main" val="140019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Campus Wired LAN Designs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1.1.2 –</a:t>
            </a:r>
            <a:r>
              <a:rPr lang="en-US" baseline="0" dirty="0">
                <a:latin typeface="Arial" charset="0"/>
              </a:rPr>
              <a:t> Expanding </a:t>
            </a:r>
            <a:r>
              <a:rPr lang="en-US" baseline="0">
                <a:latin typeface="Arial" charset="0"/>
              </a:rPr>
              <a:t>the Network</a:t>
            </a:r>
            <a:endParaRPr lang="en-US" dirty="0"/>
          </a:p>
        </p:txBody>
      </p:sp>
    </p:spTree>
    <p:extLst>
      <p:ext uri="{BB962C8B-B14F-4D97-AF65-F5344CB8AC3E}">
        <p14:creationId xmlns:p14="http://schemas.microsoft.com/office/powerpoint/2010/main" val="1027285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Scaling Networks</a:t>
            </a:r>
          </a:p>
          <a:p>
            <a:pPr>
              <a:buFontTx/>
              <a:buNone/>
            </a:pPr>
            <a:r>
              <a:rPr lang="en-US" sz="1200" b="0" dirty="0"/>
              <a:t>Chapter 1: LAN Design</a:t>
            </a:r>
            <a:endParaRPr lang="en-GB" b="0" dirty="0"/>
          </a:p>
        </p:txBody>
      </p:sp>
    </p:spTree>
    <p:extLst>
      <p:ext uri="{BB962C8B-B14F-4D97-AF65-F5344CB8AC3E}">
        <p14:creationId xmlns:p14="http://schemas.microsoft.com/office/powerpoint/2010/main" val="231118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1.2.1 –</a:t>
            </a:r>
            <a:r>
              <a:rPr lang="en-US" baseline="0" dirty="0">
                <a:latin typeface="Arial" charset="0"/>
              </a:rPr>
              <a:t> Switch Hardware</a:t>
            </a:r>
            <a:endParaRPr lang="en-US" dirty="0"/>
          </a:p>
        </p:txBody>
      </p:sp>
    </p:spTree>
    <p:extLst>
      <p:ext uri="{BB962C8B-B14F-4D97-AF65-F5344CB8AC3E}">
        <p14:creationId xmlns:p14="http://schemas.microsoft.com/office/powerpoint/2010/main" val="3068038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1.2.1 –</a:t>
            </a:r>
            <a:r>
              <a:rPr lang="en-US" baseline="0" dirty="0">
                <a:latin typeface="Arial" charset="0"/>
              </a:rPr>
              <a:t> Switch Hardware</a:t>
            </a:r>
            <a:endParaRPr lang="en-US" dirty="0"/>
          </a:p>
        </p:txBody>
      </p:sp>
    </p:spTree>
    <p:extLst>
      <p:ext uri="{BB962C8B-B14F-4D97-AF65-F5344CB8AC3E}">
        <p14:creationId xmlns:p14="http://schemas.microsoft.com/office/powerpoint/2010/main" val="4057194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1.2.1 –</a:t>
            </a:r>
            <a:r>
              <a:rPr lang="en-US" baseline="0" dirty="0">
                <a:latin typeface="Arial" charset="0"/>
              </a:rPr>
              <a:t> Switch Hardware</a:t>
            </a:r>
            <a:endParaRPr lang="en-US" dirty="0"/>
          </a:p>
        </p:txBody>
      </p:sp>
    </p:spTree>
    <p:extLst>
      <p:ext uri="{BB962C8B-B14F-4D97-AF65-F5344CB8AC3E}">
        <p14:creationId xmlns:p14="http://schemas.microsoft.com/office/powerpoint/2010/main" val="4074819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1.2.2 –</a:t>
            </a:r>
            <a:r>
              <a:rPr lang="en-US" baseline="0" dirty="0">
                <a:latin typeface="Arial" charset="0"/>
              </a:rPr>
              <a:t> Router Hardware</a:t>
            </a:r>
            <a:endParaRPr lang="en-US" dirty="0"/>
          </a:p>
        </p:txBody>
      </p:sp>
    </p:spTree>
    <p:extLst>
      <p:ext uri="{BB962C8B-B14F-4D97-AF65-F5344CB8AC3E}">
        <p14:creationId xmlns:p14="http://schemas.microsoft.com/office/powerpoint/2010/main" val="137447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1.2.2 –</a:t>
            </a:r>
            <a:r>
              <a:rPr lang="en-US" baseline="0" dirty="0">
                <a:latin typeface="Arial" charset="0"/>
              </a:rPr>
              <a:t> Router Hardware</a:t>
            </a:r>
            <a:endParaRPr lang="en-US" dirty="0"/>
          </a:p>
        </p:txBody>
      </p:sp>
    </p:spTree>
    <p:extLst>
      <p:ext uri="{BB962C8B-B14F-4D97-AF65-F5344CB8AC3E}">
        <p14:creationId xmlns:p14="http://schemas.microsoft.com/office/powerpoint/2010/main" val="3163433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1.2.3 –</a:t>
            </a:r>
            <a:r>
              <a:rPr lang="en-US" baseline="0" dirty="0">
                <a:latin typeface="Arial" charset="0"/>
              </a:rPr>
              <a:t> Managing Devices</a:t>
            </a:r>
            <a:endParaRPr lang="en-US" dirty="0"/>
          </a:p>
        </p:txBody>
      </p:sp>
    </p:spTree>
    <p:extLst>
      <p:ext uri="{BB962C8B-B14F-4D97-AF65-F5344CB8AC3E}">
        <p14:creationId xmlns:p14="http://schemas.microsoft.com/office/powerpoint/2010/main" val="2605094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1.2.3 –</a:t>
            </a:r>
            <a:r>
              <a:rPr lang="en-US" baseline="0" dirty="0">
                <a:latin typeface="Arial" charset="0"/>
              </a:rPr>
              <a:t> Managing Devices</a:t>
            </a:r>
            <a:endParaRPr lang="en-US" dirty="0"/>
          </a:p>
        </p:txBody>
      </p:sp>
    </p:spTree>
    <p:extLst>
      <p:ext uri="{BB962C8B-B14F-4D97-AF65-F5344CB8AC3E}">
        <p14:creationId xmlns:p14="http://schemas.microsoft.com/office/powerpoint/2010/main" val="3555924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1.2.3 –</a:t>
            </a:r>
            <a:r>
              <a:rPr lang="en-US" baseline="0" dirty="0">
                <a:latin typeface="Arial" charset="0"/>
              </a:rPr>
              <a:t> Managing Devices</a:t>
            </a:r>
            <a:endParaRPr lang="en-US" dirty="0"/>
          </a:p>
        </p:txBody>
      </p:sp>
    </p:spTree>
    <p:extLst>
      <p:ext uri="{BB962C8B-B14F-4D97-AF65-F5344CB8AC3E}">
        <p14:creationId xmlns:p14="http://schemas.microsoft.com/office/powerpoint/2010/main" val="365591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kern="1200" baseline="0" dirty="0">
                <a:solidFill>
                  <a:schemeClr val="tx1"/>
                </a:solidFill>
                <a:latin typeface="Arial" charset="0"/>
                <a:ea typeface="ＭＳ Ｐゴシック" charset="0"/>
                <a:cs typeface="ＭＳ Ｐゴシック" charset="0"/>
              </a:rPr>
              <a:t> Selecting Network Devices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r>
              <a:rPr lang="en-US" dirty="0">
                <a:latin typeface="Arial" charset="0"/>
              </a:rPr>
              <a:t>1.2.3 –</a:t>
            </a:r>
            <a:r>
              <a:rPr lang="en-US" baseline="0" dirty="0">
                <a:latin typeface="Arial" charset="0"/>
              </a:rPr>
              <a:t> Managing Devices</a:t>
            </a:r>
            <a:endParaRPr lang="en-US" dirty="0"/>
          </a:p>
        </p:txBody>
      </p:sp>
    </p:spTree>
    <p:extLst>
      <p:ext uri="{BB962C8B-B14F-4D97-AF65-F5344CB8AC3E}">
        <p14:creationId xmlns:p14="http://schemas.microsoft.com/office/powerpoint/2010/main" val="1542497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26</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Course 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1:</a:t>
            </a:r>
            <a:r>
              <a:rPr lang="en-US" b="0" baseline="0" dirty="0">
                <a:solidFill>
                  <a:schemeClr val="bg1"/>
                </a:solidFill>
                <a:latin typeface="Arial" pitchFamily="34" charset="0"/>
                <a:cs typeface="Arial" pitchFamily="34" charset="0"/>
              </a:rPr>
              <a:t> LAN Design</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6</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7</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8</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Scaling Networks</a:t>
            </a:r>
          </a:p>
          <a:p>
            <a:pPr>
              <a:buFontTx/>
              <a:buNone/>
            </a:pPr>
            <a:r>
              <a:rPr lang="en-US" sz="1200" b="0" dirty="0"/>
              <a:t>Chapter 1: LAN Design</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9</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r>
              <a:rPr lang="en-US" noProof="0"/>
              <a:t>Click icon to add table</a:t>
            </a:r>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1: LAN Design</a:t>
            </a:r>
            <a:endParaRPr lang="en-US" sz="2400" dirty="0">
              <a:solidFill>
                <a:srgbClr val="00B0F0"/>
              </a:solidFill>
              <a:latin typeface="Arial" charset="0"/>
            </a:endParaRPr>
          </a:p>
        </p:txBody>
      </p:sp>
      <p:sp>
        <p:nvSpPr>
          <p:cNvPr id="3" name="Subtitle 2"/>
          <p:cNvSpPr>
            <a:spLocks noGrp="1"/>
          </p:cNvSpPr>
          <p:nvPr>
            <p:ph type="subTitle" idx="1"/>
          </p:nvPr>
        </p:nvSpPr>
        <p:spPr>
          <a:xfrm>
            <a:off x="311150" y="4633912"/>
            <a:ext cx="4103688" cy="1061813"/>
          </a:xfrm>
        </p:spPr>
        <p:txBody>
          <a:bodyPr/>
          <a:lstStyle/>
          <a:p>
            <a:pPr eaLnBrk="1" hangingPunct="1"/>
            <a:r>
              <a:rPr lang="en-US" dirty="0">
                <a:solidFill>
                  <a:schemeClr val="tx1"/>
                </a:solidFill>
                <a:latin typeface="Arial" charset="0"/>
              </a:rPr>
              <a:t>CCNA Routing and Switching</a:t>
            </a:r>
          </a:p>
          <a:p>
            <a:pPr eaLnBrk="1" hangingPunct="1"/>
            <a:r>
              <a:rPr lang="en-US">
                <a:solidFill>
                  <a:schemeClr val="tx1"/>
                </a:solidFill>
                <a:latin typeface="Arial" charset="0"/>
              </a:rPr>
              <a:t>Scaling Networks </a:t>
            </a:r>
            <a:endParaRPr lang="en-US" dirty="0">
              <a:solidFill>
                <a:schemeClr val="tx1"/>
              </a:solidFill>
              <a:latin typeface="Arial" charset="0"/>
            </a:endParaRPr>
          </a:p>
          <a:p>
            <a:endParaRPr lang="en-US" dirty="0"/>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1.1 Campus Wired LAN Designs</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Campus Wired LAN Designs</a:t>
            </a:r>
            <a:br>
              <a:rPr lang="en-US" dirty="0"/>
            </a:br>
            <a:r>
              <a:rPr lang="en-US" dirty="0"/>
              <a:t>Cisco Validated Designs</a:t>
            </a:r>
          </a:p>
        </p:txBody>
      </p:sp>
      <p:sp>
        <p:nvSpPr>
          <p:cNvPr id="7" name="Content Placeholder 1"/>
          <p:cNvSpPr>
            <a:spLocks noGrp="1"/>
          </p:cNvSpPr>
          <p:nvPr>
            <p:ph idx="1"/>
          </p:nvPr>
        </p:nvSpPr>
        <p:spPr>
          <a:xfrm>
            <a:off x="193868" y="1232594"/>
            <a:ext cx="8733677" cy="1767580"/>
          </a:xfrm>
        </p:spPr>
        <p:txBody>
          <a:bodyPr>
            <a:normAutofit fontScale="92500" lnSpcReduction="10000"/>
          </a:bodyPr>
          <a:lstStyle/>
          <a:p>
            <a:r>
              <a:rPr lang="en-US" dirty="0"/>
              <a:t>The Need to Scale the Network</a:t>
            </a:r>
          </a:p>
          <a:p>
            <a:pPr lvl="1"/>
            <a:r>
              <a:rPr lang="en-US" sz="1800" dirty="0"/>
              <a:t>All enterprise networks must: support critical applications, support converged network traffic, support diverse business needs, and provide centralized administrative control. </a:t>
            </a:r>
          </a:p>
          <a:p>
            <a:pPr lvl="1"/>
            <a:r>
              <a:rPr lang="en-US" sz="1800" dirty="0"/>
              <a:t>Campus network designs include small networks that use a single LAN switch, up to very large networks with thousands of connections.</a:t>
            </a:r>
          </a:p>
          <a:p>
            <a:pPr marL="0" indent="0">
              <a:buNone/>
            </a:pPr>
            <a:endParaRPr lang="en-US" dirty="0"/>
          </a:p>
        </p:txBody>
      </p:sp>
      <p:pic>
        <p:nvPicPr>
          <p:cNvPr id="4" name="Picture 3"/>
          <p:cNvPicPr>
            <a:picLocks noChangeAspect="1"/>
          </p:cNvPicPr>
          <p:nvPr/>
        </p:nvPicPr>
        <p:blipFill>
          <a:blip r:embed="rId3"/>
          <a:stretch>
            <a:fillRect/>
          </a:stretch>
        </p:blipFill>
        <p:spPr>
          <a:xfrm>
            <a:off x="4961537" y="3000174"/>
            <a:ext cx="3966008" cy="3592812"/>
          </a:xfrm>
          <a:prstGeom prst="rect">
            <a:avLst/>
          </a:prstGeom>
        </p:spPr>
      </p:pic>
      <p:sp>
        <p:nvSpPr>
          <p:cNvPr id="5" name="TextBox 4"/>
          <p:cNvSpPr txBox="1"/>
          <p:nvPr/>
        </p:nvSpPr>
        <p:spPr>
          <a:xfrm>
            <a:off x="193868" y="3000174"/>
            <a:ext cx="4729189" cy="2890022"/>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a:latin typeface="+mn-lt"/>
              </a:rPr>
              <a:t>A hierarchical LAN design includes</a:t>
            </a:r>
          </a:p>
          <a:p>
            <a:pPr algn="l">
              <a:buClr>
                <a:srgbClr val="678DC5"/>
              </a:buClr>
            </a:pPr>
            <a:r>
              <a:rPr lang="en-US" sz="2000" dirty="0">
                <a:latin typeface="+mn-lt"/>
              </a:rPr>
              <a:t>the access, distribution, and core layers:</a:t>
            </a:r>
          </a:p>
          <a:p>
            <a:pPr marL="800100" lvl="1" indent="-342900" algn="l">
              <a:buClr>
                <a:srgbClr val="678DC5"/>
              </a:buClr>
              <a:buFont typeface="Arial" panose="020B0604020202020204" pitchFamily="34" charset="0"/>
              <a:buChar char="•"/>
            </a:pPr>
            <a:r>
              <a:rPr lang="en-US" sz="1800" dirty="0"/>
              <a:t>The access layer provides endpoints and users direct access to the network. </a:t>
            </a:r>
          </a:p>
          <a:p>
            <a:pPr marL="800100" lvl="1" indent="-342900" algn="l">
              <a:buClr>
                <a:srgbClr val="678DC5"/>
              </a:buClr>
              <a:buFont typeface="Arial" panose="020B0604020202020204" pitchFamily="34" charset="0"/>
              <a:buChar char="•"/>
            </a:pPr>
            <a:r>
              <a:rPr lang="en-US" sz="1800" dirty="0"/>
              <a:t>The distribution layer aggregates access layers and provides connectivity to services. </a:t>
            </a:r>
          </a:p>
          <a:p>
            <a:pPr marL="800100" lvl="1" indent="-342900" algn="l">
              <a:buClr>
                <a:srgbClr val="678DC5"/>
              </a:buClr>
              <a:buFont typeface="Arial" panose="020B0604020202020204" pitchFamily="34" charset="0"/>
              <a:buChar char="•"/>
            </a:pPr>
            <a:r>
              <a:rPr lang="en-US" sz="1800" dirty="0"/>
              <a:t>The core layer provides connectivity between distribution layers for large LAN environments. </a:t>
            </a:r>
            <a:endParaRPr lang="en-US" sz="1800" dirty="0">
              <a:latin typeface="+mn-lt"/>
            </a:endParaRPr>
          </a:p>
        </p:txBody>
      </p:sp>
    </p:spTree>
    <p:extLst>
      <p:ext uri="{BB962C8B-B14F-4D97-AF65-F5344CB8AC3E}">
        <p14:creationId xmlns:p14="http://schemas.microsoft.com/office/powerpoint/2010/main" val="218995812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Campus Wired LAN Designs</a:t>
            </a:r>
            <a:br>
              <a:rPr lang="en-US" dirty="0"/>
            </a:br>
            <a:r>
              <a:rPr lang="en-US" dirty="0"/>
              <a:t>Expanding the Network</a:t>
            </a:r>
          </a:p>
        </p:txBody>
      </p:sp>
      <p:sp>
        <p:nvSpPr>
          <p:cNvPr id="7" name="Content Placeholder 1"/>
          <p:cNvSpPr>
            <a:spLocks noGrp="1"/>
          </p:cNvSpPr>
          <p:nvPr>
            <p:ph idx="1"/>
          </p:nvPr>
        </p:nvSpPr>
        <p:spPr>
          <a:xfrm>
            <a:off x="193868" y="1232594"/>
            <a:ext cx="8733677" cy="1590119"/>
          </a:xfrm>
        </p:spPr>
        <p:txBody>
          <a:bodyPr>
            <a:normAutofit/>
          </a:bodyPr>
          <a:lstStyle/>
          <a:p>
            <a:r>
              <a:rPr lang="en-US" sz="1800" dirty="0"/>
              <a:t>To support a large, medium or small network, the network designer must develop a strategy to enable the network to be available and to scale effectively and easily.</a:t>
            </a:r>
          </a:p>
          <a:p>
            <a:r>
              <a:rPr lang="en-US" sz="1800" dirty="0"/>
              <a:t>One method of implementing redundancy is by installing duplicate equipment and providing failover services for critical devices. Another method of implementing redundancy is redundant paths.</a:t>
            </a:r>
          </a:p>
          <a:p>
            <a:pPr marL="0" indent="0">
              <a:buNone/>
            </a:pPr>
            <a:endParaRPr lang="en-US" dirty="0"/>
          </a:p>
        </p:txBody>
      </p:sp>
      <p:pic>
        <p:nvPicPr>
          <p:cNvPr id="3" name="Picture 2"/>
          <p:cNvPicPr>
            <a:picLocks noChangeAspect="1"/>
          </p:cNvPicPr>
          <p:nvPr/>
        </p:nvPicPr>
        <p:blipFill>
          <a:blip r:embed="rId3"/>
          <a:stretch>
            <a:fillRect/>
          </a:stretch>
        </p:blipFill>
        <p:spPr>
          <a:xfrm>
            <a:off x="1990922" y="2822713"/>
            <a:ext cx="5183625" cy="3810827"/>
          </a:xfrm>
          <a:prstGeom prst="rect">
            <a:avLst/>
          </a:prstGeom>
        </p:spPr>
      </p:pic>
    </p:spTree>
    <p:extLst>
      <p:ext uri="{BB962C8B-B14F-4D97-AF65-F5344CB8AC3E}">
        <p14:creationId xmlns:p14="http://schemas.microsoft.com/office/powerpoint/2010/main" val="283140984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Campus Wired LAN Designs</a:t>
            </a:r>
            <a:br>
              <a:rPr lang="en-US" dirty="0"/>
            </a:br>
            <a:r>
              <a:rPr lang="en-US" dirty="0"/>
              <a:t>Expanding the Network (Cont.)</a:t>
            </a:r>
          </a:p>
        </p:txBody>
      </p:sp>
      <p:sp>
        <p:nvSpPr>
          <p:cNvPr id="7" name="Content Placeholder 1"/>
          <p:cNvSpPr>
            <a:spLocks noGrp="1"/>
          </p:cNvSpPr>
          <p:nvPr>
            <p:ph idx="1"/>
          </p:nvPr>
        </p:nvSpPr>
        <p:spPr>
          <a:xfrm>
            <a:off x="193868" y="1232594"/>
            <a:ext cx="8733677" cy="1767580"/>
          </a:xfrm>
        </p:spPr>
        <p:txBody>
          <a:bodyPr>
            <a:normAutofit fontScale="92500" lnSpcReduction="10000"/>
          </a:bodyPr>
          <a:lstStyle/>
          <a:p>
            <a:r>
              <a:rPr lang="en-US" sz="2000" dirty="0"/>
              <a:t>A failure domain is the area of a network that is impacted when a critical device or network service experiences problems.  Smaller failure domains reduce the impact of a failure on company productivity.</a:t>
            </a:r>
          </a:p>
          <a:p>
            <a:r>
              <a:rPr lang="en-US" sz="2000" dirty="0"/>
              <a:t>Link aggregation allows an administrator to increase the amount of bandwidth between devices by creating one logical link made up of several physical links. EtherChannel is a form of link aggregation used in switched networks.</a:t>
            </a:r>
          </a:p>
          <a:p>
            <a:pPr marL="0" indent="0">
              <a:buNone/>
            </a:pPr>
            <a:endParaRPr lang="en-US" dirty="0"/>
          </a:p>
        </p:txBody>
      </p:sp>
      <p:pic>
        <p:nvPicPr>
          <p:cNvPr id="3" name="Picture 2"/>
          <p:cNvPicPr>
            <a:picLocks noChangeAspect="1"/>
          </p:cNvPicPr>
          <p:nvPr/>
        </p:nvPicPr>
        <p:blipFill>
          <a:blip r:embed="rId3"/>
          <a:stretch>
            <a:fillRect/>
          </a:stretch>
        </p:blipFill>
        <p:spPr>
          <a:xfrm>
            <a:off x="1455746" y="3000174"/>
            <a:ext cx="6248400" cy="3685134"/>
          </a:xfrm>
          <a:prstGeom prst="rect">
            <a:avLst/>
          </a:prstGeom>
        </p:spPr>
      </p:pic>
    </p:spTree>
    <p:extLst>
      <p:ext uri="{BB962C8B-B14F-4D97-AF65-F5344CB8AC3E}">
        <p14:creationId xmlns:p14="http://schemas.microsoft.com/office/powerpoint/2010/main" val="179711519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Campus Wired LAN Designs</a:t>
            </a:r>
            <a:br>
              <a:rPr lang="en-US" dirty="0"/>
            </a:br>
            <a:r>
              <a:rPr lang="en-US" dirty="0"/>
              <a:t>Expanding the Network (Cont.)</a:t>
            </a:r>
          </a:p>
        </p:txBody>
      </p:sp>
      <p:sp>
        <p:nvSpPr>
          <p:cNvPr id="7" name="Content Placeholder 1"/>
          <p:cNvSpPr>
            <a:spLocks noGrp="1"/>
          </p:cNvSpPr>
          <p:nvPr>
            <p:ph idx="1"/>
          </p:nvPr>
        </p:nvSpPr>
        <p:spPr>
          <a:xfrm>
            <a:off x="193868" y="1232593"/>
            <a:ext cx="8733677" cy="2295797"/>
          </a:xfrm>
        </p:spPr>
        <p:txBody>
          <a:bodyPr>
            <a:normAutofit fontScale="92500" lnSpcReduction="10000"/>
          </a:bodyPr>
          <a:lstStyle/>
          <a:p>
            <a:r>
              <a:rPr lang="en-US" sz="2000" dirty="0"/>
              <a:t>To communicate wirelessly, end devices require a wireless NIC that incorporates a radio transmitter/receiver and the required software driver to make it operational. Additionally, a wireless router or a wireless access point (AP) is required for users to connect.</a:t>
            </a:r>
          </a:p>
          <a:p>
            <a:r>
              <a:rPr lang="en-US" sz="2000" dirty="0"/>
              <a:t>Link-state routing protocols, such as Open Shortest Path First (OSPF), works well for larger hierarchical networks where fast convergence is important. OSPF routers establish and maintain neighbor adjacency or adjacencies, with other connected OSPF routers. </a:t>
            </a:r>
          </a:p>
          <a:p>
            <a:pPr marL="0" indent="0">
              <a:buNone/>
            </a:pPr>
            <a:endParaRPr lang="en-US" dirty="0"/>
          </a:p>
        </p:txBody>
      </p:sp>
      <p:pic>
        <p:nvPicPr>
          <p:cNvPr id="2" name="Picture 1"/>
          <p:cNvPicPr>
            <a:picLocks noChangeAspect="1"/>
          </p:cNvPicPr>
          <p:nvPr/>
        </p:nvPicPr>
        <p:blipFill>
          <a:blip r:embed="rId3"/>
          <a:stretch>
            <a:fillRect/>
          </a:stretch>
        </p:blipFill>
        <p:spPr>
          <a:xfrm>
            <a:off x="1489083" y="3667538"/>
            <a:ext cx="6181725" cy="2980911"/>
          </a:xfrm>
          <a:prstGeom prst="rect">
            <a:avLst/>
          </a:prstGeom>
        </p:spPr>
      </p:pic>
    </p:spTree>
    <p:extLst>
      <p:ext uri="{BB962C8B-B14F-4D97-AF65-F5344CB8AC3E}">
        <p14:creationId xmlns:p14="http://schemas.microsoft.com/office/powerpoint/2010/main" val="217676554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1.2 Selecting Network Devices</a:t>
            </a:r>
            <a:endParaRPr lang="en-US" sz="2400" dirty="0">
              <a:solidFill>
                <a:srgbClr val="00B0F0"/>
              </a:solidFill>
            </a:endParaRPr>
          </a:p>
        </p:txBody>
      </p:sp>
    </p:spTree>
    <p:extLst>
      <p:ext uri="{BB962C8B-B14F-4D97-AF65-F5344CB8AC3E}">
        <p14:creationId xmlns:p14="http://schemas.microsoft.com/office/powerpoint/2010/main" val="116762775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Switch Hardware</a:t>
            </a:r>
          </a:p>
        </p:txBody>
      </p:sp>
      <p:sp>
        <p:nvSpPr>
          <p:cNvPr id="7" name="Content Placeholder 1"/>
          <p:cNvSpPr>
            <a:spLocks noGrp="1"/>
          </p:cNvSpPr>
          <p:nvPr>
            <p:ph idx="1"/>
          </p:nvPr>
        </p:nvSpPr>
        <p:spPr>
          <a:xfrm>
            <a:off x="193869" y="1232593"/>
            <a:ext cx="3609646" cy="5139024"/>
          </a:xfrm>
        </p:spPr>
        <p:txBody>
          <a:bodyPr>
            <a:normAutofit lnSpcReduction="10000"/>
          </a:bodyPr>
          <a:lstStyle/>
          <a:p>
            <a:r>
              <a:rPr lang="en-US" sz="2000" dirty="0"/>
              <a:t>There are five categories of switches for enterprise networks: Campus LAN, Data Center, Cloud-Managed, Service Provider, and Virtual Networking.</a:t>
            </a:r>
          </a:p>
          <a:p>
            <a:r>
              <a:rPr lang="en-US" sz="2000" dirty="0"/>
              <a:t>The port density of a switch refers to the number of ports available on a single switch. Fixed configuration switches typically support up to 48 ports on a single device. Modular switches can support very high-port densities through the addition of multiple switch port line cards.  </a:t>
            </a:r>
          </a:p>
          <a:p>
            <a:pPr marL="0" indent="0">
              <a:buNone/>
            </a:pPr>
            <a:endParaRPr lang="en-US" dirty="0"/>
          </a:p>
        </p:txBody>
      </p:sp>
      <p:pic>
        <p:nvPicPr>
          <p:cNvPr id="3" name="Picture 2"/>
          <p:cNvPicPr>
            <a:picLocks noChangeAspect="1"/>
          </p:cNvPicPr>
          <p:nvPr/>
        </p:nvPicPr>
        <p:blipFill>
          <a:blip r:embed="rId3"/>
          <a:stretch>
            <a:fillRect/>
          </a:stretch>
        </p:blipFill>
        <p:spPr>
          <a:xfrm>
            <a:off x="3906243" y="1232592"/>
            <a:ext cx="5237757" cy="3961995"/>
          </a:xfrm>
          <a:prstGeom prst="rect">
            <a:avLst/>
          </a:prstGeom>
        </p:spPr>
      </p:pic>
    </p:spTree>
    <p:extLst>
      <p:ext uri="{BB962C8B-B14F-4D97-AF65-F5344CB8AC3E}">
        <p14:creationId xmlns:p14="http://schemas.microsoft.com/office/powerpoint/2010/main" val="276276330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Switch Hardware (Cont.)</a:t>
            </a:r>
          </a:p>
        </p:txBody>
      </p:sp>
      <p:sp>
        <p:nvSpPr>
          <p:cNvPr id="7" name="Content Placeholder 1"/>
          <p:cNvSpPr>
            <a:spLocks noGrp="1"/>
          </p:cNvSpPr>
          <p:nvPr>
            <p:ph idx="1"/>
          </p:nvPr>
        </p:nvSpPr>
        <p:spPr>
          <a:xfrm>
            <a:off x="193869" y="1232593"/>
            <a:ext cx="5273076" cy="5139024"/>
          </a:xfrm>
        </p:spPr>
        <p:txBody>
          <a:bodyPr>
            <a:normAutofit/>
          </a:bodyPr>
          <a:lstStyle/>
          <a:p>
            <a:r>
              <a:rPr lang="en-US" sz="2000" dirty="0"/>
              <a:t>Forwarding rates define the processing capabilities of a switch by rating how much data the switch can process per second. </a:t>
            </a:r>
          </a:p>
          <a:p>
            <a:r>
              <a:rPr lang="en-US" sz="2000" dirty="0"/>
              <a:t>Wire speed is the data rate that each Ethernet port on the switch is capable of attaining. Data rates can be 100 Mb/s, 1 Gb/s, 10 Gb/s, or 100 Gb/s.</a:t>
            </a:r>
          </a:p>
          <a:p>
            <a:r>
              <a:rPr lang="en-US" sz="2000" dirty="0"/>
              <a:t>Less expensive, lower performing switches can be used at the access layer, and more expensive, higher performing switches can be used at the distribution and core layers, where the forwarding rate has a greater impact on network performance.  </a:t>
            </a:r>
          </a:p>
          <a:p>
            <a:pPr marL="0" indent="0">
              <a:buNone/>
            </a:pPr>
            <a:endParaRPr lang="en-US" dirty="0"/>
          </a:p>
        </p:txBody>
      </p:sp>
      <p:pic>
        <p:nvPicPr>
          <p:cNvPr id="2" name="Picture 1"/>
          <p:cNvPicPr>
            <a:picLocks noChangeAspect="1"/>
          </p:cNvPicPr>
          <p:nvPr/>
        </p:nvPicPr>
        <p:blipFill>
          <a:blip r:embed="rId3"/>
          <a:stretch>
            <a:fillRect/>
          </a:stretch>
        </p:blipFill>
        <p:spPr>
          <a:xfrm>
            <a:off x="5613226" y="1232592"/>
            <a:ext cx="3352800" cy="4533900"/>
          </a:xfrm>
          <a:prstGeom prst="rect">
            <a:avLst/>
          </a:prstGeom>
        </p:spPr>
      </p:pic>
    </p:spTree>
    <p:extLst>
      <p:ext uri="{BB962C8B-B14F-4D97-AF65-F5344CB8AC3E}">
        <p14:creationId xmlns:p14="http://schemas.microsoft.com/office/powerpoint/2010/main" val="200559717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Switch Hardware (Cont.)</a:t>
            </a:r>
          </a:p>
        </p:txBody>
      </p:sp>
      <p:sp>
        <p:nvSpPr>
          <p:cNvPr id="7" name="Content Placeholder 1"/>
          <p:cNvSpPr>
            <a:spLocks noGrp="1"/>
          </p:cNvSpPr>
          <p:nvPr>
            <p:ph idx="1"/>
          </p:nvPr>
        </p:nvSpPr>
        <p:spPr>
          <a:xfrm>
            <a:off x="193869" y="1232593"/>
            <a:ext cx="8772156" cy="1812164"/>
          </a:xfrm>
        </p:spPr>
        <p:txBody>
          <a:bodyPr>
            <a:normAutofit fontScale="92500" lnSpcReduction="10000"/>
          </a:bodyPr>
          <a:lstStyle/>
          <a:p>
            <a:r>
              <a:rPr lang="en-US" sz="2000" dirty="0"/>
              <a:t>Power over Ethernet (PoE) allows the switch to deliver power to a device over the existing Ethernet cabling. </a:t>
            </a:r>
          </a:p>
          <a:p>
            <a:r>
              <a:rPr lang="en-US" sz="2000" dirty="0"/>
              <a:t>Multilayer switches are typically deployed in the core and distribution layers of an organization's switched network. Multilayer switches are characterized by their ability to build a routing table, support a few routing protocols, and forward IP packets at a rate close to that of Layer 2 forwarding. </a:t>
            </a:r>
          </a:p>
          <a:p>
            <a:pPr marL="0" indent="0">
              <a:buNone/>
            </a:pPr>
            <a:endParaRPr lang="en-US" dirty="0"/>
          </a:p>
        </p:txBody>
      </p:sp>
      <p:pic>
        <p:nvPicPr>
          <p:cNvPr id="3" name="Picture 2"/>
          <p:cNvPicPr>
            <a:picLocks noChangeAspect="1"/>
          </p:cNvPicPr>
          <p:nvPr/>
        </p:nvPicPr>
        <p:blipFill>
          <a:blip r:embed="rId3"/>
          <a:stretch>
            <a:fillRect/>
          </a:stretch>
        </p:blipFill>
        <p:spPr>
          <a:xfrm>
            <a:off x="1503371" y="3142034"/>
            <a:ext cx="6153150" cy="3537118"/>
          </a:xfrm>
          <a:prstGeom prst="rect">
            <a:avLst/>
          </a:prstGeom>
        </p:spPr>
      </p:pic>
    </p:spTree>
    <p:extLst>
      <p:ext uri="{BB962C8B-B14F-4D97-AF65-F5344CB8AC3E}">
        <p14:creationId xmlns:p14="http://schemas.microsoft.com/office/powerpoint/2010/main" val="151963075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Router Hardware (Cont.) </a:t>
            </a:r>
          </a:p>
        </p:txBody>
      </p:sp>
      <p:sp>
        <p:nvSpPr>
          <p:cNvPr id="7" name="Content Placeholder 1"/>
          <p:cNvSpPr>
            <a:spLocks noGrp="1"/>
          </p:cNvSpPr>
          <p:nvPr>
            <p:ph idx="1"/>
          </p:nvPr>
        </p:nvSpPr>
        <p:spPr>
          <a:xfrm>
            <a:off x="193869" y="1232593"/>
            <a:ext cx="8772156" cy="1491152"/>
          </a:xfrm>
        </p:spPr>
        <p:txBody>
          <a:bodyPr>
            <a:normAutofit lnSpcReduction="10000"/>
          </a:bodyPr>
          <a:lstStyle/>
          <a:p>
            <a:r>
              <a:rPr lang="en-US" sz="2000" dirty="0"/>
              <a:t>Routers play a critical role in networking by connecting homes and businesses to the Internet, interconnecting multiple sites within an enterprise network, providing redundant paths, and connecting ISPs on the Internet. They also act as a translator between different media types and protocols.  </a:t>
            </a:r>
          </a:p>
          <a:p>
            <a:pPr marL="0" indent="0">
              <a:buNone/>
            </a:pPr>
            <a:endParaRPr lang="en-US" dirty="0"/>
          </a:p>
        </p:txBody>
      </p:sp>
      <p:pic>
        <p:nvPicPr>
          <p:cNvPr id="4" name="Picture 3"/>
          <p:cNvPicPr>
            <a:picLocks noChangeAspect="1"/>
          </p:cNvPicPr>
          <p:nvPr/>
        </p:nvPicPr>
        <p:blipFill>
          <a:blip r:embed="rId3"/>
          <a:stretch>
            <a:fillRect/>
          </a:stretch>
        </p:blipFill>
        <p:spPr>
          <a:xfrm>
            <a:off x="1866018" y="2553611"/>
            <a:ext cx="5427855" cy="4119563"/>
          </a:xfrm>
          <a:prstGeom prst="rect">
            <a:avLst/>
          </a:prstGeom>
        </p:spPr>
      </p:pic>
    </p:spTree>
    <p:extLst>
      <p:ext uri="{BB962C8B-B14F-4D97-AF65-F5344CB8AC3E}">
        <p14:creationId xmlns:p14="http://schemas.microsoft.com/office/powerpoint/2010/main" val="27994273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450851" y="353959"/>
            <a:ext cx="8145462" cy="973395"/>
          </a:xfrm>
        </p:spPr>
        <p:txBody>
          <a:bodyPr/>
          <a:lstStyle/>
          <a:p>
            <a:pPr eaLnBrk="1" hangingPunct="1"/>
            <a:r>
              <a:rPr lang="en-US" dirty="0">
                <a:latin typeface="Arial" charset="0"/>
              </a:rPr>
              <a:t>Instructor Materials – Chapter 1 Planning Guide</a:t>
            </a:r>
            <a:endParaRPr lang="en-US" dirty="0"/>
          </a:p>
        </p:txBody>
      </p:sp>
      <p:sp>
        <p:nvSpPr>
          <p:cNvPr id="4099" name="Rectangle 34"/>
          <p:cNvSpPr>
            <a:spLocks noGrp="1" noChangeArrowheads="1"/>
          </p:cNvSpPr>
          <p:nvPr>
            <p:ph type="body" idx="4294967295"/>
          </p:nvPr>
        </p:nvSpPr>
        <p:spPr>
          <a:xfrm>
            <a:off x="450851" y="1327354"/>
            <a:ext cx="7940675" cy="4539803"/>
          </a:xfrm>
        </p:spPr>
        <p:txBody>
          <a:bodyPr/>
          <a:lstStyle/>
          <a:p>
            <a:pPr marL="0" indent="0">
              <a:buNone/>
            </a:pPr>
            <a:r>
              <a:rPr lang="en-CA" dirty="0"/>
              <a:t>This PowerPoint deck is divided in two parts:</a:t>
            </a:r>
          </a:p>
          <a:p>
            <a:pPr marL="457200" indent="-457200">
              <a:buClrTx/>
              <a:buFont typeface="+mj-lt"/>
              <a:buAutoNum type="arabicPeriod"/>
            </a:pPr>
            <a:r>
              <a:rPr lang="en-US" sz="2000" dirty="0"/>
              <a:t>Instructor Planning Guide</a:t>
            </a:r>
            <a:endParaRPr lang="en-CA" sz="2000" dirty="0"/>
          </a:p>
          <a:p>
            <a:pPr lvl="1">
              <a:buClrTx/>
              <a:buFont typeface="Wingdings" charset="2"/>
              <a:buChar char="§"/>
            </a:pPr>
            <a:r>
              <a:rPr lang="en-CA" sz="1600" dirty="0"/>
              <a:t>Information to help you become familiar with the chapter</a:t>
            </a:r>
          </a:p>
          <a:p>
            <a:pPr lvl="1">
              <a:buClrTx/>
              <a:buFont typeface="Wingdings" charset="2"/>
              <a:buChar char="§"/>
            </a:pPr>
            <a:r>
              <a:rPr lang="en-CA" sz="1600" dirty="0"/>
              <a:t>Teaching aids</a:t>
            </a:r>
          </a:p>
          <a:p>
            <a:pPr marL="457200" indent="-457200">
              <a:buClrTx/>
              <a:buFont typeface="+mj-lt"/>
              <a:buAutoNum type="arabicPeriod"/>
            </a:pPr>
            <a:r>
              <a:rPr lang="en-CA" sz="2000" dirty="0"/>
              <a:t>Instructor Class Presentation</a:t>
            </a:r>
          </a:p>
          <a:p>
            <a:pPr lvl="1">
              <a:buClrTx/>
              <a:buFont typeface="Wingdings" charset="2"/>
              <a:buChar char="§"/>
            </a:pPr>
            <a:r>
              <a:rPr lang="en-CA" sz="1600" dirty="0"/>
              <a:t>Optional slides that you can use in the classroom</a:t>
            </a:r>
          </a:p>
          <a:p>
            <a:pPr lvl="1">
              <a:buClrTx/>
              <a:buFont typeface="Wingdings" charset="2"/>
              <a:buChar char="§"/>
            </a:pPr>
            <a:r>
              <a:rPr lang="en-CA" sz="1600" dirty="0"/>
              <a:t>Begins on slide # 8</a:t>
            </a:r>
            <a:endParaRPr lang="en-CA" sz="1600" b="1" dirty="0">
              <a:solidFill>
                <a:srgbClr val="00B0F0"/>
              </a:solidFill>
            </a:endParaRPr>
          </a:p>
          <a:p>
            <a:pPr marL="0" indent="0">
              <a:buNone/>
            </a:pPr>
            <a:r>
              <a:rPr lang="en-CA" sz="2000" dirty="0"/>
              <a:t>Note: Remove the Planning Guide from this presentation before sharing with anyone.</a:t>
            </a:r>
            <a:endParaRPr lang="en-CA" dirty="0"/>
          </a:p>
        </p:txBody>
      </p:sp>
    </p:spTree>
    <p:extLst>
      <p:ext uri="{BB962C8B-B14F-4D97-AF65-F5344CB8AC3E}">
        <p14:creationId xmlns:p14="http://schemas.microsoft.com/office/powerpoint/2010/main" val="104576193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Router Hardware (Cont.) </a:t>
            </a:r>
          </a:p>
        </p:txBody>
      </p:sp>
      <p:sp>
        <p:nvSpPr>
          <p:cNvPr id="7" name="Content Placeholder 1"/>
          <p:cNvSpPr>
            <a:spLocks noGrp="1"/>
          </p:cNvSpPr>
          <p:nvPr>
            <p:ph idx="1"/>
          </p:nvPr>
        </p:nvSpPr>
        <p:spPr>
          <a:xfrm>
            <a:off x="193869" y="1232593"/>
            <a:ext cx="8772156" cy="1491152"/>
          </a:xfrm>
        </p:spPr>
        <p:txBody>
          <a:bodyPr>
            <a:normAutofit fontScale="92500" lnSpcReduction="10000"/>
          </a:bodyPr>
          <a:lstStyle/>
          <a:p>
            <a:r>
              <a:rPr lang="en-US" sz="2000" dirty="0"/>
              <a:t>There are three categories of routers: Branch, Network Edge, and Service Provider.</a:t>
            </a:r>
          </a:p>
          <a:p>
            <a:r>
              <a:rPr lang="en-US" sz="2000" dirty="0"/>
              <a:t>Routers also come in many form factors. Network administrators in an enterprise environment should be able to support a variety of routers, from a small desktop router to a rack-mounted or blade model.  </a:t>
            </a:r>
          </a:p>
          <a:p>
            <a:pPr marL="0" indent="0">
              <a:buNone/>
            </a:pPr>
            <a:endParaRPr lang="en-US" dirty="0"/>
          </a:p>
        </p:txBody>
      </p:sp>
      <p:pic>
        <p:nvPicPr>
          <p:cNvPr id="2" name="Picture 1"/>
          <p:cNvPicPr>
            <a:picLocks noChangeAspect="1"/>
          </p:cNvPicPr>
          <p:nvPr/>
        </p:nvPicPr>
        <p:blipFill>
          <a:blip r:embed="rId3"/>
          <a:stretch>
            <a:fillRect/>
          </a:stretch>
        </p:blipFill>
        <p:spPr>
          <a:xfrm>
            <a:off x="1250958" y="2830749"/>
            <a:ext cx="6657975" cy="3822666"/>
          </a:xfrm>
          <a:prstGeom prst="rect">
            <a:avLst/>
          </a:prstGeom>
        </p:spPr>
      </p:pic>
    </p:spTree>
    <p:extLst>
      <p:ext uri="{BB962C8B-B14F-4D97-AF65-F5344CB8AC3E}">
        <p14:creationId xmlns:p14="http://schemas.microsoft.com/office/powerpoint/2010/main" val="160573137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Managing Devices </a:t>
            </a:r>
          </a:p>
        </p:txBody>
      </p:sp>
      <p:sp>
        <p:nvSpPr>
          <p:cNvPr id="7" name="Content Placeholder 1"/>
          <p:cNvSpPr>
            <a:spLocks noGrp="1"/>
          </p:cNvSpPr>
          <p:nvPr>
            <p:ph idx="1"/>
          </p:nvPr>
        </p:nvSpPr>
        <p:spPr>
          <a:xfrm>
            <a:off x="193869" y="1232592"/>
            <a:ext cx="8772156" cy="1903167"/>
          </a:xfrm>
        </p:spPr>
        <p:txBody>
          <a:bodyPr>
            <a:normAutofit fontScale="92500" lnSpcReduction="20000"/>
          </a:bodyPr>
          <a:lstStyle/>
          <a:p>
            <a:r>
              <a:rPr lang="en-US" sz="2000" dirty="0"/>
              <a:t>IOS refers to the package of routing, switching, security, and other internetworking technologies integrated into a single multitasking operating system.</a:t>
            </a:r>
          </a:p>
          <a:p>
            <a:r>
              <a:rPr lang="en-US" sz="2000" dirty="0"/>
              <a:t>Out-of-band management is used for initial configuration or when a network connection is unavailable. </a:t>
            </a:r>
          </a:p>
          <a:p>
            <a:r>
              <a:rPr lang="en-US" sz="1800" dirty="0"/>
              <a:t>In-band management is used to monitor and make configuration changes to a network device over a network connection. </a:t>
            </a:r>
            <a:r>
              <a:rPr lang="en-US" sz="2000" dirty="0"/>
              <a:t>  </a:t>
            </a:r>
          </a:p>
          <a:p>
            <a:pPr marL="0" indent="0">
              <a:buNone/>
            </a:pPr>
            <a:endParaRPr lang="en-US" dirty="0"/>
          </a:p>
        </p:txBody>
      </p:sp>
      <p:pic>
        <p:nvPicPr>
          <p:cNvPr id="2" name="Picture 1"/>
          <p:cNvPicPr>
            <a:picLocks noChangeAspect="1"/>
          </p:cNvPicPr>
          <p:nvPr/>
        </p:nvPicPr>
        <p:blipFill>
          <a:blip r:embed="rId3"/>
          <a:stretch>
            <a:fillRect/>
          </a:stretch>
        </p:blipFill>
        <p:spPr>
          <a:xfrm>
            <a:off x="2134167" y="3135760"/>
            <a:ext cx="4891558" cy="3508231"/>
          </a:xfrm>
          <a:prstGeom prst="rect">
            <a:avLst/>
          </a:prstGeom>
        </p:spPr>
      </p:pic>
    </p:spTree>
    <p:extLst>
      <p:ext uri="{BB962C8B-B14F-4D97-AF65-F5344CB8AC3E}">
        <p14:creationId xmlns:p14="http://schemas.microsoft.com/office/powerpoint/2010/main" val="179263467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Managing Devices (Cont.) </a:t>
            </a:r>
          </a:p>
        </p:txBody>
      </p:sp>
      <p:sp>
        <p:nvSpPr>
          <p:cNvPr id="7" name="Content Placeholder 1"/>
          <p:cNvSpPr>
            <a:spLocks noGrp="1"/>
          </p:cNvSpPr>
          <p:nvPr>
            <p:ph idx="1"/>
          </p:nvPr>
        </p:nvSpPr>
        <p:spPr>
          <a:xfrm>
            <a:off x="193869" y="1232592"/>
            <a:ext cx="8772156" cy="5294668"/>
          </a:xfrm>
        </p:spPr>
        <p:txBody>
          <a:bodyPr>
            <a:normAutofit fontScale="85000" lnSpcReduction="20000"/>
          </a:bodyPr>
          <a:lstStyle/>
          <a:p>
            <a:r>
              <a:rPr lang="en-US" sz="2000" dirty="0"/>
              <a:t>A basic router configuration includes the hostname for identification, passwords for security, assignment of IP addresses to interfaces for connectivity, and basic routing. Verify and save configuration changes using the</a:t>
            </a:r>
            <a:r>
              <a:rPr lang="en-US" sz="2000" b="1" dirty="0"/>
              <a:t> copy running-config startup-config </a:t>
            </a:r>
            <a:r>
              <a:rPr lang="en-US" sz="2000" dirty="0"/>
              <a:t>command. To clear the router configuration, use the</a:t>
            </a:r>
            <a:r>
              <a:rPr lang="en-US" sz="2000" b="1" dirty="0"/>
              <a:t> erase startup-config </a:t>
            </a:r>
            <a:r>
              <a:rPr lang="en-US" sz="2000" dirty="0"/>
              <a:t>command and then the</a:t>
            </a:r>
            <a:r>
              <a:rPr lang="en-US" sz="2000" b="1" dirty="0"/>
              <a:t> reload </a:t>
            </a:r>
            <a:r>
              <a:rPr lang="en-US" sz="2000" dirty="0"/>
              <a:t>command.</a:t>
            </a:r>
          </a:p>
          <a:p>
            <a:r>
              <a:rPr lang="en-US" sz="2000" dirty="0"/>
              <a:t>Some of the most commonly used IOS commands to display and verify the operational status of the router and related IPv4 network functionality are </a:t>
            </a:r>
          </a:p>
          <a:p>
            <a:pPr lvl="1"/>
            <a:r>
              <a:rPr lang="en-US" sz="2100" b="1" dirty="0"/>
              <a:t>show ip protocols</a:t>
            </a:r>
            <a:r>
              <a:rPr lang="en-US" sz="2100" dirty="0"/>
              <a:t> - Displays information about the routing protocols configured. </a:t>
            </a:r>
          </a:p>
          <a:p>
            <a:pPr lvl="1"/>
            <a:r>
              <a:rPr lang="en-US" sz="2000" b="1" dirty="0"/>
              <a:t>show ip route</a:t>
            </a:r>
            <a:r>
              <a:rPr lang="en-US" sz="2000" dirty="0"/>
              <a:t> - Displays routing table information, including: routing codes, known networks, administrative distance and metrics, how routes were learned, next hop, static routes, and default routes. </a:t>
            </a:r>
          </a:p>
          <a:p>
            <a:pPr lvl="1"/>
            <a:r>
              <a:rPr lang="en-US" sz="2000" b="1" dirty="0"/>
              <a:t>show interfaces </a:t>
            </a:r>
            <a:r>
              <a:rPr lang="en-US" sz="2000" dirty="0"/>
              <a:t>- Displays interfaces with line (protocol) status, bandwidth, delay, reliability, encapsulation, duplex, and I/O statistics. </a:t>
            </a:r>
          </a:p>
          <a:p>
            <a:pPr lvl="1"/>
            <a:r>
              <a:rPr lang="en-US" sz="2000" b="1" dirty="0"/>
              <a:t>show ip interfaces</a:t>
            </a:r>
            <a:r>
              <a:rPr lang="en-US" sz="2000" dirty="0"/>
              <a:t> - Displays interface information, including: protocol status, the IPv4 address, if a helper address is configured, and whether an ACL is enabled on the interface. </a:t>
            </a:r>
          </a:p>
          <a:p>
            <a:pPr lvl="1"/>
            <a:r>
              <a:rPr lang="en-US" sz="2000" b="1" dirty="0"/>
              <a:t>show ip interface brief</a:t>
            </a:r>
            <a:r>
              <a:rPr lang="en-US" sz="2000" dirty="0"/>
              <a:t> - Displays all interfaces with IPv4 addressing information and interface and line protocols status. </a:t>
            </a:r>
          </a:p>
          <a:p>
            <a:pPr lvl="1"/>
            <a:r>
              <a:rPr lang="en-US" sz="2000" b="1" dirty="0"/>
              <a:t>show protocols </a:t>
            </a:r>
            <a:r>
              <a:rPr lang="en-US" sz="2000" dirty="0"/>
              <a:t>- Displays information about the routed protocol that is enabled, and the protocol status of interfaces. </a:t>
            </a:r>
          </a:p>
          <a:p>
            <a:endParaRPr lang="en-US" sz="2000" dirty="0"/>
          </a:p>
          <a:p>
            <a:pPr marL="0" indent="0">
              <a:buNone/>
            </a:pPr>
            <a:endParaRPr lang="en-US" dirty="0"/>
          </a:p>
        </p:txBody>
      </p:sp>
    </p:spTree>
    <p:extLst>
      <p:ext uri="{BB962C8B-B14F-4D97-AF65-F5344CB8AC3E}">
        <p14:creationId xmlns:p14="http://schemas.microsoft.com/office/powerpoint/2010/main" val="222922781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Managing Devices (Cont.) </a:t>
            </a:r>
          </a:p>
        </p:txBody>
      </p:sp>
      <p:sp>
        <p:nvSpPr>
          <p:cNvPr id="7" name="Content Placeholder 1"/>
          <p:cNvSpPr>
            <a:spLocks noGrp="1"/>
          </p:cNvSpPr>
          <p:nvPr>
            <p:ph idx="1"/>
          </p:nvPr>
        </p:nvSpPr>
        <p:spPr>
          <a:xfrm>
            <a:off x="193869" y="1232592"/>
            <a:ext cx="8772156" cy="4068982"/>
          </a:xfrm>
        </p:spPr>
        <p:txBody>
          <a:bodyPr>
            <a:normAutofit fontScale="92500" lnSpcReduction="20000"/>
          </a:bodyPr>
          <a:lstStyle/>
          <a:p>
            <a:r>
              <a:rPr lang="en-US" sz="2000" dirty="0"/>
              <a:t>A basic router configuration includes the hostname for identification, passwords for security, assignment of IP addresses to interfaces for connectivity, and basic routing. </a:t>
            </a:r>
          </a:p>
          <a:p>
            <a:r>
              <a:rPr lang="en-US" sz="2000" dirty="0"/>
              <a:t>Verify and save configuration changes using the</a:t>
            </a:r>
            <a:r>
              <a:rPr lang="en-US" sz="2000" b="1" dirty="0"/>
              <a:t> copy running-config startup-config </a:t>
            </a:r>
            <a:r>
              <a:rPr lang="en-US" sz="2000" dirty="0"/>
              <a:t>command. To clear the router configuration, use the</a:t>
            </a:r>
            <a:r>
              <a:rPr lang="en-US" sz="2000" b="1" dirty="0"/>
              <a:t> erase startup-config </a:t>
            </a:r>
            <a:r>
              <a:rPr lang="en-US" sz="2000" dirty="0"/>
              <a:t>command and then the</a:t>
            </a:r>
            <a:r>
              <a:rPr lang="en-US" sz="2000" b="1" dirty="0"/>
              <a:t> reload </a:t>
            </a:r>
            <a:r>
              <a:rPr lang="en-US" sz="2000" dirty="0"/>
              <a:t>command.</a:t>
            </a:r>
          </a:p>
          <a:p>
            <a:r>
              <a:rPr lang="en-US" sz="2000" dirty="0"/>
              <a:t>Some of the most commonly used IOS commands to display and verify the operational status of the router and related IPv4 network functionality are: </a:t>
            </a:r>
          </a:p>
          <a:p>
            <a:pPr lvl="1"/>
            <a:r>
              <a:rPr lang="en-US" sz="2100" b="1" dirty="0"/>
              <a:t>show ip protocols</a:t>
            </a:r>
          </a:p>
          <a:p>
            <a:pPr lvl="1"/>
            <a:r>
              <a:rPr lang="en-US" sz="2000" b="1" dirty="0"/>
              <a:t>show ip route</a:t>
            </a:r>
          </a:p>
          <a:p>
            <a:pPr lvl="1"/>
            <a:r>
              <a:rPr lang="en-US" sz="2000" b="1" dirty="0"/>
              <a:t>show interfaces</a:t>
            </a:r>
          </a:p>
          <a:p>
            <a:pPr lvl="1"/>
            <a:r>
              <a:rPr lang="en-US" sz="2000" b="1" dirty="0"/>
              <a:t>show ip interfaces</a:t>
            </a:r>
          </a:p>
          <a:p>
            <a:pPr lvl="1"/>
            <a:r>
              <a:rPr lang="en-US" sz="2000" b="1" dirty="0"/>
              <a:t>show ip interface brief</a:t>
            </a:r>
          </a:p>
          <a:p>
            <a:pPr lvl="1"/>
            <a:r>
              <a:rPr lang="en-US" sz="2000" b="1" dirty="0"/>
              <a:t>show protocols</a:t>
            </a:r>
            <a:endParaRPr lang="en-US" sz="2000" dirty="0"/>
          </a:p>
          <a:p>
            <a:pPr marL="0" indent="0">
              <a:buNone/>
            </a:pPr>
            <a:endParaRPr lang="en-US" dirty="0"/>
          </a:p>
        </p:txBody>
      </p:sp>
      <p:pic>
        <p:nvPicPr>
          <p:cNvPr id="3" name="Picture 2"/>
          <p:cNvPicPr>
            <a:picLocks noChangeAspect="1"/>
          </p:cNvPicPr>
          <p:nvPr/>
        </p:nvPicPr>
        <p:blipFill>
          <a:blip r:embed="rId3"/>
          <a:stretch>
            <a:fillRect/>
          </a:stretch>
        </p:blipFill>
        <p:spPr>
          <a:xfrm>
            <a:off x="2899220" y="5047862"/>
            <a:ext cx="6066805" cy="1510610"/>
          </a:xfrm>
          <a:prstGeom prst="rect">
            <a:avLst/>
          </a:prstGeom>
        </p:spPr>
      </p:pic>
    </p:spTree>
    <p:extLst>
      <p:ext uri="{BB962C8B-B14F-4D97-AF65-F5344CB8AC3E}">
        <p14:creationId xmlns:p14="http://schemas.microsoft.com/office/powerpoint/2010/main" val="412198575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800" dirty="0"/>
              <a:t>Selecting Network Devices</a:t>
            </a:r>
            <a:br>
              <a:rPr lang="en-US" dirty="0"/>
            </a:br>
            <a:r>
              <a:rPr lang="en-US" dirty="0"/>
              <a:t>Managing Devices (Cont.) </a:t>
            </a:r>
          </a:p>
        </p:txBody>
      </p:sp>
      <p:sp>
        <p:nvSpPr>
          <p:cNvPr id="7" name="Content Placeholder 1"/>
          <p:cNvSpPr>
            <a:spLocks noGrp="1"/>
          </p:cNvSpPr>
          <p:nvPr>
            <p:ph idx="1"/>
          </p:nvPr>
        </p:nvSpPr>
        <p:spPr>
          <a:xfrm>
            <a:off x="193869" y="1232592"/>
            <a:ext cx="8772156" cy="3570744"/>
          </a:xfrm>
        </p:spPr>
        <p:txBody>
          <a:bodyPr>
            <a:normAutofit fontScale="92500" lnSpcReduction="10000"/>
          </a:bodyPr>
          <a:lstStyle/>
          <a:p>
            <a:r>
              <a:rPr lang="en-US" sz="2000" dirty="0"/>
              <a:t>Verify and save the switch configuration using the</a:t>
            </a:r>
            <a:r>
              <a:rPr lang="en-US" sz="2000" b="1" dirty="0"/>
              <a:t> copy running-config startup-config </a:t>
            </a:r>
            <a:r>
              <a:rPr lang="en-US" sz="2000" dirty="0"/>
              <a:t>command. To clear the switch configuration, use the</a:t>
            </a:r>
            <a:r>
              <a:rPr lang="en-US" sz="2000" b="1" dirty="0"/>
              <a:t> erase startup-config </a:t>
            </a:r>
            <a:r>
              <a:rPr lang="en-US" sz="2000" dirty="0"/>
              <a:t>command and then the</a:t>
            </a:r>
            <a:r>
              <a:rPr lang="en-US" sz="2000" b="1" dirty="0"/>
              <a:t> reload </a:t>
            </a:r>
            <a:r>
              <a:rPr lang="en-US" sz="2000" dirty="0"/>
              <a:t>command. Erase any VLAN information using the command</a:t>
            </a:r>
            <a:r>
              <a:rPr lang="en-US" sz="2000" b="1" dirty="0"/>
              <a:t> delete </a:t>
            </a:r>
            <a:r>
              <a:rPr lang="en-US" sz="2000" b="1" dirty="0" err="1"/>
              <a:t>flash:vlan.dat</a:t>
            </a:r>
            <a:r>
              <a:rPr lang="en-US" sz="2000" dirty="0"/>
              <a:t>. When switch configurations are in place, view the configurations using the</a:t>
            </a:r>
            <a:r>
              <a:rPr lang="en-US" sz="2000" b="1" dirty="0"/>
              <a:t> show running-config </a:t>
            </a:r>
            <a:r>
              <a:rPr lang="en-US" sz="2000" dirty="0"/>
              <a:t>command.</a:t>
            </a:r>
          </a:p>
          <a:p>
            <a:r>
              <a:rPr lang="en-US" sz="2000" dirty="0"/>
              <a:t>Switches make use of common IOS commands for configuration, to check for connectivity and to display current switch status:</a:t>
            </a:r>
          </a:p>
          <a:p>
            <a:pPr lvl="1"/>
            <a:r>
              <a:rPr lang="en-US" sz="1600" b="1" dirty="0"/>
              <a:t>show port-security</a:t>
            </a:r>
          </a:p>
          <a:p>
            <a:pPr lvl="1"/>
            <a:r>
              <a:rPr lang="en-US" sz="1600" b="1" dirty="0"/>
              <a:t>show port-security address</a:t>
            </a:r>
          </a:p>
          <a:p>
            <a:pPr lvl="1"/>
            <a:r>
              <a:rPr lang="en-US" sz="1600" b="1" dirty="0"/>
              <a:t>show interfaces</a:t>
            </a:r>
          </a:p>
          <a:p>
            <a:pPr lvl="1"/>
            <a:r>
              <a:rPr lang="en-US" sz="1600" b="1" dirty="0"/>
              <a:t>show mac-address-table</a:t>
            </a:r>
          </a:p>
          <a:p>
            <a:pPr lvl="1"/>
            <a:r>
              <a:rPr lang="en-US" sz="1600" b="1" dirty="0"/>
              <a:t>show cdp neighbors </a:t>
            </a:r>
          </a:p>
          <a:p>
            <a:pPr marL="0" indent="0">
              <a:buNone/>
            </a:pPr>
            <a:endParaRPr lang="en-US" dirty="0"/>
          </a:p>
        </p:txBody>
      </p:sp>
      <p:pic>
        <p:nvPicPr>
          <p:cNvPr id="2" name="Picture 1"/>
          <p:cNvPicPr>
            <a:picLocks noChangeAspect="1"/>
          </p:cNvPicPr>
          <p:nvPr/>
        </p:nvPicPr>
        <p:blipFill>
          <a:blip r:embed="rId3"/>
          <a:stretch>
            <a:fillRect/>
          </a:stretch>
        </p:blipFill>
        <p:spPr>
          <a:xfrm>
            <a:off x="2985286" y="4579401"/>
            <a:ext cx="5857875" cy="1628775"/>
          </a:xfrm>
          <a:prstGeom prst="rect">
            <a:avLst/>
          </a:prstGeom>
        </p:spPr>
      </p:pic>
    </p:spTree>
    <p:extLst>
      <p:ext uri="{BB962C8B-B14F-4D97-AF65-F5344CB8AC3E}">
        <p14:creationId xmlns:p14="http://schemas.microsoft.com/office/powerpoint/2010/main" val="234206269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n-US" b="0" kern="0" dirty="0">
                <a:solidFill>
                  <a:schemeClr val="bg1"/>
                </a:solidFill>
                <a:latin typeface="+mj-lt"/>
                <a:ea typeface="+mj-ea"/>
                <a:cs typeface="+mj-cs"/>
              </a:rPr>
              <a:t>Scaling Network</a:t>
            </a:r>
          </a:p>
          <a:p>
            <a:pPr algn="l" defTabSz="814388">
              <a:lnSpc>
                <a:spcPct val="90000"/>
              </a:lnSpc>
              <a:defRPr/>
            </a:pPr>
            <a:r>
              <a:rPr lang="en-US" b="0" kern="0" dirty="0">
                <a:solidFill>
                  <a:schemeClr val="bg1"/>
                </a:solidFill>
                <a:latin typeface="+mj-lt"/>
                <a:ea typeface="+mj-ea"/>
                <a:cs typeface="+mj-cs"/>
              </a:rPr>
              <a:t>Planning Guide</a:t>
            </a:r>
          </a:p>
          <a:p>
            <a:pPr algn="l" defTabSz="814388">
              <a:lnSpc>
                <a:spcPct val="90000"/>
              </a:lnSpc>
              <a:defRPr/>
            </a:pPr>
            <a:r>
              <a:rPr lang="en-US" b="0" dirty="0">
                <a:solidFill>
                  <a:schemeClr val="bg1"/>
                </a:solidFill>
                <a:latin typeface="Arial" pitchFamily="34" charset="0"/>
                <a:cs typeface="Arial" pitchFamily="34" charset="0"/>
              </a:rPr>
              <a:t>Chapter 1: LAN Design</a:t>
            </a:r>
            <a:endParaRPr lang="en-US"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97150" y="352583"/>
            <a:ext cx="8145462" cy="838200"/>
          </a:xfrm>
        </p:spPr>
        <p:txBody>
          <a:bodyPr/>
          <a:lstStyle/>
          <a:p>
            <a:pPr eaLnBrk="1" hangingPunct="1"/>
            <a:r>
              <a:rPr lang="en-US" dirty="0"/>
              <a:t>Chapter 1: Activities</a:t>
            </a:r>
          </a:p>
        </p:txBody>
      </p:sp>
      <p:sp>
        <p:nvSpPr>
          <p:cNvPr id="6147" name="Rectangle 34"/>
          <p:cNvSpPr>
            <a:spLocks noGrp="1" noChangeArrowheads="1"/>
          </p:cNvSpPr>
          <p:nvPr>
            <p:ph type="body" idx="4294967295"/>
          </p:nvPr>
        </p:nvSpPr>
        <p:spPr>
          <a:xfrm>
            <a:off x="497150" y="1190783"/>
            <a:ext cx="7940675" cy="4605454"/>
          </a:xfrm>
        </p:spPr>
        <p:txBody>
          <a:bodyPr/>
          <a:lstStyle/>
          <a:p>
            <a:pPr marL="0" indent="0" eaLnBrk="1" hangingPunct="1">
              <a:spcBef>
                <a:spcPct val="30000"/>
              </a:spcBef>
              <a:buNone/>
            </a:pPr>
            <a:r>
              <a:rPr lang="en-US" sz="2000" dirty="0"/>
              <a:t>What activities are associated with this chapter?</a:t>
            </a:r>
            <a:endParaRPr lang="en-US" sz="2000" dirty="0">
              <a:solidFill>
                <a:srgbClr val="00B0F0"/>
              </a:solidFill>
            </a:endParaRPr>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176035328"/>
              </p:ext>
            </p:extLst>
          </p:nvPr>
        </p:nvGraphicFramePr>
        <p:xfrm>
          <a:off x="545277" y="1624158"/>
          <a:ext cx="8145463" cy="4324255"/>
        </p:xfrm>
        <a:graphic>
          <a:graphicData uri="http://schemas.openxmlformats.org/drawingml/2006/table">
            <a:tbl>
              <a:tblPr firstRow="1" bandRow="1">
                <a:tableStyleId>{5C22544A-7EE6-4342-B048-85BDC9FD1C3A}</a:tableStyleId>
              </a:tblPr>
              <a:tblGrid>
                <a:gridCol w="930906">
                  <a:extLst>
                    <a:ext uri="{9D8B030D-6E8A-4147-A177-3AD203B41FA5}">
                      <a16:colId xmlns:a16="http://schemas.microsoft.com/office/drawing/2014/main" val="20000"/>
                    </a:ext>
                  </a:extLst>
                </a:gridCol>
                <a:gridCol w="1455231">
                  <a:extLst>
                    <a:ext uri="{9D8B030D-6E8A-4147-A177-3AD203B41FA5}">
                      <a16:colId xmlns:a16="http://schemas.microsoft.com/office/drawing/2014/main" val="20001"/>
                    </a:ext>
                  </a:extLst>
                </a:gridCol>
                <a:gridCol w="3373133">
                  <a:extLst>
                    <a:ext uri="{9D8B030D-6E8A-4147-A177-3AD203B41FA5}">
                      <a16:colId xmlns:a16="http://schemas.microsoft.com/office/drawing/2014/main" val="20002"/>
                    </a:ext>
                  </a:extLst>
                </a:gridCol>
                <a:gridCol w="2386193">
                  <a:extLst>
                    <a:ext uri="{9D8B030D-6E8A-4147-A177-3AD203B41FA5}">
                      <a16:colId xmlns:a16="http://schemas.microsoft.com/office/drawing/2014/main" val="1984698637"/>
                    </a:ext>
                  </a:extLst>
                </a:gridCol>
              </a:tblGrid>
              <a:tr h="456929">
                <a:tc>
                  <a:txBody>
                    <a:bodyPr/>
                    <a:lstStyle/>
                    <a:p>
                      <a:pPr algn="ctr"/>
                      <a:r>
                        <a:rPr lang="en-US" sz="1600" dirty="0"/>
                        <a:t>Page #</a:t>
                      </a:r>
                    </a:p>
                  </a:txBody>
                  <a:tcPr anchor="ctr"/>
                </a:tc>
                <a:tc>
                  <a:txBody>
                    <a:bodyPr/>
                    <a:lstStyle/>
                    <a:p>
                      <a:pPr algn="ctr"/>
                      <a:r>
                        <a:rPr lang="en-US" sz="1600" dirty="0"/>
                        <a:t>Activity Type</a:t>
                      </a:r>
                    </a:p>
                  </a:txBody>
                  <a:tcPr anchor="ctr"/>
                </a:tc>
                <a:tc>
                  <a:txBody>
                    <a:bodyPr/>
                    <a:lstStyle/>
                    <a:p>
                      <a:pPr algn="ctr"/>
                      <a:r>
                        <a:rPr lang="en-US" sz="1600" dirty="0"/>
                        <a:t>Activity Name</a:t>
                      </a:r>
                    </a:p>
                  </a:txBody>
                  <a:tcPr anchor="ctr"/>
                </a:tc>
                <a:tc>
                  <a:txBody>
                    <a:bodyPr/>
                    <a:lstStyle/>
                    <a:p>
                      <a:pPr algn="ctr"/>
                      <a:r>
                        <a:rPr lang="en-US" sz="1600" dirty="0"/>
                        <a:t>Optional ?</a:t>
                      </a:r>
                    </a:p>
                  </a:txBody>
                  <a:tcPr anchor="ctr"/>
                </a:tc>
                <a:extLst>
                  <a:ext uri="{0D108BD9-81ED-4DB2-BD59-A6C34878D82A}">
                    <a16:rowId xmlns:a16="http://schemas.microsoft.com/office/drawing/2014/main" val="10000"/>
                  </a:ext>
                </a:extLst>
              </a:tr>
              <a:tr h="280015">
                <a:tc>
                  <a:txBody>
                    <a:bodyPr/>
                    <a:lstStyle/>
                    <a:p>
                      <a:r>
                        <a:rPr lang="en-US" sz="1200" dirty="0">
                          <a:solidFill>
                            <a:schemeClr val="tx1"/>
                          </a:solidFill>
                        </a:rPr>
                        <a:t>1.0.1.2</a:t>
                      </a:r>
                    </a:p>
                  </a:txBody>
                  <a:tcPr anchor="ctr"/>
                </a:tc>
                <a:tc>
                  <a:txBody>
                    <a:bodyPr/>
                    <a:lstStyle/>
                    <a:p>
                      <a:r>
                        <a:rPr lang="en-US" sz="1200" dirty="0">
                          <a:solidFill>
                            <a:schemeClr val="tx1"/>
                          </a:solidFill>
                        </a:rPr>
                        <a:t>Class Activity</a:t>
                      </a:r>
                    </a:p>
                  </a:txBody>
                  <a:tcPr anchor="ctr"/>
                </a:tc>
                <a:tc>
                  <a:txBody>
                    <a:bodyPr/>
                    <a:lstStyle/>
                    <a:p>
                      <a:r>
                        <a:rPr lang="en-US" sz="1200" dirty="0">
                          <a:solidFill>
                            <a:schemeClr val="tx1"/>
                          </a:solidFill>
                        </a:rPr>
                        <a:t>Network by Design</a:t>
                      </a:r>
                    </a:p>
                  </a:txBody>
                  <a:tcPr anchor="ctr"/>
                </a:tc>
                <a:tc>
                  <a:txBody>
                    <a:bodyPr/>
                    <a:lstStyle/>
                    <a:p>
                      <a:r>
                        <a:rPr lang="en-US" sz="1200" dirty="0">
                          <a:solidFill>
                            <a:schemeClr val="tx1"/>
                          </a:solidFill>
                        </a:rPr>
                        <a:t>Optional</a:t>
                      </a:r>
                    </a:p>
                  </a:txBody>
                  <a:tcPr anchor="ctr"/>
                </a:tc>
                <a:extLst>
                  <a:ext uri="{0D108BD9-81ED-4DB2-BD59-A6C34878D82A}">
                    <a16:rowId xmlns:a16="http://schemas.microsoft.com/office/drawing/2014/main" val="10001"/>
                  </a:ext>
                </a:extLst>
              </a:tr>
              <a:tr h="413412">
                <a:tc>
                  <a:txBody>
                    <a:bodyPr/>
                    <a:lstStyle/>
                    <a:p>
                      <a:r>
                        <a:rPr lang="en-US" sz="1200" dirty="0">
                          <a:solidFill>
                            <a:schemeClr val="tx1"/>
                          </a:solidFill>
                        </a:rPr>
                        <a:t>1.1.2.7</a:t>
                      </a:r>
                    </a:p>
                  </a:txBody>
                  <a:tcPr anchor="ctr"/>
                </a:tc>
                <a:tc>
                  <a:txBody>
                    <a:bodyPr/>
                    <a:lstStyle/>
                    <a:p>
                      <a:r>
                        <a:rPr lang="en-US" sz="1200" dirty="0">
                          <a:solidFill>
                            <a:schemeClr val="tx1"/>
                          </a:solidFill>
                        </a:rPr>
                        <a:t>Activity</a:t>
                      </a:r>
                    </a:p>
                  </a:txBody>
                  <a:tcPr anchor="ctr"/>
                </a:tc>
                <a:tc>
                  <a:txBody>
                    <a:bodyPr/>
                    <a:lstStyle/>
                    <a:p>
                      <a:r>
                        <a:rPr lang="en-US" sz="1200" dirty="0">
                          <a:solidFill>
                            <a:schemeClr val="tx1"/>
                          </a:solidFill>
                        </a:rPr>
                        <a:t>Identify Scalability Terminology</a:t>
                      </a:r>
                    </a:p>
                  </a:txBody>
                  <a:tcPr anchor="ctr"/>
                </a:tc>
                <a:tc>
                  <a:txBody>
                    <a:bodyPr/>
                    <a:lstStyle/>
                    <a:p>
                      <a:r>
                        <a:rPr lang="en-US" sz="1200" dirty="0">
                          <a:solidFill>
                            <a:schemeClr val="tx1"/>
                          </a:solidFill>
                        </a:rPr>
                        <a:t>-</a:t>
                      </a:r>
                    </a:p>
                  </a:txBody>
                  <a:tcPr anchor="ctr"/>
                </a:tc>
                <a:extLst>
                  <a:ext uri="{0D108BD9-81ED-4DB2-BD59-A6C34878D82A}">
                    <a16:rowId xmlns:a16="http://schemas.microsoft.com/office/drawing/2014/main" val="10002"/>
                  </a:ext>
                </a:extLst>
              </a:tr>
              <a:tr h="413412">
                <a:tc>
                  <a:txBody>
                    <a:bodyPr/>
                    <a:lstStyle/>
                    <a:p>
                      <a:r>
                        <a:rPr lang="en-US" sz="1200" dirty="0">
                          <a:solidFill>
                            <a:schemeClr val="tx1"/>
                          </a:solidFill>
                        </a:rPr>
                        <a:t>1.2.1.6</a:t>
                      </a:r>
                    </a:p>
                  </a:txBody>
                  <a:tcPr anchor="ctr"/>
                </a:tc>
                <a:tc>
                  <a:txBody>
                    <a:bodyPr/>
                    <a:lstStyle/>
                    <a:p>
                      <a:r>
                        <a:rPr lang="en-US" sz="1200" dirty="0">
                          <a:solidFill>
                            <a:schemeClr val="tx1"/>
                          </a:solidFill>
                        </a:rPr>
                        <a:t>Activity</a:t>
                      </a:r>
                    </a:p>
                  </a:txBody>
                  <a:tcPr anchor="ctr"/>
                </a:tc>
                <a:tc>
                  <a:txBody>
                    <a:bodyPr/>
                    <a:lstStyle/>
                    <a:p>
                      <a:r>
                        <a:rPr lang="en-US" sz="1200" dirty="0">
                          <a:solidFill>
                            <a:schemeClr val="tx1"/>
                          </a:solidFill>
                        </a:rPr>
                        <a:t>Selecting</a:t>
                      </a:r>
                      <a:r>
                        <a:rPr lang="en-US" sz="1200" baseline="0" dirty="0">
                          <a:solidFill>
                            <a:schemeClr val="tx1"/>
                          </a:solidFill>
                        </a:rPr>
                        <a:t> Switch Hardware</a:t>
                      </a:r>
                      <a:endParaRPr lang="en-US" sz="1200" dirty="0">
                        <a:solidFill>
                          <a:schemeClr val="tx1"/>
                        </a:solidFill>
                      </a:endParaRPr>
                    </a:p>
                  </a:txBody>
                  <a:tcPr anchor="ctr"/>
                </a:tc>
                <a:tc>
                  <a:txBody>
                    <a:bodyPr/>
                    <a:lstStyle/>
                    <a:p>
                      <a:r>
                        <a:rPr lang="en-US" sz="1200" dirty="0">
                          <a:solidFill>
                            <a:schemeClr val="tx1"/>
                          </a:solidFill>
                        </a:rPr>
                        <a:t>-</a:t>
                      </a:r>
                      <a:endParaRPr lang="en-US" sz="1200" dirty="0">
                        <a:solidFill>
                          <a:schemeClr val="tx1"/>
                        </a:solidFill>
                      </a:endParaRPr>
                    </a:p>
                  </a:txBody>
                  <a:tcPr anchor="ctr"/>
                </a:tc>
                <a:extLst>
                  <a:ext uri="{0D108BD9-81ED-4DB2-BD59-A6C34878D82A}">
                    <a16:rowId xmlns:a16="http://schemas.microsoft.com/office/drawing/2014/main" val="10003"/>
                  </a:ext>
                </a:extLst>
              </a:tr>
              <a:tr h="413412">
                <a:tc>
                  <a:txBody>
                    <a:bodyPr/>
                    <a:lstStyle/>
                    <a:p>
                      <a:r>
                        <a:rPr lang="en-US" sz="1200" dirty="0">
                          <a:solidFill>
                            <a:schemeClr val="tx1"/>
                          </a:solidFill>
                        </a:rPr>
                        <a:t>1.2.1.7</a:t>
                      </a:r>
                    </a:p>
                  </a:txBody>
                  <a:tcPr anchor="ctr"/>
                </a:tc>
                <a:tc>
                  <a:txBody>
                    <a:bodyPr/>
                    <a:lstStyle/>
                    <a:p>
                      <a:r>
                        <a:rPr lang="en-US" sz="1200" dirty="0">
                          <a:solidFill>
                            <a:schemeClr val="tx1"/>
                          </a:solidFill>
                        </a:rPr>
                        <a:t>Packet Tracer</a:t>
                      </a:r>
                    </a:p>
                  </a:txBody>
                  <a:tcPr anchor="ctr"/>
                </a:tc>
                <a:tc>
                  <a:txBody>
                    <a:bodyPr/>
                    <a:lstStyle/>
                    <a:p>
                      <a:r>
                        <a:rPr lang="en-US" sz="1200" dirty="0">
                          <a:solidFill>
                            <a:schemeClr val="tx1"/>
                          </a:solidFill>
                        </a:rPr>
                        <a:t>Comparing 2960 and 3560</a:t>
                      </a:r>
                      <a:r>
                        <a:rPr lang="en-US" sz="1200" baseline="0" dirty="0">
                          <a:solidFill>
                            <a:schemeClr val="tx1"/>
                          </a:solidFill>
                        </a:rPr>
                        <a:t> Switches</a:t>
                      </a:r>
                      <a:endParaRPr lang="en-US" sz="1200" dirty="0">
                        <a:solidFill>
                          <a:schemeClr val="tx1"/>
                        </a:solidFill>
                      </a:endParaRPr>
                    </a:p>
                  </a:txBody>
                  <a:tcPr anchor="ctr"/>
                </a:tc>
                <a:tc>
                  <a:txBody>
                    <a:bodyPr/>
                    <a:lstStyle/>
                    <a:p>
                      <a:r>
                        <a:rPr lang="en-US" sz="1200" dirty="0">
                          <a:solidFill>
                            <a:schemeClr val="tx1"/>
                          </a:solidFill>
                        </a:rPr>
                        <a:t>Optional</a:t>
                      </a:r>
                      <a:endParaRPr lang="en-US" sz="1200" dirty="0">
                        <a:solidFill>
                          <a:schemeClr val="tx1"/>
                        </a:solidFill>
                      </a:endParaRPr>
                    </a:p>
                  </a:txBody>
                  <a:tcPr anchor="ctr"/>
                </a:tc>
                <a:extLst>
                  <a:ext uri="{0D108BD9-81ED-4DB2-BD59-A6C34878D82A}">
                    <a16:rowId xmlns:a16="http://schemas.microsoft.com/office/drawing/2014/main" val="10004"/>
                  </a:ext>
                </a:extLst>
              </a:tr>
              <a:tr h="413412">
                <a:tc>
                  <a:txBody>
                    <a:bodyPr/>
                    <a:lstStyle/>
                    <a:p>
                      <a:r>
                        <a:rPr lang="en-US" sz="1200" dirty="0">
                          <a:solidFill>
                            <a:schemeClr val="tx1"/>
                          </a:solidFill>
                        </a:rPr>
                        <a:t>1.2.2.4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Activity</a:t>
                      </a:r>
                    </a:p>
                  </a:txBody>
                  <a:tcPr anchor="ctr"/>
                </a:tc>
                <a:tc>
                  <a:txBody>
                    <a:bodyPr/>
                    <a:lstStyle/>
                    <a:p>
                      <a:r>
                        <a:rPr lang="en-US" sz="1200" dirty="0">
                          <a:solidFill>
                            <a:schemeClr val="tx1"/>
                          </a:solidFill>
                        </a:rPr>
                        <a:t>Identify the Router Category</a:t>
                      </a:r>
                    </a:p>
                  </a:txBody>
                  <a:tcPr anchor="ctr"/>
                </a:tc>
                <a:tc>
                  <a:txBody>
                    <a:bodyPr/>
                    <a:lstStyle/>
                    <a:p>
                      <a:r>
                        <a:rPr lang="en-US" sz="1200" dirty="0">
                          <a:solidFill>
                            <a:schemeClr val="tx1"/>
                          </a:solidFill>
                        </a:rPr>
                        <a:t>-</a:t>
                      </a:r>
                      <a:endParaRPr lang="en-US" sz="1200" dirty="0">
                        <a:solidFill>
                          <a:schemeClr val="tx1"/>
                        </a:solidFill>
                      </a:endParaRPr>
                    </a:p>
                  </a:txBody>
                  <a:tcPr anchor="ctr"/>
                </a:tc>
                <a:extLst>
                  <a:ext uri="{0D108BD9-81ED-4DB2-BD59-A6C34878D82A}">
                    <a16:rowId xmlns:a16="http://schemas.microsoft.com/office/drawing/2014/main" val="10005"/>
                  </a:ext>
                </a:extLst>
              </a:tr>
              <a:tr h="413412">
                <a:tc>
                  <a:txBody>
                    <a:bodyPr/>
                    <a:lstStyle/>
                    <a:p>
                      <a:r>
                        <a:rPr lang="en-US" sz="1200" dirty="0">
                          <a:solidFill>
                            <a:schemeClr val="tx1"/>
                          </a:solidFill>
                        </a:rPr>
                        <a:t>1.2.3.3</a:t>
                      </a:r>
                    </a:p>
                  </a:txBody>
                  <a:tcPr anchor="ctr"/>
                </a:tc>
                <a:tc>
                  <a:txBody>
                    <a:bodyPr/>
                    <a:lstStyle/>
                    <a:p>
                      <a:r>
                        <a:rPr lang="en-US" sz="1200" dirty="0">
                          <a:solidFill>
                            <a:schemeClr val="tx1"/>
                          </a:solidFill>
                        </a:rPr>
                        <a:t>Syntax Checker</a:t>
                      </a:r>
                    </a:p>
                  </a:txBody>
                  <a:tcPr anchor="ctr"/>
                </a:tc>
                <a:tc>
                  <a:txBody>
                    <a:bodyPr/>
                    <a:lstStyle/>
                    <a:p>
                      <a:r>
                        <a:rPr lang="en-US" sz="1200" dirty="0">
                          <a:solidFill>
                            <a:schemeClr val="tx1"/>
                          </a:solidFill>
                        </a:rPr>
                        <a:t>Basic Router Configuration Commands</a:t>
                      </a:r>
                    </a:p>
                  </a:txBody>
                  <a:tcPr anchor="ctr"/>
                </a:tc>
                <a:tc>
                  <a:txBody>
                    <a:bodyPr/>
                    <a:lstStyle/>
                    <a:p>
                      <a:r>
                        <a:rPr lang="en-US" sz="1200" dirty="0">
                          <a:solidFill>
                            <a:schemeClr val="tx1"/>
                          </a:solidFill>
                        </a:rPr>
                        <a:t>-</a:t>
                      </a:r>
                      <a:endParaRPr lang="en-US" sz="1200" dirty="0">
                        <a:solidFill>
                          <a:schemeClr val="tx1"/>
                        </a:solidFill>
                      </a:endParaRPr>
                    </a:p>
                  </a:txBody>
                  <a:tcPr anchor="ctr"/>
                </a:tc>
                <a:extLst>
                  <a:ext uri="{0D108BD9-81ED-4DB2-BD59-A6C34878D82A}">
                    <a16:rowId xmlns:a16="http://schemas.microsoft.com/office/drawing/2014/main" val="10006"/>
                  </a:ext>
                </a:extLst>
              </a:tr>
              <a:tr h="413412">
                <a:tc>
                  <a:txBody>
                    <a:bodyPr/>
                    <a:lstStyle/>
                    <a:p>
                      <a:r>
                        <a:rPr lang="en-US" sz="1200" dirty="0">
                          <a:solidFill>
                            <a:schemeClr val="tx1"/>
                          </a:solidFill>
                        </a:rPr>
                        <a:t>1.2.3.4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Syntax Checker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Basic Router Show Commands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t>
                      </a:r>
                      <a:endParaRPr lang="en-US" sz="1200" dirty="0">
                        <a:solidFill>
                          <a:schemeClr val="tx1"/>
                        </a:solidFill>
                      </a:endParaRPr>
                    </a:p>
                  </a:txBody>
                  <a:tcPr anchor="ctr"/>
                </a:tc>
                <a:extLst>
                  <a:ext uri="{0D108BD9-81ED-4DB2-BD59-A6C34878D82A}">
                    <a16:rowId xmlns:a16="http://schemas.microsoft.com/office/drawing/2014/main" val="10007"/>
                  </a:ext>
                </a:extLst>
              </a:tr>
              <a:tr h="413412">
                <a:tc>
                  <a:txBody>
                    <a:bodyPr/>
                    <a:lstStyle/>
                    <a:p>
                      <a:r>
                        <a:rPr lang="en-US" sz="1200" dirty="0">
                          <a:solidFill>
                            <a:schemeClr val="tx1"/>
                          </a:solidFill>
                        </a:rPr>
                        <a:t>1.3.1.1</a:t>
                      </a:r>
                    </a:p>
                  </a:txBody>
                  <a:tcPr anchor="ctr"/>
                </a:tc>
                <a:tc>
                  <a:txBody>
                    <a:bodyPr/>
                    <a:lstStyle/>
                    <a:p>
                      <a:r>
                        <a:rPr lang="en-US" sz="1200" dirty="0">
                          <a:solidFill>
                            <a:schemeClr val="tx1"/>
                          </a:solidFill>
                        </a:rPr>
                        <a:t>Class Activity</a:t>
                      </a:r>
                    </a:p>
                  </a:txBody>
                  <a:tcPr anchor="ctr"/>
                </a:tc>
                <a:tc>
                  <a:txBody>
                    <a:bodyPr/>
                    <a:lstStyle/>
                    <a:p>
                      <a:r>
                        <a:rPr lang="en-US" sz="1200" dirty="0">
                          <a:solidFill>
                            <a:schemeClr val="tx1"/>
                          </a:solidFill>
                        </a:rPr>
                        <a:t>Layered Network Design Simulation</a:t>
                      </a:r>
                    </a:p>
                  </a:txBody>
                  <a:tcPr anchor="ctr"/>
                </a:tc>
                <a:tc>
                  <a:txBody>
                    <a:bodyPr/>
                    <a:lstStyle/>
                    <a:p>
                      <a:r>
                        <a:rPr lang="en-US" sz="1200" dirty="0">
                          <a:solidFill>
                            <a:schemeClr val="tx1"/>
                          </a:solidFill>
                        </a:rPr>
                        <a:t>Optional</a:t>
                      </a:r>
                      <a:endParaRPr lang="en-US" sz="1200" dirty="0">
                        <a:solidFill>
                          <a:schemeClr val="tx1"/>
                        </a:solidFill>
                      </a:endParaRPr>
                    </a:p>
                  </a:txBody>
                  <a:tcPr anchor="ctr"/>
                </a:tc>
                <a:extLst>
                  <a:ext uri="{0D108BD9-81ED-4DB2-BD59-A6C34878D82A}">
                    <a16:rowId xmlns:a16="http://schemas.microsoft.com/office/drawing/2014/main" val="10008"/>
                  </a:ext>
                </a:extLst>
              </a:tr>
              <a:tr h="413412">
                <a:tc>
                  <a:txBody>
                    <a:bodyPr/>
                    <a:lstStyle/>
                    <a:p>
                      <a:r>
                        <a:rPr lang="en-US" sz="1200" dirty="0">
                          <a:solidFill>
                            <a:schemeClr val="tx1"/>
                          </a:solidFill>
                        </a:rPr>
                        <a:t>1.3.1.2</a:t>
                      </a:r>
                    </a:p>
                  </a:txBody>
                  <a:tcPr anchor="ctr"/>
                </a:tc>
                <a:tc>
                  <a:txBody>
                    <a:bodyPr/>
                    <a:lstStyle/>
                    <a:p>
                      <a:r>
                        <a:rPr lang="en-US" sz="1200" dirty="0">
                          <a:solidFill>
                            <a:schemeClr val="tx1"/>
                          </a:solidFill>
                        </a:rPr>
                        <a:t>Syntax Checker</a:t>
                      </a:r>
                    </a:p>
                  </a:txBody>
                  <a:tcPr anchor="ctr"/>
                </a:tc>
                <a:tc>
                  <a:txBody>
                    <a:bodyPr/>
                    <a:lstStyle/>
                    <a:p>
                      <a:r>
                        <a:rPr lang="en-US" sz="1200" dirty="0">
                          <a:solidFill>
                            <a:schemeClr val="tx1"/>
                          </a:solidFill>
                        </a:rPr>
                        <a:t>Basic Switch Configuration</a:t>
                      </a:r>
                    </a:p>
                  </a:txBody>
                  <a:tcPr anchor="ctr"/>
                </a:tc>
                <a:tc>
                  <a:txBody>
                    <a:bodyPr/>
                    <a:lstStyle/>
                    <a:p>
                      <a:r>
                        <a:rPr lang="en-US" sz="1200" dirty="0">
                          <a:solidFill>
                            <a:schemeClr val="tx1"/>
                          </a:solidFill>
                        </a:rPr>
                        <a:t>-</a:t>
                      </a:r>
                      <a:endParaRPr lang="en-US" sz="1200" dirty="0">
                        <a:solidFill>
                          <a:schemeClr val="tx1"/>
                        </a:solidFill>
                      </a:endParaRPr>
                    </a:p>
                  </a:txBody>
                  <a:tcPr anchor="ctr"/>
                </a:tc>
                <a:extLst>
                  <a:ext uri="{0D108BD9-81ED-4DB2-BD59-A6C34878D82A}">
                    <a16:rowId xmlns:a16="http://schemas.microsoft.com/office/drawing/2014/main" val="10009"/>
                  </a:ext>
                </a:extLst>
              </a:tr>
              <a:tr h="280015">
                <a:tc>
                  <a:txBody>
                    <a:bodyPr/>
                    <a:lstStyle/>
                    <a:p>
                      <a:r>
                        <a:rPr lang="en-US" sz="1200" dirty="0">
                          <a:solidFill>
                            <a:schemeClr val="tx1"/>
                          </a:solidFill>
                        </a:rPr>
                        <a:t>1.3.1.3</a:t>
                      </a:r>
                    </a:p>
                  </a:txBody>
                  <a:tcPr anchor="ctr"/>
                </a:tc>
                <a:tc>
                  <a:txBody>
                    <a:bodyPr/>
                    <a:lstStyle/>
                    <a:p>
                      <a:r>
                        <a:rPr lang="en-US" sz="1200" dirty="0">
                          <a:solidFill>
                            <a:schemeClr val="tx1"/>
                          </a:solidFill>
                        </a:rPr>
                        <a:t>Packet Tracer</a:t>
                      </a:r>
                      <a:endParaRPr lang="en-US" sz="1200" b="1" dirty="0">
                        <a:solidFill>
                          <a:schemeClr val="tx1"/>
                        </a:solidFill>
                      </a:endParaRPr>
                    </a:p>
                  </a:txBody>
                  <a:tcPr anchor="ctr"/>
                </a:tc>
                <a:tc>
                  <a:txBody>
                    <a:bodyPr/>
                    <a:lstStyle/>
                    <a:p>
                      <a:r>
                        <a:rPr lang="en-US" sz="1200" dirty="0">
                          <a:solidFill>
                            <a:schemeClr val="tx1"/>
                          </a:solidFill>
                        </a:rPr>
                        <a:t>Skills Integration Challenge</a:t>
                      </a:r>
                    </a:p>
                  </a:txBody>
                  <a:tcPr anchor="ctr"/>
                </a:tc>
                <a:tc>
                  <a:txBody>
                    <a:bodyPr/>
                    <a:lstStyle/>
                    <a:p>
                      <a:r>
                        <a:rPr lang="en-US" sz="1200" dirty="0">
                          <a:solidFill>
                            <a:schemeClr val="tx1"/>
                          </a:solidFill>
                        </a:rPr>
                        <a:t>Recommended</a:t>
                      </a:r>
                    </a:p>
                  </a:txBody>
                  <a:tcPr anchor="ctr"/>
                </a:tc>
                <a:extLst>
                  <a:ext uri="{0D108BD9-81ED-4DB2-BD59-A6C34878D82A}">
                    <a16:rowId xmlns:a16="http://schemas.microsoft.com/office/drawing/2014/main" val="10010"/>
                  </a:ext>
                </a:extLst>
              </a:tr>
            </a:tbl>
          </a:graphicData>
        </a:graphic>
      </p:graphicFrame>
      <p:sp>
        <p:nvSpPr>
          <p:cNvPr id="3" name="Rectangle 2"/>
          <p:cNvSpPr/>
          <p:nvPr/>
        </p:nvSpPr>
        <p:spPr>
          <a:xfrm>
            <a:off x="394756" y="6292805"/>
            <a:ext cx="8145462" cy="341632"/>
          </a:xfrm>
          <a:prstGeom prst="rect">
            <a:avLst/>
          </a:prstGeom>
        </p:spPr>
        <p:txBody>
          <a:bodyPr wrap="square">
            <a:spAutoFit/>
          </a:bodyPr>
          <a:lstStyle/>
          <a:p>
            <a:pPr marL="0" indent="0" algn="l" eaLnBrk="1" hangingPunct="1">
              <a:spcBef>
                <a:spcPct val="30000"/>
              </a:spcBef>
              <a:buNone/>
            </a:pPr>
            <a:r>
              <a:rPr lang="en-US" sz="1800" dirty="0"/>
              <a:t>The password used in the Packet Tracer activities in this chapter is: PT_ccna5</a:t>
            </a:r>
            <a:endParaRPr lang="en-US" sz="1800" dirty="0">
              <a:solidFill>
                <a:srgbClr val="00B0F0"/>
              </a:solidFill>
            </a:endParaRPr>
          </a:p>
        </p:txBody>
      </p:sp>
    </p:spTree>
    <p:extLst>
      <p:ext uri="{BB962C8B-B14F-4D97-AF65-F5344CB8AC3E}">
        <p14:creationId xmlns:p14="http://schemas.microsoft.com/office/powerpoint/2010/main" val="330700475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543719" y="334297"/>
            <a:ext cx="8145462" cy="838200"/>
          </a:xfrm>
        </p:spPr>
        <p:txBody>
          <a:bodyPr/>
          <a:lstStyle/>
          <a:p>
            <a:pPr eaLnBrk="1" hangingPunct="1"/>
            <a:r>
              <a:rPr lang="en-US" dirty="0"/>
              <a:t>Chapter 1: Assessment</a:t>
            </a:r>
          </a:p>
        </p:txBody>
      </p:sp>
      <p:sp>
        <p:nvSpPr>
          <p:cNvPr id="7171" name="Rectangle 34"/>
          <p:cNvSpPr>
            <a:spLocks noGrp="1" noChangeArrowheads="1"/>
          </p:cNvSpPr>
          <p:nvPr>
            <p:ph type="body" idx="4294967295"/>
          </p:nvPr>
        </p:nvSpPr>
        <p:spPr>
          <a:xfrm>
            <a:off x="543719" y="1289050"/>
            <a:ext cx="7940675" cy="3571875"/>
          </a:xfrm>
        </p:spPr>
        <p:txBody>
          <a:bodyPr/>
          <a:lstStyle/>
          <a:p>
            <a:pPr eaLnBrk="1" hangingPunct="1">
              <a:spcBef>
                <a:spcPct val="30000"/>
              </a:spcBef>
            </a:pPr>
            <a:r>
              <a:rPr lang="en-US" sz="2000" dirty="0"/>
              <a:t>Students should complete Chapter 1, “Assessment” after completing Chapter 1.</a:t>
            </a:r>
          </a:p>
          <a:p>
            <a:pPr eaLnBrk="1" hangingPunct="1">
              <a:spcBef>
                <a:spcPct val="30000"/>
              </a:spcBef>
            </a:pPr>
            <a:r>
              <a:rPr lang="en-US" sz="2000" dirty="0"/>
              <a:t>Quizzes, labs, Packet Tracers and other activities can be used to informally assess student progress.</a:t>
            </a:r>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88489" y="349347"/>
            <a:ext cx="8145462" cy="842815"/>
          </a:xfrm>
        </p:spPr>
        <p:txBody>
          <a:bodyPr/>
          <a:lstStyle/>
          <a:p>
            <a:pPr eaLnBrk="1" hangingPunct="1"/>
            <a:r>
              <a:rPr lang="en-US" dirty="0"/>
              <a:t>Chapter 1: Additional Help</a:t>
            </a:r>
          </a:p>
        </p:txBody>
      </p:sp>
      <p:sp>
        <p:nvSpPr>
          <p:cNvPr id="20483" name="Rectangle 34"/>
          <p:cNvSpPr>
            <a:spLocks noGrp="1" noChangeArrowheads="1"/>
          </p:cNvSpPr>
          <p:nvPr>
            <p:ph type="body" idx="4294967295"/>
          </p:nvPr>
        </p:nvSpPr>
        <p:spPr>
          <a:xfrm>
            <a:off x="488489" y="1406013"/>
            <a:ext cx="7940675" cy="373902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CCNA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CCNA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4021859" cy="1481138"/>
          </a:xfrm>
        </p:spPr>
        <p:txBody>
          <a:bodyPr/>
          <a:lstStyle/>
          <a:p>
            <a:pPr eaLnBrk="1" hangingPunct="1"/>
            <a:r>
              <a:rPr lang="en-US" sz="2400" dirty="0">
                <a:latin typeface="Arial" charset="0"/>
              </a:rPr>
              <a:t>Chapter 1: LAN Design</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solidFill>
                  <a:schemeClr val="tx1"/>
                </a:solidFill>
                <a:latin typeface="Arial" charset="0"/>
              </a:rPr>
              <a:t>Scaling Networks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Chapter 1 - Sections &amp; Objectives</a:t>
            </a:r>
          </a:p>
        </p:txBody>
      </p:sp>
      <p:sp>
        <p:nvSpPr>
          <p:cNvPr id="4099" name="Rectangle 34"/>
          <p:cNvSpPr>
            <a:spLocks noGrp="1" noChangeArrowheads="1"/>
          </p:cNvSpPr>
          <p:nvPr>
            <p:ph idx="1"/>
          </p:nvPr>
        </p:nvSpPr>
        <p:spPr/>
        <p:txBody>
          <a:bodyPr/>
          <a:lstStyle/>
          <a:p>
            <a:r>
              <a:rPr lang="en-CA" dirty="0"/>
              <a:t>1.1 Campus Wired LAN Designs</a:t>
            </a:r>
          </a:p>
          <a:p>
            <a:pPr lvl="1"/>
            <a:r>
              <a:rPr lang="en-US" dirty="0"/>
              <a:t>Explain why it is important to design a scalable hierarchical network</a:t>
            </a:r>
            <a:r>
              <a:rPr lang="en-CA" dirty="0"/>
              <a:t>.</a:t>
            </a:r>
          </a:p>
          <a:p>
            <a:r>
              <a:rPr lang="en-CA" dirty="0"/>
              <a:t>1.2 Selecting Network Devices</a:t>
            </a:r>
          </a:p>
          <a:p>
            <a:pPr lvl="1"/>
            <a:r>
              <a:rPr lang="en-US" dirty="0"/>
              <a:t>Select network devices based on feature compatibility and network requirements</a:t>
            </a:r>
            <a:r>
              <a:rPr lang="en-CA" dirty="0"/>
              <a:t>.</a:t>
            </a:r>
          </a:p>
        </p:txBody>
      </p:sp>
    </p:spTree>
    <p:extLst>
      <p:ext uri="{BB962C8B-B14F-4D97-AF65-F5344CB8AC3E}">
        <p14:creationId xmlns:p14="http://schemas.microsoft.com/office/powerpoint/2010/main" val="1065710895"/>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4960</TotalTime>
  <Pages>28</Pages>
  <Words>1310</Words>
  <Application>Microsoft Office PowerPoint</Application>
  <PresentationFormat>On-screen Show (4:3)</PresentationFormat>
  <Paragraphs>207</Paragraphs>
  <Slides>26</Slides>
  <Notes>25</Notes>
  <HiddenSlides>6</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ＭＳ Ｐゴシック</vt:lpstr>
      <vt:lpstr>Arial</vt:lpstr>
      <vt:lpstr>Courier New</vt:lpstr>
      <vt:lpstr>Wingdings</vt:lpstr>
      <vt:lpstr>PPT-TMPLT-WHT_C</vt:lpstr>
      <vt:lpstr>NetAcad-4F_PPT-WHT_060408</vt:lpstr>
      <vt:lpstr>Instructor Materials Chapter 1: LAN Design</vt:lpstr>
      <vt:lpstr>Instructor Materials – Chapter 1 Planning Guide</vt:lpstr>
      <vt:lpstr>PowerPoint Presentation</vt:lpstr>
      <vt:lpstr>Chapter 1: Activities</vt:lpstr>
      <vt:lpstr>Chapter 1: Assessment</vt:lpstr>
      <vt:lpstr>Chapter 1: Additional Help</vt:lpstr>
      <vt:lpstr>PowerPoint Presentation</vt:lpstr>
      <vt:lpstr>Chapter 1: LAN Design</vt:lpstr>
      <vt:lpstr>Chapter 1 - Sections &amp; Objectives</vt:lpstr>
      <vt:lpstr>1.1 Campus Wired LAN Designs</vt:lpstr>
      <vt:lpstr>Campus Wired LAN Designs Cisco Validated Designs</vt:lpstr>
      <vt:lpstr>Campus Wired LAN Designs Expanding the Network</vt:lpstr>
      <vt:lpstr>Campus Wired LAN Designs Expanding the Network (Cont.)</vt:lpstr>
      <vt:lpstr>Campus Wired LAN Designs Expanding the Network (Cont.)</vt:lpstr>
      <vt:lpstr>1.2 Selecting Network Devices</vt:lpstr>
      <vt:lpstr>Selecting Network Devices Switch Hardware</vt:lpstr>
      <vt:lpstr>Selecting Network Devices Switch Hardware (Cont.)</vt:lpstr>
      <vt:lpstr>Selecting Network Devices Switch Hardware (Cont.)</vt:lpstr>
      <vt:lpstr>Selecting Network Devices Router Hardware (Cont.) </vt:lpstr>
      <vt:lpstr>Selecting Network Devices Router Hardware (Cont.) </vt:lpstr>
      <vt:lpstr>Selecting Network Devices Managing Devices </vt:lpstr>
      <vt:lpstr>Selecting Network Devices Managing Devices (Cont.) </vt:lpstr>
      <vt:lpstr>Selecting Network Devices Managing Devices (Cont.) </vt:lpstr>
      <vt:lpstr>Selecting Network Devices Managing Devices (Cont.)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X: Chapter Title</dc:title>
  <dc:creator>Suk-yi Pennock</dc:creator>
  <cp:lastModifiedBy>Allan Johnson</cp:lastModifiedBy>
  <cp:revision>61</cp:revision>
  <cp:lastPrinted>1999-01-27T00:54:54Z</cp:lastPrinted>
  <dcterms:created xsi:type="dcterms:W3CDTF">2016-09-09T13:31:30Z</dcterms:created>
  <dcterms:modified xsi:type="dcterms:W3CDTF">2017-01-04T16:05:47Z</dcterms:modified>
</cp:coreProperties>
</file>