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43200625" cx="30275200"/>
  <p:notesSz cx="6858000" cy="9144000"/>
  <p:embeddedFontLst>
    <p:embeddedFont>
      <p:font typeface="Garamond"/>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LaXoVQAlbyHtxbWiC9dw/cERx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font" Target="fonts/Garamond-regular.fntdata"/><Relationship Id="rId7" Type="http://schemas.openxmlformats.org/officeDocument/2006/relationships/font" Target="fonts/Garamond-bold.fntdata"/><Relationship Id="rId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2270641" y="7070108"/>
            <a:ext cx="25733931" cy="150402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5"/>
              <a:buFont typeface="Calibri"/>
              <a:buNone/>
              <a:defRPr sz="19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3784402" y="22690338"/>
            <a:ext cx="22706410" cy="1043015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1"/>
              </a:spcBef>
              <a:spcAft>
                <a:spcPts val="0"/>
              </a:spcAft>
              <a:buClr>
                <a:schemeClr val="dk1"/>
              </a:buClr>
              <a:buSzPts val="7946"/>
              <a:buNone/>
              <a:defRPr sz="7946"/>
            </a:lvl1pPr>
            <a:lvl2pPr lvl="1" algn="ctr">
              <a:lnSpc>
                <a:spcPct val="90000"/>
              </a:lnSpc>
              <a:spcBef>
                <a:spcPts val="1655"/>
              </a:spcBef>
              <a:spcAft>
                <a:spcPts val="0"/>
              </a:spcAft>
              <a:buClr>
                <a:schemeClr val="dk1"/>
              </a:buClr>
              <a:buSzPts val="6622"/>
              <a:buNone/>
              <a:defRPr sz="6622"/>
            </a:lvl2pPr>
            <a:lvl3pPr lvl="2" algn="ctr">
              <a:lnSpc>
                <a:spcPct val="90000"/>
              </a:lnSpc>
              <a:spcBef>
                <a:spcPts val="1655"/>
              </a:spcBef>
              <a:spcAft>
                <a:spcPts val="0"/>
              </a:spcAft>
              <a:buClr>
                <a:schemeClr val="dk1"/>
              </a:buClr>
              <a:buSzPts val="5960"/>
              <a:buNone/>
              <a:defRPr sz="5960"/>
            </a:lvl3pPr>
            <a:lvl4pPr lvl="3" algn="ctr">
              <a:lnSpc>
                <a:spcPct val="90000"/>
              </a:lnSpc>
              <a:spcBef>
                <a:spcPts val="1655"/>
              </a:spcBef>
              <a:spcAft>
                <a:spcPts val="0"/>
              </a:spcAft>
              <a:buClr>
                <a:schemeClr val="dk1"/>
              </a:buClr>
              <a:buSzPts val="5297"/>
              <a:buNone/>
              <a:defRPr sz="5297"/>
            </a:lvl4pPr>
            <a:lvl5pPr lvl="4" algn="ctr">
              <a:lnSpc>
                <a:spcPct val="90000"/>
              </a:lnSpc>
              <a:spcBef>
                <a:spcPts val="1655"/>
              </a:spcBef>
              <a:spcAft>
                <a:spcPts val="0"/>
              </a:spcAft>
              <a:buClr>
                <a:schemeClr val="dk1"/>
              </a:buClr>
              <a:buSzPts val="5297"/>
              <a:buNone/>
              <a:defRPr sz="5297"/>
            </a:lvl5pPr>
            <a:lvl6pPr lvl="5" algn="ctr">
              <a:lnSpc>
                <a:spcPct val="90000"/>
              </a:lnSpc>
              <a:spcBef>
                <a:spcPts val="1655"/>
              </a:spcBef>
              <a:spcAft>
                <a:spcPts val="0"/>
              </a:spcAft>
              <a:buClr>
                <a:schemeClr val="dk1"/>
              </a:buClr>
              <a:buSzPts val="5297"/>
              <a:buNone/>
              <a:defRPr sz="5297"/>
            </a:lvl6pPr>
            <a:lvl7pPr lvl="6" algn="ctr">
              <a:lnSpc>
                <a:spcPct val="90000"/>
              </a:lnSpc>
              <a:spcBef>
                <a:spcPts val="1655"/>
              </a:spcBef>
              <a:spcAft>
                <a:spcPts val="0"/>
              </a:spcAft>
              <a:buClr>
                <a:schemeClr val="dk1"/>
              </a:buClr>
              <a:buSzPts val="5297"/>
              <a:buNone/>
              <a:defRPr sz="5297"/>
            </a:lvl7pPr>
            <a:lvl8pPr lvl="7" algn="ctr">
              <a:lnSpc>
                <a:spcPct val="90000"/>
              </a:lnSpc>
              <a:spcBef>
                <a:spcPts val="1655"/>
              </a:spcBef>
              <a:spcAft>
                <a:spcPts val="0"/>
              </a:spcAft>
              <a:buClr>
                <a:schemeClr val="dk1"/>
              </a:buClr>
              <a:buSzPts val="5297"/>
              <a:buNone/>
              <a:defRPr sz="5297"/>
            </a:lvl8pPr>
            <a:lvl9pPr lvl="8" algn="ctr">
              <a:lnSpc>
                <a:spcPct val="90000"/>
              </a:lnSpc>
              <a:spcBef>
                <a:spcPts val="1655"/>
              </a:spcBef>
              <a:spcAft>
                <a:spcPts val="0"/>
              </a:spcAft>
              <a:buClr>
                <a:schemeClr val="dk1"/>
              </a:buClr>
              <a:buSzPts val="5297"/>
              <a:buNone/>
              <a:defRPr sz="5297"/>
            </a:lvl9pPr>
          </a:lstStyle>
          <a:p/>
        </p:txBody>
      </p:sp>
      <p:sp>
        <p:nvSpPr>
          <p:cNvPr id="14" name="Google Shape;14;p4"/>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2081421" y="2300044"/>
            <a:ext cx="26112371"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1432402" y="12149189"/>
            <a:ext cx="27410408" cy="26112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1" name="Google Shape;71;p13"/>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6624476" y="17341260"/>
            <a:ext cx="36610544" cy="65280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6620930" y="11002387"/>
            <a:ext cx="36610544" cy="1920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7" name="Google Shape;77;p14"/>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2081421" y="2300044"/>
            <a:ext cx="26112371"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2081421" y="11500170"/>
            <a:ext cx="26112371"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20" name="Google Shape;20;p5"/>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065654" y="10770172"/>
            <a:ext cx="26112371" cy="179702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5"/>
              <a:buFont typeface="Calibri"/>
              <a:buNone/>
              <a:defRPr sz="19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2065654" y="28910440"/>
            <a:ext cx="26112371" cy="94501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sz="7946">
                <a:solidFill>
                  <a:schemeClr val="dk1"/>
                </a:solidFill>
              </a:defRPr>
            </a:lvl1pPr>
            <a:lvl2pPr indent="-228600" lvl="1" marL="914400" algn="l">
              <a:lnSpc>
                <a:spcPct val="90000"/>
              </a:lnSpc>
              <a:spcBef>
                <a:spcPts val="1655"/>
              </a:spcBef>
              <a:spcAft>
                <a:spcPts val="0"/>
              </a:spcAft>
              <a:buClr>
                <a:srgbClr val="888888"/>
              </a:buClr>
              <a:buSzPts val="6622"/>
              <a:buNone/>
              <a:defRPr sz="6622">
                <a:solidFill>
                  <a:srgbClr val="888888"/>
                </a:solidFill>
              </a:defRPr>
            </a:lvl2pPr>
            <a:lvl3pPr indent="-228600" lvl="2" marL="1371600" algn="l">
              <a:lnSpc>
                <a:spcPct val="90000"/>
              </a:lnSpc>
              <a:spcBef>
                <a:spcPts val="1655"/>
              </a:spcBef>
              <a:spcAft>
                <a:spcPts val="0"/>
              </a:spcAft>
              <a:buClr>
                <a:srgbClr val="888888"/>
              </a:buClr>
              <a:buSzPts val="5960"/>
              <a:buNone/>
              <a:defRPr sz="5960">
                <a:solidFill>
                  <a:srgbClr val="888888"/>
                </a:solidFill>
              </a:defRPr>
            </a:lvl3pPr>
            <a:lvl4pPr indent="-228600" lvl="3" marL="1828800" algn="l">
              <a:lnSpc>
                <a:spcPct val="90000"/>
              </a:lnSpc>
              <a:spcBef>
                <a:spcPts val="1655"/>
              </a:spcBef>
              <a:spcAft>
                <a:spcPts val="0"/>
              </a:spcAft>
              <a:buClr>
                <a:srgbClr val="888888"/>
              </a:buClr>
              <a:buSzPts val="5297"/>
              <a:buNone/>
              <a:defRPr sz="5297">
                <a:solidFill>
                  <a:srgbClr val="888888"/>
                </a:solidFill>
              </a:defRPr>
            </a:lvl4pPr>
            <a:lvl5pPr indent="-228600" lvl="4" marL="2286000" algn="l">
              <a:lnSpc>
                <a:spcPct val="90000"/>
              </a:lnSpc>
              <a:spcBef>
                <a:spcPts val="1655"/>
              </a:spcBef>
              <a:spcAft>
                <a:spcPts val="0"/>
              </a:spcAft>
              <a:buClr>
                <a:srgbClr val="888888"/>
              </a:buClr>
              <a:buSzPts val="5297"/>
              <a:buNone/>
              <a:defRPr sz="5297">
                <a:solidFill>
                  <a:srgbClr val="888888"/>
                </a:solidFill>
              </a:defRPr>
            </a:lvl5pPr>
            <a:lvl6pPr indent="-228600" lvl="5" marL="2743200" algn="l">
              <a:lnSpc>
                <a:spcPct val="90000"/>
              </a:lnSpc>
              <a:spcBef>
                <a:spcPts val="1655"/>
              </a:spcBef>
              <a:spcAft>
                <a:spcPts val="0"/>
              </a:spcAft>
              <a:buClr>
                <a:srgbClr val="888888"/>
              </a:buClr>
              <a:buSzPts val="5297"/>
              <a:buNone/>
              <a:defRPr sz="5297">
                <a:solidFill>
                  <a:srgbClr val="888888"/>
                </a:solidFill>
              </a:defRPr>
            </a:lvl6pPr>
            <a:lvl7pPr indent="-228600" lvl="6" marL="3200400" algn="l">
              <a:lnSpc>
                <a:spcPct val="90000"/>
              </a:lnSpc>
              <a:spcBef>
                <a:spcPts val="1655"/>
              </a:spcBef>
              <a:spcAft>
                <a:spcPts val="0"/>
              </a:spcAft>
              <a:buClr>
                <a:srgbClr val="888888"/>
              </a:buClr>
              <a:buSzPts val="5297"/>
              <a:buNone/>
              <a:defRPr sz="5297">
                <a:solidFill>
                  <a:srgbClr val="888888"/>
                </a:solidFill>
              </a:defRPr>
            </a:lvl7pPr>
            <a:lvl8pPr indent="-228600" lvl="7" marL="3657600" algn="l">
              <a:lnSpc>
                <a:spcPct val="90000"/>
              </a:lnSpc>
              <a:spcBef>
                <a:spcPts val="1655"/>
              </a:spcBef>
              <a:spcAft>
                <a:spcPts val="0"/>
              </a:spcAft>
              <a:buClr>
                <a:srgbClr val="888888"/>
              </a:buClr>
              <a:buSzPts val="5297"/>
              <a:buNone/>
              <a:defRPr sz="5297">
                <a:solidFill>
                  <a:srgbClr val="888888"/>
                </a:solidFill>
              </a:defRPr>
            </a:lvl8pPr>
            <a:lvl9pPr indent="-228600" lvl="8" marL="4114800" algn="l">
              <a:lnSpc>
                <a:spcPct val="90000"/>
              </a:lnSpc>
              <a:spcBef>
                <a:spcPts val="1655"/>
              </a:spcBef>
              <a:spcAft>
                <a:spcPts val="0"/>
              </a:spcAft>
              <a:buClr>
                <a:srgbClr val="888888"/>
              </a:buClr>
              <a:buSzPts val="5297"/>
              <a:buNone/>
              <a:defRPr sz="5297">
                <a:solidFill>
                  <a:srgbClr val="888888"/>
                </a:solidFill>
              </a:defRPr>
            </a:lvl9pPr>
          </a:lstStyle>
          <a:p/>
        </p:txBody>
      </p:sp>
      <p:sp>
        <p:nvSpPr>
          <p:cNvPr id="26" name="Google Shape;26;p6"/>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2081421" y="2300044"/>
            <a:ext cx="26112371"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2081421" y="11500170"/>
            <a:ext cx="12866966"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2" name="Google Shape;32;p7"/>
          <p:cNvSpPr txBox="1"/>
          <p:nvPr>
            <p:ph idx="2" type="body"/>
          </p:nvPr>
        </p:nvSpPr>
        <p:spPr>
          <a:xfrm>
            <a:off x="15326826" y="11500170"/>
            <a:ext cx="12866966"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3" name="Google Shape;33;p7"/>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2085364" y="2300044"/>
            <a:ext cx="26112371"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2085368" y="10590160"/>
            <a:ext cx="12807832"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b="1" sz="7946"/>
            </a:lvl1pPr>
            <a:lvl2pPr indent="-228600" lvl="1" marL="914400" algn="l">
              <a:lnSpc>
                <a:spcPct val="90000"/>
              </a:lnSpc>
              <a:spcBef>
                <a:spcPts val="1655"/>
              </a:spcBef>
              <a:spcAft>
                <a:spcPts val="0"/>
              </a:spcAft>
              <a:buClr>
                <a:schemeClr val="dk1"/>
              </a:buClr>
              <a:buSzPts val="6622"/>
              <a:buNone/>
              <a:defRPr b="1" sz="6622"/>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7"/>
              <a:buNone/>
              <a:defRPr b="1" sz="5297"/>
            </a:lvl4pPr>
            <a:lvl5pPr indent="-228600" lvl="4" marL="2286000" algn="l">
              <a:lnSpc>
                <a:spcPct val="90000"/>
              </a:lnSpc>
              <a:spcBef>
                <a:spcPts val="1655"/>
              </a:spcBef>
              <a:spcAft>
                <a:spcPts val="0"/>
              </a:spcAft>
              <a:buClr>
                <a:schemeClr val="dk1"/>
              </a:buClr>
              <a:buSzPts val="5297"/>
              <a:buNone/>
              <a:defRPr b="1" sz="5297"/>
            </a:lvl5pPr>
            <a:lvl6pPr indent="-228600" lvl="5" marL="2743200" algn="l">
              <a:lnSpc>
                <a:spcPct val="90000"/>
              </a:lnSpc>
              <a:spcBef>
                <a:spcPts val="1655"/>
              </a:spcBef>
              <a:spcAft>
                <a:spcPts val="0"/>
              </a:spcAft>
              <a:buClr>
                <a:schemeClr val="dk1"/>
              </a:buClr>
              <a:buSzPts val="5297"/>
              <a:buNone/>
              <a:defRPr b="1" sz="5297"/>
            </a:lvl6pPr>
            <a:lvl7pPr indent="-228600" lvl="6" marL="3200400" algn="l">
              <a:lnSpc>
                <a:spcPct val="90000"/>
              </a:lnSpc>
              <a:spcBef>
                <a:spcPts val="1655"/>
              </a:spcBef>
              <a:spcAft>
                <a:spcPts val="0"/>
              </a:spcAft>
              <a:buClr>
                <a:schemeClr val="dk1"/>
              </a:buClr>
              <a:buSzPts val="5297"/>
              <a:buNone/>
              <a:defRPr b="1" sz="5297"/>
            </a:lvl7pPr>
            <a:lvl8pPr indent="-228600" lvl="7" marL="3657600" algn="l">
              <a:lnSpc>
                <a:spcPct val="90000"/>
              </a:lnSpc>
              <a:spcBef>
                <a:spcPts val="1655"/>
              </a:spcBef>
              <a:spcAft>
                <a:spcPts val="0"/>
              </a:spcAft>
              <a:buClr>
                <a:schemeClr val="dk1"/>
              </a:buClr>
              <a:buSzPts val="5297"/>
              <a:buNone/>
              <a:defRPr b="1" sz="5297"/>
            </a:lvl8pPr>
            <a:lvl9pPr indent="-228600" lvl="8" marL="4114800" algn="l">
              <a:lnSpc>
                <a:spcPct val="90000"/>
              </a:lnSpc>
              <a:spcBef>
                <a:spcPts val="1655"/>
              </a:spcBef>
              <a:spcAft>
                <a:spcPts val="0"/>
              </a:spcAft>
              <a:buClr>
                <a:schemeClr val="dk1"/>
              </a:buClr>
              <a:buSzPts val="5297"/>
              <a:buNone/>
              <a:defRPr b="1" sz="5297"/>
            </a:lvl9pPr>
          </a:lstStyle>
          <a:p/>
        </p:txBody>
      </p:sp>
      <p:sp>
        <p:nvSpPr>
          <p:cNvPr id="39" name="Google Shape;39;p8"/>
          <p:cNvSpPr txBox="1"/>
          <p:nvPr>
            <p:ph idx="2" type="body"/>
          </p:nvPr>
        </p:nvSpPr>
        <p:spPr>
          <a:xfrm>
            <a:off x="2085368" y="15780233"/>
            <a:ext cx="12807832"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0" name="Google Shape;40;p8"/>
          <p:cNvSpPr txBox="1"/>
          <p:nvPr>
            <p:ph idx="3" type="body"/>
          </p:nvPr>
        </p:nvSpPr>
        <p:spPr>
          <a:xfrm>
            <a:off x="15326828" y="10590160"/>
            <a:ext cx="12870909"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b="1" sz="7946"/>
            </a:lvl1pPr>
            <a:lvl2pPr indent="-228600" lvl="1" marL="914400" algn="l">
              <a:lnSpc>
                <a:spcPct val="90000"/>
              </a:lnSpc>
              <a:spcBef>
                <a:spcPts val="1655"/>
              </a:spcBef>
              <a:spcAft>
                <a:spcPts val="0"/>
              </a:spcAft>
              <a:buClr>
                <a:schemeClr val="dk1"/>
              </a:buClr>
              <a:buSzPts val="6622"/>
              <a:buNone/>
              <a:defRPr b="1" sz="6622"/>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7"/>
              <a:buNone/>
              <a:defRPr b="1" sz="5297"/>
            </a:lvl4pPr>
            <a:lvl5pPr indent="-228600" lvl="4" marL="2286000" algn="l">
              <a:lnSpc>
                <a:spcPct val="90000"/>
              </a:lnSpc>
              <a:spcBef>
                <a:spcPts val="1655"/>
              </a:spcBef>
              <a:spcAft>
                <a:spcPts val="0"/>
              </a:spcAft>
              <a:buClr>
                <a:schemeClr val="dk1"/>
              </a:buClr>
              <a:buSzPts val="5297"/>
              <a:buNone/>
              <a:defRPr b="1" sz="5297"/>
            </a:lvl5pPr>
            <a:lvl6pPr indent="-228600" lvl="5" marL="2743200" algn="l">
              <a:lnSpc>
                <a:spcPct val="90000"/>
              </a:lnSpc>
              <a:spcBef>
                <a:spcPts val="1655"/>
              </a:spcBef>
              <a:spcAft>
                <a:spcPts val="0"/>
              </a:spcAft>
              <a:buClr>
                <a:schemeClr val="dk1"/>
              </a:buClr>
              <a:buSzPts val="5297"/>
              <a:buNone/>
              <a:defRPr b="1" sz="5297"/>
            </a:lvl6pPr>
            <a:lvl7pPr indent="-228600" lvl="6" marL="3200400" algn="l">
              <a:lnSpc>
                <a:spcPct val="90000"/>
              </a:lnSpc>
              <a:spcBef>
                <a:spcPts val="1655"/>
              </a:spcBef>
              <a:spcAft>
                <a:spcPts val="0"/>
              </a:spcAft>
              <a:buClr>
                <a:schemeClr val="dk1"/>
              </a:buClr>
              <a:buSzPts val="5297"/>
              <a:buNone/>
              <a:defRPr b="1" sz="5297"/>
            </a:lvl7pPr>
            <a:lvl8pPr indent="-228600" lvl="7" marL="3657600" algn="l">
              <a:lnSpc>
                <a:spcPct val="90000"/>
              </a:lnSpc>
              <a:spcBef>
                <a:spcPts val="1655"/>
              </a:spcBef>
              <a:spcAft>
                <a:spcPts val="0"/>
              </a:spcAft>
              <a:buClr>
                <a:schemeClr val="dk1"/>
              </a:buClr>
              <a:buSzPts val="5297"/>
              <a:buNone/>
              <a:defRPr b="1" sz="5297"/>
            </a:lvl8pPr>
            <a:lvl9pPr indent="-228600" lvl="8" marL="4114800" algn="l">
              <a:lnSpc>
                <a:spcPct val="90000"/>
              </a:lnSpc>
              <a:spcBef>
                <a:spcPts val="1655"/>
              </a:spcBef>
              <a:spcAft>
                <a:spcPts val="0"/>
              </a:spcAft>
              <a:buClr>
                <a:schemeClr val="dk1"/>
              </a:buClr>
              <a:buSzPts val="5297"/>
              <a:buNone/>
              <a:defRPr b="1" sz="5297"/>
            </a:lvl9pPr>
          </a:lstStyle>
          <a:p/>
        </p:txBody>
      </p:sp>
      <p:sp>
        <p:nvSpPr>
          <p:cNvPr id="41" name="Google Shape;41;p8"/>
          <p:cNvSpPr txBox="1"/>
          <p:nvPr>
            <p:ph idx="4" type="body"/>
          </p:nvPr>
        </p:nvSpPr>
        <p:spPr>
          <a:xfrm>
            <a:off x="15326828" y="15780233"/>
            <a:ext cx="12870909"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2" name="Google Shape;42;p8"/>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2081421" y="2300044"/>
            <a:ext cx="26112371"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2085364" y="2880042"/>
            <a:ext cx="976454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12870909" y="6220102"/>
            <a:ext cx="15326827" cy="30700453"/>
          </a:xfrm>
          <a:prstGeom prst="rect">
            <a:avLst/>
          </a:prstGeom>
          <a:noFill/>
          <a:ln>
            <a:noFill/>
          </a:ln>
        </p:spPr>
        <p:txBody>
          <a:bodyPr anchorCtr="0" anchor="t" bIns="45700" lIns="91425" spcFirstLastPara="1" rIns="91425" wrap="square" tIns="45700">
            <a:normAutofit/>
          </a:bodyPr>
          <a:lstStyle>
            <a:lvl1pPr indent="-901382" lvl="0" marL="457200" algn="l">
              <a:lnSpc>
                <a:spcPct val="90000"/>
              </a:lnSpc>
              <a:spcBef>
                <a:spcPts val="3311"/>
              </a:spcBef>
              <a:spcAft>
                <a:spcPts val="0"/>
              </a:spcAft>
              <a:buClr>
                <a:schemeClr val="dk1"/>
              </a:buClr>
              <a:buSzPts val="10595"/>
              <a:buChar char="•"/>
              <a:defRPr sz="10595"/>
            </a:lvl1pPr>
            <a:lvl2pPr indent="-817308" lvl="1" marL="914400" algn="l">
              <a:lnSpc>
                <a:spcPct val="90000"/>
              </a:lnSpc>
              <a:spcBef>
                <a:spcPts val="1655"/>
              </a:spcBef>
              <a:spcAft>
                <a:spcPts val="0"/>
              </a:spcAft>
              <a:buClr>
                <a:schemeClr val="dk1"/>
              </a:buClr>
              <a:buSzPts val="9271"/>
              <a:buChar char="•"/>
              <a:defRPr sz="9271"/>
            </a:lvl2pPr>
            <a:lvl3pPr indent="-733171" lvl="2" marL="1371600" algn="l">
              <a:lnSpc>
                <a:spcPct val="90000"/>
              </a:lnSpc>
              <a:spcBef>
                <a:spcPts val="1655"/>
              </a:spcBef>
              <a:spcAft>
                <a:spcPts val="0"/>
              </a:spcAft>
              <a:buClr>
                <a:schemeClr val="dk1"/>
              </a:buClr>
              <a:buSzPts val="7946"/>
              <a:buChar char="•"/>
              <a:defRPr sz="7946"/>
            </a:lvl3pPr>
            <a:lvl4pPr indent="-649097" lvl="3" marL="1828800" algn="l">
              <a:lnSpc>
                <a:spcPct val="90000"/>
              </a:lnSpc>
              <a:spcBef>
                <a:spcPts val="1655"/>
              </a:spcBef>
              <a:spcAft>
                <a:spcPts val="0"/>
              </a:spcAft>
              <a:buClr>
                <a:schemeClr val="dk1"/>
              </a:buClr>
              <a:buSzPts val="6622"/>
              <a:buChar char="•"/>
              <a:defRPr sz="6622"/>
            </a:lvl4pPr>
            <a:lvl5pPr indent="-649097" lvl="4" marL="2286000" algn="l">
              <a:lnSpc>
                <a:spcPct val="90000"/>
              </a:lnSpc>
              <a:spcBef>
                <a:spcPts val="1655"/>
              </a:spcBef>
              <a:spcAft>
                <a:spcPts val="0"/>
              </a:spcAft>
              <a:buClr>
                <a:schemeClr val="dk1"/>
              </a:buClr>
              <a:buSzPts val="6622"/>
              <a:buChar char="•"/>
              <a:defRPr sz="6622"/>
            </a:lvl5pPr>
            <a:lvl6pPr indent="-649097" lvl="5" marL="2743200" algn="l">
              <a:lnSpc>
                <a:spcPct val="90000"/>
              </a:lnSpc>
              <a:spcBef>
                <a:spcPts val="1655"/>
              </a:spcBef>
              <a:spcAft>
                <a:spcPts val="0"/>
              </a:spcAft>
              <a:buClr>
                <a:schemeClr val="dk1"/>
              </a:buClr>
              <a:buSzPts val="6622"/>
              <a:buChar char="•"/>
              <a:defRPr sz="6622"/>
            </a:lvl6pPr>
            <a:lvl7pPr indent="-649097" lvl="6" marL="3200400" algn="l">
              <a:lnSpc>
                <a:spcPct val="90000"/>
              </a:lnSpc>
              <a:spcBef>
                <a:spcPts val="1655"/>
              </a:spcBef>
              <a:spcAft>
                <a:spcPts val="0"/>
              </a:spcAft>
              <a:buClr>
                <a:schemeClr val="dk1"/>
              </a:buClr>
              <a:buSzPts val="6622"/>
              <a:buChar char="•"/>
              <a:defRPr sz="6622"/>
            </a:lvl7pPr>
            <a:lvl8pPr indent="-649097" lvl="7" marL="3657600" algn="l">
              <a:lnSpc>
                <a:spcPct val="90000"/>
              </a:lnSpc>
              <a:spcBef>
                <a:spcPts val="1655"/>
              </a:spcBef>
              <a:spcAft>
                <a:spcPts val="0"/>
              </a:spcAft>
              <a:buClr>
                <a:schemeClr val="dk1"/>
              </a:buClr>
              <a:buSzPts val="6622"/>
              <a:buChar char="•"/>
              <a:defRPr sz="6622"/>
            </a:lvl8pPr>
            <a:lvl9pPr indent="-649096" lvl="8" marL="4114800" algn="l">
              <a:lnSpc>
                <a:spcPct val="90000"/>
              </a:lnSpc>
              <a:spcBef>
                <a:spcPts val="1655"/>
              </a:spcBef>
              <a:spcAft>
                <a:spcPts val="0"/>
              </a:spcAft>
              <a:buClr>
                <a:schemeClr val="dk1"/>
              </a:buClr>
              <a:buSzPts val="6622"/>
              <a:buChar char="•"/>
              <a:defRPr sz="6622"/>
            </a:lvl9pPr>
          </a:lstStyle>
          <a:p/>
        </p:txBody>
      </p:sp>
      <p:sp>
        <p:nvSpPr>
          <p:cNvPr id="57" name="Google Shape;57;p11"/>
          <p:cNvSpPr txBox="1"/>
          <p:nvPr>
            <p:ph idx="2" type="body"/>
          </p:nvPr>
        </p:nvSpPr>
        <p:spPr>
          <a:xfrm>
            <a:off x="2085364" y="12960191"/>
            <a:ext cx="976454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5297"/>
              <a:buNone/>
              <a:defRPr sz="5297"/>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3"/>
              <a:buNone/>
              <a:defRPr sz="3973"/>
            </a:lvl3pPr>
            <a:lvl4pPr indent="-228600" lvl="3" marL="1828800" algn="l">
              <a:lnSpc>
                <a:spcPct val="90000"/>
              </a:lnSpc>
              <a:spcBef>
                <a:spcPts val="1655"/>
              </a:spcBef>
              <a:spcAft>
                <a:spcPts val="0"/>
              </a:spcAft>
              <a:buClr>
                <a:schemeClr val="dk1"/>
              </a:buClr>
              <a:buSzPts val="3311"/>
              <a:buNone/>
              <a:defRPr sz="3311"/>
            </a:lvl4pPr>
            <a:lvl5pPr indent="-228600" lvl="4" marL="2286000" algn="l">
              <a:lnSpc>
                <a:spcPct val="90000"/>
              </a:lnSpc>
              <a:spcBef>
                <a:spcPts val="1655"/>
              </a:spcBef>
              <a:spcAft>
                <a:spcPts val="0"/>
              </a:spcAft>
              <a:buClr>
                <a:schemeClr val="dk1"/>
              </a:buClr>
              <a:buSzPts val="3311"/>
              <a:buNone/>
              <a:defRPr sz="3311"/>
            </a:lvl5pPr>
            <a:lvl6pPr indent="-228600" lvl="5" marL="2743200" algn="l">
              <a:lnSpc>
                <a:spcPct val="90000"/>
              </a:lnSpc>
              <a:spcBef>
                <a:spcPts val="1655"/>
              </a:spcBef>
              <a:spcAft>
                <a:spcPts val="0"/>
              </a:spcAft>
              <a:buClr>
                <a:schemeClr val="dk1"/>
              </a:buClr>
              <a:buSzPts val="3311"/>
              <a:buNone/>
              <a:defRPr sz="3311"/>
            </a:lvl6pPr>
            <a:lvl7pPr indent="-228600" lvl="6" marL="3200400" algn="l">
              <a:lnSpc>
                <a:spcPct val="90000"/>
              </a:lnSpc>
              <a:spcBef>
                <a:spcPts val="1655"/>
              </a:spcBef>
              <a:spcAft>
                <a:spcPts val="0"/>
              </a:spcAft>
              <a:buClr>
                <a:schemeClr val="dk1"/>
              </a:buClr>
              <a:buSzPts val="3311"/>
              <a:buNone/>
              <a:defRPr sz="3311"/>
            </a:lvl7pPr>
            <a:lvl8pPr indent="-228600" lvl="7" marL="3657600" algn="l">
              <a:lnSpc>
                <a:spcPct val="90000"/>
              </a:lnSpc>
              <a:spcBef>
                <a:spcPts val="1655"/>
              </a:spcBef>
              <a:spcAft>
                <a:spcPts val="0"/>
              </a:spcAft>
              <a:buClr>
                <a:schemeClr val="dk1"/>
              </a:buClr>
              <a:buSzPts val="3311"/>
              <a:buNone/>
              <a:defRPr sz="3311"/>
            </a:lvl8pPr>
            <a:lvl9pPr indent="-228600" lvl="8" marL="4114800" algn="l">
              <a:lnSpc>
                <a:spcPct val="90000"/>
              </a:lnSpc>
              <a:spcBef>
                <a:spcPts val="1655"/>
              </a:spcBef>
              <a:spcAft>
                <a:spcPts val="0"/>
              </a:spcAft>
              <a:buClr>
                <a:schemeClr val="dk1"/>
              </a:buClr>
              <a:buSzPts val="3311"/>
              <a:buNone/>
              <a:defRPr sz="3311"/>
            </a:lvl9pPr>
          </a:lstStyle>
          <a:p/>
        </p:txBody>
      </p:sp>
      <p:sp>
        <p:nvSpPr>
          <p:cNvPr id="58" name="Google Shape;58;p11"/>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2085364" y="2880042"/>
            <a:ext cx="976454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12870909" y="6220102"/>
            <a:ext cx="15326827" cy="30700453"/>
          </a:xfrm>
          <a:prstGeom prst="rect">
            <a:avLst/>
          </a:prstGeom>
          <a:noFill/>
          <a:ln>
            <a:noFill/>
          </a:ln>
        </p:spPr>
      </p:sp>
      <p:sp>
        <p:nvSpPr>
          <p:cNvPr id="64" name="Google Shape;64;p12"/>
          <p:cNvSpPr txBox="1"/>
          <p:nvPr>
            <p:ph idx="1" type="body"/>
          </p:nvPr>
        </p:nvSpPr>
        <p:spPr>
          <a:xfrm>
            <a:off x="2085364" y="12960191"/>
            <a:ext cx="976454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5297"/>
              <a:buNone/>
              <a:defRPr sz="5297"/>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3"/>
              <a:buNone/>
              <a:defRPr sz="3973"/>
            </a:lvl3pPr>
            <a:lvl4pPr indent="-228600" lvl="3" marL="1828800" algn="l">
              <a:lnSpc>
                <a:spcPct val="90000"/>
              </a:lnSpc>
              <a:spcBef>
                <a:spcPts val="1655"/>
              </a:spcBef>
              <a:spcAft>
                <a:spcPts val="0"/>
              </a:spcAft>
              <a:buClr>
                <a:schemeClr val="dk1"/>
              </a:buClr>
              <a:buSzPts val="3311"/>
              <a:buNone/>
              <a:defRPr sz="3311"/>
            </a:lvl4pPr>
            <a:lvl5pPr indent="-228600" lvl="4" marL="2286000" algn="l">
              <a:lnSpc>
                <a:spcPct val="90000"/>
              </a:lnSpc>
              <a:spcBef>
                <a:spcPts val="1655"/>
              </a:spcBef>
              <a:spcAft>
                <a:spcPts val="0"/>
              </a:spcAft>
              <a:buClr>
                <a:schemeClr val="dk1"/>
              </a:buClr>
              <a:buSzPts val="3311"/>
              <a:buNone/>
              <a:defRPr sz="3311"/>
            </a:lvl5pPr>
            <a:lvl6pPr indent="-228600" lvl="5" marL="2743200" algn="l">
              <a:lnSpc>
                <a:spcPct val="90000"/>
              </a:lnSpc>
              <a:spcBef>
                <a:spcPts val="1655"/>
              </a:spcBef>
              <a:spcAft>
                <a:spcPts val="0"/>
              </a:spcAft>
              <a:buClr>
                <a:schemeClr val="dk1"/>
              </a:buClr>
              <a:buSzPts val="3311"/>
              <a:buNone/>
              <a:defRPr sz="3311"/>
            </a:lvl6pPr>
            <a:lvl7pPr indent="-228600" lvl="6" marL="3200400" algn="l">
              <a:lnSpc>
                <a:spcPct val="90000"/>
              </a:lnSpc>
              <a:spcBef>
                <a:spcPts val="1655"/>
              </a:spcBef>
              <a:spcAft>
                <a:spcPts val="0"/>
              </a:spcAft>
              <a:buClr>
                <a:schemeClr val="dk1"/>
              </a:buClr>
              <a:buSzPts val="3311"/>
              <a:buNone/>
              <a:defRPr sz="3311"/>
            </a:lvl7pPr>
            <a:lvl8pPr indent="-228600" lvl="7" marL="3657600" algn="l">
              <a:lnSpc>
                <a:spcPct val="90000"/>
              </a:lnSpc>
              <a:spcBef>
                <a:spcPts val="1655"/>
              </a:spcBef>
              <a:spcAft>
                <a:spcPts val="0"/>
              </a:spcAft>
              <a:buClr>
                <a:schemeClr val="dk1"/>
              </a:buClr>
              <a:buSzPts val="3311"/>
              <a:buNone/>
              <a:defRPr sz="3311"/>
            </a:lvl8pPr>
            <a:lvl9pPr indent="-228600" lvl="8" marL="4114800" algn="l">
              <a:lnSpc>
                <a:spcPct val="90000"/>
              </a:lnSpc>
              <a:spcBef>
                <a:spcPts val="1655"/>
              </a:spcBef>
              <a:spcAft>
                <a:spcPts val="0"/>
              </a:spcAft>
              <a:buClr>
                <a:schemeClr val="dk1"/>
              </a:buClr>
              <a:buSzPts val="3311"/>
              <a:buNone/>
              <a:defRPr sz="3311"/>
            </a:lvl9pPr>
          </a:lstStyle>
          <a:p/>
        </p:txBody>
      </p:sp>
      <p:sp>
        <p:nvSpPr>
          <p:cNvPr id="65" name="Google Shape;65;p12"/>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2081421" y="2300044"/>
            <a:ext cx="26112371" cy="8350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8"/>
              <a:buFont typeface="Calibri"/>
              <a:buNone/>
              <a:defRPr b="0" i="0" sz="14567"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2081421" y="11500170"/>
            <a:ext cx="26112371" cy="27410408"/>
          </a:xfrm>
          <a:prstGeom prst="rect">
            <a:avLst/>
          </a:prstGeom>
          <a:noFill/>
          <a:ln>
            <a:noFill/>
          </a:ln>
        </p:spPr>
        <p:txBody>
          <a:bodyPr anchorCtr="0" anchor="t" bIns="45700" lIns="91425" spcFirstLastPara="1" rIns="91425" wrap="square" tIns="45700">
            <a:normAutofit/>
          </a:bodyPr>
          <a:lstStyle>
            <a:lvl1pPr indent="-817308" lvl="0" marL="457200" marR="0" rtl="0" algn="l">
              <a:lnSpc>
                <a:spcPct val="90000"/>
              </a:lnSpc>
              <a:spcBef>
                <a:spcPts val="3311"/>
              </a:spcBef>
              <a:spcAft>
                <a:spcPts val="0"/>
              </a:spcAft>
              <a:buClr>
                <a:schemeClr val="dk1"/>
              </a:buClr>
              <a:buSzPts val="9271"/>
              <a:buFont typeface="Arial"/>
              <a:buChar char="•"/>
              <a:defRPr b="0" i="0" sz="9271" u="none" cap="none" strike="noStrike">
                <a:solidFill>
                  <a:schemeClr val="dk1"/>
                </a:solidFill>
                <a:latin typeface="Calibri"/>
                <a:ea typeface="Calibri"/>
                <a:cs typeface="Calibri"/>
                <a:sym typeface="Calibri"/>
              </a:defRPr>
            </a:lvl1pPr>
            <a:lvl2pPr indent="-733171" lvl="1" marL="914400" marR="0" rtl="0" algn="l">
              <a:lnSpc>
                <a:spcPct val="90000"/>
              </a:lnSpc>
              <a:spcBef>
                <a:spcPts val="1655"/>
              </a:spcBef>
              <a:spcAft>
                <a:spcPts val="0"/>
              </a:spcAft>
              <a:buClr>
                <a:schemeClr val="dk1"/>
              </a:buClr>
              <a:buSzPts val="7946"/>
              <a:buFont typeface="Arial"/>
              <a:buChar char="•"/>
              <a:defRPr b="0" i="0" sz="7946" u="none" cap="none" strike="noStrike">
                <a:solidFill>
                  <a:schemeClr val="dk1"/>
                </a:solidFill>
                <a:latin typeface="Calibri"/>
                <a:ea typeface="Calibri"/>
                <a:cs typeface="Calibri"/>
                <a:sym typeface="Calibri"/>
              </a:defRPr>
            </a:lvl2pPr>
            <a:lvl3pPr indent="-649097" lvl="2" marL="1371600" marR="0" rtl="0" algn="l">
              <a:lnSpc>
                <a:spcPct val="90000"/>
              </a:lnSpc>
              <a:spcBef>
                <a:spcPts val="1655"/>
              </a:spcBef>
              <a:spcAft>
                <a:spcPts val="0"/>
              </a:spcAft>
              <a:buClr>
                <a:schemeClr val="dk1"/>
              </a:buClr>
              <a:buSzPts val="6622"/>
              <a:buFont typeface="Arial"/>
              <a:buChar char="•"/>
              <a:defRPr b="0" i="0" sz="6622" u="none" cap="none" strike="noStrike">
                <a:solidFill>
                  <a:schemeClr val="dk1"/>
                </a:solidFill>
                <a:latin typeface="Calibri"/>
                <a:ea typeface="Calibri"/>
                <a:cs typeface="Calibri"/>
                <a:sym typeface="Calibri"/>
              </a:defRPr>
            </a:lvl3pPr>
            <a:lvl4pPr indent="-607060" lvl="3" marL="1828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4pPr>
            <a:lvl5pPr indent="-607060" lvl="4" marL="22860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5pPr>
            <a:lvl6pPr indent="-607060" lvl="5" marL="27432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6pPr>
            <a:lvl7pPr indent="-607060" lvl="6" marL="32004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7pPr>
            <a:lvl8pPr indent="-607060" lvl="7" marL="36576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8pPr>
            <a:lvl9pPr indent="-607059" lvl="8" marL="4114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2081421" y="40040601"/>
            <a:ext cx="6811923" cy="230003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7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0028665" y="40040601"/>
            <a:ext cx="10217884" cy="230003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7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943"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1381869" y="40040601"/>
            <a:ext cx="6811923" cy="230003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73"/>
              <a:buFont typeface="Arial"/>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6.png"/><Relationship Id="rId13" Type="http://schemas.openxmlformats.org/officeDocument/2006/relationships/image" Target="../media/image10.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hyperlink" Target="https://doi.org/10.1016/j.jesp.2006.02.002" TargetMode="External"/><Relationship Id="rId7" Type="http://schemas.openxmlformats.org/officeDocument/2006/relationships/hyperlink" Target="https://psycnet.apa.org/doi/10.1037/h0054651" TargetMode="External"/><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 y="0"/>
            <a:ext cx="30275213" cy="3657899"/>
          </a:xfrm>
          <a:prstGeom prst="rect">
            <a:avLst/>
          </a:prstGeom>
          <a:noFill/>
          <a:ln>
            <a:noFill/>
          </a:ln>
        </p:spPr>
      </p:pic>
      <p:pic>
        <p:nvPicPr>
          <p:cNvPr id="85" name="Google Shape;85;p1"/>
          <p:cNvPicPr preferRelativeResize="0"/>
          <p:nvPr/>
        </p:nvPicPr>
        <p:blipFill rotWithShape="1">
          <a:blip r:embed="rId3">
            <a:alphaModFix/>
          </a:blip>
          <a:srcRect b="0" l="0" r="0" t="0"/>
          <a:stretch/>
        </p:blipFill>
        <p:spPr>
          <a:xfrm>
            <a:off x="-2" y="39542739"/>
            <a:ext cx="30275213" cy="3657899"/>
          </a:xfrm>
          <a:prstGeom prst="rect">
            <a:avLst/>
          </a:prstGeom>
          <a:noFill/>
          <a:ln>
            <a:noFill/>
          </a:ln>
        </p:spPr>
      </p:pic>
      <p:sp>
        <p:nvSpPr>
          <p:cNvPr id="86" name="Google Shape;86;p1"/>
          <p:cNvSpPr txBox="1"/>
          <p:nvPr/>
        </p:nvSpPr>
        <p:spPr>
          <a:xfrm>
            <a:off x="737450" y="4084750"/>
            <a:ext cx="288003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n-IE" sz="5000" u="none" cap="none" strike="noStrike">
                <a:solidFill>
                  <a:schemeClr val="dk1"/>
                </a:solidFill>
                <a:latin typeface="Arial"/>
                <a:ea typeface="Arial"/>
                <a:cs typeface="Arial"/>
                <a:sym typeface="Arial"/>
              </a:rPr>
              <a:t>The Impact of Audi</a:t>
            </a:r>
            <a:r>
              <a:rPr b="1" lang="en-IE" sz="5000">
                <a:solidFill>
                  <a:schemeClr val="dk1"/>
                </a:solidFill>
              </a:rPr>
              <a:t>tory</a:t>
            </a:r>
            <a:r>
              <a:rPr b="1" i="0" lang="en-IE" sz="5000" u="none" cap="none" strike="noStrike">
                <a:solidFill>
                  <a:schemeClr val="dk1"/>
                </a:solidFill>
                <a:latin typeface="Arial"/>
                <a:ea typeface="Arial"/>
                <a:cs typeface="Arial"/>
                <a:sym typeface="Arial"/>
              </a:rPr>
              <a:t> Stimuli on Cognitive Flexibility: An Investigation of the Stroop Test</a:t>
            </a:r>
            <a:endParaRPr b="1" i="0" sz="5000" u="none" cap="none" strike="noStrike">
              <a:solidFill>
                <a:schemeClr val="dk1"/>
              </a:solidFill>
              <a:latin typeface="Arial"/>
              <a:ea typeface="Arial"/>
              <a:cs typeface="Arial"/>
              <a:sym typeface="Arial"/>
            </a:endParaRPr>
          </a:p>
        </p:txBody>
      </p:sp>
      <p:sp>
        <p:nvSpPr>
          <p:cNvPr id="87" name="Google Shape;87;p1"/>
          <p:cNvSpPr txBox="1"/>
          <p:nvPr/>
        </p:nvSpPr>
        <p:spPr>
          <a:xfrm>
            <a:off x="585050" y="5465900"/>
            <a:ext cx="93282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Abstract</a:t>
            </a:r>
            <a:endParaRPr b="1" i="0" sz="3000" u="none" cap="none" strike="noStrike">
              <a:solidFill>
                <a:schemeClr val="lt1"/>
              </a:solidFill>
              <a:latin typeface="Calibri"/>
              <a:ea typeface="Calibri"/>
              <a:cs typeface="Calibri"/>
              <a:sym typeface="Calibri"/>
            </a:endParaRPr>
          </a:p>
        </p:txBody>
      </p:sp>
      <p:sp>
        <p:nvSpPr>
          <p:cNvPr id="88" name="Google Shape;88;p1"/>
          <p:cNvSpPr txBox="1"/>
          <p:nvPr/>
        </p:nvSpPr>
        <p:spPr>
          <a:xfrm>
            <a:off x="10519275" y="12164350"/>
            <a:ext cx="93282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Results</a:t>
            </a:r>
            <a:endParaRPr b="1" i="0" sz="3000" u="none" cap="none" strike="noStrike">
              <a:solidFill>
                <a:schemeClr val="lt1"/>
              </a:solidFill>
              <a:latin typeface="Calibri"/>
              <a:ea typeface="Calibri"/>
              <a:cs typeface="Calibri"/>
              <a:sym typeface="Calibri"/>
            </a:endParaRPr>
          </a:p>
        </p:txBody>
      </p:sp>
      <p:sp>
        <p:nvSpPr>
          <p:cNvPr id="89" name="Google Shape;89;p1"/>
          <p:cNvSpPr txBox="1"/>
          <p:nvPr/>
        </p:nvSpPr>
        <p:spPr>
          <a:xfrm>
            <a:off x="616075" y="9653700"/>
            <a:ext cx="92847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Introduction</a:t>
            </a:r>
            <a:endParaRPr b="1" i="0" sz="3000" u="none" cap="none" strike="noStrike">
              <a:solidFill>
                <a:schemeClr val="lt1"/>
              </a:solidFill>
              <a:latin typeface="Calibri"/>
              <a:ea typeface="Calibri"/>
              <a:cs typeface="Calibri"/>
              <a:sym typeface="Calibri"/>
            </a:endParaRPr>
          </a:p>
        </p:txBody>
      </p:sp>
      <p:sp>
        <p:nvSpPr>
          <p:cNvPr id="90" name="Google Shape;90;p1"/>
          <p:cNvSpPr txBox="1"/>
          <p:nvPr/>
        </p:nvSpPr>
        <p:spPr>
          <a:xfrm>
            <a:off x="511550" y="15670300"/>
            <a:ext cx="93282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Literature Review</a:t>
            </a:r>
            <a:endParaRPr b="1" i="0" sz="3000" u="none" cap="none" strike="noStrike">
              <a:solidFill>
                <a:schemeClr val="lt1"/>
              </a:solidFill>
              <a:latin typeface="Calibri"/>
              <a:ea typeface="Calibri"/>
              <a:cs typeface="Calibri"/>
              <a:sym typeface="Calibri"/>
            </a:endParaRPr>
          </a:p>
        </p:txBody>
      </p:sp>
      <p:sp>
        <p:nvSpPr>
          <p:cNvPr id="91" name="Google Shape;91;p1"/>
          <p:cNvSpPr txBox="1"/>
          <p:nvPr/>
        </p:nvSpPr>
        <p:spPr>
          <a:xfrm>
            <a:off x="737450" y="23150825"/>
            <a:ext cx="9328200" cy="736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000"/>
              </a:spcBef>
              <a:spcAft>
                <a:spcPts val="0"/>
              </a:spcAft>
              <a:buClr>
                <a:srgbClr val="000000"/>
              </a:buClr>
              <a:buSzPts val="1100"/>
              <a:buFont typeface="Arial"/>
              <a:buNone/>
            </a:pPr>
            <a:r>
              <a:t/>
            </a:r>
            <a:endParaRPr b="0" i="0" sz="1100" u="none" cap="none" strike="noStrike">
              <a:solidFill>
                <a:schemeClr val="dk1"/>
              </a:solidFill>
              <a:latin typeface="Garamond"/>
              <a:ea typeface="Garamond"/>
              <a:cs typeface="Garamond"/>
              <a:sym typeface="Garamond"/>
            </a:endParaRPr>
          </a:p>
          <a:p>
            <a:pPr indent="0" lvl="0" marL="0" marR="0" rtl="0" algn="just">
              <a:lnSpc>
                <a:spcPct val="150000"/>
              </a:lnSpc>
              <a:spcBef>
                <a:spcPts val="1000"/>
              </a:spcBef>
              <a:spcAft>
                <a:spcPts val="800"/>
              </a:spcAft>
              <a:buClr>
                <a:schemeClr val="dk1"/>
              </a:buClr>
              <a:buSzPts val="1100"/>
              <a:buFont typeface="Arial"/>
              <a:buNone/>
            </a:pPr>
            <a:r>
              <a:t/>
            </a:r>
            <a:endParaRPr b="0" i="0" sz="1100" u="none" cap="none" strike="noStrike">
              <a:solidFill>
                <a:schemeClr val="dk1"/>
              </a:solidFill>
              <a:latin typeface="Garamond"/>
              <a:ea typeface="Garamond"/>
              <a:cs typeface="Garamond"/>
              <a:sym typeface="Garamond"/>
            </a:endParaRPr>
          </a:p>
        </p:txBody>
      </p:sp>
      <p:sp>
        <p:nvSpPr>
          <p:cNvPr id="92" name="Google Shape;92;p1"/>
          <p:cNvSpPr txBox="1"/>
          <p:nvPr/>
        </p:nvSpPr>
        <p:spPr>
          <a:xfrm>
            <a:off x="10519275" y="5446850"/>
            <a:ext cx="9328200" cy="3250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8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The four Stroop tests show a list of three words, where two of them are incongruent and only one is congruent. The examinee should select the congruent option. For each test a list of words is presented 20 times</a:t>
            </a:r>
            <a:r>
              <a:rPr lang="en-IE" sz="2800">
                <a:solidFill>
                  <a:schemeClr val="dk1"/>
                </a:solidFill>
              </a:rPr>
              <a:t> (</a:t>
            </a:r>
            <a:r>
              <a:rPr lang="en-IE" sz="2800">
                <a:solidFill>
                  <a:schemeClr val="dk1"/>
                </a:solidFill>
              </a:rPr>
              <a:t>Fig 2), varying each time in both word font colouring and position.</a:t>
            </a:r>
            <a:r>
              <a:rPr b="0" i="0" lang="en-IE" sz="2800" u="none" cap="none" strike="noStrike">
                <a:solidFill>
                  <a:schemeClr val="dk1"/>
                </a:solidFill>
                <a:latin typeface="Arial"/>
                <a:ea typeface="Arial"/>
                <a:cs typeface="Arial"/>
                <a:sym typeface="Arial"/>
              </a:rPr>
              <a:t> </a:t>
            </a:r>
            <a:r>
              <a:rPr lang="en-IE" sz="2800">
                <a:solidFill>
                  <a:schemeClr val="dk1"/>
                </a:solidFill>
              </a:rPr>
              <a:t>Each of the four tests is </a:t>
            </a:r>
            <a:r>
              <a:rPr b="0" i="0" lang="en-IE" sz="2800" u="none" cap="none" strike="noStrike">
                <a:solidFill>
                  <a:schemeClr val="dk1"/>
                </a:solidFill>
                <a:latin typeface="Arial"/>
                <a:ea typeface="Arial"/>
                <a:cs typeface="Arial"/>
                <a:sym typeface="Arial"/>
              </a:rPr>
              <a:t>accompanied by a selection of different audi</a:t>
            </a:r>
            <a:r>
              <a:rPr lang="en-IE" sz="2800">
                <a:solidFill>
                  <a:schemeClr val="dk1"/>
                </a:solidFill>
              </a:rPr>
              <a:t>tory</a:t>
            </a:r>
            <a:r>
              <a:rPr b="0" i="0" lang="en-IE" sz="2800" u="none" cap="none" strike="noStrike">
                <a:solidFill>
                  <a:schemeClr val="dk1"/>
                </a:solidFill>
                <a:latin typeface="Arial"/>
                <a:ea typeface="Arial"/>
                <a:cs typeface="Arial"/>
                <a:sym typeface="Arial"/>
              </a:rPr>
              <a:t> stimuli.</a:t>
            </a:r>
            <a:r>
              <a:rPr lang="en-IE" sz="2800">
                <a:solidFill>
                  <a:schemeClr val="dk1"/>
                </a:solidFill>
              </a:rPr>
              <a:t> </a:t>
            </a:r>
            <a:r>
              <a:rPr b="0" i="0" lang="en-IE" sz="2800" u="none" cap="none" strike="noStrike">
                <a:solidFill>
                  <a:schemeClr val="dk1"/>
                </a:solidFill>
                <a:latin typeface="Arial"/>
                <a:ea typeface="Arial"/>
                <a:cs typeface="Arial"/>
                <a:sym typeface="Arial"/>
              </a:rPr>
              <a:t>For each participant the application records the demographic, response time, and success rate of each test.</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t/>
            </a:r>
            <a:endParaRPr b="0" i="0" sz="2000" u="none" cap="none" strike="noStrike">
              <a:solidFill>
                <a:schemeClr val="dk1"/>
              </a:solidFill>
              <a:latin typeface="Garamond"/>
              <a:ea typeface="Garamond"/>
              <a:cs typeface="Garamond"/>
              <a:sym typeface="Garamond"/>
            </a:endParaRPr>
          </a:p>
          <a:p>
            <a:pPr indent="0" lvl="0" marL="0" marR="0" rtl="0" algn="just">
              <a:lnSpc>
                <a:spcPct val="100000"/>
              </a:lnSpc>
              <a:spcBef>
                <a:spcPts val="8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Majority of participants are female and from Ireland, as we can see on Fig 3.</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8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ctr">
              <a:lnSpc>
                <a:spcPct val="100000"/>
              </a:lnSpc>
              <a:spcBef>
                <a:spcPts val="800"/>
              </a:spcBef>
              <a:spcAft>
                <a:spcPts val="0"/>
              </a:spcAft>
              <a:buClr>
                <a:schemeClr val="dk1"/>
              </a:buClr>
              <a:buSzPts val="1100"/>
              <a:buFont typeface="Arial"/>
              <a:buNone/>
            </a:pPr>
            <a:r>
              <a:rPr b="0" i="1" lang="en-IE" sz="2000" u="none" cap="none" strike="noStrike">
                <a:solidFill>
                  <a:srgbClr val="44546A"/>
                </a:solidFill>
                <a:latin typeface="Arial"/>
                <a:ea typeface="Arial"/>
                <a:cs typeface="Arial"/>
                <a:sym typeface="Arial"/>
              </a:rPr>
              <a:t>Figure 3 - Participants by nationality and gender</a:t>
            </a:r>
            <a:endParaRPr b="0" i="1" sz="2000" u="none" cap="none" strike="noStrike">
              <a:solidFill>
                <a:srgbClr val="44546A"/>
              </a:solidFill>
              <a:latin typeface="Arial"/>
              <a:ea typeface="Arial"/>
              <a:cs typeface="Arial"/>
              <a:sym typeface="Arial"/>
            </a:endParaRPr>
          </a:p>
          <a:p>
            <a:pPr indent="0" lvl="0" marL="0" marR="0" rtl="0" algn="ctr">
              <a:lnSpc>
                <a:spcPct val="100000"/>
              </a:lnSpc>
              <a:spcBef>
                <a:spcPts val="800"/>
              </a:spcBef>
              <a:spcAft>
                <a:spcPts val="0"/>
              </a:spcAft>
              <a:buClr>
                <a:schemeClr val="dk1"/>
              </a:buClr>
              <a:buSzPts val="1100"/>
              <a:buFont typeface="Arial"/>
              <a:buNone/>
            </a:pPr>
            <a:r>
              <a:t/>
            </a:r>
            <a:endParaRPr b="0" i="1" sz="2000" u="none" cap="none" strike="noStrike">
              <a:solidFill>
                <a:srgbClr val="44546A"/>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Table 1 presents the main metrics of the response times for tests 1, 2, 3 and 4. </a:t>
            </a:r>
            <a:r>
              <a:rPr lang="en-IE" sz="2800">
                <a:solidFill>
                  <a:schemeClr val="dk1"/>
                </a:solidFill>
              </a:rPr>
              <a:t>The min and max times are wide ranging from between 0.7s and 31s. With many users notably displaying poor response times at the beginning of tests, it was decided that only the remaining 18 times would be used to </a:t>
            </a:r>
            <a:r>
              <a:rPr lang="en-IE" sz="2800">
                <a:solidFill>
                  <a:schemeClr val="dk1"/>
                </a:solidFill>
              </a:rPr>
              <a:t>gauge</a:t>
            </a:r>
            <a:r>
              <a:rPr lang="en-IE" sz="2800">
                <a:solidFill>
                  <a:schemeClr val="dk1"/>
                </a:solidFill>
              </a:rPr>
              <a:t> performance.</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l">
              <a:lnSpc>
                <a:spcPct val="100000"/>
              </a:lnSpc>
              <a:spcBef>
                <a:spcPts val="1000"/>
              </a:spcBef>
              <a:spcAft>
                <a:spcPts val="0"/>
              </a:spcAft>
              <a:buClr>
                <a:srgbClr val="000000"/>
              </a:buClr>
              <a:buSzPts val="12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l">
              <a:lnSpc>
                <a:spcPct val="100000"/>
              </a:lnSpc>
              <a:spcBef>
                <a:spcPts val="1000"/>
              </a:spcBef>
              <a:spcAft>
                <a:spcPts val="0"/>
              </a:spcAft>
              <a:buClr>
                <a:srgbClr val="000000"/>
              </a:buClr>
              <a:buSzPts val="1200"/>
              <a:buFont typeface="Arial"/>
              <a:buNone/>
            </a:pPr>
            <a:r>
              <a:t/>
            </a:r>
            <a:endParaRPr b="0" i="0" sz="1000" u="none" cap="none" strike="noStrike">
              <a:solidFill>
                <a:schemeClr val="dk1"/>
              </a:solidFill>
              <a:latin typeface="Garamond"/>
              <a:ea typeface="Garamond"/>
              <a:cs typeface="Garamond"/>
              <a:sym typeface="Garamond"/>
            </a:endParaRPr>
          </a:p>
          <a:p>
            <a:pPr indent="0" lvl="0" marL="0" marR="0" rtl="0" algn="ctr">
              <a:lnSpc>
                <a:spcPct val="100000"/>
              </a:lnSpc>
              <a:spcBef>
                <a:spcPts val="1000"/>
              </a:spcBef>
              <a:spcAft>
                <a:spcPts val="0"/>
              </a:spcAft>
              <a:buClr>
                <a:srgbClr val="000000"/>
              </a:buClr>
              <a:buSzPts val="1200"/>
              <a:buFont typeface="Arial"/>
              <a:buNone/>
            </a:pPr>
            <a:r>
              <a:t/>
            </a:r>
            <a:endParaRPr b="0" i="1" sz="2000" u="none" cap="none" strike="noStrike">
              <a:solidFill>
                <a:srgbClr val="44546A"/>
              </a:solidFill>
              <a:latin typeface="Arial"/>
              <a:ea typeface="Arial"/>
              <a:cs typeface="Arial"/>
              <a:sym typeface="Arial"/>
            </a:endParaRPr>
          </a:p>
          <a:p>
            <a:pPr indent="0" lvl="0" marL="0" marR="0" rtl="0" algn="ctr">
              <a:lnSpc>
                <a:spcPct val="100000"/>
              </a:lnSpc>
              <a:spcBef>
                <a:spcPts val="1000"/>
              </a:spcBef>
              <a:spcAft>
                <a:spcPts val="0"/>
              </a:spcAft>
              <a:buClr>
                <a:srgbClr val="000000"/>
              </a:buClr>
              <a:buSzPts val="1200"/>
              <a:buFont typeface="Arial"/>
              <a:buNone/>
            </a:pPr>
            <a:r>
              <a:t/>
            </a:r>
            <a:endParaRPr b="0" i="1" sz="2000" u="none" cap="none" strike="noStrike">
              <a:solidFill>
                <a:srgbClr val="44546A"/>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After removing the first two attempts for each test, the average of the response time among tests is between 1.2 seconds and 1.6 seconds. In Fig 4 we can see that user response times tend to </a:t>
            </a:r>
            <a:r>
              <a:rPr lang="en-IE" sz="2800">
                <a:solidFill>
                  <a:schemeClr val="dk1"/>
                </a:solidFill>
              </a:rPr>
              <a:t>decrease </a:t>
            </a:r>
            <a:r>
              <a:rPr b="0" i="0" lang="en-IE" sz="2800" u="none" cap="none" strike="noStrike">
                <a:solidFill>
                  <a:schemeClr val="dk1"/>
                </a:solidFill>
                <a:latin typeface="Arial"/>
                <a:ea typeface="Arial"/>
                <a:cs typeface="Arial"/>
                <a:sym typeface="Arial"/>
              </a:rPr>
              <a:t>as the test proceeds, with a slight increase on test 4 (spoken word audio). One reason for this general improve</a:t>
            </a:r>
            <a:r>
              <a:rPr lang="en-IE" sz="2800">
                <a:solidFill>
                  <a:schemeClr val="dk1"/>
                </a:solidFill>
              </a:rPr>
              <a:t>ment in</a:t>
            </a:r>
            <a:r>
              <a:rPr b="0" i="0" lang="en-IE" sz="2800" u="none" cap="none" strike="noStrike">
                <a:solidFill>
                  <a:schemeClr val="dk1"/>
                </a:solidFill>
                <a:latin typeface="Arial"/>
                <a:ea typeface="Arial"/>
                <a:cs typeface="Arial"/>
                <a:sym typeface="Arial"/>
              </a:rPr>
              <a:t> response time</a:t>
            </a:r>
            <a:r>
              <a:rPr lang="en-IE" sz="2800">
                <a:solidFill>
                  <a:schemeClr val="dk1"/>
                </a:solidFill>
              </a:rPr>
              <a:t>s </a:t>
            </a:r>
            <a:r>
              <a:rPr b="0" i="0" lang="en-IE" sz="2800" u="none" cap="none" strike="noStrike">
                <a:solidFill>
                  <a:schemeClr val="dk1"/>
                </a:solidFill>
                <a:latin typeface="Arial"/>
                <a:ea typeface="Arial"/>
                <a:cs typeface="Arial"/>
                <a:sym typeface="Arial"/>
              </a:rPr>
              <a:t>may be </a:t>
            </a:r>
            <a:r>
              <a:rPr lang="en-IE" sz="2800">
                <a:solidFill>
                  <a:schemeClr val="dk1"/>
                </a:solidFill>
              </a:rPr>
              <a:t>down to </a:t>
            </a:r>
            <a:r>
              <a:rPr b="0" i="0" lang="en-IE" sz="2800" u="none" cap="none" strike="noStrike">
                <a:solidFill>
                  <a:schemeClr val="dk1"/>
                </a:solidFill>
                <a:latin typeface="Arial"/>
                <a:ea typeface="Arial"/>
                <a:cs typeface="Arial"/>
                <a:sym typeface="Arial"/>
              </a:rPr>
              <a:t>users becom</a:t>
            </a:r>
            <a:r>
              <a:rPr lang="en-IE" sz="2800">
                <a:solidFill>
                  <a:schemeClr val="dk1"/>
                </a:solidFill>
              </a:rPr>
              <a:t>ing</a:t>
            </a:r>
            <a:r>
              <a:rPr b="0" i="0" lang="en-IE" sz="2800" u="none" cap="none" strike="noStrike">
                <a:solidFill>
                  <a:schemeClr val="dk1"/>
                </a:solidFill>
                <a:latin typeface="Arial"/>
                <a:ea typeface="Arial"/>
                <a:cs typeface="Arial"/>
                <a:sym typeface="Arial"/>
              </a:rPr>
              <a:t> more familiar with the test </a:t>
            </a:r>
            <a:r>
              <a:rPr lang="en-IE" sz="2800">
                <a:solidFill>
                  <a:schemeClr val="dk1"/>
                </a:solidFill>
              </a:rPr>
              <a:t>format </a:t>
            </a:r>
            <a:r>
              <a:rPr b="0" i="0" lang="en-IE" sz="2800" u="none" cap="none" strike="noStrike">
                <a:solidFill>
                  <a:schemeClr val="dk1"/>
                </a:solidFill>
                <a:latin typeface="Arial"/>
                <a:ea typeface="Arial"/>
                <a:cs typeface="Arial"/>
                <a:sym typeface="Arial"/>
              </a:rPr>
              <a:t>as the test proceeds.</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100"/>
              <a:buFont typeface="Arial"/>
              <a:buNone/>
            </a:pPr>
            <a:r>
              <a:t/>
            </a:r>
            <a:endParaRPr b="0" i="0" sz="2800" u="none" cap="none" strike="noStrike">
              <a:solidFill>
                <a:schemeClr val="dk1"/>
              </a:solidFill>
              <a:latin typeface="Garamond"/>
              <a:ea typeface="Garamond"/>
              <a:cs typeface="Garamond"/>
              <a:sym typeface="Garamond"/>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lang="en-IE" sz="2800">
                <a:solidFill>
                  <a:schemeClr val="dk1"/>
                </a:solidFill>
              </a:rPr>
              <a:t>As visible in Fig 5, users displayed the highest accuracy on test 1, which is the only test without accompanying audio, suggesting that a silent environment contributes to a lower error rate. For tests 2, 3 and 4 users achieved a lower average success rate, which could indicate that auditory stimuli may contribute to poorer performance.</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200"/>
              <a:buFont typeface="Arial"/>
              <a:buNone/>
            </a:pPr>
            <a:r>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1000"/>
              </a:spcBef>
              <a:spcAft>
                <a:spcPts val="0"/>
              </a:spcAft>
              <a:buClr>
                <a:srgbClr val="000000"/>
              </a:buClr>
              <a:buSzPts val="1200"/>
              <a:buFont typeface="Arial"/>
              <a:buNone/>
            </a:pPr>
            <a:r>
              <a:t/>
            </a:r>
            <a:endParaRPr b="0" i="1" sz="2000" u="none" cap="none" strike="noStrike">
              <a:solidFill>
                <a:srgbClr val="44546A"/>
              </a:solidFill>
              <a:latin typeface="Arial"/>
              <a:ea typeface="Arial"/>
              <a:cs typeface="Arial"/>
              <a:sym typeface="Arial"/>
            </a:endParaRPr>
          </a:p>
          <a:p>
            <a:pPr indent="0" lvl="0" marL="0" marR="0" rtl="0" algn="ctr">
              <a:lnSpc>
                <a:spcPct val="100000"/>
              </a:lnSpc>
              <a:spcBef>
                <a:spcPts val="1000"/>
              </a:spcBef>
              <a:spcAft>
                <a:spcPts val="0"/>
              </a:spcAft>
              <a:buClr>
                <a:srgbClr val="000000"/>
              </a:buClr>
              <a:buSzPts val="1200"/>
              <a:buFont typeface="Arial"/>
              <a:buNone/>
            </a:pPr>
            <a:r>
              <a:t/>
            </a:r>
            <a:endParaRPr b="0" i="0" sz="2800" u="none" cap="none" strike="noStrike">
              <a:solidFill>
                <a:schemeClr val="dk1"/>
              </a:solidFill>
              <a:latin typeface="Arial"/>
              <a:ea typeface="Arial"/>
              <a:cs typeface="Arial"/>
              <a:sym typeface="Arial"/>
            </a:endParaRPr>
          </a:p>
        </p:txBody>
      </p:sp>
      <p:pic>
        <p:nvPicPr>
          <p:cNvPr id="93" name="Google Shape;93;p1"/>
          <p:cNvPicPr preferRelativeResize="0"/>
          <p:nvPr/>
        </p:nvPicPr>
        <p:blipFill rotWithShape="1">
          <a:blip r:embed="rId4">
            <a:alphaModFix/>
          </a:blip>
          <a:srcRect b="0" l="0" r="0" t="0"/>
          <a:stretch/>
        </p:blipFill>
        <p:spPr>
          <a:xfrm>
            <a:off x="11940813" y="5392325"/>
            <a:ext cx="1934750" cy="2494025"/>
          </a:xfrm>
          <a:prstGeom prst="rect">
            <a:avLst/>
          </a:prstGeom>
          <a:noFill/>
          <a:ln>
            <a:noFill/>
          </a:ln>
        </p:spPr>
      </p:pic>
      <p:sp>
        <p:nvSpPr>
          <p:cNvPr id="94" name="Google Shape;94;p1"/>
          <p:cNvSpPr txBox="1"/>
          <p:nvPr/>
        </p:nvSpPr>
        <p:spPr>
          <a:xfrm>
            <a:off x="11093325" y="7822000"/>
            <a:ext cx="344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000"/>
              </a:spcAft>
              <a:buClr>
                <a:srgbClr val="000000"/>
              </a:buClr>
              <a:buSzPts val="1200"/>
              <a:buFont typeface="Arial"/>
              <a:buNone/>
            </a:pPr>
            <a:r>
              <a:rPr b="0" i="1" lang="en-IE" sz="2000" u="none" cap="none" strike="noStrike">
                <a:solidFill>
                  <a:srgbClr val="44546A"/>
                </a:solidFill>
                <a:latin typeface="Arial"/>
                <a:ea typeface="Arial"/>
                <a:cs typeface="Arial"/>
                <a:sym typeface="Arial"/>
              </a:rPr>
              <a:t>Figure 1 - Initial screen</a:t>
            </a:r>
            <a:endParaRPr b="0" i="0" sz="20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rotWithShape="1">
          <a:blip r:embed="rId5">
            <a:alphaModFix/>
          </a:blip>
          <a:srcRect b="0" l="0" r="0" t="0"/>
          <a:stretch/>
        </p:blipFill>
        <p:spPr>
          <a:xfrm>
            <a:off x="15750750" y="5468525"/>
            <a:ext cx="1934750" cy="2353467"/>
          </a:xfrm>
          <a:prstGeom prst="rect">
            <a:avLst/>
          </a:prstGeom>
          <a:noFill/>
          <a:ln>
            <a:noFill/>
          </a:ln>
        </p:spPr>
      </p:pic>
      <p:sp>
        <p:nvSpPr>
          <p:cNvPr id="96" name="Google Shape;96;p1"/>
          <p:cNvSpPr txBox="1"/>
          <p:nvPr/>
        </p:nvSpPr>
        <p:spPr>
          <a:xfrm>
            <a:off x="14994025" y="7822000"/>
            <a:ext cx="344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000"/>
              </a:spcAft>
              <a:buClr>
                <a:srgbClr val="000000"/>
              </a:buClr>
              <a:buSzPts val="1200"/>
              <a:buFont typeface="Arial"/>
              <a:buNone/>
            </a:pPr>
            <a:r>
              <a:rPr b="0" i="1" lang="en-IE" sz="2000" u="none" cap="none" strike="noStrike">
                <a:solidFill>
                  <a:srgbClr val="44546A"/>
                </a:solidFill>
                <a:latin typeface="Arial"/>
                <a:ea typeface="Arial"/>
                <a:cs typeface="Arial"/>
                <a:sym typeface="Arial"/>
              </a:rPr>
              <a:t>Figure 2 - Test example</a:t>
            </a:r>
            <a:endParaRPr b="0" i="0" sz="2000" u="none" cap="none" strike="noStrike">
              <a:solidFill>
                <a:srgbClr val="000000"/>
              </a:solidFill>
              <a:latin typeface="Arial"/>
              <a:ea typeface="Arial"/>
              <a:cs typeface="Arial"/>
              <a:sym typeface="Arial"/>
            </a:endParaRPr>
          </a:p>
        </p:txBody>
      </p:sp>
      <p:sp>
        <p:nvSpPr>
          <p:cNvPr id="97" name="Google Shape;97;p1"/>
          <p:cNvSpPr txBox="1"/>
          <p:nvPr/>
        </p:nvSpPr>
        <p:spPr>
          <a:xfrm>
            <a:off x="509075" y="16316800"/>
            <a:ext cx="9328200" cy="19789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The Stroop effect is a psychological experiment that was originally designed by John Ridley Stroop in 1935 [4]. The study consist</a:t>
            </a:r>
            <a:r>
              <a:rPr lang="en-IE" sz="2800">
                <a:solidFill>
                  <a:schemeClr val="dk1"/>
                </a:solidFill>
              </a:rPr>
              <a:t>ed</a:t>
            </a:r>
            <a:r>
              <a:rPr b="0" i="0" lang="en-IE" sz="2800" u="none" cap="none" strike="noStrike">
                <a:solidFill>
                  <a:schemeClr val="dk1"/>
                </a:solidFill>
                <a:latin typeface="Arial"/>
                <a:ea typeface="Arial"/>
                <a:cs typeface="Arial"/>
                <a:sym typeface="Arial"/>
              </a:rPr>
              <a:t> of individuals reading a sequence of the words red/green/brown/purple or naming the colours the words were written in. The words were not printed in the colour that they are named, instead they were printed in one of the other three colours. For example, the word red could be printed in green. Consequently, two stimuli are presented at the same name; the word and the colour.</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Words were also printed in black and the colours were also presented in squares/swastikas. The reading stimuli was measured focusing on the time difference between reading the coloured word and reading the same word written in black ink. The naming of colour stimuli was measured considering the time difference between naming colours from words and same colours from squares/swastikas.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Stroop [4] concluded that the colour stimuli doesn’t significantly affect the time for reading words, however the word stimuli caused an increase of 74.3% in naming colours.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According to [2], our life is full of distractions on a daily basis. Some can be easily ignored while others not so much. One such example is auditory distraction </a:t>
            </a:r>
            <a:r>
              <a:rPr lang="en-IE" sz="2800">
                <a:solidFill>
                  <a:schemeClr val="dk1"/>
                </a:solidFill>
              </a:rPr>
              <a:t>which can</a:t>
            </a:r>
            <a:r>
              <a:rPr b="0" i="0" lang="en-IE" sz="2800" u="none" cap="none" strike="noStrike">
                <a:solidFill>
                  <a:schemeClr val="dk1"/>
                </a:solidFill>
                <a:latin typeface="Arial"/>
                <a:ea typeface="Arial"/>
                <a:cs typeface="Arial"/>
                <a:sym typeface="Arial"/>
              </a:rPr>
              <a:t> affect our cognitive process. </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chemeClr val="dk1"/>
              </a:buClr>
              <a:buSzPts val="1100"/>
              <a:buFont typeface="Arial"/>
              <a:buNone/>
            </a:pPr>
            <a:r>
              <a:rPr b="0" i="0" lang="en-IE" sz="2800" u="none" cap="none" strike="noStrike">
                <a:solidFill>
                  <a:schemeClr val="dk1"/>
                </a:solidFill>
                <a:latin typeface="Arial"/>
                <a:ea typeface="Arial"/>
                <a:cs typeface="Arial"/>
                <a:sym typeface="Arial"/>
              </a:rPr>
              <a:t>However, as mentioned earlier [1], there are studies that differ on how noise affects cognitive performance, with some arguing that this can bring about positive results, while others believing it to have a negative impact. This is the main factor that motivated this study; to investigate how the results of Stroop test can be affected due to external audio/distractions.</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1000"/>
              </a:spcBef>
              <a:spcAft>
                <a:spcPts val="0"/>
              </a:spcAft>
              <a:buClr>
                <a:schemeClr val="dk1"/>
              </a:buClr>
              <a:buSzPts val="1100"/>
              <a:buFont typeface="Arial"/>
              <a:buNone/>
            </a:pPr>
            <a:r>
              <a:rPr b="0" i="0" lang="en-IE" sz="2800" u="none" cap="none" strike="noStrike">
                <a:solidFill>
                  <a:schemeClr val="dk1"/>
                </a:solidFill>
                <a:latin typeface="Arial"/>
                <a:ea typeface="Arial"/>
                <a:cs typeface="Arial"/>
                <a:sym typeface="Arial"/>
              </a:rPr>
              <a:t>Since the original Stroop was presented, many other variations have been developed. For example, the Auditory Stroop tests, where audio is introduced to the experiment. Steven et al [3] investigated gender associations in adults and children using Stroop tests, in which participants were asked to categorise the gender of voices while being presented with gender-stereotypical words (e.g., dress) and names (e.g., Peter). These studies introduced audio to the experiment, but they did not evaluate the impact of trivial noises, like conversations, music, traffic, etc, on traditional Stroop test results.</a:t>
            </a:r>
            <a:endParaRPr b="0" i="0" sz="2800" u="none" cap="none" strike="noStrike">
              <a:solidFill>
                <a:schemeClr val="dk1"/>
              </a:solidFill>
              <a:latin typeface="Arial"/>
              <a:ea typeface="Arial"/>
              <a:cs typeface="Arial"/>
              <a:sym typeface="Arial"/>
            </a:endParaRPr>
          </a:p>
        </p:txBody>
      </p:sp>
      <p:sp>
        <p:nvSpPr>
          <p:cNvPr id="98" name="Google Shape;98;p1"/>
          <p:cNvSpPr txBox="1"/>
          <p:nvPr/>
        </p:nvSpPr>
        <p:spPr>
          <a:xfrm>
            <a:off x="20305725" y="30739949"/>
            <a:ext cx="93282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References</a:t>
            </a:r>
            <a:endParaRPr b="1" i="0" sz="3000" u="none" cap="none" strike="noStrike">
              <a:solidFill>
                <a:schemeClr val="lt1"/>
              </a:solidFill>
              <a:latin typeface="Calibri"/>
              <a:ea typeface="Calibri"/>
              <a:cs typeface="Calibri"/>
              <a:sym typeface="Calibri"/>
            </a:endParaRPr>
          </a:p>
        </p:txBody>
      </p:sp>
      <p:sp>
        <p:nvSpPr>
          <p:cNvPr id="99" name="Google Shape;99;p1"/>
          <p:cNvSpPr txBox="1"/>
          <p:nvPr/>
        </p:nvSpPr>
        <p:spPr>
          <a:xfrm>
            <a:off x="20361975" y="31467475"/>
            <a:ext cx="9284700" cy="794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[1] Jafari MJ at el. The Effect of Noise Exposure on Cognitive Performance and Brain Activity Patterns. Open Access Maced J Med Sci. 2019 Aug 30;7(17):2924-2931. doi: 10.3889/oamjms.2019.742. PMID: 31844459; PMCID: PMC6901841.</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[2] Lavie, N. (2010). Attention, Distraction, and Cognitive Control Under Load. Current Directions in Psychological Science, 19(3), 143–148. doi: https://doi-org.ezproxy.ait.ie/10.1177 /0963721410370295</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[3] Steven B. Most, Anne Verbeck Sorber, Joseph G. Cunningham. Auditory Stroop reveals implicit gender associations in adults and children. Journal of Experimental Social Psychology, Volume 43, Issue 2, 2007, Pages 287-294, ISSN 0022-1031. doi: </a:t>
            </a:r>
            <a:r>
              <a:rPr b="0" i="0" lang="en-IE" sz="2800" u="none" cap="none" strike="noStrike">
                <a:solidFill>
                  <a:schemeClr val="dk1"/>
                </a:solidFill>
                <a:uFill>
                  <a:noFill/>
                </a:uFill>
                <a:latin typeface="Arial"/>
                <a:ea typeface="Arial"/>
                <a:cs typeface="Arial"/>
                <a:sym typeface="Arial"/>
                <a:hlinkClick r:id="rId6">
                  <a:extLst>
                    <a:ext uri="{A12FA001-AC4F-418D-AE19-62706E023703}">
                      <ahyp:hlinkClr val="tx"/>
                    </a:ext>
                  </a:extLst>
                </a:hlinkClick>
              </a:rPr>
              <a:t>https://doi.org/10.1016/j.jesp.2006.02.002</a:t>
            </a:r>
            <a:r>
              <a:rPr b="0" i="0" lang="en-IE" sz="28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[4] Stroop, J. R. (1935). Studies of interference in serial verbal reactions. Journal of Experimental Psychology, 18(6), 643–662. doi: </a:t>
            </a:r>
            <a:r>
              <a:rPr b="0" i="0" lang="en-IE" sz="2800" u="none" cap="none" strike="noStrike">
                <a:solidFill>
                  <a:schemeClr val="dk1"/>
                </a:solidFill>
                <a:uFill>
                  <a:noFill/>
                </a:uFill>
                <a:latin typeface="Arial"/>
                <a:ea typeface="Arial"/>
                <a:cs typeface="Arial"/>
                <a:sym typeface="Arial"/>
                <a:hlinkClick r:id="rId7">
                  <a:extLst>
                    <a:ext uri="{A12FA001-AC4F-418D-AE19-62706E023703}">
                      <ahyp:hlinkClr val="tx"/>
                    </a:ext>
                  </a:extLst>
                </a:hlinkClick>
              </a:rPr>
              <a:t>https://doi.org/10.1037/h0054651</a:t>
            </a:r>
            <a:r>
              <a:rPr b="0" i="0" lang="en-IE" sz="2800" u="none" cap="none" strike="noStrike">
                <a:solidFill>
                  <a:schemeClr val="dk1"/>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100" name="Google Shape;100;p1"/>
          <p:cNvSpPr txBox="1"/>
          <p:nvPr/>
        </p:nvSpPr>
        <p:spPr>
          <a:xfrm>
            <a:off x="20301975" y="23274125"/>
            <a:ext cx="9328200" cy="738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600" u="none" cap="none" strike="noStrike">
                <a:solidFill>
                  <a:schemeClr val="lt1"/>
                </a:solidFill>
                <a:latin typeface="Calibri"/>
                <a:ea typeface="Calibri"/>
                <a:cs typeface="Calibri"/>
                <a:sym typeface="Calibri"/>
              </a:rPr>
              <a:t>Future Work</a:t>
            </a:r>
            <a:endParaRPr b="1" i="0" sz="3600" u="none" cap="none" strike="noStrike">
              <a:solidFill>
                <a:schemeClr val="lt1"/>
              </a:solidFill>
              <a:latin typeface="Calibri"/>
              <a:ea typeface="Calibri"/>
              <a:cs typeface="Calibri"/>
              <a:sym typeface="Calibri"/>
            </a:endParaRPr>
          </a:p>
        </p:txBody>
      </p:sp>
      <p:sp>
        <p:nvSpPr>
          <p:cNvPr id="101" name="Google Shape;101;p1"/>
          <p:cNvSpPr txBox="1"/>
          <p:nvPr/>
        </p:nvSpPr>
        <p:spPr>
          <a:xfrm>
            <a:off x="20285750" y="24126025"/>
            <a:ext cx="9328200" cy="6649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Implement a Web Application where data would be saved directly to an online database. This improvement removes the dependency of the user local environment and avoids the work of having to merge all files.</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Future analysis could be carried out on new and existing data in order to research if there is a link to performance times and native speaking language. There is also room to increase the difficulty of the Stroop test application to include four colour options instead of just three.</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The experiment could be repeated in a controlled environment where participants are supervised.</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Another experiment can be performed to analyse the attention control of participants diagnosed with Autism Spectrum Disorder (ASD) and participants not diagnosed with any disorder.       </a:t>
            </a:r>
            <a:endParaRPr b="0" i="0" sz="2800" u="none" cap="none" strike="noStrike">
              <a:solidFill>
                <a:schemeClr val="dk1"/>
              </a:solidFill>
              <a:latin typeface="Arial"/>
              <a:ea typeface="Arial"/>
              <a:cs typeface="Arial"/>
              <a:sym typeface="Arial"/>
            </a:endParaRPr>
          </a:p>
        </p:txBody>
      </p:sp>
      <p:sp>
        <p:nvSpPr>
          <p:cNvPr id="102" name="Google Shape;102;p1"/>
          <p:cNvSpPr txBox="1"/>
          <p:nvPr/>
        </p:nvSpPr>
        <p:spPr>
          <a:xfrm>
            <a:off x="20263875" y="18799975"/>
            <a:ext cx="9328200" cy="4494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n-IE" sz="2800">
                <a:solidFill>
                  <a:schemeClr val="dk1"/>
                </a:solidFill>
              </a:rPr>
              <a:t>Test s</a:t>
            </a:r>
            <a:r>
              <a:rPr b="0" i="0" lang="en-IE" sz="2800" u="none" cap="none" strike="noStrike">
                <a:solidFill>
                  <a:schemeClr val="dk1"/>
                </a:solidFill>
                <a:latin typeface="Arial"/>
                <a:ea typeface="Arial"/>
                <a:cs typeface="Arial"/>
                <a:sym typeface="Arial"/>
              </a:rPr>
              <a:t>uccess rate indicates that </a:t>
            </a:r>
            <a:r>
              <a:rPr lang="en-IE" sz="2800">
                <a:solidFill>
                  <a:schemeClr val="dk1"/>
                </a:solidFill>
              </a:rPr>
              <a:t>participants performed best on test </a:t>
            </a:r>
            <a:r>
              <a:rPr b="0" i="0" lang="en-IE" sz="2800" u="none" cap="none" strike="noStrike">
                <a:solidFill>
                  <a:schemeClr val="dk1"/>
                </a:solidFill>
                <a:latin typeface="Arial"/>
                <a:ea typeface="Arial"/>
                <a:cs typeface="Arial"/>
                <a:sym typeface="Arial"/>
              </a:rPr>
              <a:t>1 (no audio distractions).</a:t>
            </a:r>
            <a:r>
              <a:rPr lang="en-IE" sz="2800">
                <a:solidFill>
                  <a:schemeClr val="dk1"/>
                </a:solidFill>
              </a:rPr>
              <a:t> S</a:t>
            </a:r>
            <a:r>
              <a:rPr b="0" i="0" lang="en-IE" sz="2800" u="none" cap="none" strike="noStrike">
                <a:solidFill>
                  <a:schemeClr val="dk1"/>
                </a:solidFill>
                <a:latin typeface="Arial"/>
                <a:ea typeface="Arial"/>
                <a:cs typeface="Arial"/>
                <a:sym typeface="Arial"/>
              </a:rPr>
              <a:t>ome marginal differences were noted between gender and age response times, </a:t>
            </a:r>
            <a:r>
              <a:rPr lang="en-IE" sz="2800">
                <a:solidFill>
                  <a:schemeClr val="dk1"/>
                </a:solidFill>
              </a:rPr>
              <a:t>which suggests that there may be grounds for further investigation into how we</a:t>
            </a:r>
            <a:r>
              <a:rPr b="0" i="0" lang="en-IE" sz="2800" u="none" cap="none" strike="noStrike">
                <a:solidFill>
                  <a:schemeClr val="dk1"/>
                </a:solidFill>
                <a:latin typeface="Arial"/>
                <a:ea typeface="Arial"/>
                <a:cs typeface="Arial"/>
                <a:sym typeface="Arial"/>
              </a:rPr>
              <a:t> are affected by environmental audi</a:t>
            </a:r>
            <a:r>
              <a:rPr lang="en-IE" sz="2800">
                <a:solidFill>
                  <a:schemeClr val="dk1"/>
                </a:solidFill>
              </a:rPr>
              <a:t>tory</a:t>
            </a:r>
            <a:r>
              <a:rPr b="0" i="0" lang="en-IE" sz="2800" u="none" cap="none" strike="noStrike">
                <a:solidFill>
                  <a:schemeClr val="dk1"/>
                </a:solidFill>
                <a:latin typeface="Arial"/>
                <a:ea typeface="Arial"/>
                <a:cs typeface="Arial"/>
                <a:sym typeface="Arial"/>
              </a:rPr>
              <a:t> stimuli.</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It should be mentioned that in most cases participants performed the tests without supervision, which could affect the results, since there is no guarantee that the user was not distracted by other stimuli.  </a:t>
            </a:r>
            <a:endParaRPr b="0" i="0" sz="2800" u="none" cap="none" strike="noStrike">
              <a:solidFill>
                <a:schemeClr val="dk1"/>
              </a:solidFill>
              <a:latin typeface="Arial"/>
              <a:ea typeface="Arial"/>
              <a:cs typeface="Arial"/>
              <a:sym typeface="Arial"/>
            </a:endParaRPr>
          </a:p>
        </p:txBody>
      </p:sp>
      <p:pic>
        <p:nvPicPr>
          <p:cNvPr id="103" name="Google Shape;103;p1"/>
          <p:cNvPicPr preferRelativeResize="0"/>
          <p:nvPr/>
        </p:nvPicPr>
        <p:blipFill rotWithShape="1">
          <a:blip r:embed="rId8">
            <a:alphaModFix/>
          </a:blip>
          <a:srcRect b="0" l="0" r="0" t="0"/>
          <a:stretch/>
        </p:blipFill>
        <p:spPr>
          <a:xfrm>
            <a:off x="11385954" y="14034000"/>
            <a:ext cx="3321771" cy="2353475"/>
          </a:xfrm>
          <a:prstGeom prst="rect">
            <a:avLst/>
          </a:prstGeom>
          <a:noFill/>
          <a:ln>
            <a:noFill/>
          </a:ln>
        </p:spPr>
      </p:pic>
      <p:pic>
        <p:nvPicPr>
          <p:cNvPr id="104" name="Google Shape;104;p1"/>
          <p:cNvPicPr preferRelativeResize="0"/>
          <p:nvPr/>
        </p:nvPicPr>
        <p:blipFill rotWithShape="1">
          <a:blip r:embed="rId9">
            <a:alphaModFix/>
          </a:blip>
          <a:srcRect b="0" l="0" r="0" t="0"/>
          <a:stretch/>
        </p:blipFill>
        <p:spPr>
          <a:xfrm>
            <a:off x="15362175" y="14034000"/>
            <a:ext cx="3080052" cy="2494026"/>
          </a:xfrm>
          <a:prstGeom prst="rect">
            <a:avLst/>
          </a:prstGeom>
          <a:noFill/>
          <a:ln>
            <a:noFill/>
          </a:ln>
        </p:spPr>
      </p:pic>
      <p:pic>
        <p:nvPicPr>
          <p:cNvPr id="105" name="Google Shape;105;p1"/>
          <p:cNvPicPr preferRelativeResize="0"/>
          <p:nvPr/>
        </p:nvPicPr>
        <p:blipFill rotWithShape="1">
          <a:blip r:embed="rId10">
            <a:alphaModFix/>
          </a:blip>
          <a:srcRect b="0" l="0" r="0" t="0"/>
          <a:stretch/>
        </p:blipFill>
        <p:spPr>
          <a:xfrm>
            <a:off x="11786350" y="20242825"/>
            <a:ext cx="7342524" cy="3341075"/>
          </a:xfrm>
          <a:prstGeom prst="rect">
            <a:avLst/>
          </a:prstGeom>
          <a:noFill/>
          <a:ln>
            <a:noFill/>
          </a:ln>
        </p:spPr>
      </p:pic>
      <p:pic>
        <p:nvPicPr>
          <p:cNvPr id="106" name="Google Shape;106;p1"/>
          <p:cNvPicPr preferRelativeResize="0"/>
          <p:nvPr/>
        </p:nvPicPr>
        <p:blipFill rotWithShape="1">
          <a:blip r:embed="rId11">
            <a:alphaModFix/>
          </a:blip>
          <a:srcRect b="0" l="0" r="0" t="6445"/>
          <a:stretch/>
        </p:blipFill>
        <p:spPr>
          <a:xfrm>
            <a:off x="12942677" y="28113350"/>
            <a:ext cx="4728312" cy="3201600"/>
          </a:xfrm>
          <a:prstGeom prst="rect">
            <a:avLst/>
          </a:prstGeom>
          <a:noFill/>
          <a:ln>
            <a:noFill/>
          </a:ln>
        </p:spPr>
      </p:pic>
      <p:sp>
        <p:nvSpPr>
          <p:cNvPr id="107" name="Google Shape;107;p1"/>
          <p:cNvSpPr txBox="1"/>
          <p:nvPr/>
        </p:nvSpPr>
        <p:spPr>
          <a:xfrm>
            <a:off x="20285625" y="8427475"/>
            <a:ext cx="9284700" cy="112827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Clr>
                <a:schemeClr val="dk1"/>
              </a:buClr>
              <a:buSzPts val="1200"/>
              <a:buFont typeface="Arial"/>
              <a:buNone/>
            </a:pPr>
            <a:r>
              <a:rPr i="1" lang="en-IE" sz="2000">
                <a:solidFill>
                  <a:schemeClr val="dk2"/>
                </a:solidFill>
              </a:rPr>
              <a:t>F</a:t>
            </a:r>
            <a:r>
              <a:rPr i="1" lang="en-IE" sz="2000">
                <a:solidFill>
                  <a:schemeClr val="dk2"/>
                </a:solidFill>
              </a:rPr>
              <a:t>igure 6</a:t>
            </a:r>
            <a:r>
              <a:rPr i="1" lang="en-IE" sz="2000">
                <a:solidFill>
                  <a:schemeClr val="dk2"/>
                </a:solidFill>
              </a:rPr>
              <a:t> - Response time metrics for gender</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IE" sz="2800">
                <a:solidFill>
                  <a:schemeClr val="dk1"/>
                </a:solidFill>
              </a:rPr>
              <a:t>Test times were further analysed but considering only test results with a 100% success rate (Fig 6). These test results show that females performed on average quicker than their male counterparts.</a:t>
            </a:r>
            <a:r>
              <a:rPr b="0" i="0" lang="en-IE" sz="2800" u="none" cap="none" strike="noStrike">
                <a:solidFill>
                  <a:schemeClr val="dk1"/>
                </a:solidFill>
                <a:latin typeface="Arial"/>
                <a:ea typeface="Arial"/>
                <a:cs typeface="Arial"/>
                <a:sym typeface="Arial"/>
              </a:rPr>
              <a:t> The findings may suggest that men and women’s cognitive abilities can be affected by differing environmental audi</a:t>
            </a:r>
            <a:r>
              <a:rPr lang="en-IE" sz="2800">
                <a:solidFill>
                  <a:schemeClr val="dk1"/>
                </a:solidFill>
              </a:rPr>
              <a:t>tory</a:t>
            </a:r>
            <a:r>
              <a:rPr b="0" i="0" lang="en-IE" sz="2800" u="none" cap="none" strike="noStrike">
                <a:solidFill>
                  <a:schemeClr val="dk1"/>
                </a:solidFill>
                <a:latin typeface="Arial"/>
                <a:ea typeface="Arial"/>
                <a:cs typeface="Arial"/>
                <a:sym typeface="Arial"/>
              </a:rPr>
              <a:t> stimuli.</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rtl="0" algn="ctr">
              <a:spcBef>
                <a:spcPts val="1000"/>
              </a:spcBef>
              <a:spcAft>
                <a:spcPts val="0"/>
              </a:spcAft>
              <a:buClr>
                <a:schemeClr val="dk1"/>
              </a:buClr>
              <a:buSzPts val="1200"/>
              <a:buFont typeface="Arial"/>
              <a:buNone/>
            </a:pPr>
            <a:r>
              <a:t/>
            </a:r>
            <a:endParaRPr i="1" sz="2000">
              <a:solidFill>
                <a:schemeClr val="dk2"/>
              </a:solidFill>
            </a:endParaRPr>
          </a:p>
          <a:p>
            <a:pPr indent="0" lvl="0" marL="0" rtl="0" algn="ctr">
              <a:spcBef>
                <a:spcPts val="1000"/>
              </a:spcBef>
              <a:spcAft>
                <a:spcPts val="0"/>
              </a:spcAft>
              <a:buClr>
                <a:schemeClr val="dk1"/>
              </a:buClr>
              <a:buSzPts val="1200"/>
              <a:buFont typeface="Arial"/>
              <a:buNone/>
            </a:pPr>
            <a:r>
              <a:t/>
            </a:r>
            <a:endParaRPr i="1" sz="2000">
              <a:solidFill>
                <a:schemeClr val="dk2"/>
              </a:solidFill>
            </a:endParaRPr>
          </a:p>
          <a:p>
            <a:pPr indent="0" lvl="0" marL="0" rtl="0" algn="ctr">
              <a:spcBef>
                <a:spcPts val="1000"/>
              </a:spcBef>
              <a:spcAft>
                <a:spcPts val="0"/>
              </a:spcAft>
              <a:buClr>
                <a:schemeClr val="dk1"/>
              </a:buClr>
              <a:buSzPts val="1200"/>
              <a:buFont typeface="Arial"/>
              <a:buNone/>
            </a:pPr>
            <a:r>
              <a:rPr i="1" lang="en-IE" sz="2000">
                <a:solidFill>
                  <a:schemeClr val="dk2"/>
                </a:solidFill>
              </a:rPr>
              <a:t>Figure 7 - Response time metrics for age</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IE" sz="2800">
                <a:solidFill>
                  <a:schemeClr val="dk1"/>
                </a:solidFill>
              </a:rPr>
              <a:t>Finally, user response times were analysed by age group with Fig 7(a) showing performance for users under the age of 40 and Fig 7(b) showing results for users over 40.</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2800">
              <a:solidFill>
                <a:schemeClr val="dk1"/>
              </a:solidFill>
            </a:endParaRPr>
          </a:p>
        </p:txBody>
      </p:sp>
      <p:sp>
        <p:nvSpPr>
          <p:cNvPr id="108" name="Google Shape;108;p1"/>
          <p:cNvSpPr txBox="1"/>
          <p:nvPr/>
        </p:nvSpPr>
        <p:spPr>
          <a:xfrm>
            <a:off x="530813" y="35804563"/>
            <a:ext cx="9328200" cy="64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000" u="none" cap="none" strike="noStrike">
                <a:solidFill>
                  <a:schemeClr val="lt1"/>
                </a:solidFill>
                <a:latin typeface="Calibri"/>
                <a:ea typeface="Calibri"/>
                <a:cs typeface="Calibri"/>
                <a:sym typeface="Calibri"/>
              </a:rPr>
              <a:t>Test Configuration</a:t>
            </a:r>
            <a:endParaRPr b="1" i="0" sz="3000" u="none" cap="none" strike="noStrike">
              <a:solidFill>
                <a:schemeClr val="lt1"/>
              </a:solidFill>
              <a:latin typeface="Calibri"/>
              <a:ea typeface="Calibri"/>
              <a:cs typeface="Calibri"/>
              <a:sym typeface="Calibri"/>
            </a:endParaRPr>
          </a:p>
        </p:txBody>
      </p:sp>
      <p:sp>
        <p:nvSpPr>
          <p:cNvPr id="109" name="Google Shape;109;p1"/>
          <p:cNvSpPr txBox="1"/>
          <p:nvPr/>
        </p:nvSpPr>
        <p:spPr>
          <a:xfrm>
            <a:off x="496350" y="36412175"/>
            <a:ext cx="93282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400"/>
              <a:buFont typeface="Arial"/>
              <a:buNone/>
            </a:pPr>
            <a:r>
              <a:rPr b="0" i="0" lang="en-IE" sz="2800" u="none" cap="none" strike="noStrike">
                <a:solidFill>
                  <a:schemeClr val="dk1"/>
                </a:solidFill>
                <a:latin typeface="Arial"/>
                <a:ea typeface="Arial"/>
                <a:cs typeface="Arial"/>
                <a:sym typeface="Arial"/>
              </a:rPr>
              <a:t>The experiment consists of two questions regarding users’ age and gender, a control test and four different environmental tests. Fig 1 illustrates the initial screen. At the beginning of the experiment, a control test is given to ensure the examinee’s comprehension about how tests work and also to determine the participant’s baseline reaction time. </a:t>
            </a:r>
            <a:endParaRPr b="0" i="0" sz="1400" u="none" cap="none" strike="noStrike">
              <a:solidFill>
                <a:srgbClr val="000000"/>
              </a:solidFill>
              <a:latin typeface="Calibri"/>
              <a:ea typeface="Calibri"/>
              <a:cs typeface="Calibri"/>
              <a:sym typeface="Calibri"/>
            </a:endParaRPr>
          </a:p>
        </p:txBody>
      </p:sp>
      <p:sp>
        <p:nvSpPr>
          <p:cNvPr id="110" name="Google Shape;110;p1"/>
          <p:cNvSpPr txBox="1"/>
          <p:nvPr/>
        </p:nvSpPr>
        <p:spPr>
          <a:xfrm>
            <a:off x="585050" y="6059800"/>
            <a:ext cx="93282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8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Participants</a:t>
            </a:r>
            <a:r>
              <a:rPr lang="en-IE" sz="2800">
                <a:solidFill>
                  <a:schemeClr val="dk1"/>
                </a:solidFill>
              </a:rPr>
              <a:t> </a:t>
            </a:r>
            <a:r>
              <a:rPr b="0" i="0" lang="en-IE" sz="2800" u="none" cap="none" strike="noStrike">
                <a:solidFill>
                  <a:schemeClr val="dk1"/>
                </a:solidFill>
                <a:latin typeface="Arial"/>
                <a:ea typeface="Arial"/>
                <a:cs typeface="Arial"/>
                <a:sym typeface="Arial"/>
              </a:rPr>
              <a:t>were subjected to a variety of Stroop-like tests with accompanying audio. Response times were catalogued and contrasted to examine the effects of audio on participants.</a:t>
            </a:r>
            <a:r>
              <a:rPr lang="en-IE" sz="2800">
                <a:solidFill>
                  <a:schemeClr val="dk1"/>
                </a:solidFill>
              </a:rPr>
              <a:t> Reported r</a:t>
            </a:r>
            <a:r>
              <a:rPr lang="en-IE" sz="2800">
                <a:solidFill>
                  <a:schemeClr val="dk1"/>
                </a:solidFill>
              </a:rPr>
              <a:t>esponse times</a:t>
            </a:r>
            <a:r>
              <a:rPr b="0" i="0" lang="en-IE" sz="2800" u="none" cap="none" strike="noStrike">
                <a:solidFill>
                  <a:schemeClr val="dk1"/>
                </a:solidFill>
                <a:latin typeface="Arial"/>
                <a:ea typeface="Arial"/>
                <a:cs typeface="Arial"/>
                <a:sym typeface="Arial"/>
              </a:rPr>
              <a:t> improved as the test proceeded</a:t>
            </a:r>
            <a:r>
              <a:rPr lang="en-IE" sz="2800">
                <a:solidFill>
                  <a:schemeClr val="dk1"/>
                </a:solidFill>
              </a:rPr>
              <a:t>, although further a</a:t>
            </a:r>
            <a:r>
              <a:rPr b="0" i="0" lang="en-IE" sz="2800" u="none" cap="none" strike="noStrike">
                <a:solidFill>
                  <a:schemeClr val="dk1"/>
                </a:solidFill>
                <a:latin typeface="Arial"/>
                <a:ea typeface="Arial"/>
                <a:cs typeface="Arial"/>
                <a:sym typeface="Arial"/>
              </a:rPr>
              <a:t>nalysis showed that there were some minor differences in performance between genders and age groups, implying that this could be an area worthy of further research.</a:t>
            </a:r>
            <a:endParaRPr b="0" i="0" sz="2800" u="none" cap="none" strike="noStrike">
              <a:solidFill>
                <a:schemeClr val="dk1"/>
              </a:solidFill>
              <a:latin typeface="Arial"/>
              <a:ea typeface="Arial"/>
              <a:cs typeface="Arial"/>
              <a:sym typeface="Arial"/>
            </a:endParaRPr>
          </a:p>
        </p:txBody>
      </p:sp>
      <p:sp>
        <p:nvSpPr>
          <p:cNvPr id="111" name="Google Shape;111;p1"/>
          <p:cNvSpPr txBox="1"/>
          <p:nvPr/>
        </p:nvSpPr>
        <p:spPr>
          <a:xfrm>
            <a:off x="578025" y="10300200"/>
            <a:ext cx="9284700" cy="535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000"/>
              </a:spcBef>
              <a:spcAft>
                <a:spcPts val="0"/>
              </a:spcAft>
              <a:buClr>
                <a:srgbClr val="000000"/>
              </a:buClr>
              <a:buSzPts val="1400"/>
              <a:buFont typeface="Arial"/>
              <a:buNone/>
            </a:pPr>
            <a:r>
              <a:rPr b="0" i="0" lang="en-IE" sz="2800" u="none" cap="none" strike="noStrike">
                <a:solidFill>
                  <a:schemeClr val="dk1"/>
                </a:solidFill>
                <a:latin typeface="Arial"/>
                <a:ea typeface="Arial"/>
                <a:cs typeface="Arial"/>
                <a:sym typeface="Arial"/>
              </a:rPr>
              <a:t>Many modern day workplaces are environments </a:t>
            </a:r>
            <a:r>
              <a:rPr lang="en-IE" sz="2800">
                <a:solidFill>
                  <a:schemeClr val="dk1"/>
                </a:solidFill>
              </a:rPr>
              <a:t>surrounded with</a:t>
            </a:r>
            <a:r>
              <a:rPr b="0" i="0" lang="en-IE" sz="2800" u="none" cap="none" strike="noStrike">
                <a:solidFill>
                  <a:schemeClr val="dk1"/>
                </a:solidFill>
                <a:latin typeface="Arial"/>
                <a:ea typeface="Arial"/>
                <a:cs typeface="Arial"/>
                <a:sym typeface="Arial"/>
              </a:rPr>
              <a:t> outside influences and distractions. The effect of audio on cognitive ability is not known to a full extent. This investigation aims to shed some light on how human cognition is affected, either positively or negatively, by different audio stimuli. Cognitive ability is </a:t>
            </a:r>
            <a:r>
              <a:rPr lang="en-IE" sz="2800">
                <a:solidFill>
                  <a:schemeClr val="dk1"/>
                </a:solidFill>
              </a:rPr>
              <a:t>measured</a:t>
            </a:r>
            <a:r>
              <a:rPr b="0" i="0" lang="en-IE" sz="2800" u="none" cap="none" strike="noStrike">
                <a:solidFill>
                  <a:schemeClr val="dk1"/>
                </a:solidFill>
                <a:latin typeface="Arial"/>
                <a:ea typeface="Arial"/>
                <a:cs typeface="Arial"/>
                <a:sym typeface="Arial"/>
              </a:rPr>
              <a:t> </a:t>
            </a:r>
            <a:r>
              <a:rPr lang="en-IE" sz="2800">
                <a:solidFill>
                  <a:schemeClr val="dk1"/>
                </a:solidFill>
              </a:rPr>
              <a:t>against</a:t>
            </a:r>
            <a:r>
              <a:rPr b="0" i="0" lang="en-IE" sz="2800" u="none" cap="none" strike="noStrike">
                <a:solidFill>
                  <a:schemeClr val="dk1"/>
                </a:solidFill>
                <a:latin typeface="Arial"/>
                <a:ea typeface="Arial"/>
                <a:cs typeface="Arial"/>
                <a:sym typeface="Arial"/>
              </a:rPr>
              <a:t> the Stroop test </a:t>
            </a:r>
            <a:r>
              <a:rPr lang="en-IE" sz="2800">
                <a:solidFill>
                  <a:schemeClr val="dk1"/>
                </a:solidFill>
              </a:rPr>
              <a:t>and a range of</a:t>
            </a:r>
            <a:r>
              <a:rPr b="0" i="0" lang="en-IE" sz="2800" u="none" cap="none" strike="noStrike">
                <a:solidFill>
                  <a:schemeClr val="dk1"/>
                </a:solidFill>
                <a:latin typeface="Arial"/>
                <a:ea typeface="Arial"/>
                <a:cs typeface="Arial"/>
                <a:sym typeface="Arial"/>
              </a:rPr>
              <a:t> accompanying audio. User success rate</a:t>
            </a:r>
            <a:r>
              <a:rPr lang="en-IE" sz="2800">
                <a:solidFill>
                  <a:schemeClr val="dk1"/>
                </a:solidFill>
              </a:rPr>
              <a:t>, </a:t>
            </a:r>
            <a:r>
              <a:rPr b="0" i="0" lang="en-IE" sz="2800" u="none" cap="none" strike="noStrike">
                <a:solidFill>
                  <a:schemeClr val="dk1"/>
                </a:solidFill>
                <a:latin typeface="Arial"/>
                <a:ea typeface="Arial"/>
                <a:cs typeface="Arial"/>
                <a:sym typeface="Arial"/>
              </a:rPr>
              <a:t>response time,</a:t>
            </a:r>
            <a:r>
              <a:rPr lang="en-IE" sz="2800">
                <a:solidFill>
                  <a:schemeClr val="dk1"/>
                </a:solidFill>
              </a:rPr>
              <a:t> and feedback is recorded</a:t>
            </a:r>
            <a:r>
              <a:rPr b="0" i="0" lang="en-IE" sz="2800" u="none" cap="none" strike="noStrike">
                <a:solidFill>
                  <a:schemeClr val="dk1"/>
                </a:solidFill>
                <a:latin typeface="Arial"/>
                <a:ea typeface="Arial"/>
                <a:cs typeface="Arial"/>
                <a:sym typeface="Arial"/>
              </a:rPr>
              <a:t>. Test </a:t>
            </a:r>
            <a:r>
              <a:rPr lang="en-IE" sz="2800">
                <a:solidFill>
                  <a:schemeClr val="dk1"/>
                </a:solidFill>
              </a:rPr>
              <a:t>data is</a:t>
            </a:r>
            <a:r>
              <a:rPr b="0" i="0" lang="en-IE" sz="2800" u="none" cap="none" strike="noStrike">
                <a:solidFill>
                  <a:schemeClr val="dk1"/>
                </a:solidFill>
                <a:latin typeface="Arial"/>
                <a:ea typeface="Arial"/>
                <a:cs typeface="Arial"/>
                <a:sym typeface="Arial"/>
              </a:rPr>
              <a:t> analysed to observe and contrast performance during each of the four tests, in order to determine which audio environment is least/most beneficial to cogniti</a:t>
            </a:r>
            <a:r>
              <a:rPr lang="en-IE" sz="2800">
                <a:solidFill>
                  <a:schemeClr val="dk1"/>
                </a:solidFill>
              </a:rPr>
              <a:t>ve</a:t>
            </a:r>
            <a:r>
              <a:rPr b="0" i="0" lang="en-IE" sz="2800" u="none" cap="none" strike="noStrike">
                <a:solidFill>
                  <a:schemeClr val="dk1"/>
                </a:solidFill>
                <a:latin typeface="Arial"/>
                <a:ea typeface="Arial"/>
                <a:cs typeface="Arial"/>
                <a:sym typeface="Arial"/>
              </a:rPr>
              <a:t> performance.</a:t>
            </a:r>
            <a:endParaRPr b="0" i="0" sz="2800" u="none" cap="none" strike="noStrike">
              <a:solidFill>
                <a:schemeClr val="dk1"/>
              </a:solidFill>
              <a:latin typeface="Arial"/>
              <a:ea typeface="Arial"/>
              <a:cs typeface="Arial"/>
              <a:sym typeface="Arial"/>
            </a:endParaRPr>
          </a:p>
        </p:txBody>
      </p:sp>
      <p:sp>
        <p:nvSpPr>
          <p:cNvPr id="112" name="Google Shape;112;p1"/>
          <p:cNvSpPr txBox="1"/>
          <p:nvPr/>
        </p:nvSpPr>
        <p:spPr>
          <a:xfrm>
            <a:off x="12759700" y="23633425"/>
            <a:ext cx="5486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200"/>
              <a:buFont typeface="Arial"/>
              <a:buNone/>
            </a:pPr>
            <a:r>
              <a:rPr b="0" i="1" lang="en-IE" sz="2000" u="none" cap="none" strike="noStrike">
                <a:solidFill>
                  <a:schemeClr val="dk2"/>
                </a:solidFill>
                <a:latin typeface="Arial"/>
                <a:ea typeface="Arial"/>
                <a:cs typeface="Arial"/>
                <a:sym typeface="Arial"/>
              </a:rPr>
              <a:t>Table 1 - Response time metrics</a:t>
            </a:r>
            <a:endParaRPr b="0" i="0" sz="1400" u="none" cap="none" strike="noStrike">
              <a:solidFill>
                <a:srgbClr val="000000"/>
              </a:solidFill>
              <a:latin typeface="Calibri"/>
              <a:ea typeface="Calibri"/>
              <a:cs typeface="Calibri"/>
              <a:sym typeface="Calibri"/>
            </a:endParaRPr>
          </a:p>
        </p:txBody>
      </p:sp>
      <p:sp>
        <p:nvSpPr>
          <p:cNvPr id="113" name="Google Shape;113;p1"/>
          <p:cNvSpPr txBox="1"/>
          <p:nvPr/>
        </p:nvSpPr>
        <p:spPr>
          <a:xfrm>
            <a:off x="12645663" y="31361138"/>
            <a:ext cx="54864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100"/>
              <a:buFont typeface="Arial"/>
              <a:buNone/>
            </a:pPr>
            <a:r>
              <a:rPr b="0" i="1" lang="en-IE" sz="2000" u="none" cap="none" strike="noStrike">
                <a:solidFill>
                  <a:schemeClr val="dk2"/>
                </a:solidFill>
                <a:latin typeface="Arial"/>
                <a:ea typeface="Arial"/>
                <a:cs typeface="Arial"/>
                <a:sym typeface="Arial"/>
              </a:rPr>
              <a:t>Figure 4 - Average user response time per test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4" name="Google Shape;114;p1"/>
          <p:cNvSpPr txBox="1"/>
          <p:nvPr/>
        </p:nvSpPr>
        <p:spPr>
          <a:xfrm>
            <a:off x="11940825" y="38563662"/>
            <a:ext cx="6896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chemeClr val="dk1"/>
              </a:buClr>
              <a:buSzPts val="1200"/>
              <a:buFont typeface="Arial"/>
              <a:buNone/>
            </a:pPr>
            <a:r>
              <a:rPr b="0" i="1" lang="en-IE" sz="2000" u="none" cap="none" strike="noStrike">
                <a:solidFill>
                  <a:schemeClr val="dk2"/>
                </a:solidFill>
                <a:latin typeface="Arial"/>
                <a:ea typeface="Arial"/>
                <a:cs typeface="Arial"/>
                <a:sym typeface="Arial"/>
              </a:rPr>
              <a:t>Figure 5 -</a:t>
            </a:r>
            <a:r>
              <a:rPr i="1" lang="en-IE" sz="2000">
                <a:solidFill>
                  <a:schemeClr val="dk2"/>
                </a:solidFill>
              </a:rPr>
              <a:t> Success rate per test</a:t>
            </a:r>
            <a:endParaRPr b="0" i="0" sz="1400" u="none" cap="none" strike="noStrike">
              <a:solidFill>
                <a:srgbClr val="000000"/>
              </a:solidFill>
              <a:latin typeface="Calibri"/>
              <a:ea typeface="Calibri"/>
              <a:cs typeface="Calibri"/>
              <a:sym typeface="Calibri"/>
            </a:endParaRPr>
          </a:p>
        </p:txBody>
      </p:sp>
      <p:pic>
        <p:nvPicPr>
          <p:cNvPr id="115" name="Google Shape;115;p1"/>
          <p:cNvPicPr preferRelativeResize="0"/>
          <p:nvPr/>
        </p:nvPicPr>
        <p:blipFill>
          <a:blip r:embed="rId12">
            <a:alphaModFix/>
          </a:blip>
          <a:stretch>
            <a:fillRect/>
          </a:stretch>
        </p:blipFill>
        <p:spPr>
          <a:xfrm>
            <a:off x="10839696" y="35060350"/>
            <a:ext cx="8479054" cy="3632700"/>
          </a:xfrm>
          <a:prstGeom prst="rect">
            <a:avLst/>
          </a:prstGeom>
          <a:noFill/>
          <a:ln>
            <a:noFill/>
          </a:ln>
        </p:spPr>
      </p:pic>
      <p:pic>
        <p:nvPicPr>
          <p:cNvPr id="116" name="Google Shape;116;p1"/>
          <p:cNvPicPr preferRelativeResize="0"/>
          <p:nvPr/>
        </p:nvPicPr>
        <p:blipFill>
          <a:blip r:embed="rId13">
            <a:alphaModFix/>
          </a:blip>
          <a:stretch>
            <a:fillRect/>
          </a:stretch>
        </p:blipFill>
        <p:spPr>
          <a:xfrm>
            <a:off x="22383400" y="5465900"/>
            <a:ext cx="4458510" cy="2961575"/>
          </a:xfrm>
          <a:prstGeom prst="rect">
            <a:avLst/>
          </a:prstGeom>
          <a:noFill/>
          <a:ln>
            <a:noFill/>
          </a:ln>
        </p:spPr>
      </p:pic>
      <p:sp>
        <p:nvSpPr>
          <p:cNvPr id="117" name="Google Shape;117;p1"/>
          <p:cNvSpPr txBox="1"/>
          <p:nvPr/>
        </p:nvSpPr>
        <p:spPr>
          <a:xfrm>
            <a:off x="20231300" y="17990625"/>
            <a:ext cx="9328200" cy="738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IE" sz="3600" u="none" cap="none" strike="noStrike">
                <a:solidFill>
                  <a:schemeClr val="lt1"/>
                </a:solidFill>
                <a:latin typeface="Calibri"/>
                <a:ea typeface="Calibri"/>
                <a:cs typeface="Calibri"/>
                <a:sym typeface="Calibri"/>
              </a:rPr>
              <a:t>Conclusion</a:t>
            </a:r>
            <a:endParaRPr b="1" i="0" sz="3600" u="none" cap="none" strike="noStrike">
              <a:solidFill>
                <a:schemeClr val="lt1"/>
              </a:solidFill>
              <a:latin typeface="Calibri"/>
              <a:ea typeface="Calibri"/>
              <a:cs typeface="Calibri"/>
              <a:sym typeface="Calibri"/>
            </a:endParaRPr>
          </a:p>
        </p:txBody>
      </p:sp>
      <p:pic>
        <p:nvPicPr>
          <p:cNvPr id="118" name="Google Shape;118;p1"/>
          <p:cNvPicPr preferRelativeResize="0"/>
          <p:nvPr/>
        </p:nvPicPr>
        <p:blipFill>
          <a:blip r:embed="rId14">
            <a:alphaModFix/>
          </a:blip>
          <a:stretch>
            <a:fillRect/>
          </a:stretch>
        </p:blipFill>
        <p:spPr>
          <a:xfrm>
            <a:off x="20290807" y="11843050"/>
            <a:ext cx="9068892" cy="365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2020-06-08T15:16:29Z</dcterms:created>
  <dc:creator>Ciara Buckley</dc:creator>
</cp:coreProperties>
</file>