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78"/>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30" r:id="rId74"/>
    <p:sldId id="331" r:id="rId75"/>
    <p:sldId id="332" r:id="rId76"/>
    <p:sldId id="333" r:id="rId77"/>
  </p:sldIdLst>
  <p:sldSz cx="9144000" cy="5143500" type="screen16x9"/>
  <p:notesSz cx="6858000" cy="9144000"/>
  <p:embeddedFontLst>
    <p:embeddedFont>
      <p:font typeface="Lato" panose="020F0502020204030203" pitchFamily="34" charset="0"/>
      <p:regular r:id="rId79"/>
      <p:bold r:id="rId80"/>
      <p:italic r:id="rId81"/>
      <p:boldItalic r:id="rId82"/>
    </p:embeddedFont>
    <p:embeddedFont>
      <p:font typeface="Montserrat" panose="00000500000000000000" pitchFamily="2" charset="0"/>
      <p:regular r:id="rId83"/>
      <p:bold r:id="rId84"/>
      <p:italic r:id="rId85"/>
      <p:boldItalic r:id="rId8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0DAD7F-6C3D-44DA-B44C-F0A5328448DC}">
  <a:tblStyle styleId="{450DAD7F-6C3D-44DA-B44C-F0A5328448D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754" autoAdjust="0"/>
  </p:normalViewPr>
  <p:slideViewPr>
    <p:cSldViewPr snapToGrid="0">
      <p:cViewPr varScale="1">
        <p:scale>
          <a:sx n="107" d="100"/>
          <a:sy n="107" d="100"/>
        </p:scale>
        <p:origin x="1734" y="102"/>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font" Target="fonts/font6.fntdata"/><Relationship Id="rId89" Type="http://schemas.openxmlformats.org/officeDocument/2006/relationships/theme" Target="theme/theme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font" Target="fonts/font1.fntdata"/><Relationship Id="rId5" Type="http://schemas.openxmlformats.org/officeDocument/2006/relationships/slide" Target="slides/slide1.xml"/><Relationship Id="rId90" Type="http://schemas.openxmlformats.org/officeDocument/2006/relationships/tableStyles" Target="tableStyles.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font" Target="fonts/font2.fntdata"/><Relationship Id="rId85" Type="http://schemas.openxmlformats.org/officeDocument/2006/relationships/font" Target="fonts/font7.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font" Target="fonts/font5.fntdata"/><Relationship Id="rId88" Type="http://schemas.openxmlformats.org/officeDocument/2006/relationships/viewProps" Target="viewProps.xml"/><Relationship Id="rId9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notesMaster" Target="notesMasters/notesMaster1.xml"/><Relationship Id="rId81" Type="http://schemas.openxmlformats.org/officeDocument/2006/relationships/font" Target="fonts/font3.fntdata"/><Relationship Id="rId86"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presProps" Target="presProps.xml"/><Relationship Id="rId61" Type="http://schemas.openxmlformats.org/officeDocument/2006/relationships/slide" Target="slides/slide57.xml"/><Relationship Id="rId82" Type="http://schemas.openxmlformats.org/officeDocument/2006/relationships/font" Target="fonts/font4.fntdata"/><Relationship Id="rId19" Type="http://schemas.openxmlformats.org/officeDocument/2006/relationships/slide" Target="slides/slide1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MILAGAS, KEVIN S CTR USAF AETC AFIT/LSM" userId="009fbf30-8171-4f28-916c-cb4b56e6ee63" providerId="ADAL" clId="{B5DD41C1-A85B-4990-9333-186317232F78}"/>
    <pc:docChg chg="custSel addSld delSld modSld">
      <pc:chgData name="PAMILAGAS, KEVIN S CTR USAF AETC AFIT/LSM" userId="009fbf30-8171-4f28-916c-cb4b56e6ee63" providerId="ADAL" clId="{B5DD41C1-A85B-4990-9333-186317232F78}" dt="2024-08-05T23:58:25.019" v="163"/>
      <pc:docMkLst>
        <pc:docMk/>
      </pc:docMkLst>
      <pc:sldChg chg="mod modShow">
        <pc:chgData name="PAMILAGAS, KEVIN S CTR USAF AETC AFIT/LSM" userId="009fbf30-8171-4f28-916c-cb4b56e6ee63" providerId="ADAL" clId="{B5DD41C1-A85B-4990-9333-186317232F78}" dt="2024-08-05T20:20:07.837" v="54" actId="729"/>
        <pc:sldMkLst>
          <pc:docMk/>
          <pc:sldMk cId="0" sldId="296"/>
        </pc:sldMkLst>
      </pc:sldChg>
      <pc:sldChg chg="del mod modShow">
        <pc:chgData name="PAMILAGAS, KEVIN S CTR USAF AETC AFIT/LSM" userId="009fbf30-8171-4f28-916c-cb4b56e6ee63" providerId="ADAL" clId="{B5DD41C1-A85B-4990-9333-186317232F78}" dt="2024-08-05T20:32:36.152" v="145" actId="47"/>
        <pc:sldMkLst>
          <pc:docMk/>
          <pc:sldMk cId="0" sldId="300"/>
        </pc:sldMkLst>
      </pc:sldChg>
      <pc:sldChg chg="del mod modShow">
        <pc:chgData name="PAMILAGAS, KEVIN S CTR USAF AETC AFIT/LSM" userId="009fbf30-8171-4f28-916c-cb4b56e6ee63" providerId="ADAL" clId="{B5DD41C1-A85B-4990-9333-186317232F78}" dt="2024-08-05T20:32:37.471" v="146" actId="47"/>
        <pc:sldMkLst>
          <pc:docMk/>
          <pc:sldMk cId="0" sldId="301"/>
        </pc:sldMkLst>
      </pc:sldChg>
      <pc:sldChg chg="del">
        <pc:chgData name="PAMILAGAS, KEVIN S CTR USAF AETC AFIT/LSM" userId="009fbf30-8171-4f28-916c-cb4b56e6ee63" providerId="ADAL" clId="{B5DD41C1-A85B-4990-9333-186317232F78}" dt="2024-08-05T20:32:39.028" v="147" actId="47"/>
        <pc:sldMkLst>
          <pc:docMk/>
          <pc:sldMk cId="0" sldId="302"/>
        </pc:sldMkLst>
      </pc:sldChg>
      <pc:sldChg chg="del mod modShow">
        <pc:chgData name="PAMILAGAS, KEVIN S CTR USAF AETC AFIT/LSM" userId="009fbf30-8171-4f28-916c-cb4b56e6ee63" providerId="ADAL" clId="{B5DD41C1-A85B-4990-9333-186317232F78}" dt="2024-08-05T20:32:41.279" v="148" actId="47"/>
        <pc:sldMkLst>
          <pc:docMk/>
          <pc:sldMk cId="0" sldId="303"/>
        </pc:sldMkLst>
      </pc:sldChg>
      <pc:sldChg chg="mod modShow">
        <pc:chgData name="PAMILAGAS, KEVIN S CTR USAF AETC AFIT/LSM" userId="009fbf30-8171-4f28-916c-cb4b56e6ee63" providerId="ADAL" clId="{B5DD41C1-A85B-4990-9333-186317232F78}" dt="2024-08-05T20:29:04.220" v="58" actId="729"/>
        <pc:sldMkLst>
          <pc:docMk/>
          <pc:sldMk cId="0" sldId="328"/>
        </pc:sldMkLst>
      </pc:sldChg>
      <pc:sldChg chg="del">
        <pc:chgData name="PAMILAGAS, KEVIN S CTR USAF AETC AFIT/LSM" userId="009fbf30-8171-4f28-916c-cb4b56e6ee63" providerId="ADAL" clId="{B5DD41C1-A85B-4990-9333-186317232F78}" dt="2024-08-05T20:34:23.443" v="150" actId="47"/>
        <pc:sldMkLst>
          <pc:docMk/>
          <pc:sldMk cId="0" sldId="329"/>
        </pc:sldMkLst>
      </pc:sldChg>
      <pc:sldChg chg="modSp modAnim modNotes">
        <pc:chgData name="PAMILAGAS, KEVIN S CTR USAF AETC AFIT/LSM" userId="009fbf30-8171-4f28-916c-cb4b56e6ee63" providerId="ADAL" clId="{B5DD41C1-A85B-4990-9333-186317232F78}" dt="2024-08-05T20:31:06.563" v="144" actId="20577"/>
        <pc:sldMkLst>
          <pc:docMk/>
          <pc:sldMk cId="0" sldId="330"/>
        </pc:sldMkLst>
        <pc:spChg chg="mod">
          <ac:chgData name="PAMILAGAS, KEVIN S CTR USAF AETC AFIT/LSM" userId="009fbf30-8171-4f28-916c-cb4b56e6ee63" providerId="ADAL" clId="{B5DD41C1-A85B-4990-9333-186317232F78}" dt="2024-08-05T20:31:06.563" v="144" actId="20577"/>
          <ac:spMkLst>
            <pc:docMk/>
            <pc:sldMk cId="0" sldId="330"/>
            <ac:spMk id="610" creationId="{00000000-0000-0000-0000-000000000000}"/>
          </ac:spMkLst>
        </pc:spChg>
      </pc:sldChg>
      <pc:sldChg chg="modSp modAnim modNotes">
        <pc:chgData name="PAMILAGAS, KEVIN S CTR USAF AETC AFIT/LSM" userId="009fbf30-8171-4f28-916c-cb4b56e6ee63" providerId="ADAL" clId="{B5DD41C1-A85B-4990-9333-186317232F78}" dt="2024-08-05T20:30:21.340" v="105" actId="404"/>
        <pc:sldMkLst>
          <pc:docMk/>
          <pc:sldMk cId="0" sldId="331"/>
        </pc:sldMkLst>
        <pc:spChg chg="mod">
          <ac:chgData name="PAMILAGAS, KEVIN S CTR USAF AETC AFIT/LSM" userId="009fbf30-8171-4f28-916c-cb4b56e6ee63" providerId="ADAL" clId="{B5DD41C1-A85B-4990-9333-186317232F78}" dt="2024-08-05T20:30:21.340" v="105" actId="404"/>
          <ac:spMkLst>
            <pc:docMk/>
            <pc:sldMk cId="0" sldId="331"/>
            <ac:spMk id="616" creationId="{00000000-0000-0000-0000-000000000000}"/>
          </ac:spMkLst>
        </pc:spChg>
      </pc:sldChg>
      <pc:sldChg chg="modSp modAnim modNotes">
        <pc:chgData name="PAMILAGAS, KEVIN S CTR USAF AETC AFIT/LSM" userId="009fbf30-8171-4f28-916c-cb4b56e6ee63" providerId="ADAL" clId="{B5DD41C1-A85B-4990-9333-186317232F78}" dt="2024-08-05T20:30:30.421" v="107" actId="404"/>
        <pc:sldMkLst>
          <pc:docMk/>
          <pc:sldMk cId="0" sldId="332"/>
        </pc:sldMkLst>
        <pc:spChg chg="mod">
          <ac:chgData name="PAMILAGAS, KEVIN S CTR USAF AETC AFIT/LSM" userId="009fbf30-8171-4f28-916c-cb4b56e6ee63" providerId="ADAL" clId="{B5DD41C1-A85B-4990-9333-186317232F78}" dt="2024-08-05T20:30:30.421" v="107" actId="404"/>
          <ac:spMkLst>
            <pc:docMk/>
            <pc:sldMk cId="0" sldId="332"/>
            <ac:spMk id="622" creationId="{00000000-0000-0000-0000-000000000000}"/>
          </ac:spMkLst>
        </pc:spChg>
      </pc:sldChg>
      <pc:sldChg chg="del">
        <pc:chgData name="PAMILAGAS, KEVIN S CTR USAF AETC AFIT/LSM" userId="009fbf30-8171-4f28-916c-cb4b56e6ee63" providerId="ADAL" clId="{B5DD41C1-A85B-4990-9333-186317232F78}" dt="2024-08-05T19:37:44.401" v="0" actId="47"/>
        <pc:sldMkLst>
          <pc:docMk/>
          <pc:sldMk cId="0" sldId="333"/>
        </pc:sldMkLst>
      </pc:sldChg>
      <pc:sldChg chg="addSp delSp modSp add mod delAnim modAnim">
        <pc:chgData name="PAMILAGAS, KEVIN S CTR USAF AETC AFIT/LSM" userId="009fbf30-8171-4f28-916c-cb4b56e6ee63" providerId="ADAL" clId="{B5DD41C1-A85B-4990-9333-186317232F78}" dt="2024-08-05T23:58:25.019" v="163"/>
        <pc:sldMkLst>
          <pc:docMk/>
          <pc:sldMk cId="522727662" sldId="333"/>
        </pc:sldMkLst>
        <pc:picChg chg="add mod">
          <ac:chgData name="PAMILAGAS, KEVIN S CTR USAF AETC AFIT/LSM" userId="009fbf30-8171-4f28-916c-cb4b56e6ee63" providerId="ADAL" clId="{B5DD41C1-A85B-4990-9333-186317232F78}" dt="2024-08-05T23:58:20.549" v="161" actId="1076"/>
          <ac:picMkLst>
            <pc:docMk/>
            <pc:sldMk cId="522727662" sldId="333"/>
            <ac:picMk id="3" creationId="{065CC0AF-D00D-E428-B47E-202525670ED2}"/>
          </ac:picMkLst>
        </pc:picChg>
        <pc:picChg chg="del">
          <ac:chgData name="PAMILAGAS, KEVIN S CTR USAF AETC AFIT/LSM" userId="009fbf30-8171-4f28-916c-cb4b56e6ee63" providerId="ADAL" clId="{B5DD41C1-A85B-4990-9333-186317232F78}" dt="2024-08-05T23:18:48.577" v="151" actId="478"/>
          <ac:picMkLst>
            <pc:docMk/>
            <pc:sldMk cId="522727662" sldId="333"/>
            <ac:picMk id="604" creationId="{00000000-0000-0000-0000-000000000000}"/>
          </ac:picMkLst>
        </pc:picChg>
      </pc:sldChg>
      <pc:sldChg chg="del">
        <pc:chgData name="PAMILAGAS, KEVIN S CTR USAF AETC AFIT/LSM" userId="009fbf30-8171-4f28-916c-cb4b56e6ee63" providerId="ADAL" clId="{B5DD41C1-A85B-4990-9333-186317232F78}" dt="2024-08-05T19:37:44.401" v="0" actId="47"/>
        <pc:sldMkLst>
          <pc:docMk/>
          <pc:sldMk cId="0" sldId="334"/>
        </pc:sldMkLst>
      </pc:sldChg>
      <pc:sldChg chg="del">
        <pc:chgData name="PAMILAGAS, KEVIN S CTR USAF AETC AFIT/LSM" userId="009fbf30-8171-4f28-916c-cb4b56e6ee63" providerId="ADAL" clId="{B5DD41C1-A85B-4990-9333-186317232F78}" dt="2024-08-05T19:37:44.401" v="0" actId="47"/>
        <pc:sldMkLst>
          <pc:docMk/>
          <pc:sldMk cId="0" sldId="335"/>
        </pc:sldMkLst>
      </pc:sldChg>
      <pc:sldChg chg="del">
        <pc:chgData name="PAMILAGAS, KEVIN S CTR USAF AETC AFIT/LSM" userId="009fbf30-8171-4f28-916c-cb4b56e6ee63" providerId="ADAL" clId="{B5DD41C1-A85B-4990-9333-186317232F78}" dt="2024-08-05T19:37:44.401" v="0" actId="47"/>
        <pc:sldMkLst>
          <pc:docMk/>
          <pc:sldMk cId="0" sldId="336"/>
        </pc:sldMkLst>
      </pc:sldChg>
      <pc:sldChg chg="del">
        <pc:chgData name="PAMILAGAS, KEVIN S CTR USAF AETC AFIT/LSM" userId="009fbf30-8171-4f28-916c-cb4b56e6ee63" providerId="ADAL" clId="{B5DD41C1-A85B-4990-9333-186317232F78}" dt="2024-08-05T19:37:44.401" v="0" actId="47"/>
        <pc:sldMkLst>
          <pc:docMk/>
          <pc:sldMk cId="0" sldId="337"/>
        </pc:sldMkLst>
      </pc:sldChg>
      <pc:sldChg chg="del">
        <pc:chgData name="PAMILAGAS, KEVIN S CTR USAF AETC AFIT/LSM" userId="009fbf30-8171-4f28-916c-cb4b56e6ee63" providerId="ADAL" clId="{B5DD41C1-A85B-4990-9333-186317232F78}" dt="2024-08-05T19:37:44.401" v="0" actId="47"/>
        <pc:sldMkLst>
          <pc:docMk/>
          <pc:sldMk cId="0" sldId="338"/>
        </pc:sldMkLst>
      </pc:sldChg>
      <pc:sldChg chg="del">
        <pc:chgData name="PAMILAGAS, KEVIN S CTR USAF AETC AFIT/LSM" userId="009fbf30-8171-4f28-916c-cb4b56e6ee63" providerId="ADAL" clId="{B5DD41C1-A85B-4990-9333-186317232F78}" dt="2024-08-05T19:37:44.401" v="0" actId="47"/>
        <pc:sldMkLst>
          <pc:docMk/>
          <pc:sldMk cId="0" sldId="339"/>
        </pc:sldMkLst>
      </pc:sldChg>
      <pc:sldChg chg="del">
        <pc:chgData name="PAMILAGAS, KEVIN S CTR USAF AETC AFIT/LSM" userId="009fbf30-8171-4f28-916c-cb4b56e6ee63" providerId="ADAL" clId="{B5DD41C1-A85B-4990-9333-186317232F78}" dt="2024-08-05T19:37:44.401" v="0" actId="47"/>
        <pc:sldMkLst>
          <pc:docMk/>
          <pc:sldMk cId="0" sldId="340"/>
        </pc:sldMkLst>
      </pc:sldChg>
      <pc:sldChg chg="del">
        <pc:chgData name="PAMILAGAS, KEVIN S CTR USAF AETC AFIT/LSM" userId="009fbf30-8171-4f28-916c-cb4b56e6ee63" providerId="ADAL" clId="{B5DD41C1-A85B-4990-9333-186317232F78}" dt="2024-08-05T19:37:44.401" v="0" actId="47"/>
        <pc:sldMkLst>
          <pc:docMk/>
          <pc:sldMk cId="0" sldId="341"/>
        </pc:sldMkLst>
      </pc:sldChg>
      <pc:sldChg chg="del">
        <pc:chgData name="PAMILAGAS, KEVIN S CTR USAF AETC AFIT/LSM" userId="009fbf30-8171-4f28-916c-cb4b56e6ee63" providerId="ADAL" clId="{B5DD41C1-A85B-4990-9333-186317232F78}" dt="2024-08-05T19:37:44.401" v="0" actId="47"/>
        <pc:sldMkLst>
          <pc:docMk/>
          <pc:sldMk cId="0" sldId="342"/>
        </pc:sldMkLst>
      </pc:sldChg>
      <pc:sldChg chg="del">
        <pc:chgData name="PAMILAGAS, KEVIN S CTR USAF AETC AFIT/LSM" userId="009fbf30-8171-4f28-916c-cb4b56e6ee63" providerId="ADAL" clId="{B5DD41C1-A85B-4990-9333-186317232F78}" dt="2024-08-05T19:37:44.401" v="0" actId="47"/>
        <pc:sldMkLst>
          <pc:docMk/>
          <pc:sldMk cId="0" sldId="343"/>
        </pc:sldMkLst>
      </pc:sldChg>
      <pc:sldChg chg="del">
        <pc:chgData name="PAMILAGAS, KEVIN S CTR USAF AETC AFIT/LSM" userId="009fbf30-8171-4f28-916c-cb4b56e6ee63" providerId="ADAL" clId="{B5DD41C1-A85B-4990-9333-186317232F78}" dt="2024-08-05T19:37:44.401" v="0" actId="47"/>
        <pc:sldMkLst>
          <pc:docMk/>
          <pc:sldMk cId="0" sldId="344"/>
        </pc:sldMkLst>
      </pc:sldChg>
      <pc:sldChg chg="del">
        <pc:chgData name="PAMILAGAS, KEVIN S CTR USAF AETC AFIT/LSM" userId="009fbf30-8171-4f28-916c-cb4b56e6ee63" providerId="ADAL" clId="{B5DD41C1-A85B-4990-9333-186317232F78}" dt="2024-08-05T19:37:44.401" v="0" actId="47"/>
        <pc:sldMkLst>
          <pc:docMk/>
          <pc:sldMk cId="0" sldId="345"/>
        </pc:sldMkLst>
      </pc:sldChg>
      <pc:sldChg chg="del">
        <pc:chgData name="PAMILAGAS, KEVIN S CTR USAF AETC AFIT/LSM" userId="009fbf30-8171-4f28-916c-cb4b56e6ee63" providerId="ADAL" clId="{B5DD41C1-A85B-4990-9333-186317232F78}" dt="2024-08-05T19:37:44.401" v="0" actId="47"/>
        <pc:sldMkLst>
          <pc:docMk/>
          <pc:sldMk cId="0" sldId="346"/>
        </pc:sldMkLst>
      </pc:sldChg>
      <pc:sldChg chg="del">
        <pc:chgData name="PAMILAGAS, KEVIN S CTR USAF AETC AFIT/LSM" userId="009fbf30-8171-4f28-916c-cb4b56e6ee63" providerId="ADAL" clId="{B5DD41C1-A85B-4990-9333-186317232F78}" dt="2024-08-05T19:37:44.401" v="0" actId="47"/>
        <pc:sldMkLst>
          <pc:docMk/>
          <pc:sldMk cId="0" sldId="347"/>
        </pc:sldMkLst>
      </pc:sldChg>
      <pc:sldChg chg="del">
        <pc:chgData name="PAMILAGAS, KEVIN S CTR USAF AETC AFIT/LSM" userId="009fbf30-8171-4f28-916c-cb4b56e6ee63" providerId="ADAL" clId="{B5DD41C1-A85B-4990-9333-186317232F78}" dt="2024-08-05T19:37:44.401" v="0" actId="47"/>
        <pc:sldMkLst>
          <pc:docMk/>
          <pc:sldMk cId="0" sldId="348"/>
        </pc:sldMkLst>
      </pc:sldChg>
      <pc:sldChg chg="del">
        <pc:chgData name="PAMILAGAS, KEVIN S CTR USAF AETC AFIT/LSM" userId="009fbf30-8171-4f28-916c-cb4b56e6ee63" providerId="ADAL" clId="{B5DD41C1-A85B-4990-9333-186317232F78}" dt="2024-08-05T19:37:44.401" v="0" actId="47"/>
        <pc:sldMkLst>
          <pc:docMk/>
          <pc:sldMk cId="0" sldId="349"/>
        </pc:sldMkLst>
      </pc:sldChg>
      <pc:sldChg chg="del">
        <pc:chgData name="PAMILAGAS, KEVIN S CTR USAF AETC AFIT/LSM" userId="009fbf30-8171-4f28-916c-cb4b56e6ee63" providerId="ADAL" clId="{B5DD41C1-A85B-4990-9333-186317232F78}" dt="2024-08-05T19:37:44.401" v="0" actId="47"/>
        <pc:sldMkLst>
          <pc:docMk/>
          <pc:sldMk cId="0" sldId="350"/>
        </pc:sldMkLst>
      </pc:sldChg>
      <pc:sldChg chg="del">
        <pc:chgData name="PAMILAGAS, KEVIN S CTR USAF AETC AFIT/LSM" userId="009fbf30-8171-4f28-916c-cb4b56e6ee63" providerId="ADAL" clId="{B5DD41C1-A85B-4990-9333-186317232F78}" dt="2024-08-05T19:37:44.401" v="0" actId="47"/>
        <pc:sldMkLst>
          <pc:docMk/>
          <pc:sldMk cId="0" sldId="351"/>
        </pc:sldMkLst>
      </pc:sldChg>
      <pc:sldChg chg="del">
        <pc:chgData name="PAMILAGAS, KEVIN S CTR USAF AETC AFIT/LSM" userId="009fbf30-8171-4f28-916c-cb4b56e6ee63" providerId="ADAL" clId="{B5DD41C1-A85B-4990-9333-186317232F78}" dt="2024-08-05T19:37:44.401" v="0" actId="47"/>
        <pc:sldMkLst>
          <pc:docMk/>
          <pc:sldMk cId="0" sldId="352"/>
        </pc:sldMkLst>
      </pc:sldChg>
      <pc:sldChg chg="del">
        <pc:chgData name="PAMILAGAS, KEVIN S CTR USAF AETC AFIT/LSM" userId="009fbf30-8171-4f28-916c-cb4b56e6ee63" providerId="ADAL" clId="{B5DD41C1-A85B-4990-9333-186317232F78}" dt="2024-08-05T19:37:44.401" v="0" actId="47"/>
        <pc:sldMkLst>
          <pc:docMk/>
          <pc:sldMk cId="0" sldId="353"/>
        </pc:sldMkLst>
      </pc:sldChg>
      <pc:sldChg chg="del">
        <pc:chgData name="PAMILAGAS, KEVIN S CTR USAF AETC AFIT/LSM" userId="009fbf30-8171-4f28-916c-cb4b56e6ee63" providerId="ADAL" clId="{B5DD41C1-A85B-4990-9333-186317232F78}" dt="2024-08-05T19:37:44.401" v="0" actId="47"/>
        <pc:sldMkLst>
          <pc:docMk/>
          <pc:sldMk cId="0" sldId="354"/>
        </pc:sldMkLst>
      </pc:sldChg>
      <pc:sldChg chg="del">
        <pc:chgData name="PAMILAGAS, KEVIN S CTR USAF AETC AFIT/LSM" userId="009fbf30-8171-4f28-916c-cb4b56e6ee63" providerId="ADAL" clId="{B5DD41C1-A85B-4990-9333-186317232F78}" dt="2024-08-05T19:37:44.401" v="0" actId="47"/>
        <pc:sldMkLst>
          <pc:docMk/>
          <pc:sldMk cId="0" sldId="355"/>
        </pc:sldMkLst>
      </pc:sldChg>
      <pc:sldChg chg="del">
        <pc:chgData name="PAMILAGAS, KEVIN S CTR USAF AETC AFIT/LSM" userId="009fbf30-8171-4f28-916c-cb4b56e6ee63" providerId="ADAL" clId="{B5DD41C1-A85B-4990-9333-186317232F78}" dt="2024-08-05T19:37:44.401" v="0" actId="47"/>
        <pc:sldMkLst>
          <pc:docMk/>
          <pc:sldMk cId="0" sldId="356"/>
        </pc:sldMkLst>
      </pc:sldChg>
      <pc:sldChg chg="del">
        <pc:chgData name="PAMILAGAS, KEVIN S CTR USAF AETC AFIT/LSM" userId="009fbf30-8171-4f28-916c-cb4b56e6ee63" providerId="ADAL" clId="{B5DD41C1-A85B-4990-9333-186317232F78}" dt="2024-08-05T19:37:44.401" v="0" actId="47"/>
        <pc:sldMkLst>
          <pc:docMk/>
          <pc:sldMk cId="0" sldId="357"/>
        </pc:sldMkLst>
      </pc:sldChg>
      <pc:sldChg chg="del">
        <pc:chgData name="PAMILAGAS, KEVIN S CTR USAF AETC AFIT/LSM" userId="009fbf30-8171-4f28-916c-cb4b56e6ee63" providerId="ADAL" clId="{B5DD41C1-A85B-4990-9333-186317232F78}" dt="2024-08-05T19:37:44.401" v="0" actId="47"/>
        <pc:sldMkLst>
          <pc:docMk/>
          <pc:sldMk cId="0" sldId="358"/>
        </pc:sldMkLst>
      </pc:sldChg>
      <pc:sldChg chg="del">
        <pc:chgData name="PAMILAGAS, KEVIN S CTR USAF AETC AFIT/LSM" userId="009fbf30-8171-4f28-916c-cb4b56e6ee63" providerId="ADAL" clId="{B5DD41C1-A85B-4990-9333-186317232F78}" dt="2024-08-05T19:37:44.401" v="0" actId="47"/>
        <pc:sldMkLst>
          <pc:docMk/>
          <pc:sldMk cId="0" sldId="359"/>
        </pc:sldMkLst>
      </pc:sldChg>
    </pc:docChg>
  </pc:docChgLst>
  <pc:docChgLst>
    <pc:chgData name="PAMILAGAS, KEVIN S CTR USAF AETC AFIT/LSM" userId="009fbf30-8171-4f28-916c-cb4b56e6ee63" providerId="ADAL" clId="{811A3461-6679-4AB7-8F93-4CBC9CC7CFDD}"/>
    <pc:docChg chg="modSld">
      <pc:chgData name="PAMILAGAS, KEVIN S CTR USAF AETC AFIT/LSM" userId="009fbf30-8171-4f28-916c-cb4b56e6ee63" providerId="ADAL" clId="{811A3461-6679-4AB7-8F93-4CBC9CC7CFDD}" dt="2024-12-16T02:04:54.951" v="111" actId="20577"/>
      <pc:docMkLst>
        <pc:docMk/>
      </pc:docMkLst>
      <pc:sldChg chg="modNotesTx">
        <pc:chgData name="PAMILAGAS, KEVIN S CTR USAF AETC AFIT/LSM" userId="009fbf30-8171-4f28-916c-cb4b56e6ee63" providerId="ADAL" clId="{811A3461-6679-4AB7-8F93-4CBC9CC7CFDD}" dt="2024-12-16T02:04:54.951" v="111" actId="20577"/>
        <pc:sldMkLst>
          <pc:docMk/>
          <pc:sldMk cId="0" sldId="29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72030d56df_0_3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72030d56df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72030d56df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72030d56df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72030d56df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72030d56df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72030d56df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72030d56df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72030d56df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72030d56d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72030d56df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72030d56df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72030d56df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72030d56df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72030d56df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72030d56df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72030d56df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72030d56d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72030d56df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72030d56df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72030d56df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272030d56df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72030d56df_0_9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72030d56df_0_9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72030d56df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72030d56df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72030d56df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72030d56df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72030d56df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72030d56df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72030d56df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272030d56df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72030d56df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72030d56d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72030d56df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72030d56df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72030d56df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72030d56df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72030d56df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72030d56df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72030d56df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72030d56df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72030d56df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72030d56df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72030d56df_0_9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72030d56df_0_9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272030d56df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272030d56df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72030d56df_0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272030d56df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72030d56df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272030d56df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72030d56df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272030d56df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272030d56df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272030d56df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72030d56df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272030d56df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272030d56df_0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272030d56df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272030d56df_0_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272030d56df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272030d56df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272030d56df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272030d56df_0_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272030d56df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72030d56df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72030d56d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272030d56df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272030d56df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Fighters: F-22(Raptor), 16(Falcon), 35(Lightning), 18(Hornet),  15(Eagle)</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272030d56df_0_7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272030d56df_0_7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272030d56df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272030d56df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272030d56df_0_4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272030d56df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272030d56df_0_9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272030d56df_0_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272030d56df_0_4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272030d56df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272030d56df_0_5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272030d56df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72030d56df_0_5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272030d56df_0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272030d56df_0_5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272030d56df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272030d56df_0_5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272030d56df_0_5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72030d56df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72030d56d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272030d56df_0_5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272030d56df_0_5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272030d56df_0_5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272030d56df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272030d56df_0_5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272030d56df_0_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272030d56df_0_5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272030d56df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272030d56df_0_5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272030d56df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272030d56df_0_5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272030d56df_0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272030d56df_0_5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272030d56df_0_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272030d56df_0_5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272030d56df_0_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272030d56df_0_5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272030d56df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272030d56df_0_5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272030d56df_0_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72030d56df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72030d56d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272030d56df_0_5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272030d56df_0_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272030d56df_0_5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272030d56df_0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272030d56df_0_5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272030d56df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272030d56df_0_5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272030d56df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272030d56df_0_5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272030d56df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272030d56df_0_6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272030d56df_0_6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272030d56df_0_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272030d56df_0_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272030d56df_0_6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272030d56df_0_6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272030d56df_0_6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272030d56df_0_6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272030d56df_0_6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272030d56df_0_6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72030d56df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72030d56d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272030d56df_0_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272030d56df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272030d56df_0_6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272030d56df_0_6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272030d56df_0_6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272030d56df_0_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272030d56df_0_6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272030d56df_0_6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1875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72030d56df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72030d56d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72030d56df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72030d56d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7.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Descriptive Statistics</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Kevin Pamilagas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Descriptive Statistics</a:t>
            </a:r>
            <a:endParaRPr sz="3000"/>
          </a:p>
        </p:txBody>
      </p:sp>
      <p:sp>
        <p:nvSpPr>
          <p:cNvPr id="194" name="Google Shape;194;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Measures of:</a:t>
            </a:r>
            <a:endParaRPr sz="2400"/>
          </a:p>
          <a:p>
            <a:pPr marL="914400" lvl="0" indent="-381000" algn="l" rtl="0">
              <a:spcBef>
                <a:spcPts val="1600"/>
              </a:spcBef>
              <a:spcAft>
                <a:spcPts val="0"/>
              </a:spcAft>
              <a:buClr>
                <a:schemeClr val="accent2"/>
              </a:buClr>
              <a:buSzPts val="2400"/>
              <a:buAutoNum type="arabicPeriod"/>
            </a:pPr>
            <a:r>
              <a:rPr lang="en" sz="2400" b="1">
                <a:solidFill>
                  <a:schemeClr val="accent2"/>
                </a:solidFill>
              </a:rPr>
              <a:t>Central Tendency</a:t>
            </a:r>
            <a:endParaRPr sz="2400" b="1">
              <a:solidFill>
                <a:schemeClr val="accent2"/>
              </a:solidFill>
            </a:endParaRPr>
          </a:p>
          <a:p>
            <a:pPr marL="914400" lvl="0" indent="-381000" algn="l" rtl="0">
              <a:spcBef>
                <a:spcPts val="0"/>
              </a:spcBef>
              <a:spcAft>
                <a:spcPts val="0"/>
              </a:spcAft>
              <a:buSzPts val="2400"/>
              <a:buAutoNum type="arabicPeriod"/>
            </a:pPr>
            <a:r>
              <a:rPr lang="en" sz="2400"/>
              <a:t>Dispersion</a:t>
            </a:r>
            <a:endParaRPr sz="2400"/>
          </a:p>
          <a:p>
            <a:pPr marL="0" lvl="0" indent="0" algn="l" rtl="0">
              <a:spcBef>
                <a:spcPts val="1600"/>
              </a:spcBef>
              <a:spcAft>
                <a:spcPts val="1600"/>
              </a:spcAft>
              <a:buNone/>
            </a:pP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Measures of Central Tendency</a:t>
            </a:r>
            <a:endParaRPr sz="3000"/>
          </a:p>
        </p:txBody>
      </p:sp>
      <p:sp>
        <p:nvSpPr>
          <p:cNvPr id="200" name="Google Shape;200;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400"/>
          </a:p>
          <a:p>
            <a:pPr marL="0" lvl="0" indent="0" algn="l" rtl="0">
              <a:spcBef>
                <a:spcPts val="1600"/>
              </a:spcBef>
              <a:spcAft>
                <a:spcPts val="1600"/>
              </a:spcAft>
              <a:buNone/>
            </a:pP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Measures of Central Tendency</a:t>
            </a:r>
            <a:endParaRPr sz="3000"/>
          </a:p>
        </p:txBody>
      </p:sp>
      <p:sp>
        <p:nvSpPr>
          <p:cNvPr id="206" name="Google Shape;206;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“Center” of the data</a:t>
            </a:r>
            <a:endParaRPr sz="2400"/>
          </a:p>
          <a:p>
            <a:pPr marL="0" lvl="0" indent="0" algn="l" rtl="0">
              <a:spcBef>
                <a:spcPts val="1600"/>
              </a:spcBef>
              <a:spcAft>
                <a:spcPts val="1600"/>
              </a:spcAft>
              <a:buNone/>
            </a:pP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Measures of Central Tendency</a:t>
            </a:r>
            <a:endParaRPr sz="3000"/>
          </a:p>
        </p:txBody>
      </p:sp>
      <p:sp>
        <p:nvSpPr>
          <p:cNvPr id="212" name="Google Shape;212;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“Center” of the data</a:t>
            </a:r>
            <a:endParaRPr sz="2400"/>
          </a:p>
          <a:p>
            <a:pPr marL="0" lvl="0" indent="0" algn="l" rtl="0">
              <a:spcBef>
                <a:spcPts val="1600"/>
              </a:spcBef>
              <a:spcAft>
                <a:spcPts val="1600"/>
              </a:spcAft>
              <a:buNone/>
            </a:pPr>
            <a:r>
              <a:rPr lang="en" sz="2400"/>
              <a:t>Measures:</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Measures of Central Tendency</a:t>
            </a:r>
            <a:endParaRPr sz="3000"/>
          </a:p>
        </p:txBody>
      </p:sp>
      <p:sp>
        <p:nvSpPr>
          <p:cNvPr id="218" name="Google Shape;218;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“Center” of the data</a:t>
            </a:r>
            <a:endParaRPr sz="2400"/>
          </a:p>
          <a:p>
            <a:pPr marL="0" lvl="0" indent="0" algn="l" rtl="0">
              <a:spcBef>
                <a:spcPts val="1600"/>
              </a:spcBef>
              <a:spcAft>
                <a:spcPts val="0"/>
              </a:spcAft>
              <a:buNone/>
            </a:pPr>
            <a:r>
              <a:rPr lang="en" sz="2400"/>
              <a:t>Measures:</a:t>
            </a:r>
            <a:endParaRPr sz="2400"/>
          </a:p>
          <a:p>
            <a:pPr marL="914400" lvl="0" indent="-381000" algn="l" rtl="0">
              <a:spcBef>
                <a:spcPts val="1600"/>
              </a:spcBef>
              <a:spcAft>
                <a:spcPts val="0"/>
              </a:spcAft>
              <a:buSzPts val="2400"/>
              <a:buAutoNum type="arabicPeriod"/>
            </a:pPr>
            <a:r>
              <a:rPr lang="en" sz="2400"/>
              <a:t>Mean</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Measures of Central Tendency</a:t>
            </a:r>
            <a:endParaRPr sz="3000"/>
          </a:p>
        </p:txBody>
      </p:sp>
      <p:sp>
        <p:nvSpPr>
          <p:cNvPr id="224" name="Google Shape;224;p2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“Center” of the data</a:t>
            </a:r>
            <a:endParaRPr sz="2400"/>
          </a:p>
          <a:p>
            <a:pPr marL="0" lvl="0" indent="0" algn="l" rtl="0">
              <a:spcBef>
                <a:spcPts val="1600"/>
              </a:spcBef>
              <a:spcAft>
                <a:spcPts val="0"/>
              </a:spcAft>
              <a:buNone/>
            </a:pPr>
            <a:r>
              <a:rPr lang="en" sz="2400"/>
              <a:t>Measures:</a:t>
            </a:r>
            <a:endParaRPr sz="2400"/>
          </a:p>
          <a:p>
            <a:pPr marL="914400" lvl="0" indent="-381000" algn="l" rtl="0">
              <a:spcBef>
                <a:spcPts val="1600"/>
              </a:spcBef>
              <a:spcAft>
                <a:spcPts val="0"/>
              </a:spcAft>
              <a:buSzPts val="2400"/>
              <a:buAutoNum type="arabicPeriod"/>
            </a:pPr>
            <a:r>
              <a:rPr lang="en" sz="2400"/>
              <a:t>Mean</a:t>
            </a:r>
            <a:endParaRPr sz="2400"/>
          </a:p>
          <a:p>
            <a:pPr marL="914400" lvl="0" indent="-381000" algn="l" rtl="0">
              <a:spcBef>
                <a:spcPts val="0"/>
              </a:spcBef>
              <a:spcAft>
                <a:spcPts val="0"/>
              </a:spcAft>
              <a:buSzPts val="2400"/>
              <a:buAutoNum type="arabicPeriod"/>
            </a:pPr>
            <a:r>
              <a:rPr lang="en" sz="2400"/>
              <a:t>Median</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Measures of Central Tendency</a:t>
            </a:r>
            <a:endParaRPr sz="3000"/>
          </a:p>
        </p:txBody>
      </p:sp>
      <p:sp>
        <p:nvSpPr>
          <p:cNvPr id="230" name="Google Shape;230;p2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“Center” of the data</a:t>
            </a:r>
            <a:endParaRPr sz="2400"/>
          </a:p>
          <a:p>
            <a:pPr marL="0" lvl="0" indent="0" algn="l" rtl="0">
              <a:spcBef>
                <a:spcPts val="1600"/>
              </a:spcBef>
              <a:spcAft>
                <a:spcPts val="0"/>
              </a:spcAft>
              <a:buNone/>
            </a:pPr>
            <a:r>
              <a:rPr lang="en" sz="2400"/>
              <a:t>Measures:</a:t>
            </a:r>
            <a:endParaRPr sz="2400"/>
          </a:p>
          <a:p>
            <a:pPr marL="914400" lvl="0" indent="-381000" algn="l" rtl="0">
              <a:spcBef>
                <a:spcPts val="1600"/>
              </a:spcBef>
              <a:spcAft>
                <a:spcPts val="0"/>
              </a:spcAft>
              <a:buSzPts val="2400"/>
              <a:buAutoNum type="arabicPeriod"/>
            </a:pPr>
            <a:r>
              <a:rPr lang="en" sz="2400"/>
              <a:t>Mean</a:t>
            </a:r>
            <a:endParaRPr sz="2400"/>
          </a:p>
          <a:p>
            <a:pPr marL="914400" lvl="0" indent="-381000" algn="l" rtl="0">
              <a:spcBef>
                <a:spcPts val="0"/>
              </a:spcBef>
              <a:spcAft>
                <a:spcPts val="0"/>
              </a:spcAft>
              <a:buSzPts val="2400"/>
              <a:buAutoNum type="arabicPeriod"/>
            </a:pPr>
            <a:r>
              <a:rPr lang="en" sz="2400"/>
              <a:t>Median</a:t>
            </a:r>
            <a:endParaRPr sz="2400"/>
          </a:p>
          <a:p>
            <a:pPr marL="914400" lvl="0" indent="-381000" algn="l" rtl="0">
              <a:spcBef>
                <a:spcPts val="0"/>
              </a:spcBef>
              <a:spcAft>
                <a:spcPts val="0"/>
              </a:spcAft>
              <a:buSzPts val="2400"/>
              <a:buAutoNum type="arabicPeriod"/>
            </a:pPr>
            <a:r>
              <a:rPr lang="en" sz="2400"/>
              <a:t>Mode</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Measures of Central Tendency - </a:t>
            </a:r>
            <a:r>
              <a:rPr lang="en" sz="3000" b="1">
                <a:solidFill>
                  <a:schemeClr val="lt2"/>
                </a:solidFill>
              </a:rPr>
              <a:t>Mean</a:t>
            </a:r>
            <a:endParaRPr sz="3000" b="1">
              <a:solidFill>
                <a:schemeClr val="lt2"/>
              </a:solidFill>
            </a:endParaRPr>
          </a:p>
        </p:txBody>
      </p:sp>
      <p:sp>
        <p:nvSpPr>
          <p:cNvPr id="236" name="Google Shape;236;p2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sz="2400"/>
          </a:p>
          <a:p>
            <a:pPr marL="0" lvl="0" indent="0" algn="l" rtl="0">
              <a:spcBef>
                <a:spcPts val="1600"/>
              </a:spcBef>
              <a:spcAft>
                <a:spcPts val="1600"/>
              </a:spcAft>
              <a:buNone/>
            </a:pP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Measures of Central Tendency - </a:t>
            </a:r>
            <a:r>
              <a:rPr lang="en" sz="3000" b="1">
                <a:solidFill>
                  <a:schemeClr val="lt2"/>
                </a:solidFill>
              </a:rPr>
              <a:t>Mean</a:t>
            </a:r>
            <a:endParaRPr sz="3000" b="1">
              <a:solidFill>
                <a:schemeClr val="lt2"/>
              </a:solidFill>
            </a:endParaRPr>
          </a:p>
        </p:txBody>
      </p:sp>
      <p:sp>
        <p:nvSpPr>
          <p:cNvPr id="242" name="Google Shape;242;p3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“Average” </a:t>
            </a:r>
            <a:endParaRPr sz="2400"/>
          </a:p>
          <a:p>
            <a:pPr marL="0" lvl="0" indent="0" algn="l" rtl="0">
              <a:spcBef>
                <a:spcPts val="1600"/>
              </a:spcBef>
              <a:spcAft>
                <a:spcPts val="0"/>
              </a:spcAft>
              <a:buNone/>
            </a:pPr>
            <a:endParaRPr/>
          </a:p>
          <a:p>
            <a:pPr marL="0" lvl="0" indent="0" algn="l" rtl="0">
              <a:spcBef>
                <a:spcPts val="1600"/>
              </a:spcBef>
              <a:spcAft>
                <a:spcPts val="0"/>
              </a:spcAft>
              <a:buNone/>
            </a:pPr>
            <a:endParaRPr sz="2400"/>
          </a:p>
          <a:p>
            <a:pPr marL="0" lvl="0" indent="0" algn="l" rtl="0">
              <a:spcBef>
                <a:spcPts val="1600"/>
              </a:spcBef>
              <a:spcAft>
                <a:spcPts val="1600"/>
              </a:spcAft>
              <a:buNone/>
            </a:pP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Measures of Central Tendency - </a:t>
            </a:r>
            <a:r>
              <a:rPr lang="en" sz="3000" b="1">
                <a:solidFill>
                  <a:schemeClr val="lt2"/>
                </a:solidFill>
              </a:rPr>
              <a:t>Mean</a:t>
            </a:r>
            <a:endParaRPr sz="3000" b="1">
              <a:solidFill>
                <a:schemeClr val="lt2"/>
              </a:solidFill>
            </a:endParaRPr>
          </a:p>
        </p:txBody>
      </p:sp>
      <p:sp>
        <p:nvSpPr>
          <p:cNvPr id="248" name="Google Shape;248;p3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“Average” =</a:t>
            </a:r>
            <a:endParaRPr sz="2400"/>
          </a:p>
          <a:p>
            <a:pPr marL="0" lvl="0" indent="0" algn="l" rtl="0">
              <a:spcBef>
                <a:spcPts val="1600"/>
              </a:spcBef>
              <a:spcAft>
                <a:spcPts val="0"/>
              </a:spcAft>
              <a:buNone/>
            </a:pPr>
            <a:endParaRPr/>
          </a:p>
          <a:p>
            <a:pPr marL="0" lvl="0" indent="0" algn="l" rtl="0">
              <a:spcBef>
                <a:spcPts val="1600"/>
              </a:spcBef>
              <a:spcAft>
                <a:spcPts val="0"/>
              </a:spcAft>
              <a:buNone/>
            </a:pPr>
            <a:endParaRPr sz="2400"/>
          </a:p>
          <a:p>
            <a:pPr marL="0" lvl="0" indent="0" algn="l" rtl="0">
              <a:spcBef>
                <a:spcPts val="1600"/>
              </a:spcBef>
              <a:spcAft>
                <a:spcPts val="1600"/>
              </a:spcAft>
              <a:buNone/>
            </a:pPr>
            <a:endParaRPr sz="2400"/>
          </a:p>
        </p:txBody>
      </p:sp>
      <p:pic>
        <p:nvPicPr>
          <p:cNvPr id="249" name="Google Shape;249;p31"/>
          <p:cNvPicPr preferRelativeResize="0"/>
          <p:nvPr/>
        </p:nvPicPr>
        <p:blipFill rotWithShape="1">
          <a:blip r:embed="rId3">
            <a:alphaModFix/>
          </a:blip>
          <a:srcRect l="31346" r="6641"/>
          <a:stretch/>
        </p:blipFill>
        <p:spPr>
          <a:xfrm>
            <a:off x="3005275" y="1369175"/>
            <a:ext cx="2365900" cy="950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Why Descriptive Statistics?</a:t>
            </a:r>
            <a:endParaRPr sz="3000"/>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Measures of Central Tendency - </a:t>
            </a:r>
            <a:r>
              <a:rPr lang="en" sz="3000" b="1">
                <a:solidFill>
                  <a:schemeClr val="lt2"/>
                </a:solidFill>
              </a:rPr>
              <a:t>Mean</a:t>
            </a:r>
            <a:endParaRPr sz="3000" b="1">
              <a:solidFill>
                <a:schemeClr val="lt2"/>
              </a:solidFill>
            </a:endParaRPr>
          </a:p>
        </p:txBody>
      </p:sp>
      <p:sp>
        <p:nvSpPr>
          <p:cNvPr id="255" name="Google Shape;255;p3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“Average” =</a:t>
            </a:r>
            <a:endParaRPr sz="2400"/>
          </a:p>
          <a:p>
            <a:pPr marL="0" lvl="0" indent="0" algn="l" rtl="0">
              <a:spcBef>
                <a:spcPts val="1600"/>
              </a:spcBef>
              <a:spcAft>
                <a:spcPts val="0"/>
              </a:spcAft>
              <a:buNone/>
            </a:pPr>
            <a:endParaRPr/>
          </a:p>
          <a:p>
            <a:pPr marL="0" lvl="0" indent="0" algn="l" rtl="0">
              <a:spcBef>
                <a:spcPts val="1600"/>
              </a:spcBef>
              <a:spcAft>
                <a:spcPts val="0"/>
              </a:spcAft>
              <a:buNone/>
            </a:pPr>
            <a:r>
              <a:rPr lang="en" sz="2400"/>
              <a:t>5, 1, 2, 3, 1 ,13, 8</a:t>
            </a:r>
            <a:endParaRPr sz="2400"/>
          </a:p>
          <a:p>
            <a:pPr marL="0" lvl="0" indent="0" algn="l" rtl="0">
              <a:spcBef>
                <a:spcPts val="1600"/>
              </a:spcBef>
              <a:spcAft>
                <a:spcPts val="0"/>
              </a:spcAft>
              <a:buNone/>
            </a:pPr>
            <a:endParaRPr/>
          </a:p>
          <a:p>
            <a:pPr marL="0" lvl="0" indent="0" algn="l" rtl="0">
              <a:spcBef>
                <a:spcPts val="1600"/>
              </a:spcBef>
              <a:spcAft>
                <a:spcPts val="0"/>
              </a:spcAft>
              <a:buNone/>
            </a:pPr>
            <a:endParaRPr sz="2400"/>
          </a:p>
          <a:p>
            <a:pPr marL="0" lvl="0" indent="0" algn="l" rtl="0">
              <a:spcBef>
                <a:spcPts val="1600"/>
              </a:spcBef>
              <a:spcAft>
                <a:spcPts val="1600"/>
              </a:spcAft>
              <a:buNone/>
            </a:pPr>
            <a:endParaRPr sz="2400"/>
          </a:p>
        </p:txBody>
      </p:sp>
      <p:pic>
        <p:nvPicPr>
          <p:cNvPr id="256" name="Google Shape;256;p32"/>
          <p:cNvPicPr preferRelativeResize="0"/>
          <p:nvPr/>
        </p:nvPicPr>
        <p:blipFill rotWithShape="1">
          <a:blip r:embed="rId3">
            <a:alphaModFix/>
          </a:blip>
          <a:srcRect l="31346" r="6641"/>
          <a:stretch/>
        </p:blipFill>
        <p:spPr>
          <a:xfrm>
            <a:off x="3005275" y="1369175"/>
            <a:ext cx="2365900" cy="950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Measures of Central Tendency - </a:t>
            </a:r>
            <a:r>
              <a:rPr lang="en" sz="3000" b="1">
                <a:solidFill>
                  <a:schemeClr val="lt2"/>
                </a:solidFill>
              </a:rPr>
              <a:t>Mean</a:t>
            </a:r>
            <a:endParaRPr sz="3000" b="1">
              <a:solidFill>
                <a:schemeClr val="lt2"/>
              </a:solidFill>
            </a:endParaRPr>
          </a:p>
        </p:txBody>
      </p:sp>
      <p:sp>
        <p:nvSpPr>
          <p:cNvPr id="262" name="Google Shape;262;p3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“Average” =</a:t>
            </a:r>
            <a:endParaRPr sz="2400"/>
          </a:p>
          <a:p>
            <a:pPr marL="0" lvl="0" indent="0" algn="l" rtl="0">
              <a:spcBef>
                <a:spcPts val="1600"/>
              </a:spcBef>
              <a:spcAft>
                <a:spcPts val="0"/>
              </a:spcAft>
              <a:buNone/>
            </a:pPr>
            <a:endParaRPr/>
          </a:p>
          <a:p>
            <a:pPr marL="0" lvl="0" indent="0" algn="l" rtl="0">
              <a:spcBef>
                <a:spcPts val="1600"/>
              </a:spcBef>
              <a:spcAft>
                <a:spcPts val="0"/>
              </a:spcAft>
              <a:buNone/>
            </a:pPr>
            <a:r>
              <a:rPr lang="en" sz="2400"/>
              <a:t>5, 1, 2, 3, 1 ,13, 8</a:t>
            </a:r>
            <a:endParaRPr sz="2400"/>
          </a:p>
          <a:p>
            <a:pPr marL="0" lvl="0" indent="0" algn="l" rtl="0">
              <a:spcBef>
                <a:spcPts val="1600"/>
              </a:spcBef>
              <a:spcAft>
                <a:spcPts val="0"/>
              </a:spcAft>
              <a:buNone/>
            </a:pPr>
            <a:endParaRPr/>
          </a:p>
          <a:p>
            <a:pPr marL="0" lvl="0" indent="0" algn="l" rtl="0">
              <a:spcBef>
                <a:spcPts val="1600"/>
              </a:spcBef>
              <a:spcAft>
                <a:spcPts val="0"/>
              </a:spcAft>
              <a:buNone/>
            </a:pPr>
            <a:r>
              <a:rPr lang="en" sz="2400" u="sng"/>
              <a:t>5+1+2+3+1+13+8</a:t>
            </a:r>
            <a:br>
              <a:rPr lang="en" sz="2400" u="sng"/>
            </a:br>
            <a:r>
              <a:rPr lang="en" sz="2400"/>
              <a:t>                   7</a:t>
            </a:r>
            <a:endParaRPr sz="2400"/>
          </a:p>
          <a:p>
            <a:pPr marL="0" lvl="0" indent="0" algn="l" rtl="0">
              <a:spcBef>
                <a:spcPts val="1600"/>
              </a:spcBef>
              <a:spcAft>
                <a:spcPts val="1600"/>
              </a:spcAft>
              <a:buNone/>
            </a:pPr>
            <a:endParaRPr sz="2400"/>
          </a:p>
        </p:txBody>
      </p:sp>
      <p:pic>
        <p:nvPicPr>
          <p:cNvPr id="263" name="Google Shape;263;p33"/>
          <p:cNvPicPr preferRelativeResize="0"/>
          <p:nvPr/>
        </p:nvPicPr>
        <p:blipFill rotWithShape="1">
          <a:blip r:embed="rId3">
            <a:alphaModFix/>
          </a:blip>
          <a:srcRect l="31346" r="6641"/>
          <a:stretch/>
        </p:blipFill>
        <p:spPr>
          <a:xfrm>
            <a:off x="3005275" y="1369175"/>
            <a:ext cx="2365900" cy="950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Measures of Central Tendency - </a:t>
            </a:r>
            <a:r>
              <a:rPr lang="en" sz="3000" b="1">
                <a:solidFill>
                  <a:schemeClr val="lt2"/>
                </a:solidFill>
              </a:rPr>
              <a:t>Mean</a:t>
            </a:r>
            <a:endParaRPr sz="3000" b="1">
              <a:solidFill>
                <a:schemeClr val="lt2"/>
              </a:solidFill>
            </a:endParaRPr>
          </a:p>
        </p:txBody>
      </p:sp>
      <p:sp>
        <p:nvSpPr>
          <p:cNvPr id="269" name="Google Shape;269;p3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“Average” =</a:t>
            </a:r>
            <a:endParaRPr sz="2400"/>
          </a:p>
          <a:p>
            <a:pPr marL="0" lvl="0" indent="0" algn="l" rtl="0">
              <a:spcBef>
                <a:spcPts val="1600"/>
              </a:spcBef>
              <a:spcAft>
                <a:spcPts val="0"/>
              </a:spcAft>
              <a:buNone/>
            </a:pPr>
            <a:endParaRPr/>
          </a:p>
          <a:p>
            <a:pPr marL="0" lvl="0" indent="0" algn="l" rtl="0">
              <a:spcBef>
                <a:spcPts val="1600"/>
              </a:spcBef>
              <a:spcAft>
                <a:spcPts val="0"/>
              </a:spcAft>
              <a:buNone/>
            </a:pPr>
            <a:r>
              <a:rPr lang="en" sz="2400"/>
              <a:t>5, 1, 2, 3, 1 ,13, 8</a:t>
            </a:r>
            <a:endParaRPr sz="2400"/>
          </a:p>
          <a:p>
            <a:pPr marL="0" lvl="0" indent="0" algn="l" rtl="0">
              <a:spcBef>
                <a:spcPts val="1600"/>
              </a:spcBef>
              <a:spcAft>
                <a:spcPts val="0"/>
              </a:spcAft>
              <a:buNone/>
            </a:pPr>
            <a:endParaRPr/>
          </a:p>
          <a:p>
            <a:pPr marL="0" lvl="0" indent="0" algn="l" rtl="0">
              <a:spcBef>
                <a:spcPts val="1600"/>
              </a:spcBef>
              <a:spcAft>
                <a:spcPts val="0"/>
              </a:spcAft>
              <a:buNone/>
            </a:pPr>
            <a:r>
              <a:rPr lang="en" sz="2400" u="sng"/>
              <a:t>5+1+2+3+1+13+8</a:t>
            </a:r>
            <a:br>
              <a:rPr lang="en" sz="2400" u="sng"/>
            </a:br>
            <a:r>
              <a:rPr lang="en" sz="2400"/>
              <a:t>                   7</a:t>
            </a:r>
            <a:endParaRPr sz="2400"/>
          </a:p>
          <a:p>
            <a:pPr marL="0" lvl="0" indent="0" algn="l" rtl="0">
              <a:spcBef>
                <a:spcPts val="1600"/>
              </a:spcBef>
              <a:spcAft>
                <a:spcPts val="1600"/>
              </a:spcAft>
              <a:buNone/>
            </a:pPr>
            <a:endParaRPr sz="2400"/>
          </a:p>
        </p:txBody>
      </p:sp>
      <p:pic>
        <p:nvPicPr>
          <p:cNvPr id="270" name="Google Shape;270;p34"/>
          <p:cNvPicPr preferRelativeResize="0"/>
          <p:nvPr/>
        </p:nvPicPr>
        <p:blipFill rotWithShape="1">
          <a:blip r:embed="rId3">
            <a:alphaModFix/>
          </a:blip>
          <a:srcRect l="31346" r="6641"/>
          <a:stretch/>
        </p:blipFill>
        <p:spPr>
          <a:xfrm>
            <a:off x="3005275" y="1369175"/>
            <a:ext cx="2365900" cy="950450"/>
          </a:xfrm>
          <a:prstGeom prst="rect">
            <a:avLst/>
          </a:prstGeom>
          <a:noFill/>
          <a:ln>
            <a:noFill/>
          </a:ln>
        </p:spPr>
      </p:pic>
      <p:sp>
        <p:nvSpPr>
          <p:cNvPr id="271" name="Google Shape;271;p34"/>
          <p:cNvSpPr txBox="1"/>
          <p:nvPr/>
        </p:nvSpPr>
        <p:spPr>
          <a:xfrm>
            <a:off x="3913575" y="3849800"/>
            <a:ext cx="1616400" cy="41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chemeClr val="lt1"/>
                </a:solidFill>
                <a:latin typeface="Lato"/>
                <a:ea typeface="Lato"/>
                <a:cs typeface="Lato"/>
                <a:sym typeface="Lato"/>
              </a:rPr>
              <a:t>=  </a:t>
            </a:r>
            <a:r>
              <a:rPr lang="en" sz="2400" b="1">
                <a:solidFill>
                  <a:schemeClr val="accent2"/>
                </a:solidFill>
                <a:latin typeface="Lato"/>
                <a:ea typeface="Lato"/>
                <a:cs typeface="Lato"/>
                <a:sym typeface="Lato"/>
              </a:rPr>
              <a:t>4.71</a:t>
            </a:r>
            <a:endParaRPr b="1">
              <a:solidFill>
                <a:schemeClr val="accent2"/>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Measures of Central Tendency - </a:t>
            </a:r>
            <a:r>
              <a:rPr lang="en" sz="3000" b="1">
                <a:solidFill>
                  <a:schemeClr val="lt2"/>
                </a:solidFill>
              </a:rPr>
              <a:t>Median</a:t>
            </a:r>
            <a:endParaRPr sz="3000" b="1">
              <a:solidFill>
                <a:schemeClr val="lt2"/>
              </a:solidFill>
            </a:endParaRPr>
          </a:p>
        </p:txBody>
      </p:sp>
      <p:sp>
        <p:nvSpPr>
          <p:cNvPr id="277" name="Google Shape;277;p3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p>
          <a:p>
            <a:pPr marL="0" lvl="0" indent="0" algn="l" rtl="0">
              <a:spcBef>
                <a:spcPts val="1600"/>
              </a:spcBef>
              <a:spcAft>
                <a:spcPts val="0"/>
              </a:spcAft>
              <a:buNone/>
            </a:pPr>
            <a:endParaRPr/>
          </a:p>
          <a:p>
            <a:pPr marL="0" lvl="0" indent="0" algn="ctr" rtl="0">
              <a:spcBef>
                <a:spcPts val="1600"/>
              </a:spcBef>
              <a:spcAft>
                <a:spcPts val="1600"/>
              </a:spcAft>
              <a:buNone/>
            </a:pP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Measures of Central Tendency - </a:t>
            </a:r>
            <a:r>
              <a:rPr lang="en" sz="3000" b="1">
                <a:solidFill>
                  <a:schemeClr val="lt2"/>
                </a:solidFill>
              </a:rPr>
              <a:t>Median</a:t>
            </a:r>
            <a:endParaRPr sz="3000" b="1">
              <a:solidFill>
                <a:schemeClr val="lt2"/>
              </a:solidFill>
            </a:endParaRPr>
          </a:p>
        </p:txBody>
      </p:sp>
      <p:sp>
        <p:nvSpPr>
          <p:cNvPr id="283" name="Google Shape;283;p3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“Middle”</a:t>
            </a:r>
            <a:endParaRPr sz="2400"/>
          </a:p>
          <a:p>
            <a:pPr marL="0" lvl="0" indent="0" algn="l" rtl="0">
              <a:spcBef>
                <a:spcPts val="1600"/>
              </a:spcBef>
              <a:spcAft>
                <a:spcPts val="0"/>
              </a:spcAft>
              <a:buNone/>
            </a:pPr>
            <a:endParaRPr/>
          </a:p>
          <a:p>
            <a:pPr marL="0" lvl="0" indent="0" algn="ctr" rtl="0">
              <a:spcBef>
                <a:spcPts val="1600"/>
              </a:spcBef>
              <a:spcAft>
                <a:spcPts val="1600"/>
              </a:spcAft>
              <a:buNone/>
            </a:pP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Measures of Central Tendency - </a:t>
            </a:r>
            <a:r>
              <a:rPr lang="en" sz="3000" b="1">
                <a:solidFill>
                  <a:schemeClr val="lt2"/>
                </a:solidFill>
              </a:rPr>
              <a:t>Median</a:t>
            </a:r>
            <a:endParaRPr sz="3000" b="1">
              <a:solidFill>
                <a:schemeClr val="lt2"/>
              </a:solidFill>
            </a:endParaRPr>
          </a:p>
        </p:txBody>
      </p:sp>
      <p:sp>
        <p:nvSpPr>
          <p:cNvPr id="289" name="Google Shape;289;p3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“Middle”</a:t>
            </a:r>
            <a:endParaRPr sz="2400"/>
          </a:p>
          <a:p>
            <a:pPr marL="0" lvl="0" indent="0" algn="l" rtl="0">
              <a:spcBef>
                <a:spcPts val="1600"/>
              </a:spcBef>
              <a:spcAft>
                <a:spcPts val="0"/>
              </a:spcAft>
              <a:buNone/>
            </a:pPr>
            <a:endParaRPr/>
          </a:p>
          <a:p>
            <a:pPr marL="0" lvl="0" indent="0" algn="ctr" rtl="0">
              <a:spcBef>
                <a:spcPts val="1600"/>
              </a:spcBef>
              <a:spcAft>
                <a:spcPts val="1600"/>
              </a:spcAft>
              <a:buNone/>
            </a:pPr>
            <a:r>
              <a:rPr lang="en" sz="2400"/>
              <a:t>  5, 1, 2, 3, 1, 13, 8</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Measures of Central Tendency - </a:t>
            </a:r>
            <a:r>
              <a:rPr lang="en" sz="3000" b="1">
                <a:solidFill>
                  <a:schemeClr val="lt2"/>
                </a:solidFill>
              </a:rPr>
              <a:t>Median</a:t>
            </a:r>
            <a:endParaRPr sz="3000" b="1">
              <a:solidFill>
                <a:schemeClr val="lt2"/>
              </a:solidFill>
            </a:endParaRPr>
          </a:p>
        </p:txBody>
      </p:sp>
      <p:sp>
        <p:nvSpPr>
          <p:cNvPr id="295" name="Google Shape;295;p3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“Middle”</a:t>
            </a:r>
            <a:endParaRPr sz="2400"/>
          </a:p>
          <a:p>
            <a:pPr marL="0" lvl="0" indent="0" algn="l" rtl="0">
              <a:spcBef>
                <a:spcPts val="1600"/>
              </a:spcBef>
              <a:spcAft>
                <a:spcPts val="0"/>
              </a:spcAft>
              <a:buNone/>
            </a:pPr>
            <a:endParaRPr/>
          </a:p>
          <a:p>
            <a:pPr marL="0" lvl="0" indent="0" algn="ctr" rtl="0">
              <a:spcBef>
                <a:spcPts val="1600"/>
              </a:spcBef>
              <a:spcAft>
                <a:spcPts val="1600"/>
              </a:spcAft>
              <a:buNone/>
            </a:pPr>
            <a:r>
              <a:rPr lang="en" sz="2400"/>
              <a:t>  1, 1, 2, 3, 5, 8, 13</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Measures of Central Tendency - </a:t>
            </a:r>
            <a:r>
              <a:rPr lang="en" sz="3000" b="1">
                <a:solidFill>
                  <a:schemeClr val="lt2"/>
                </a:solidFill>
              </a:rPr>
              <a:t>Median</a:t>
            </a:r>
            <a:endParaRPr sz="3000" b="1">
              <a:solidFill>
                <a:schemeClr val="lt2"/>
              </a:solidFill>
            </a:endParaRPr>
          </a:p>
        </p:txBody>
      </p:sp>
      <p:sp>
        <p:nvSpPr>
          <p:cNvPr id="301" name="Google Shape;301;p3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“Middle”</a:t>
            </a:r>
            <a:endParaRPr sz="2400"/>
          </a:p>
          <a:p>
            <a:pPr marL="0" lvl="0" indent="0" algn="l" rtl="0">
              <a:spcBef>
                <a:spcPts val="1600"/>
              </a:spcBef>
              <a:spcAft>
                <a:spcPts val="0"/>
              </a:spcAft>
              <a:buNone/>
            </a:pPr>
            <a:endParaRPr/>
          </a:p>
          <a:p>
            <a:pPr marL="0" lvl="0" indent="0" algn="ctr" rtl="0">
              <a:spcBef>
                <a:spcPts val="1600"/>
              </a:spcBef>
              <a:spcAft>
                <a:spcPts val="1600"/>
              </a:spcAft>
              <a:buNone/>
            </a:pPr>
            <a:r>
              <a:rPr lang="en" sz="2400"/>
              <a:t>  1, 1, 2, </a:t>
            </a:r>
            <a:r>
              <a:rPr lang="en" sz="3600" b="1">
                <a:solidFill>
                  <a:schemeClr val="accent2"/>
                </a:solidFill>
              </a:rPr>
              <a:t>3</a:t>
            </a:r>
            <a:r>
              <a:rPr lang="en" sz="2400"/>
              <a:t>, 5, 8, 13</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Measures of Central Tendency - </a:t>
            </a:r>
            <a:r>
              <a:rPr lang="en" sz="3000" b="1">
                <a:solidFill>
                  <a:schemeClr val="lt2"/>
                </a:solidFill>
              </a:rPr>
              <a:t>Median</a:t>
            </a:r>
            <a:endParaRPr sz="3000" b="1">
              <a:solidFill>
                <a:schemeClr val="lt2"/>
              </a:solidFill>
            </a:endParaRPr>
          </a:p>
        </p:txBody>
      </p:sp>
      <p:sp>
        <p:nvSpPr>
          <p:cNvPr id="307" name="Google Shape;307;p4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“Middle”</a:t>
            </a:r>
            <a:endParaRPr sz="2400"/>
          </a:p>
          <a:p>
            <a:pPr marL="0" lvl="0" indent="0" algn="l" rtl="0">
              <a:spcBef>
                <a:spcPts val="1600"/>
              </a:spcBef>
              <a:spcAft>
                <a:spcPts val="0"/>
              </a:spcAft>
              <a:buNone/>
            </a:pPr>
            <a:endParaRPr/>
          </a:p>
          <a:p>
            <a:pPr marL="0" lvl="0" indent="0" algn="ctr" rtl="0">
              <a:spcBef>
                <a:spcPts val="1600"/>
              </a:spcBef>
              <a:spcAft>
                <a:spcPts val="0"/>
              </a:spcAft>
              <a:buNone/>
            </a:pPr>
            <a:r>
              <a:rPr lang="en" sz="2400"/>
              <a:t>  1, 1, 2, </a:t>
            </a:r>
            <a:r>
              <a:rPr lang="en" sz="3600"/>
              <a:t>3</a:t>
            </a:r>
            <a:r>
              <a:rPr lang="en" sz="2400"/>
              <a:t>, 5, 8, 13</a:t>
            </a:r>
            <a:endParaRPr sz="2400"/>
          </a:p>
          <a:p>
            <a:pPr marL="0" lvl="0" indent="0" algn="ctr" rtl="0">
              <a:spcBef>
                <a:spcPts val="1600"/>
              </a:spcBef>
              <a:spcAft>
                <a:spcPts val="0"/>
              </a:spcAft>
              <a:buNone/>
            </a:pPr>
            <a:endParaRPr/>
          </a:p>
          <a:p>
            <a:pPr marL="0" lvl="0" indent="0" algn="ctr" rtl="0">
              <a:spcBef>
                <a:spcPts val="1600"/>
              </a:spcBef>
              <a:spcAft>
                <a:spcPts val="1600"/>
              </a:spcAft>
              <a:buNone/>
            </a:pPr>
            <a:r>
              <a:rPr lang="en" sz="3600" b="1">
                <a:solidFill>
                  <a:schemeClr val="accent1"/>
                </a:solidFill>
              </a:rPr>
              <a:t> </a:t>
            </a:r>
            <a:r>
              <a:rPr lang="en" sz="3600" b="1">
                <a:solidFill>
                  <a:schemeClr val="accent2"/>
                </a:solidFill>
              </a:rPr>
              <a:t>3</a:t>
            </a:r>
            <a:endParaRPr sz="2400">
              <a:solidFill>
                <a:schemeClr val="accent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Measures of Central Tendency - </a:t>
            </a:r>
            <a:r>
              <a:rPr lang="en" sz="3000" b="1">
                <a:solidFill>
                  <a:schemeClr val="lt2"/>
                </a:solidFill>
              </a:rPr>
              <a:t>Median</a:t>
            </a:r>
            <a:endParaRPr sz="3000" b="1">
              <a:solidFill>
                <a:schemeClr val="lt2"/>
              </a:solidFill>
            </a:endParaRPr>
          </a:p>
        </p:txBody>
      </p:sp>
      <p:sp>
        <p:nvSpPr>
          <p:cNvPr id="313" name="Google Shape;313;p4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“Middle”</a:t>
            </a:r>
            <a:endParaRPr sz="2400"/>
          </a:p>
          <a:p>
            <a:pPr marL="0" lvl="0" indent="0" algn="l" rtl="0">
              <a:spcBef>
                <a:spcPts val="1600"/>
              </a:spcBef>
              <a:spcAft>
                <a:spcPts val="0"/>
              </a:spcAft>
              <a:buNone/>
            </a:pPr>
            <a:endParaRPr/>
          </a:p>
          <a:p>
            <a:pPr marL="0" lvl="0" indent="0" algn="ctr" rtl="0">
              <a:spcBef>
                <a:spcPts val="1600"/>
              </a:spcBef>
              <a:spcAft>
                <a:spcPts val="1600"/>
              </a:spcAft>
              <a:buNone/>
            </a:pPr>
            <a:r>
              <a:rPr lang="en" sz="2400"/>
              <a:t>1, 1, 2, 3, 5, 8</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Why Descriptive Statistics?</a:t>
            </a:r>
            <a:endParaRPr sz="3000"/>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48" name="Google Shape;148;p15"/>
          <p:cNvPicPr preferRelativeResize="0"/>
          <p:nvPr/>
        </p:nvPicPr>
        <p:blipFill>
          <a:blip r:embed="rId3">
            <a:alphaModFix/>
          </a:blip>
          <a:stretch>
            <a:fillRect/>
          </a:stretch>
        </p:blipFill>
        <p:spPr>
          <a:xfrm>
            <a:off x="2482700" y="1623387"/>
            <a:ext cx="4178599" cy="2799526"/>
          </a:xfrm>
          <a:prstGeom prst="rect">
            <a:avLst/>
          </a:prstGeom>
          <a:noFill/>
          <a:ln>
            <a:noFill/>
          </a:ln>
        </p:spPr>
      </p:pic>
      <p:pic>
        <p:nvPicPr>
          <p:cNvPr id="149" name="Google Shape;149;p15"/>
          <p:cNvPicPr preferRelativeResize="0"/>
          <p:nvPr/>
        </p:nvPicPr>
        <p:blipFill>
          <a:blip r:embed="rId4">
            <a:alphaModFix/>
          </a:blip>
          <a:stretch>
            <a:fillRect/>
          </a:stretch>
        </p:blipFill>
        <p:spPr>
          <a:xfrm>
            <a:off x="3054450" y="1756125"/>
            <a:ext cx="3051624" cy="1714001"/>
          </a:xfrm>
          <a:prstGeom prst="rect">
            <a:avLst/>
          </a:prstGeom>
          <a:noFill/>
          <a:ln>
            <a:noFill/>
          </a:ln>
          <a:effectLst>
            <a:outerShdw blurRad="57150" dist="19050" dir="5400000" algn="bl" rotWithShape="0">
              <a:srgbClr val="000000">
                <a:alpha val="35000"/>
              </a:srgbClr>
            </a:outerShdw>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Measures of Central Tendency - </a:t>
            </a:r>
            <a:r>
              <a:rPr lang="en" sz="3000" b="1">
                <a:solidFill>
                  <a:schemeClr val="lt2"/>
                </a:solidFill>
              </a:rPr>
              <a:t>Median</a:t>
            </a:r>
            <a:endParaRPr sz="3000" b="1">
              <a:solidFill>
                <a:schemeClr val="lt2"/>
              </a:solidFill>
            </a:endParaRPr>
          </a:p>
        </p:txBody>
      </p:sp>
      <p:sp>
        <p:nvSpPr>
          <p:cNvPr id="319" name="Google Shape;319;p4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“Middle”</a:t>
            </a:r>
            <a:endParaRPr sz="2400"/>
          </a:p>
          <a:p>
            <a:pPr marL="0" lvl="0" indent="0" algn="l" rtl="0">
              <a:spcBef>
                <a:spcPts val="1600"/>
              </a:spcBef>
              <a:spcAft>
                <a:spcPts val="0"/>
              </a:spcAft>
              <a:buNone/>
            </a:pPr>
            <a:endParaRPr/>
          </a:p>
          <a:p>
            <a:pPr marL="0" lvl="0" indent="0" algn="ctr" rtl="0">
              <a:spcBef>
                <a:spcPts val="1600"/>
              </a:spcBef>
              <a:spcAft>
                <a:spcPts val="1600"/>
              </a:spcAft>
              <a:buNone/>
            </a:pPr>
            <a:r>
              <a:rPr lang="en" sz="2400"/>
              <a:t>1, 1, </a:t>
            </a:r>
            <a:r>
              <a:rPr lang="en" sz="3600" b="1">
                <a:solidFill>
                  <a:schemeClr val="accent2"/>
                </a:solidFill>
              </a:rPr>
              <a:t>2</a:t>
            </a:r>
            <a:r>
              <a:rPr lang="en" sz="2400"/>
              <a:t>,</a:t>
            </a:r>
            <a:r>
              <a:rPr lang="en" sz="3600" b="1">
                <a:solidFill>
                  <a:schemeClr val="accent1"/>
                </a:solidFill>
              </a:rPr>
              <a:t> </a:t>
            </a:r>
            <a:r>
              <a:rPr lang="en" sz="3600" b="1">
                <a:solidFill>
                  <a:schemeClr val="accent2"/>
                </a:solidFill>
              </a:rPr>
              <a:t>3</a:t>
            </a:r>
            <a:r>
              <a:rPr lang="en" sz="2400"/>
              <a:t>, 5, 8</a:t>
            </a:r>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Measures of Central Tendency - </a:t>
            </a:r>
            <a:r>
              <a:rPr lang="en" sz="3000" b="1">
                <a:solidFill>
                  <a:schemeClr val="lt2"/>
                </a:solidFill>
              </a:rPr>
              <a:t>Median</a:t>
            </a:r>
            <a:endParaRPr sz="3000" b="1">
              <a:solidFill>
                <a:schemeClr val="lt2"/>
              </a:solidFill>
            </a:endParaRPr>
          </a:p>
        </p:txBody>
      </p:sp>
      <p:sp>
        <p:nvSpPr>
          <p:cNvPr id="325" name="Google Shape;325;p4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“Middle”</a:t>
            </a:r>
            <a:endParaRPr sz="2400"/>
          </a:p>
          <a:p>
            <a:pPr marL="0" lvl="0" indent="0" algn="l" rtl="0">
              <a:spcBef>
                <a:spcPts val="1600"/>
              </a:spcBef>
              <a:spcAft>
                <a:spcPts val="0"/>
              </a:spcAft>
              <a:buNone/>
            </a:pPr>
            <a:endParaRPr/>
          </a:p>
          <a:p>
            <a:pPr marL="0" lvl="0" indent="0" algn="ctr" rtl="0">
              <a:spcBef>
                <a:spcPts val="1600"/>
              </a:spcBef>
              <a:spcAft>
                <a:spcPts val="0"/>
              </a:spcAft>
              <a:buNone/>
            </a:pPr>
            <a:r>
              <a:rPr lang="en" sz="2400"/>
              <a:t>1, 1, </a:t>
            </a:r>
            <a:r>
              <a:rPr lang="en" sz="3600"/>
              <a:t>2</a:t>
            </a:r>
            <a:r>
              <a:rPr lang="en" sz="2400"/>
              <a:t>,</a:t>
            </a:r>
            <a:r>
              <a:rPr lang="en" sz="3600"/>
              <a:t> 3</a:t>
            </a:r>
            <a:r>
              <a:rPr lang="en" sz="2400"/>
              <a:t>, 5, 8</a:t>
            </a:r>
            <a:endParaRPr sz="2400"/>
          </a:p>
          <a:p>
            <a:pPr marL="0" lvl="0" indent="0" algn="ctr" rtl="0">
              <a:spcBef>
                <a:spcPts val="1600"/>
              </a:spcBef>
              <a:spcAft>
                <a:spcPts val="0"/>
              </a:spcAft>
              <a:buNone/>
            </a:pPr>
            <a:endParaRPr b="1">
              <a:solidFill>
                <a:schemeClr val="accent1"/>
              </a:solidFill>
            </a:endParaRPr>
          </a:p>
          <a:p>
            <a:pPr marL="0" lvl="0" indent="0" algn="ctr" rtl="0">
              <a:spcBef>
                <a:spcPts val="1600"/>
              </a:spcBef>
              <a:spcAft>
                <a:spcPts val="1600"/>
              </a:spcAft>
              <a:buNone/>
            </a:pPr>
            <a:r>
              <a:rPr lang="en" sz="3600" b="1">
                <a:solidFill>
                  <a:schemeClr val="accent2"/>
                </a:solidFill>
              </a:rPr>
              <a:t>2.5</a:t>
            </a:r>
            <a:endParaRPr sz="3600">
              <a:solidFill>
                <a:schemeClr val="accent2"/>
              </a:solidFill>
            </a:endParaRPr>
          </a:p>
        </p:txBody>
      </p:sp>
      <p:cxnSp>
        <p:nvCxnSpPr>
          <p:cNvPr id="326" name="Google Shape;326;p43"/>
          <p:cNvCxnSpPr/>
          <p:nvPr/>
        </p:nvCxnSpPr>
        <p:spPr>
          <a:xfrm>
            <a:off x="4643850" y="3277150"/>
            <a:ext cx="139500" cy="668100"/>
          </a:xfrm>
          <a:prstGeom prst="straightConnector1">
            <a:avLst/>
          </a:prstGeom>
          <a:noFill/>
          <a:ln w="9525" cap="flat" cmpd="sng">
            <a:solidFill>
              <a:schemeClr val="dk2"/>
            </a:solidFill>
            <a:prstDash val="solid"/>
            <a:round/>
            <a:headEnd type="none" w="med" len="med"/>
            <a:tailEnd type="triangle" w="med" len="med"/>
          </a:ln>
        </p:spPr>
      </p:cxnSp>
      <p:cxnSp>
        <p:nvCxnSpPr>
          <p:cNvPr id="327" name="Google Shape;327;p43"/>
          <p:cNvCxnSpPr/>
          <p:nvPr/>
        </p:nvCxnSpPr>
        <p:spPr>
          <a:xfrm flipH="1">
            <a:off x="4928500" y="3277150"/>
            <a:ext cx="139500" cy="668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Measures of Central Tendency - </a:t>
            </a:r>
            <a:r>
              <a:rPr lang="en" sz="3000" b="1">
                <a:solidFill>
                  <a:schemeClr val="lt2"/>
                </a:solidFill>
              </a:rPr>
              <a:t>Mode</a:t>
            </a:r>
            <a:endParaRPr sz="3000" b="1">
              <a:solidFill>
                <a:schemeClr val="lt2"/>
              </a:solidFill>
            </a:endParaRPr>
          </a:p>
        </p:txBody>
      </p:sp>
      <p:sp>
        <p:nvSpPr>
          <p:cNvPr id="333" name="Google Shape;333;p4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Measures of Central Tendency - </a:t>
            </a:r>
            <a:r>
              <a:rPr lang="en" sz="3000" b="1">
                <a:solidFill>
                  <a:schemeClr val="lt2"/>
                </a:solidFill>
              </a:rPr>
              <a:t>Mode</a:t>
            </a:r>
            <a:endParaRPr sz="3000" b="1">
              <a:solidFill>
                <a:schemeClr val="lt2"/>
              </a:solidFill>
            </a:endParaRPr>
          </a:p>
        </p:txBody>
      </p:sp>
      <p:sp>
        <p:nvSpPr>
          <p:cNvPr id="339" name="Google Shape;339;p4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a:t>“Most” </a:t>
            </a:r>
            <a:r>
              <a:rPr lang="en" sz="2800"/>
              <a:t>“Most”</a:t>
            </a:r>
            <a:r>
              <a:rPr lang="en" sz="2400"/>
              <a:t> </a:t>
            </a:r>
            <a:r>
              <a:rPr lang="en" sz="3000"/>
              <a:t>“Most”</a:t>
            </a:r>
            <a:r>
              <a:rPr lang="en" sz="2400"/>
              <a:t> </a:t>
            </a:r>
            <a:endParaRPr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Measures of Central Tendency - </a:t>
            </a:r>
            <a:r>
              <a:rPr lang="en" sz="3000" b="1">
                <a:solidFill>
                  <a:schemeClr val="lt2"/>
                </a:solidFill>
              </a:rPr>
              <a:t>Mode</a:t>
            </a:r>
            <a:endParaRPr sz="3000" b="1">
              <a:solidFill>
                <a:schemeClr val="lt2"/>
              </a:solidFill>
            </a:endParaRPr>
          </a:p>
        </p:txBody>
      </p:sp>
      <p:sp>
        <p:nvSpPr>
          <p:cNvPr id="345" name="Google Shape;345;p4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“Most” </a:t>
            </a:r>
            <a:r>
              <a:rPr lang="en" sz="2800"/>
              <a:t>“Most”</a:t>
            </a:r>
            <a:r>
              <a:rPr lang="en" sz="2400"/>
              <a:t> </a:t>
            </a:r>
            <a:r>
              <a:rPr lang="en" sz="3000"/>
              <a:t>“Most”</a:t>
            </a:r>
            <a:r>
              <a:rPr lang="en" sz="2400"/>
              <a:t> </a:t>
            </a:r>
            <a:endParaRPr sz="2400"/>
          </a:p>
          <a:p>
            <a:pPr marL="0" lvl="0" indent="0" algn="l" rtl="0">
              <a:spcBef>
                <a:spcPts val="1600"/>
              </a:spcBef>
              <a:spcAft>
                <a:spcPts val="0"/>
              </a:spcAft>
              <a:buNone/>
            </a:pPr>
            <a:endParaRPr/>
          </a:p>
          <a:p>
            <a:pPr marL="0" lvl="0" indent="0" algn="l" rtl="0">
              <a:spcBef>
                <a:spcPts val="1600"/>
              </a:spcBef>
              <a:spcAft>
                <a:spcPts val="1600"/>
              </a:spcAft>
              <a:buNone/>
            </a:pPr>
            <a:r>
              <a:rPr lang="en" sz="2400"/>
              <a:t>1, 1, 2, 3, 5, 8</a:t>
            </a:r>
            <a:endParaRPr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Measures of Central Tendency - </a:t>
            </a:r>
            <a:r>
              <a:rPr lang="en" sz="3000" b="1">
                <a:solidFill>
                  <a:schemeClr val="lt2"/>
                </a:solidFill>
              </a:rPr>
              <a:t>Mode</a:t>
            </a:r>
            <a:endParaRPr sz="3000" b="1">
              <a:solidFill>
                <a:schemeClr val="lt2"/>
              </a:solidFill>
            </a:endParaRPr>
          </a:p>
        </p:txBody>
      </p:sp>
      <p:sp>
        <p:nvSpPr>
          <p:cNvPr id="351" name="Google Shape;351;p4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“Most” </a:t>
            </a:r>
            <a:r>
              <a:rPr lang="en" sz="2800"/>
              <a:t>“Most”</a:t>
            </a:r>
            <a:r>
              <a:rPr lang="en" sz="2400"/>
              <a:t> </a:t>
            </a:r>
            <a:r>
              <a:rPr lang="en" sz="3000"/>
              <a:t>“Most”</a:t>
            </a:r>
            <a:r>
              <a:rPr lang="en" sz="2400"/>
              <a:t> </a:t>
            </a:r>
            <a:endParaRPr/>
          </a:p>
          <a:p>
            <a:pPr marL="0" lvl="0" indent="0" algn="l" rtl="0">
              <a:spcBef>
                <a:spcPts val="1600"/>
              </a:spcBef>
              <a:spcAft>
                <a:spcPts val="0"/>
              </a:spcAft>
              <a:buNone/>
            </a:pPr>
            <a:endParaRPr/>
          </a:p>
          <a:p>
            <a:pPr marL="0" lvl="0" indent="0" algn="l" rtl="0">
              <a:spcBef>
                <a:spcPts val="1600"/>
              </a:spcBef>
              <a:spcAft>
                <a:spcPts val="0"/>
              </a:spcAft>
              <a:buNone/>
            </a:pPr>
            <a:r>
              <a:rPr lang="en" sz="3600" b="1">
                <a:solidFill>
                  <a:schemeClr val="accent2"/>
                </a:solidFill>
              </a:rPr>
              <a:t>1</a:t>
            </a:r>
            <a:r>
              <a:rPr lang="en" sz="2400">
                <a:solidFill>
                  <a:srgbClr val="FFFFFF"/>
                </a:solidFill>
              </a:rPr>
              <a:t>, </a:t>
            </a:r>
            <a:r>
              <a:rPr lang="en" sz="3600" b="1">
                <a:solidFill>
                  <a:schemeClr val="accent2"/>
                </a:solidFill>
              </a:rPr>
              <a:t>1</a:t>
            </a:r>
            <a:r>
              <a:rPr lang="en" sz="2400"/>
              <a:t>, 2, 3, 5, 8</a:t>
            </a:r>
            <a:endParaRPr sz="2400"/>
          </a:p>
          <a:p>
            <a:pPr marL="0" lvl="0" indent="0" algn="ctr" rtl="0">
              <a:spcBef>
                <a:spcPts val="1600"/>
              </a:spcBef>
              <a:spcAft>
                <a:spcPts val="1600"/>
              </a:spcAft>
              <a:buNone/>
            </a:pPr>
            <a:endParaRPr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Measures of Central Tendency - </a:t>
            </a:r>
            <a:r>
              <a:rPr lang="en" sz="3000" b="1">
                <a:solidFill>
                  <a:schemeClr val="lt2"/>
                </a:solidFill>
              </a:rPr>
              <a:t>Mode</a:t>
            </a:r>
            <a:endParaRPr sz="3000" b="1">
              <a:solidFill>
                <a:schemeClr val="lt2"/>
              </a:solidFill>
            </a:endParaRPr>
          </a:p>
        </p:txBody>
      </p:sp>
      <p:sp>
        <p:nvSpPr>
          <p:cNvPr id="357" name="Google Shape;357;p4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“Most” </a:t>
            </a:r>
            <a:r>
              <a:rPr lang="en" sz="2800"/>
              <a:t>“Most”</a:t>
            </a:r>
            <a:r>
              <a:rPr lang="en" sz="2400"/>
              <a:t> </a:t>
            </a:r>
            <a:r>
              <a:rPr lang="en" sz="3000"/>
              <a:t>“Most”</a:t>
            </a:r>
            <a:r>
              <a:rPr lang="en" sz="2400"/>
              <a:t> </a:t>
            </a:r>
            <a:endParaRPr/>
          </a:p>
          <a:p>
            <a:pPr marL="0" lvl="0" indent="0" algn="l" rtl="0">
              <a:spcBef>
                <a:spcPts val="1600"/>
              </a:spcBef>
              <a:spcAft>
                <a:spcPts val="0"/>
              </a:spcAft>
              <a:buNone/>
            </a:pPr>
            <a:endParaRPr/>
          </a:p>
          <a:p>
            <a:pPr marL="0" lvl="0" indent="0" algn="l" rtl="0">
              <a:spcBef>
                <a:spcPts val="1600"/>
              </a:spcBef>
              <a:spcAft>
                <a:spcPts val="0"/>
              </a:spcAft>
              <a:buNone/>
            </a:pPr>
            <a:r>
              <a:rPr lang="en" sz="3600">
                <a:solidFill>
                  <a:srgbClr val="FFFFFF"/>
                </a:solidFill>
              </a:rPr>
              <a:t>1</a:t>
            </a:r>
            <a:r>
              <a:rPr lang="en" sz="2400">
                <a:solidFill>
                  <a:srgbClr val="FFFFFF"/>
                </a:solidFill>
              </a:rPr>
              <a:t>, </a:t>
            </a:r>
            <a:r>
              <a:rPr lang="en" sz="3600">
                <a:solidFill>
                  <a:srgbClr val="FFFFFF"/>
                </a:solidFill>
              </a:rPr>
              <a:t>1</a:t>
            </a:r>
            <a:r>
              <a:rPr lang="en" sz="2400"/>
              <a:t>, 2, 3, 5, 8</a:t>
            </a:r>
            <a:endParaRPr/>
          </a:p>
          <a:p>
            <a:pPr marL="0" lvl="0" indent="0" algn="l" rtl="0">
              <a:spcBef>
                <a:spcPts val="1600"/>
              </a:spcBef>
              <a:spcAft>
                <a:spcPts val="0"/>
              </a:spcAft>
              <a:buNone/>
            </a:pPr>
            <a:endParaRPr/>
          </a:p>
          <a:p>
            <a:pPr marL="0" lvl="0" indent="0" algn="l" rtl="0">
              <a:spcBef>
                <a:spcPts val="1600"/>
              </a:spcBef>
              <a:spcAft>
                <a:spcPts val="0"/>
              </a:spcAft>
              <a:buNone/>
            </a:pPr>
            <a:r>
              <a:rPr lang="en" sz="3600" b="1">
                <a:solidFill>
                  <a:schemeClr val="accent2"/>
                </a:solidFill>
              </a:rPr>
              <a:t>1</a:t>
            </a:r>
            <a:endParaRPr sz="2400">
              <a:solidFill>
                <a:schemeClr val="accent2"/>
              </a:solidFill>
            </a:endParaRPr>
          </a:p>
          <a:p>
            <a:pPr marL="0" lvl="0" indent="0" algn="ctr" rtl="0">
              <a:spcBef>
                <a:spcPts val="1600"/>
              </a:spcBef>
              <a:spcAft>
                <a:spcPts val="1600"/>
              </a:spcAft>
              <a:buNone/>
            </a:pPr>
            <a:endParaRPr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Measures of Central Tendency - </a:t>
            </a:r>
            <a:r>
              <a:rPr lang="en" sz="3000" b="1">
                <a:solidFill>
                  <a:schemeClr val="lt2"/>
                </a:solidFill>
              </a:rPr>
              <a:t>Mode</a:t>
            </a:r>
            <a:endParaRPr sz="3000" b="1">
              <a:solidFill>
                <a:schemeClr val="lt2"/>
              </a:solidFill>
            </a:endParaRPr>
          </a:p>
        </p:txBody>
      </p:sp>
      <p:sp>
        <p:nvSpPr>
          <p:cNvPr id="363" name="Google Shape;363;p4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“Most” </a:t>
            </a:r>
            <a:r>
              <a:rPr lang="en" sz="2800"/>
              <a:t>“Most”</a:t>
            </a:r>
            <a:r>
              <a:rPr lang="en" sz="2400"/>
              <a:t> </a:t>
            </a:r>
            <a:r>
              <a:rPr lang="en" sz="3000"/>
              <a:t>“Most”</a:t>
            </a:r>
            <a:r>
              <a:rPr lang="en" sz="2400"/>
              <a:t> </a:t>
            </a:r>
            <a:endParaRPr sz="2400"/>
          </a:p>
          <a:p>
            <a:pPr marL="0" lvl="0" indent="0" algn="l" rtl="0">
              <a:spcBef>
                <a:spcPts val="1600"/>
              </a:spcBef>
              <a:spcAft>
                <a:spcPts val="0"/>
              </a:spcAft>
              <a:buNone/>
            </a:pPr>
            <a:endParaRPr/>
          </a:p>
          <a:p>
            <a:pPr marL="0" lvl="0" indent="0" algn="l" rtl="0">
              <a:spcBef>
                <a:spcPts val="1600"/>
              </a:spcBef>
              <a:spcAft>
                <a:spcPts val="1600"/>
              </a:spcAft>
              <a:buNone/>
            </a:pPr>
            <a:r>
              <a:rPr lang="en" sz="2400"/>
              <a:t>1, 1, 2, 2, 3, 5, 8</a:t>
            </a:r>
            <a:endParaRPr sz="2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5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Measures of Central Tendency - </a:t>
            </a:r>
            <a:r>
              <a:rPr lang="en" sz="3000" b="1">
                <a:solidFill>
                  <a:schemeClr val="lt2"/>
                </a:solidFill>
              </a:rPr>
              <a:t>Mode</a:t>
            </a:r>
            <a:endParaRPr sz="3000" b="1">
              <a:solidFill>
                <a:schemeClr val="lt2"/>
              </a:solidFill>
            </a:endParaRPr>
          </a:p>
        </p:txBody>
      </p:sp>
      <p:sp>
        <p:nvSpPr>
          <p:cNvPr id="369" name="Google Shape;369;p5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“Most” </a:t>
            </a:r>
            <a:r>
              <a:rPr lang="en" sz="2800"/>
              <a:t>“Most”</a:t>
            </a:r>
            <a:r>
              <a:rPr lang="en" sz="2400"/>
              <a:t> </a:t>
            </a:r>
            <a:r>
              <a:rPr lang="en" sz="3000"/>
              <a:t>“Most”</a:t>
            </a:r>
            <a:r>
              <a:rPr lang="en" sz="2400"/>
              <a:t> </a:t>
            </a:r>
            <a:endParaRPr sz="2400"/>
          </a:p>
          <a:p>
            <a:pPr marL="0" lvl="0" indent="0" algn="l" rtl="0">
              <a:spcBef>
                <a:spcPts val="1600"/>
              </a:spcBef>
              <a:spcAft>
                <a:spcPts val="0"/>
              </a:spcAft>
              <a:buNone/>
            </a:pPr>
            <a:endParaRPr/>
          </a:p>
          <a:p>
            <a:pPr marL="0" lvl="0" indent="0" algn="l" rtl="0">
              <a:spcBef>
                <a:spcPts val="1600"/>
              </a:spcBef>
              <a:spcAft>
                <a:spcPts val="1600"/>
              </a:spcAft>
              <a:buNone/>
            </a:pPr>
            <a:r>
              <a:rPr lang="en" sz="3600" b="1">
                <a:solidFill>
                  <a:schemeClr val="accent2"/>
                </a:solidFill>
              </a:rPr>
              <a:t>1</a:t>
            </a:r>
            <a:r>
              <a:rPr lang="en" sz="2400"/>
              <a:t>, </a:t>
            </a:r>
            <a:r>
              <a:rPr lang="en" sz="3600" b="1">
                <a:solidFill>
                  <a:schemeClr val="accent2"/>
                </a:solidFill>
              </a:rPr>
              <a:t>1</a:t>
            </a:r>
            <a:r>
              <a:rPr lang="en" sz="2400"/>
              <a:t>, </a:t>
            </a:r>
            <a:r>
              <a:rPr lang="en" sz="4800" b="1">
                <a:solidFill>
                  <a:schemeClr val="accent1"/>
                </a:solidFill>
              </a:rPr>
              <a:t>2</a:t>
            </a:r>
            <a:r>
              <a:rPr lang="en" sz="2400"/>
              <a:t>, </a:t>
            </a:r>
            <a:r>
              <a:rPr lang="en" sz="4800" b="1">
                <a:solidFill>
                  <a:schemeClr val="accent1"/>
                </a:solidFill>
              </a:rPr>
              <a:t>2</a:t>
            </a:r>
            <a:r>
              <a:rPr lang="en" sz="2400"/>
              <a:t>, 3, 5, 8</a:t>
            </a:r>
            <a:endParaRPr sz="2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Measures of Central Tendency - </a:t>
            </a:r>
            <a:r>
              <a:rPr lang="en" sz="3000" b="1">
                <a:solidFill>
                  <a:schemeClr val="lt2"/>
                </a:solidFill>
              </a:rPr>
              <a:t>Mode</a:t>
            </a:r>
            <a:endParaRPr sz="3000" b="1">
              <a:solidFill>
                <a:schemeClr val="lt2"/>
              </a:solidFill>
            </a:endParaRPr>
          </a:p>
        </p:txBody>
      </p:sp>
      <p:sp>
        <p:nvSpPr>
          <p:cNvPr id="375" name="Google Shape;375;p5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“Most” </a:t>
            </a:r>
            <a:r>
              <a:rPr lang="en" sz="2800"/>
              <a:t>“Most”</a:t>
            </a:r>
            <a:r>
              <a:rPr lang="en" sz="2400"/>
              <a:t> </a:t>
            </a:r>
            <a:r>
              <a:rPr lang="en" sz="3000"/>
              <a:t>“Most”</a:t>
            </a:r>
            <a:r>
              <a:rPr lang="en" sz="2400"/>
              <a:t> </a:t>
            </a:r>
            <a:endParaRPr sz="2400"/>
          </a:p>
          <a:p>
            <a:pPr marL="0" lvl="0" indent="0" algn="l" rtl="0">
              <a:spcBef>
                <a:spcPts val="1600"/>
              </a:spcBef>
              <a:spcAft>
                <a:spcPts val="0"/>
              </a:spcAft>
              <a:buNone/>
            </a:pPr>
            <a:endParaRPr/>
          </a:p>
          <a:p>
            <a:pPr marL="0" lvl="0" indent="0" algn="l" rtl="0">
              <a:spcBef>
                <a:spcPts val="1600"/>
              </a:spcBef>
              <a:spcAft>
                <a:spcPts val="0"/>
              </a:spcAft>
              <a:buNone/>
            </a:pPr>
            <a:r>
              <a:rPr lang="en" sz="3600"/>
              <a:t>1</a:t>
            </a:r>
            <a:r>
              <a:rPr lang="en" sz="2400"/>
              <a:t>, </a:t>
            </a:r>
            <a:r>
              <a:rPr lang="en" sz="3600"/>
              <a:t>1</a:t>
            </a:r>
            <a:r>
              <a:rPr lang="en" sz="2400"/>
              <a:t>, </a:t>
            </a:r>
            <a:r>
              <a:rPr lang="en" sz="4800"/>
              <a:t>2</a:t>
            </a:r>
            <a:r>
              <a:rPr lang="en" sz="2400"/>
              <a:t>, </a:t>
            </a:r>
            <a:r>
              <a:rPr lang="en" sz="4800"/>
              <a:t>2</a:t>
            </a:r>
            <a:r>
              <a:rPr lang="en" sz="2400"/>
              <a:t>, 3, 5, 8</a:t>
            </a:r>
            <a:endParaRPr sz="2400"/>
          </a:p>
          <a:p>
            <a:pPr marL="0" lvl="0" indent="0" algn="l" rtl="0">
              <a:spcBef>
                <a:spcPts val="1600"/>
              </a:spcBef>
              <a:spcAft>
                <a:spcPts val="0"/>
              </a:spcAft>
              <a:buNone/>
            </a:pPr>
            <a:endParaRPr/>
          </a:p>
          <a:p>
            <a:pPr marL="0" lvl="0" indent="0" algn="l" rtl="0">
              <a:spcBef>
                <a:spcPts val="1600"/>
              </a:spcBef>
              <a:spcAft>
                <a:spcPts val="1600"/>
              </a:spcAft>
              <a:buNone/>
            </a:pPr>
            <a:r>
              <a:rPr lang="en" sz="3600" b="1">
                <a:solidFill>
                  <a:schemeClr val="accent2"/>
                </a:solidFill>
              </a:rPr>
              <a:t>1</a:t>
            </a:r>
            <a:r>
              <a:rPr lang="en" sz="2400"/>
              <a:t> &amp; </a:t>
            </a:r>
            <a:r>
              <a:rPr lang="en" sz="4800" b="1">
                <a:solidFill>
                  <a:schemeClr val="accent1"/>
                </a:solidFill>
              </a:rPr>
              <a:t>2</a:t>
            </a:r>
            <a:endParaRPr sz="2400" b="1">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Why Descriptive Statistics?</a:t>
            </a:r>
            <a:endParaRPr sz="3000"/>
          </a:p>
        </p:txBody>
      </p:sp>
      <p:sp>
        <p:nvSpPr>
          <p:cNvPr id="155" name="Google Shape;155;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56" name="Google Shape;156;p16"/>
          <p:cNvPicPr preferRelativeResize="0"/>
          <p:nvPr/>
        </p:nvPicPr>
        <p:blipFill>
          <a:blip r:embed="rId3">
            <a:alphaModFix/>
          </a:blip>
          <a:stretch>
            <a:fillRect/>
          </a:stretch>
        </p:blipFill>
        <p:spPr>
          <a:xfrm>
            <a:off x="2482700" y="1623387"/>
            <a:ext cx="4178599" cy="2799526"/>
          </a:xfrm>
          <a:prstGeom prst="rect">
            <a:avLst/>
          </a:prstGeom>
          <a:noFill/>
          <a:ln>
            <a:noFill/>
          </a:ln>
        </p:spPr>
      </p:pic>
      <p:pic>
        <p:nvPicPr>
          <p:cNvPr id="157" name="Google Shape;157;p16"/>
          <p:cNvPicPr preferRelativeResize="0"/>
          <p:nvPr/>
        </p:nvPicPr>
        <p:blipFill>
          <a:blip r:embed="rId4">
            <a:alphaModFix/>
          </a:blip>
          <a:stretch>
            <a:fillRect/>
          </a:stretch>
        </p:blipFill>
        <p:spPr>
          <a:xfrm>
            <a:off x="3054450" y="1756125"/>
            <a:ext cx="3051624" cy="1714001"/>
          </a:xfrm>
          <a:prstGeom prst="rect">
            <a:avLst/>
          </a:prstGeom>
          <a:noFill/>
          <a:ln>
            <a:noFill/>
          </a:ln>
          <a:effectLst>
            <a:outerShdw blurRad="57150" dist="19050" dir="5400000" algn="bl" rotWithShape="0">
              <a:srgbClr val="000000">
                <a:alpha val="35000"/>
              </a:srgbClr>
            </a:outerShdw>
          </a:effectLst>
        </p:spPr>
      </p:pic>
      <p:pic>
        <p:nvPicPr>
          <p:cNvPr id="158" name="Google Shape;158;p16"/>
          <p:cNvPicPr preferRelativeResize="0"/>
          <p:nvPr/>
        </p:nvPicPr>
        <p:blipFill>
          <a:blip r:embed="rId5">
            <a:alphaModFix/>
          </a:blip>
          <a:stretch>
            <a:fillRect/>
          </a:stretch>
        </p:blipFill>
        <p:spPr>
          <a:xfrm>
            <a:off x="2846575" y="1942589"/>
            <a:ext cx="3450851" cy="21611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Example</a:t>
            </a:r>
            <a:endParaRPr sz="3000"/>
          </a:p>
        </p:txBody>
      </p:sp>
      <p:sp>
        <p:nvSpPr>
          <p:cNvPr id="381" name="Google Shape;381;p5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a:t>At a bike sales shop, sales rep are paid commission on every bike that he or she sells. You ask the manager what the typical sales rep is paid. The manager is not sure but provides you with the commission for seven sales reps for the past week: $500, $1000, $50, $11000, $950, $50, $450.</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5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Example</a:t>
            </a:r>
            <a:endParaRPr sz="3000"/>
          </a:p>
        </p:txBody>
      </p:sp>
      <p:sp>
        <p:nvSpPr>
          <p:cNvPr id="387" name="Google Shape;387;p5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$50, $50, $450, $500, $950, $1000, $11000</a:t>
            </a:r>
            <a:endParaRPr sz="2400"/>
          </a:p>
          <a:p>
            <a:pPr marL="0" lvl="0" indent="0" algn="l" rtl="0">
              <a:spcBef>
                <a:spcPts val="1600"/>
              </a:spcBef>
              <a:spcAft>
                <a:spcPts val="0"/>
              </a:spcAft>
              <a:buNone/>
            </a:pPr>
            <a:r>
              <a:rPr lang="en" sz="2400"/>
              <a:t>Mean : $2000</a:t>
            </a:r>
            <a:endParaRPr sz="2400"/>
          </a:p>
          <a:p>
            <a:pPr marL="0" lvl="0" indent="0" algn="l" rtl="0">
              <a:spcBef>
                <a:spcPts val="1600"/>
              </a:spcBef>
              <a:spcAft>
                <a:spcPts val="0"/>
              </a:spcAft>
              <a:buNone/>
            </a:pPr>
            <a:r>
              <a:rPr lang="en" sz="2400"/>
              <a:t>Median: $500</a:t>
            </a:r>
            <a:endParaRPr sz="2400"/>
          </a:p>
          <a:p>
            <a:pPr marL="0" lvl="0" indent="0" algn="l" rtl="0">
              <a:spcBef>
                <a:spcPts val="1600"/>
              </a:spcBef>
              <a:spcAft>
                <a:spcPts val="1600"/>
              </a:spcAft>
              <a:buNone/>
            </a:pPr>
            <a:r>
              <a:rPr lang="en" sz="2400"/>
              <a:t>Mode: $50</a:t>
            </a:r>
            <a:endParaRPr sz="2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5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Which is best?</a:t>
            </a:r>
            <a:endParaRPr sz="3000"/>
          </a:p>
        </p:txBody>
      </p:sp>
      <p:sp>
        <p:nvSpPr>
          <p:cNvPr id="393" name="Google Shape;393;p5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How do extreme values (high or low) affect the measures of central tendency?</a:t>
            </a:r>
            <a:endParaRPr sz="2400"/>
          </a:p>
          <a:p>
            <a:pPr marL="0" lvl="0" indent="0" algn="l" rtl="0">
              <a:spcBef>
                <a:spcPts val="1600"/>
              </a:spcBef>
              <a:spcAft>
                <a:spcPts val="1600"/>
              </a:spcAft>
              <a:buNone/>
            </a:pPr>
            <a:endParaRPr sz="2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5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Descriptive Statistics</a:t>
            </a:r>
            <a:endParaRPr sz="3000"/>
          </a:p>
        </p:txBody>
      </p:sp>
      <p:sp>
        <p:nvSpPr>
          <p:cNvPr id="399" name="Google Shape;399;p55"/>
          <p:cNvSpPr txBox="1">
            <a:spLocks noGrp="1"/>
          </p:cNvSpPr>
          <p:nvPr>
            <p:ph type="body" idx="1"/>
          </p:nvPr>
        </p:nvSpPr>
        <p:spPr>
          <a:xfrm>
            <a:off x="1297500" y="1567550"/>
            <a:ext cx="7038900" cy="29112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 sz="2400"/>
              <a:t>Measures of:</a:t>
            </a:r>
            <a:endParaRPr sz="2400"/>
          </a:p>
          <a:p>
            <a:pPr marL="914400" lvl="0" indent="-381000" algn="l" rtl="0">
              <a:spcBef>
                <a:spcPts val="1600"/>
              </a:spcBef>
              <a:spcAft>
                <a:spcPts val="0"/>
              </a:spcAft>
              <a:buSzPts val="2400"/>
              <a:buAutoNum type="arabicPeriod"/>
            </a:pPr>
            <a:r>
              <a:rPr lang="en" sz="2400"/>
              <a:t>Central Tendency </a:t>
            </a:r>
            <a:endParaRPr sz="2400"/>
          </a:p>
          <a:p>
            <a:pPr marL="914400" lvl="0" indent="-381000" algn="l" rtl="0">
              <a:spcBef>
                <a:spcPts val="0"/>
              </a:spcBef>
              <a:spcAft>
                <a:spcPts val="0"/>
              </a:spcAft>
              <a:buSzPts val="2400"/>
              <a:buAutoNum type="arabicPeriod"/>
            </a:pPr>
            <a:r>
              <a:rPr lang="en" sz="2400"/>
              <a:t>Dispersion</a:t>
            </a:r>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Descriptive Statistics</a:t>
            </a:r>
            <a:endParaRPr sz="3000"/>
          </a:p>
        </p:txBody>
      </p:sp>
      <p:sp>
        <p:nvSpPr>
          <p:cNvPr id="405" name="Google Shape;405;p5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Measures of:</a:t>
            </a:r>
            <a:endParaRPr sz="2400"/>
          </a:p>
          <a:p>
            <a:pPr marL="914400" lvl="0" indent="-381000" algn="l" rtl="0">
              <a:spcBef>
                <a:spcPts val="1600"/>
              </a:spcBef>
              <a:spcAft>
                <a:spcPts val="0"/>
              </a:spcAft>
              <a:buSzPts val="2400"/>
              <a:buAutoNum type="arabicPeriod"/>
            </a:pPr>
            <a:r>
              <a:rPr lang="en" sz="2400" b="1"/>
              <a:t>Central Tendency</a:t>
            </a:r>
            <a:endParaRPr sz="2400" b="1"/>
          </a:p>
          <a:p>
            <a:pPr marL="914400" lvl="0" indent="-381000" algn="l" rtl="0">
              <a:spcBef>
                <a:spcPts val="0"/>
              </a:spcBef>
              <a:spcAft>
                <a:spcPts val="0"/>
              </a:spcAft>
              <a:buClr>
                <a:schemeClr val="accent2"/>
              </a:buClr>
              <a:buSzPts val="2400"/>
              <a:buAutoNum type="arabicPeriod"/>
            </a:pPr>
            <a:r>
              <a:rPr lang="en" sz="2400">
                <a:solidFill>
                  <a:schemeClr val="accent2"/>
                </a:solidFill>
              </a:rPr>
              <a:t>Dispersion</a:t>
            </a:r>
            <a:endParaRPr sz="2400">
              <a:solidFill>
                <a:schemeClr val="accent2"/>
              </a:solidFill>
            </a:endParaRPr>
          </a:p>
          <a:p>
            <a:pPr marL="0" lvl="0" indent="0" algn="l" rtl="0">
              <a:spcBef>
                <a:spcPts val="1600"/>
              </a:spcBef>
              <a:spcAft>
                <a:spcPts val="1600"/>
              </a:spcAft>
              <a:buNone/>
            </a:pPr>
            <a:endParaRPr sz="2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6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Measures of Dispersion</a:t>
            </a:r>
            <a:endParaRPr sz="3000"/>
          </a:p>
        </p:txBody>
      </p:sp>
      <p:sp>
        <p:nvSpPr>
          <p:cNvPr id="435" name="Google Shape;435;p61"/>
          <p:cNvSpPr txBox="1">
            <a:spLocks noGrp="1"/>
          </p:cNvSpPr>
          <p:nvPr>
            <p:ph type="body" idx="1"/>
          </p:nvPr>
        </p:nvSpPr>
        <p:spPr>
          <a:xfrm>
            <a:off x="1297500" y="1567550"/>
            <a:ext cx="7038900" cy="29112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 sz="2400"/>
              <a:t>“Spread” of data</a:t>
            </a:r>
            <a:endParaRPr sz="2400"/>
          </a:p>
          <a:p>
            <a:pPr marL="0" lvl="0" indent="0" algn="l" rtl="0">
              <a:spcBef>
                <a:spcPts val="1600"/>
              </a:spcBef>
              <a:spcAft>
                <a:spcPts val="0"/>
              </a:spcAft>
              <a:buNone/>
            </a:pPr>
            <a:r>
              <a:rPr lang="en" sz="2400"/>
              <a:t>Measures:</a:t>
            </a:r>
            <a:endParaRPr sz="2400"/>
          </a:p>
          <a:p>
            <a:pPr marL="914400" lvl="0" indent="-381000" algn="l" rtl="0">
              <a:spcBef>
                <a:spcPts val="1600"/>
              </a:spcBef>
              <a:spcAft>
                <a:spcPts val="0"/>
              </a:spcAft>
              <a:buSzPts val="2400"/>
              <a:buAutoNum type="arabicPeriod"/>
            </a:pPr>
            <a:r>
              <a:rPr lang="en" sz="2400"/>
              <a:t>Range</a:t>
            </a:r>
            <a:endParaRPr sz="2400"/>
          </a:p>
          <a:p>
            <a:pPr marL="914400" lvl="0" indent="-381000" algn="l" rtl="0">
              <a:spcBef>
                <a:spcPts val="0"/>
              </a:spcBef>
              <a:spcAft>
                <a:spcPts val="0"/>
              </a:spcAft>
              <a:buSzPts val="2400"/>
              <a:buAutoNum type="arabicPeriod"/>
            </a:pPr>
            <a:r>
              <a:rPr lang="en" sz="2400"/>
              <a:t>Interquartile Range</a:t>
            </a:r>
            <a:endParaRPr sz="2400"/>
          </a:p>
          <a:p>
            <a:pPr marL="914400" lvl="0" indent="-381000" algn="l" rtl="0">
              <a:spcBef>
                <a:spcPts val="0"/>
              </a:spcBef>
              <a:spcAft>
                <a:spcPts val="0"/>
              </a:spcAft>
              <a:buSzPts val="2400"/>
              <a:buAutoNum type="arabicPeriod"/>
            </a:pPr>
            <a:r>
              <a:rPr lang="en" sz="2400"/>
              <a:t>Standard Deviation</a:t>
            </a:r>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6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Measures of Central Tendency - </a:t>
            </a:r>
            <a:r>
              <a:rPr lang="en" sz="3000" b="1">
                <a:solidFill>
                  <a:schemeClr val="lt2"/>
                </a:solidFill>
              </a:rPr>
              <a:t>Range</a:t>
            </a:r>
            <a:endParaRPr sz="3000" b="1">
              <a:solidFill>
                <a:schemeClr val="lt2"/>
              </a:solidFill>
            </a:endParaRPr>
          </a:p>
        </p:txBody>
      </p:sp>
      <p:sp>
        <p:nvSpPr>
          <p:cNvPr id="441" name="Google Shape;441;p6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Difference between the largest and smallest values</a:t>
            </a:r>
            <a:endParaRPr sz="2400"/>
          </a:p>
          <a:p>
            <a:pPr marL="0" lvl="0" indent="0" algn="l" rtl="0">
              <a:spcBef>
                <a:spcPts val="1600"/>
              </a:spcBef>
              <a:spcAft>
                <a:spcPts val="0"/>
              </a:spcAft>
              <a:buNone/>
            </a:pPr>
            <a:r>
              <a:rPr lang="en" sz="2400"/>
              <a:t>0, 1, 1, 2, 3, 5</a:t>
            </a:r>
            <a:endParaRPr sz="2400"/>
          </a:p>
          <a:p>
            <a:pPr marL="0" lvl="0" indent="0" algn="ctr" rtl="0">
              <a:spcBef>
                <a:spcPts val="1600"/>
              </a:spcBef>
              <a:spcAft>
                <a:spcPts val="1600"/>
              </a:spcAft>
              <a:buNone/>
            </a:pPr>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6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Measures of Central Tendency - </a:t>
            </a:r>
            <a:r>
              <a:rPr lang="en" sz="3000" b="1">
                <a:solidFill>
                  <a:schemeClr val="lt2"/>
                </a:solidFill>
              </a:rPr>
              <a:t>Range</a:t>
            </a:r>
            <a:endParaRPr sz="3000" b="1">
              <a:solidFill>
                <a:schemeClr val="lt2"/>
              </a:solidFill>
            </a:endParaRPr>
          </a:p>
        </p:txBody>
      </p:sp>
      <p:sp>
        <p:nvSpPr>
          <p:cNvPr id="447" name="Google Shape;447;p6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Difference between the largest and smallest values</a:t>
            </a:r>
            <a:endParaRPr sz="2400"/>
          </a:p>
          <a:p>
            <a:pPr marL="0" lvl="0" indent="0" algn="l" rtl="0">
              <a:spcBef>
                <a:spcPts val="1600"/>
              </a:spcBef>
              <a:spcAft>
                <a:spcPts val="1600"/>
              </a:spcAft>
              <a:buNone/>
            </a:pPr>
            <a:r>
              <a:rPr lang="en" sz="3600" b="1">
                <a:solidFill>
                  <a:schemeClr val="accent2"/>
                </a:solidFill>
              </a:rPr>
              <a:t>0</a:t>
            </a:r>
            <a:r>
              <a:rPr lang="en" sz="2400"/>
              <a:t>, 1, 1, 2, 3, </a:t>
            </a:r>
            <a:r>
              <a:rPr lang="en" sz="4800" b="1">
                <a:solidFill>
                  <a:schemeClr val="accent1"/>
                </a:solidFill>
              </a:rPr>
              <a:t>5</a:t>
            </a:r>
            <a:endParaRPr sz="2400" b="1"/>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6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Measures of Central Tendency - </a:t>
            </a:r>
            <a:r>
              <a:rPr lang="en" sz="3000" b="1">
                <a:solidFill>
                  <a:schemeClr val="lt2"/>
                </a:solidFill>
              </a:rPr>
              <a:t>Range</a:t>
            </a:r>
            <a:endParaRPr sz="3000" b="1">
              <a:solidFill>
                <a:schemeClr val="lt2"/>
              </a:solidFill>
            </a:endParaRPr>
          </a:p>
        </p:txBody>
      </p:sp>
      <p:sp>
        <p:nvSpPr>
          <p:cNvPr id="453" name="Google Shape;453;p6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Difference between the largest and smallest values</a:t>
            </a:r>
            <a:endParaRPr sz="2400"/>
          </a:p>
          <a:p>
            <a:pPr marL="0" lvl="0" indent="0" algn="l" rtl="0">
              <a:spcBef>
                <a:spcPts val="1600"/>
              </a:spcBef>
              <a:spcAft>
                <a:spcPts val="0"/>
              </a:spcAft>
              <a:buNone/>
            </a:pPr>
            <a:r>
              <a:rPr lang="en" sz="3600"/>
              <a:t>0</a:t>
            </a:r>
            <a:r>
              <a:rPr lang="en" sz="2400"/>
              <a:t>, 1, 1, 2, 3, </a:t>
            </a:r>
            <a:r>
              <a:rPr lang="en" sz="4800"/>
              <a:t>5</a:t>
            </a:r>
            <a:endParaRPr sz="4800"/>
          </a:p>
          <a:p>
            <a:pPr marL="0" lvl="0" indent="0" algn="l" rtl="0">
              <a:spcBef>
                <a:spcPts val="1600"/>
              </a:spcBef>
              <a:spcAft>
                <a:spcPts val="1600"/>
              </a:spcAft>
              <a:buNone/>
            </a:pPr>
            <a:r>
              <a:rPr lang="en" sz="4800" b="1">
                <a:solidFill>
                  <a:schemeClr val="accent1"/>
                </a:solidFill>
              </a:rPr>
              <a:t>5</a:t>
            </a:r>
            <a:r>
              <a:rPr lang="en" sz="2400"/>
              <a:t> - </a:t>
            </a:r>
            <a:r>
              <a:rPr lang="en" sz="3600" b="1">
                <a:solidFill>
                  <a:schemeClr val="accent2"/>
                </a:solidFill>
              </a:rPr>
              <a:t>0</a:t>
            </a:r>
            <a:r>
              <a:rPr lang="en" sz="2400"/>
              <a:t> </a:t>
            </a:r>
            <a:endParaRPr sz="24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6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Measures of Central Tendency - </a:t>
            </a:r>
            <a:r>
              <a:rPr lang="en" sz="3000" b="1">
                <a:solidFill>
                  <a:schemeClr val="lt2"/>
                </a:solidFill>
              </a:rPr>
              <a:t>Range</a:t>
            </a:r>
            <a:endParaRPr sz="3000" b="1">
              <a:solidFill>
                <a:schemeClr val="lt2"/>
              </a:solidFill>
            </a:endParaRPr>
          </a:p>
        </p:txBody>
      </p:sp>
      <p:sp>
        <p:nvSpPr>
          <p:cNvPr id="459" name="Google Shape;459;p6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Difference between the largest and smallest values</a:t>
            </a:r>
            <a:endParaRPr sz="2400"/>
          </a:p>
          <a:p>
            <a:pPr marL="0" lvl="0" indent="0" algn="l" rtl="0">
              <a:spcBef>
                <a:spcPts val="1600"/>
              </a:spcBef>
              <a:spcAft>
                <a:spcPts val="0"/>
              </a:spcAft>
              <a:buNone/>
            </a:pPr>
            <a:r>
              <a:rPr lang="en" sz="3600"/>
              <a:t>0</a:t>
            </a:r>
            <a:r>
              <a:rPr lang="en" sz="2400"/>
              <a:t>, 1, 1, 2, 3, </a:t>
            </a:r>
            <a:r>
              <a:rPr lang="en" sz="4800"/>
              <a:t>5</a:t>
            </a:r>
            <a:endParaRPr sz="4800"/>
          </a:p>
          <a:p>
            <a:pPr marL="0" lvl="0" indent="0" algn="l" rtl="0">
              <a:spcBef>
                <a:spcPts val="1600"/>
              </a:spcBef>
              <a:spcAft>
                <a:spcPts val="0"/>
              </a:spcAft>
              <a:buNone/>
            </a:pPr>
            <a:r>
              <a:rPr lang="en" sz="4800"/>
              <a:t>5</a:t>
            </a:r>
            <a:r>
              <a:rPr lang="en" sz="2400"/>
              <a:t> - </a:t>
            </a:r>
            <a:r>
              <a:rPr lang="en" sz="3600"/>
              <a:t>0</a:t>
            </a:r>
            <a:r>
              <a:rPr lang="en" sz="2400"/>
              <a:t> </a:t>
            </a:r>
            <a:endParaRPr sz="2400"/>
          </a:p>
          <a:p>
            <a:pPr marL="0" lvl="0" indent="0" algn="l" rtl="0">
              <a:spcBef>
                <a:spcPts val="1600"/>
              </a:spcBef>
              <a:spcAft>
                <a:spcPts val="1600"/>
              </a:spcAft>
              <a:buNone/>
            </a:pPr>
            <a:r>
              <a:rPr lang="en" sz="4800" b="1">
                <a:solidFill>
                  <a:schemeClr val="lt2"/>
                </a:solidFill>
              </a:rPr>
              <a:t>5</a:t>
            </a:r>
            <a:endParaRPr sz="4800" b="1">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Descriptive Statistics</a:t>
            </a:r>
            <a:endParaRPr sz="3000"/>
          </a:p>
        </p:txBody>
      </p:sp>
      <p:sp>
        <p:nvSpPr>
          <p:cNvPr id="164" name="Google Shape;164;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“Descriptive statistics implies a simple quantitative summary of a data set that has been collected. It helps us understand the experiment or data set in detail and tells us everything we need to put the data in perspective.”</a:t>
            </a:r>
            <a:endParaRPr sz="2400"/>
          </a:p>
          <a:p>
            <a:pPr marL="0" lvl="0" indent="0" algn="l" rtl="0">
              <a:spcBef>
                <a:spcPts val="1600"/>
              </a:spcBef>
              <a:spcAft>
                <a:spcPts val="1600"/>
              </a:spcAft>
              <a:buNone/>
            </a:pPr>
            <a:r>
              <a:rPr lang="en" sz="2400"/>
              <a:t>								</a:t>
            </a:r>
            <a:r>
              <a:rPr lang="en" sz="1800"/>
              <a:t>-Lyndsay T. Wilson</a:t>
            </a:r>
            <a:endParaRPr sz="1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6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Measures of Central Tendency - </a:t>
            </a:r>
            <a:r>
              <a:rPr lang="en" sz="3000" b="1">
                <a:solidFill>
                  <a:schemeClr val="lt2"/>
                </a:solidFill>
              </a:rPr>
              <a:t>Interquartile Range</a:t>
            </a:r>
            <a:endParaRPr sz="3000" b="1">
              <a:solidFill>
                <a:schemeClr val="lt2"/>
              </a:solidFill>
            </a:endParaRPr>
          </a:p>
        </p:txBody>
      </p:sp>
      <p:sp>
        <p:nvSpPr>
          <p:cNvPr id="465" name="Google Shape;465;p6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Range of the middle 50% of data</a:t>
            </a:r>
            <a:endParaRPr sz="2400"/>
          </a:p>
          <a:p>
            <a:pPr marL="0" lvl="0" indent="0" algn="ctr" rtl="0">
              <a:spcBef>
                <a:spcPts val="1600"/>
              </a:spcBef>
              <a:spcAft>
                <a:spcPts val="0"/>
              </a:spcAft>
              <a:buNone/>
            </a:pPr>
            <a:r>
              <a:rPr lang="en" sz="2400"/>
              <a:t>0, 1, 1, 2, 3, 5</a:t>
            </a:r>
            <a:endParaRPr/>
          </a:p>
          <a:p>
            <a:pPr marL="0" lvl="0" indent="0" algn="ctr" rtl="0">
              <a:spcBef>
                <a:spcPts val="1600"/>
              </a:spcBef>
              <a:spcAft>
                <a:spcPts val="1600"/>
              </a:spcAft>
              <a:buNone/>
            </a:pPr>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6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Measures of Central Tendency - </a:t>
            </a:r>
            <a:r>
              <a:rPr lang="en" sz="3000" b="1">
                <a:solidFill>
                  <a:schemeClr val="lt2"/>
                </a:solidFill>
              </a:rPr>
              <a:t>Interquartile Range</a:t>
            </a:r>
            <a:endParaRPr sz="3000" b="1">
              <a:solidFill>
                <a:schemeClr val="lt2"/>
              </a:solidFill>
            </a:endParaRPr>
          </a:p>
        </p:txBody>
      </p:sp>
      <p:sp>
        <p:nvSpPr>
          <p:cNvPr id="471" name="Google Shape;471;p6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Range of the middle 50% of data</a:t>
            </a:r>
            <a:endParaRPr sz="2400"/>
          </a:p>
          <a:p>
            <a:pPr marL="0" lvl="0" indent="0" algn="ctr" rtl="0">
              <a:spcBef>
                <a:spcPts val="1600"/>
              </a:spcBef>
              <a:spcAft>
                <a:spcPts val="0"/>
              </a:spcAft>
              <a:buNone/>
            </a:pPr>
            <a:r>
              <a:rPr lang="en" sz="2400" b="1">
                <a:solidFill>
                  <a:schemeClr val="accent2"/>
                </a:solidFill>
              </a:rPr>
              <a:t>0, 1, 1</a:t>
            </a:r>
            <a:r>
              <a:rPr lang="en" sz="2400" b="1"/>
              <a:t>						</a:t>
            </a:r>
            <a:r>
              <a:rPr lang="en" sz="2400" b="1">
                <a:solidFill>
                  <a:schemeClr val="accent1"/>
                </a:solidFill>
              </a:rPr>
              <a:t>2, 3, 5</a:t>
            </a:r>
            <a:endParaRPr b="1">
              <a:solidFill>
                <a:schemeClr val="accent1"/>
              </a:solidFill>
            </a:endParaRPr>
          </a:p>
          <a:p>
            <a:pPr marL="0" lvl="0" indent="0" algn="ctr" rtl="0">
              <a:spcBef>
                <a:spcPts val="1600"/>
              </a:spcBef>
              <a:spcAft>
                <a:spcPts val="1600"/>
              </a:spcAft>
              <a:buNone/>
            </a:pPr>
            <a:endParaRPr sz="24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6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Measures of Central Tendency - </a:t>
            </a:r>
            <a:r>
              <a:rPr lang="en" sz="3000" b="1">
                <a:solidFill>
                  <a:schemeClr val="lt2"/>
                </a:solidFill>
              </a:rPr>
              <a:t>Interquartile Range</a:t>
            </a:r>
            <a:endParaRPr sz="3000" b="1">
              <a:solidFill>
                <a:schemeClr val="lt2"/>
              </a:solidFill>
            </a:endParaRPr>
          </a:p>
        </p:txBody>
      </p:sp>
      <p:sp>
        <p:nvSpPr>
          <p:cNvPr id="477" name="Google Shape;477;p6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Range of the middle 50% of data</a:t>
            </a:r>
            <a:endParaRPr sz="2400"/>
          </a:p>
          <a:p>
            <a:pPr marL="0" lvl="0" indent="0" algn="ctr" rtl="0">
              <a:spcBef>
                <a:spcPts val="1600"/>
              </a:spcBef>
              <a:spcAft>
                <a:spcPts val="0"/>
              </a:spcAft>
              <a:buNone/>
            </a:pPr>
            <a:r>
              <a:rPr lang="en" sz="2400"/>
              <a:t>0,</a:t>
            </a:r>
            <a:r>
              <a:rPr lang="en" sz="2400" b="1"/>
              <a:t> </a:t>
            </a:r>
            <a:r>
              <a:rPr lang="en" sz="3600" b="1">
                <a:solidFill>
                  <a:schemeClr val="accent2"/>
                </a:solidFill>
              </a:rPr>
              <a:t>1</a:t>
            </a:r>
            <a:r>
              <a:rPr lang="en" sz="2400"/>
              <a:t>, 1						2,</a:t>
            </a:r>
            <a:r>
              <a:rPr lang="en" sz="2400" b="1"/>
              <a:t> </a:t>
            </a:r>
            <a:r>
              <a:rPr lang="en" sz="4800" b="1">
                <a:solidFill>
                  <a:schemeClr val="accent1"/>
                </a:solidFill>
              </a:rPr>
              <a:t>3</a:t>
            </a:r>
            <a:r>
              <a:rPr lang="en" sz="2400"/>
              <a:t>, 5</a:t>
            </a:r>
            <a:endParaRPr/>
          </a:p>
          <a:p>
            <a:pPr marL="0" lvl="0" indent="0" algn="ctr" rtl="0">
              <a:spcBef>
                <a:spcPts val="1600"/>
              </a:spcBef>
              <a:spcAft>
                <a:spcPts val="1600"/>
              </a:spcAft>
              <a:buNone/>
            </a:pPr>
            <a:endParaRPr sz="24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6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Measures of Central Tendency - </a:t>
            </a:r>
            <a:r>
              <a:rPr lang="en" sz="3000" b="1">
                <a:solidFill>
                  <a:schemeClr val="lt2"/>
                </a:solidFill>
              </a:rPr>
              <a:t>Interquartile Range</a:t>
            </a:r>
            <a:endParaRPr sz="3000" b="1">
              <a:solidFill>
                <a:schemeClr val="lt2"/>
              </a:solidFill>
            </a:endParaRPr>
          </a:p>
        </p:txBody>
      </p:sp>
      <p:sp>
        <p:nvSpPr>
          <p:cNvPr id="483" name="Google Shape;483;p6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Range of the middle 50% of data</a:t>
            </a:r>
            <a:endParaRPr sz="2400"/>
          </a:p>
          <a:p>
            <a:pPr marL="0" lvl="0" indent="0" algn="ctr" rtl="0">
              <a:spcBef>
                <a:spcPts val="1600"/>
              </a:spcBef>
              <a:spcAft>
                <a:spcPts val="0"/>
              </a:spcAft>
              <a:buNone/>
            </a:pPr>
            <a:r>
              <a:rPr lang="en" sz="2400"/>
              <a:t>0,</a:t>
            </a:r>
            <a:r>
              <a:rPr lang="en" sz="2400" b="1"/>
              <a:t> </a:t>
            </a:r>
            <a:r>
              <a:rPr lang="en" sz="3600"/>
              <a:t>1</a:t>
            </a:r>
            <a:r>
              <a:rPr lang="en" sz="2400"/>
              <a:t>, 1						2,</a:t>
            </a:r>
            <a:r>
              <a:rPr lang="en" sz="2400" b="1"/>
              <a:t> </a:t>
            </a:r>
            <a:r>
              <a:rPr lang="en" sz="4800"/>
              <a:t>3</a:t>
            </a:r>
            <a:r>
              <a:rPr lang="en" sz="2400"/>
              <a:t>, 5</a:t>
            </a:r>
            <a:endParaRPr sz="2400"/>
          </a:p>
          <a:p>
            <a:pPr marL="0" lvl="0" indent="0" algn="ctr" rtl="0">
              <a:spcBef>
                <a:spcPts val="1600"/>
              </a:spcBef>
              <a:spcAft>
                <a:spcPts val="0"/>
              </a:spcAft>
              <a:buNone/>
            </a:pPr>
            <a:r>
              <a:rPr lang="en" sz="4800" b="1">
                <a:solidFill>
                  <a:schemeClr val="accent1"/>
                </a:solidFill>
              </a:rPr>
              <a:t>3 </a:t>
            </a:r>
            <a:r>
              <a:rPr lang="en" sz="2400"/>
              <a:t>- </a:t>
            </a:r>
            <a:r>
              <a:rPr lang="en" sz="3600" b="1">
                <a:solidFill>
                  <a:schemeClr val="accent2"/>
                </a:solidFill>
              </a:rPr>
              <a:t>1</a:t>
            </a:r>
            <a:endParaRPr sz="2400"/>
          </a:p>
          <a:p>
            <a:pPr marL="0" lvl="0" indent="0" algn="ctr" rtl="0">
              <a:spcBef>
                <a:spcPts val="1600"/>
              </a:spcBef>
              <a:spcAft>
                <a:spcPts val="1600"/>
              </a:spcAft>
              <a:buNone/>
            </a:pPr>
            <a:endParaRPr sz="24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7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Measures of Central Tendency - </a:t>
            </a:r>
            <a:r>
              <a:rPr lang="en" sz="3000" b="1">
                <a:solidFill>
                  <a:schemeClr val="lt2"/>
                </a:solidFill>
              </a:rPr>
              <a:t>Interquartile Range</a:t>
            </a:r>
            <a:endParaRPr sz="3000" b="1">
              <a:solidFill>
                <a:schemeClr val="lt2"/>
              </a:solidFill>
            </a:endParaRPr>
          </a:p>
        </p:txBody>
      </p:sp>
      <p:sp>
        <p:nvSpPr>
          <p:cNvPr id="489" name="Google Shape;489;p7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Range of the middle 50% of data</a:t>
            </a:r>
            <a:endParaRPr sz="2400"/>
          </a:p>
          <a:p>
            <a:pPr marL="0" lvl="0" indent="0" algn="ctr" rtl="0">
              <a:spcBef>
                <a:spcPts val="1600"/>
              </a:spcBef>
              <a:spcAft>
                <a:spcPts val="0"/>
              </a:spcAft>
              <a:buNone/>
            </a:pPr>
            <a:r>
              <a:rPr lang="en" sz="2400"/>
              <a:t>0,</a:t>
            </a:r>
            <a:r>
              <a:rPr lang="en" sz="2400" b="1"/>
              <a:t> </a:t>
            </a:r>
            <a:r>
              <a:rPr lang="en" sz="3600"/>
              <a:t>1</a:t>
            </a:r>
            <a:r>
              <a:rPr lang="en" sz="2400"/>
              <a:t>, 1						2,</a:t>
            </a:r>
            <a:r>
              <a:rPr lang="en" sz="2400" b="1"/>
              <a:t> </a:t>
            </a:r>
            <a:r>
              <a:rPr lang="en" sz="4800"/>
              <a:t>3</a:t>
            </a:r>
            <a:r>
              <a:rPr lang="en" sz="2400"/>
              <a:t>, 5</a:t>
            </a:r>
            <a:endParaRPr sz="2400"/>
          </a:p>
          <a:p>
            <a:pPr marL="0" lvl="0" indent="0" algn="ctr" rtl="0">
              <a:spcBef>
                <a:spcPts val="1600"/>
              </a:spcBef>
              <a:spcAft>
                <a:spcPts val="0"/>
              </a:spcAft>
              <a:buNone/>
            </a:pPr>
            <a:r>
              <a:rPr lang="en" sz="4800"/>
              <a:t>3 </a:t>
            </a:r>
            <a:r>
              <a:rPr lang="en" sz="2400"/>
              <a:t>- </a:t>
            </a:r>
            <a:r>
              <a:rPr lang="en" sz="3600"/>
              <a:t>1</a:t>
            </a:r>
            <a:endParaRPr sz="3600"/>
          </a:p>
          <a:p>
            <a:pPr marL="0" lvl="0" indent="0" algn="ctr" rtl="0">
              <a:spcBef>
                <a:spcPts val="1600"/>
              </a:spcBef>
              <a:spcAft>
                <a:spcPts val="0"/>
              </a:spcAft>
              <a:buNone/>
            </a:pPr>
            <a:r>
              <a:rPr lang="en" sz="4800" b="1">
                <a:solidFill>
                  <a:schemeClr val="lt2"/>
                </a:solidFill>
              </a:rPr>
              <a:t>2</a:t>
            </a:r>
            <a:endParaRPr sz="4800" b="1">
              <a:solidFill>
                <a:schemeClr val="lt2"/>
              </a:solidFill>
            </a:endParaRPr>
          </a:p>
          <a:p>
            <a:pPr marL="0" lvl="0" indent="0" algn="ctr" rtl="0">
              <a:spcBef>
                <a:spcPts val="1600"/>
              </a:spcBef>
              <a:spcAft>
                <a:spcPts val="1600"/>
              </a:spcAft>
              <a:buNone/>
            </a:pPr>
            <a:endParaRPr sz="24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7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Measures of Central Tendency - </a:t>
            </a:r>
            <a:r>
              <a:rPr lang="en" sz="3000" b="1">
                <a:solidFill>
                  <a:schemeClr val="lt2"/>
                </a:solidFill>
              </a:rPr>
              <a:t>Interquartile Range</a:t>
            </a:r>
            <a:endParaRPr sz="3000" b="1">
              <a:solidFill>
                <a:schemeClr val="lt2"/>
              </a:solidFill>
            </a:endParaRPr>
          </a:p>
        </p:txBody>
      </p:sp>
      <p:sp>
        <p:nvSpPr>
          <p:cNvPr id="495" name="Google Shape;495;p7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Range of the middle 50% of data</a:t>
            </a:r>
            <a:endParaRPr sz="2400"/>
          </a:p>
          <a:p>
            <a:pPr marL="0" lvl="0" indent="0" algn="ctr" rtl="0">
              <a:spcBef>
                <a:spcPts val="1600"/>
              </a:spcBef>
              <a:spcAft>
                <a:spcPts val="0"/>
              </a:spcAft>
              <a:buNone/>
            </a:pPr>
            <a:r>
              <a:rPr lang="en" sz="2400"/>
              <a:t>0, 1, 1, 2, 3, 5, 8</a:t>
            </a:r>
            <a:endParaRPr/>
          </a:p>
          <a:p>
            <a:pPr marL="0" lvl="0" indent="0" algn="ctr" rtl="0">
              <a:spcBef>
                <a:spcPts val="1600"/>
              </a:spcBef>
              <a:spcAft>
                <a:spcPts val="1600"/>
              </a:spcAft>
              <a:buNone/>
            </a:pPr>
            <a:endParaRPr sz="24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7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Measures of Central Tendency - </a:t>
            </a:r>
            <a:r>
              <a:rPr lang="en" sz="3000" b="1">
                <a:solidFill>
                  <a:schemeClr val="lt2"/>
                </a:solidFill>
              </a:rPr>
              <a:t>Interquartile Range</a:t>
            </a:r>
            <a:endParaRPr sz="3000" b="1">
              <a:solidFill>
                <a:schemeClr val="lt2"/>
              </a:solidFill>
            </a:endParaRPr>
          </a:p>
        </p:txBody>
      </p:sp>
      <p:sp>
        <p:nvSpPr>
          <p:cNvPr id="501" name="Google Shape;501;p7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Range of the middle 50% of data</a:t>
            </a:r>
            <a:endParaRPr sz="2400"/>
          </a:p>
          <a:p>
            <a:pPr marL="0" lvl="0" indent="0" algn="ctr" rtl="0">
              <a:spcBef>
                <a:spcPts val="1600"/>
              </a:spcBef>
              <a:spcAft>
                <a:spcPts val="0"/>
              </a:spcAft>
              <a:buNone/>
            </a:pPr>
            <a:r>
              <a:rPr lang="en" sz="2400"/>
              <a:t>0, 1, 1, </a:t>
            </a:r>
            <a:r>
              <a:rPr lang="en" sz="3600" b="1">
                <a:solidFill>
                  <a:schemeClr val="lt2"/>
                </a:solidFill>
              </a:rPr>
              <a:t>2</a:t>
            </a:r>
            <a:r>
              <a:rPr lang="en" sz="2400"/>
              <a:t>, 3, 5, 8</a:t>
            </a:r>
            <a:endParaRPr/>
          </a:p>
          <a:p>
            <a:pPr marL="0" lvl="0" indent="0" algn="ctr" rtl="0">
              <a:spcBef>
                <a:spcPts val="1600"/>
              </a:spcBef>
              <a:spcAft>
                <a:spcPts val="1600"/>
              </a:spcAft>
              <a:buNone/>
            </a:pPr>
            <a:endParaRPr sz="24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7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Measures of Central Tendency - </a:t>
            </a:r>
            <a:r>
              <a:rPr lang="en" sz="3000" b="1">
                <a:solidFill>
                  <a:schemeClr val="lt2"/>
                </a:solidFill>
              </a:rPr>
              <a:t>Interquartile Range</a:t>
            </a:r>
            <a:endParaRPr sz="3000" b="1">
              <a:solidFill>
                <a:schemeClr val="lt2"/>
              </a:solidFill>
            </a:endParaRPr>
          </a:p>
        </p:txBody>
      </p:sp>
      <p:sp>
        <p:nvSpPr>
          <p:cNvPr id="507" name="Google Shape;507;p7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Range of the middle 50% of data</a:t>
            </a:r>
            <a:endParaRPr sz="2400"/>
          </a:p>
          <a:p>
            <a:pPr marL="0" lvl="0" indent="0" algn="ctr" rtl="0">
              <a:spcBef>
                <a:spcPts val="1600"/>
              </a:spcBef>
              <a:spcAft>
                <a:spcPts val="0"/>
              </a:spcAft>
              <a:buNone/>
            </a:pPr>
            <a:r>
              <a:rPr lang="en" sz="2400"/>
              <a:t>0, 1, 1		 </a:t>
            </a:r>
            <a:r>
              <a:rPr lang="en" sz="3600" b="1" strike="sngStrike">
                <a:solidFill>
                  <a:schemeClr val="lt2"/>
                </a:solidFill>
              </a:rPr>
              <a:t>2</a:t>
            </a:r>
            <a:r>
              <a:rPr lang="en" sz="2400"/>
              <a:t>		 3, 5, 8</a:t>
            </a:r>
            <a:endParaRPr/>
          </a:p>
          <a:p>
            <a:pPr marL="0" lvl="0" indent="0" algn="ctr" rtl="0">
              <a:spcBef>
                <a:spcPts val="1600"/>
              </a:spcBef>
              <a:spcAft>
                <a:spcPts val="1600"/>
              </a:spcAft>
              <a:buNone/>
            </a:pPr>
            <a:endParaRPr sz="24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7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Measures of Central Tendency - </a:t>
            </a:r>
            <a:r>
              <a:rPr lang="en" sz="3000" b="1">
                <a:solidFill>
                  <a:schemeClr val="lt2"/>
                </a:solidFill>
              </a:rPr>
              <a:t>Interquartile Range</a:t>
            </a:r>
            <a:endParaRPr sz="3000" b="1">
              <a:solidFill>
                <a:schemeClr val="lt2"/>
              </a:solidFill>
            </a:endParaRPr>
          </a:p>
        </p:txBody>
      </p:sp>
      <p:sp>
        <p:nvSpPr>
          <p:cNvPr id="513" name="Google Shape;513;p7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Range of the middle 50% of data</a:t>
            </a:r>
            <a:endParaRPr sz="2400"/>
          </a:p>
          <a:p>
            <a:pPr marL="0" lvl="0" indent="0" algn="ctr" rtl="0">
              <a:spcBef>
                <a:spcPts val="1600"/>
              </a:spcBef>
              <a:spcAft>
                <a:spcPts val="1600"/>
              </a:spcAft>
              <a:buNone/>
            </a:pPr>
            <a:r>
              <a:rPr lang="en" sz="2400"/>
              <a:t>0, </a:t>
            </a:r>
            <a:r>
              <a:rPr lang="en" sz="3600" b="1">
                <a:solidFill>
                  <a:schemeClr val="accent2"/>
                </a:solidFill>
              </a:rPr>
              <a:t>1</a:t>
            </a:r>
            <a:r>
              <a:rPr lang="en" sz="2400"/>
              <a:t>, 1		 </a:t>
            </a:r>
            <a:r>
              <a:rPr lang="en" sz="3600" strike="sngStrike"/>
              <a:t>2</a:t>
            </a:r>
            <a:r>
              <a:rPr lang="en" sz="2400"/>
              <a:t>		 3, </a:t>
            </a:r>
            <a:r>
              <a:rPr lang="en" sz="4800" b="1">
                <a:solidFill>
                  <a:schemeClr val="accent1"/>
                </a:solidFill>
              </a:rPr>
              <a:t>5</a:t>
            </a:r>
            <a:r>
              <a:rPr lang="en" sz="2400"/>
              <a:t>, 8</a:t>
            </a:r>
            <a:endParaRPr sz="24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7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Measures of Central Tendency - </a:t>
            </a:r>
            <a:r>
              <a:rPr lang="en" sz="3000" b="1">
                <a:solidFill>
                  <a:schemeClr val="lt2"/>
                </a:solidFill>
              </a:rPr>
              <a:t>Interquartile Range</a:t>
            </a:r>
            <a:endParaRPr sz="3000" b="1">
              <a:solidFill>
                <a:schemeClr val="lt2"/>
              </a:solidFill>
            </a:endParaRPr>
          </a:p>
        </p:txBody>
      </p:sp>
      <p:sp>
        <p:nvSpPr>
          <p:cNvPr id="519" name="Google Shape;519;p7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Range of the middle 50% of data</a:t>
            </a:r>
            <a:endParaRPr sz="2400"/>
          </a:p>
          <a:p>
            <a:pPr marL="0" lvl="0" indent="0" algn="ctr" rtl="0">
              <a:spcBef>
                <a:spcPts val="1600"/>
              </a:spcBef>
              <a:spcAft>
                <a:spcPts val="0"/>
              </a:spcAft>
              <a:buNone/>
            </a:pPr>
            <a:r>
              <a:rPr lang="en" sz="2400"/>
              <a:t>0, </a:t>
            </a:r>
            <a:r>
              <a:rPr lang="en" sz="3600"/>
              <a:t>1</a:t>
            </a:r>
            <a:r>
              <a:rPr lang="en" sz="2400"/>
              <a:t>, 1		 </a:t>
            </a:r>
            <a:r>
              <a:rPr lang="en" sz="3600" strike="sngStrike"/>
              <a:t>2</a:t>
            </a:r>
            <a:r>
              <a:rPr lang="en" sz="2400"/>
              <a:t>		 3, </a:t>
            </a:r>
            <a:r>
              <a:rPr lang="en" sz="4800"/>
              <a:t>5</a:t>
            </a:r>
            <a:r>
              <a:rPr lang="en" sz="2400"/>
              <a:t>, 8</a:t>
            </a:r>
            <a:endParaRPr/>
          </a:p>
          <a:p>
            <a:pPr marL="0" lvl="0" indent="0" algn="ctr" rtl="0">
              <a:spcBef>
                <a:spcPts val="1600"/>
              </a:spcBef>
              <a:spcAft>
                <a:spcPts val="1600"/>
              </a:spcAft>
              <a:buNone/>
            </a:pPr>
            <a:r>
              <a:rPr lang="en" sz="4800" b="1">
                <a:solidFill>
                  <a:schemeClr val="accent1"/>
                </a:solidFill>
              </a:rPr>
              <a:t>5 </a:t>
            </a:r>
            <a:r>
              <a:rPr lang="en" sz="2400"/>
              <a:t>- </a:t>
            </a:r>
            <a:r>
              <a:rPr lang="en" sz="3600" b="1">
                <a:solidFill>
                  <a:schemeClr val="accent2"/>
                </a:solidFill>
              </a:rPr>
              <a:t>1</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Descriptive Statistics</a:t>
            </a:r>
            <a:endParaRPr sz="3000"/>
          </a:p>
        </p:txBody>
      </p:sp>
      <p:sp>
        <p:nvSpPr>
          <p:cNvPr id="170" name="Google Shape;170;p18"/>
          <p:cNvSpPr txBox="1">
            <a:spLocks noGrp="1"/>
          </p:cNvSpPr>
          <p:nvPr>
            <p:ph type="body" idx="1"/>
          </p:nvPr>
        </p:nvSpPr>
        <p:spPr>
          <a:xfrm>
            <a:off x="1297500" y="1567550"/>
            <a:ext cx="7038900" cy="29112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endParaRPr sz="2400"/>
          </a:p>
          <a:p>
            <a:pPr marL="0" lvl="0" indent="0" algn="l" rtl="0">
              <a:spcBef>
                <a:spcPts val="1600"/>
              </a:spcBef>
              <a:spcAft>
                <a:spcPts val="1600"/>
              </a:spcAft>
              <a:buNone/>
            </a:pPr>
            <a:endParaRPr sz="24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7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Measures of Central Tendency - </a:t>
            </a:r>
            <a:r>
              <a:rPr lang="en" sz="3000" b="1">
                <a:solidFill>
                  <a:schemeClr val="lt2"/>
                </a:solidFill>
              </a:rPr>
              <a:t>Interquartile Range</a:t>
            </a:r>
            <a:endParaRPr sz="3000" b="1">
              <a:solidFill>
                <a:schemeClr val="lt2"/>
              </a:solidFill>
            </a:endParaRPr>
          </a:p>
        </p:txBody>
      </p:sp>
      <p:sp>
        <p:nvSpPr>
          <p:cNvPr id="525" name="Google Shape;525;p7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Range of the middle 50% of data</a:t>
            </a:r>
            <a:endParaRPr sz="2400"/>
          </a:p>
          <a:p>
            <a:pPr marL="0" lvl="0" indent="0" algn="ctr" rtl="0">
              <a:spcBef>
                <a:spcPts val="1600"/>
              </a:spcBef>
              <a:spcAft>
                <a:spcPts val="0"/>
              </a:spcAft>
              <a:buNone/>
            </a:pPr>
            <a:r>
              <a:rPr lang="en" sz="2400"/>
              <a:t>0, </a:t>
            </a:r>
            <a:r>
              <a:rPr lang="en" sz="3600"/>
              <a:t>1</a:t>
            </a:r>
            <a:r>
              <a:rPr lang="en" sz="2400"/>
              <a:t>, 1		 </a:t>
            </a:r>
            <a:r>
              <a:rPr lang="en" sz="3600" strike="sngStrike"/>
              <a:t>2</a:t>
            </a:r>
            <a:r>
              <a:rPr lang="en" sz="2400"/>
              <a:t>		 3, </a:t>
            </a:r>
            <a:r>
              <a:rPr lang="en" sz="4800"/>
              <a:t>5</a:t>
            </a:r>
            <a:r>
              <a:rPr lang="en" sz="2400"/>
              <a:t>, 8</a:t>
            </a:r>
            <a:endParaRPr/>
          </a:p>
          <a:p>
            <a:pPr marL="0" lvl="0" indent="0" algn="ctr" rtl="0">
              <a:spcBef>
                <a:spcPts val="1600"/>
              </a:spcBef>
              <a:spcAft>
                <a:spcPts val="0"/>
              </a:spcAft>
              <a:buNone/>
            </a:pPr>
            <a:r>
              <a:rPr lang="en" sz="4800"/>
              <a:t>5 </a:t>
            </a:r>
            <a:r>
              <a:rPr lang="en" sz="2400"/>
              <a:t>- </a:t>
            </a:r>
            <a:r>
              <a:rPr lang="en" sz="3600"/>
              <a:t>1</a:t>
            </a:r>
            <a:endParaRPr sz="3600"/>
          </a:p>
          <a:p>
            <a:pPr marL="0" lvl="0" indent="0" algn="ctr" rtl="0">
              <a:spcBef>
                <a:spcPts val="1600"/>
              </a:spcBef>
              <a:spcAft>
                <a:spcPts val="1600"/>
              </a:spcAft>
              <a:buNone/>
            </a:pPr>
            <a:r>
              <a:rPr lang="en" sz="4800" b="1">
                <a:solidFill>
                  <a:schemeClr val="lt2"/>
                </a:solidFill>
              </a:rPr>
              <a:t>4</a:t>
            </a:r>
            <a:endParaRPr sz="3600" b="1">
              <a:solidFill>
                <a:schemeClr val="accent2"/>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7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Measures of Central Tendency - </a:t>
            </a:r>
            <a:r>
              <a:rPr lang="en" sz="3000" b="1">
                <a:solidFill>
                  <a:schemeClr val="lt2"/>
                </a:solidFill>
              </a:rPr>
              <a:t>Standard Deviation</a:t>
            </a:r>
            <a:endParaRPr sz="3000" b="1">
              <a:solidFill>
                <a:schemeClr val="lt2"/>
              </a:solidFill>
            </a:endParaRPr>
          </a:p>
        </p:txBody>
      </p:sp>
      <p:sp>
        <p:nvSpPr>
          <p:cNvPr id="531" name="Google Shape;531;p7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“Deviation” around the mean</a:t>
            </a:r>
            <a:endParaRPr sz="2400"/>
          </a:p>
          <a:p>
            <a:pPr marL="0" lvl="0" indent="0" algn="l" rtl="0">
              <a:spcBef>
                <a:spcPts val="1600"/>
              </a:spcBef>
              <a:spcAft>
                <a:spcPts val="0"/>
              </a:spcAft>
              <a:buNone/>
            </a:pPr>
            <a:endParaRPr sz="2400"/>
          </a:p>
          <a:p>
            <a:pPr marL="0" lvl="0" indent="0" algn="l" rtl="0">
              <a:spcBef>
                <a:spcPts val="1600"/>
              </a:spcBef>
              <a:spcAft>
                <a:spcPts val="0"/>
              </a:spcAft>
              <a:buNone/>
            </a:pPr>
            <a:endParaRPr sz="2400"/>
          </a:p>
          <a:p>
            <a:pPr marL="0" lvl="0" indent="0" algn="l" rtl="0">
              <a:spcBef>
                <a:spcPts val="1600"/>
              </a:spcBef>
              <a:spcAft>
                <a:spcPts val="0"/>
              </a:spcAft>
              <a:buNone/>
            </a:pPr>
            <a:endParaRPr sz="2400"/>
          </a:p>
          <a:p>
            <a:pPr marL="0" lvl="0" indent="0" algn="l" rtl="0">
              <a:spcBef>
                <a:spcPts val="1600"/>
              </a:spcBef>
              <a:spcAft>
                <a:spcPts val="0"/>
              </a:spcAft>
              <a:buNone/>
            </a:pPr>
            <a:endParaRPr sz="2400"/>
          </a:p>
          <a:p>
            <a:pPr marL="0" lvl="0" indent="0" algn="l" rtl="0">
              <a:spcBef>
                <a:spcPts val="1600"/>
              </a:spcBef>
              <a:spcAft>
                <a:spcPts val="0"/>
              </a:spcAft>
              <a:buNone/>
            </a:pPr>
            <a:endParaRPr sz="2400" b="1"/>
          </a:p>
          <a:p>
            <a:pPr marL="0" lvl="0" indent="0" algn="l" rtl="0">
              <a:spcBef>
                <a:spcPts val="1600"/>
              </a:spcBef>
              <a:spcAft>
                <a:spcPts val="0"/>
              </a:spcAft>
              <a:buNone/>
            </a:pPr>
            <a:endParaRPr sz="2400"/>
          </a:p>
          <a:p>
            <a:pPr marL="0" lvl="0" indent="0" algn="ctr" rtl="0">
              <a:spcBef>
                <a:spcPts val="1600"/>
              </a:spcBef>
              <a:spcAft>
                <a:spcPts val="1600"/>
              </a:spcAft>
              <a:buNone/>
            </a:pPr>
            <a:endParaRPr sz="2400"/>
          </a:p>
        </p:txBody>
      </p:sp>
      <p:pic>
        <p:nvPicPr>
          <p:cNvPr id="532" name="Google Shape;532;p77" descr="s=\sqrt{\frac{\Sigma (x-\overline{x})^2}{n-1}}" title="MathEquation,#ffffff"/>
          <p:cNvPicPr preferRelativeResize="0"/>
          <p:nvPr/>
        </p:nvPicPr>
        <p:blipFill>
          <a:blip r:embed="rId3">
            <a:alphaModFix/>
          </a:blip>
          <a:stretch>
            <a:fillRect/>
          </a:stretch>
        </p:blipFill>
        <p:spPr>
          <a:xfrm>
            <a:off x="1475630" y="2571750"/>
            <a:ext cx="3678824" cy="1604900"/>
          </a:xfrm>
          <a:prstGeom prst="rect">
            <a:avLst/>
          </a:prstGeom>
          <a:noFill/>
          <a:ln>
            <a:noFill/>
          </a:ln>
        </p:spPr>
      </p:pic>
      <p:pic>
        <p:nvPicPr>
          <p:cNvPr id="533" name="Google Shape;533;p77" descr="x = \text{data point} \\ \overline{x}=\text{mean} \\ n = \text{# of data points}" title="MathEquation,#ffffff"/>
          <p:cNvPicPr preferRelativeResize="0"/>
          <p:nvPr/>
        </p:nvPicPr>
        <p:blipFill>
          <a:blip r:embed="rId4">
            <a:alphaModFix/>
          </a:blip>
          <a:stretch>
            <a:fillRect/>
          </a:stretch>
        </p:blipFill>
        <p:spPr>
          <a:xfrm>
            <a:off x="6068275" y="2855500"/>
            <a:ext cx="1890474" cy="1037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7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Measures of Central Tendency - </a:t>
            </a:r>
            <a:r>
              <a:rPr lang="en" sz="3000" b="1">
                <a:solidFill>
                  <a:schemeClr val="lt2"/>
                </a:solidFill>
              </a:rPr>
              <a:t>Standard Deviation</a:t>
            </a:r>
            <a:endParaRPr sz="3000" b="1">
              <a:solidFill>
                <a:schemeClr val="lt2"/>
              </a:solidFill>
            </a:endParaRPr>
          </a:p>
        </p:txBody>
      </p:sp>
      <p:sp>
        <p:nvSpPr>
          <p:cNvPr id="539" name="Google Shape;539;p78"/>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400"/>
          </a:p>
          <a:p>
            <a:pPr marL="0" lvl="0" indent="0" algn="r" rtl="0">
              <a:spcBef>
                <a:spcPts val="1600"/>
              </a:spcBef>
              <a:spcAft>
                <a:spcPts val="0"/>
              </a:spcAft>
              <a:buNone/>
            </a:pPr>
            <a:endParaRPr sz="2400"/>
          </a:p>
          <a:p>
            <a:pPr marL="0" lvl="0" indent="0" algn="l" rtl="0">
              <a:spcBef>
                <a:spcPts val="1600"/>
              </a:spcBef>
              <a:spcAft>
                <a:spcPts val="0"/>
              </a:spcAft>
              <a:buNone/>
            </a:pPr>
            <a:endParaRPr sz="2400"/>
          </a:p>
          <a:p>
            <a:pPr marL="0" lvl="0" indent="0" algn="l" rtl="0">
              <a:spcBef>
                <a:spcPts val="1600"/>
              </a:spcBef>
              <a:spcAft>
                <a:spcPts val="0"/>
              </a:spcAft>
              <a:buNone/>
            </a:pPr>
            <a:endParaRPr sz="2400" b="1"/>
          </a:p>
          <a:p>
            <a:pPr marL="0" lvl="0" indent="0" algn="l" rtl="0">
              <a:spcBef>
                <a:spcPts val="1600"/>
              </a:spcBef>
              <a:spcAft>
                <a:spcPts val="0"/>
              </a:spcAft>
              <a:buNone/>
            </a:pPr>
            <a:endParaRPr sz="2400"/>
          </a:p>
          <a:p>
            <a:pPr marL="0" lvl="0" indent="0" algn="ctr" rtl="0">
              <a:spcBef>
                <a:spcPts val="1600"/>
              </a:spcBef>
              <a:spcAft>
                <a:spcPts val="1600"/>
              </a:spcAft>
              <a:buNone/>
            </a:pPr>
            <a:endParaRPr sz="2400"/>
          </a:p>
        </p:txBody>
      </p:sp>
      <p:graphicFrame>
        <p:nvGraphicFramePr>
          <p:cNvPr id="540" name="Google Shape;540;p78"/>
          <p:cNvGraphicFramePr/>
          <p:nvPr/>
        </p:nvGraphicFramePr>
        <p:xfrm>
          <a:off x="1435063" y="1567550"/>
          <a:ext cx="3000000" cy="3000000"/>
        </p:xfrm>
        <a:graphic>
          <a:graphicData uri="http://schemas.openxmlformats.org/drawingml/2006/table">
            <a:tbl>
              <a:tblPr>
                <a:noFill/>
                <a:tableStyleId>{450DAD7F-6C3D-44DA-B44C-F0A5328448DC}</a:tableStyleId>
              </a:tblPr>
              <a:tblGrid>
                <a:gridCol w="497600">
                  <a:extLst>
                    <a:ext uri="{9D8B030D-6E8A-4147-A177-3AD203B41FA5}">
                      <a16:colId xmlns:a16="http://schemas.microsoft.com/office/drawing/2014/main" val="20000"/>
                    </a:ext>
                  </a:extLst>
                </a:gridCol>
                <a:gridCol w="1252875">
                  <a:extLst>
                    <a:ext uri="{9D8B030D-6E8A-4147-A177-3AD203B41FA5}">
                      <a16:colId xmlns:a16="http://schemas.microsoft.com/office/drawing/2014/main" val="20001"/>
                    </a:ext>
                  </a:extLst>
                </a:gridCol>
                <a:gridCol w="1377600">
                  <a:extLst>
                    <a:ext uri="{9D8B030D-6E8A-4147-A177-3AD203B41FA5}">
                      <a16:colId xmlns:a16="http://schemas.microsoft.com/office/drawing/2014/main" val="20002"/>
                    </a:ext>
                  </a:extLst>
                </a:gridCol>
              </a:tblGrid>
              <a:tr h="381000">
                <a:tc>
                  <a:txBody>
                    <a:bodyPr/>
                    <a:lstStyle/>
                    <a:p>
                      <a:pPr marL="0" lvl="0" indent="0" algn="r" rtl="0">
                        <a:spcBef>
                          <a:spcPts val="0"/>
                        </a:spcBef>
                        <a:spcAft>
                          <a:spcPts val="0"/>
                        </a:spcAft>
                        <a:buNone/>
                      </a:pPr>
                      <a:r>
                        <a:rPr lang="en">
                          <a:solidFill>
                            <a:schemeClr val="lt1"/>
                          </a:solidFill>
                        </a:rPr>
                        <a:t>x</a:t>
                      </a:r>
                      <a:endParaRPr>
                        <a:solidFill>
                          <a:schemeClr val="lt1"/>
                        </a:solidFill>
                      </a:endParaRPr>
                    </a:p>
                  </a:txBody>
                  <a:tcPr marL="91425" marR="91425" marT="91425" marB="91425"/>
                </a:tc>
                <a:tc>
                  <a:txBody>
                    <a:bodyPr/>
                    <a:lstStyle/>
                    <a:p>
                      <a:pPr marL="0" lvl="0" indent="0" algn="ctr" rtl="0">
                        <a:spcBef>
                          <a:spcPts val="0"/>
                        </a:spcBef>
                        <a:spcAft>
                          <a:spcPts val="0"/>
                        </a:spcAft>
                        <a:buNone/>
                      </a:pPr>
                      <a:endParaRPr>
                        <a:solidFill>
                          <a:schemeClr val="lt1"/>
                        </a:solidFill>
                      </a:endParaRPr>
                    </a:p>
                  </a:txBody>
                  <a:tcPr marL="91425" marR="91425" marT="91425" marB="91425"/>
                </a:tc>
                <a:tc>
                  <a:txBody>
                    <a:bodyPr/>
                    <a:lstStyle/>
                    <a:p>
                      <a:pPr marL="0" lvl="0" indent="0" algn="ctr" rtl="0">
                        <a:spcBef>
                          <a:spcPts val="0"/>
                        </a:spcBef>
                        <a:spcAft>
                          <a:spcPts val="0"/>
                        </a:spcAft>
                        <a:buNone/>
                      </a:pPr>
                      <a:endParaRPr baseline="30000">
                        <a:solidFill>
                          <a:schemeClr val="lt1"/>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7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Measures of Central Tendency - </a:t>
            </a:r>
            <a:r>
              <a:rPr lang="en" sz="3000" b="1">
                <a:solidFill>
                  <a:schemeClr val="lt2"/>
                </a:solidFill>
              </a:rPr>
              <a:t>Standard Deviation</a:t>
            </a:r>
            <a:endParaRPr sz="3000" b="1">
              <a:solidFill>
                <a:schemeClr val="lt2"/>
              </a:solidFill>
            </a:endParaRPr>
          </a:p>
        </p:txBody>
      </p:sp>
      <p:sp>
        <p:nvSpPr>
          <p:cNvPr id="546" name="Google Shape;546;p79"/>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400"/>
          </a:p>
          <a:p>
            <a:pPr marL="0" lvl="0" indent="0" algn="r" rtl="0">
              <a:spcBef>
                <a:spcPts val="1600"/>
              </a:spcBef>
              <a:spcAft>
                <a:spcPts val="0"/>
              </a:spcAft>
              <a:buNone/>
            </a:pPr>
            <a:endParaRPr sz="2400"/>
          </a:p>
          <a:p>
            <a:pPr marL="0" lvl="0" indent="0" algn="l" rtl="0">
              <a:spcBef>
                <a:spcPts val="1600"/>
              </a:spcBef>
              <a:spcAft>
                <a:spcPts val="0"/>
              </a:spcAft>
              <a:buNone/>
            </a:pPr>
            <a:endParaRPr sz="2400"/>
          </a:p>
          <a:p>
            <a:pPr marL="0" lvl="0" indent="0" algn="l" rtl="0">
              <a:spcBef>
                <a:spcPts val="1600"/>
              </a:spcBef>
              <a:spcAft>
                <a:spcPts val="0"/>
              </a:spcAft>
              <a:buNone/>
            </a:pPr>
            <a:endParaRPr sz="2400" b="1"/>
          </a:p>
          <a:p>
            <a:pPr marL="0" lvl="0" indent="0" algn="l" rtl="0">
              <a:spcBef>
                <a:spcPts val="1600"/>
              </a:spcBef>
              <a:spcAft>
                <a:spcPts val="0"/>
              </a:spcAft>
              <a:buNone/>
            </a:pPr>
            <a:endParaRPr sz="2400"/>
          </a:p>
          <a:p>
            <a:pPr marL="0" lvl="0" indent="0" algn="ctr" rtl="0">
              <a:spcBef>
                <a:spcPts val="1600"/>
              </a:spcBef>
              <a:spcAft>
                <a:spcPts val="1600"/>
              </a:spcAft>
              <a:buNone/>
            </a:pPr>
            <a:endParaRPr sz="2400"/>
          </a:p>
        </p:txBody>
      </p:sp>
      <p:graphicFrame>
        <p:nvGraphicFramePr>
          <p:cNvPr id="547" name="Google Shape;547;p79"/>
          <p:cNvGraphicFramePr/>
          <p:nvPr/>
        </p:nvGraphicFramePr>
        <p:xfrm>
          <a:off x="1435063" y="1567550"/>
          <a:ext cx="3000000" cy="3000000"/>
        </p:xfrm>
        <a:graphic>
          <a:graphicData uri="http://schemas.openxmlformats.org/drawingml/2006/table">
            <a:tbl>
              <a:tblPr>
                <a:noFill/>
                <a:tableStyleId>{450DAD7F-6C3D-44DA-B44C-F0A5328448DC}</a:tableStyleId>
              </a:tblPr>
              <a:tblGrid>
                <a:gridCol w="497600">
                  <a:extLst>
                    <a:ext uri="{9D8B030D-6E8A-4147-A177-3AD203B41FA5}">
                      <a16:colId xmlns:a16="http://schemas.microsoft.com/office/drawing/2014/main" val="20000"/>
                    </a:ext>
                  </a:extLst>
                </a:gridCol>
                <a:gridCol w="1252875">
                  <a:extLst>
                    <a:ext uri="{9D8B030D-6E8A-4147-A177-3AD203B41FA5}">
                      <a16:colId xmlns:a16="http://schemas.microsoft.com/office/drawing/2014/main" val="20001"/>
                    </a:ext>
                  </a:extLst>
                </a:gridCol>
                <a:gridCol w="1377600">
                  <a:extLst>
                    <a:ext uri="{9D8B030D-6E8A-4147-A177-3AD203B41FA5}">
                      <a16:colId xmlns:a16="http://schemas.microsoft.com/office/drawing/2014/main" val="20002"/>
                    </a:ext>
                  </a:extLst>
                </a:gridCol>
              </a:tblGrid>
              <a:tr h="381000">
                <a:tc>
                  <a:txBody>
                    <a:bodyPr/>
                    <a:lstStyle/>
                    <a:p>
                      <a:pPr marL="0" lvl="0" indent="0" algn="r" rtl="0">
                        <a:spcBef>
                          <a:spcPts val="0"/>
                        </a:spcBef>
                        <a:spcAft>
                          <a:spcPts val="0"/>
                        </a:spcAft>
                        <a:buNone/>
                      </a:pPr>
                      <a:r>
                        <a:rPr lang="en">
                          <a:solidFill>
                            <a:schemeClr val="lt1"/>
                          </a:solidFill>
                        </a:rPr>
                        <a:t>x</a:t>
                      </a:r>
                      <a:endParaRPr>
                        <a:solidFill>
                          <a:schemeClr val="lt1"/>
                        </a:solidFill>
                      </a:endParaRPr>
                    </a:p>
                  </a:txBody>
                  <a:tcPr marL="91425" marR="91425" marT="91425" marB="91425"/>
                </a:tc>
                <a:tc>
                  <a:txBody>
                    <a:bodyPr/>
                    <a:lstStyle/>
                    <a:p>
                      <a:pPr marL="0" lvl="0" indent="0" algn="ctr" rtl="0">
                        <a:spcBef>
                          <a:spcPts val="0"/>
                        </a:spcBef>
                        <a:spcAft>
                          <a:spcPts val="0"/>
                        </a:spcAft>
                        <a:buNone/>
                      </a:pPr>
                      <a:endParaRPr>
                        <a:solidFill>
                          <a:schemeClr val="lt1"/>
                        </a:solidFill>
                      </a:endParaRPr>
                    </a:p>
                  </a:txBody>
                  <a:tcPr marL="91425" marR="91425" marT="91425" marB="91425"/>
                </a:tc>
                <a:tc>
                  <a:txBody>
                    <a:bodyPr/>
                    <a:lstStyle/>
                    <a:p>
                      <a:pPr marL="0" lvl="0" indent="0" algn="ctr" rtl="0">
                        <a:spcBef>
                          <a:spcPts val="0"/>
                        </a:spcBef>
                        <a:spcAft>
                          <a:spcPts val="0"/>
                        </a:spcAft>
                        <a:buNone/>
                      </a:pPr>
                      <a:endParaRPr baseline="30000">
                        <a:solidFill>
                          <a:schemeClr val="lt1"/>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r" rtl="0">
                        <a:spcBef>
                          <a:spcPts val="0"/>
                        </a:spcBef>
                        <a:spcAft>
                          <a:spcPts val="0"/>
                        </a:spcAft>
                        <a:buNone/>
                      </a:pPr>
                      <a:r>
                        <a:rPr lang="en">
                          <a:solidFill>
                            <a:schemeClr val="lt1"/>
                          </a:solidFill>
                        </a:rPr>
                        <a:t>0</a:t>
                      </a:r>
                      <a:endParaRPr>
                        <a:solidFill>
                          <a:schemeClr val="lt1"/>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r" rtl="0">
                        <a:spcBef>
                          <a:spcPts val="0"/>
                        </a:spcBef>
                        <a:spcAft>
                          <a:spcPts val="0"/>
                        </a:spcAft>
                        <a:buNone/>
                      </a:pPr>
                      <a:r>
                        <a:rPr lang="en">
                          <a:solidFill>
                            <a:schemeClr val="lt1"/>
                          </a:solidFill>
                        </a:rPr>
                        <a:t>1</a:t>
                      </a:r>
                      <a:endParaRPr>
                        <a:solidFill>
                          <a:schemeClr val="lt1"/>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r" rtl="0">
                        <a:spcBef>
                          <a:spcPts val="0"/>
                        </a:spcBef>
                        <a:spcAft>
                          <a:spcPts val="0"/>
                        </a:spcAft>
                        <a:buNone/>
                      </a:pPr>
                      <a:r>
                        <a:rPr lang="en">
                          <a:solidFill>
                            <a:schemeClr val="lt1"/>
                          </a:solidFill>
                        </a:rPr>
                        <a:t>1</a:t>
                      </a:r>
                      <a:endParaRPr>
                        <a:solidFill>
                          <a:schemeClr val="lt1"/>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r" rtl="0">
                        <a:spcBef>
                          <a:spcPts val="0"/>
                        </a:spcBef>
                        <a:spcAft>
                          <a:spcPts val="0"/>
                        </a:spcAft>
                        <a:buNone/>
                      </a:pPr>
                      <a:r>
                        <a:rPr lang="en">
                          <a:solidFill>
                            <a:schemeClr val="lt1"/>
                          </a:solidFill>
                        </a:rPr>
                        <a:t>2</a:t>
                      </a:r>
                      <a:endParaRPr>
                        <a:solidFill>
                          <a:schemeClr val="lt1"/>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r" rtl="0">
                        <a:spcBef>
                          <a:spcPts val="0"/>
                        </a:spcBef>
                        <a:spcAft>
                          <a:spcPts val="0"/>
                        </a:spcAft>
                        <a:buNone/>
                      </a:pPr>
                      <a:r>
                        <a:rPr lang="en">
                          <a:solidFill>
                            <a:schemeClr val="lt1"/>
                          </a:solidFill>
                        </a:rPr>
                        <a:t>3</a:t>
                      </a:r>
                      <a:endParaRPr>
                        <a:solidFill>
                          <a:schemeClr val="lt1"/>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r" rtl="0">
                        <a:spcBef>
                          <a:spcPts val="0"/>
                        </a:spcBef>
                        <a:spcAft>
                          <a:spcPts val="0"/>
                        </a:spcAft>
                        <a:buNone/>
                      </a:pPr>
                      <a:r>
                        <a:rPr lang="en">
                          <a:solidFill>
                            <a:schemeClr val="lt1"/>
                          </a:solidFill>
                        </a:rPr>
                        <a:t>5</a:t>
                      </a:r>
                      <a:endParaRPr>
                        <a:solidFill>
                          <a:schemeClr val="lt1"/>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8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Measures of Central Tendency - </a:t>
            </a:r>
            <a:r>
              <a:rPr lang="en" sz="3000" b="1">
                <a:solidFill>
                  <a:schemeClr val="lt2"/>
                </a:solidFill>
              </a:rPr>
              <a:t>Standard Deviation</a:t>
            </a:r>
            <a:endParaRPr sz="3000" b="1">
              <a:solidFill>
                <a:schemeClr val="lt2"/>
              </a:solidFill>
            </a:endParaRPr>
          </a:p>
        </p:txBody>
      </p:sp>
      <p:sp>
        <p:nvSpPr>
          <p:cNvPr id="553" name="Google Shape;553;p80"/>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400"/>
          </a:p>
          <a:p>
            <a:pPr marL="0" lvl="0" indent="0" algn="r" rtl="0">
              <a:spcBef>
                <a:spcPts val="1600"/>
              </a:spcBef>
              <a:spcAft>
                <a:spcPts val="0"/>
              </a:spcAft>
              <a:buNone/>
            </a:pPr>
            <a:endParaRPr sz="2400"/>
          </a:p>
          <a:p>
            <a:pPr marL="0" lvl="0" indent="0" algn="l" rtl="0">
              <a:spcBef>
                <a:spcPts val="1600"/>
              </a:spcBef>
              <a:spcAft>
                <a:spcPts val="0"/>
              </a:spcAft>
              <a:buNone/>
            </a:pPr>
            <a:endParaRPr sz="2400"/>
          </a:p>
          <a:p>
            <a:pPr marL="0" lvl="0" indent="0" algn="l" rtl="0">
              <a:spcBef>
                <a:spcPts val="1600"/>
              </a:spcBef>
              <a:spcAft>
                <a:spcPts val="0"/>
              </a:spcAft>
              <a:buNone/>
            </a:pPr>
            <a:endParaRPr sz="2400" b="1"/>
          </a:p>
          <a:p>
            <a:pPr marL="0" lvl="0" indent="0" algn="l" rtl="0">
              <a:spcBef>
                <a:spcPts val="1600"/>
              </a:spcBef>
              <a:spcAft>
                <a:spcPts val="0"/>
              </a:spcAft>
              <a:buNone/>
            </a:pPr>
            <a:endParaRPr sz="2400"/>
          </a:p>
          <a:p>
            <a:pPr marL="0" lvl="0" indent="0" algn="ctr" rtl="0">
              <a:spcBef>
                <a:spcPts val="1600"/>
              </a:spcBef>
              <a:spcAft>
                <a:spcPts val="1600"/>
              </a:spcAft>
              <a:buNone/>
            </a:pPr>
            <a:endParaRPr sz="2400"/>
          </a:p>
        </p:txBody>
      </p:sp>
      <p:graphicFrame>
        <p:nvGraphicFramePr>
          <p:cNvPr id="554" name="Google Shape;554;p80"/>
          <p:cNvGraphicFramePr/>
          <p:nvPr/>
        </p:nvGraphicFramePr>
        <p:xfrm>
          <a:off x="1435063" y="1567550"/>
          <a:ext cx="3000000" cy="3000000"/>
        </p:xfrm>
        <a:graphic>
          <a:graphicData uri="http://schemas.openxmlformats.org/drawingml/2006/table">
            <a:tbl>
              <a:tblPr>
                <a:noFill/>
                <a:tableStyleId>{450DAD7F-6C3D-44DA-B44C-F0A5328448DC}</a:tableStyleId>
              </a:tblPr>
              <a:tblGrid>
                <a:gridCol w="497600">
                  <a:extLst>
                    <a:ext uri="{9D8B030D-6E8A-4147-A177-3AD203B41FA5}">
                      <a16:colId xmlns:a16="http://schemas.microsoft.com/office/drawing/2014/main" val="20000"/>
                    </a:ext>
                  </a:extLst>
                </a:gridCol>
                <a:gridCol w="1252875">
                  <a:extLst>
                    <a:ext uri="{9D8B030D-6E8A-4147-A177-3AD203B41FA5}">
                      <a16:colId xmlns:a16="http://schemas.microsoft.com/office/drawing/2014/main" val="20001"/>
                    </a:ext>
                  </a:extLst>
                </a:gridCol>
                <a:gridCol w="1377600">
                  <a:extLst>
                    <a:ext uri="{9D8B030D-6E8A-4147-A177-3AD203B41FA5}">
                      <a16:colId xmlns:a16="http://schemas.microsoft.com/office/drawing/2014/main" val="20002"/>
                    </a:ext>
                  </a:extLst>
                </a:gridCol>
              </a:tblGrid>
              <a:tr h="381000">
                <a:tc>
                  <a:txBody>
                    <a:bodyPr/>
                    <a:lstStyle/>
                    <a:p>
                      <a:pPr marL="0" lvl="0" indent="0" algn="r" rtl="0">
                        <a:spcBef>
                          <a:spcPts val="0"/>
                        </a:spcBef>
                        <a:spcAft>
                          <a:spcPts val="0"/>
                        </a:spcAft>
                        <a:buNone/>
                      </a:pPr>
                      <a:r>
                        <a:rPr lang="en">
                          <a:solidFill>
                            <a:schemeClr val="lt1"/>
                          </a:solidFill>
                        </a:rPr>
                        <a:t>x</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x - x̅</a:t>
                      </a:r>
                      <a:endParaRPr>
                        <a:solidFill>
                          <a:schemeClr val="lt1"/>
                        </a:solidFill>
                      </a:endParaRPr>
                    </a:p>
                  </a:txBody>
                  <a:tcPr marL="91425" marR="91425" marT="91425" marB="91425"/>
                </a:tc>
                <a:tc>
                  <a:txBody>
                    <a:bodyPr/>
                    <a:lstStyle/>
                    <a:p>
                      <a:pPr marL="0" lvl="0" indent="0" algn="ctr" rtl="0">
                        <a:spcBef>
                          <a:spcPts val="0"/>
                        </a:spcBef>
                        <a:spcAft>
                          <a:spcPts val="0"/>
                        </a:spcAft>
                        <a:buNone/>
                      </a:pPr>
                      <a:endParaRPr baseline="30000">
                        <a:solidFill>
                          <a:schemeClr val="lt1"/>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r" rtl="0">
                        <a:spcBef>
                          <a:spcPts val="0"/>
                        </a:spcBef>
                        <a:spcAft>
                          <a:spcPts val="0"/>
                        </a:spcAft>
                        <a:buNone/>
                      </a:pPr>
                      <a:r>
                        <a:rPr lang="en">
                          <a:solidFill>
                            <a:schemeClr val="lt1"/>
                          </a:solidFill>
                        </a:rPr>
                        <a:t>0</a:t>
                      </a:r>
                      <a:endParaRPr>
                        <a:solidFill>
                          <a:schemeClr val="lt1"/>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r" rtl="0">
                        <a:spcBef>
                          <a:spcPts val="0"/>
                        </a:spcBef>
                        <a:spcAft>
                          <a:spcPts val="0"/>
                        </a:spcAft>
                        <a:buNone/>
                      </a:pPr>
                      <a:r>
                        <a:rPr lang="en">
                          <a:solidFill>
                            <a:schemeClr val="lt1"/>
                          </a:solidFill>
                        </a:rPr>
                        <a:t>1</a:t>
                      </a:r>
                      <a:endParaRPr>
                        <a:solidFill>
                          <a:schemeClr val="lt1"/>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r" rtl="0">
                        <a:spcBef>
                          <a:spcPts val="0"/>
                        </a:spcBef>
                        <a:spcAft>
                          <a:spcPts val="0"/>
                        </a:spcAft>
                        <a:buNone/>
                      </a:pPr>
                      <a:r>
                        <a:rPr lang="en">
                          <a:solidFill>
                            <a:schemeClr val="lt1"/>
                          </a:solidFill>
                        </a:rPr>
                        <a:t>1</a:t>
                      </a:r>
                      <a:endParaRPr>
                        <a:solidFill>
                          <a:schemeClr val="lt1"/>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r" rtl="0">
                        <a:spcBef>
                          <a:spcPts val="0"/>
                        </a:spcBef>
                        <a:spcAft>
                          <a:spcPts val="0"/>
                        </a:spcAft>
                        <a:buNone/>
                      </a:pPr>
                      <a:r>
                        <a:rPr lang="en">
                          <a:solidFill>
                            <a:schemeClr val="lt1"/>
                          </a:solidFill>
                        </a:rPr>
                        <a:t>2</a:t>
                      </a:r>
                      <a:endParaRPr>
                        <a:solidFill>
                          <a:schemeClr val="lt1"/>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r" rtl="0">
                        <a:spcBef>
                          <a:spcPts val="0"/>
                        </a:spcBef>
                        <a:spcAft>
                          <a:spcPts val="0"/>
                        </a:spcAft>
                        <a:buNone/>
                      </a:pPr>
                      <a:r>
                        <a:rPr lang="en">
                          <a:solidFill>
                            <a:schemeClr val="lt1"/>
                          </a:solidFill>
                        </a:rPr>
                        <a:t>3</a:t>
                      </a:r>
                      <a:endParaRPr>
                        <a:solidFill>
                          <a:schemeClr val="lt1"/>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r" rtl="0">
                        <a:spcBef>
                          <a:spcPts val="0"/>
                        </a:spcBef>
                        <a:spcAft>
                          <a:spcPts val="0"/>
                        </a:spcAft>
                        <a:buNone/>
                      </a:pPr>
                      <a:r>
                        <a:rPr lang="en">
                          <a:solidFill>
                            <a:schemeClr val="lt1"/>
                          </a:solidFill>
                        </a:rPr>
                        <a:t>5</a:t>
                      </a:r>
                      <a:endParaRPr>
                        <a:solidFill>
                          <a:schemeClr val="lt1"/>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6"/>
                  </a:ext>
                </a:extLst>
              </a:tr>
            </a:tbl>
          </a:graphicData>
        </a:graphic>
      </p:graphicFrame>
      <p:sp>
        <p:nvSpPr>
          <p:cNvPr id="555" name="Google Shape;555;p80"/>
          <p:cNvSpPr txBox="1"/>
          <p:nvPr/>
        </p:nvSpPr>
        <p:spPr>
          <a:xfrm>
            <a:off x="168975" y="2774288"/>
            <a:ext cx="948000" cy="36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X̅ = 2</a:t>
            </a:r>
            <a:endParaRPr>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8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Measures of Central Tendency - </a:t>
            </a:r>
            <a:r>
              <a:rPr lang="en" sz="3000" b="1">
                <a:solidFill>
                  <a:schemeClr val="lt2"/>
                </a:solidFill>
              </a:rPr>
              <a:t>Standard Deviation</a:t>
            </a:r>
            <a:endParaRPr sz="3000" b="1">
              <a:solidFill>
                <a:schemeClr val="lt2"/>
              </a:solidFill>
            </a:endParaRPr>
          </a:p>
        </p:txBody>
      </p:sp>
      <p:sp>
        <p:nvSpPr>
          <p:cNvPr id="561" name="Google Shape;561;p81"/>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400"/>
          </a:p>
          <a:p>
            <a:pPr marL="0" lvl="0" indent="0" algn="r" rtl="0">
              <a:spcBef>
                <a:spcPts val="1600"/>
              </a:spcBef>
              <a:spcAft>
                <a:spcPts val="0"/>
              </a:spcAft>
              <a:buNone/>
            </a:pPr>
            <a:endParaRPr sz="2400"/>
          </a:p>
          <a:p>
            <a:pPr marL="0" lvl="0" indent="0" algn="l" rtl="0">
              <a:spcBef>
                <a:spcPts val="1600"/>
              </a:spcBef>
              <a:spcAft>
                <a:spcPts val="0"/>
              </a:spcAft>
              <a:buNone/>
            </a:pPr>
            <a:endParaRPr sz="2400"/>
          </a:p>
          <a:p>
            <a:pPr marL="0" lvl="0" indent="0" algn="l" rtl="0">
              <a:spcBef>
                <a:spcPts val="1600"/>
              </a:spcBef>
              <a:spcAft>
                <a:spcPts val="0"/>
              </a:spcAft>
              <a:buNone/>
            </a:pPr>
            <a:endParaRPr sz="2400" b="1"/>
          </a:p>
          <a:p>
            <a:pPr marL="0" lvl="0" indent="0" algn="l" rtl="0">
              <a:spcBef>
                <a:spcPts val="1600"/>
              </a:spcBef>
              <a:spcAft>
                <a:spcPts val="0"/>
              </a:spcAft>
              <a:buNone/>
            </a:pPr>
            <a:endParaRPr sz="2400"/>
          </a:p>
          <a:p>
            <a:pPr marL="0" lvl="0" indent="0" algn="ctr" rtl="0">
              <a:spcBef>
                <a:spcPts val="1600"/>
              </a:spcBef>
              <a:spcAft>
                <a:spcPts val="1600"/>
              </a:spcAft>
              <a:buNone/>
            </a:pPr>
            <a:endParaRPr sz="2400"/>
          </a:p>
        </p:txBody>
      </p:sp>
      <p:graphicFrame>
        <p:nvGraphicFramePr>
          <p:cNvPr id="562" name="Google Shape;562;p81"/>
          <p:cNvGraphicFramePr/>
          <p:nvPr/>
        </p:nvGraphicFramePr>
        <p:xfrm>
          <a:off x="1435063" y="1567550"/>
          <a:ext cx="3000000" cy="3000000"/>
        </p:xfrm>
        <a:graphic>
          <a:graphicData uri="http://schemas.openxmlformats.org/drawingml/2006/table">
            <a:tbl>
              <a:tblPr>
                <a:noFill/>
                <a:tableStyleId>{450DAD7F-6C3D-44DA-B44C-F0A5328448DC}</a:tableStyleId>
              </a:tblPr>
              <a:tblGrid>
                <a:gridCol w="497600">
                  <a:extLst>
                    <a:ext uri="{9D8B030D-6E8A-4147-A177-3AD203B41FA5}">
                      <a16:colId xmlns:a16="http://schemas.microsoft.com/office/drawing/2014/main" val="20000"/>
                    </a:ext>
                  </a:extLst>
                </a:gridCol>
                <a:gridCol w="1252875">
                  <a:extLst>
                    <a:ext uri="{9D8B030D-6E8A-4147-A177-3AD203B41FA5}">
                      <a16:colId xmlns:a16="http://schemas.microsoft.com/office/drawing/2014/main" val="20001"/>
                    </a:ext>
                  </a:extLst>
                </a:gridCol>
                <a:gridCol w="1377600">
                  <a:extLst>
                    <a:ext uri="{9D8B030D-6E8A-4147-A177-3AD203B41FA5}">
                      <a16:colId xmlns:a16="http://schemas.microsoft.com/office/drawing/2014/main" val="20002"/>
                    </a:ext>
                  </a:extLst>
                </a:gridCol>
              </a:tblGrid>
              <a:tr h="381000">
                <a:tc>
                  <a:txBody>
                    <a:bodyPr/>
                    <a:lstStyle/>
                    <a:p>
                      <a:pPr marL="0" lvl="0" indent="0" algn="r" rtl="0">
                        <a:spcBef>
                          <a:spcPts val="0"/>
                        </a:spcBef>
                        <a:spcAft>
                          <a:spcPts val="0"/>
                        </a:spcAft>
                        <a:buNone/>
                      </a:pPr>
                      <a:r>
                        <a:rPr lang="en">
                          <a:solidFill>
                            <a:schemeClr val="lt1"/>
                          </a:solidFill>
                        </a:rPr>
                        <a:t>x</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x - x̅</a:t>
                      </a:r>
                      <a:endParaRPr>
                        <a:solidFill>
                          <a:schemeClr val="lt1"/>
                        </a:solidFill>
                      </a:endParaRPr>
                    </a:p>
                  </a:txBody>
                  <a:tcPr marL="91425" marR="91425" marT="91425" marB="91425"/>
                </a:tc>
                <a:tc>
                  <a:txBody>
                    <a:bodyPr/>
                    <a:lstStyle/>
                    <a:p>
                      <a:pPr marL="0" lvl="0" indent="0" algn="ctr" rtl="0">
                        <a:spcBef>
                          <a:spcPts val="0"/>
                        </a:spcBef>
                        <a:spcAft>
                          <a:spcPts val="0"/>
                        </a:spcAft>
                        <a:buNone/>
                      </a:pPr>
                      <a:endParaRPr baseline="30000">
                        <a:solidFill>
                          <a:schemeClr val="lt1"/>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r" rtl="0">
                        <a:spcBef>
                          <a:spcPts val="0"/>
                        </a:spcBef>
                        <a:spcAft>
                          <a:spcPts val="0"/>
                        </a:spcAft>
                        <a:buNone/>
                      </a:pPr>
                      <a:r>
                        <a:rPr lang="en">
                          <a:solidFill>
                            <a:schemeClr val="lt1"/>
                          </a:solidFill>
                        </a:rPr>
                        <a:t>0</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-2</a:t>
                      </a:r>
                      <a:endParaRPr>
                        <a:solidFill>
                          <a:schemeClr val="lt1"/>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r" rtl="0">
                        <a:spcBef>
                          <a:spcPts val="0"/>
                        </a:spcBef>
                        <a:spcAft>
                          <a:spcPts val="0"/>
                        </a:spcAft>
                        <a:buNone/>
                      </a:pPr>
                      <a:r>
                        <a:rPr lang="en">
                          <a:solidFill>
                            <a:schemeClr val="lt1"/>
                          </a:solidFill>
                        </a:rPr>
                        <a:t>1</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-1</a:t>
                      </a:r>
                      <a:endParaRPr>
                        <a:solidFill>
                          <a:schemeClr val="lt1"/>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r" rtl="0">
                        <a:spcBef>
                          <a:spcPts val="0"/>
                        </a:spcBef>
                        <a:spcAft>
                          <a:spcPts val="0"/>
                        </a:spcAft>
                        <a:buNone/>
                      </a:pPr>
                      <a:r>
                        <a:rPr lang="en">
                          <a:solidFill>
                            <a:schemeClr val="lt1"/>
                          </a:solidFill>
                        </a:rPr>
                        <a:t>1</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-1</a:t>
                      </a:r>
                      <a:endParaRPr>
                        <a:solidFill>
                          <a:schemeClr val="lt1"/>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r" rtl="0">
                        <a:spcBef>
                          <a:spcPts val="0"/>
                        </a:spcBef>
                        <a:spcAft>
                          <a:spcPts val="0"/>
                        </a:spcAft>
                        <a:buNone/>
                      </a:pPr>
                      <a:r>
                        <a:rPr lang="en">
                          <a:solidFill>
                            <a:schemeClr val="lt1"/>
                          </a:solidFill>
                        </a:rPr>
                        <a:t>2</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0</a:t>
                      </a:r>
                      <a:endParaRPr>
                        <a:solidFill>
                          <a:schemeClr val="lt1"/>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r" rtl="0">
                        <a:spcBef>
                          <a:spcPts val="0"/>
                        </a:spcBef>
                        <a:spcAft>
                          <a:spcPts val="0"/>
                        </a:spcAft>
                        <a:buNone/>
                      </a:pPr>
                      <a:r>
                        <a:rPr lang="en">
                          <a:solidFill>
                            <a:schemeClr val="lt1"/>
                          </a:solidFill>
                        </a:rPr>
                        <a:t>3</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1</a:t>
                      </a:r>
                      <a:endParaRPr>
                        <a:solidFill>
                          <a:schemeClr val="lt1"/>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r" rtl="0">
                        <a:spcBef>
                          <a:spcPts val="0"/>
                        </a:spcBef>
                        <a:spcAft>
                          <a:spcPts val="0"/>
                        </a:spcAft>
                        <a:buNone/>
                      </a:pPr>
                      <a:r>
                        <a:rPr lang="en">
                          <a:solidFill>
                            <a:schemeClr val="lt1"/>
                          </a:solidFill>
                        </a:rPr>
                        <a:t>5</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3</a:t>
                      </a:r>
                      <a:endParaRPr>
                        <a:solidFill>
                          <a:schemeClr val="lt1"/>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6"/>
                  </a:ext>
                </a:extLst>
              </a:tr>
            </a:tbl>
          </a:graphicData>
        </a:graphic>
      </p:graphicFrame>
      <p:sp>
        <p:nvSpPr>
          <p:cNvPr id="563" name="Google Shape;563;p81"/>
          <p:cNvSpPr txBox="1"/>
          <p:nvPr/>
        </p:nvSpPr>
        <p:spPr>
          <a:xfrm>
            <a:off x="168975" y="2774288"/>
            <a:ext cx="948000" cy="36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X̅ = 2</a:t>
            </a:r>
            <a:endParaRPr>
              <a:latin typeface="Lato"/>
              <a:ea typeface="Lato"/>
              <a:cs typeface="Lato"/>
              <a:sym typeface="Lato"/>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8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Measures of Central Tendency - </a:t>
            </a:r>
            <a:r>
              <a:rPr lang="en" sz="3000" b="1">
                <a:solidFill>
                  <a:schemeClr val="lt2"/>
                </a:solidFill>
              </a:rPr>
              <a:t>Standard Deviation</a:t>
            </a:r>
            <a:endParaRPr sz="3000" b="1">
              <a:solidFill>
                <a:schemeClr val="lt2"/>
              </a:solidFill>
            </a:endParaRPr>
          </a:p>
        </p:txBody>
      </p:sp>
      <p:sp>
        <p:nvSpPr>
          <p:cNvPr id="569" name="Google Shape;569;p82"/>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400"/>
          </a:p>
          <a:p>
            <a:pPr marL="0" lvl="0" indent="0" algn="r" rtl="0">
              <a:spcBef>
                <a:spcPts val="1600"/>
              </a:spcBef>
              <a:spcAft>
                <a:spcPts val="0"/>
              </a:spcAft>
              <a:buNone/>
            </a:pPr>
            <a:endParaRPr sz="2400"/>
          </a:p>
          <a:p>
            <a:pPr marL="0" lvl="0" indent="0" algn="l" rtl="0">
              <a:spcBef>
                <a:spcPts val="1600"/>
              </a:spcBef>
              <a:spcAft>
                <a:spcPts val="0"/>
              </a:spcAft>
              <a:buNone/>
            </a:pPr>
            <a:endParaRPr sz="2400"/>
          </a:p>
          <a:p>
            <a:pPr marL="0" lvl="0" indent="0" algn="l" rtl="0">
              <a:spcBef>
                <a:spcPts val="1600"/>
              </a:spcBef>
              <a:spcAft>
                <a:spcPts val="0"/>
              </a:spcAft>
              <a:buNone/>
            </a:pPr>
            <a:endParaRPr sz="2400" b="1"/>
          </a:p>
          <a:p>
            <a:pPr marL="0" lvl="0" indent="0" algn="l" rtl="0">
              <a:spcBef>
                <a:spcPts val="1600"/>
              </a:spcBef>
              <a:spcAft>
                <a:spcPts val="0"/>
              </a:spcAft>
              <a:buNone/>
            </a:pPr>
            <a:endParaRPr sz="2400"/>
          </a:p>
          <a:p>
            <a:pPr marL="0" lvl="0" indent="0" algn="ctr" rtl="0">
              <a:spcBef>
                <a:spcPts val="1600"/>
              </a:spcBef>
              <a:spcAft>
                <a:spcPts val="1600"/>
              </a:spcAft>
              <a:buNone/>
            </a:pPr>
            <a:endParaRPr sz="2400"/>
          </a:p>
        </p:txBody>
      </p:sp>
      <p:graphicFrame>
        <p:nvGraphicFramePr>
          <p:cNvPr id="570" name="Google Shape;570;p82"/>
          <p:cNvGraphicFramePr/>
          <p:nvPr/>
        </p:nvGraphicFramePr>
        <p:xfrm>
          <a:off x="1435063" y="1567550"/>
          <a:ext cx="3128075" cy="2773470"/>
        </p:xfrm>
        <a:graphic>
          <a:graphicData uri="http://schemas.openxmlformats.org/drawingml/2006/table">
            <a:tbl>
              <a:tblPr>
                <a:noFill/>
                <a:tableStyleId>{450DAD7F-6C3D-44DA-B44C-F0A5328448DC}</a:tableStyleId>
              </a:tblPr>
              <a:tblGrid>
                <a:gridCol w="497600">
                  <a:extLst>
                    <a:ext uri="{9D8B030D-6E8A-4147-A177-3AD203B41FA5}">
                      <a16:colId xmlns:a16="http://schemas.microsoft.com/office/drawing/2014/main" val="20000"/>
                    </a:ext>
                  </a:extLst>
                </a:gridCol>
                <a:gridCol w="1252875">
                  <a:extLst>
                    <a:ext uri="{9D8B030D-6E8A-4147-A177-3AD203B41FA5}">
                      <a16:colId xmlns:a16="http://schemas.microsoft.com/office/drawing/2014/main" val="20001"/>
                    </a:ext>
                  </a:extLst>
                </a:gridCol>
                <a:gridCol w="1377600">
                  <a:extLst>
                    <a:ext uri="{9D8B030D-6E8A-4147-A177-3AD203B41FA5}">
                      <a16:colId xmlns:a16="http://schemas.microsoft.com/office/drawing/2014/main" val="20002"/>
                    </a:ext>
                  </a:extLst>
                </a:gridCol>
              </a:tblGrid>
              <a:tr h="381000">
                <a:tc>
                  <a:txBody>
                    <a:bodyPr/>
                    <a:lstStyle/>
                    <a:p>
                      <a:pPr marL="0" lvl="0" indent="0" algn="r" rtl="0">
                        <a:spcBef>
                          <a:spcPts val="0"/>
                        </a:spcBef>
                        <a:spcAft>
                          <a:spcPts val="0"/>
                        </a:spcAft>
                        <a:buNone/>
                      </a:pPr>
                      <a:r>
                        <a:rPr lang="en">
                          <a:solidFill>
                            <a:schemeClr val="lt1"/>
                          </a:solidFill>
                        </a:rPr>
                        <a:t>x</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x - x̅</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(x - x̅)</a:t>
                      </a:r>
                      <a:r>
                        <a:rPr lang="en" baseline="30000">
                          <a:solidFill>
                            <a:schemeClr val="lt1"/>
                          </a:solidFill>
                        </a:rPr>
                        <a:t>2</a:t>
                      </a:r>
                      <a:endParaRPr baseline="30000">
                        <a:solidFill>
                          <a:schemeClr val="lt1"/>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r" rtl="0">
                        <a:spcBef>
                          <a:spcPts val="0"/>
                        </a:spcBef>
                        <a:spcAft>
                          <a:spcPts val="0"/>
                        </a:spcAft>
                        <a:buNone/>
                      </a:pPr>
                      <a:r>
                        <a:rPr lang="en">
                          <a:solidFill>
                            <a:schemeClr val="lt1"/>
                          </a:solidFill>
                        </a:rPr>
                        <a:t>0</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-2</a:t>
                      </a:r>
                      <a:endParaRPr>
                        <a:solidFill>
                          <a:schemeClr val="lt1"/>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r" rtl="0">
                        <a:spcBef>
                          <a:spcPts val="0"/>
                        </a:spcBef>
                        <a:spcAft>
                          <a:spcPts val="0"/>
                        </a:spcAft>
                        <a:buNone/>
                      </a:pPr>
                      <a:r>
                        <a:rPr lang="en">
                          <a:solidFill>
                            <a:schemeClr val="lt1"/>
                          </a:solidFill>
                        </a:rPr>
                        <a:t>1</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-1</a:t>
                      </a:r>
                      <a:endParaRPr>
                        <a:solidFill>
                          <a:schemeClr val="lt1"/>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r" rtl="0">
                        <a:spcBef>
                          <a:spcPts val="0"/>
                        </a:spcBef>
                        <a:spcAft>
                          <a:spcPts val="0"/>
                        </a:spcAft>
                        <a:buNone/>
                      </a:pPr>
                      <a:r>
                        <a:rPr lang="en">
                          <a:solidFill>
                            <a:schemeClr val="lt1"/>
                          </a:solidFill>
                        </a:rPr>
                        <a:t>1</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-1</a:t>
                      </a:r>
                      <a:endParaRPr>
                        <a:solidFill>
                          <a:schemeClr val="lt1"/>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r" rtl="0">
                        <a:spcBef>
                          <a:spcPts val="0"/>
                        </a:spcBef>
                        <a:spcAft>
                          <a:spcPts val="0"/>
                        </a:spcAft>
                        <a:buNone/>
                      </a:pPr>
                      <a:r>
                        <a:rPr lang="en">
                          <a:solidFill>
                            <a:schemeClr val="lt1"/>
                          </a:solidFill>
                        </a:rPr>
                        <a:t>2</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0</a:t>
                      </a:r>
                      <a:endParaRPr>
                        <a:solidFill>
                          <a:schemeClr val="lt1"/>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r" rtl="0">
                        <a:spcBef>
                          <a:spcPts val="0"/>
                        </a:spcBef>
                        <a:spcAft>
                          <a:spcPts val="0"/>
                        </a:spcAft>
                        <a:buNone/>
                      </a:pPr>
                      <a:r>
                        <a:rPr lang="en">
                          <a:solidFill>
                            <a:schemeClr val="lt1"/>
                          </a:solidFill>
                        </a:rPr>
                        <a:t>3</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1</a:t>
                      </a:r>
                      <a:endParaRPr>
                        <a:solidFill>
                          <a:schemeClr val="lt1"/>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r" rtl="0">
                        <a:spcBef>
                          <a:spcPts val="0"/>
                        </a:spcBef>
                        <a:spcAft>
                          <a:spcPts val="0"/>
                        </a:spcAft>
                        <a:buNone/>
                      </a:pPr>
                      <a:r>
                        <a:rPr lang="en">
                          <a:solidFill>
                            <a:schemeClr val="lt1"/>
                          </a:solidFill>
                        </a:rPr>
                        <a:t>5</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3</a:t>
                      </a:r>
                      <a:endParaRPr>
                        <a:solidFill>
                          <a:schemeClr val="lt1"/>
                        </a:solidFill>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6"/>
                  </a:ext>
                </a:extLst>
              </a:tr>
            </a:tbl>
          </a:graphicData>
        </a:graphic>
      </p:graphicFrame>
      <p:sp>
        <p:nvSpPr>
          <p:cNvPr id="571" name="Google Shape;571;p82"/>
          <p:cNvSpPr txBox="1"/>
          <p:nvPr/>
        </p:nvSpPr>
        <p:spPr>
          <a:xfrm>
            <a:off x="168975" y="2774288"/>
            <a:ext cx="948000" cy="36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X̅ = 2</a:t>
            </a:r>
            <a:endParaRPr>
              <a:latin typeface="Lato"/>
              <a:ea typeface="Lato"/>
              <a:cs typeface="Lato"/>
              <a:sym typeface="Lato"/>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8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Measures of Central Tendency - </a:t>
            </a:r>
            <a:r>
              <a:rPr lang="en" sz="3000" b="1">
                <a:solidFill>
                  <a:schemeClr val="lt2"/>
                </a:solidFill>
              </a:rPr>
              <a:t>Standard Deviation</a:t>
            </a:r>
            <a:endParaRPr sz="3000" b="1">
              <a:solidFill>
                <a:schemeClr val="lt2"/>
              </a:solidFill>
            </a:endParaRPr>
          </a:p>
        </p:txBody>
      </p:sp>
      <p:sp>
        <p:nvSpPr>
          <p:cNvPr id="577" name="Google Shape;577;p83"/>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400"/>
          </a:p>
          <a:p>
            <a:pPr marL="0" lvl="0" indent="0" algn="r" rtl="0">
              <a:spcBef>
                <a:spcPts val="1600"/>
              </a:spcBef>
              <a:spcAft>
                <a:spcPts val="0"/>
              </a:spcAft>
              <a:buNone/>
            </a:pPr>
            <a:endParaRPr sz="2400"/>
          </a:p>
          <a:p>
            <a:pPr marL="0" lvl="0" indent="0" algn="l" rtl="0">
              <a:spcBef>
                <a:spcPts val="1600"/>
              </a:spcBef>
              <a:spcAft>
                <a:spcPts val="0"/>
              </a:spcAft>
              <a:buNone/>
            </a:pPr>
            <a:endParaRPr sz="2400"/>
          </a:p>
          <a:p>
            <a:pPr marL="0" lvl="0" indent="0" algn="l" rtl="0">
              <a:spcBef>
                <a:spcPts val="1600"/>
              </a:spcBef>
              <a:spcAft>
                <a:spcPts val="0"/>
              </a:spcAft>
              <a:buNone/>
            </a:pPr>
            <a:endParaRPr sz="2400" b="1"/>
          </a:p>
          <a:p>
            <a:pPr marL="0" lvl="0" indent="0" algn="l" rtl="0">
              <a:spcBef>
                <a:spcPts val="1600"/>
              </a:spcBef>
              <a:spcAft>
                <a:spcPts val="0"/>
              </a:spcAft>
              <a:buNone/>
            </a:pPr>
            <a:endParaRPr sz="2400"/>
          </a:p>
          <a:p>
            <a:pPr marL="0" lvl="0" indent="0" algn="ctr" rtl="0">
              <a:spcBef>
                <a:spcPts val="1600"/>
              </a:spcBef>
              <a:spcAft>
                <a:spcPts val="1600"/>
              </a:spcAft>
              <a:buNone/>
            </a:pPr>
            <a:endParaRPr sz="2400"/>
          </a:p>
        </p:txBody>
      </p:sp>
      <p:graphicFrame>
        <p:nvGraphicFramePr>
          <p:cNvPr id="578" name="Google Shape;578;p83"/>
          <p:cNvGraphicFramePr/>
          <p:nvPr/>
        </p:nvGraphicFramePr>
        <p:xfrm>
          <a:off x="1435063" y="1567550"/>
          <a:ext cx="3128075" cy="2773470"/>
        </p:xfrm>
        <a:graphic>
          <a:graphicData uri="http://schemas.openxmlformats.org/drawingml/2006/table">
            <a:tbl>
              <a:tblPr>
                <a:noFill/>
                <a:tableStyleId>{450DAD7F-6C3D-44DA-B44C-F0A5328448DC}</a:tableStyleId>
              </a:tblPr>
              <a:tblGrid>
                <a:gridCol w="497600">
                  <a:extLst>
                    <a:ext uri="{9D8B030D-6E8A-4147-A177-3AD203B41FA5}">
                      <a16:colId xmlns:a16="http://schemas.microsoft.com/office/drawing/2014/main" val="20000"/>
                    </a:ext>
                  </a:extLst>
                </a:gridCol>
                <a:gridCol w="1252875">
                  <a:extLst>
                    <a:ext uri="{9D8B030D-6E8A-4147-A177-3AD203B41FA5}">
                      <a16:colId xmlns:a16="http://schemas.microsoft.com/office/drawing/2014/main" val="20001"/>
                    </a:ext>
                  </a:extLst>
                </a:gridCol>
                <a:gridCol w="1377600">
                  <a:extLst>
                    <a:ext uri="{9D8B030D-6E8A-4147-A177-3AD203B41FA5}">
                      <a16:colId xmlns:a16="http://schemas.microsoft.com/office/drawing/2014/main" val="20002"/>
                    </a:ext>
                  </a:extLst>
                </a:gridCol>
              </a:tblGrid>
              <a:tr h="381000">
                <a:tc>
                  <a:txBody>
                    <a:bodyPr/>
                    <a:lstStyle/>
                    <a:p>
                      <a:pPr marL="0" lvl="0" indent="0" algn="r" rtl="0">
                        <a:spcBef>
                          <a:spcPts val="0"/>
                        </a:spcBef>
                        <a:spcAft>
                          <a:spcPts val="0"/>
                        </a:spcAft>
                        <a:buNone/>
                      </a:pPr>
                      <a:r>
                        <a:rPr lang="en">
                          <a:solidFill>
                            <a:schemeClr val="lt1"/>
                          </a:solidFill>
                        </a:rPr>
                        <a:t>x</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x - x̅</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(x - x̅)</a:t>
                      </a:r>
                      <a:r>
                        <a:rPr lang="en" baseline="30000">
                          <a:solidFill>
                            <a:schemeClr val="lt1"/>
                          </a:solidFill>
                        </a:rPr>
                        <a:t>2</a:t>
                      </a:r>
                      <a:endParaRPr baseline="30000">
                        <a:solidFill>
                          <a:schemeClr val="lt1"/>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r" rtl="0">
                        <a:spcBef>
                          <a:spcPts val="0"/>
                        </a:spcBef>
                        <a:spcAft>
                          <a:spcPts val="0"/>
                        </a:spcAft>
                        <a:buNone/>
                      </a:pPr>
                      <a:r>
                        <a:rPr lang="en">
                          <a:solidFill>
                            <a:schemeClr val="lt1"/>
                          </a:solidFill>
                        </a:rPr>
                        <a:t>0</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-2</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4</a:t>
                      </a:r>
                      <a:endParaRPr>
                        <a:solidFill>
                          <a:schemeClr val="lt1"/>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r" rtl="0">
                        <a:spcBef>
                          <a:spcPts val="0"/>
                        </a:spcBef>
                        <a:spcAft>
                          <a:spcPts val="0"/>
                        </a:spcAft>
                        <a:buNone/>
                      </a:pPr>
                      <a:r>
                        <a:rPr lang="en">
                          <a:solidFill>
                            <a:schemeClr val="lt1"/>
                          </a:solidFill>
                        </a:rPr>
                        <a:t>1</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-1</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1</a:t>
                      </a:r>
                      <a:endParaRPr>
                        <a:solidFill>
                          <a:schemeClr val="lt1"/>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r" rtl="0">
                        <a:spcBef>
                          <a:spcPts val="0"/>
                        </a:spcBef>
                        <a:spcAft>
                          <a:spcPts val="0"/>
                        </a:spcAft>
                        <a:buNone/>
                      </a:pPr>
                      <a:r>
                        <a:rPr lang="en">
                          <a:solidFill>
                            <a:schemeClr val="lt1"/>
                          </a:solidFill>
                        </a:rPr>
                        <a:t>1</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-1</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1</a:t>
                      </a:r>
                      <a:endParaRPr>
                        <a:solidFill>
                          <a:schemeClr val="lt1"/>
                        </a:solidFill>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r" rtl="0">
                        <a:spcBef>
                          <a:spcPts val="0"/>
                        </a:spcBef>
                        <a:spcAft>
                          <a:spcPts val="0"/>
                        </a:spcAft>
                        <a:buNone/>
                      </a:pPr>
                      <a:r>
                        <a:rPr lang="en">
                          <a:solidFill>
                            <a:schemeClr val="lt1"/>
                          </a:solidFill>
                        </a:rPr>
                        <a:t>2</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0</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0</a:t>
                      </a:r>
                      <a:endParaRPr>
                        <a:solidFill>
                          <a:schemeClr val="lt1"/>
                        </a:solidFill>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r" rtl="0">
                        <a:spcBef>
                          <a:spcPts val="0"/>
                        </a:spcBef>
                        <a:spcAft>
                          <a:spcPts val="0"/>
                        </a:spcAft>
                        <a:buNone/>
                      </a:pPr>
                      <a:r>
                        <a:rPr lang="en">
                          <a:solidFill>
                            <a:schemeClr val="lt1"/>
                          </a:solidFill>
                        </a:rPr>
                        <a:t>3</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1</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1</a:t>
                      </a:r>
                      <a:endParaRPr>
                        <a:solidFill>
                          <a:schemeClr val="lt1"/>
                        </a:solidFill>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r" rtl="0">
                        <a:spcBef>
                          <a:spcPts val="0"/>
                        </a:spcBef>
                        <a:spcAft>
                          <a:spcPts val="0"/>
                        </a:spcAft>
                        <a:buNone/>
                      </a:pPr>
                      <a:r>
                        <a:rPr lang="en">
                          <a:solidFill>
                            <a:schemeClr val="lt1"/>
                          </a:solidFill>
                        </a:rPr>
                        <a:t>5</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3</a:t>
                      </a:r>
                      <a:endParaRPr>
                        <a:solidFill>
                          <a:schemeClr val="lt1"/>
                        </a:solidFill>
                      </a:endParaRPr>
                    </a:p>
                  </a:txBody>
                  <a:tcPr marL="91425" marR="91425" marT="91425" marB="91425"/>
                </a:tc>
                <a:tc>
                  <a:txBody>
                    <a:bodyPr/>
                    <a:lstStyle/>
                    <a:p>
                      <a:pPr marL="0" lvl="0" indent="0" algn="ctr" rtl="0">
                        <a:spcBef>
                          <a:spcPts val="0"/>
                        </a:spcBef>
                        <a:spcAft>
                          <a:spcPts val="0"/>
                        </a:spcAft>
                        <a:buNone/>
                      </a:pPr>
                      <a:r>
                        <a:rPr lang="en">
                          <a:solidFill>
                            <a:schemeClr val="lt1"/>
                          </a:solidFill>
                        </a:rPr>
                        <a:t>9</a:t>
                      </a:r>
                      <a:endParaRPr>
                        <a:solidFill>
                          <a:schemeClr val="lt1"/>
                        </a:solidFill>
                      </a:endParaRPr>
                    </a:p>
                  </a:txBody>
                  <a:tcPr marL="91425" marR="91425" marT="91425" marB="91425"/>
                </a:tc>
                <a:extLst>
                  <a:ext uri="{0D108BD9-81ED-4DB2-BD59-A6C34878D82A}">
                    <a16:rowId xmlns:a16="http://schemas.microsoft.com/office/drawing/2014/main" val="10006"/>
                  </a:ext>
                </a:extLst>
              </a:tr>
            </a:tbl>
          </a:graphicData>
        </a:graphic>
      </p:graphicFrame>
      <p:pic>
        <p:nvPicPr>
          <p:cNvPr id="579" name="Google Shape;579;p83" descr="\sqrt{\frac{\sum{(x-\overline{x})^2}}{n-1}}=\sqrt{\frac{4+1+1+0+1+9}{6-1}}" title="MathEquation,#ffffff"/>
          <p:cNvPicPr preferRelativeResize="0"/>
          <p:nvPr/>
        </p:nvPicPr>
        <p:blipFill rotWithShape="1">
          <a:blip r:embed="rId3">
            <a:alphaModFix/>
          </a:blip>
          <a:srcRect r="60873"/>
          <a:stretch/>
        </p:blipFill>
        <p:spPr>
          <a:xfrm>
            <a:off x="5149450" y="1567550"/>
            <a:ext cx="1162350" cy="635000"/>
          </a:xfrm>
          <a:prstGeom prst="rect">
            <a:avLst/>
          </a:prstGeom>
          <a:noFill/>
          <a:ln>
            <a:noFill/>
          </a:ln>
        </p:spPr>
      </p:pic>
      <p:pic>
        <p:nvPicPr>
          <p:cNvPr id="580" name="Google Shape;580;p83" descr="\sqrt{\frac{\sum{(x-\overline{x})^2}}{n-1}}=\sqrt{\frac{4+1+1+0+1+9}{6-1}}" title="MathEquation,#ffffff"/>
          <p:cNvPicPr preferRelativeResize="0"/>
          <p:nvPr/>
        </p:nvPicPr>
        <p:blipFill rotWithShape="1">
          <a:blip r:embed="rId3">
            <a:alphaModFix/>
          </a:blip>
          <a:srcRect l="39128"/>
          <a:stretch/>
        </p:blipFill>
        <p:spPr>
          <a:xfrm>
            <a:off x="6311804" y="1567550"/>
            <a:ext cx="1808400" cy="635000"/>
          </a:xfrm>
          <a:prstGeom prst="rect">
            <a:avLst/>
          </a:prstGeom>
          <a:noFill/>
          <a:ln>
            <a:noFill/>
          </a:ln>
        </p:spPr>
      </p:pic>
      <p:pic>
        <p:nvPicPr>
          <p:cNvPr id="581" name="Google Shape;581;p83" descr="\sqrt{\frac{\sum{(x-\overline{x})^2}}{n-1}}=\sqrt{\frac{16}{5}}" title="MathEquation,#ffffff"/>
          <p:cNvPicPr preferRelativeResize="0"/>
          <p:nvPr/>
        </p:nvPicPr>
        <p:blipFill rotWithShape="1">
          <a:blip r:embed="rId4">
            <a:alphaModFix/>
          </a:blip>
          <a:srcRect l="59719"/>
          <a:stretch/>
        </p:blipFill>
        <p:spPr>
          <a:xfrm>
            <a:off x="6311806" y="2352350"/>
            <a:ext cx="784000" cy="635000"/>
          </a:xfrm>
          <a:prstGeom prst="rect">
            <a:avLst/>
          </a:prstGeom>
          <a:noFill/>
          <a:ln>
            <a:noFill/>
          </a:ln>
        </p:spPr>
      </p:pic>
      <p:pic>
        <p:nvPicPr>
          <p:cNvPr id="582" name="Google Shape;582;p83" descr="\sqrt{\frac{\sum{(x-\overline{x})^2}}{n-1}}=1.79" title="MathEquation,#ffffff"/>
          <p:cNvPicPr preferRelativeResize="0"/>
          <p:nvPr/>
        </p:nvPicPr>
        <p:blipFill rotWithShape="1">
          <a:blip r:embed="rId5">
            <a:alphaModFix/>
          </a:blip>
          <a:srcRect l="62005" r="24275"/>
          <a:stretch/>
        </p:blipFill>
        <p:spPr>
          <a:xfrm>
            <a:off x="6311795" y="3084200"/>
            <a:ext cx="257176" cy="635000"/>
          </a:xfrm>
          <a:prstGeom prst="rect">
            <a:avLst/>
          </a:prstGeom>
          <a:noFill/>
          <a:ln>
            <a:noFill/>
          </a:ln>
        </p:spPr>
      </p:pic>
      <p:pic>
        <p:nvPicPr>
          <p:cNvPr id="583" name="Google Shape;583;p83" descr="\sqrt{\frac{\sum{(x-\overline{x})^2}}{n-1}}=1.79" title="MathEquation,#82c7a5"/>
          <p:cNvPicPr preferRelativeResize="0"/>
          <p:nvPr/>
        </p:nvPicPr>
        <p:blipFill rotWithShape="1">
          <a:blip r:embed="rId6">
            <a:alphaModFix/>
          </a:blip>
          <a:srcRect l="75960"/>
          <a:stretch/>
        </p:blipFill>
        <p:spPr>
          <a:xfrm>
            <a:off x="6568966" y="3084200"/>
            <a:ext cx="450624" cy="635000"/>
          </a:xfrm>
          <a:prstGeom prst="rect">
            <a:avLst/>
          </a:prstGeom>
          <a:noFill/>
          <a:ln>
            <a:noFill/>
          </a:ln>
        </p:spPr>
      </p:pic>
      <p:sp>
        <p:nvSpPr>
          <p:cNvPr id="584" name="Google Shape;584;p83"/>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sz="2400"/>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585" name="Google Shape;585;p83"/>
          <p:cNvSpPr txBox="1"/>
          <p:nvPr/>
        </p:nvSpPr>
        <p:spPr>
          <a:xfrm>
            <a:off x="168975" y="2774288"/>
            <a:ext cx="948000" cy="36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X̅ = 2</a:t>
            </a:r>
            <a:endParaRPr>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8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Example</a:t>
            </a:r>
            <a:endParaRPr sz="3000"/>
          </a:p>
        </p:txBody>
      </p:sp>
      <p:sp>
        <p:nvSpPr>
          <p:cNvPr id="591" name="Google Shape;591;p8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a:t>At a bike sales shop, sales rep are paid commission on every bike that he or she sells. You ask the manager what the typical sales rep is paid. The manager is not sure but provides you with the commission for seven sales reps for the past week: $50, $50, $450, $500, $950, $1000, $11000.</a:t>
            </a:r>
            <a:endParaRPr sz="24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8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Example</a:t>
            </a:r>
            <a:endParaRPr sz="3000"/>
          </a:p>
        </p:txBody>
      </p:sp>
      <p:sp>
        <p:nvSpPr>
          <p:cNvPr id="597" name="Google Shape;597;p8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$50, $50, $450, $500, $950, $1000, $11000</a:t>
            </a:r>
            <a:endParaRPr sz="2400" dirty="0"/>
          </a:p>
          <a:p>
            <a:pPr marL="0" lvl="0" indent="0" algn="l" rtl="0">
              <a:spcBef>
                <a:spcPts val="1600"/>
              </a:spcBef>
              <a:spcAft>
                <a:spcPts val="0"/>
              </a:spcAft>
              <a:buNone/>
            </a:pPr>
            <a:r>
              <a:rPr lang="en" sz="2400" dirty="0"/>
              <a:t>Range: $10950</a:t>
            </a:r>
            <a:endParaRPr sz="2400" dirty="0"/>
          </a:p>
          <a:p>
            <a:pPr marL="0" lvl="0" indent="0" algn="l" rtl="0">
              <a:spcBef>
                <a:spcPts val="1600"/>
              </a:spcBef>
              <a:spcAft>
                <a:spcPts val="0"/>
              </a:spcAft>
              <a:buNone/>
            </a:pPr>
            <a:r>
              <a:rPr lang="en" sz="2400" dirty="0"/>
              <a:t>Interquartile Range: $950</a:t>
            </a:r>
            <a:endParaRPr sz="2400" dirty="0"/>
          </a:p>
          <a:p>
            <a:pPr marL="0" lvl="0" indent="0" algn="l" rtl="0">
              <a:spcBef>
                <a:spcPts val="1600"/>
              </a:spcBef>
              <a:spcAft>
                <a:spcPts val="1600"/>
              </a:spcAft>
              <a:buNone/>
            </a:pPr>
            <a:r>
              <a:rPr lang="en" sz="2400" dirty="0"/>
              <a:t>Standard Deviation: $3990</a:t>
            </a:r>
            <a:endParaRP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Descriptive Statistics</a:t>
            </a:r>
            <a:endParaRPr sz="3000"/>
          </a:p>
        </p:txBody>
      </p:sp>
      <p:sp>
        <p:nvSpPr>
          <p:cNvPr id="176" name="Google Shape;176;p19"/>
          <p:cNvSpPr txBox="1">
            <a:spLocks noGrp="1"/>
          </p:cNvSpPr>
          <p:nvPr>
            <p:ph type="body" idx="1"/>
          </p:nvPr>
        </p:nvSpPr>
        <p:spPr>
          <a:xfrm>
            <a:off x="1297500" y="1567550"/>
            <a:ext cx="7038900" cy="29112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 sz="2400"/>
              <a:t>Measures of:</a:t>
            </a:r>
            <a:endParaRPr sz="2400"/>
          </a:p>
          <a:p>
            <a:pPr marL="0" lvl="0" indent="0" algn="l" rtl="0">
              <a:spcBef>
                <a:spcPts val="1600"/>
              </a:spcBef>
              <a:spcAft>
                <a:spcPts val="1600"/>
              </a:spcAft>
              <a:buNone/>
            </a:pPr>
            <a:endParaRPr sz="24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8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Which is best?</a:t>
            </a:r>
            <a:endParaRPr sz="3000" b="1">
              <a:solidFill>
                <a:schemeClr val="lt2"/>
              </a:solidFill>
            </a:endParaRPr>
          </a:p>
        </p:txBody>
      </p:sp>
      <p:sp>
        <p:nvSpPr>
          <p:cNvPr id="610" name="Google Shape;610;p8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Range</a:t>
            </a:r>
          </a:p>
          <a:p>
            <a:pPr marL="0" lvl="0" indent="0" algn="l" rtl="0">
              <a:spcBef>
                <a:spcPts val="0"/>
              </a:spcBef>
              <a:spcAft>
                <a:spcPts val="0"/>
              </a:spcAft>
              <a:buNone/>
            </a:pPr>
            <a:r>
              <a:rPr lang="en" sz="2400" dirty="0"/>
              <a:t>  </a:t>
            </a:r>
            <a:r>
              <a:rPr lang="en" sz="1800" dirty="0"/>
              <a:t>Pros:</a:t>
            </a:r>
            <a:br>
              <a:rPr lang="en" sz="1800" dirty="0"/>
            </a:br>
            <a:r>
              <a:rPr lang="en" sz="1800" dirty="0"/>
              <a:t>    1. Easy to calculate</a:t>
            </a:r>
            <a:endParaRPr sz="1800" dirty="0"/>
          </a:p>
          <a:p>
            <a:pPr marL="0" lvl="0" indent="0" algn="l" rtl="0">
              <a:spcBef>
                <a:spcPts val="1600"/>
              </a:spcBef>
              <a:spcAft>
                <a:spcPts val="1600"/>
              </a:spcAft>
              <a:buNone/>
            </a:pPr>
            <a:r>
              <a:rPr lang="en" sz="1800" dirty="0"/>
              <a:t>  Cons:</a:t>
            </a:r>
            <a:br>
              <a:rPr lang="en" sz="1800" dirty="0"/>
            </a:br>
            <a:r>
              <a:rPr lang="en" sz="1800" dirty="0"/>
              <a:t>    1. Doesn’t use all the information</a:t>
            </a:r>
            <a:br>
              <a:rPr lang="en" sz="1800" dirty="0"/>
            </a:br>
            <a:r>
              <a:rPr lang="en" sz="1800" dirty="0"/>
              <a:t>    2. Sensitive to extreme values</a:t>
            </a:r>
            <a:br>
              <a:rPr lang="en" sz="1800" dirty="0"/>
            </a:br>
            <a:r>
              <a:rPr lang="en" sz="1800" dirty="0"/>
              <a:t>    3. Min and max are more useful</a:t>
            </a:r>
            <a:endParaRPr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8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t>Which is best?</a:t>
            </a:r>
            <a:endParaRPr sz="3000" b="1" dirty="0">
              <a:solidFill>
                <a:schemeClr val="lt2"/>
              </a:solidFill>
            </a:endParaRPr>
          </a:p>
        </p:txBody>
      </p:sp>
      <p:sp>
        <p:nvSpPr>
          <p:cNvPr id="616" name="Google Shape;616;p8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Interquartile Range</a:t>
            </a:r>
          </a:p>
          <a:p>
            <a:pPr marL="0" lvl="0" indent="0" algn="l" rtl="0">
              <a:spcBef>
                <a:spcPts val="0"/>
              </a:spcBef>
              <a:spcAft>
                <a:spcPts val="0"/>
              </a:spcAft>
              <a:buNone/>
            </a:pPr>
            <a:r>
              <a:rPr lang="en" sz="2400" dirty="0"/>
              <a:t>  </a:t>
            </a:r>
            <a:r>
              <a:rPr lang="en" sz="1800" dirty="0"/>
              <a:t>Pros:</a:t>
            </a:r>
            <a:br>
              <a:rPr lang="en" sz="1800" dirty="0"/>
            </a:br>
            <a:r>
              <a:rPr lang="en" sz="1800" dirty="0"/>
              <a:t>    1. Good for ordered data</a:t>
            </a:r>
            <a:br>
              <a:rPr lang="en" sz="1800" dirty="0"/>
            </a:br>
            <a:r>
              <a:rPr lang="en" sz="1800" dirty="0"/>
              <a:t>    2. Not susceptible to extreme values</a:t>
            </a:r>
            <a:br>
              <a:rPr lang="en" sz="1800" dirty="0"/>
            </a:br>
            <a:r>
              <a:rPr lang="en" sz="1800" dirty="0"/>
              <a:t>    3. More stable than range </a:t>
            </a:r>
            <a:endParaRPr sz="1800" dirty="0"/>
          </a:p>
          <a:p>
            <a:pPr marL="0" lvl="0" indent="0" algn="l" rtl="0">
              <a:spcBef>
                <a:spcPts val="1600"/>
              </a:spcBef>
              <a:spcAft>
                <a:spcPts val="1600"/>
              </a:spcAft>
              <a:buNone/>
            </a:pPr>
            <a:r>
              <a:rPr lang="en" sz="1800" dirty="0"/>
              <a:t>  Cons:</a:t>
            </a:r>
            <a:br>
              <a:rPr lang="en" sz="1800" dirty="0"/>
            </a:br>
            <a:r>
              <a:rPr lang="en" sz="1800" dirty="0"/>
              <a:t>    1. Doesn’t use all the information</a:t>
            </a:r>
            <a:br>
              <a:rPr lang="en" sz="1800" dirty="0"/>
            </a:br>
            <a:r>
              <a:rPr lang="en" sz="1800" dirty="0"/>
              <a:t>    2. Harder to calculate and understand</a:t>
            </a:r>
            <a:endParaRPr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8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t>Which is best?</a:t>
            </a:r>
            <a:endParaRPr sz="3000" b="1" dirty="0">
              <a:solidFill>
                <a:schemeClr val="lt2"/>
              </a:solidFill>
            </a:endParaRPr>
          </a:p>
        </p:txBody>
      </p:sp>
      <p:sp>
        <p:nvSpPr>
          <p:cNvPr id="622" name="Google Shape;622;p8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Standard Deviation</a:t>
            </a:r>
          </a:p>
          <a:p>
            <a:pPr marL="0" lvl="0" indent="0" algn="l" rtl="0">
              <a:spcBef>
                <a:spcPts val="0"/>
              </a:spcBef>
              <a:spcAft>
                <a:spcPts val="0"/>
              </a:spcAft>
              <a:buNone/>
            </a:pPr>
            <a:r>
              <a:rPr lang="en" sz="2400" dirty="0"/>
              <a:t>  </a:t>
            </a:r>
            <a:r>
              <a:rPr lang="en" sz="1800" dirty="0"/>
              <a:t>Pros:</a:t>
            </a:r>
          </a:p>
          <a:p>
            <a:pPr marL="0" lvl="0" indent="0" algn="l" rtl="0">
              <a:spcBef>
                <a:spcPts val="0"/>
              </a:spcBef>
              <a:spcAft>
                <a:spcPts val="0"/>
              </a:spcAft>
              <a:buNone/>
            </a:pPr>
            <a:r>
              <a:rPr lang="en" sz="1800" dirty="0"/>
              <a:t>    1. Uses all the data values</a:t>
            </a:r>
            <a:br>
              <a:rPr lang="en" sz="1800" dirty="0"/>
            </a:br>
            <a:r>
              <a:rPr lang="en" sz="1800" dirty="0"/>
              <a:t>    2. Useful in statistical methods and inference</a:t>
            </a:r>
            <a:endParaRPr sz="1800" dirty="0"/>
          </a:p>
          <a:p>
            <a:pPr marL="0" lvl="0" indent="0" algn="l" rtl="0">
              <a:spcBef>
                <a:spcPts val="1600"/>
              </a:spcBef>
              <a:spcAft>
                <a:spcPts val="1600"/>
              </a:spcAft>
              <a:buNone/>
            </a:pPr>
            <a:r>
              <a:rPr lang="en" sz="1800" dirty="0"/>
              <a:t>  Cons:</a:t>
            </a:r>
            <a:br>
              <a:rPr lang="en" sz="1800" dirty="0"/>
            </a:br>
            <a:r>
              <a:rPr lang="en" sz="1800" dirty="0"/>
              <a:t>    1. Susceptible to extreme values</a:t>
            </a:r>
            <a:br>
              <a:rPr lang="en" sz="1800" dirty="0"/>
            </a:br>
            <a:r>
              <a:rPr lang="en" sz="1800" dirty="0"/>
              <a:t>    2. Hard to calculate manually</a:t>
            </a:r>
            <a:endParaRPr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8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So what?</a:t>
            </a:r>
            <a:endParaRPr sz="3000" b="1">
              <a:solidFill>
                <a:schemeClr val="lt2"/>
              </a:solidFill>
            </a:endParaRPr>
          </a:p>
        </p:txBody>
      </p:sp>
      <p:sp>
        <p:nvSpPr>
          <p:cNvPr id="603" name="Google Shape;603;p8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Use both measures to describe data</a:t>
            </a:r>
            <a:endParaRPr sz="2400" dirty="0"/>
          </a:p>
          <a:p>
            <a:pPr marL="0" lvl="0" indent="0" algn="l" rtl="0">
              <a:spcBef>
                <a:spcPts val="1600"/>
              </a:spcBef>
              <a:spcAft>
                <a:spcPts val="0"/>
              </a:spcAft>
              <a:buNone/>
            </a:pPr>
            <a:r>
              <a:rPr lang="en" sz="2400" dirty="0"/>
              <a:t>One does not tell you enough</a:t>
            </a:r>
            <a:endParaRPr sz="2400" dirty="0"/>
          </a:p>
          <a:p>
            <a:pPr marL="0" lvl="0" indent="0" algn="l" rtl="0">
              <a:spcBef>
                <a:spcPts val="1600"/>
              </a:spcBef>
              <a:spcAft>
                <a:spcPts val="1600"/>
              </a:spcAft>
              <a:buNone/>
            </a:pPr>
            <a:endParaRPr sz="2400" dirty="0"/>
          </a:p>
        </p:txBody>
      </p:sp>
      <p:pic>
        <p:nvPicPr>
          <p:cNvPr id="3" name="Picture 2">
            <a:extLst>
              <a:ext uri="{FF2B5EF4-FFF2-40B4-BE49-F238E27FC236}">
                <a16:creationId xmlns:a16="http://schemas.microsoft.com/office/drawing/2014/main" id="{065CC0AF-D00D-E428-B47E-202525670ED2}"/>
              </a:ext>
            </a:extLst>
          </p:cNvPr>
          <p:cNvPicPr>
            <a:picLocks noChangeAspect="1"/>
          </p:cNvPicPr>
          <p:nvPr/>
        </p:nvPicPr>
        <p:blipFill>
          <a:blip r:embed="rId3"/>
          <a:stretch>
            <a:fillRect/>
          </a:stretch>
        </p:blipFill>
        <p:spPr>
          <a:xfrm>
            <a:off x="1228512" y="1177973"/>
            <a:ext cx="6086475" cy="3429000"/>
          </a:xfrm>
          <a:prstGeom prst="rect">
            <a:avLst/>
          </a:prstGeom>
        </p:spPr>
      </p:pic>
    </p:spTree>
    <p:extLst>
      <p:ext uri="{BB962C8B-B14F-4D97-AF65-F5344CB8AC3E}">
        <p14:creationId xmlns:p14="http://schemas.microsoft.com/office/powerpoint/2010/main" val="522727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Descriptive Statistics</a:t>
            </a:r>
            <a:endParaRPr sz="3000"/>
          </a:p>
        </p:txBody>
      </p:sp>
      <p:sp>
        <p:nvSpPr>
          <p:cNvPr id="182" name="Google Shape;182;p20"/>
          <p:cNvSpPr txBox="1">
            <a:spLocks noGrp="1"/>
          </p:cNvSpPr>
          <p:nvPr>
            <p:ph type="body" idx="1"/>
          </p:nvPr>
        </p:nvSpPr>
        <p:spPr>
          <a:xfrm>
            <a:off x="1297500" y="1567550"/>
            <a:ext cx="7038900" cy="29112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 sz="2400"/>
              <a:t>Measures of:</a:t>
            </a:r>
            <a:endParaRPr sz="2400"/>
          </a:p>
          <a:p>
            <a:pPr marL="914400" lvl="0" indent="-381000" algn="l" rtl="0">
              <a:spcBef>
                <a:spcPts val="1600"/>
              </a:spcBef>
              <a:spcAft>
                <a:spcPts val="0"/>
              </a:spcAft>
              <a:buSzPts val="2400"/>
              <a:buAutoNum type="arabicPeriod"/>
            </a:pPr>
            <a:r>
              <a:rPr lang="en" sz="2400"/>
              <a:t>Central Tendency</a:t>
            </a:r>
            <a:endParaRPr sz="2400"/>
          </a:p>
          <a:p>
            <a:pPr marL="0" lvl="0" indent="0" algn="l" rtl="0">
              <a:spcBef>
                <a:spcPts val="1600"/>
              </a:spcBef>
              <a:spcAft>
                <a:spcPts val="1600"/>
              </a:spcAft>
              <a:buNone/>
            </a:pP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Descriptive Statistics</a:t>
            </a:r>
            <a:endParaRPr sz="3000"/>
          </a:p>
        </p:txBody>
      </p:sp>
      <p:sp>
        <p:nvSpPr>
          <p:cNvPr id="188" name="Google Shape;188;p21"/>
          <p:cNvSpPr txBox="1">
            <a:spLocks noGrp="1"/>
          </p:cNvSpPr>
          <p:nvPr>
            <p:ph type="body" idx="1"/>
          </p:nvPr>
        </p:nvSpPr>
        <p:spPr>
          <a:xfrm>
            <a:off x="1297500" y="1567550"/>
            <a:ext cx="7038900" cy="29112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 sz="2400"/>
              <a:t>Measures of:</a:t>
            </a:r>
            <a:endParaRPr sz="2400"/>
          </a:p>
          <a:p>
            <a:pPr marL="914400" lvl="0" indent="-381000" algn="l" rtl="0">
              <a:spcBef>
                <a:spcPts val="1600"/>
              </a:spcBef>
              <a:spcAft>
                <a:spcPts val="0"/>
              </a:spcAft>
              <a:buSzPts val="2400"/>
              <a:buAutoNum type="arabicPeriod"/>
            </a:pPr>
            <a:r>
              <a:rPr lang="en" sz="2400"/>
              <a:t>Central Tendency </a:t>
            </a:r>
            <a:endParaRPr sz="2400"/>
          </a:p>
          <a:p>
            <a:pPr marL="914400" lvl="0" indent="-381000" algn="l" rtl="0">
              <a:spcBef>
                <a:spcPts val="0"/>
              </a:spcBef>
              <a:spcAft>
                <a:spcPts val="0"/>
              </a:spcAft>
              <a:buSzPts val="2400"/>
              <a:buAutoNum type="arabicPeriod"/>
            </a:pPr>
            <a:r>
              <a:rPr lang="en" sz="2400"/>
              <a:t>Dispersion</a:t>
            </a:r>
            <a:endParaRPr sz="240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30d97937-01a3-4de3-90ca-5e7d330c9e3c">
      <Terms xmlns="http://schemas.microsoft.com/office/infopath/2007/PartnerControls"/>
    </lcf76f155ced4ddcb4097134ff3c332f>
    <TaxCatchAll xmlns="9424389c-3462-41f7-a219-8f9753f44d2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9CBC7576CF0524CBA25DC971C759B1A" ma:contentTypeVersion="11" ma:contentTypeDescription="Create a new document." ma:contentTypeScope="" ma:versionID="b75cfc0ac22d07dee6b548defd1e23da">
  <xsd:schema xmlns:xsd="http://www.w3.org/2001/XMLSchema" xmlns:xs="http://www.w3.org/2001/XMLSchema" xmlns:p="http://schemas.microsoft.com/office/2006/metadata/properties" xmlns:ns2="30d97937-01a3-4de3-90ca-5e7d330c9e3c" xmlns:ns3="9424389c-3462-41f7-a219-8f9753f44d22" targetNamespace="http://schemas.microsoft.com/office/2006/metadata/properties" ma:root="true" ma:fieldsID="4085e53bb4211184587dea94a899aee8" ns2:_="" ns3:_="">
    <xsd:import namespace="30d97937-01a3-4de3-90ca-5e7d330c9e3c"/>
    <xsd:import namespace="9424389c-3462-41f7-a219-8f9753f44d2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d97937-01a3-4de3-90ca-5e7d330c9e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95476efd-2625-4ffb-b020-68dbe4abf389"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424389c-3462-41f7-a219-8f9753f44d22"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38c3e5a-36d3-4f86-9e6d-3f95ef1e8ab6}" ma:internalName="TaxCatchAll" ma:showField="CatchAllData" ma:web="9424389c-3462-41f7-a219-8f9753f44d2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F02AF99-1BBD-4308-A636-5106D1260BA8}">
  <ds:schemaRefs>
    <ds:schemaRef ds:uri="http://schemas.microsoft.com/office/2006/metadata/properties"/>
    <ds:schemaRef ds:uri="http://schemas.microsoft.com/office/infopath/2007/PartnerControls"/>
    <ds:schemaRef ds:uri="30d97937-01a3-4de3-90ca-5e7d330c9e3c"/>
    <ds:schemaRef ds:uri="9424389c-3462-41f7-a219-8f9753f44d22"/>
  </ds:schemaRefs>
</ds:datastoreItem>
</file>

<file path=customXml/itemProps2.xml><?xml version="1.0" encoding="utf-8"?>
<ds:datastoreItem xmlns:ds="http://schemas.openxmlformats.org/officeDocument/2006/customXml" ds:itemID="{EF3EE5EB-04C2-4482-BFBB-B4853BF859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d97937-01a3-4de3-90ca-5e7d330c9e3c"/>
    <ds:schemaRef ds:uri="9424389c-3462-41f7-a219-8f9753f44d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E023D2-9090-49A3-B049-439A4CE64D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TotalTime>
  <Words>1702</Words>
  <Application>Microsoft Office PowerPoint</Application>
  <PresentationFormat>On-screen Show (16:9)</PresentationFormat>
  <Paragraphs>353</Paragraphs>
  <Slides>73</Slides>
  <Notes>73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73</vt:i4>
      </vt:variant>
    </vt:vector>
  </HeadingPairs>
  <TitlesOfParts>
    <vt:vector size="77" baseType="lpstr">
      <vt:lpstr>Lato</vt:lpstr>
      <vt:lpstr>Montserrat</vt:lpstr>
      <vt:lpstr>Arial</vt:lpstr>
      <vt:lpstr>Focus</vt:lpstr>
      <vt:lpstr>Descriptive Statistics</vt:lpstr>
      <vt:lpstr>Why Descriptive Statistics?</vt:lpstr>
      <vt:lpstr>Why Descriptive Statistics?</vt:lpstr>
      <vt:lpstr>Why Descriptive Statistics?</vt:lpstr>
      <vt:lpstr>Descriptive Statistics</vt:lpstr>
      <vt:lpstr>Descriptive Statistics</vt:lpstr>
      <vt:lpstr>Descriptive Statistics</vt:lpstr>
      <vt:lpstr>Descriptive Statistics</vt:lpstr>
      <vt:lpstr>Descriptive Statistics</vt:lpstr>
      <vt:lpstr>Descriptive Statistics</vt:lpstr>
      <vt:lpstr>Measures of Central Tendency</vt:lpstr>
      <vt:lpstr>Measures of Central Tendency</vt:lpstr>
      <vt:lpstr>Measures of Central Tendency</vt:lpstr>
      <vt:lpstr>Measures of Central Tendency</vt:lpstr>
      <vt:lpstr>Measures of Central Tendency</vt:lpstr>
      <vt:lpstr>Measures of Central Tendency</vt:lpstr>
      <vt:lpstr>Measures of Central Tendency - Mean</vt:lpstr>
      <vt:lpstr>Measures of Central Tendency - Mean</vt:lpstr>
      <vt:lpstr>Measures of Central Tendency - Mean</vt:lpstr>
      <vt:lpstr>Measures of Central Tendency - Mean</vt:lpstr>
      <vt:lpstr>Measures of Central Tendency - Mean</vt:lpstr>
      <vt:lpstr>Measures of Central Tendency - Mean</vt:lpstr>
      <vt:lpstr>Measures of Central Tendency - Median</vt:lpstr>
      <vt:lpstr>Measures of Central Tendency - Median</vt:lpstr>
      <vt:lpstr>Measures of Central Tendency - Median</vt:lpstr>
      <vt:lpstr>Measures of Central Tendency - Median</vt:lpstr>
      <vt:lpstr>Measures of Central Tendency - Median</vt:lpstr>
      <vt:lpstr>Measures of Central Tendency - Median</vt:lpstr>
      <vt:lpstr>Measures of Central Tendency - Median</vt:lpstr>
      <vt:lpstr>Measures of Central Tendency - Median</vt:lpstr>
      <vt:lpstr>Measures of Central Tendency - Median</vt:lpstr>
      <vt:lpstr>Measures of Central Tendency - Mode</vt:lpstr>
      <vt:lpstr>Measures of Central Tendency - Mode</vt:lpstr>
      <vt:lpstr>Measures of Central Tendency - Mode</vt:lpstr>
      <vt:lpstr>Measures of Central Tendency - Mode</vt:lpstr>
      <vt:lpstr>Measures of Central Tendency - Mode</vt:lpstr>
      <vt:lpstr>Measures of Central Tendency - Mode</vt:lpstr>
      <vt:lpstr>Measures of Central Tendency - Mode</vt:lpstr>
      <vt:lpstr>Measures of Central Tendency - Mode</vt:lpstr>
      <vt:lpstr>Example</vt:lpstr>
      <vt:lpstr>Example</vt:lpstr>
      <vt:lpstr>Which is best?</vt:lpstr>
      <vt:lpstr>Descriptive Statistics</vt:lpstr>
      <vt:lpstr>Descriptive Statistics</vt:lpstr>
      <vt:lpstr>Measures of Dispersion</vt:lpstr>
      <vt:lpstr>Measures of Central Tendency - Range</vt:lpstr>
      <vt:lpstr>Measures of Central Tendency - Range</vt:lpstr>
      <vt:lpstr>Measures of Central Tendency - Range</vt:lpstr>
      <vt:lpstr>Measures of Central Tendency - Range</vt:lpstr>
      <vt:lpstr>Measures of Central Tendency - Interquartile Range</vt:lpstr>
      <vt:lpstr>Measures of Central Tendency - Interquartile Range</vt:lpstr>
      <vt:lpstr>Measures of Central Tendency - Interquartile Range</vt:lpstr>
      <vt:lpstr>Measures of Central Tendency - Interquartile Range</vt:lpstr>
      <vt:lpstr>Measures of Central Tendency - Interquartile Range</vt:lpstr>
      <vt:lpstr>Measures of Central Tendency - Interquartile Range</vt:lpstr>
      <vt:lpstr>Measures of Central Tendency - Interquartile Range</vt:lpstr>
      <vt:lpstr>Measures of Central Tendency - Interquartile Range</vt:lpstr>
      <vt:lpstr>Measures of Central Tendency - Interquartile Range</vt:lpstr>
      <vt:lpstr>Measures of Central Tendency - Interquartile Range</vt:lpstr>
      <vt:lpstr>Measures of Central Tendency - Interquartile Range</vt:lpstr>
      <vt:lpstr>Measures of Central Tendency - Standard Deviation</vt:lpstr>
      <vt:lpstr>Measures of Central Tendency - Standard Deviation</vt:lpstr>
      <vt:lpstr>Measures of Central Tendency - Standard Deviation</vt:lpstr>
      <vt:lpstr>Measures of Central Tendency - Standard Deviation</vt:lpstr>
      <vt:lpstr>Measures of Central Tendency - Standard Deviation</vt:lpstr>
      <vt:lpstr>Measures of Central Tendency - Standard Deviation</vt:lpstr>
      <vt:lpstr>Measures of Central Tendency - Standard Deviation</vt:lpstr>
      <vt:lpstr>Example</vt:lpstr>
      <vt:lpstr>Example</vt:lpstr>
      <vt:lpstr>Which is best?</vt:lpstr>
      <vt:lpstr>Which is best?</vt:lpstr>
      <vt:lpstr>Which is best?</vt:lpstr>
      <vt:lpstr>So what?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PAMILAGAS, KEVIN S CTR USAF AETC AFIT/LSM</cp:lastModifiedBy>
  <cp:revision>1</cp:revision>
  <dcterms:modified xsi:type="dcterms:W3CDTF">2024-12-16T02:05:05Z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0x010100A9CBC7576CF0524CBA25DC971C759B1A</vt:lpwstr>
  </property>
</Properties>
</file>