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notesMasterIdLst>
    <p:notesMasterId r:id="rId57"/>
  </p:notesMasterIdLst>
  <p:sldIdLst>
    <p:sldId id="320" r:id="rId5"/>
    <p:sldId id="256" r:id="rId6"/>
    <p:sldId id="321" r:id="rId7"/>
    <p:sldId id="309" r:id="rId8"/>
    <p:sldId id="313" r:id="rId9"/>
    <p:sldId id="267" r:id="rId10"/>
    <p:sldId id="270" r:id="rId11"/>
    <p:sldId id="268" r:id="rId12"/>
    <p:sldId id="291" r:id="rId13"/>
    <p:sldId id="259" r:id="rId14"/>
    <p:sldId id="272" r:id="rId15"/>
    <p:sldId id="271" r:id="rId16"/>
    <p:sldId id="264" r:id="rId17"/>
    <p:sldId id="274" r:id="rId18"/>
    <p:sldId id="275" r:id="rId19"/>
    <p:sldId id="278" r:id="rId20"/>
    <p:sldId id="280" r:id="rId21"/>
    <p:sldId id="276" r:id="rId22"/>
    <p:sldId id="277" r:id="rId23"/>
    <p:sldId id="266" r:id="rId24"/>
    <p:sldId id="287" r:id="rId25"/>
    <p:sldId id="288" r:id="rId26"/>
    <p:sldId id="279" r:id="rId27"/>
    <p:sldId id="285" r:id="rId28"/>
    <p:sldId id="273" r:id="rId29"/>
    <p:sldId id="290" r:id="rId30"/>
    <p:sldId id="292" r:id="rId31"/>
    <p:sldId id="293" r:id="rId32"/>
    <p:sldId id="312" r:id="rId33"/>
    <p:sldId id="295" r:id="rId34"/>
    <p:sldId id="319" r:id="rId35"/>
    <p:sldId id="282" r:id="rId36"/>
    <p:sldId id="311" r:id="rId37"/>
    <p:sldId id="296" r:id="rId38"/>
    <p:sldId id="297" r:id="rId39"/>
    <p:sldId id="298" r:id="rId40"/>
    <p:sldId id="299" r:id="rId41"/>
    <p:sldId id="300" r:id="rId42"/>
    <p:sldId id="303" r:id="rId43"/>
    <p:sldId id="306" r:id="rId44"/>
    <p:sldId id="286" r:id="rId45"/>
    <p:sldId id="307" r:id="rId46"/>
    <p:sldId id="314" r:id="rId47"/>
    <p:sldId id="316" r:id="rId48"/>
    <p:sldId id="294" r:id="rId49"/>
    <p:sldId id="315" r:id="rId50"/>
    <p:sldId id="258" r:id="rId51"/>
    <p:sldId id="308" r:id="rId52"/>
    <p:sldId id="269" r:id="rId53"/>
    <p:sldId id="263" r:id="rId54"/>
    <p:sldId id="317" r:id="rId55"/>
    <p:sldId id="318"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mberlain, Chad N Maj USAF AETC AFIT/LSS" initials="CNC" lastIdx="1" clrIdx="0">
    <p:extLst>
      <p:ext uri="{19B8F6BF-5375-455C-9EA6-DF929625EA0E}">
        <p15:presenceInfo xmlns:p15="http://schemas.microsoft.com/office/powerpoint/2012/main" userId="Chamberlain, Chad N Maj USAF AETC AFIT/L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00FF"/>
    <a:srgbClr val="3048F8"/>
    <a:srgbClr val="EFC457"/>
    <a:srgbClr val="C59B15"/>
    <a:srgbClr val="90B775"/>
    <a:srgbClr val="EC720E"/>
    <a:srgbClr val="3C3C3C"/>
    <a:srgbClr val="B7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84676" autoAdjust="0"/>
  </p:normalViewPr>
  <p:slideViewPr>
    <p:cSldViewPr snapToGrid="0">
      <p:cViewPr varScale="1">
        <p:scale>
          <a:sx n="68" d="100"/>
          <a:sy n="68" d="100"/>
        </p:scale>
        <p:origin x="1262"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MILAGAS, KEVIN S CTR USAF AETC AFIT/LSM" userId="009fbf30-8171-4f28-916c-cb4b56e6ee63" providerId="ADAL" clId="{50F00E22-B870-4212-BDDE-D328511A6195}"/>
    <pc:docChg chg="addSld delSld modSld">
      <pc:chgData name="PAMILAGAS, KEVIN S CTR USAF AETC AFIT/LSM" userId="009fbf30-8171-4f28-916c-cb4b56e6ee63" providerId="ADAL" clId="{50F00E22-B870-4212-BDDE-D328511A6195}" dt="2025-03-13T16:59:12.357" v="328" actId="113"/>
      <pc:docMkLst>
        <pc:docMk/>
      </pc:docMkLst>
      <pc:sldChg chg="mod modShow">
        <pc:chgData name="PAMILAGAS, KEVIN S CTR USAF AETC AFIT/LSM" userId="009fbf30-8171-4f28-916c-cb4b56e6ee63" providerId="ADAL" clId="{50F00E22-B870-4212-BDDE-D328511A6195}" dt="2025-03-13T16:54:25.584" v="3" actId="729"/>
        <pc:sldMkLst>
          <pc:docMk/>
          <pc:sldMk cId="862358056" sldId="258"/>
        </pc:sldMkLst>
      </pc:sldChg>
      <pc:sldChg chg="mod modShow">
        <pc:chgData name="PAMILAGAS, KEVIN S CTR USAF AETC AFIT/LSM" userId="009fbf30-8171-4f28-916c-cb4b56e6ee63" providerId="ADAL" clId="{50F00E22-B870-4212-BDDE-D328511A6195}" dt="2025-03-13T16:53:10.889" v="0" actId="729"/>
        <pc:sldMkLst>
          <pc:docMk/>
          <pc:sldMk cId="3816296271" sldId="267"/>
        </pc:sldMkLst>
      </pc:sldChg>
      <pc:sldChg chg="mod modShow">
        <pc:chgData name="PAMILAGAS, KEVIN S CTR USAF AETC AFIT/LSM" userId="009fbf30-8171-4f28-916c-cb4b56e6ee63" providerId="ADAL" clId="{50F00E22-B870-4212-BDDE-D328511A6195}" dt="2025-03-13T16:53:10.889" v="0" actId="729"/>
        <pc:sldMkLst>
          <pc:docMk/>
          <pc:sldMk cId="1327798296" sldId="270"/>
        </pc:sldMkLst>
      </pc:sldChg>
      <pc:sldChg chg="mod modShow">
        <pc:chgData name="PAMILAGAS, KEVIN S CTR USAF AETC AFIT/LSM" userId="009fbf30-8171-4f28-916c-cb4b56e6ee63" providerId="ADAL" clId="{50F00E22-B870-4212-BDDE-D328511A6195}" dt="2025-03-13T16:53:49.932" v="2" actId="729"/>
        <pc:sldMkLst>
          <pc:docMk/>
          <pc:sldMk cId="2054971659" sldId="297"/>
        </pc:sldMkLst>
      </pc:sldChg>
      <pc:sldChg chg="mod modShow">
        <pc:chgData name="PAMILAGAS, KEVIN S CTR USAF AETC AFIT/LSM" userId="009fbf30-8171-4f28-916c-cb4b56e6ee63" providerId="ADAL" clId="{50F00E22-B870-4212-BDDE-D328511A6195}" dt="2025-03-13T16:53:45.001" v="1" actId="729"/>
        <pc:sldMkLst>
          <pc:docMk/>
          <pc:sldMk cId="1081710817" sldId="298"/>
        </pc:sldMkLst>
      </pc:sldChg>
      <pc:sldChg chg="mod modShow">
        <pc:chgData name="PAMILAGAS, KEVIN S CTR USAF AETC AFIT/LSM" userId="009fbf30-8171-4f28-916c-cb4b56e6ee63" providerId="ADAL" clId="{50F00E22-B870-4212-BDDE-D328511A6195}" dt="2025-03-13T16:53:45.001" v="1" actId="729"/>
        <pc:sldMkLst>
          <pc:docMk/>
          <pc:sldMk cId="973682692" sldId="299"/>
        </pc:sldMkLst>
      </pc:sldChg>
      <pc:sldChg chg="mod modShow">
        <pc:chgData name="PAMILAGAS, KEVIN S CTR USAF AETC AFIT/LSM" userId="009fbf30-8171-4f28-916c-cb4b56e6ee63" providerId="ADAL" clId="{50F00E22-B870-4212-BDDE-D328511A6195}" dt="2025-03-13T16:53:45.001" v="1" actId="729"/>
        <pc:sldMkLst>
          <pc:docMk/>
          <pc:sldMk cId="1659477044" sldId="300"/>
        </pc:sldMkLst>
      </pc:sldChg>
      <pc:sldChg chg="mod modShow">
        <pc:chgData name="PAMILAGAS, KEVIN S CTR USAF AETC AFIT/LSM" userId="009fbf30-8171-4f28-916c-cb4b56e6ee63" providerId="ADAL" clId="{50F00E22-B870-4212-BDDE-D328511A6195}" dt="2025-03-13T16:53:10.889" v="0" actId="729"/>
        <pc:sldMkLst>
          <pc:docMk/>
          <pc:sldMk cId="2858565580" sldId="313"/>
        </pc:sldMkLst>
      </pc:sldChg>
      <pc:sldChg chg="addSp modSp mod modAnim">
        <pc:chgData name="PAMILAGAS, KEVIN S CTR USAF AETC AFIT/LSM" userId="009fbf30-8171-4f28-916c-cb4b56e6ee63" providerId="ADAL" clId="{50F00E22-B870-4212-BDDE-D328511A6195}" dt="2025-03-13T16:59:12.357" v="328" actId="113"/>
        <pc:sldMkLst>
          <pc:docMk/>
          <pc:sldMk cId="4000267738" sldId="315"/>
        </pc:sldMkLst>
        <pc:spChg chg="mod">
          <ac:chgData name="PAMILAGAS, KEVIN S CTR USAF AETC AFIT/LSM" userId="009fbf30-8171-4f28-916c-cb4b56e6ee63" providerId="ADAL" clId="{50F00E22-B870-4212-BDDE-D328511A6195}" dt="2025-03-13T16:54:38.475" v="9" actId="20577"/>
          <ac:spMkLst>
            <pc:docMk/>
            <pc:sldMk cId="4000267738" sldId="315"/>
            <ac:spMk id="2" creationId="{00000000-0000-0000-0000-000000000000}"/>
          </ac:spMkLst>
        </pc:spChg>
        <pc:spChg chg="add mod">
          <ac:chgData name="PAMILAGAS, KEVIN S CTR USAF AETC AFIT/LSM" userId="009fbf30-8171-4f28-916c-cb4b56e6ee63" providerId="ADAL" clId="{50F00E22-B870-4212-BDDE-D328511A6195}" dt="2025-03-13T16:59:12.357" v="328" actId="113"/>
          <ac:spMkLst>
            <pc:docMk/>
            <pc:sldMk cId="4000267738" sldId="315"/>
            <ac:spMk id="3" creationId="{369E761E-FF67-AA8C-2670-E8EC0614F2A6}"/>
          </ac:spMkLst>
        </pc:spChg>
      </pc:sldChg>
      <pc:sldChg chg="new del">
        <pc:chgData name="PAMILAGAS, KEVIN S CTR USAF AETC AFIT/LSM" userId="009fbf30-8171-4f28-916c-cb4b56e6ee63" providerId="ADAL" clId="{50F00E22-B870-4212-BDDE-D328511A6195}" dt="2025-03-13T16:54:54.358" v="11" actId="47"/>
        <pc:sldMkLst>
          <pc:docMk/>
          <pc:sldMk cId="1553335229" sldId="32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cchamber\Documents\Data%20Analytics\HomePriceData7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chamber\Documents\Data%20Analytics\HomePriceData7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chamber\Documents\Data%20Analytics\HomePriceData7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chamber\Documents\Data%20Analytics\HomePriceData7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chamber\Documents\Data%20Analytics\HomePriceData76.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44450" cap="rnd">
              <a:solidFill>
                <a:srgbClr val="FF0000"/>
              </a:solidFill>
              <a:round/>
            </a:ln>
            <a:effectLst/>
          </c:spPr>
          <c:marker>
            <c:symbol val="none"/>
          </c:marker>
          <c:xVal>
            <c:numRef>
              <c:f>Sheet2!$C$22:$C$47</c:f>
              <c:numCache>
                <c:formatCode>General</c:formatCode>
                <c:ptCount val="2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numCache>
            </c:numRef>
          </c:xVal>
          <c:yVal>
            <c:numRef>
              <c:f>Sheet2!$F$22:$F$47</c:f>
              <c:numCache>
                <c:formatCode>"$"#,##0.00</c:formatCode>
                <c:ptCount val="26"/>
                <c:pt idx="0">
                  <c:v>250</c:v>
                </c:pt>
                <c:pt idx="1">
                  <c:v>247.35</c:v>
                </c:pt>
                <c:pt idx="2">
                  <c:v>244.7</c:v>
                </c:pt>
                <c:pt idx="3">
                  <c:v>242.05</c:v>
                </c:pt>
                <c:pt idx="4">
                  <c:v>239.4</c:v>
                </c:pt>
                <c:pt idx="5">
                  <c:v>236.75</c:v>
                </c:pt>
                <c:pt idx="6">
                  <c:v>234.1</c:v>
                </c:pt>
                <c:pt idx="7">
                  <c:v>231.45</c:v>
                </c:pt>
                <c:pt idx="8">
                  <c:v>228.8</c:v>
                </c:pt>
                <c:pt idx="9">
                  <c:v>226.15</c:v>
                </c:pt>
                <c:pt idx="10">
                  <c:v>223.5</c:v>
                </c:pt>
                <c:pt idx="11">
                  <c:v>220.85</c:v>
                </c:pt>
                <c:pt idx="12">
                  <c:v>218.2</c:v>
                </c:pt>
                <c:pt idx="13">
                  <c:v>215.55</c:v>
                </c:pt>
                <c:pt idx="14">
                  <c:v>212.9</c:v>
                </c:pt>
                <c:pt idx="15">
                  <c:v>210.25</c:v>
                </c:pt>
                <c:pt idx="16">
                  <c:v>207.6</c:v>
                </c:pt>
                <c:pt idx="17">
                  <c:v>204.95</c:v>
                </c:pt>
                <c:pt idx="18">
                  <c:v>202.3</c:v>
                </c:pt>
                <c:pt idx="19">
                  <c:v>199.65</c:v>
                </c:pt>
                <c:pt idx="20">
                  <c:v>197</c:v>
                </c:pt>
                <c:pt idx="21">
                  <c:v>194.35</c:v>
                </c:pt>
                <c:pt idx="22">
                  <c:v>191.7</c:v>
                </c:pt>
                <c:pt idx="23">
                  <c:v>189.05</c:v>
                </c:pt>
                <c:pt idx="24">
                  <c:v>186.4</c:v>
                </c:pt>
                <c:pt idx="25">
                  <c:v>183.75</c:v>
                </c:pt>
              </c:numCache>
            </c:numRef>
          </c:yVal>
          <c:smooth val="0"/>
          <c:extLst>
            <c:ext xmlns:c16="http://schemas.microsoft.com/office/drawing/2014/chart" uri="{C3380CC4-5D6E-409C-BE32-E72D297353CC}">
              <c16:uniqueId val="{00000000-07B0-4A7B-AD87-817E7ED37F33}"/>
            </c:ext>
          </c:extLst>
        </c:ser>
        <c:dLbls>
          <c:showLegendKey val="0"/>
          <c:showVal val="0"/>
          <c:showCatName val="0"/>
          <c:showSerName val="0"/>
          <c:showPercent val="0"/>
          <c:showBubbleSize val="0"/>
        </c:dLbls>
        <c:axId val="471166120"/>
        <c:axId val="471164944"/>
      </c:scatterChart>
      <c:valAx>
        <c:axId val="471166120"/>
        <c:scaling>
          <c:orientation val="minMax"/>
          <c:max val="25"/>
        </c:scaling>
        <c:delete val="0"/>
        <c:axPos val="b"/>
        <c:majorGridlines>
          <c:spPr>
            <a:ln w="9525" cap="flat" cmpd="sng" algn="ctr">
              <a:noFill/>
              <a:round/>
            </a:ln>
            <a:effectLst/>
          </c:spPr>
        </c:majorGridlines>
        <c:numFmt formatCode="General" sourceLinked="1"/>
        <c:majorTickMark val="cross"/>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471164944"/>
        <c:crosses val="autoZero"/>
        <c:crossBetween val="midCat"/>
      </c:valAx>
      <c:valAx>
        <c:axId val="471164944"/>
        <c:scaling>
          <c:orientation val="minMax"/>
        </c:scaling>
        <c:delete val="0"/>
        <c:axPos val="l"/>
        <c:numFmt formatCode="&quot;$&quot;#,##0.00" sourceLinked="1"/>
        <c:majorTickMark val="cross"/>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rgbClr val="EFC457"/>
                </a:solidFill>
                <a:latin typeface="+mn-lt"/>
                <a:ea typeface="+mn-ea"/>
                <a:cs typeface="+mn-cs"/>
              </a:defRPr>
            </a:pPr>
            <a:endParaRPr lang="en-US"/>
          </a:p>
        </c:txPr>
        <c:crossAx val="4711661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701725832487406"/>
          <c:y val="3.1239478601683111E-2"/>
          <c:w val="0.87153226971924691"/>
          <c:h val="0.86469850131268455"/>
        </c:manualLayout>
      </c:layout>
      <c:scatterChart>
        <c:scatterStyle val="lineMarker"/>
        <c:varyColors val="0"/>
        <c:ser>
          <c:idx val="0"/>
          <c:order val="0"/>
          <c:spPr>
            <a:ln w="47625" cap="rnd">
              <a:solidFill>
                <a:srgbClr val="FF0000"/>
              </a:solidFill>
              <a:round/>
            </a:ln>
            <a:effectLst/>
          </c:spPr>
          <c:marker>
            <c:symbol val="none"/>
          </c:marker>
          <c:xVal>
            <c:numRef>
              <c:f>Sheet2!$C$4:$C$18</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numCache>
            </c:numRef>
          </c:xVal>
          <c:yVal>
            <c:numRef>
              <c:f>Sheet2!$F$4:$F$18</c:f>
              <c:numCache>
                <c:formatCode>"$"#,##0</c:formatCode>
                <c:ptCount val="15"/>
                <c:pt idx="0">
                  <c:v>4895</c:v>
                </c:pt>
                <c:pt idx="1">
                  <c:v>5146</c:v>
                </c:pt>
                <c:pt idx="2">
                  <c:v>5397</c:v>
                </c:pt>
                <c:pt idx="3">
                  <c:v>5648</c:v>
                </c:pt>
                <c:pt idx="4">
                  <c:v>5899</c:v>
                </c:pt>
                <c:pt idx="5">
                  <c:v>6150</c:v>
                </c:pt>
                <c:pt idx="6">
                  <c:v>6401</c:v>
                </c:pt>
                <c:pt idx="7">
                  <c:v>6652</c:v>
                </c:pt>
                <c:pt idx="8">
                  <c:v>6903</c:v>
                </c:pt>
                <c:pt idx="9">
                  <c:v>7154</c:v>
                </c:pt>
                <c:pt idx="10">
                  <c:v>7405</c:v>
                </c:pt>
                <c:pt idx="11">
                  <c:v>7656</c:v>
                </c:pt>
                <c:pt idx="12">
                  <c:v>7907</c:v>
                </c:pt>
                <c:pt idx="13">
                  <c:v>8158</c:v>
                </c:pt>
                <c:pt idx="14">
                  <c:v>8409</c:v>
                </c:pt>
              </c:numCache>
            </c:numRef>
          </c:yVal>
          <c:smooth val="0"/>
          <c:extLst>
            <c:ext xmlns:c16="http://schemas.microsoft.com/office/drawing/2014/chart" uri="{C3380CC4-5D6E-409C-BE32-E72D297353CC}">
              <c16:uniqueId val="{00000000-BB7E-455E-B417-06790CEC17AC}"/>
            </c:ext>
          </c:extLst>
        </c:ser>
        <c:dLbls>
          <c:showLegendKey val="0"/>
          <c:showVal val="0"/>
          <c:showCatName val="0"/>
          <c:showSerName val="0"/>
          <c:showPercent val="0"/>
          <c:showBubbleSize val="0"/>
        </c:dLbls>
        <c:axId val="471161808"/>
        <c:axId val="471162200"/>
      </c:scatterChart>
      <c:valAx>
        <c:axId val="471161808"/>
        <c:scaling>
          <c:orientation val="minMax"/>
        </c:scaling>
        <c:delete val="0"/>
        <c:axPos val="b"/>
        <c:majorGridlines>
          <c:spPr>
            <a:ln w="9525" cap="flat" cmpd="sng" algn="ctr">
              <a:noFill/>
              <a:round/>
            </a:ln>
            <a:effectLst/>
          </c:spPr>
        </c:majorGridlines>
        <c:numFmt formatCode="General" sourceLinked="1"/>
        <c:majorTickMark val="cross"/>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rgbClr val="EFC457"/>
                </a:solidFill>
                <a:latin typeface="Calisto MT" panose="02040603050505030304" pitchFamily="18" charset="0"/>
                <a:ea typeface="+mn-ea"/>
                <a:cs typeface="+mn-cs"/>
              </a:defRPr>
            </a:pPr>
            <a:endParaRPr lang="en-US"/>
          </a:p>
        </c:txPr>
        <c:crossAx val="471162200"/>
        <c:crosses val="autoZero"/>
        <c:crossBetween val="midCat"/>
        <c:minorUnit val="1"/>
      </c:valAx>
      <c:valAx>
        <c:axId val="471162200"/>
        <c:scaling>
          <c:orientation val="minMax"/>
        </c:scaling>
        <c:delete val="0"/>
        <c:axPos val="l"/>
        <c:majorGridlines>
          <c:spPr>
            <a:ln w="9525" cap="flat" cmpd="sng" algn="ctr">
              <a:noFill/>
              <a:round/>
            </a:ln>
            <a:effectLst/>
          </c:spPr>
        </c:majorGridlines>
        <c:numFmt formatCode="&quot;$&quot;#,##0" sourceLinked="1"/>
        <c:majorTickMark val="cross"/>
        <c:minorTickMark val="out"/>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1" i="0" u="none" strike="noStrike" kern="1200" baseline="0">
                <a:solidFill>
                  <a:srgbClr val="EFC457"/>
                </a:solidFill>
                <a:latin typeface="Calisto MT" panose="02040603050505030304" pitchFamily="18" charset="0"/>
                <a:ea typeface="+mn-ea"/>
                <a:cs typeface="+mn-cs"/>
              </a:defRPr>
            </a:pPr>
            <a:endParaRPr lang="en-US"/>
          </a:p>
        </c:txPr>
        <c:crossAx val="471161808"/>
        <c:crosses val="autoZero"/>
        <c:crossBetween val="midCat"/>
        <c:minorUnit val="250"/>
        <c:dispUnits>
          <c:builtInUnit val="thousands"/>
          <c:dispUnitsLbl>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338022154980049E-2"/>
          <c:y val="3.1581714646804218E-2"/>
          <c:w val="0.8907949220180672"/>
          <c:h val="0.81557084777565492"/>
        </c:manualLayout>
      </c:layout>
      <c:scatterChart>
        <c:scatterStyle val="lineMarker"/>
        <c:varyColors val="0"/>
        <c:ser>
          <c:idx val="0"/>
          <c:order val="0"/>
          <c:spPr>
            <a:ln w="25400" cap="rnd">
              <a:noFill/>
              <a:round/>
            </a:ln>
            <a:effectLst/>
          </c:spPr>
          <c:marker>
            <c:symbol val="circle"/>
            <c:size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47625" cap="rnd">
                <a:solidFill>
                  <a:srgbClr val="99CCFF"/>
                </a:solidFill>
              </a:ln>
              <a:effectLst/>
            </c:spPr>
            <c:trendlineType val="linear"/>
            <c:forward val="0.25"/>
            <c:backward val="0.25"/>
            <c:dispRSqr val="0"/>
            <c:dispEq val="0"/>
          </c:trendline>
          <c:xVal>
            <c:numRef>
              <c:f>Sheet1!$G$3:$G$26</c:f>
              <c:numCache>
                <c:formatCode>General</c:formatCode>
                <c:ptCount val="24"/>
                <c:pt idx="0">
                  <c:v>0.998</c:v>
                </c:pt>
                <c:pt idx="1">
                  <c:v>1.5</c:v>
                </c:pt>
                <c:pt idx="2">
                  <c:v>1.175</c:v>
                </c:pt>
                <c:pt idx="3">
                  <c:v>1.232</c:v>
                </c:pt>
                <c:pt idx="4">
                  <c:v>1.121</c:v>
                </c:pt>
                <c:pt idx="5">
                  <c:v>0.98799999999999999</c:v>
                </c:pt>
                <c:pt idx="6">
                  <c:v>1.24</c:v>
                </c:pt>
                <c:pt idx="7">
                  <c:v>1.5009999999999999</c:v>
                </c:pt>
                <c:pt idx="8">
                  <c:v>1.2250000000000001</c:v>
                </c:pt>
                <c:pt idx="9">
                  <c:v>1.552</c:v>
                </c:pt>
                <c:pt idx="10">
                  <c:v>0.97499999999999998</c:v>
                </c:pt>
                <c:pt idx="11">
                  <c:v>1.121</c:v>
                </c:pt>
                <c:pt idx="12">
                  <c:v>1.02</c:v>
                </c:pt>
                <c:pt idx="13">
                  <c:v>1.6639999999999999</c:v>
                </c:pt>
                <c:pt idx="14">
                  <c:v>1.488</c:v>
                </c:pt>
                <c:pt idx="15">
                  <c:v>1.3759999999999999</c:v>
                </c:pt>
                <c:pt idx="16">
                  <c:v>1.5</c:v>
                </c:pt>
                <c:pt idx="17">
                  <c:v>1.256</c:v>
                </c:pt>
                <c:pt idx="18">
                  <c:v>1.69</c:v>
                </c:pt>
                <c:pt idx="19">
                  <c:v>1.82</c:v>
                </c:pt>
                <c:pt idx="20">
                  <c:v>1.6519999999999999</c:v>
                </c:pt>
                <c:pt idx="21">
                  <c:v>1.7769999999999999</c:v>
                </c:pt>
                <c:pt idx="22">
                  <c:v>1.504</c:v>
                </c:pt>
                <c:pt idx="23">
                  <c:v>1.831</c:v>
                </c:pt>
              </c:numCache>
            </c:numRef>
          </c:xVal>
          <c:yVal>
            <c:numRef>
              <c:f>Sheet1!$M$3:$M$26</c:f>
              <c:numCache>
                <c:formatCode>General</c:formatCode>
                <c:ptCount val="24"/>
                <c:pt idx="0">
                  <c:v>25.9</c:v>
                </c:pt>
                <c:pt idx="1">
                  <c:v>29.5</c:v>
                </c:pt>
                <c:pt idx="2">
                  <c:v>27.9</c:v>
                </c:pt>
                <c:pt idx="3">
                  <c:v>25.9</c:v>
                </c:pt>
                <c:pt idx="4">
                  <c:v>29.9</c:v>
                </c:pt>
                <c:pt idx="5">
                  <c:v>29.9</c:v>
                </c:pt>
                <c:pt idx="6">
                  <c:v>30.9</c:v>
                </c:pt>
                <c:pt idx="7">
                  <c:v>28.9</c:v>
                </c:pt>
                <c:pt idx="8">
                  <c:v>35.9</c:v>
                </c:pt>
                <c:pt idx="9">
                  <c:v>31.5</c:v>
                </c:pt>
                <c:pt idx="10">
                  <c:v>31</c:v>
                </c:pt>
                <c:pt idx="11">
                  <c:v>30.9</c:v>
                </c:pt>
                <c:pt idx="12">
                  <c:v>30</c:v>
                </c:pt>
                <c:pt idx="13">
                  <c:v>36.9</c:v>
                </c:pt>
                <c:pt idx="14">
                  <c:v>41.9</c:v>
                </c:pt>
                <c:pt idx="15">
                  <c:v>40.5</c:v>
                </c:pt>
                <c:pt idx="16">
                  <c:v>43.9</c:v>
                </c:pt>
                <c:pt idx="17">
                  <c:v>37.5</c:v>
                </c:pt>
                <c:pt idx="18">
                  <c:v>37.9</c:v>
                </c:pt>
                <c:pt idx="19">
                  <c:v>44.5</c:v>
                </c:pt>
                <c:pt idx="20">
                  <c:v>37.9</c:v>
                </c:pt>
                <c:pt idx="21">
                  <c:v>38.9</c:v>
                </c:pt>
                <c:pt idx="22">
                  <c:v>36.9</c:v>
                </c:pt>
                <c:pt idx="23">
                  <c:v>45.8</c:v>
                </c:pt>
              </c:numCache>
            </c:numRef>
          </c:yVal>
          <c:smooth val="0"/>
          <c:extLst>
            <c:ext xmlns:c16="http://schemas.microsoft.com/office/drawing/2014/chart" uri="{C3380CC4-5D6E-409C-BE32-E72D297353CC}">
              <c16:uniqueId val="{00000000-89AC-4DC3-AD9D-39BCF4C31105}"/>
            </c:ext>
          </c:extLst>
        </c:ser>
        <c:dLbls>
          <c:showLegendKey val="0"/>
          <c:showVal val="0"/>
          <c:showCatName val="0"/>
          <c:showSerName val="0"/>
          <c:showPercent val="0"/>
          <c:showBubbleSize val="0"/>
        </c:dLbls>
        <c:axId val="470677288"/>
        <c:axId val="470677680"/>
      </c:scatterChart>
      <c:valAx>
        <c:axId val="470677288"/>
        <c:scaling>
          <c:orientation val="minMax"/>
          <c:max val="2"/>
          <c:min val="0.75000000000000011"/>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Home Size (ft</a:t>
                </a:r>
                <a:r>
                  <a:rPr lang="en-US" sz="1800" baseline="30000"/>
                  <a:t>2</a:t>
                </a:r>
                <a:r>
                  <a:rPr lang="en-US" sz="1800"/>
                  <a:t> x 1000)</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cross"/>
        <c:minorTickMark val="out"/>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470677680"/>
        <c:crosses val="autoZero"/>
        <c:crossBetween val="midCat"/>
        <c:majorUnit val="0.25"/>
      </c:valAx>
      <c:valAx>
        <c:axId val="470677680"/>
        <c:scaling>
          <c:orientation val="minMax"/>
          <c:min val="2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Sale Price ($1000)</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cross"/>
        <c:minorTickMark val="out"/>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4706772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338022154980049E-2"/>
          <c:y val="3.1581714646804218E-2"/>
          <c:w val="0.8907949220180672"/>
          <c:h val="0.81557084777565492"/>
        </c:manualLayout>
      </c:layout>
      <c:scatterChart>
        <c:scatterStyle val="lineMarker"/>
        <c:varyColors val="0"/>
        <c:ser>
          <c:idx val="0"/>
          <c:order val="0"/>
          <c:spPr>
            <a:ln w="25400" cap="rnd">
              <a:noFill/>
              <a:round/>
            </a:ln>
            <a:effectLst/>
          </c:spPr>
          <c:marker>
            <c:symbol val="circle"/>
            <c:size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trendline>
            <c:spPr>
              <a:ln w="47625" cap="rnd">
                <a:solidFill>
                  <a:srgbClr val="99CCFF"/>
                </a:solidFill>
              </a:ln>
              <a:effectLst/>
            </c:spPr>
            <c:trendlineType val="linear"/>
            <c:forward val="0.25"/>
            <c:backward val="0.25"/>
            <c:dispRSqr val="0"/>
            <c:dispEq val="0"/>
          </c:trendline>
          <c:xVal>
            <c:numRef>
              <c:f>Sheet1!$G$3:$G$26</c:f>
              <c:numCache>
                <c:formatCode>General</c:formatCode>
                <c:ptCount val="24"/>
                <c:pt idx="0">
                  <c:v>0.998</c:v>
                </c:pt>
                <c:pt idx="1">
                  <c:v>1.5</c:v>
                </c:pt>
                <c:pt idx="2">
                  <c:v>1.175</c:v>
                </c:pt>
                <c:pt idx="3">
                  <c:v>1.232</c:v>
                </c:pt>
                <c:pt idx="4">
                  <c:v>1.121</c:v>
                </c:pt>
                <c:pt idx="5">
                  <c:v>0.98799999999999999</c:v>
                </c:pt>
                <c:pt idx="6">
                  <c:v>1.24</c:v>
                </c:pt>
                <c:pt idx="7">
                  <c:v>1.5009999999999999</c:v>
                </c:pt>
                <c:pt idx="8">
                  <c:v>1.2250000000000001</c:v>
                </c:pt>
                <c:pt idx="9">
                  <c:v>1.552</c:v>
                </c:pt>
                <c:pt idx="10">
                  <c:v>0.97499999999999998</c:v>
                </c:pt>
                <c:pt idx="11">
                  <c:v>1.121</c:v>
                </c:pt>
                <c:pt idx="12">
                  <c:v>1.02</c:v>
                </c:pt>
                <c:pt idx="13">
                  <c:v>1.6639999999999999</c:v>
                </c:pt>
                <c:pt idx="14">
                  <c:v>1.488</c:v>
                </c:pt>
                <c:pt idx="15">
                  <c:v>1.3759999999999999</c:v>
                </c:pt>
                <c:pt idx="16">
                  <c:v>1.5</c:v>
                </c:pt>
                <c:pt idx="17">
                  <c:v>1.256</c:v>
                </c:pt>
                <c:pt idx="18">
                  <c:v>1.69</c:v>
                </c:pt>
                <c:pt idx="19">
                  <c:v>1.82</c:v>
                </c:pt>
                <c:pt idx="20">
                  <c:v>1.6519999999999999</c:v>
                </c:pt>
                <c:pt idx="21">
                  <c:v>1.7769999999999999</c:v>
                </c:pt>
                <c:pt idx="22">
                  <c:v>1.504</c:v>
                </c:pt>
                <c:pt idx="23">
                  <c:v>1.831</c:v>
                </c:pt>
              </c:numCache>
            </c:numRef>
          </c:xVal>
          <c:yVal>
            <c:numRef>
              <c:f>Sheet1!$M$3:$M$26</c:f>
              <c:numCache>
                <c:formatCode>General</c:formatCode>
                <c:ptCount val="24"/>
                <c:pt idx="0">
                  <c:v>25.9</c:v>
                </c:pt>
                <c:pt idx="1">
                  <c:v>29.5</c:v>
                </c:pt>
                <c:pt idx="2">
                  <c:v>27.9</c:v>
                </c:pt>
                <c:pt idx="3">
                  <c:v>25.9</c:v>
                </c:pt>
                <c:pt idx="4">
                  <c:v>29.9</c:v>
                </c:pt>
                <c:pt idx="5">
                  <c:v>29.9</c:v>
                </c:pt>
                <c:pt idx="6">
                  <c:v>30.9</c:v>
                </c:pt>
                <c:pt idx="7">
                  <c:v>28.9</c:v>
                </c:pt>
                <c:pt idx="8">
                  <c:v>35.9</c:v>
                </c:pt>
                <c:pt idx="9">
                  <c:v>31.5</c:v>
                </c:pt>
                <c:pt idx="10">
                  <c:v>31</c:v>
                </c:pt>
                <c:pt idx="11">
                  <c:v>30.9</c:v>
                </c:pt>
                <c:pt idx="12">
                  <c:v>30</c:v>
                </c:pt>
                <c:pt idx="13">
                  <c:v>36.9</c:v>
                </c:pt>
                <c:pt idx="14">
                  <c:v>41.9</c:v>
                </c:pt>
                <c:pt idx="15">
                  <c:v>40.5</c:v>
                </c:pt>
                <c:pt idx="16">
                  <c:v>43.9</c:v>
                </c:pt>
                <c:pt idx="17">
                  <c:v>37.5</c:v>
                </c:pt>
                <c:pt idx="18">
                  <c:v>37.9</c:v>
                </c:pt>
                <c:pt idx="19">
                  <c:v>44.5</c:v>
                </c:pt>
                <c:pt idx="20">
                  <c:v>37.9</c:v>
                </c:pt>
                <c:pt idx="21">
                  <c:v>38.9</c:v>
                </c:pt>
                <c:pt idx="22">
                  <c:v>36.9</c:v>
                </c:pt>
                <c:pt idx="23">
                  <c:v>45.8</c:v>
                </c:pt>
              </c:numCache>
            </c:numRef>
          </c:yVal>
          <c:smooth val="0"/>
          <c:extLst>
            <c:ext xmlns:c16="http://schemas.microsoft.com/office/drawing/2014/chart" uri="{C3380CC4-5D6E-409C-BE32-E72D297353CC}">
              <c16:uniqueId val="{00000000-0D47-4533-9ECF-7583E982A2B9}"/>
            </c:ext>
          </c:extLst>
        </c:ser>
        <c:dLbls>
          <c:showLegendKey val="0"/>
          <c:showVal val="0"/>
          <c:showCatName val="0"/>
          <c:showSerName val="0"/>
          <c:showPercent val="0"/>
          <c:showBubbleSize val="0"/>
        </c:dLbls>
        <c:axId val="467483224"/>
        <c:axId val="467488320"/>
      </c:scatterChart>
      <c:valAx>
        <c:axId val="467483224"/>
        <c:scaling>
          <c:orientation val="minMax"/>
          <c:max val="2"/>
          <c:min val="0.75000000000000011"/>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Home Size (ft</a:t>
                </a:r>
                <a:r>
                  <a:rPr lang="en-US" sz="1800" baseline="30000"/>
                  <a:t>2</a:t>
                </a:r>
                <a:r>
                  <a:rPr lang="en-US" sz="1800"/>
                  <a:t> x 1000)</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cross"/>
        <c:minorTickMark val="out"/>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467488320"/>
        <c:crosses val="autoZero"/>
        <c:crossBetween val="midCat"/>
        <c:majorUnit val="0.25"/>
      </c:valAx>
      <c:valAx>
        <c:axId val="467488320"/>
        <c:scaling>
          <c:orientation val="minMax"/>
          <c:min val="2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Sale Price ($1000)</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cross"/>
        <c:minorTickMark val="out"/>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4674832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c:spPr>
          </c:marker>
          <c:xVal>
            <c:numRef>
              <c:f>Sheet1!$G$3:$G$26</c:f>
              <c:numCache>
                <c:formatCode>General</c:formatCode>
                <c:ptCount val="24"/>
                <c:pt idx="0">
                  <c:v>0.998</c:v>
                </c:pt>
                <c:pt idx="1">
                  <c:v>1.5</c:v>
                </c:pt>
                <c:pt idx="2">
                  <c:v>1.175</c:v>
                </c:pt>
                <c:pt idx="3">
                  <c:v>1.232</c:v>
                </c:pt>
                <c:pt idx="4">
                  <c:v>1.121</c:v>
                </c:pt>
                <c:pt idx="5">
                  <c:v>0.98799999999999999</c:v>
                </c:pt>
                <c:pt idx="6">
                  <c:v>1.24</c:v>
                </c:pt>
                <c:pt idx="7">
                  <c:v>1.5009999999999999</c:v>
                </c:pt>
                <c:pt idx="8">
                  <c:v>1.2250000000000001</c:v>
                </c:pt>
                <c:pt idx="9">
                  <c:v>1.552</c:v>
                </c:pt>
                <c:pt idx="10">
                  <c:v>0.97499999999999998</c:v>
                </c:pt>
                <c:pt idx="11">
                  <c:v>1.121</c:v>
                </c:pt>
                <c:pt idx="12">
                  <c:v>1.02</c:v>
                </c:pt>
                <c:pt idx="13">
                  <c:v>1.6639999999999999</c:v>
                </c:pt>
                <c:pt idx="14">
                  <c:v>1.488</c:v>
                </c:pt>
                <c:pt idx="15">
                  <c:v>1.3759999999999999</c:v>
                </c:pt>
                <c:pt idx="16">
                  <c:v>1.5</c:v>
                </c:pt>
                <c:pt idx="17">
                  <c:v>1.256</c:v>
                </c:pt>
                <c:pt idx="18">
                  <c:v>1.69</c:v>
                </c:pt>
                <c:pt idx="19">
                  <c:v>1.82</c:v>
                </c:pt>
                <c:pt idx="20">
                  <c:v>1.6519999999999999</c:v>
                </c:pt>
                <c:pt idx="21">
                  <c:v>1.7769999999999999</c:v>
                </c:pt>
                <c:pt idx="22">
                  <c:v>1.504</c:v>
                </c:pt>
                <c:pt idx="23">
                  <c:v>1.831</c:v>
                </c:pt>
              </c:numCache>
            </c:numRef>
          </c:xVal>
          <c:yVal>
            <c:numRef>
              <c:f>Sheet1!$M$3:$M$26</c:f>
              <c:numCache>
                <c:formatCode>General</c:formatCode>
                <c:ptCount val="24"/>
                <c:pt idx="0">
                  <c:v>25.9</c:v>
                </c:pt>
                <c:pt idx="1">
                  <c:v>29.5</c:v>
                </c:pt>
                <c:pt idx="2">
                  <c:v>27.9</c:v>
                </c:pt>
                <c:pt idx="3">
                  <c:v>25.9</c:v>
                </c:pt>
                <c:pt idx="4">
                  <c:v>29.9</c:v>
                </c:pt>
                <c:pt idx="5">
                  <c:v>29.9</c:v>
                </c:pt>
                <c:pt idx="6">
                  <c:v>30.9</c:v>
                </c:pt>
                <c:pt idx="7">
                  <c:v>28.9</c:v>
                </c:pt>
                <c:pt idx="8">
                  <c:v>35.9</c:v>
                </c:pt>
                <c:pt idx="9">
                  <c:v>31.5</c:v>
                </c:pt>
                <c:pt idx="10">
                  <c:v>31</c:v>
                </c:pt>
                <c:pt idx="11">
                  <c:v>30.9</c:v>
                </c:pt>
                <c:pt idx="12">
                  <c:v>30</c:v>
                </c:pt>
                <c:pt idx="13">
                  <c:v>36.9</c:v>
                </c:pt>
                <c:pt idx="14">
                  <c:v>41.9</c:v>
                </c:pt>
                <c:pt idx="15">
                  <c:v>40.5</c:v>
                </c:pt>
                <c:pt idx="16">
                  <c:v>43.9</c:v>
                </c:pt>
                <c:pt idx="17">
                  <c:v>37.5</c:v>
                </c:pt>
                <c:pt idx="18">
                  <c:v>37.9</c:v>
                </c:pt>
                <c:pt idx="19">
                  <c:v>44.5</c:v>
                </c:pt>
                <c:pt idx="20">
                  <c:v>37.9</c:v>
                </c:pt>
                <c:pt idx="21">
                  <c:v>38.9</c:v>
                </c:pt>
                <c:pt idx="22">
                  <c:v>36.9</c:v>
                </c:pt>
                <c:pt idx="23">
                  <c:v>45.8</c:v>
                </c:pt>
              </c:numCache>
            </c:numRef>
          </c:yVal>
          <c:smooth val="0"/>
          <c:extLst>
            <c:ext xmlns:c16="http://schemas.microsoft.com/office/drawing/2014/chart" uri="{C3380CC4-5D6E-409C-BE32-E72D297353CC}">
              <c16:uniqueId val="{00000000-1B63-4FD5-B0D4-722C49589BBD}"/>
            </c:ext>
          </c:extLst>
        </c:ser>
        <c:dLbls>
          <c:showLegendKey val="0"/>
          <c:showVal val="0"/>
          <c:showCatName val="0"/>
          <c:showSerName val="0"/>
          <c:showPercent val="0"/>
          <c:showBubbleSize val="0"/>
        </c:dLbls>
        <c:axId val="287251024"/>
        <c:axId val="471162984"/>
      </c:scatterChart>
      <c:valAx>
        <c:axId val="287251024"/>
        <c:scaling>
          <c:orientation val="minMax"/>
          <c:max val="2"/>
          <c:min val="0.75000000000000011"/>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Home Size (ft</a:t>
                </a:r>
                <a:r>
                  <a:rPr lang="en-US" sz="1800" baseline="30000"/>
                  <a:t>2</a:t>
                </a:r>
                <a:r>
                  <a:rPr lang="en-US" sz="1800"/>
                  <a:t> x 1000)</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cross"/>
        <c:minorTickMark val="out"/>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471162984"/>
        <c:crosses val="autoZero"/>
        <c:crossBetween val="midCat"/>
        <c:majorUnit val="0.25"/>
      </c:valAx>
      <c:valAx>
        <c:axId val="471162984"/>
        <c:scaling>
          <c:orientation val="minMax"/>
          <c:min val="20"/>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a:t>Sale Price ($1000)</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numFmt formatCode="General" sourceLinked="1"/>
        <c:majorTickMark val="cross"/>
        <c:minorTickMark val="out"/>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800" b="0" i="0" u="none" strike="noStrike" kern="1200" baseline="0">
                <a:solidFill>
                  <a:srgbClr val="EFC457"/>
                </a:solidFill>
                <a:latin typeface="+mn-lt"/>
                <a:ea typeface="+mn-ea"/>
                <a:cs typeface="+mn-cs"/>
              </a:defRPr>
            </a:pPr>
            <a:endParaRPr lang="en-US"/>
          </a:p>
        </c:txPr>
        <c:crossAx val="287251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00731-5CAB-482F-A5F6-ECD4798330FA}"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A616B-6294-465B-9C26-1CBCEA52B296}" type="slidenum">
              <a:rPr lang="en-US" smtClean="0"/>
              <a:t>‹#›</a:t>
            </a:fld>
            <a:endParaRPr lang="en-US"/>
          </a:p>
        </p:txBody>
      </p:sp>
    </p:spTree>
    <p:extLst>
      <p:ext uri="{BB962C8B-B14F-4D97-AF65-F5344CB8AC3E}">
        <p14:creationId xmlns:p14="http://schemas.microsoft.com/office/powerpoint/2010/main" val="230796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statistics – describe basic features of the data (what the data is or shows)</a:t>
            </a:r>
          </a:p>
          <a:p>
            <a:r>
              <a:rPr lang="en-US" dirty="0"/>
              <a:t>Inferential Statistics – take data from samples and generalize about populations</a:t>
            </a:r>
          </a:p>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3</a:t>
            </a:fld>
            <a:endParaRPr lang="en-US"/>
          </a:p>
        </p:txBody>
      </p:sp>
    </p:spTree>
    <p:extLst>
      <p:ext uri="{BB962C8B-B14F-4D97-AF65-F5344CB8AC3E}">
        <p14:creationId xmlns:p14="http://schemas.microsoft.com/office/powerpoint/2010/main" val="2796812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error – average distance the observed values fall from the regression line.</a:t>
            </a:r>
          </a:p>
          <a:p>
            <a:r>
              <a:rPr lang="en-US" dirty="0"/>
              <a:t>Helps us talk about how the world doesn’t follow a perfect linear line</a:t>
            </a:r>
          </a:p>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33</a:t>
            </a:fld>
            <a:endParaRPr lang="en-US"/>
          </a:p>
        </p:txBody>
      </p:sp>
    </p:spTree>
    <p:extLst>
      <p:ext uri="{BB962C8B-B14F-4D97-AF65-F5344CB8AC3E}">
        <p14:creationId xmlns:p14="http://schemas.microsoft.com/office/powerpoint/2010/main" val="2052320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34</a:t>
            </a:fld>
            <a:endParaRPr lang="en-US"/>
          </a:p>
        </p:txBody>
      </p:sp>
    </p:spTree>
    <p:extLst>
      <p:ext uri="{BB962C8B-B14F-4D97-AF65-F5344CB8AC3E}">
        <p14:creationId xmlns:p14="http://schemas.microsoft.com/office/powerpoint/2010/main" val="1922002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coefficient:</a:t>
            </a:r>
          </a:p>
          <a:p>
            <a:r>
              <a:rPr lang="en-US" dirty="0"/>
              <a:t>-measurement of the strength and direction of the relationship</a:t>
            </a:r>
          </a:p>
          <a:p>
            <a:r>
              <a:rPr lang="en-US" dirty="0"/>
              <a:t>-ranges from -1 to 1 and denoted as </a:t>
            </a:r>
            <a:r>
              <a:rPr lang="en-US" b="1" dirty="0"/>
              <a:t>r</a:t>
            </a:r>
          </a:p>
          <a:p>
            <a:r>
              <a:rPr lang="en-US" b="1" dirty="0"/>
              <a:t>-</a:t>
            </a:r>
            <a:r>
              <a:rPr lang="en-US" b="0" dirty="0"/>
              <a:t>1 denotes a perfect positive correlation, -1 denotes a perfect negative correlation, 0 denotes no correlation</a:t>
            </a:r>
            <a:endParaRPr lang="en-US" b="1" dirty="0"/>
          </a:p>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39</a:t>
            </a:fld>
            <a:endParaRPr lang="en-US"/>
          </a:p>
        </p:txBody>
      </p:sp>
    </p:spTree>
    <p:extLst>
      <p:ext uri="{BB962C8B-B14F-4D97-AF65-F5344CB8AC3E}">
        <p14:creationId xmlns:p14="http://schemas.microsoft.com/office/powerpoint/2010/main" val="340204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well it fits.  Essentially R-squared is the ratio of explained variance to unexplained variance. </a:t>
            </a:r>
          </a:p>
          <a:p>
            <a:r>
              <a:rPr lang="en-US" dirty="0"/>
              <a:t>R</a:t>
            </a:r>
            <a:r>
              <a:rPr lang="en-US" baseline="30000" dirty="0"/>
              <a:t>2</a:t>
            </a:r>
            <a:r>
              <a:rPr lang="en-US" baseline="0" dirty="0"/>
              <a:t> = 0 Nothing is explained</a:t>
            </a:r>
          </a:p>
          <a:p>
            <a:r>
              <a:rPr lang="en-US" dirty="0"/>
              <a:t>R</a:t>
            </a:r>
            <a:r>
              <a:rPr lang="en-US" baseline="30000" dirty="0"/>
              <a:t>2</a:t>
            </a:r>
            <a:r>
              <a:rPr lang="en-US" baseline="0" dirty="0"/>
              <a:t> = 1  Everything is explained</a:t>
            </a:r>
            <a:endParaRPr lang="en-US" dirty="0"/>
          </a:p>
          <a:p>
            <a:r>
              <a:rPr lang="en-US" dirty="0"/>
              <a:t>Biased estimator – a parameter estimate that tends to underestimate or overestimate the expected value</a:t>
            </a:r>
          </a:p>
          <a:p>
            <a:endParaRPr lang="en-US" dirty="0"/>
          </a:p>
          <a:p>
            <a:r>
              <a:rPr lang="en-US" dirty="0"/>
              <a:t>R-squared is generally not a good indicator of fit but for our simple, this will be a good initial value to gauge our model.</a:t>
            </a:r>
          </a:p>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41</a:t>
            </a:fld>
            <a:endParaRPr lang="en-US"/>
          </a:p>
        </p:txBody>
      </p:sp>
    </p:spTree>
    <p:extLst>
      <p:ext uri="{BB962C8B-B14F-4D97-AF65-F5344CB8AC3E}">
        <p14:creationId xmlns:p14="http://schemas.microsoft.com/office/powerpoint/2010/main" val="322580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p-value helps determines whether the relationship in the sample also exists in the larger population.</a:t>
            </a:r>
          </a:p>
          <a:p>
            <a:r>
              <a:rPr lang="en-US" dirty="0"/>
              <a:t>It tests the null hypothesis that “no correlation with the dependent variable exists”.</a:t>
            </a:r>
          </a:p>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43</a:t>
            </a:fld>
            <a:endParaRPr lang="en-US"/>
          </a:p>
        </p:txBody>
      </p:sp>
    </p:spTree>
    <p:extLst>
      <p:ext uri="{BB962C8B-B14F-4D97-AF65-F5344CB8AC3E}">
        <p14:creationId xmlns:p14="http://schemas.microsoft.com/office/powerpoint/2010/main" val="281199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regression is used when we want to predict the value of a variable based on the value of another variable.</a:t>
            </a:r>
          </a:p>
          <a:p>
            <a:endParaRPr lang="en-US" dirty="0"/>
          </a:p>
          <a:p>
            <a:r>
              <a:rPr lang="en-US" dirty="0"/>
              <a:t>Two main objectives:</a:t>
            </a:r>
          </a:p>
          <a:p>
            <a:r>
              <a:rPr lang="en-US" dirty="0"/>
              <a:t>-Establish if there is a relationship b/w two variables (more importantly if its statistically significant). Ex. Income vs. spending, height vs. weight</a:t>
            </a:r>
          </a:p>
          <a:p>
            <a:r>
              <a:rPr lang="en-US" dirty="0"/>
              <a:t>-Predict new observations based on any deduced relationships. (helps us answer questions like, “What will be the expected sales over the next quarter?”)</a:t>
            </a:r>
          </a:p>
          <a:p>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5</a:t>
            </a:fld>
            <a:endParaRPr lang="en-US"/>
          </a:p>
        </p:txBody>
      </p:sp>
    </p:spTree>
    <p:extLst>
      <p:ext uri="{BB962C8B-B14F-4D97-AF65-F5344CB8AC3E}">
        <p14:creationId xmlns:p14="http://schemas.microsoft.com/office/powerpoint/2010/main" val="264199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“model relationships” we probably think of something along the lines of…. Derek</a:t>
            </a:r>
            <a:r>
              <a:rPr lang="en-US" baseline="0" dirty="0"/>
              <a:t> and </a:t>
            </a:r>
            <a:r>
              <a:rPr lang="en-US" baseline="0" dirty="0" err="1"/>
              <a:t>Hanzel</a:t>
            </a:r>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6</a:t>
            </a:fld>
            <a:endParaRPr lang="en-US"/>
          </a:p>
        </p:txBody>
      </p:sp>
    </p:spTree>
    <p:extLst>
      <p:ext uri="{BB962C8B-B14F-4D97-AF65-F5344CB8AC3E}">
        <p14:creationId xmlns:p14="http://schemas.microsoft.com/office/powerpoint/2010/main" val="2358307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a:t>
            </a:r>
            <a:r>
              <a:rPr lang="en-US" baseline="0" dirty="0"/>
              <a:t> for modeling are conceptual model (73 is the best number), physical model (Derek Zoolander’s center for kids who can’t read good and want to learn how to do other stuff good too), or a mathematical model (the signal mitigation model of a passive bi-static Synthetic Aperture Radar through nominal atmospheric conditions).</a:t>
            </a:r>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7</a:t>
            </a:fld>
            <a:endParaRPr lang="en-US"/>
          </a:p>
        </p:txBody>
      </p:sp>
    </p:spTree>
    <p:extLst>
      <p:ext uri="{BB962C8B-B14F-4D97-AF65-F5344CB8AC3E}">
        <p14:creationId xmlns:p14="http://schemas.microsoft.com/office/powerpoint/2010/main" val="393288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we like</a:t>
            </a:r>
            <a:r>
              <a:rPr lang="en-US" baseline="0" dirty="0"/>
              <a:t> to model things as a “pure linear relationship” we find that things don’t exactly follow the model (all models are wrong, some are useful).  For the balance of our bank account vs amount of gas we buy, even if we only purchase gas, the price of gas per gallon is volatile and changes regularly.  The same as the vacation cost vs number of nights at the location.  Some costs vary as the time we spend in the location increases; i.e. rental car prices change the longer we rent, food costs are really estimates only and vary depending upon the activities we choose to participate in.  So how can we model things as linear when they don’t exactly match the linear model?  Lets look at a specific dataset…</a:t>
            </a:r>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12</a:t>
            </a:fld>
            <a:endParaRPr lang="en-US"/>
          </a:p>
        </p:txBody>
      </p:sp>
    </p:spTree>
    <p:extLst>
      <p:ext uri="{BB962C8B-B14F-4D97-AF65-F5344CB8AC3E}">
        <p14:creationId xmlns:p14="http://schemas.microsoft.com/office/powerpoint/2010/main" val="259524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have a set of 24 points of </a:t>
            </a:r>
            <a:r>
              <a:rPr lang="en-US" baseline="0"/>
              <a:t>data specifying </a:t>
            </a:r>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13</a:t>
            </a:fld>
            <a:endParaRPr lang="en-US"/>
          </a:p>
        </p:txBody>
      </p:sp>
    </p:spTree>
    <p:extLst>
      <p:ext uri="{BB962C8B-B14F-4D97-AF65-F5344CB8AC3E}">
        <p14:creationId xmlns:p14="http://schemas.microsoft.com/office/powerpoint/2010/main" val="54023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a:t>
            </a:r>
            <a:r>
              <a:rPr lang="en-US" baseline="0" dirty="0"/>
              <a:t> is for an advanced classes regarding linear regression</a:t>
            </a:r>
            <a:endParaRPr lang="en-US" dirty="0"/>
          </a:p>
          <a:p>
            <a:endParaRPr lang="en-US" dirty="0"/>
          </a:p>
          <a:p>
            <a:r>
              <a:rPr lang="en-US" dirty="0"/>
              <a:t>The true</a:t>
            </a:r>
            <a:r>
              <a:rPr lang="en-US" baseline="0" dirty="0"/>
              <a:t> regression model </a:t>
            </a:r>
            <a:r>
              <a:rPr lang="el-GR" baseline="0" dirty="0">
                <a:latin typeface="Arial" panose="020B0604020202020204" pitchFamily="34" charset="0"/>
                <a:cs typeface="Arial" panose="020B0604020202020204" pitchFamily="34" charset="0"/>
              </a:rPr>
              <a:t>μ</a:t>
            </a:r>
            <a:r>
              <a:rPr lang="en-US" baseline="-25000" dirty="0" err="1">
                <a:latin typeface="Arial" panose="020B0604020202020204" pitchFamily="34" charset="0"/>
                <a:cs typeface="Arial" panose="020B0604020202020204" pitchFamily="34" charset="0"/>
              </a:rPr>
              <a:t>y|x</a:t>
            </a:r>
            <a:r>
              <a:rPr lang="en-US" baseline="0" dirty="0">
                <a:latin typeface="Arial" panose="020B0604020202020204" pitchFamily="34" charset="0"/>
                <a:cs typeface="Arial" panose="020B0604020202020204" pitchFamily="34" charset="0"/>
              </a:rPr>
              <a:t> = </a:t>
            </a:r>
            <a:r>
              <a:rPr lang="el-GR" baseline="0" dirty="0">
                <a:latin typeface="Arial" panose="020B0604020202020204" pitchFamily="34" charset="0"/>
                <a:cs typeface="Arial" panose="020B0604020202020204" pitchFamily="34" charset="0"/>
              </a:rPr>
              <a:t>β</a:t>
            </a:r>
            <a:r>
              <a:rPr lang="en-US" baseline="-25000" dirty="0">
                <a:latin typeface="Arial" panose="020B0604020202020204" pitchFamily="34" charset="0"/>
                <a:cs typeface="Arial" panose="020B0604020202020204" pitchFamily="34" charset="0"/>
              </a:rPr>
              <a:t>0</a:t>
            </a:r>
            <a:r>
              <a:rPr lang="en-US" baseline="0" dirty="0">
                <a:latin typeface="Arial" panose="020B0604020202020204" pitchFamily="34" charset="0"/>
                <a:cs typeface="Arial" panose="020B0604020202020204" pitchFamily="34" charset="0"/>
              </a:rPr>
              <a:t> + </a:t>
            </a:r>
            <a:r>
              <a:rPr lang="el-GR" baseline="0" dirty="0">
                <a:latin typeface="Arial" panose="020B0604020202020204" pitchFamily="34" charset="0"/>
                <a:cs typeface="Arial" panose="020B0604020202020204" pitchFamily="34" charset="0"/>
              </a:rPr>
              <a:t>β</a:t>
            </a:r>
            <a:r>
              <a:rPr lang="en-US" baseline="-25000" dirty="0">
                <a:latin typeface="Arial" panose="020B0604020202020204" pitchFamily="34" charset="0"/>
                <a:cs typeface="Arial" panose="020B0604020202020204" pitchFamily="34" charset="0"/>
              </a:rPr>
              <a:t>1</a:t>
            </a:r>
            <a:r>
              <a:rPr lang="en-US" baseline="0" dirty="0">
                <a:latin typeface="Arial" panose="020B0604020202020204" pitchFamily="34" charset="0"/>
                <a:cs typeface="Arial" panose="020B0604020202020204" pitchFamily="34" charset="0"/>
              </a:rPr>
              <a:t>x is a line of mean values; that is, the height of the regression line at any value of x is just the expected value of y for that x.  The slope </a:t>
            </a:r>
            <a:r>
              <a:rPr lang="el-GR" baseline="0" dirty="0">
                <a:latin typeface="Arial" panose="020B0604020202020204" pitchFamily="34" charset="0"/>
                <a:cs typeface="Arial" panose="020B0604020202020204" pitchFamily="34" charset="0"/>
              </a:rPr>
              <a:t>β</a:t>
            </a:r>
            <a:r>
              <a:rPr lang="en-US" baseline="-25000" dirty="0">
                <a:latin typeface="Arial" panose="020B0604020202020204" pitchFamily="34" charset="0"/>
                <a:cs typeface="Arial" panose="020B0604020202020204" pitchFamily="34" charset="0"/>
              </a:rPr>
              <a:t>1</a:t>
            </a:r>
            <a:r>
              <a:rPr lang="en-US" baseline="0" dirty="0">
                <a:latin typeface="Arial" panose="020B0604020202020204" pitchFamily="34" charset="0"/>
                <a:cs typeface="Arial" panose="020B0604020202020204" pitchFamily="34" charset="0"/>
              </a:rPr>
              <a:t> , can be interpreted as the change in the mean of y for a unit change in x.  Furthermore, the variability of y at a particular value of x is determined by the variance of the error component of the model, </a:t>
            </a:r>
            <a:r>
              <a:rPr lang="el-GR" baseline="0" dirty="0">
                <a:latin typeface="Arial" panose="020B0604020202020204" pitchFamily="34" charset="0"/>
                <a:cs typeface="Arial" panose="020B0604020202020204" pitchFamily="34" charset="0"/>
              </a:rPr>
              <a:t>σ</a:t>
            </a:r>
            <a:r>
              <a:rPr lang="en-US" baseline="30000" dirty="0">
                <a:latin typeface="Arial" panose="020B0604020202020204" pitchFamily="34" charset="0"/>
                <a:cs typeface="Arial" panose="020B0604020202020204" pitchFamily="34" charset="0"/>
              </a:rPr>
              <a:t>2</a:t>
            </a:r>
            <a:r>
              <a:rPr lang="en-US" baseline="0" dirty="0">
                <a:latin typeface="Arial" panose="020B0604020202020204" pitchFamily="34" charset="0"/>
                <a:cs typeface="Arial" panose="020B0604020202020204" pitchFamily="34" charset="0"/>
              </a:rPr>
              <a:t>.  This implies that there is a distribution of y values at each x and that the variance of this distribution is the same at each x.</a:t>
            </a:r>
            <a:endParaRPr lang="en-US" baseline="-25000" dirty="0"/>
          </a:p>
        </p:txBody>
      </p:sp>
      <p:sp>
        <p:nvSpPr>
          <p:cNvPr id="4" name="Slide Number Placeholder 3"/>
          <p:cNvSpPr>
            <a:spLocks noGrp="1"/>
          </p:cNvSpPr>
          <p:nvPr>
            <p:ph type="sldNum" sz="quarter" idx="10"/>
          </p:nvPr>
        </p:nvSpPr>
        <p:spPr/>
        <p:txBody>
          <a:bodyPr/>
          <a:lstStyle/>
          <a:p>
            <a:fld id="{3DCA616B-6294-465B-9C26-1CBCEA52B296}" type="slidenum">
              <a:rPr lang="en-US" smtClean="0"/>
              <a:t>26</a:t>
            </a:fld>
            <a:endParaRPr lang="en-US"/>
          </a:p>
        </p:txBody>
      </p:sp>
    </p:spTree>
    <p:extLst>
      <p:ext uri="{BB962C8B-B14F-4D97-AF65-F5344CB8AC3E}">
        <p14:creationId xmlns:p14="http://schemas.microsoft.com/office/powerpoint/2010/main" val="2738886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a:t>
            </a:r>
            <a:r>
              <a:rPr lang="en-US" baseline="0" dirty="0"/>
              <a:t> begins advance Linear Regression Intro</a:t>
            </a:r>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27</a:t>
            </a:fld>
            <a:endParaRPr lang="en-US"/>
          </a:p>
        </p:txBody>
      </p:sp>
    </p:spTree>
    <p:extLst>
      <p:ext uri="{BB962C8B-B14F-4D97-AF65-F5344CB8AC3E}">
        <p14:creationId xmlns:p14="http://schemas.microsoft.com/office/powerpoint/2010/main" val="1805815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is for an advanced classes regarding linear regression :Duplicate of slide 25 and is meant to be a build for the method of minimization of sum of squares. (which is yet to be built)</a:t>
            </a:r>
            <a:endParaRPr lang="en-US" dirty="0"/>
          </a:p>
        </p:txBody>
      </p:sp>
      <p:sp>
        <p:nvSpPr>
          <p:cNvPr id="4" name="Slide Number Placeholder 3"/>
          <p:cNvSpPr>
            <a:spLocks noGrp="1"/>
          </p:cNvSpPr>
          <p:nvPr>
            <p:ph type="sldNum" sz="quarter" idx="10"/>
          </p:nvPr>
        </p:nvSpPr>
        <p:spPr/>
        <p:txBody>
          <a:bodyPr/>
          <a:lstStyle/>
          <a:p>
            <a:fld id="{3DCA616B-6294-465B-9C26-1CBCEA52B296}" type="slidenum">
              <a:rPr lang="en-US" smtClean="0"/>
              <a:t>28</a:t>
            </a:fld>
            <a:endParaRPr lang="en-US"/>
          </a:p>
        </p:txBody>
      </p:sp>
    </p:spTree>
    <p:extLst>
      <p:ext uri="{BB962C8B-B14F-4D97-AF65-F5344CB8AC3E}">
        <p14:creationId xmlns:p14="http://schemas.microsoft.com/office/powerpoint/2010/main" val="37305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bg>
      <p:bgRef idx="1002">
        <a:schemeClr val="bg1"/>
      </p:bgRef>
    </p:bg>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bg>
      <p:bgRef idx="1002">
        <a:schemeClr val="bg1"/>
      </p:bgRef>
    </p:bg>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bg>
      <p:bgRef idx="1002">
        <a:schemeClr val="bg1"/>
      </p:bgRef>
    </p:bg>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2">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2">
        <a:schemeClr val="bg1"/>
      </p:bgRef>
    </p:bg>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2">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2">
        <a:schemeClr val="bg1"/>
      </p:bgRef>
    </p:bg>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3/13/2025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484" y="112889"/>
            <a:ext cx="10353762" cy="970450"/>
          </a:xfrm>
        </p:spPr>
        <p:txBody>
          <a:bodyPr/>
          <a:lstStyle/>
          <a:p>
            <a:r>
              <a:rPr lang="en-US" dirty="0"/>
              <a:t>What Can Be Said?</a:t>
            </a:r>
          </a:p>
        </p:txBody>
      </p:sp>
      <p:pic>
        <p:nvPicPr>
          <p:cNvPr id="4" name="Picture 3" descr="Chart, scatter chart&#10;&#10;Description automatically generated">
            <a:extLst>
              <a:ext uri="{FF2B5EF4-FFF2-40B4-BE49-F238E27FC236}">
                <a16:creationId xmlns:a16="http://schemas.microsoft.com/office/drawing/2014/main" id="{634F8F39-DACF-4038-BA1D-B5180F396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621" y="1252671"/>
            <a:ext cx="7168897" cy="5120640"/>
          </a:xfrm>
          <a:prstGeom prst="rect">
            <a:avLst/>
          </a:prstGeom>
        </p:spPr>
      </p:pic>
    </p:spTree>
    <p:extLst>
      <p:ext uri="{BB962C8B-B14F-4D97-AF65-F5344CB8AC3E}">
        <p14:creationId xmlns:p14="http://schemas.microsoft.com/office/powerpoint/2010/main" val="372898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9385" y="312235"/>
            <a:ext cx="7147932" cy="830997"/>
          </a:xfrm>
          <a:prstGeom prst="rect">
            <a:avLst/>
          </a:prstGeom>
          <a:noFill/>
        </p:spPr>
        <p:txBody>
          <a:bodyPr wrap="square" rtlCol="0">
            <a:spAutoFit/>
          </a:bodyPr>
          <a:lstStyle/>
          <a:p>
            <a:pPr algn="ctr"/>
            <a:r>
              <a:rPr lang="en-US" sz="4800" i="1" dirty="0"/>
              <a:t>y</a:t>
            </a:r>
            <a:r>
              <a:rPr lang="en-US" sz="4800" dirty="0"/>
              <a:t> = </a:t>
            </a:r>
            <a:r>
              <a:rPr lang="en-US" sz="4800" i="1" dirty="0"/>
              <a:t>mx</a:t>
            </a:r>
            <a:r>
              <a:rPr lang="en-US" sz="4800" dirty="0"/>
              <a:t> + </a:t>
            </a:r>
            <a:r>
              <a:rPr lang="en-US" sz="4800" i="1" dirty="0"/>
              <a:t>b</a:t>
            </a:r>
          </a:p>
        </p:txBody>
      </p:sp>
      <p:sp>
        <p:nvSpPr>
          <p:cNvPr id="6" name="TextBox 5"/>
          <p:cNvSpPr txBox="1"/>
          <p:nvPr/>
        </p:nvSpPr>
        <p:spPr>
          <a:xfrm>
            <a:off x="1090031" y="1546302"/>
            <a:ext cx="10186639" cy="4401205"/>
          </a:xfrm>
          <a:prstGeom prst="rect">
            <a:avLst/>
          </a:prstGeom>
          <a:noFill/>
        </p:spPr>
        <p:txBody>
          <a:bodyPr wrap="square" rtlCol="0">
            <a:spAutoFit/>
          </a:bodyPr>
          <a:lstStyle/>
          <a:p>
            <a:pPr algn="ctr"/>
            <a:r>
              <a:rPr lang="en-US" sz="4000" dirty="0"/>
              <a:t>Where </a:t>
            </a:r>
            <a:r>
              <a:rPr lang="en-US" sz="4000" i="1" dirty="0"/>
              <a:t>y</a:t>
            </a:r>
            <a:r>
              <a:rPr lang="en-US" sz="4000" dirty="0"/>
              <a:t> is the measure of interest</a:t>
            </a:r>
          </a:p>
          <a:p>
            <a:pPr algn="ctr"/>
            <a:endParaRPr lang="en-US" sz="4000" dirty="0"/>
          </a:p>
          <a:p>
            <a:pPr algn="ctr"/>
            <a:r>
              <a:rPr lang="en-US" sz="4000" dirty="0"/>
              <a:t> </a:t>
            </a:r>
            <a:r>
              <a:rPr lang="en-US" sz="4000" i="1" dirty="0"/>
              <a:t>m</a:t>
            </a:r>
            <a:r>
              <a:rPr lang="en-US" sz="4000" dirty="0"/>
              <a:t> is the unit change in </a:t>
            </a:r>
            <a:r>
              <a:rPr lang="en-US" sz="4000" i="1" dirty="0"/>
              <a:t>y</a:t>
            </a:r>
            <a:r>
              <a:rPr lang="en-US" sz="4000" dirty="0"/>
              <a:t> per unit change of </a:t>
            </a:r>
            <a:r>
              <a:rPr lang="en-US" sz="4000" i="1" dirty="0"/>
              <a:t>x</a:t>
            </a:r>
            <a:r>
              <a:rPr lang="en-US" sz="4000" dirty="0"/>
              <a:t> (or the slope; rise over run)</a:t>
            </a:r>
          </a:p>
          <a:p>
            <a:pPr algn="ctr"/>
            <a:endParaRPr lang="en-US" sz="4000" dirty="0"/>
          </a:p>
          <a:p>
            <a:pPr algn="ctr"/>
            <a:r>
              <a:rPr lang="en-US" sz="4000" dirty="0"/>
              <a:t> and </a:t>
            </a:r>
            <a:r>
              <a:rPr lang="en-US" sz="4000" i="1" dirty="0"/>
              <a:t>b</a:t>
            </a:r>
            <a:r>
              <a:rPr lang="en-US" sz="4000" dirty="0"/>
              <a:t> is the value of </a:t>
            </a:r>
            <a:r>
              <a:rPr lang="en-US" sz="4000" i="1" dirty="0"/>
              <a:t>y</a:t>
            </a:r>
            <a:r>
              <a:rPr lang="en-US" sz="4000" dirty="0"/>
              <a:t> when </a:t>
            </a:r>
            <a:r>
              <a:rPr lang="en-US" sz="4000" i="1" dirty="0"/>
              <a:t>x</a:t>
            </a:r>
            <a:r>
              <a:rPr lang="en-US" sz="4000" dirty="0"/>
              <a:t> = 0</a:t>
            </a:r>
          </a:p>
          <a:p>
            <a:pPr algn="ctr"/>
            <a:r>
              <a:rPr lang="en-US" sz="4000" dirty="0"/>
              <a:t>(or </a:t>
            </a:r>
            <a:r>
              <a:rPr lang="en-US" sz="4000" i="1" dirty="0"/>
              <a:t>y</a:t>
            </a:r>
            <a:r>
              <a:rPr lang="en-US" sz="4000" dirty="0"/>
              <a:t>-intercept)</a:t>
            </a:r>
          </a:p>
        </p:txBody>
      </p:sp>
    </p:spTree>
    <p:extLst>
      <p:ext uri="{BB962C8B-B14F-4D97-AF65-F5344CB8AC3E}">
        <p14:creationId xmlns:p14="http://schemas.microsoft.com/office/powerpoint/2010/main" val="341136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925806696"/>
              </p:ext>
            </p:extLst>
          </p:nvPr>
        </p:nvGraphicFramePr>
        <p:xfrm>
          <a:off x="1496291" y="1546167"/>
          <a:ext cx="8961120" cy="463850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809394" y="1059112"/>
            <a:ext cx="8395533" cy="2862322"/>
          </a:xfrm>
          <a:prstGeom prst="rect">
            <a:avLst/>
          </a:prstGeom>
          <a:noFill/>
        </p:spPr>
        <p:txBody>
          <a:bodyPr wrap="square" rtlCol="0">
            <a:spAutoFit/>
          </a:bodyPr>
          <a:lstStyle/>
          <a:p>
            <a:pPr algn="ctr"/>
            <a:r>
              <a:rPr lang="en-US" sz="3600" dirty="0"/>
              <a:t>Let’s look at the linear relationship </a:t>
            </a:r>
          </a:p>
          <a:p>
            <a:pPr algn="ctr"/>
            <a:r>
              <a:rPr lang="en-US" sz="3600" dirty="0"/>
              <a:t>( </a:t>
            </a:r>
            <a:r>
              <a:rPr lang="en-US" sz="3600" i="1" dirty="0">
                <a:solidFill>
                  <a:srgbClr val="EFC457"/>
                </a:solidFill>
              </a:rPr>
              <a:t>y</a:t>
            </a:r>
            <a:r>
              <a:rPr lang="en-US" sz="3600" dirty="0">
                <a:solidFill>
                  <a:srgbClr val="EFC457"/>
                </a:solidFill>
              </a:rPr>
              <a:t> = </a:t>
            </a:r>
            <a:r>
              <a:rPr lang="en-US" sz="3600" i="1" dirty="0">
                <a:solidFill>
                  <a:srgbClr val="EFC457"/>
                </a:solidFill>
              </a:rPr>
              <a:t>mx</a:t>
            </a:r>
            <a:r>
              <a:rPr lang="en-US" sz="3600" dirty="0">
                <a:solidFill>
                  <a:srgbClr val="EFC457"/>
                </a:solidFill>
              </a:rPr>
              <a:t> + </a:t>
            </a:r>
            <a:r>
              <a:rPr lang="en-US" sz="3600" i="1" dirty="0">
                <a:solidFill>
                  <a:srgbClr val="EFC457"/>
                </a:solidFill>
              </a:rPr>
              <a:t>b </a:t>
            </a:r>
            <a:r>
              <a:rPr lang="en-US" sz="3600" dirty="0"/>
              <a:t>)</a:t>
            </a:r>
          </a:p>
          <a:p>
            <a:pPr algn="ctr"/>
            <a:r>
              <a:rPr lang="en-US" sz="3600" dirty="0"/>
              <a:t>of something we are all familiar with: </a:t>
            </a:r>
          </a:p>
          <a:p>
            <a:pPr algn="ctr"/>
            <a:r>
              <a:rPr lang="en-US" sz="3600" cap="small" dirty="0">
                <a:solidFill>
                  <a:srgbClr val="EFC457"/>
                </a:solidFill>
              </a:rPr>
              <a:t>Bank Account Balance</a:t>
            </a:r>
            <a:r>
              <a:rPr lang="en-US" sz="3600" dirty="0"/>
              <a:t> and </a:t>
            </a:r>
          </a:p>
          <a:p>
            <a:pPr algn="ctr"/>
            <a:r>
              <a:rPr lang="en-US" sz="3600" cap="small" dirty="0">
                <a:solidFill>
                  <a:srgbClr val="EFC457"/>
                </a:solidFill>
              </a:rPr>
              <a:t>Price of Gas/Gallon </a:t>
            </a:r>
          </a:p>
        </p:txBody>
      </p:sp>
      <p:sp>
        <p:nvSpPr>
          <p:cNvPr id="7" name="TextBox 6"/>
          <p:cNvSpPr txBox="1"/>
          <p:nvPr/>
        </p:nvSpPr>
        <p:spPr>
          <a:xfrm>
            <a:off x="4776137" y="3916046"/>
            <a:ext cx="2808003" cy="984885"/>
          </a:xfrm>
          <a:prstGeom prst="rect">
            <a:avLst/>
          </a:prstGeom>
          <a:noFill/>
        </p:spPr>
        <p:txBody>
          <a:bodyPr wrap="square" rtlCol="0">
            <a:spAutoFit/>
          </a:bodyPr>
          <a:lstStyle/>
          <a:p>
            <a:r>
              <a:rPr lang="en-US" sz="2000" dirty="0"/>
              <a:t>Intercept (</a:t>
            </a:r>
            <a:r>
              <a:rPr lang="en-US" sz="2000" i="1" dirty="0"/>
              <a:t>b</a:t>
            </a:r>
            <a:r>
              <a:rPr lang="en-US" sz="2000" dirty="0"/>
              <a:t>) = </a:t>
            </a:r>
            <a:r>
              <a:rPr lang="en-US" sz="2000" dirty="0">
                <a:solidFill>
                  <a:srgbClr val="EFC457"/>
                </a:solidFill>
              </a:rPr>
              <a:t>$250</a:t>
            </a:r>
          </a:p>
          <a:p>
            <a:r>
              <a:rPr lang="en-US" sz="2000" dirty="0"/>
              <a:t>Slope (</a:t>
            </a:r>
            <a:r>
              <a:rPr lang="en-US" sz="2000" i="1" dirty="0"/>
              <a:t>m</a:t>
            </a:r>
            <a:r>
              <a:rPr lang="en-US" sz="2000" dirty="0"/>
              <a:t>) = </a:t>
            </a:r>
            <a:r>
              <a:rPr lang="en-US" sz="2000" dirty="0">
                <a:solidFill>
                  <a:srgbClr val="EFC457"/>
                </a:solidFill>
              </a:rPr>
              <a:t>$-2.65/gal</a:t>
            </a:r>
          </a:p>
          <a:p>
            <a:endParaRPr lang="en-US" dirty="0"/>
          </a:p>
        </p:txBody>
      </p:sp>
    </p:spTree>
    <p:extLst>
      <p:ext uri="{BB962C8B-B14F-4D97-AF65-F5344CB8AC3E}">
        <p14:creationId xmlns:p14="http://schemas.microsoft.com/office/powerpoint/2010/main" val="420481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08333E-6 1.11022E-16 L -0.36601 -0.49745 " pathEditMode="relative" rAng="0" ptsTypes="AA">
                                      <p:cBhvr>
                                        <p:cTn id="16" dur="2000" fill="hold"/>
                                        <p:tgtEl>
                                          <p:spTgt spid="7">
                                            <p:txEl>
                                              <p:pRg st="0" end="0"/>
                                            </p:txEl>
                                          </p:spTgt>
                                        </p:tgtEl>
                                        <p:attrNameLst>
                                          <p:attrName>ppt_x</p:attrName>
                                          <p:attrName>ppt_y</p:attrName>
                                        </p:attrNameLst>
                                      </p:cBhvr>
                                      <p:rCtr x="-18307" y="-24884"/>
                                    </p:animMotion>
                                  </p:childTnLst>
                                </p:cTn>
                              </p:par>
                              <p:par>
                                <p:cTn id="17" presetID="42" presetClass="path" presetSubtype="0" accel="50000" decel="50000" fill="hold" grpId="0" nodeType="withEffect">
                                  <p:stCondLst>
                                    <p:cond delay="0"/>
                                  </p:stCondLst>
                                  <p:childTnLst>
                                    <p:animMotion origin="layout" path="M -3.125E-6 -4.44444E-6 L -0.35507 -0.48865 " pathEditMode="relative" rAng="0" ptsTypes="AA">
                                      <p:cBhvr>
                                        <p:cTn id="18" dur="2000" fill="hold"/>
                                        <p:tgtEl>
                                          <p:spTgt spid="7">
                                            <p:txEl>
                                              <p:pRg st="1" end="1"/>
                                            </p:txEl>
                                          </p:spTgt>
                                        </p:tgtEl>
                                        <p:attrNameLst>
                                          <p:attrName>ppt_x</p:attrName>
                                          <p:attrName>ppt_y</p:attrName>
                                        </p:attrNameLst>
                                      </p:cBhvr>
                                      <p:rCtr x="-17760" y="-24444"/>
                                    </p:animMotion>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22" dur="500"/>
                                        <p:tgtEl>
                                          <p:spTgt spid="4">
                                            <p:graphicEl>
                                              <a:chart seriesIdx="-3" categoryIdx="-3" bldStep="gridLegend"/>
                                            </p:graphicEl>
                                          </p:spTgt>
                                        </p:tgtEl>
                                      </p:cBhvr>
                                    </p:animEffect>
                                  </p:childTnLst>
                                </p:cTn>
                              </p:par>
                              <p:par>
                                <p:cTn id="23" presetID="10" presetClass="exit" presetSubtype="0" fill="hold" grpId="0"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30" dur="1000"/>
                                        <p:tgtEl>
                                          <p:spTgt spid="4">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P spid="6" grpId="0" uiExpand="1"/>
      <p:bldP spid="7" grpId="0" uiExpand="1" build="allAtOnce"/>
      <p:bldP spid="7" grpId="1"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3454215126"/>
              </p:ext>
            </p:extLst>
          </p:nvPr>
        </p:nvGraphicFramePr>
        <p:xfrm>
          <a:off x="1620591" y="1403797"/>
          <a:ext cx="8552742" cy="509675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1745169" y="1403797"/>
            <a:ext cx="8512518" cy="1754326"/>
          </a:xfrm>
          <a:prstGeom prst="rect">
            <a:avLst/>
          </a:prstGeom>
          <a:noFill/>
        </p:spPr>
        <p:txBody>
          <a:bodyPr wrap="square" rtlCol="0">
            <a:spAutoFit/>
          </a:bodyPr>
          <a:lstStyle/>
          <a:p>
            <a:pPr algn="ctr"/>
            <a:r>
              <a:rPr lang="en-US" sz="3600" dirty="0"/>
              <a:t>Now, let’s look at the linear relationship of: </a:t>
            </a:r>
          </a:p>
          <a:p>
            <a:pPr algn="ctr"/>
            <a:r>
              <a:rPr lang="en-US" sz="3600" cap="small" dirty="0">
                <a:solidFill>
                  <a:srgbClr val="EFC457"/>
                </a:solidFill>
              </a:rPr>
              <a:t>Vacation Costs</a:t>
            </a:r>
            <a:r>
              <a:rPr lang="en-US" sz="3600" dirty="0"/>
              <a:t> and </a:t>
            </a:r>
          </a:p>
          <a:p>
            <a:pPr algn="ctr"/>
            <a:r>
              <a:rPr lang="en-US" sz="3600" cap="small" dirty="0">
                <a:solidFill>
                  <a:srgbClr val="EFC457"/>
                </a:solidFill>
              </a:rPr>
              <a:t># of Nights at A Location </a:t>
            </a:r>
          </a:p>
        </p:txBody>
      </p:sp>
      <p:sp>
        <p:nvSpPr>
          <p:cNvPr id="6" name="TextBox 5"/>
          <p:cNvSpPr txBox="1"/>
          <p:nvPr/>
        </p:nvSpPr>
        <p:spPr>
          <a:xfrm>
            <a:off x="5193531" y="3459732"/>
            <a:ext cx="2939250" cy="707886"/>
          </a:xfrm>
          <a:prstGeom prst="rect">
            <a:avLst/>
          </a:prstGeom>
          <a:noFill/>
        </p:spPr>
        <p:txBody>
          <a:bodyPr wrap="square" rtlCol="0">
            <a:spAutoFit/>
          </a:bodyPr>
          <a:lstStyle/>
          <a:p>
            <a:r>
              <a:rPr lang="en-US" sz="2000" dirty="0"/>
              <a:t>Intercept (</a:t>
            </a:r>
            <a:r>
              <a:rPr lang="en-US" sz="2000" i="1" dirty="0"/>
              <a:t>b</a:t>
            </a:r>
            <a:r>
              <a:rPr lang="en-US" sz="2000" dirty="0"/>
              <a:t>) = </a:t>
            </a:r>
            <a:r>
              <a:rPr lang="en-US" sz="2000" dirty="0">
                <a:solidFill>
                  <a:srgbClr val="EFC457"/>
                </a:solidFill>
              </a:rPr>
              <a:t>$4895</a:t>
            </a:r>
          </a:p>
          <a:p>
            <a:r>
              <a:rPr lang="en-US" sz="2000" dirty="0"/>
              <a:t>Slope (</a:t>
            </a:r>
            <a:r>
              <a:rPr lang="en-US" sz="2000" i="1" dirty="0"/>
              <a:t>m</a:t>
            </a:r>
            <a:r>
              <a:rPr lang="en-US" sz="2000" dirty="0"/>
              <a:t>) </a:t>
            </a:r>
            <a:r>
              <a:rPr lang="en-US" sz="2000" i="1" dirty="0"/>
              <a:t>=</a:t>
            </a:r>
            <a:r>
              <a:rPr lang="en-US" sz="2000" dirty="0"/>
              <a:t> </a:t>
            </a:r>
            <a:r>
              <a:rPr lang="en-US" sz="2000" dirty="0">
                <a:solidFill>
                  <a:srgbClr val="EFC457"/>
                </a:solidFill>
              </a:rPr>
              <a:t>$251/night</a:t>
            </a:r>
            <a:endParaRPr lang="en-US" dirty="0"/>
          </a:p>
        </p:txBody>
      </p:sp>
    </p:spTree>
    <p:extLst>
      <p:ext uri="{BB962C8B-B14F-4D97-AF65-F5344CB8AC3E}">
        <p14:creationId xmlns:p14="http://schemas.microsoft.com/office/powerpoint/2010/main" val="233191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4.58333E-6 -3.33333E-6 L -0.39388 -0.42106 " pathEditMode="relative" rAng="0" ptsTypes="AA">
                                      <p:cBhvr>
                                        <p:cTn id="16" dur="2000" fill="hold"/>
                                        <p:tgtEl>
                                          <p:spTgt spid="6">
                                            <p:txEl>
                                              <p:pRg st="0" end="0"/>
                                            </p:txEl>
                                          </p:spTgt>
                                        </p:tgtEl>
                                        <p:attrNameLst>
                                          <p:attrName>ppt_x</p:attrName>
                                          <p:attrName>ppt_y</p:attrName>
                                        </p:attrNameLst>
                                      </p:cBhvr>
                                      <p:rCtr x="-19701" y="-21065"/>
                                    </p:animMotion>
                                  </p:childTnLst>
                                </p:cTn>
                              </p:par>
                              <p:par>
                                <p:cTn id="17" presetID="42" presetClass="path" presetSubtype="0" accel="50000" decel="50000" fill="hold" grpId="0" nodeType="withEffect">
                                  <p:stCondLst>
                                    <p:cond delay="0"/>
                                  </p:stCondLst>
                                  <p:childTnLst>
                                    <p:animMotion origin="layout" path="M 1.66667E-6 2.22222E-6 L -0.39388 -0.42107 " pathEditMode="relative" rAng="0" ptsTypes="AA">
                                      <p:cBhvr>
                                        <p:cTn id="18" dur="2000" fill="hold"/>
                                        <p:tgtEl>
                                          <p:spTgt spid="6">
                                            <p:txEl>
                                              <p:pRg st="1" end="1"/>
                                            </p:txEl>
                                          </p:spTgt>
                                        </p:tgtEl>
                                        <p:attrNameLst>
                                          <p:attrName>ppt_x</p:attrName>
                                          <p:attrName>ppt_y</p:attrName>
                                        </p:attrNameLst>
                                      </p:cBhvr>
                                      <p:rCtr x="-19701" y="-21065"/>
                                    </p:animMotion>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wipe(left)">
                                      <p:cBhvr>
                                        <p:cTn id="22" dur="500"/>
                                        <p:tgtEl>
                                          <p:spTgt spid="3">
                                            <p:graphicEl>
                                              <a:chart seriesIdx="-3" categoryIdx="-3" bldStep="gridLegend"/>
                                            </p:graphicEl>
                                          </p:spTgt>
                                        </p:tgtEl>
                                      </p:cBhvr>
                                    </p:animEffect>
                                  </p:childTnLst>
                                </p:cTn>
                              </p:par>
                              <p:par>
                                <p:cTn id="23" presetID="10" presetClass="exit" presetSubtype="0" fill="hold" grpId="0"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wipe(left)">
                                      <p:cBhvr>
                                        <p:cTn id="30" dur="1000"/>
                                        <p:tgtEl>
                                          <p:spTgt spid="3">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P spid="5" grpId="0"/>
      <p:bldP spid="6" grpId="0" uiExpand="1" build="allAtOnce"/>
      <p:bldP spid="6" grpId="1"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a:off x="2559061" y="5760274"/>
            <a:ext cx="7427075"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559061" y="1097513"/>
            <a:ext cx="0" cy="4662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9530" y="5960459"/>
            <a:ext cx="3657600" cy="461665"/>
          </a:xfrm>
          <a:prstGeom prst="rect">
            <a:avLst/>
          </a:prstGeom>
          <a:noFill/>
        </p:spPr>
        <p:txBody>
          <a:bodyPr wrap="square" rtlCol="0">
            <a:spAutoFit/>
          </a:bodyPr>
          <a:lstStyle/>
          <a:p>
            <a:pPr algn="ctr"/>
            <a:r>
              <a:rPr lang="en-US" sz="2400" dirty="0"/>
              <a:t>Home Size (ft</a:t>
            </a:r>
            <a:r>
              <a:rPr lang="en-US" sz="2400" baseline="30000" dirty="0"/>
              <a:t>2</a:t>
            </a:r>
            <a:r>
              <a:rPr lang="en-US" sz="2400" dirty="0"/>
              <a:t> x 1000)</a:t>
            </a:r>
          </a:p>
        </p:txBody>
      </p:sp>
      <p:sp>
        <p:nvSpPr>
          <p:cNvPr id="9" name="TextBox 8"/>
          <p:cNvSpPr txBox="1"/>
          <p:nvPr/>
        </p:nvSpPr>
        <p:spPr>
          <a:xfrm rot="16200000">
            <a:off x="268998" y="3382636"/>
            <a:ext cx="3657600" cy="461665"/>
          </a:xfrm>
          <a:prstGeom prst="rect">
            <a:avLst/>
          </a:prstGeom>
          <a:noFill/>
        </p:spPr>
        <p:txBody>
          <a:bodyPr wrap="square" rtlCol="0">
            <a:spAutoFit/>
          </a:bodyPr>
          <a:lstStyle/>
          <a:p>
            <a:pPr algn="ctr"/>
            <a:r>
              <a:rPr lang="en-US" sz="2400" dirty="0"/>
              <a:t>Sale Price ($1000)</a:t>
            </a:r>
          </a:p>
        </p:txBody>
      </p:sp>
      <p:sp>
        <p:nvSpPr>
          <p:cNvPr id="12" name="Oval 11"/>
          <p:cNvSpPr/>
          <p:nvPr/>
        </p:nvSpPr>
        <p:spPr>
          <a:xfrm>
            <a:off x="4183848" y="436160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843" y="376061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46439"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1611"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81621" y="37705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9746" y="391639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2450" y="197633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78380" y="2190224"/>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05050" y="24505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3015" y="303447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6583" y="369243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78381" y="39316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05992" y="40236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18038" y="29651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48914" y="31731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6499" y="3752903"/>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80779" y="4374265"/>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74548" y="41269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49020" y="211405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41201" y="28161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56291" y="292242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837388" y="290761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92808" y="304213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86453" y="259740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508392" y="72541"/>
            <a:ext cx="9689573" cy="646331"/>
          </a:xfrm>
          <a:prstGeom prst="rect">
            <a:avLst/>
          </a:prstGeom>
          <a:noFill/>
        </p:spPr>
        <p:txBody>
          <a:bodyPr wrap="square" rtlCol="0">
            <a:spAutoFit/>
          </a:bodyPr>
          <a:lstStyle/>
          <a:p>
            <a:r>
              <a:rPr lang="en-US" sz="3600" dirty="0"/>
              <a:t>Size of a Home and its corresponding Sale Price</a:t>
            </a:r>
          </a:p>
        </p:txBody>
      </p:sp>
      <p:graphicFrame>
        <p:nvGraphicFramePr>
          <p:cNvPr id="37" name="Table 36"/>
          <p:cNvGraphicFramePr>
            <a:graphicFrameLocks noGrp="1"/>
          </p:cNvGraphicFramePr>
          <p:nvPr>
            <p:extLst>
              <p:ext uri="{D42A27DB-BD31-4B8C-83A1-F6EECF244321}">
                <p14:modId xmlns:p14="http://schemas.microsoft.com/office/powerpoint/2010/main" val="3513810951"/>
              </p:ext>
            </p:extLst>
          </p:nvPr>
        </p:nvGraphicFramePr>
        <p:xfrm>
          <a:off x="1064044" y="1747121"/>
          <a:ext cx="10058402" cy="1195791"/>
        </p:xfrm>
        <a:graphic>
          <a:graphicData uri="http://schemas.openxmlformats.org/drawingml/2006/table">
            <a:tbl>
              <a:tblPr firstRow="1" bandRow="1">
                <a:tableStyleId>{5C22544A-7EE6-4342-B048-85BDC9FD1C3A}</a:tableStyleId>
              </a:tblPr>
              <a:tblGrid>
                <a:gridCol w="773723">
                  <a:extLst>
                    <a:ext uri="{9D8B030D-6E8A-4147-A177-3AD203B41FA5}">
                      <a16:colId xmlns:a16="http://schemas.microsoft.com/office/drawing/2014/main" val="20000"/>
                    </a:ext>
                  </a:extLst>
                </a:gridCol>
                <a:gridCol w="773723">
                  <a:extLst>
                    <a:ext uri="{9D8B030D-6E8A-4147-A177-3AD203B41FA5}">
                      <a16:colId xmlns:a16="http://schemas.microsoft.com/office/drawing/2014/main" val="20001"/>
                    </a:ext>
                  </a:extLst>
                </a:gridCol>
                <a:gridCol w="773723">
                  <a:extLst>
                    <a:ext uri="{9D8B030D-6E8A-4147-A177-3AD203B41FA5}">
                      <a16:colId xmlns:a16="http://schemas.microsoft.com/office/drawing/2014/main" val="20002"/>
                    </a:ext>
                  </a:extLst>
                </a:gridCol>
                <a:gridCol w="773723">
                  <a:extLst>
                    <a:ext uri="{9D8B030D-6E8A-4147-A177-3AD203B41FA5}">
                      <a16:colId xmlns:a16="http://schemas.microsoft.com/office/drawing/2014/main" val="20003"/>
                    </a:ext>
                  </a:extLst>
                </a:gridCol>
                <a:gridCol w="773723">
                  <a:extLst>
                    <a:ext uri="{9D8B030D-6E8A-4147-A177-3AD203B41FA5}">
                      <a16:colId xmlns:a16="http://schemas.microsoft.com/office/drawing/2014/main" val="20004"/>
                    </a:ext>
                  </a:extLst>
                </a:gridCol>
                <a:gridCol w="773723">
                  <a:extLst>
                    <a:ext uri="{9D8B030D-6E8A-4147-A177-3AD203B41FA5}">
                      <a16:colId xmlns:a16="http://schemas.microsoft.com/office/drawing/2014/main" val="20005"/>
                    </a:ext>
                  </a:extLst>
                </a:gridCol>
                <a:gridCol w="773723">
                  <a:extLst>
                    <a:ext uri="{9D8B030D-6E8A-4147-A177-3AD203B41FA5}">
                      <a16:colId xmlns:a16="http://schemas.microsoft.com/office/drawing/2014/main" val="20006"/>
                    </a:ext>
                  </a:extLst>
                </a:gridCol>
                <a:gridCol w="773723">
                  <a:extLst>
                    <a:ext uri="{9D8B030D-6E8A-4147-A177-3AD203B41FA5}">
                      <a16:colId xmlns:a16="http://schemas.microsoft.com/office/drawing/2014/main" val="20007"/>
                    </a:ext>
                  </a:extLst>
                </a:gridCol>
                <a:gridCol w="635871">
                  <a:extLst>
                    <a:ext uri="{9D8B030D-6E8A-4147-A177-3AD203B41FA5}">
                      <a16:colId xmlns:a16="http://schemas.microsoft.com/office/drawing/2014/main" val="20008"/>
                    </a:ext>
                  </a:extLst>
                </a:gridCol>
                <a:gridCol w="911578">
                  <a:extLst>
                    <a:ext uri="{9D8B030D-6E8A-4147-A177-3AD203B41FA5}">
                      <a16:colId xmlns:a16="http://schemas.microsoft.com/office/drawing/2014/main" val="20009"/>
                    </a:ext>
                  </a:extLst>
                </a:gridCol>
                <a:gridCol w="773723">
                  <a:extLst>
                    <a:ext uri="{9D8B030D-6E8A-4147-A177-3AD203B41FA5}">
                      <a16:colId xmlns:a16="http://schemas.microsoft.com/office/drawing/2014/main" val="20010"/>
                    </a:ext>
                  </a:extLst>
                </a:gridCol>
                <a:gridCol w="773723">
                  <a:extLst>
                    <a:ext uri="{9D8B030D-6E8A-4147-A177-3AD203B41FA5}">
                      <a16:colId xmlns:a16="http://schemas.microsoft.com/office/drawing/2014/main" val="20011"/>
                    </a:ext>
                  </a:extLst>
                </a:gridCol>
                <a:gridCol w="773723">
                  <a:extLst>
                    <a:ext uri="{9D8B030D-6E8A-4147-A177-3AD203B41FA5}">
                      <a16:colId xmlns:a16="http://schemas.microsoft.com/office/drawing/2014/main" val="20012"/>
                    </a:ext>
                  </a:extLst>
                </a:gridCol>
              </a:tblGrid>
              <a:tr h="389169">
                <a:tc>
                  <a:txBody>
                    <a:bodyPr/>
                    <a:lstStyle/>
                    <a:p>
                      <a:pPr algn="l"/>
                      <a:endParaRPr lang="en-US" sz="20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r>
                        <a:rPr lang="en-US" sz="2000" dirty="0"/>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8630">
                <a:tc>
                  <a:txBody>
                    <a:bodyPr/>
                    <a:lstStyle/>
                    <a:p>
                      <a:pPr algn="l" fontAlgn="ctr"/>
                      <a:r>
                        <a:rPr lang="en-US" sz="2000" b="1" i="0" u="none" strike="noStrike" dirty="0">
                          <a:solidFill>
                            <a:schemeClr val="tx1"/>
                          </a:solidFill>
                          <a:effectLst/>
                          <a:latin typeface="+mn-lt"/>
                        </a:rPr>
                        <a:t>Size</a:t>
                      </a:r>
                    </a:p>
                  </a:txBody>
                  <a:tcPr marL="9525" marR="9525" marT="9525"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1501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1500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1175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1232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1121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988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1240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998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1225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1552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975</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1121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10921">
                <a:tc>
                  <a:txBody>
                    <a:bodyPr/>
                    <a:lstStyle/>
                    <a:p>
                      <a:pPr algn="l" fontAlgn="ctr"/>
                      <a:r>
                        <a:rPr lang="en-US" sz="2000" b="1" i="0" u="none" strike="noStrike" dirty="0">
                          <a:solidFill>
                            <a:schemeClr val="tx1"/>
                          </a:solidFill>
                          <a:effectLst/>
                          <a:latin typeface="+mn-lt"/>
                        </a:rPr>
                        <a:t>Price</a:t>
                      </a: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29.5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27.9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29.9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29.9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25.9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35.9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31.5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31</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30.9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919216745"/>
              </p:ext>
            </p:extLst>
          </p:nvPr>
        </p:nvGraphicFramePr>
        <p:xfrm>
          <a:off x="1064047" y="3133889"/>
          <a:ext cx="10058399" cy="1188720"/>
        </p:xfrm>
        <a:graphic>
          <a:graphicData uri="http://schemas.openxmlformats.org/drawingml/2006/table">
            <a:tbl>
              <a:tblPr firstRow="1" bandRow="1">
                <a:tableStyleId>{5C22544A-7EE6-4342-B048-85BDC9FD1C3A}</a:tableStyleId>
              </a:tblPr>
              <a:tblGrid>
                <a:gridCol w="773723">
                  <a:extLst>
                    <a:ext uri="{9D8B030D-6E8A-4147-A177-3AD203B41FA5}">
                      <a16:colId xmlns:a16="http://schemas.microsoft.com/office/drawing/2014/main" val="20000"/>
                    </a:ext>
                  </a:extLst>
                </a:gridCol>
                <a:gridCol w="773723">
                  <a:extLst>
                    <a:ext uri="{9D8B030D-6E8A-4147-A177-3AD203B41FA5}">
                      <a16:colId xmlns:a16="http://schemas.microsoft.com/office/drawing/2014/main" val="20001"/>
                    </a:ext>
                  </a:extLst>
                </a:gridCol>
                <a:gridCol w="773723">
                  <a:extLst>
                    <a:ext uri="{9D8B030D-6E8A-4147-A177-3AD203B41FA5}">
                      <a16:colId xmlns:a16="http://schemas.microsoft.com/office/drawing/2014/main" val="20002"/>
                    </a:ext>
                  </a:extLst>
                </a:gridCol>
                <a:gridCol w="773723">
                  <a:extLst>
                    <a:ext uri="{9D8B030D-6E8A-4147-A177-3AD203B41FA5}">
                      <a16:colId xmlns:a16="http://schemas.microsoft.com/office/drawing/2014/main" val="20003"/>
                    </a:ext>
                  </a:extLst>
                </a:gridCol>
                <a:gridCol w="773723">
                  <a:extLst>
                    <a:ext uri="{9D8B030D-6E8A-4147-A177-3AD203B41FA5}">
                      <a16:colId xmlns:a16="http://schemas.microsoft.com/office/drawing/2014/main" val="20004"/>
                    </a:ext>
                  </a:extLst>
                </a:gridCol>
                <a:gridCol w="773723">
                  <a:extLst>
                    <a:ext uri="{9D8B030D-6E8A-4147-A177-3AD203B41FA5}">
                      <a16:colId xmlns:a16="http://schemas.microsoft.com/office/drawing/2014/main" val="20005"/>
                    </a:ext>
                  </a:extLst>
                </a:gridCol>
                <a:gridCol w="773723">
                  <a:extLst>
                    <a:ext uri="{9D8B030D-6E8A-4147-A177-3AD203B41FA5}">
                      <a16:colId xmlns:a16="http://schemas.microsoft.com/office/drawing/2014/main" val="20006"/>
                    </a:ext>
                  </a:extLst>
                </a:gridCol>
                <a:gridCol w="773723">
                  <a:extLst>
                    <a:ext uri="{9D8B030D-6E8A-4147-A177-3AD203B41FA5}">
                      <a16:colId xmlns:a16="http://schemas.microsoft.com/office/drawing/2014/main" val="20007"/>
                    </a:ext>
                  </a:extLst>
                </a:gridCol>
                <a:gridCol w="773723">
                  <a:extLst>
                    <a:ext uri="{9D8B030D-6E8A-4147-A177-3AD203B41FA5}">
                      <a16:colId xmlns:a16="http://schemas.microsoft.com/office/drawing/2014/main" val="20008"/>
                    </a:ext>
                  </a:extLst>
                </a:gridCol>
                <a:gridCol w="773723">
                  <a:extLst>
                    <a:ext uri="{9D8B030D-6E8A-4147-A177-3AD203B41FA5}">
                      <a16:colId xmlns:a16="http://schemas.microsoft.com/office/drawing/2014/main" val="20009"/>
                    </a:ext>
                  </a:extLst>
                </a:gridCol>
                <a:gridCol w="773723">
                  <a:extLst>
                    <a:ext uri="{9D8B030D-6E8A-4147-A177-3AD203B41FA5}">
                      <a16:colId xmlns:a16="http://schemas.microsoft.com/office/drawing/2014/main" val="20010"/>
                    </a:ext>
                  </a:extLst>
                </a:gridCol>
                <a:gridCol w="773723">
                  <a:extLst>
                    <a:ext uri="{9D8B030D-6E8A-4147-A177-3AD203B41FA5}">
                      <a16:colId xmlns:a16="http://schemas.microsoft.com/office/drawing/2014/main" val="20011"/>
                    </a:ext>
                  </a:extLst>
                </a:gridCol>
                <a:gridCol w="773723">
                  <a:extLst>
                    <a:ext uri="{9D8B030D-6E8A-4147-A177-3AD203B41FA5}">
                      <a16:colId xmlns:a16="http://schemas.microsoft.com/office/drawing/2014/main" val="20012"/>
                    </a:ext>
                  </a:extLst>
                </a:gridCol>
              </a:tblGrid>
              <a:tr h="396240">
                <a:tc>
                  <a:txBody>
                    <a:bodyPr/>
                    <a:lstStyle/>
                    <a:p>
                      <a:pPr algn="l"/>
                      <a:endParaRPr lang="en-US" sz="2000" dirty="0"/>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16</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17</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18</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19</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20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21</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22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23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dirty="0"/>
                        <a:t>24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96240">
                <a:tc>
                  <a:txBody>
                    <a:bodyPr/>
                    <a:lstStyle/>
                    <a:p>
                      <a:pPr algn="l" fontAlgn="ctr"/>
                      <a:r>
                        <a:rPr lang="en-US" sz="2000" b="1" i="0" u="none" strike="noStrike" dirty="0">
                          <a:solidFill>
                            <a:schemeClr val="tx1"/>
                          </a:solidFill>
                          <a:effectLst/>
                          <a:latin typeface="+mn-lt"/>
                        </a:rPr>
                        <a:t>Size</a:t>
                      </a:r>
                    </a:p>
                  </a:txBody>
                  <a:tcPr marL="9525" marR="9525" marT="9525"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1020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1664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1488</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1376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1500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1256</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1690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1820</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1652</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1777</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1504</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1831</a:t>
                      </a: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6240">
                <a:tc>
                  <a:txBody>
                    <a:bodyPr/>
                    <a:lstStyle/>
                    <a:p>
                      <a:pPr algn="l" fontAlgn="ctr"/>
                      <a:r>
                        <a:rPr lang="en-US" sz="2000" b="1" i="0" u="none" strike="noStrike" dirty="0">
                          <a:solidFill>
                            <a:schemeClr val="tx1"/>
                          </a:solidFill>
                          <a:effectLst/>
                          <a:latin typeface="+mn-lt"/>
                        </a:rPr>
                        <a:t>Price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30</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41.9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40.5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43.9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37.5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37.9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44.5</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37.9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38.9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36.9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ctr"/>
                      <a:r>
                        <a:rPr lang="en-US" sz="2000" b="1" i="0" u="none" strike="noStrike" dirty="0">
                          <a:solidFill>
                            <a:srgbClr val="EFC457"/>
                          </a:solidFill>
                          <a:effectLst/>
                          <a:latin typeface="+mn-lt"/>
                        </a:rPr>
                        <a:t>45.8</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896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53" presetClass="exit" presetSubtype="32" fill="hold" nodeType="withEffect">
                                  <p:stCondLst>
                                    <p:cond delay="0"/>
                                  </p:stCondLst>
                                  <p:childTnLst>
                                    <p:anim calcmode="lin" valueType="num">
                                      <p:cBhvr>
                                        <p:cTn id="17" dur="500"/>
                                        <p:tgtEl>
                                          <p:spTgt spid="37"/>
                                        </p:tgtEl>
                                        <p:attrNameLst>
                                          <p:attrName>ppt_w</p:attrName>
                                        </p:attrNameLst>
                                      </p:cBhvr>
                                      <p:tavLst>
                                        <p:tav tm="0">
                                          <p:val>
                                            <p:strVal val="ppt_w"/>
                                          </p:val>
                                        </p:tav>
                                        <p:tav tm="100000">
                                          <p:val>
                                            <p:fltVal val="0"/>
                                          </p:val>
                                        </p:tav>
                                      </p:tavLst>
                                    </p:anim>
                                    <p:anim calcmode="lin" valueType="num">
                                      <p:cBhvr>
                                        <p:cTn id="18" dur="500"/>
                                        <p:tgtEl>
                                          <p:spTgt spid="37"/>
                                        </p:tgtEl>
                                        <p:attrNameLst>
                                          <p:attrName>ppt_h</p:attrName>
                                        </p:attrNameLst>
                                      </p:cBhvr>
                                      <p:tavLst>
                                        <p:tav tm="0">
                                          <p:val>
                                            <p:strVal val="ppt_h"/>
                                          </p:val>
                                        </p:tav>
                                        <p:tav tm="100000">
                                          <p:val>
                                            <p:fltVal val="0"/>
                                          </p:val>
                                        </p:tav>
                                      </p:tavLst>
                                    </p:anim>
                                    <p:animEffect transition="out" filter="fad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par>
                                <p:cTn id="21" presetID="53" presetClass="exit" presetSubtype="32" fill="hold" nodeType="withEffect">
                                  <p:stCondLst>
                                    <p:cond delay="0"/>
                                  </p:stCondLst>
                                  <p:childTnLst>
                                    <p:anim calcmode="lin" valueType="num">
                                      <p:cBhvr>
                                        <p:cTn id="22" dur="500"/>
                                        <p:tgtEl>
                                          <p:spTgt spid="38"/>
                                        </p:tgtEl>
                                        <p:attrNameLst>
                                          <p:attrName>ppt_w</p:attrName>
                                        </p:attrNameLst>
                                      </p:cBhvr>
                                      <p:tavLst>
                                        <p:tav tm="0">
                                          <p:val>
                                            <p:strVal val="ppt_w"/>
                                          </p:val>
                                        </p:tav>
                                        <p:tav tm="100000">
                                          <p:val>
                                            <p:fltVal val="0"/>
                                          </p:val>
                                        </p:tav>
                                      </p:tavLst>
                                    </p:anim>
                                    <p:anim calcmode="lin" valueType="num">
                                      <p:cBhvr>
                                        <p:cTn id="23" dur="500"/>
                                        <p:tgtEl>
                                          <p:spTgt spid="38"/>
                                        </p:tgtEl>
                                        <p:attrNameLst>
                                          <p:attrName>ppt_h</p:attrName>
                                        </p:attrNameLst>
                                      </p:cBhvr>
                                      <p:tavLst>
                                        <p:tav tm="0">
                                          <p:val>
                                            <p:strVal val="ppt_h"/>
                                          </p:val>
                                        </p:tav>
                                        <p:tav tm="100000">
                                          <p:val>
                                            <p:fltVal val="0"/>
                                          </p:val>
                                        </p:tav>
                                      </p:tavLst>
                                    </p:anim>
                                    <p:animEffect transition="out" filter="fade">
                                      <p:cBhvr>
                                        <p:cTn id="24" dur="500"/>
                                        <p:tgtEl>
                                          <p:spTgt spid="38"/>
                                        </p:tgtEl>
                                      </p:cBhvr>
                                    </p:animEffect>
                                    <p:set>
                                      <p:cBhvr>
                                        <p:cTn id="25" dur="1" fill="hold">
                                          <p:stCondLst>
                                            <p:cond delay="499"/>
                                          </p:stCondLst>
                                        </p:cTn>
                                        <p:tgtEl>
                                          <p:spTgt spid="38"/>
                                        </p:tgtEl>
                                        <p:attrNameLst>
                                          <p:attrName>style.visibility</p:attrName>
                                        </p:attrNameLst>
                                      </p:cBhvr>
                                      <p:to>
                                        <p:strVal val="hidden"/>
                                      </p:to>
                                    </p:se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par>
                          <p:cTn id="34" fill="hold">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130"/>
                                  </p:stCondLst>
                                  <p:childTnLst>
                                    <p:set>
                                      <p:cBhvr>
                                        <p:cTn id="43" dur="1" fill="hold">
                                          <p:stCondLst>
                                            <p:cond delay="0"/>
                                          </p:stCondLst>
                                        </p:cTn>
                                        <p:tgtEl>
                                          <p:spTgt spid="33"/>
                                        </p:tgtEl>
                                        <p:attrNameLst>
                                          <p:attrName>style.visibility</p:attrName>
                                        </p:attrNameLst>
                                      </p:cBhvr>
                                      <p:to>
                                        <p:strVal val="visible"/>
                                      </p:to>
                                    </p:set>
                                  </p:childTnLst>
                                </p:cTn>
                              </p:par>
                            </p:childTnLst>
                          </p:cTn>
                        </p:par>
                        <p:par>
                          <p:cTn id="44" fill="hold">
                            <p:stCondLst>
                              <p:cond delay="2130"/>
                            </p:stCondLst>
                            <p:childTnLst>
                              <p:par>
                                <p:cTn id="45" presetID="1" presetClass="entr" presetSubtype="0" fill="hold" grpId="0" nodeType="afterEffect">
                                  <p:stCondLst>
                                    <p:cond delay="200"/>
                                  </p:stCondLst>
                                  <p:childTnLst>
                                    <p:set>
                                      <p:cBhvr>
                                        <p:cTn id="46" dur="1" fill="hold">
                                          <p:stCondLst>
                                            <p:cond delay="0"/>
                                          </p:stCondLst>
                                        </p:cTn>
                                        <p:tgtEl>
                                          <p:spTgt spid="24"/>
                                        </p:tgtEl>
                                        <p:attrNameLst>
                                          <p:attrName>style.visibility</p:attrName>
                                        </p:attrNameLst>
                                      </p:cBhvr>
                                      <p:to>
                                        <p:strVal val="visible"/>
                                      </p:to>
                                    </p:set>
                                  </p:childTnLst>
                                </p:cTn>
                              </p:par>
                            </p:childTnLst>
                          </p:cTn>
                        </p:par>
                        <p:par>
                          <p:cTn id="47" fill="hold">
                            <p:stCondLst>
                              <p:cond delay="2330"/>
                            </p:stCondLst>
                            <p:childTnLst>
                              <p:par>
                                <p:cTn id="48" presetID="1" presetClass="entr" presetSubtype="0" fill="hold" grpId="0" nodeType="afterEffect">
                                  <p:stCondLst>
                                    <p:cond delay="20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2530"/>
                            </p:stCondLst>
                            <p:childTnLst>
                              <p:par>
                                <p:cTn id="51" presetID="1" presetClass="entr" presetSubtype="0" fill="hold" grpId="0" nodeType="afterEffect">
                                  <p:stCondLst>
                                    <p:cond delay="150"/>
                                  </p:stCondLst>
                                  <p:childTnLst>
                                    <p:set>
                                      <p:cBhvr>
                                        <p:cTn id="52" dur="1" fill="hold">
                                          <p:stCondLst>
                                            <p:cond delay="0"/>
                                          </p:stCondLst>
                                        </p:cTn>
                                        <p:tgtEl>
                                          <p:spTgt spid="20"/>
                                        </p:tgtEl>
                                        <p:attrNameLst>
                                          <p:attrName>style.visibility</p:attrName>
                                        </p:attrNameLst>
                                      </p:cBhvr>
                                      <p:to>
                                        <p:strVal val="visible"/>
                                      </p:to>
                                    </p:set>
                                  </p:childTnLst>
                                </p:cTn>
                              </p:par>
                            </p:childTnLst>
                          </p:cTn>
                        </p:par>
                        <p:par>
                          <p:cTn id="53" fill="hold">
                            <p:stCondLst>
                              <p:cond delay="2680"/>
                            </p:stCondLst>
                            <p:childTnLst>
                              <p:par>
                                <p:cTn id="54" presetID="1" presetClass="entr" presetSubtype="0" fill="hold" grpId="0" nodeType="afterEffect">
                                  <p:stCondLst>
                                    <p:cond delay="150"/>
                                  </p:stCondLst>
                                  <p:childTnLst>
                                    <p:set>
                                      <p:cBhvr>
                                        <p:cTn id="55" dur="1" fill="hold">
                                          <p:stCondLst>
                                            <p:cond delay="0"/>
                                          </p:stCondLst>
                                        </p:cTn>
                                        <p:tgtEl>
                                          <p:spTgt spid="34"/>
                                        </p:tgtEl>
                                        <p:attrNameLst>
                                          <p:attrName>style.visibility</p:attrName>
                                        </p:attrNameLst>
                                      </p:cBhvr>
                                      <p:to>
                                        <p:strVal val="visible"/>
                                      </p:to>
                                    </p:set>
                                  </p:childTnLst>
                                </p:cTn>
                              </p:par>
                            </p:childTnLst>
                          </p:cTn>
                        </p:par>
                        <p:par>
                          <p:cTn id="56" fill="hold">
                            <p:stCondLst>
                              <p:cond delay="2830"/>
                            </p:stCondLst>
                            <p:childTnLst>
                              <p:par>
                                <p:cTn id="57" presetID="1" presetClass="entr" presetSubtype="0" fill="hold" grpId="0" nodeType="afterEffect">
                                  <p:stCondLst>
                                    <p:cond delay="15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2980"/>
                            </p:stCondLst>
                            <p:childTnLst>
                              <p:par>
                                <p:cTn id="60" presetID="1" presetClass="entr" presetSubtype="0" fill="hold" grpId="0" nodeType="afterEffect">
                                  <p:stCondLst>
                                    <p:cond delay="120"/>
                                  </p:stCondLst>
                                  <p:childTnLst>
                                    <p:set>
                                      <p:cBhvr>
                                        <p:cTn id="61" dur="1" fill="hold">
                                          <p:stCondLst>
                                            <p:cond delay="0"/>
                                          </p:stCondLst>
                                        </p:cTn>
                                        <p:tgtEl>
                                          <p:spTgt spid="21"/>
                                        </p:tgtEl>
                                        <p:attrNameLst>
                                          <p:attrName>style.visibility</p:attrName>
                                        </p:attrNameLst>
                                      </p:cBhvr>
                                      <p:to>
                                        <p:strVal val="visible"/>
                                      </p:to>
                                    </p:set>
                                  </p:childTnLst>
                                </p:cTn>
                              </p:par>
                            </p:childTnLst>
                          </p:cTn>
                        </p:par>
                        <p:par>
                          <p:cTn id="62" fill="hold">
                            <p:stCondLst>
                              <p:cond delay="3100"/>
                            </p:stCondLst>
                            <p:childTnLst>
                              <p:par>
                                <p:cTn id="63" presetID="1" presetClass="entr" presetSubtype="0" fill="hold" grpId="0" nodeType="afterEffect">
                                  <p:stCondLst>
                                    <p:cond delay="140"/>
                                  </p:stCondLst>
                                  <p:childTnLst>
                                    <p:set>
                                      <p:cBhvr>
                                        <p:cTn id="64" dur="1" fill="hold">
                                          <p:stCondLst>
                                            <p:cond delay="0"/>
                                          </p:stCondLst>
                                        </p:cTn>
                                        <p:tgtEl>
                                          <p:spTgt spid="14"/>
                                        </p:tgtEl>
                                        <p:attrNameLst>
                                          <p:attrName>style.visibility</p:attrName>
                                        </p:attrNameLst>
                                      </p:cBhvr>
                                      <p:to>
                                        <p:strVal val="visible"/>
                                      </p:to>
                                    </p:set>
                                  </p:childTnLst>
                                </p:cTn>
                              </p:par>
                            </p:childTnLst>
                          </p:cTn>
                        </p:par>
                        <p:par>
                          <p:cTn id="65" fill="hold">
                            <p:stCondLst>
                              <p:cond delay="3240"/>
                            </p:stCondLst>
                            <p:childTnLst>
                              <p:par>
                                <p:cTn id="66" presetID="1" presetClass="entr" presetSubtype="0" fill="hold" grpId="0" nodeType="afterEffect">
                                  <p:stCondLst>
                                    <p:cond delay="180"/>
                                  </p:stCondLst>
                                  <p:childTnLst>
                                    <p:set>
                                      <p:cBhvr>
                                        <p:cTn id="67" dur="1" fill="hold">
                                          <p:stCondLst>
                                            <p:cond delay="0"/>
                                          </p:stCondLst>
                                        </p:cTn>
                                        <p:tgtEl>
                                          <p:spTgt spid="26"/>
                                        </p:tgtEl>
                                        <p:attrNameLst>
                                          <p:attrName>style.visibility</p:attrName>
                                        </p:attrNameLst>
                                      </p:cBhvr>
                                      <p:to>
                                        <p:strVal val="visible"/>
                                      </p:to>
                                    </p:set>
                                  </p:childTnLst>
                                </p:cTn>
                              </p:par>
                            </p:childTnLst>
                          </p:cTn>
                        </p:par>
                        <p:par>
                          <p:cTn id="68" fill="hold">
                            <p:stCondLst>
                              <p:cond delay="3420"/>
                            </p:stCondLst>
                            <p:childTnLst>
                              <p:par>
                                <p:cTn id="69" presetID="1" presetClass="entr" presetSubtype="0" fill="hold" grpId="0" nodeType="afterEffect">
                                  <p:stCondLst>
                                    <p:cond delay="200"/>
                                  </p:stCondLst>
                                  <p:childTnLst>
                                    <p:set>
                                      <p:cBhvr>
                                        <p:cTn id="70" dur="1" fill="hold">
                                          <p:stCondLst>
                                            <p:cond delay="0"/>
                                          </p:stCondLst>
                                        </p:cTn>
                                        <p:tgtEl>
                                          <p:spTgt spid="22"/>
                                        </p:tgtEl>
                                        <p:attrNameLst>
                                          <p:attrName>style.visibility</p:attrName>
                                        </p:attrNameLst>
                                      </p:cBhvr>
                                      <p:to>
                                        <p:strVal val="visible"/>
                                      </p:to>
                                    </p:set>
                                  </p:childTnLst>
                                </p:cTn>
                              </p:par>
                            </p:childTnLst>
                          </p:cTn>
                        </p:par>
                        <p:par>
                          <p:cTn id="71" fill="hold">
                            <p:stCondLst>
                              <p:cond delay="3620"/>
                            </p:stCondLst>
                            <p:childTnLst>
                              <p:par>
                                <p:cTn id="72" presetID="1" presetClass="entr" presetSubtype="0" fill="hold" grpId="0" nodeType="afterEffect">
                                  <p:stCondLst>
                                    <p:cond delay="150"/>
                                  </p:stCondLst>
                                  <p:childTnLst>
                                    <p:set>
                                      <p:cBhvr>
                                        <p:cTn id="73" dur="1" fill="hold">
                                          <p:stCondLst>
                                            <p:cond delay="0"/>
                                          </p:stCondLst>
                                        </p:cTn>
                                        <p:tgtEl>
                                          <p:spTgt spid="18"/>
                                        </p:tgtEl>
                                        <p:attrNameLst>
                                          <p:attrName>style.visibility</p:attrName>
                                        </p:attrNameLst>
                                      </p:cBhvr>
                                      <p:to>
                                        <p:strVal val="visible"/>
                                      </p:to>
                                    </p:set>
                                  </p:childTnLst>
                                </p:cTn>
                              </p:par>
                            </p:childTnLst>
                          </p:cTn>
                        </p:par>
                        <p:par>
                          <p:cTn id="74" fill="hold">
                            <p:stCondLst>
                              <p:cond delay="3770"/>
                            </p:stCondLst>
                            <p:childTnLst>
                              <p:par>
                                <p:cTn id="75" presetID="1" presetClass="entr" presetSubtype="0" fill="hold" grpId="0" nodeType="afterEffect">
                                  <p:stCondLst>
                                    <p:cond delay="150"/>
                                  </p:stCondLst>
                                  <p:childTnLst>
                                    <p:set>
                                      <p:cBhvr>
                                        <p:cTn id="76" dur="1" fill="hold">
                                          <p:stCondLst>
                                            <p:cond delay="0"/>
                                          </p:stCondLst>
                                        </p:cTn>
                                        <p:tgtEl>
                                          <p:spTgt spid="23"/>
                                        </p:tgtEl>
                                        <p:attrNameLst>
                                          <p:attrName>style.visibility</p:attrName>
                                        </p:attrNameLst>
                                      </p:cBhvr>
                                      <p:to>
                                        <p:strVal val="visible"/>
                                      </p:to>
                                    </p:set>
                                  </p:childTnLst>
                                </p:cTn>
                              </p:par>
                            </p:childTnLst>
                          </p:cTn>
                        </p:par>
                        <p:par>
                          <p:cTn id="77" fill="hold">
                            <p:stCondLst>
                              <p:cond delay="3920"/>
                            </p:stCondLst>
                            <p:childTnLst>
                              <p:par>
                                <p:cTn id="78" presetID="1" presetClass="entr" presetSubtype="0" fill="hold" grpId="0" nodeType="afterEffect">
                                  <p:stCondLst>
                                    <p:cond delay="200"/>
                                  </p:stCondLst>
                                  <p:childTnLst>
                                    <p:set>
                                      <p:cBhvr>
                                        <p:cTn id="79" dur="1" fill="hold">
                                          <p:stCondLst>
                                            <p:cond delay="0"/>
                                          </p:stCondLst>
                                        </p:cTn>
                                        <p:tgtEl>
                                          <p:spTgt spid="25"/>
                                        </p:tgtEl>
                                        <p:attrNameLst>
                                          <p:attrName>style.visibility</p:attrName>
                                        </p:attrNameLst>
                                      </p:cBhvr>
                                      <p:to>
                                        <p:strVal val="visible"/>
                                      </p:to>
                                    </p:set>
                                  </p:childTnLst>
                                </p:cTn>
                              </p:par>
                            </p:childTnLst>
                          </p:cTn>
                        </p:par>
                        <p:par>
                          <p:cTn id="80" fill="hold">
                            <p:stCondLst>
                              <p:cond delay="4120"/>
                            </p:stCondLst>
                            <p:childTnLst>
                              <p:par>
                                <p:cTn id="81" presetID="1" presetClass="entr" presetSubtype="0" fill="hold" grpId="0" nodeType="afterEffect">
                                  <p:stCondLst>
                                    <p:cond delay="200"/>
                                  </p:stCondLst>
                                  <p:childTnLst>
                                    <p:set>
                                      <p:cBhvr>
                                        <p:cTn id="82" dur="1" fill="hold">
                                          <p:stCondLst>
                                            <p:cond delay="0"/>
                                          </p:stCondLst>
                                        </p:cTn>
                                        <p:tgtEl>
                                          <p:spTgt spid="17"/>
                                        </p:tgtEl>
                                        <p:attrNameLst>
                                          <p:attrName>style.visibility</p:attrName>
                                        </p:attrNameLst>
                                      </p:cBhvr>
                                      <p:to>
                                        <p:strVal val="visible"/>
                                      </p:to>
                                    </p:set>
                                  </p:childTnLst>
                                </p:cTn>
                              </p:par>
                            </p:childTnLst>
                          </p:cTn>
                        </p:par>
                        <p:par>
                          <p:cTn id="83" fill="hold">
                            <p:stCondLst>
                              <p:cond delay="4320"/>
                            </p:stCondLst>
                            <p:childTnLst>
                              <p:par>
                                <p:cTn id="84" presetID="1" presetClass="entr" presetSubtype="0" fill="hold" grpId="0" nodeType="afterEffect">
                                  <p:stCondLst>
                                    <p:cond delay="200"/>
                                  </p:stCondLst>
                                  <p:childTnLst>
                                    <p:set>
                                      <p:cBhvr>
                                        <p:cTn id="85" dur="1" fill="hold">
                                          <p:stCondLst>
                                            <p:cond delay="0"/>
                                          </p:stCondLst>
                                        </p:cTn>
                                        <p:tgtEl>
                                          <p:spTgt spid="27"/>
                                        </p:tgtEl>
                                        <p:attrNameLst>
                                          <p:attrName>style.visibility</p:attrName>
                                        </p:attrNameLst>
                                      </p:cBhvr>
                                      <p:to>
                                        <p:strVal val="visible"/>
                                      </p:to>
                                    </p:set>
                                  </p:childTnLst>
                                </p:cTn>
                              </p:par>
                            </p:childTnLst>
                          </p:cTn>
                        </p:par>
                        <p:par>
                          <p:cTn id="86" fill="hold">
                            <p:stCondLst>
                              <p:cond delay="4520"/>
                            </p:stCondLst>
                            <p:childTnLst>
                              <p:par>
                                <p:cTn id="87" presetID="1" presetClass="entr" presetSubtype="0" fill="hold" grpId="0" nodeType="afterEffect">
                                  <p:stCondLst>
                                    <p:cond delay="200"/>
                                  </p:stCondLst>
                                  <p:childTnLst>
                                    <p:set>
                                      <p:cBhvr>
                                        <p:cTn id="88" dur="1" fill="hold">
                                          <p:stCondLst>
                                            <p:cond delay="0"/>
                                          </p:stCondLst>
                                        </p:cTn>
                                        <p:tgtEl>
                                          <p:spTgt spid="15"/>
                                        </p:tgtEl>
                                        <p:attrNameLst>
                                          <p:attrName>style.visibility</p:attrName>
                                        </p:attrNameLst>
                                      </p:cBhvr>
                                      <p:to>
                                        <p:strVal val="visible"/>
                                      </p:to>
                                    </p:set>
                                  </p:childTnLst>
                                </p:cTn>
                              </p:par>
                            </p:childTnLst>
                          </p:cTn>
                        </p:par>
                        <p:par>
                          <p:cTn id="89" fill="hold">
                            <p:stCondLst>
                              <p:cond delay="4720"/>
                            </p:stCondLst>
                            <p:childTnLst>
                              <p:par>
                                <p:cTn id="90" presetID="1" presetClass="entr" presetSubtype="0" fill="hold" grpId="0" nodeType="afterEffect">
                                  <p:stCondLst>
                                    <p:cond delay="200"/>
                                  </p:stCondLst>
                                  <p:childTnLst>
                                    <p:set>
                                      <p:cBhvr>
                                        <p:cTn id="91" dur="1" fill="hold">
                                          <p:stCondLst>
                                            <p:cond delay="0"/>
                                          </p:stCondLst>
                                        </p:cTn>
                                        <p:tgtEl>
                                          <p:spTgt spid="29"/>
                                        </p:tgtEl>
                                        <p:attrNameLst>
                                          <p:attrName>style.visibility</p:attrName>
                                        </p:attrNameLst>
                                      </p:cBhvr>
                                      <p:to>
                                        <p:strVal val="visible"/>
                                      </p:to>
                                    </p:set>
                                  </p:childTnLst>
                                </p:cTn>
                              </p:par>
                            </p:childTnLst>
                          </p:cTn>
                        </p:par>
                        <p:par>
                          <p:cTn id="92" fill="hold">
                            <p:stCondLst>
                              <p:cond delay="4920"/>
                            </p:stCondLst>
                            <p:childTnLst>
                              <p:par>
                                <p:cTn id="93" presetID="1" presetClass="entr" presetSubtype="0" fill="hold" grpId="0" nodeType="afterEffect">
                                  <p:stCondLst>
                                    <p:cond delay="200"/>
                                  </p:stCondLst>
                                  <p:childTnLst>
                                    <p:set>
                                      <p:cBhvr>
                                        <p:cTn id="94" dur="1" fill="hold">
                                          <p:stCondLst>
                                            <p:cond delay="0"/>
                                          </p:stCondLst>
                                        </p:cTn>
                                        <p:tgtEl>
                                          <p:spTgt spid="35"/>
                                        </p:tgtEl>
                                        <p:attrNameLst>
                                          <p:attrName>style.visibility</p:attrName>
                                        </p:attrNameLst>
                                      </p:cBhvr>
                                      <p:to>
                                        <p:strVal val="visible"/>
                                      </p:to>
                                    </p:set>
                                  </p:childTnLst>
                                </p:cTn>
                              </p:par>
                            </p:childTnLst>
                          </p:cTn>
                        </p:par>
                        <p:par>
                          <p:cTn id="95" fill="hold">
                            <p:stCondLst>
                              <p:cond delay="5120"/>
                            </p:stCondLst>
                            <p:childTnLst>
                              <p:par>
                                <p:cTn id="96" presetID="1" presetClass="entr" presetSubtype="0" fill="hold" grpId="0" nodeType="afterEffect">
                                  <p:stCondLst>
                                    <p:cond delay="210"/>
                                  </p:stCondLst>
                                  <p:childTnLst>
                                    <p:set>
                                      <p:cBhvr>
                                        <p:cTn id="97" dur="1" fill="hold">
                                          <p:stCondLst>
                                            <p:cond delay="0"/>
                                          </p:stCondLst>
                                        </p:cTn>
                                        <p:tgtEl>
                                          <p:spTgt spid="30"/>
                                        </p:tgtEl>
                                        <p:attrNameLst>
                                          <p:attrName>style.visibility</p:attrName>
                                        </p:attrNameLst>
                                      </p:cBhvr>
                                      <p:to>
                                        <p:strVal val="visible"/>
                                      </p:to>
                                    </p:set>
                                  </p:childTnLst>
                                </p:cTn>
                              </p:par>
                            </p:childTnLst>
                          </p:cTn>
                        </p:par>
                        <p:par>
                          <p:cTn id="98" fill="hold">
                            <p:stCondLst>
                              <p:cond delay="5330"/>
                            </p:stCondLst>
                            <p:childTnLst>
                              <p:par>
                                <p:cTn id="99" presetID="1" presetClass="entr" presetSubtype="0" fill="hold" grpId="0" nodeType="afterEffect">
                                  <p:stCondLst>
                                    <p:cond delay="180"/>
                                  </p:stCondLst>
                                  <p:childTnLst>
                                    <p:set>
                                      <p:cBhvr>
                                        <p:cTn id="100" dur="1" fill="hold">
                                          <p:stCondLst>
                                            <p:cond delay="0"/>
                                          </p:stCondLst>
                                        </p:cTn>
                                        <p:tgtEl>
                                          <p:spTgt spid="31"/>
                                        </p:tgtEl>
                                        <p:attrNameLst>
                                          <p:attrName>style.visibility</p:attrName>
                                        </p:attrNameLst>
                                      </p:cBhvr>
                                      <p:to>
                                        <p:strVal val="visible"/>
                                      </p:to>
                                    </p:set>
                                  </p:childTnLst>
                                </p:cTn>
                              </p:par>
                            </p:childTnLst>
                          </p:cTn>
                        </p:par>
                        <p:par>
                          <p:cTn id="101" fill="hold">
                            <p:stCondLst>
                              <p:cond delay="5510"/>
                            </p:stCondLst>
                            <p:childTnLst>
                              <p:par>
                                <p:cTn id="102" presetID="1" presetClass="entr" presetSubtype="0" fill="hold" grpId="0" nodeType="afterEffect">
                                  <p:stCondLst>
                                    <p:cond delay="190"/>
                                  </p:stCondLst>
                                  <p:childTnLst>
                                    <p:set>
                                      <p:cBhvr>
                                        <p:cTn id="103" dur="1" fill="hold">
                                          <p:stCondLst>
                                            <p:cond delay="0"/>
                                          </p:stCondLst>
                                        </p:cTn>
                                        <p:tgtEl>
                                          <p:spTgt spid="32"/>
                                        </p:tgtEl>
                                        <p:attrNameLst>
                                          <p:attrName>style.visibility</p:attrName>
                                        </p:attrNameLst>
                                      </p:cBhvr>
                                      <p:to>
                                        <p:strVal val="visible"/>
                                      </p:to>
                                    </p:set>
                                  </p:childTnLst>
                                </p:cTn>
                              </p:par>
                            </p:childTnLst>
                          </p:cTn>
                        </p:par>
                        <p:par>
                          <p:cTn id="104" fill="hold">
                            <p:stCondLst>
                              <p:cond delay="5700"/>
                            </p:stCondLst>
                            <p:childTnLst>
                              <p:par>
                                <p:cTn id="105" presetID="1" presetClass="entr" presetSubtype="0" fill="hold" grpId="0" nodeType="afterEffect">
                                  <p:stCondLst>
                                    <p:cond delay="230"/>
                                  </p:stCondLst>
                                  <p:childTnLst>
                                    <p:set>
                                      <p:cBhvr>
                                        <p:cTn id="106" dur="1" fill="hold">
                                          <p:stCondLst>
                                            <p:cond delay="0"/>
                                          </p:stCondLst>
                                        </p:cTn>
                                        <p:tgtEl>
                                          <p:spTgt spid="28"/>
                                        </p:tgtEl>
                                        <p:attrNameLst>
                                          <p:attrName>style.visibility</p:attrName>
                                        </p:attrNameLst>
                                      </p:cBhvr>
                                      <p:to>
                                        <p:strVal val="visible"/>
                                      </p:to>
                                    </p:set>
                                  </p:childTnLst>
                                </p:cTn>
                              </p:par>
                            </p:childTnLst>
                          </p:cTn>
                        </p:par>
                        <p:par>
                          <p:cTn id="107" fill="hold">
                            <p:stCondLst>
                              <p:cond delay="5930"/>
                            </p:stCondLst>
                            <p:childTnLst>
                              <p:par>
                                <p:cTn id="108" presetID="1" presetClass="entr" presetSubtype="0" fill="hold" grpId="0" nodeType="afterEffect">
                                  <p:stCondLst>
                                    <p:cond delay="180"/>
                                  </p:stCondLst>
                                  <p:childTnLst>
                                    <p:set>
                                      <p:cBhvr>
                                        <p:cTn id="10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866965" y="1097513"/>
            <a:ext cx="8119171" cy="5324611"/>
            <a:chOff x="1866965" y="1097513"/>
            <a:chExt cx="8119171" cy="5324611"/>
          </a:xfrm>
        </p:grpSpPr>
        <p:cxnSp>
          <p:nvCxnSpPr>
            <p:cNvPr id="4" name="Straight Arrow Connector 3"/>
            <p:cNvCxnSpPr/>
            <p:nvPr/>
          </p:nvCxnSpPr>
          <p:spPr>
            <a:xfrm>
              <a:off x="2559061" y="5760274"/>
              <a:ext cx="7427075"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559061" y="1097513"/>
              <a:ext cx="0" cy="4662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9530" y="5960459"/>
              <a:ext cx="3657600" cy="461665"/>
            </a:xfrm>
            <a:prstGeom prst="rect">
              <a:avLst/>
            </a:prstGeom>
            <a:noFill/>
          </p:spPr>
          <p:txBody>
            <a:bodyPr wrap="square" rtlCol="0">
              <a:spAutoFit/>
            </a:bodyPr>
            <a:lstStyle/>
            <a:p>
              <a:pPr algn="ctr"/>
              <a:r>
                <a:rPr lang="en-US" sz="2400" dirty="0"/>
                <a:t>Home Size (ft</a:t>
              </a:r>
              <a:r>
                <a:rPr lang="en-US" sz="2400" baseline="30000" dirty="0"/>
                <a:t>2</a:t>
              </a:r>
              <a:r>
                <a:rPr lang="en-US" sz="2400" dirty="0"/>
                <a:t> x 1000)</a:t>
              </a:r>
            </a:p>
          </p:txBody>
        </p:sp>
        <p:sp>
          <p:nvSpPr>
            <p:cNvPr id="9" name="TextBox 8"/>
            <p:cNvSpPr txBox="1"/>
            <p:nvPr/>
          </p:nvSpPr>
          <p:spPr>
            <a:xfrm rot="16200000">
              <a:off x="268998" y="3382636"/>
              <a:ext cx="3657600" cy="461665"/>
            </a:xfrm>
            <a:prstGeom prst="rect">
              <a:avLst/>
            </a:prstGeom>
            <a:noFill/>
          </p:spPr>
          <p:txBody>
            <a:bodyPr wrap="square" rtlCol="0">
              <a:spAutoFit/>
            </a:bodyPr>
            <a:lstStyle/>
            <a:p>
              <a:pPr algn="ctr"/>
              <a:r>
                <a:rPr lang="en-US" sz="2400" dirty="0"/>
                <a:t>Sale Price ($1000)</a:t>
              </a:r>
            </a:p>
          </p:txBody>
        </p:sp>
        <p:sp>
          <p:nvSpPr>
            <p:cNvPr id="12" name="Oval 11"/>
            <p:cNvSpPr/>
            <p:nvPr/>
          </p:nvSpPr>
          <p:spPr>
            <a:xfrm>
              <a:off x="4183848" y="436160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843" y="376061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46439"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1611"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81621" y="37705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9746" y="391639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2450" y="197633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78380" y="2190224"/>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05050" y="24505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3015" y="303447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6583" y="369243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78381" y="39316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05992" y="40236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18038" y="29651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48914" y="31731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6499" y="3752903"/>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80779" y="4374265"/>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74548" y="41269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49020" y="211405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41201" y="28161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56291" y="292242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837388" y="290761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92808" y="304213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86453" y="259740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508392" y="72541"/>
            <a:ext cx="9689573" cy="646331"/>
          </a:xfrm>
          <a:prstGeom prst="rect">
            <a:avLst/>
          </a:prstGeom>
          <a:noFill/>
        </p:spPr>
        <p:txBody>
          <a:bodyPr wrap="square" rtlCol="0">
            <a:spAutoFit/>
          </a:bodyPr>
          <a:lstStyle/>
          <a:p>
            <a:r>
              <a:rPr lang="en-US" sz="3600" dirty="0"/>
              <a:t>Size of a Home and its corresponding Sale Price</a:t>
            </a:r>
          </a:p>
        </p:txBody>
      </p:sp>
      <p:cxnSp>
        <p:nvCxnSpPr>
          <p:cNvPr id="3" name="Straight Connector 2"/>
          <p:cNvCxnSpPr/>
          <p:nvPr/>
        </p:nvCxnSpPr>
        <p:spPr>
          <a:xfrm flipV="1">
            <a:off x="1158519" y="1723702"/>
            <a:ext cx="6535063" cy="30317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9500032" y="1066509"/>
            <a:ext cx="1530263" cy="461665"/>
            <a:chOff x="9500032" y="1066509"/>
            <a:chExt cx="1530263" cy="461665"/>
          </a:xfrm>
        </p:grpSpPr>
        <p:sp>
          <p:nvSpPr>
            <p:cNvPr id="10" name="TextBox 9"/>
            <p:cNvSpPr txBox="1"/>
            <p:nvPr/>
          </p:nvSpPr>
          <p:spPr>
            <a:xfrm>
              <a:off x="9517379" y="1066509"/>
              <a:ext cx="1512916" cy="461665"/>
            </a:xfrm>
            <a:prstGeom prst="rect">
              <a:avLst/>
            </a:prstGeom>
            <a:noFill/>
          </p:spPr>
          <p:txBody>
            <a:bodyPr wrap="square" rtlCol="0">
              <a:spAutoFit/>
            </a:bodyPr>
            <a:lstStyle/>
            <a:p>
              <a:r>
                <a:rPr lang="en-US" sz="2400" b="1" dirty="0"/>
                <a:t>m	   b</a:t>
              </a:r>
            </a:p>
          </p:txBody>
        </p:sp>
        <p:cxnSp>
          <p:nvCxnSpPr>
            <p:cNvPr id="41" name="Straight Connector 40"/>
            <p:cNvCxnSpPr/>
            <p:nvPr/>
          </p:nvCxnSpPr>
          <p:spPr>
            <a:xfrm>
              <a:off x="9500032" y="1515163"/>
              <a:ext cx="11887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9517379" y="1515163"/>
            <a:ext cx="1512916" cy="461665"/>
          </a:xfrm>
          <a:prstGeom prst="rect">
            <a:avLst/>
          </a:prstGeom>
          <a:noFill/>
        </p:spPr>
        <p:txBody>
          <a:bodyPr wrap="square" rtlCol="0">
            <a:spAutoFit/>
          </a:bodyPr>
          <a:lstStyle/>
          <a:p>
            <a:r>
              <a:rPr lang="en-US" sz="2400" dirty="0">
                <a:solidFill>
                  <a:srgbClr val="FF0000"/>
                </a:solidFill>
              </a:rPr>
              <a:t>m</a:t>
            </a:r>
            <a:r>
              <a:rPr lang="en-US" sz="2400" baseline="-25000" dirty="0">
                <a:solidFill>
                  <a:srgbClr val="FF0000"/>
                </a:solidFill>
              </a:rPr>
              <a:t>1</a:t>
            </a:r>
            <a:r>
              <a:rPr lang="en-US" sz="2400" dirty="0">
                <a:solidFill>
                  <a:srgbClr val="FF0000"/>
                </a:solidFill>
              </a:rPr>
              <a:t>	   b</a:t>
            </a:r>
            <a:r>
              <a:rPr lang="en-US" sz="2400" baseline="-25000" dirty="0">
                <a:solidFill>
                  <a:srgbClr val="FF0000"/>
                </a:solidFill>
              </a:rPr>
              <a:t>1</a:t>
            </a:r>
            <a:endParaRPr lang="en-US" sz="2400" dirty="0">
              <a:solidFill>
                <a:srgbClr val="FF0000"/>
              </a:solidFill>
            </a:endParaRPr>
          </a:p>
        </p:txBody>
      </p:sp>
      <p:sp>
        <p:nvSpPr>
          <p:cNvPr id="43" name="TextBox 42"/>
          <p:cNvSpPr txBox="1"/>
          <p:nvPr/>
        </p:nvSpPr>
        <p:spPr>
          <a:xfrm>
            <a:off x="9527518" y="1989117"/>
            <a:ext cx="1512916" cy="461665"/>
          </a:xfrm>
          <a:prstGeom prst="rect">
            <a:avLst/>
          </a:prstGeom>
          <a:noFill/>
        </p:spPr>
        <p:txBody>
          <a:bodyPr wrap="square" rtlCol="0">
            <a:spAutoFit/>
          </a:bodyPr>
          <a:lstStyle/>
          <a:p>
            <a:r>
              <a:rPr lang="en-US" sz="2400" dirty="0">
                <a:solidFill>
                  <a:srgbClr val="92D050"/>
                </a:solidFill>
              </a:rPr>
              <a:t>m</a:t>
            </a:r>
            <a:r>
              <a:rPr lang="en-US" sz="2400" baseline="-25000" dirty="0">
                <a:solidFill>
                  <a:srgbClr val="92D050"/>
                </a:solidFill>
              </a:rPr>
              <a:t>2</a:t>
            </a:r>
            <a:r>
              <a:rPr lang="en-US" sz="2400" dirty="0">
                <a:solidFill>
                  <a:srgbClr val="92D050"/>
                </a:solidFill>
              </a:rPr>
              <a:t>	   b</a:t>
            </a:r>
            <a:r>
              <a:rPr lang="en-US" sz="2400" baseline="-25000" dirty="0">
                <a:solidFill>
                  <a:srgbClr val="92D050"/>
                </a:solidFill>
              </a:rPr>
              <a:t>2</a:t>
            </a:r>
            <a:endParaRPr lang="en-US" sz="2400" dirty="0">
              <a:solidFill>
                <a:srgbClr val="92D050"/>
              </a:solidFill>
            </a:endParaRPr>
          </a:p>
        </p:txBody>
      </p:sp>
      <p:cxnSp>
        <p:nvCxnSpPr>
          <p:cNvPr id="45" name="Straight Connector 44"/>
          <p:cNvCxnSpPr/>
          <p:nvPr/>
        </p:nvCxnSpPr>
        <p:spPr>
          <a:xfrm flipV="1">
            <a:off x="1158519" y="2481786"/>
            <a:ext cx="6535063" cy="209078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527518" y="2458016"/>
            <a:ext cx="1512916" cy="461665"/>
          </a:xfrm>
          <a:prstGeom prst="rect">
            <a:avLst/>
          </a:prstGeom>
          <a:noFill/>
        </p:spPr>
        <p:txBody>
          <a:bodyPr wrap="square" rtlCol="0">
            <a:spAutoFit/>
          </a:bodyPr>
          <a:lstStyle/>
          <a:p>
            <a:r>
              <a:rPr lang="en-US" sz="2400" dirty="0">
                <a:solidFill>
                  <a:srgbClr val="0070C0"/>
                </a:solidFill>
              </a:rPr>
              <a:t>m</a:t>
            </a:r>
            <a:r>
              <a:rPr lang="en-US" sz="2400" baseline="-25000" dirty="0">
                <a:solidFill>
                  <a:srgbClr val="0070C0"/>
                </a:solidFill>
              </a:rPr>
              <a:t>3</a:t>
            </a:r>
            <a:r>
              <a:rPr lang="en-US" sz="2400" dirty="0">
                <a:solidFill>
                  <a:srgbClr val="0070C0"/>
                </a:solidFill>
              </a:rPr>
              <a:t>	   b</a:t>
            </a:r>
            <a:r>
              <a:rPr lang="en-US" sz="2400" baseline="-25000" dirty="0">
                <a:solidFill>
                  <a:srgbClr val="0070C0"/>
                </a:solidFill>
              </a:rPr>
              <a:t>3</a:t>
            </a:r>
            <a:endParaRPr lang="en-US" sz="2400" dirty="0">
              <a:solidFill>
                <a:srgbClr val="0070C0"/>
              </a:solidFill>
            </a:endParaRPr>
          </a:p>
        </p:txBody>
      </p:sp>
      <p:cxnSp>
        <p:nvCxnSpPr>
          <p:cNvPr id="49" name="Straight Connector 48"/>
          <p:cNvCxnSpPr/>
          <p:nvPr/>
        </p:nvCxnSpPr>
        <p:spPr>
          <a:xfrm flipV="1">
            <a:off x="1158519" y="1762854"/>
            <a:ext cx="6354829" cy="370692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527518" y="2958231"/>
            <a:ext cx="1512916"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  ⁞</a:t>
            </a:r>
            <a:r>
              <a:rPr lang="en-US" sz="2400" b="1" dirty="0"/>
              <a:t>	    </a:t>
            </a:r>
            <a:r>
              <a:rPr lang="en-US" sz="2400" b="1" dirty="0">
                <a:latin typeface="Arial" panose="020B0604020202020204" pitchFamily="34" charset="0"/>
                <a:cs typeface="Arial" panose="020B0604020202020204" pitchFamily="34" charset="0"/>
              </a:rPr>
              <a:t>⁞</a:t>
            </a:r>
            <a:endParaRPr lang="en-US" sz="2400" b="1" dirty="0"/>
          </a:p>
        </p:txBody>
      </p:sp>
      <p:sp>
        <p:nvSpPr>
          <p:cNvPr id="51" name="TextBox 50"/>
          <p:cNvSpPr txBox="1"/>
          <p:nvPr/>
        </p:nvSpPr>
        <p:spPr>
          <a:xfrm>
            <a:off x="9569002" y="3406887"/>
            <a:ext cx="1512916" cy="461665"/>
          </a:xfrm>
          <a:prstGeom prst="rect">
            <a:avLst/>
          </a:prstGeom>
          <a:noFill/>
        </p:spPr>
        <p:txBody>
          <a:bodyPr wrap="square" rtlCol="0">
            <a:spAutoFit/>
          </a:bodyPr>
          <a:lstStyle/>
          <a:p>
            <a:r>
              <a:rPr lang="en-US" sz="2400" dirty="0"/>
              <a:t>m</a:t>
            </a:r>
            <a:r>
              <a:rPr lang="en-US" sz="2400" baseline="-25000" dirty="0">
                <a:latin typeface="Arial" panose="020B0604020202020204" pitchFamily="34" charset="0"/>
                <a:cs typeface="Arial" panose="020B0604020202020204" pitchFamily="34" charset="0"/>
              </a:rPr>
              <a:t>∞</a:t>
            </a:r>
            <a:r>
              <a:rPr lang="en-US" sz="2400" dirty="0"/>
              <a:t>	   b</a:t>
            </a:r>
            <a:r>
              <a:rPr lang="en-US" sz="2400" baseline="-25000" dirty="0">
                <a:latin typeface="Arial" panose="020B0604020202020204" pitchFamily="34" charset="0"/>
                <a:cs typeface="Arial" panose="020B0604020202020204" pitchFamily="34" charset="0"/>
              </a:rPr>
              <a:t>∞</a:t>
            </a:r>
            <a:endParaRPr lang="en-US" sz="2400" dirty="0"/>
          </a:p>
        </p:txBody>
      </p:sp>
      <p:cxnSp>
        <p:nvCxnSpPr>
          <p:cNvPr id="54" name="Straight Connector 53"/>
          <p:cNvCxnSpPr/>
          <p:nvPr/>
        </p:nvCxnSpPr>
        <p:spPr>
          <a:xfrm flipV="1">
            <a:off x="1158519" y="2999058"/>
            <a:ext cx="6535063" cy="9173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158519" y="2277834"/>
            <a:ext cx="6535063" cy="18072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209083" y="2464193"/>
            <a:ext cx="6484499" cy="245702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84371" y="2796321"/>
            <a:ext cx="6559407" cy="14789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200004" y="3161340"/>
            <a:ext cx="6493578" cy="129807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188175" y="2361185"/>
            <a:ext cx="6536800" cy="198506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68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29167E-6 1.85185E-6 L -0.11576 0.00069 " pathEditMode="relative" rAng="0" ptsTypes="AA">
                                      <p:cBhvr>
                                        <p:cTn id="6" dur="2000" fill="hold"/>
                                        <p:tgtEl>
                                          <p:spTgt spid="5"/>
                                        </p:tgtEl>
                                        <p:attrNameLst>
                                          <p:attrName>ppt_x</p:attrName>
                                          <p:attrName>ppt_y</p:attrName>
                                        </p:attrNameLst>
                                      </p:cBhvr>
                                      <p:rCtr x="-5794" y="2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1000"/>
                                        <p:tgtEl>
                                          <p:spTgt spid="52"/>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75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10" presetClass="exit" presetSubtype="0" fill="hold"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left)">
                                      <p:cBhvr>
                                        <p:cTn id="32" dur="75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500"/>
                                        <p:tgtEl>
                                          <p:spTgt spid="49"/>
                                        </p:tgtEl>
                                      </p:cBhvr>
                                    </p:animEffect>
                                  </p:childTnLst>
                                </p:cTn>
                              </p:par>
                              <p:par>
                                <p:cTn id="38" presetID="10" presetClass="exit" presetSubtype="0" fill="hold" nodeType="withEffect">
                                  <p:stCondLst>
                                    <p:cond delay="0"/>
                                  </p:stCondLst>
                                  <p:childTnLst>
                                    <p:animEffect transition="out" filter="fade">
                                      <p:cBhvr>
                                        <p:cTn id="39" dur="500"/>
                                        <p:tgtEl>
                                          <p:spTgt spid="45"/>
                                        </p:tgtEl>
                                      </p:cBhvr>
                                    </p:animEffect>
                                    <p:set>
                                      <p:cBhvr>
                                        <p:cTn id="40" dur="1" fill="hold">
                                          <p:stCondLst>
                                            <p:cond delay="499"/>
                                          </p:stCondLst>
                                        </p:cTn>
                                        <p:tgtEl>
                                          <p:spTgt spid="45"/>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left)">
                                      <p:cBhvr>
                                        <p:cTn id="44" dur="75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animEffect transition="in" filter="wipe(down)">
                                      <p:cBhvr>
                                        <p:cTn id="49" dur="500"/>
                                        <p:tgtEl>
                                          <p:spTgt spid="59"/>
                                        </p:tgtEl>
                                      </p:cBhvr>
                                    </p:animEffect>
                                  </p:childTnLst>
                                </p:cTn>
                              </p:par>
                              <p:par>
                                <p:cTn id="50" presetID="10" presetClass="exit" presetSubtype="0" fill="hold" nodeType="withEffect">
                                  <p:stCondLst>
                                    <p:cond delay="0"/>
                                  </p:stCondLst>
                                  <p:childTnLst>
                                    <p:animEffect transition="out" filter="fade">
                                      <p:cBhvr>
                                        <p:cTn id="51" dur="500"/>
                                        <p:tgtEl>
                                          <p:spTgt spid="49"/>
                                        </p:tgtEl>
                                      </p:cBhvr>
                                    </p:animEffect>
                                    <p:set>
                                      <p:cBhvr>
                                        <p:cTn id="52" dur="1" fill="hold">
                                          <p:stCondLst>
                                            <p:cond delay="499"/>
                                          </p:stCondLst>
                                        </p:cTn>
                                        <p:tgtEl>
                                          <p:spTgt spid="49"/>
                                        </p:tgtEl>
                                        <p:attrNameLst>
                                          <p:attrName>style.visibility</p:attrName>
                                        </p:attrNameLst>
                                      </p:cBhvr>
                                      <p:to>
                                        <p:strVal val="hidden"/>
                                      </p:to>
                                    </p:se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left)">
                                      <p:cBhvr>
                                        <p:cTn id="56" dur="750"/>
                                        <p:tgtEl>
                                          <p:spTgt spid="50"/>
                                        </p:tgtEl>
                                      </p:cBhvr>
                                    </p:animEffect>
                                  </p:childTnLst>
                                </p:cTn>
                              </p:par>
                            </p:childTnLst>
                          </p:cTn>
                        </p:par>
                        <p:par>
                          <p:cTn id="57" fill="hold">
                            <p:stCondLst>
                              <p:cond delay="1250"/>
                            </p:stCondLst>
                            <p:childTnLst>
                              <p:par>
                                <p:cTn id="58" presetID="22" presetClass="entr" presetSubtype="8" fill="hold" nodeType="after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left)">
                                      <p:cBhvr>
                                        <p:cTn id="60" dur="500"/>
                                        <p:tgtEl>
                                          <p:spTgt spid="55"/>
                                        </p:tgtEl>
                                      </p:cBhvr>
                                    </p:animEffect>
                                  </p:childTnLst>
                                </p:cTn>
                              </p:par>
                            </p:childTnLst>
                          </p:cTn>
                        </p:par>
                        <p:par>
                          <p:cTn id="61" fill="hold">
                            <p:stCondLst>
                              <p:cond delay="1750"/>
                            </p:stCondLst>
                            <p:childTnLst>
                              <p:par>
                                <p:cTn id="62" presetID="22" presetClass="entr" presetSubtype="8" fill="hold"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childTnLst>
                          </p:cTn>
                        </p:par>
                        <p:par>
                          <p:cTn id="65" fill="hold">
                            <p:stCondLst>
                              <p:cond delay="2250"/>
                            </p:stCondLst>
                            <p:childTnLst>
                              <p:par>
                                <p:cTn id="66" presetID="22" presetClass="entr" presetSubtype="8" fill="hold" nodeType="after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childTnLst>
                          </p:cTn>
                        </p:par>
                        <p:par>
                          <p:cTn id="69" fill="hold">
                            <p:stCondLst>
                              <p:cond delay="2750"/>
                            </p:stCondLst>
                            <p:childTnLst>
                              <p:par>
                                <p:cTn id="70" presetID="22" presetClass="entr" presetSubtype="8" fill="hold" nodeType="after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500"/>
                                        <p:tgtEl>
                                          <p:spTgt spid="58"/>
                                        </p:tgtEl>
                                      </p:cBhvr>
                                    </p:animEffect>
                                  </p:childTnLst>
                                </p:cTn>
                              </p:par>
                            </p:childTnLst>
                          </p:cTn>
                        </p:par>
                        <p:par>
                          <p:cTn id="73" fill="hold">
                            <p:stCondLst>
                              <p:cond delay="3250"/>
                            </p:stCondLst>
                            <p:childTnLst>
                              <p:par>
                                <p:cTn id="74" presetID="22" presetClass="entr" presetSubtype="8" fill="hold" nodeType="after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wipe(left)">
                                      <p:cBhvr>
                                        <p:cTn id="76" dur="500"/>
                                        <p:tgtEl>
                                          <p:spTgt spid="54"/>
                                        </p:tgtEl>
                                      </p:cBhvr>
                                    </p:animEffect>
                                  </p:childTnLst>
                                </p:cTn>
                              </p:par>
                            </p:childTnLst>
                          </p:cTn>
                        </p:par>
                        <p:par>
                          <p:cTn id="77" fill="hold">
                            <p:stCondLst>
                              <p:cond delay="3750"/>
                            </p:stCondLst>
                            <p:childTnLst>
                              <p:par>
                                <p:cTn id="78" presetID="22" presetClass="entr" presetSubtype="8" fill="hold" grpId="0"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75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7" grpId="0"/>
      <p:bldP spid="50" grpId="0"/>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54845" y="1097513"/>
            <a:ext cx="8119171" cy="5324611"/>
            <a:chOff x="1866965" y="1097513"/>
            <a:chExt cx="8119171" cy="5324611"/>
          </a:xfrm>
        </p:grpSpPr>
        <p:cxnSp>
          <p:nvCxnSpPr>
            <p:cNvPr id="4" name="Straight Arrow Connector 3"/>
            <p:cNvCxnSpPr/>
            <p:nvPr/>
          </p:nvCxnSpPr>
          <p:spPr>
            <a:xfrm>
              <a:off x="2559061" y="5760274"/>
              <a:ext cx="7427075"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559061" y="1097513"/>
              <a:ext cx="0" cy="4662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9530" y="5960459"/>
              <a:ext cx="3657600" cy="461665"/>
            </a:xfrm>
            <a:prstGeom prst="rect">
              <a:avLst/>
            </a:prstGeom>
            <a:noFill/>
          </p:spPr>
          <p:txBody>
            <a:bodyPr wrap="square" rtlCol="0">
              <a:spAutoFit/>
            </a:bodyPr>
            <a:lstStyle/>
            <a:p>
              <a:pPr algn="ctr"/>
              <a:r>
                <a:rPr lang="en-US" sz="2400" dirty="0"/>
                <a:t>Home Size (ft</a:t>
              </a:r>
              <a:r>
                <a:rPr lang="en-US" sz="2400" baseline="30000" dirty="0"/>
                <a:t>2</a:t>
              </a:r>
              <a:r>
                <a:rPr lang="en-US" sz="2400" dirty="0"/>
                <a:t> x 1000)</a:t>
              </a:r>
            </a:p>
          </p:txBody>
        </p:sp>
        <p:sp>
          <p:nvSpPr>
            <p:cNvPr id="9" name="TextBox 8"/>
            <p:cNvSpPr txBox="1"/>
            <p:nvPr/>
          </p:nvSpPr>
          <p:spPr>
            <a:xfrm rot="16200000">
              <a:off x="268998" y="3382636"/>
              <a:ext cx="3657600" cy="461665"/>
            </a:xfrm>
            <a:prstGeom prst="rect">
              <a:avLst/>
            </a:prstGeom>
            <a:noFill/>
          </p:spPr>
          <p:txBody>
            <a:bodyPr wrap="square" rtlCol="0">
              <a:spAutoFit/>
            </a:bodyPr>
            <a:lstStyle/>
            <a:p>
              <a:pPr algn="ctr"/>
              <a:r>
                <a:rPr lang="en-US" sz="2400" dirty="0"/>
                <a:t>Sale Price ($1000)</a:t>
              </a:r>
            </a:p>
          </p:txBody>
        </p:sp>
        <p:sp>
          <p:nvSpPr>
            <p:cNvPr id="12" name="Oval 11"/>
            <p:cNvSpPr/>
            <p:nvPr/>
          </p:nvSpPr>
          <p:spPr>
            <a:xfrm>
              <a:off x="4183848" y="436160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843" y="376061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46439"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1611"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81621" y="37705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9746" y="391639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2450" y="197633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78380" y="2190224"/>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05050" y="24505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3015" y="303447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6583" y="369243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78381" y="39316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05992" y="40236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18038" y="29651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48914" y="31731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6499" y="3752903"/>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80779" y="4374265"/>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74548" y="41269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49020" y="211405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41201" y="28161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56291" y="292242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837388" y="290761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92808" y="304213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86453" y="259740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1508392" y="72541"/>
            <a:ext cx="9689573" cy="646331"/>
          </a:xfrm>
          <a:prstGeom prst="rect">
            <a:avLst/>
          </a:prstGeom>
          <a:noFill/>
        </p:spPr>
        <p:txBody>
          <a:bodyPr wrap="square" rtlCol="0">
            <a:spAutoFit/>
          </a:bodyPr>
          <a:lstStyle/>
          <a:p>
            <a:r>
              <a:rPr lang="en-US" sz="3600" dirty="0"/>
              <a:t>Size of a Home and its corresponding Sale Price</a:t>
            </a:r>
          </a:p>
        </p:txBody>
      </p:sp>
      <p:cxnSp>
        <p:nvCxnSpPr>
          <p:cNvPr id="3" name="Straight Connector 2"/>
          <p:cNvCxnSpPr/>
          <p:nvPr/>
        </p:nvCxnSpPr>
        <p:spPr>
          <a:xfrm flipV="1">
            <a:off x="1158519" y="1723702"/>
            <a:ext cx="6535063" cy="30317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9500032" y="1066509"/>
            <a:ext cx="1530263" cy="461665"/>
            <a:chOff x="9500032" y="1066509"/>
            <a:chExt cx="1530263" cy="461665"/>
          </a:xfrm>
        </p:grpSpPr>
        <p:sp>
          <p:nvSpPr>
            <p:cNvPr id="10" name="TextBox 9"/>
            <p:cNvSpPr txBox="1"/>
            <p:nvPr/>
          </p:nvSpPr>
          <p:spPr>
            <a:xfrm>
              <a:off x="9517379" y="1066509"/>
              <a:ext cx="1512916" cy="461665"/>
            </a:xfrm>
            <a:prstGeom prst="rect">
              <a:avLst/>
            </a:prstGeom>
            <a:noFill/>
          </p:spPr>
          <p:txBody>
            <a:bodyPr wrap="square" rtlCol="0">
              <a:spAutoFit/>
            </a:bodyPr>
            <a:lstStyle/>
            <a:p>
              <a:r>
                <a:rPr lang="en-US" sz="2400" b="1" dirty="0"/>
                <a:t>m	   b</a:t>
              </a:r>
            </a:p>
          </p:txBody>
        </p:sp>
        <p:cxnSp>
          <p:nvCxnSpPr>
            <p:cNvPr id="41" name="Straight Connector 40"/>
            <p:cNvCxnSpPr/>
            <p:nvPr/>
          </p:nvCxnSpPr>
          <p:spPr>
            <a:xfrm>
              <a:off x="9500032" y="1515163"/>
              <a:ext cx="11887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9517379" y="1515163"/>
            <a:ext cx="1512916" cy="461665"/>
          </a:xfrm>
          <a:prstGeom prst="rect">
            <a:avLst/>
          </a:prstGeom>
          <a:noFill/>
        </p:spPr>
        <p:txBody>
          <a:bodyPr wrap="square" rtlCol="0">
            <a:spAutoFit/>
          </a:bodyPr>
          <a:lstStyle/>
          <a:p>
            <a:r>
              <a:rPr lang="en-US" sz="2400" dirty="0">
                <a:solidFill>
                  <a:srgbClr val="FF0000"/>
                </a:solidFill>
              </a:rPr>
              <a:t>m</a:t>
            </a:r>
            <a:r>
              <a:rPr lang="en-US" sz="2400" baseline="-25000" dirty="0">
                <a:solidFill>
                  <a:srgbClr val="FF0000"/>
                </a:solidFill>
              </a:rPr>
              <a:t>1</a:t>
            </a:r>
            <a:r>
              <a:rPr lang="en-US" sz="2400" dirty="0">
                <a:solidFill>
                  <a:srgbClr val="FF0000"/>
                </a:solidFill>
              </a:rPr>
              <a:t>	   b</a:t>
            </a:r>
            <a:r>
              <a:rPr lang="en-US" sz="2400" baseline="-25000" dirty="0">
                <a:solidFill>
                  <a:srgbClr val="FF0000"/>
                </a:solidFill>
              </a:rPr>
              <a:t>1</a:t>
            </a:r>
            <a:endParaRPr lang="en-US" sz="2400" dirty="0">
              <a:solidFill>
                <a:srgbClr val="FF0000"/>
              </a:solidFill>
            </a:endParaRPr>
          </a:p>
        </p:txBody>
      </p:sp>
      <p:sp>
        <p:nvSpPr>
          <p:cNvPr id="43" name="TextBox 42"/>
          <p:cNvSpPr txBox="1"/>
          <p:nvPr/>
        </p:nvSpPr>
        <p:spPr>
          <a:xfrm>
            <a:off x="9527518" y="1989117"/>
            <a:ext cx="1512916" cy="461665"/>
          </a:xfrm>
          <a:prstGeom prst="rect">
            <a:avLst/>
          </a:prstGeom>
          <a:noFill/>
        </p:spPr>
        <p:txBody>
          <a:bodyPr wrap="square" rtlCol="0">
            <a:spAutoFit/>
          </a:bodyPr>
          <a:lstStyle/>
          <a:p>
            <a:r>
              <a:rPr lang="en-US" sz="2400" dirty="0">
                <a:solidFill>
                  <a:srgbClr val="92D050"/>
                </a:solidFill>
              </a:rPr>
              <a:t>m</a:t>
            </a:r>
            <a:r>
              <a:rPr lang="en-US" sz="2400" baseline="-25000" dirty="0">
                <a:solidFill>
                  <a:srgbClr val="92D050"/>
                </a:solidFill>
              </a:rPr>
              <a:t>2</a:t>
            </a:r>
            <a:r>
              <a:rPr lang="en-US" sz="2400" dirty="0">
                <a:solidFill>
                  <a:srgbClr val="92D050"/>
                </a:solidFill>
              </a:rPr>
              <a:t>	   b</a:t>
            </a:r>
            <a:r>
              <a:rPr lang="en-US" sz="2400" baseline="-25000" dirty="0">
                <a:solidFill>
                  <a:srgbClr val="92D050"/>
                </a:solidFill>
              </a:rPr>
              <a:t>2</a:t>
            </a:r>
            <a:endParaRPr lang="en-US" sz="2400" dirty="0">
              <a:solidFill>
                <a:srgbClr val="92D050"/>
              </a:solidFill>
            </a:endParaRPr>
          </a:p>
        </p:txBody>
      </p:sp>
      <p:cxnSp>
        <p:nvCxnSpPr>
          <p:cNvPr id="45" name="Straight Connector 44"/>
          <p:cNvCxnSpPr/>
          <p:nvPr/>
        </p:nvCxnSpPr>
        <p:spPr>
          <a:xfrm flipV="1">
            <a:off x="1158519" y="2481786"/>
            <a:ext cx="6535063" cy="209078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9527518" y="2458016"/>
            <a:ext cx="1512916" cy="461665"/>
          </a:xfrm>
          <a:prstGeom prst="rect">
            <a:avLst/>
          </a:prstGeom>
          <a:noFill/>
        </p:spPr>
        <p:txBody>
          <a:bodyPr wrap="square" rtlCol="0">
            <a:spAutoFit/>
          </a:bodyPr>
          <a:lstStyle/>
          <a:p>
            <a:r>
              <a:rPr lang="en-US" sz="2400" dirty="0">
                <a:solidFill>
                  <a:srgbClr val="0070C0"/>
                </a:solidFill>
              </a:rPr>
              <a:t>m</a:t>
            </a:r>
            <a:r>
              <a:rPr lang="en-US" sz="2400" baseline="-25000" dirty="0">
                <a:solidFill>
                  <a:srgbClr val="0070C0"/>
                </a:solidFill>
              </a:rPr>
              <a:t>3</a:t>
            </a:r>
            <a:r>
              <a:rPr lang="en-US" sz="2400" dirty="0">
                <a:solidFill>
                  <a:srgbClr val="0070C0"/>
                </a:solidFill>
              </a:rPr>
              <a:t>	   b</a:t>
            </a:r>
            <a:r>
              <a:rPr lang="en-US" sz="2400" baseline="-25000" dirty="0">
                <a:solidFill>
                  <a:srgbClr val="0070C0"/>
                </a:solidFill>
              </a:rPr>
              <a:t>3</a:t>
            </a:r>
            <a:endParaRPr lang="en-US" sz="2400" dirty="0">
              <a:solidFill>
                <a:srgbClr val="0070C0"/>
              </a:solidFill>
            </a:endParaRPr>
          </a:p>
        </p:txBody>
      </p:sp>
      <p:cxnSp>
        <p:nvCxnSpPr>
          <p:cNvPr id="49" name="Straight Connector 48"/>
          <p:cNvCxnSpPr/>
          <p:nvPr/>
        </p:nvCxnSpPr>
        <p:spPr>
          <a:xfrm flipV="1">
            <a:off x="1158519" y="1762854"/>
            <a:ext cx="6354829" cy="370692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9527518" y="2958231"/>
            <a:ext cx="1512916"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  ⁞</a:t>
            </a:r>
            <a:r>
              <a:rPr lang="en-US" sz="2400" b="1" dirty="0"/>
              <a:t>	    </a:t>
            </a:r>
            <a:r>
              <a:rPr lang="en-US" sz="2400" b="1" dirty="0">
                <a:latin typeface="Arial" panose="020B0604020202020204" pitchFamily="34" charset="0"/>
                <a:cs typeface="Arial" panose="020B0604020202020204" pitchFamily="34" charset="0"/>
              </a:rPr>
              <a:t>⁞</a:t>
            </a:r>
            <a:endParaRPr lang="en-US" sz="2400" b="1" dirty="0"/>
          </a:p>
        </p:txBody>
      </p:sp>
      <p:sp>
        <p:nvSpPr>
          <p:cNvPr id="51" name="TextBox 50"/>
          <p:cNvSpPr txBox="1"/>
          <p:nvPr/>
        </p:nvSpPr>
        <p:spPr>
          <a:xfrm>
            <a:off x="9569002" y="3406887"/>
            <a:ext cx="1512916" cy="461665"/>
          </a:xfrm>
          <a:prstGeom prst="rect">
            <a:avLst/>
          </a:prstGeom>
          <a:noFill/>
        </p:spPr>
        <p:txBody>
          <a:bodyPr wrap="square" rtlCol="0">
            <a:spAutoFit/>
          </a:bodyPr>
          <a:lstStyle/>
          <a:p>
            <a:r>
              <a:rPr lang="en-US" sz="2400" dirty="0"/>
              <a:t>m</a:t>
            </a:r>
            <a:r>
              <a:rPr lang="en-US" sz="2400" baseline="-25000" dirty="0">
                <a:latin typeface="Arial" panose="020B0604020202020204" pitchFamily="34" charset="0"/>
                <a:cs typeface="Arial" panose="020B0604020202020204" pitchFamily="34" charset="0"/>
              </a:rPr>
              <a:t>∞</a:t>
            </a:r>
            <a:r>
              <a:rPr lang="en-US" sz="2400" dirty="0"/>
              <a:t>	   b</a:t>
            </a:r>
            <a:r>
              <a:rPr lang="en-US" sz="2400" baseline="-25000" dirty="0">
                <a:latin typeface="Arial" panose="020B0604020202020204" pitchFamily="34" charset="0"/>
                <a:cs typeface="Arial" panose="020B0604020202020204" pitchFamily="34" charset="0"/>
              </a:rPr>
              <a:t>∞</a:t>
            </a:r>
            <a:endParaRPr lang="en-US" sz="2400" dirty="0"/>
          </a:p>
        </p:txBody>
      </p:sp>
      <p:cxnSp>
        <p:nvCxnSpPr>
          <p:cNvPr id="54" name="Straight Connector 53"/>
          <p:cNvCxnSpPr/>
          <p:nvPr/>
        </p:nvCxnSpPr>
        <p:spPr>
          <a:xfrm flipV="1">
            <a:off x="1158519" y="2999058"/>
            <a:ext cx="6535063" cy="91733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158519" y="2277834"/>
            <a:ext cx="6535063" cy="18072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1209083" y="2464193"/>
            <a:ext cx="6484499" cy="245702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184371" y="2796321"/>
            <a:ext cx="6559407" cy="1478992"/>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200004" y="3161340"/>
            <a:ext cx="6493578" cy="129807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1188175" y="2361185"/>
            <a:ext cx="6536800" cy="198506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76220" y="3601281"/>
            <a:ext cx="5799546" cy="2308324"/>
          </a:xfrm>
          <a:prstGeom prst="rect">
            <a:avLst/>
          </a:prstGeom>
          <a:noFill/>
        </p:spPr>
        <p:txBody>
          <a:bodyPr wrap="square" rtlCol="0">
            <a:spAutoFit/>
          </a:bodyPr>
          <a:lstStyle/>
          <a:p>
            <a:pPr algn="ctr"/>
            <a:r>
              <a:rPr lang="en-US" sz="7200" dirty="0">
                <a:solidFill>
                  <a:srgbClr val="EFC457"/>
                </a:solidFill>
              </a:rPr>
              <a:t>Which Line is BEST?</a:t>
            </a:r>
          </a:p>
        </p:txBody>
      </p:sp>
    </p:spTree>
    <p:extLst>
      <p:ext uri="{BB962C8B-B14F-4D97-AF65-F5344CB8AC3E}">
        <p14:creationId xmlns:p14="http://schemas.microsoft.com/office/powerpoint/2010/main" val="277813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5319" y="1778202"/>
            <a:ext cx="9942653" cy="2800767"/>
          </a:xfrm>
          <a:prstGeom prst="rect">
            <a:avLst/>
          </a:prstGeom>
          <a:noFill/>
        </p:spPr>
        <p:txBody>
          <a:bodyPr wrap="square" rtlCol="0">
            <a:spAutoFit/>
          </a:bodyPr>
          <a:lstStyle/>
          <a:p>
            <a:pPr algn="ctr"/>
            <a:r>
              <a:rPr lang="en-US" sz="4400" dirty="0"/>
              <a:t>Let’s minimize the </a:t>
            </a:r>
            <a:r>
              <a:rPr lang="en-US" sz="4400" cap="small" dirty="0">
                <a:solidFill>
                  <a:srgbClr val="EFC457"/>
                </a:solidFill>
              </a:rPr>
              <a:t>Total Distance</a:t>
            </a:r>
            <a:r>
              <a:rPr lang="en-US" sz="4400" dirty="0">
                <a:solidFill>
                  <a:srgbClr val="EFC457"/>
                </a:solidFill>
              </a:rPr>
              <a:t> </a:t>
            </a:r>
            <a:r>
              <a:rPr lang="en-US" sz="4400" dirty="0"/>
              <a:t>from each </a:t>
            </a:r>
            <a:r>
              <a:rPr lang="en-US" sz="4400" cap="small" dirty="0">
                <a:solidFill>
                  <a:srgbClr val="EFC457"/>
                </a:solidFill>
              </a:rPr>
              <a:t>Data Point</a:t>
            </a:r>
            <a:r>
              <a:rPr lang="en-US" sz="4400" dirty="0"/>
              <a:t> and any “described” </a:t>
            </a:r>
            <a:r>
              <a:rPr lang="en-US" sz="4400" cap="small" dirty="0">
                <a:solidFill>
                  <a:srgbClr val="EFC457"/>
                </a:solidFill>
              </a:rPr>
              <a:t>Line</a:t>
            </a:r>
            <a:r>
              <a:rPr lang="en-US" sz="4400" dirty="0"/>
              <a:t>.</a:t>
            </a:r>
          </a:p>
          <a:p>
            <a:pPr algn="ctr"/>
            <a:r>
              <a:rPr lang="en-US" sz="4400" dirty="0"/>
              <a:t>(for a particular </a:t>
            </a:r>
            <a:r>
              <a:rPr lang="en-US" sz="4400" i="1" dirty="0"/>
              <a:t>m </a:t>
            </a:r>
            <a:r>
              <a:rPr lang="en-US" sz="4400" dirty="0"/>
              <a:t>&amp;</a:t>
            </a:r>
            <a:r>
              <a:rPr lang="en-US" sz="4400" i="1" dirty="0"/>
              <a:t> b</a:t>
            </a:r>
            <a:r>
              <a:rPr lang="en-US" sz="4400" dirty="0"/>
              <a:t> pairing)</a:t>
            </a:r>
          </a:p>
        </p:txBody>
      </p:sp>
    </p:spTree>
    <p:extLst>
      <p:ext uri="{BB962C8B-B14F-4D97-AF65-F5344CB8AC3E}">
        <p14:creationId xmlns:p14="http://schemas.microsoft.com/office/powerpoint/2010/main" val="3102952963"/>
      </p:ext>
    </p:extLst>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66965" y="1097513"/>
            <a:ext cx="8119171" cy="5324611"/>
            <a:chOff x="1866965" y="1097513"/>
            <a:chExt cx="8119171" cy="5324611"/>
          </a:xfrm>
        </p:grpSpPr>
        <p:grpSp>
          <p:nvGrpSpPr>
            <p:cNvPr id="5" name="Group 4"/>
            <p:cNvGrpSpPr/>
            <p:nvPr/>
          </p:nvGrpSpPr>
          <p:grpSpPr>
            <a:xfrm>
              <a:off x="1866965" y="1097513"/>
              <a:ext cx="8119171" cy="5324611"/>
              <a:chOff x="1866965" y="1097513"/>
              <a:chExt cx="8119171" cy="5324611"/>
            </a:xfrm>
          </p:grpSpPr>
          <p:cxnSp>
            <p:nvCxnSpPr>
              <p:cNvPr id="4" name="Straight Arrow Connector 3"/>
              <p:cNvCxnSpPr/>
              <p:nvPr/>
            </p:nvCxnSpPr>
            <p:spPr>
              <a:xfrm>
                <a:off x="2559061" y="5760274"/>
                <a:ext cx="7427075"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559061" y="1097513"/>
                <a:ext cx="0" cy="4662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9530" y="5960459"/>
                <a:ext cx="3657600" cy="461665"/>
              </a:xfrm>
              <a:prstGeom prst="rect">
                <a:avLst/>
              </a:prstGeom>
              <a:noFill/>
            </p:spPr>
            <p:txBody>
              <a:bodyPr wrap="square" rtlCol="0">
                <a:spAutoFit/>
              </a:bodyPr>
              <a:lstStyle/>
              <a:p>
                <a:pPr algn="ctr"/>
                <a:r>
                  <a:rPr lang="en-US" sz="2400" dirty="0"/>
                  <a:t>Home Size (ft</a:t>
                </a:r>
                <a:r>
                  <a:rPr lang="en-US" sz="2400" baseline="30000" dirty="0"/>
                  <a:t>2</a:t>
                </a:r>
                <a:r>
                  <a:rPr lang="en-US" sz="2400" dirty="0"/>
                  <a:t> x 1000)</a:t>
                </a:r>
              </a:p>
            </p:txBody>
          </p:sp>
          <p:sp>
            <p:nvSpPr>
              <p:cNvPr id="9" name="TextBox 8"/>
              <p:cNvSpPr txBox="1"/>
              <p:nvPr/>
            </p:nvSpPr>
            <p:spPr>
              <a:xfrm rot="16200000">
                <a:off x="268998" y="3382636"/>
                <a:ext cx="3657600" cy="461665"/>
              </a:xfrm>
              <a:prstGeom prst="rect">
                <a:avLst/>
              </a:prstGeom>
              <a:noFill/>
            </p:spPr>
            <p:txBody>
              <a:bodyPr wrap="square" rtlCol="0">
                <a:spAutoFit/>
              </a:bodyPr>
              <a:lstStyle/>
              <a:p>
                <a:pPr algn="ctr"/>
                <a:r>
                  <a:rPr lang="en-US" sz="2400" dirty="0"/>
                  <a:t>Sale Price ($1000)</a:t>
                </a:r>
              </a:p>
            </p:txBody>
          </p:sp>
          <p:sp>
            <p:nvSpPr>
              <p:cNvPr id="12" name="Oval 11"/>
              <p:cNvSpPr/>
              <p:nvPr/>
            </p:nvSpPr>
            <p:spPr>
              <a:xfrm>
                <a:off x="4183848" y="436160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843" y="376061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46439"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1611"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81621" y="37705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9746" y="391639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2450" y="197633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78380" y="2190224"/>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05050" y="24505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3015" y="303447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6583" y="369243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78381" y="39316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05992" y="40236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18038" y="29651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48914" y="31731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6499" y="3752903"/>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80779" y="4374265"/>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74548" y="41269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49020" y="211405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41201" y="28161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56291" y="292242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837388" y="290761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92808" y="304213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86453" y="259740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p:cNvCxnSpPr/>
            <p:nvPr/>
          </p:nvCxnSpPr>
          <p:spPr>
            <a:xfrm flipV="1">
              <a:off x="2570636" y="1723702"/>
              <a:ext cx="6535063" cy="30317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1" y="5391368"/>
            <a:ext cx="1736035" cy="646331"/>
          </a:xfrm>
          <a:prstGeom prst="rect">
            <a:avLst/>
          </a:prstGeom>
          <a:noFill/>
        </p:spPr>
        <p:txBody>
          <a:bodyPr wrap="square" rtlCol="0">
            <a:spAutoFit/>
          </a:bodyPr>
          <a:lstStyle/>
          <a:p>
            <a:pPr algn="r"/>
            <a:r>
              <a:rPr lang="en-US" b="1" i="1" dirty="0">
                <a:solidFill>
                  <a:srgbClr val="FF0000"/>
                </a:solidFill>
              </a:rPr>
              <a:t>m</a:t>
            </a:r>
            <a:r>
              <a:rPr lang="en-US" b="1" dirty="0">
                <a:solidFill>
                  <a:srgbClr val="FF0000"/>
                </a:solidFill>
              </a:rPr>
              <a:t> = $17.96/ft</a:t>
            </a:r>
            <a:r>
              <a:rPr lang="en-US" b="1" baseline="30000" dirty="0">
                <a:solidFill>
                  <a:srgbClr val="FF0000"/>
                </a:solidFill>
              </a:rPr>
              <a:t>2</a:t>
            </a:r>
          </a:p>
          <a:p>
            <a:pPr algn="r"/>
            <a:r>
              <a:rPr lang="en-US" b="1" i="1" dirty="0">
                <a:solidFill>
                  <a:srgbClr val="FF0000"/>
                </a:solidFill>
              </a:rPr>
              <a:t>b</a:t>
            </a:r>
            <a:r>
              <a:rPr lang="en-US" b="1" dirty="0">
                <a:solidFill>
                  <a:srgbClr val="FF0000"/>
                </a:solidFill>
              </a:rPr>
              <a:t> = $13,596</a:t>
            </a:r>
          </a:p>
        </p:txBody>
      </p:sp>
    </p:spTree>
    <p:extLst>
      <p:ext uri="{BB962C8B-B14F-4D97-AF65-F5344CB8AC3E}">
        <p14:creationId xmlns:p14="http://schemas.microsoft.com/office/powerpoint/2010/main" val="72441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66965" y="1097513"/>
            <a:ext cx="8119171" cy="5324611"/>
            <a:chOff x="1866965" y="1097513"/>
            <a:chExt cx="8119171" cy="5324611"/>
          </a:xfrm>
        </p:grpSpPr>
        <p:grpSp>
          <p:nvGrpSpPr>
            <p:cNvPr id="5" name="Group 4"/>
            <p:cNvGrpSpPr/>
            <p:nvPr/>
          </p:nvGrpSpPr>
          <p:grpSpPr>
            <a:xfrm>
              <a:off x="1866965" y="1097513"/>
              <a:ext cx="8119171" cy="5324611"/>
              <a:chOff x="1866965" y="1097513"/>
              <a:chExt cx="8119171" cy="5324611"/>
            </a:xfrm>
          </p:grpSpPr>
          <p:cxnSp>
            <p:nvCxnSpPr>
              <p:cNvPr id="4" name="Straight Arrow Connector 3"/>
              <p:cNvCxnSpPr/>
              <p:nvPr/>
            </p:nvCxnSpPr>
            <p:spPr>
              <a:xfrm>
                <a:off x="2559061" y="5760274"/>
                <a:ext cx="7427075"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559061" y="1097513"/>
                <a:ext cx="0" cy="46627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09530" y="5960459"/>
                <a:ext cx="3657600" cy="461665"/>
              </a:xfrm>
              <a:prstGeom prst="rect">
                <a:avLst/>
              </a:prstGeom>
              <a:noFill/>
            </p:spPr>
            <p:txBody>
              <a:bodyPr wrap="square" rtlCol="0">
                <a:spAutoFit/>
              </a:bodyPr>
              <a:lstStyle/>
              <a:p>
                <a:pPr algn="ctr"/>
                <a:r>
                  <a:rPr lang="en-US" sz="2400" dirty="0"/>
                  <a:t>Home Size (ft</a:t>
                </a:r>
                <a:r>
                  <a:rPr lang="en-US" sz="2400" baseline="30000" dirty="0"/>
                  <a:t>2</a:t>
                </a:r>
                <a:r>
                  <a:rPr lang="en-US" sz="2400" dirty="0"/>
                  <a:t> x 1000)</a:t>
                </a:r>
              </a:p>
            </p:txBody>
          </p:sp>
          <p:sp>
            <p:nvSpPr>
              <p:cNvPr id="9" name="TextBox 8"/>
              <p:cNvSpPr txBox="1"/>
              <p:nvPr/>
            </p:nvSpPr>
            <p:spPr>
              <a:xfrm rot="16200000">
                <a:off x="268998" y="3382636"/>
                <a:ext cx="3657600" cy="461665"/>
              </a:xfrm>
              <a:prstGeom prst="rect">
                <a:avLst/>
              </a:prstGeom>
              <a:noFill/>
            </p:spPr>
            <p:txBody>
              <a:bodyPr wrap="square" rtlCol="0">
                <a:spAutoFit/>
              </a:bodyPr>
              <a:lstStyle/>
              <a:p>
                <a:pPr algn="ctr"/>
                <a:r>
                  <a:rPr lang="en-US" sz="2400" dirty="0"/>
                  <a:t>Sale Price ($1000)</a:t>
                </a:r>
              </a:p>
            </p:txBody>
          </p:sp>
          <p:sp>
            <p:nvSpPr>
              <p:cNvPr id="12" name="Oval 11"/>
              <p:cNvSpPr/>
              <p:nvPr/>
            </p:nvSpPr>
            <p:spPr>
              <a:xfrm>
                <a:off x="4183848" y="436160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843" y="376061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46439"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1611"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81621" y="37705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9746" y="391639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2450" y="197633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78380" y="2190224"/>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05050" y="24505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3015" y="303447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6583" y="369243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78381" y="39316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05992" y="40236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18038" y="29651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48914" y="31731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6499" y="3752903"/>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80779" y="4374265"/>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74548" y="41269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49020" y="211405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41201" y="28161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56291" y="292242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837388" y="290761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92808" y="304213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86453" y="259740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p:cNvCxnSpPr/>
            <p:nvPr/>
          </p:nvCxnSpPr>
          <p:spPr>
            <a:xfrm flipV="1">
              <a:off x="2570636" y="1723702"/>
              <a:ext cx="6535063" cy="30317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1" y="5391368"/>
            <a:ext cx="1736035" cy="646331"/>
          </a:xfrm>
          <a:prstGeom prst="rect">
            <a:avLst/>
          </a:prstGeom>
          <a:noFill/>
        </p:spPr>
        <p:txBody>
          <a:bodyPr wrap="square" rtlCol="0">
            <a:spAutoFit/>
          </a:bodyPr>
          <a:lstStyle/>
          <a:p>
            <a:pPr algn="r"/>
            <a:r>
              <a:rPr lang="en-US" b="1" i="1" dirty="0">
                <a:solidFill>
                  <a:srgbClr val="FF0000"/>
                </a:solidFill>
              </a:rPr>
              <a:t>m</a:t>
            </a:r>
            <a:r>
              <a:rPr lang="en-US" b="1" dirty="0">
                <a:solidFill>
                  <a:srgbClr val="FF0000"/>
                </a:solidFill>
              </a:rPr>
              <a:t> = $17.96/ft</a:t>
            </a:r>
            <a:r>
              <a:rPr lang="en-US" b="1" baseline="30000" dirty="0">
                <a:solidFill>
                  <a:srgbClr val="FF0000"/>
                </a:solidFill>
              </a:rPr>
              <a:t>2</a:t>
            </a:r>
          </a:p>
          <a:p>
            <a:pPr algn="r"/>
            <a:r>
              <a:rPr lang="en-US" b="1" i="1" dirty="0">
                <a:solidFill>
                  <a:srgbClr val="FF0000"/>
                </a:solidFill>
              </a:rPr>
              <a:t>b</a:t>
            </a:r>
            <a:r>
              <a:rPr lang="en-US" b="1" dirty="0">
                <a:solidFill>
                  <a:srgbClr val="FF0000"/>
                </a:solidFill>
              </a:rPr>
              <a:t> = $13,596</a:t>
            </a:r>
          </a:p>
        </p:txBody>
      </p:sp>
    </p:spTree>
    <p:extLst>
      <p:ext uri="{BB962C8B-B14F-4D97-AF65-F5344CB8AC3E}">
        <p14:creationId xmlns:p14="http://schemas.microsoft.com/office/powerpoint/2010/main" val="2745996317"/>
      </p:ext>
    </p:extLst>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85000" y="18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943956" y="3695868"/>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6</a:t>
            </a:r>
            <a:endParaRPr lang="en-US" sz="2800" dirty="0"/>
          </a:p>
        </p:txBody>
      </p:sp>
      <p:grpSp>
        <p:nvGrpSpPr>
          <p:cNvPr id="2" name="Group 1"/>
          <p:cNvGrpSpPr>
            <a:grpSpLocks noChangeAspect="1"/>
          </p:cNvGrpSpPr>
          <p:nvPr/>
        </p:nvGrpSpPr>
        <p:grpSpPr>
          <a:xfrm>
            <a:off x="-280808" y="-59274"/>
            <a:ext cx="12086869" cy="5607330"/>
            <a:chOff x="2551862" y="1723702"/>
            <a:chExt cx="6535063" cy="3031741"/>
          </a:xfrm>
        </p:grpSpPr>
        <p:grpSp>
          <p:nvGrpSpPr>
            <p:cNvPr id="5" name="Group 4"/>
            <p:cNvGrpSpPr/>
            <p:nvPr/>
          </p:nvGrpSpPr>
          <p:grpSpPr>
            <a:xfrm>
              <a:off x="4050843" y="1976338"/>
              <a:ext cx="4863047" cy="2489367"/>
              <a:chOff x="4050843" y="1976338"/>
              <a:chExt cx="4863047" cy="2489367"/>
            </a:xfrm>
          </p:grpSpPr>
          <p:sp>
            <p:nvSpPr>
              <p:cNvPr id="12" name="Oval 11"/>
              <p:cNvSpPr/>
              <p:nvPr/>
            </p:nvSpPr>
            <p:spPr>
              <a:xfrm>
                <a:off x="4183848" y="436160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50843" y="376061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46439"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301611" y="3891147"/>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881621" y="37705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69746" y="391639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822450" y="197633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978380" y="2190224"/>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05050" y="24505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13015" y="303447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7266583" y="369243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978381" y="39316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005992" y="40236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618038" y="2965100"/>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448914" y="3173106"/>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26499" y="3752903"/>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480779" y="4374265"/>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74548" y="412694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49020" y="211405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541201" y="281617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056291" y="292242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837388" y="2907618"/>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892808" y="3042132"/>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286453" y="2597409"/>
                <a:ext cx="91440" cy="91440"/>
              </a:xfrm>
              <a:prstGeom prst="ellipse">
                <a:avLst/>
              </a:prstGeom>
              <a:solidFill>
                <a:srgbClr val="EFC4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p:cNvCxnSpPr/>
            <p:nvPr/>
          </p:nvCxnSpPr>
          <p:spPr>
            <a:xfrm flipV="1">
              <a:off x="2551862" y="1723702"/>
              <a:ext cx="6535063" cy="303174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 name="Right Brace 5"/>
          <p:cNvSpPr/>
          <p:nvPr/>
        </p:nvSpPr>
        <p:spPr>
          <a:xfrm>
            <a:off x="5239121" y="2997358"/>
            <a:ext cx="822960" cy="192024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flipH="1">
            <a:off x="5090575" y="2999283"/>
            <a:ext cx="182880" cy="786384"/>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8000077" y="1723820"/>
            <a:ext cx="548640" cy="237744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p:cNvSpPr/>
          <p:nvPr/>
        </p:nvSpPr>
        <p:spPr>
          <a:xfrm>
            <a:off x="2825468" y="4111106"/>
            <a:ext cx="182880" cy="804672"/>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flipH="1">
            <a:off x="2387559" y="3812098"/>
            <a:ext cx="182880" cy="402336"/>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030730" y="4214434"/>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2</a:t>
            </a:r>
            <a:endParaRPr lang="en-US" sz="2800" dirty="0"/>
          </a:p>
        </p:txBody>
      </p:sp>
      <p:sp>
        <p:nvSpPr>
          <p:cNvPr id="41" name="TextBox 40"/>
          <p:cNvSpPr txBox="1"/>
          <p:nvPr/>
        </p:nvSpPr>
        <p:spPr>
          <a:xfrm>
            <a:off x="4657014" y="3072113"/>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3</a:t>
            </a:r>
            <a:endParaRPr lang="en-US" sz="2800" dirty="0"/>
          </a:p>
        </p:txBody>
      </p:sp>
      <p:sp>
        <p:nvSpPr>
          <p:cNvPr id="42" name="TextBox 41"/>
          <p:cNvSpPr txBox="1"/>
          <p:nvPr/>
        </p:nvSpPr>
        <p:spPr>
          <a:xfrm>
            <a:off x="8545111" y="2585306"/>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1</a:t>
            </a:r>
            <a:endParaRPr lang="en-US" sz="2800" dirty="0"/>
          </a:p>
        </p:txBody>
      </p:sp>
      <p:sp>
        <p:nvSpPr>
          <p:cNvPr id="43" name="TextBox 42"/>
          <p:cNvSpPr txBox="1"/>
          <p:nvPr/>
        </p:nvSpPr>
        <p:spPr>
          <a:xfrm>
            <a:off x="6035907" y="3647972"/>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5</a:t>
            </a:r>
            <a:endParaRPr lang="en-US" sz="2800" dirty="0"/>
          </a:p>
        </p:txBody>
      </p:sp>
      <p:sp>
        <p:nvSpPr>
          <p:cNvPr id="44" name="Right Brace 43"/>
          <p:cNvSpPr/>
          <p:nvPr/>
        </p:nvSpPr>
        <p:spPr>
          <a:xfrm>
            <a:off x="5496598" y="2321304"/>
            <a:ext cx="182880" cy="54864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6904402" y="1598631"/>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7</a:t>
            </a:r>
            <a:endParaRPr lang="en-US" sz="2800" dirty="0"/>
          </a:p>
        </p:txBody>
      </p:sp>
      <p:sp>
        <p:nvSpPr>
          <p:cNvPr id="46" name="Right Brace 45"/>
          <p:cNvSpPr/>
          <p:nvPr/>
        </p:nvSpPr>
        <p:spPr>
          <a:xfrm>
            <a:off x="6736829" y="1635302"/>
            <a:ext cx="182880" cy="64008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5665720" y="2169456"/>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10</a:t>
            </a:r>
            <a:endParaRPr lang="en-US" sz="2800" dirty="0"/>
          </a:p>
        </p:txBody>
      </p:sp>
      <p:sp>
        <p:nvSpPr>
          <p:cNvPr id="48" name="Right Brace 47"/>
          <p:cNvSpPr/>
          <p:nvPr/>
        </p:nvSpPr>
        <p:spPr>
          <a:xfrm>
            <a:off x="10004839" y="794368"/>
            <a:ext cx="182880" cy="1444752"/>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7264354" y="1227303"/>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4</a:t>
            </a:r>
            <a:endParaRPr lang="en-US" sz="2800" dirty="0"/>
          </a:p>
        </p:txBody>
      </p:sp>
      <p:sp>
        <p:nvSpPr>
          <p:cNvPr id="50" name="Right Brace 49"/>
          <p:cNvSpPr/>
          <p:nvPr/>
        </p:nvSpPr>
        <p:spPr>
          <a:xfrm flipH="1">
            <a:off x="7679153" y="1394325"/>
            <a:ext cx="182880" cy="402336"/>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10190108" y="1192572"/>
            <a:ext cx="691174"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8</a:t>
            </a:r>
            <a:endParaRPr lang="en-US" sz="2800" dirty="0"/>
          </a:p>
        </p:txBody>
      </p:sp>
      <p:sp>
        <p:nvSpPr>
          <p:cNvPr id="52" name="Right Brace 51"/>
          <p:cNvSpPr/>
          <p:nvPr/>
        </p:nvSpPr>
        <p:spPr>
          <a:xfrm flipH="1">
            <a:off x="3870960" y="3543052"/>
            <a:ext cx="182880" cy="548640"/>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3519757" y="3615584"/>
            <a:ext cx="522052"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9</a:t>
            </a:r>
            <a:endParaRPr lang="en-US" sz="2800" dirty="0"/>
          </a:p>
        </p:txBody>
      </p:sp>
      <p:sp>
        <p:nvSpPr>
          <p:cNvPr id="54" name="Right Brace 53"/>
          <p:cNvSpPr/>
          <p:nvPr/>
        </p:nvSpPr>
        <p:spPr>
          <a:xfrm flipH="1">
            <a:off x="11068060" y="212255"/>
            <a:ext cx="182880" cy="530352"/>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p:cNvSpPr txBox="1"/>
          <p:nvPr/>
        </p:nvSpPr>
        <p:spPr>
          <a:xfrm>
            <a:off x="10535695" y="166186"/>
            <a:ext cx="603200" cy="523220"/>
          </a:xfrm>
          <a:prstGeom prst="rect">
            <a:avLst/>
          </a:prstGeom>
          <a:noFill/>
        </p:spPr>
        <p:txBody>
          <a:bodyPr wrap="square" rtlCol="0">
            <a:spAutoFit/>
          </a:bodyPr>
          <a:lstStyle/>
          <a:p>
            <a:r>
              <a:rPr lang="el-GR" sz="2800" dirty="0">
                <a:cs typeface="Arial" panose="020B0604020202020204" pitchFamily="34" charset="0"/>
              </a:rPr>
              <a:t>ε</a:t>
            </a:r>
            <a:r>
              <a:rPr lang="en-US" sz="2800" baseline="-25000" dirty="0">
                <a:cs typeface="Arial" panose="020B0604020202020204" pitchFamily="34" charset="0"/>
              </a:rPr>
              <a:t>24</a:t>
            </a:r>
            <a:endParaRPr lang="en-US" sz="2800" dirty="0"/>
          </a:p>
        </p:txBody>
      </p:sp>
      <p:sp>
        <p:nvSpPr>
          <p:cNvPr id="11" name="Rectangle 10"/>
          <p:cNvSpPr/>
          <p:nvPr/>
        </p:nvSpPr>
        <p:spPr>
          <a:xfrm>
            <a:off x="8499333" y="3996193"/>
            <a:ext cx="2128476" cy="584775"/>
          </a:xfrm>
          <a:prstGeom prst="rect">
            <a:avLst/>
          </a:prstGeom>
        </p:spPr>
        <p:txBody>
          <a:bodyPr wrap="square">
            <a:spAutoFit/>
          </a:bodyPr>
          <a:lstStyle/>
          <a:p>
            <a:pPr algn="ctr"/>
            <a:r>
              <a:rPr lang="en-US" sz="3200" dirty="0"/>
              <a:t>x</a:t>
            </a:r>
            <a:r>
              <a:rPr lang="en-US" sz="3200" baseline="-25000" dirty="0"/>
              <a:t>1</a:t>
            </a:r>
            <a:r>
              <a:rPr lang="en-US" sz="3200" dirty="0"/>
              <a:t>= 1,501</a:t>
            </a:r>
            <a:r>
              <a:rPr lang="cy-GB" sz="3200" dirty="0">
                <a:cs typeface="Arial" panose="020B0604020202020204" pitchFamily="34" charset="0"/>
              </a:rPr>
              <a:t>  </a:t>
            </a:r>
            <a:endParaRPr lang="cy-GB" sz="3200" baseline="-25000" dirty="0">
              <a:cs typeface="Arial" panose="020B0604020202020204" pitchFamily="34" charset="0"/>
            </a:endParaRPr>
          </a:p>
        </p:txBody>
      </p:sp>
      <p:sp>
        <p:nvSpPr>
          <p:cNvPr id="56" name="Rectangle 55"/>
          <p:cNvSpPr/>
          <p:nvPr/>
        </p:nvSpPr>
        <p:spPr>
          <a:xfrm>
            <a:off x="8646777" y="4478471"/>
            <a:ext cx="2274982" cy="584775"/>
          </a:xfrm>
          <a:prstGeom prst="rect">
            <a:avLst/>
          </a:prstGeom>
        </p:spPr>
        <p:txBody>
          <a:bodyPr wrap="none">
            <a:spAutoFit/>
          </a:bodyPr>
          <a:lstStyle/>
          <a:p>
            <a:r>
              <a:rPr lang="en-US" sz="3200" dirty="0"/>
              <a:t>y</a:t>
            </a:r>
            <a:r>
              <a:rPr lang="en-US" sz="3200" baseline="-25000" dirty="0"/>
              <a:t>1</a:t>
            </a:r>
            <a:r>
              <a:rPr lang="en-US" sz="3200" dirty="0"/>
              <a:t>= $28,900</a:t>
            </a:r>
          </a:p>
        </p:txBody>
      </p:sp>
      <p:sp>
        <p:nvSpPr>
          <p:cNvPr id="57" name="Rectangle 56"/>
          <p:cNvSpPr/>
          <p:nvPr/>
        </p:nvSpPr>
        <p:spPr>
          <a:xfrm>
            <a:off x="8646777" y="4968389"/>
            <a:ext cx="2375971" cy="584775"/>
          </a:xfrm>
          <a:prstGeom prst="rect">
            <a:avLst/>
          </a:prstGeom>
        </p:spPr>
        <p:txBody>
          <a:bodyPr wrap="none">
            <a:spAutoFit/>
          </a:bodyPr>
          <a:lstStyle/>
          <a:p>
            <a:r>
              <a:rPr lang="cy-GB" sz="3200" dirty="0">
                <a:solidFill>
                  <a:srgbClr val="FF0000"/>
                </a:solidFill>
                <a:cs typeface="Arial" panose="020B0604020202020204" pitchFamily="34" charset="0"/>
              </a:rPr>
              <a:t>ŷ</a:t>
            </a:r>
            <a:r>
              <a:rPr lang="cy-GB" sz="3200" baseline="-25000" dirty="0">
                <a:solidFill>
                  <a:srgbClr val="FF0000"/>
                </a:solidFill>
                <a:cs typeface="Arial" panose="020B0604020202020204" pitchFamily="34" charset="0"/>
              </a:rPr>
              <a:t>1</a:t>
            </a:r>
            <a:r>
              <a:rPr lang="cy-GB" sz="3200" dirty="0">
                <a:solidFill>
                  <a:srgbClr val="FF0000"/>
                </a:solidFill>
                <a:cs typeface="Arial" panose="020B0604020202020204" pitchFamily="34" charset="0"/>
              </a:rPr>
              <a:t>= $40,554 </a:t>
            </a:r>
            <a:endParaRPr lang="en-US" sz="3200" dirty="0"/>
          </a:p>
        </p:txBody>
      </p:sp>
      <p:sp>
        <p:nvSpPr>
          <p:cNvPr id="58" name="Rectangle 57"/>
          <p:cNvSpPr/>
          <p:nvPr/>
        </p:nvSpPr>
        <p:spPr>
          <a:xfrm>
            <a:off x="5958663" y="4968114"/>
            <a:ext cx="2701381" cy="584775"/>
          </a:xfrm>
          <a:prstGeom prst="rect">
            <a:avLst/>
          </a:prstGeom>
        </p:spPr>
        <p:txBody>
          <a:bodyPr wrap="none">
            <a:spAutoFit/>
          </a:bodyPr>
          <a:lstStyle/>
          <a:p>
            <a:r>
              <a:rPr lang="cy-GB" sz="3200" dirty="0">
                <a:cs typeface="Arial" panose="020B0604020202020204" pitchFamily="34" charset="0"/>
              </a:rPr>
              <a:t>(</a:t>
            </a:r>
            <a:r>
              <a:rPr lang="cy-GB" sz="3200" dirty="0">
                <a:solidFill>
                  <a:srgbClr val="FF0000"/>
                </a:solidFill>
                <a:cs typeface="Arial" panose="020B0604020202020204" pitchFamily="34" charset="0"/>
              </a:rPr>
              <a:t>ŷ</a:t>
            </a:r>
            <a:r>
              <a:rPr lang="cy-GB" sz="3200" baseline="-25000" dirty="0">
                <a:solidFill>
                  <a:srgbClr val="FF0000"/>
                </a:solidFill>
                <a:cs typeface="Arial" panose="020B0604020202020204" pitchFamily="34" charset="0"/>
              </a:rPr>
              <a:t>1</a:t>
            </a:r>
            <a:r>
              <a:rPr lang="cy-GB" sz="3200" dirty="0">
                <a:latin typeface="Arial" panose="020B0604020202020204" pitchFamily="34" charset="0"/>
                <a:cs typeface="Arial" panose="020B0604020202020204" pitchFamily="34" charset="0"/>
              </a:rPr>
              <a:t> = </a:t>
            </a:r>
            <a:r>
              <a:rPr lang="cy-GB" sz="3200" i="1" dirty="0">
                <a:solidFill>
                  <a:srgbClr val="FF0000"/>
                </a:solidFill>
                <a:cs typeface="Arial" panose="020B0604020202020204" pitchFamily="34" charset="0"/>
              </a:rPr>
              <a:t>m</a:t>
            </a:r>
            <a:r>
              <a:rPr lang="cy-GB" sz="3200" dirty="0">
                <a:cs typeface="Arial" panose="020B0604020202020204" pitchFamily="34" charset="0"/>
              </a:rPr>
              <a:t>x</a:t>
            </a:r>
            <a:r>
              <a:rPr lang="cy-GB" sz="3200" baseline="-25000" dirty="0">
                <a:cs typeface="Arial" panose="020B0604020202020204" pitchFamily="34" charset="0"/>
              </a:rPr>
              <a:t>1</a:t>
            </a:r>
            <a:r>
              <a:rPr lang="cy-GB" sz="3200" dirty="0">
                <a:cs typeface="Arial" panose="020B0604020202020204" pitchFamily="34" charset="0"/>
              </a:rPr>
              <a:t> +</a:t>
            </a:r>
            <a:r>
              <a:rPr lang="cy-GB" sz="3200" dirty="0">
                <a:solidFill>
                  <a:schemeClr val="tx2"/>
                </a:solidFill>
                <a:cs typeface="Arial" panose="020B0604020202020204" pitchFamily="34" charset="0"/>
              </a:rPr>
              <a:t> </a:t>
            </a:r>
            <a:r>
              <a:rPr lang="cy-GB" sz="3200" i="1" dirty="0">
                <a:solidFill>
                  <a:srgbClr val="FF0000"/>
                </a:solidFill>
                <a:cs typeface="Arial" panose="020B0604020202020204" pitchFamily="34" charset="0"/>
              </a:rPr>
              <a:t>b</a:t>
            </a:r>
            <a:r>
              <a:rPr lang="cy-GB" sz="3200" dirty="0">
                <a:cs typeface="Arial" panose="020B0604020202020204" pitchFamily="34" charset="0"/>
              </a:rPr>
              <a:t>)</a:t>
            </a:r>
            <a:r>
              <a:rPr lang="cy-GB" sz="3200" dirty="0">
                <a:solidFill>
                  <a:schemeClr val="tx2"/>
                </a:solidFill>
                <a:cs typeface="Arial" panose="020B0604020202020204" pitchFamily="34" charset="0"/>
              </a:rPr>
              <a:t> </a:t>
            </a:r>
            <a:endParaRPr lang="en-US" sz="3200" dirty="0">
              <a:solidFill>
                <a:schemeClr val="tx2"/>
              </a:solidFill>
            </a:endParaRPr>
          </a:p>
        </p:txBody>
      </p:sp>
      <p:sp>
        <p:nvSpPr>
          <p:cNvPr id="59" name="Rectangle 58"/>
          <p:cNvSpPr/>
          <p:nvPr/>
        </p:nvSpPr>
        <p:spPr>
          <a:xfrm>
            <a:off x="8645827" y="5452924"/>
            <a:ext cx="2680542" cy="584775"/>
          </a:xfrm>
          <a:prstGeom prst="rect">
            <a:avLst/>
          </a:prstGeom>
        </p:spPr>
        <p:txBody>
          <a:bodyPr wrap="none">
            <a:spAutoFit/>
          </a:bodyPr>
          <a:lstStyle/>
          <a:p>
            <a:pPr algn="r"/>
            <a:r>
              <a:rPr lang="el-GR" sz="3200" dirty="0">
                <a:solidFill>
                  <a:srgbClr val="FF0000"/>
                </a:solidFill>
                <a:cs typeface="Arial" panose="020B0604020202020204" pitchFamily="34" charset="0"/>
              </a:rPr>
              <a:t>ε</a:t>
            </a:r>
            <a:r>
              <a:rPr lang="el-GR" sz="3200" baseline="-25000" dirty="0">
                <a:solidFill>
                  <a:srgbClr val="FF0000"/>
                </a:solidFill>
                <a:cs typeface="Arial" panose="020B0604020202020204" pitchFamily="34" charset="0"/>
              </a:rPr>
              <a:t>1</a:t>
            </a:r>
            <a:r>
              <a:rPr lang="cy-GB" sz="3200" dirty="0">
                <a:solidFill>
                  <a:srgbClr val="FF0000"/>
                </a:solidFill>
                <a:cs typeface="Arial" panose="020B0604020202020204" pitchFamily="34" charset="0"/>
              </a:rPr>
              <a:t>= -$11,654   </a:t>
            </a:r>
            <a:endParaRPr lang="cy-GB" sz="3200" baseline="-25000" dirty="0">
              <a:solidFill>
                <a:srgbClr val="FF0000"/>
              </a:solidFill>
              <a:cs typeface="Arial" panose="020B0604020202020204" pitchFamily="34" charset="0"/>
            </a:endParaRPr>
          </a:p>
        </p:txBody>
      </p:sp>
      <p:cxnSp>
        <p:nvCxnSpPr>
          <p:cNvPr id="61" name="Straight Arrow Connector 60"/>
          <p:cNvCxnSpPr>
            <a:endCxn id="23" idx="2"/>
          </p:cNvCxnSpPr>
          <p:nvPr/>
        </p:nvCxnSpPr>
        <p:spPr>
          <a:xfrm flipV="1">
            <a:off x="6904402" y="4108897"/>
            <a:ext cx="1001819" cy="254708"/>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 y="5391368"/>
            <a:ext cx="1736035" cy="646331"/>
          </a:xfrm>
          <a:prstGeom prst="rect">
            <a:avLst/>
          </a:prstGeom>
          <a:noFill/>
        </p:spPr>
        <p:txBody>
          <a:bodyPr wrap="square" rtlCol="0">
            <a:spAutoFit/>
          </a:bodyPr>
          <a:lstStyle/>
          <a:p>
            <a:pPr algn="r"/>
            <a:r>
              <a:rPr lang="en-US" b="1" i="1" dirty="0">
                <a:solidFill>
                  <a:srgbClr val="FF0000"/>
                </a:solidFill>
              </a:rPr>
              <a:t>m</a:t>
            </a:r>
            <a:r>
              <a:rPr lang="en-US" b="1" dirty="0">
                <a:solidFill>
                  <a:srgbClr val="FF0000"/>
                </a:solidFill>
              </a:rPr>
              <a:t> = $17.96/ft</a:t>
            </a:r>
            <a:r>
              <a:rPr lang="en-US" b="1" baseline="30000" dirty="0">
                <a:solidFill>
                  <a:srgbClr val="FF0000"/>
                </a:solidFill>
              </a:rPr>
              <a:t>2</a:t>
            </a:r>
          </a:p>
          <a:p>
            <a:pPr algn="r"/>
            <a:r>
              <a:rPr lang="en-US" b="1" i="1" dirty="0">
                <a:solidFill>
                  <a:srgbClr val="FF0000"/>
                </a:solidFill>
              </a:rPr>
              <a:t>b</a:t>
            </a:r>
            <a:r>
              <a:rPr lang="en-US" b="1" dirty="0">
                <a:solidFill>
                  <a:srgbClr val="FF0000"/>
                </a:solidFill>
              </a:rPr>
              <a:t> = $13,596</a:t>
            </a:r>
          </a:p>
        </p:txBody>
      </p:sp>
    </p:spTree>
    <p:extLst>
      <p:ext uri="{BB962C8B-B14F-4D97-AF65-F5344CB8AC3E}">
        <p14:creationId xmlns:p14="http://schemas.microsoft.com/office/powerpoint/2010/main" val="206007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left)">
                                      <p:cBhvr>
                                        <p:cTn id="12" dur="500"/>
                                        <p:tgtEl>
                                          <p:spTgt spid="11">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left)">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wipe(left)">
                                      <p:cBhvr>
                                        <p:cTn id="21" dur="500"/>
                                        <p:tgtEl>
                                          <p:spTgt spid="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wipe(left)">
                                      <p:cBhvr>
                                        <p:cTn id="26" dur="20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up)">
                                      <p:cBhvr>
                                        <p:cTn id="31" dur="500"/>
                                        <p:tgtEl>
                                          <p:spTgt spid="37"/>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wipe(left)">
                                      <p:cBhvr>
                                        <p:cTn id="39" dur="2000"/>
                                        <p:tgtEl>
                                          <p:spTgt spid="5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up)">
                                      <p:cBhvr>
                                        <p:cTn id="44" dur="500"/>
                                        <p:tgtEl>
                                          <p:spTgt spid="38"/>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up)">
                                      <p:cBhvr>
                                        <p:cTn id="52" dur="500"/>
                                        <p:tgtEl>
                                          <p:spTgt spid="36"/>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childTnLst>
                          </p:cTn>
                        </p:par>
                        <p:par>
                          <p:cTn id="57" fill="hold">
                            <p:stCondLst>
                              <p:cond delay="2000"/>
                            </p:stCondLst>
                            <p:childTnLst>
                              <p:par>
                                <p:cTn id="58" presetID="22" presetClass="entr" presetSubtype="1"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wipe(up)">
                                      <p:cBhvr>
                                        <p:cTn id="60" dur="500"/>
                                        <p:tgtEl>
                                          <p:spTgt spid="50"/>
                                        </p:tgtEl>
                                      </p:cBhvr>
                                    </p:animEffect>
                                  </p:childTnLst>
                                </p:cTn>
                              </p:par>
                            </p:childTnLst>
                          </p:cTn>
                        </p:par>
                        <p:par>
                          <p:cTn id="61" fill="hold">
                            <p:stCondLst>
                              <p:cond delay="2500"/>
                            </p:stCondLst>
                            <p:childTnLst>
                              <p:par>
                                <p:cTn id="62" presetID="22" presetClass="entr" presetSubtype="8" fill="hold" grpId="0" nodeType="after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childTnLst>
                          </p:cTn>
                        </p:par>
                        <p:par>
                          <p:cTn id="65" fill="hold">
                            <p:stCondLst>
                              <p:cond delay="3000"/>
                            </p:stCondLst>
                            <p:childTnLst>
                              <p:par>
                                <p:cTn id="66" presetID="22" presetClass="entr" presetSubtype="1" fill="hold" grpId="0" nodeType="after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up)">
                                      <p:cBhvr>
                                        <p:cTn id="68" dur="500"/>
                                        <p:tgtEl>
                                          <p:spTgt spid="6"/>
                                        </p:tgtEl>
                                      </p:cBhvr>
                                    </p:animEffect>
                                  </p:childTnLst>
                                </p:cTn>
                              </p:par>
                            </p:childTnLst>
                          </p:cTn>
                        </p:par>
                        <p:par>
                          <p:cTn id="69" fill="hold">
                            <p:stCondLst>
                              <p:cond delay="3500"/>
                            </p:stCondLst>
                            <p:childTnLst>
                              <p:par>
                                <p:cTn id="70" presetID="22" presetClass="entr" presetSubtype="8"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p:stCondLst>
                              <p:cond delay="4000"/>
                            </p:stCondLst>
                            <p:childTnLst>
                              <p:par>
                                <p:cTn id="74" presetID="22" presetClass="entr" presetSubtype="1" fill="hold" grpId="0" nodeType="after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up)">
                                      <p:cBhvr>
                                        <p:cTn id="76" dur="500"/>
                                        <p:tgtEl>
                                          <p:spTgt spid="39"/>
                                        </p:tgtEl>
                                      </p:cBhvr>
                                    </p:animEffect>
                                  </p:childTnLst>
                                </p:cTn>
                              </p:par>
                            </p:childTnLst>
                          </p:cTn>
                        </p:par>
                        <p:par>
                          <p:cTn id="77" fill="hold">
                            <p:stCondLst>
                              <p:cond delay="4500"/>
                            </p:stCondLst>
                            <p:childTnLst>
                              <p:par>
                                <p:cTn id="78" presetID="22" presetClass="entr" presetSubtype="8" fill="hold" grpId="0" nodeType="afterEffect">
                                  <p:stCondLst>
                                    <p:cond delay="0"/>
                                  </p:stCondLst>
                                  <p:childTnLst>
                                    <p:set>
                                      <p:cBhvr>
                                        <p:cTn id="79" dur="1" fill="hold">
                                          <p:stCondLst>
                                            <p:cond delay="0"/>
                                          </p:stCondLst>
                                        </p:cTn>
                                        <p:tgtEl>
                                          <p:spTgt spid="40"/>
                                        </p:tgtEl>
                                        <p:attrNameLst>
                                          <p:attrName>style.visibility</p:attrName>
                                        </p:attrNameLst>
                                      </p:cBhvr>
                                      <p:to>
                                        <p:strVal val="visible"/>
                                      </p:to>
                                    </p:set>
                                    <p:animEffect transition="in" filter="wipe(left)">
                                      <p:cBhvr>
                                        <p:cTn id="80" dur="500"/>
                                        <p:tgtEl>
                                          <p:spTgt spid="40"/>
                                        </p:tgtEl>
                                      </p:cBhvr>
                                    </p:animEffect>
                                  </p:childTnLst>
                                </p:cTn>
                              </p:par>
                            </p:childTnLst>
                          </p:cTn>
                        </p:par>
                        <p:par>
                          <p:cTn id="81" fill="hold">
                            <p:stCondLst>
                              <p:cond delay="5000"/>
                            </p:stCondLst>
                            <p:childTnLst>
                              <p:par>
                                <p:cTn id="82" presetID="22" presetClass="entr" presetSubtype="1"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wipe(up)">
                                      <p:cBhvr>
                                        <p:cTn id="84" dur="250"/>
                                        <p:tgtEl>
                                          <p:spTgt spid="46"/>
                                        </p:tgtEl>
                                      </p:cBhvr>
                                    </p:animEffect>
                                  </p:childTnLst>
                                </p:cTn>
                              </p:par>
                            </p:childTnLst>
                          </p:cTn>
                        </p:par>
                        <p:par>
                          <p:cTn id="85" fill="hold">
                            <p:stCondLst>
                              <p:cond delay="5250"/>
                            </p:stCondLst>
                            <p:childTnLst>
                              <p:par>
                                <p:cTn id="86" presetID="22" presetClass="entr" presetSubtype="8" fill="hold" grpId="0" nodeType="after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left)">
                                      <p:cBhvr>
                                        <p:cTn id="88" dur="250"/>
                                        <p:tgtEl>
                                          <p:spTgt spid="45"/>
                                        </p:tgtEl>
                                      </p:cBhvr>
                                    </p:animEffect>
                                  </p:childTnLst>
                                </p:cTn>
                              </p:par>
                            </p:childTnLst>
                          </p:cTn>
                        </p:par>
                        <p:par>
                          <p:cTn id="89" fill="hold">
                            <p:stCondLst>
                              <p:cond delay="5500"/>
                            </p:stCondLst>
                            <p:childTnLst>
                              <p:par>
                                <p:cTn id="90" presetID="22" presetClass="entr" presetSubtype="1"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up)">
                                      <p:cBhvr>
                                        <p:cTn id="92" dur="250"/>
                                        <p:tgtEl>
                                          <p:spTgt spid="48"/>
                                        </p:tgtEl>
                                      </p:cBhvr>
                                    </p:animEffect>
                                  </p:childTnLst>
                                </p:cTn>
                              </p:par>
                            </p:childTnLst>
                          </p:cTn>
                        </p:par>
                        <p:par>
                          <p:cTn id="93" fill="hold">
                            <p:stCondLst>
                              <p:cond delay="5750"/>
                            </p:stCondLst>
                            <p:childTnLst>
                              <p:par>
                                <p:cTn id="94" presetID="22" presetClass="entr" presetSubtype="8" fill="hold" grpId="0" nodeType="after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wipe(left)">
                                      <p:cBhvr>
                                        <p:cTn id="96" dur="250"/>
                                        <p:tgtEl>
                                          <p:spTgt spid="51"/>
                                        </p:tgtEl>
                                      </p:cBhvr>
                                    </p:animEffect>
                                  </p:childTnLst>
                                </p:cTn>
                              </p:par>
                            </p:childTnLst>
                          </p:cTn>
                        </p:par>
                        <p:par>
                          <p:cTn id="97" fill="hold">
                            <p:stCondLst>
                              <p:cond delay="6000"/>
                            </p:stCondLst>
                            <p:childTnLst>
                              <p:par>
                                <p:cTn id="98" presetID="22" presetClass="entr" presetSubtype="1" fill="hold" grpId="0" nodeType="afterEffect">
                                  <p:stCondLst>
                                    <p:cond delay="0"/>
                                  </p:stCondLst>
                                  <p:childTnLst>
                                    <p:set>
                                      <p:cBhvr>
                                        <p:cTn id="99" dur="1" fill="hold">
                                          <p:stCondLst>
                                            <p:cond delay="0"/>
                                          </p:stCondLst>
                                        </p:cTn>
                                        <p:tgtEl>
                                          <p:spTgt spid="52"/>
                                        </p:tgtEl>
                                        <p:attrNameLst>
                                          <p:attrName>style.visibility</p:attrName>
                                        </p:attrNameLst>
                                      </p:cBhvr>
                                      <p:to>
                                        <p:strVal val="visible"/>
                                      </p:to>
                                    </p:set>
                                    <p:animEffect transition="in" filter="wipe(up)">
                                      <p:cBhvr>
                                        <p:cTn id="100" dur="250"/>
                                        <p:tgtEl>
                                          <p:spTgt spid="52"/>
                                        </p:tgtEl>
                                      </p:cBhvr>
                                    </p:animEffect>
                                  </p:childTnLst>
                                </p:cTn>
                              </p:par>
                            </p:childTnLst>
                          </p:cTn>
                        </p:par>
                        <p:par>
                          <p:cTn id="101" fill="hold">
                            <p:stCondLst>
                              <p:cond delay="6250"/>
                            </p:stCondLst>
                            <p:childTnLst>
                              <p:par>
                                <p:cTn id="102" presetID="22" presetClass="entr" presetSubtype="8" fill="hold" grpId="0" nodeType="after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wipe(left)">
                                      <p:cBhvr>
                                        <p:cTn id="104" dur="250"/>
                                        <p:tgtEl>
                                          <p:spTgt spid="53"/>
                                        </p:tgtEl>
                                      </p:cBhvr>
                                    </p:animEffect>
                                  </p:childTnLst>
                                </p:cTn>
                              </p:par>
                            </p:childTnLst>
                          </p:cTn>
                        </p:par>
                        <p:par>
                          <p:cTn id="105" fill="hold">
                            <p:stCondLst>
                              <p:cond delay="6500"/>
                            </p:stCondLst>
                            <p:childTnLst>
                              <p:par>
                                <p:cTn id="106" presetID="22" presetClass="entr" presetSubtype="1" fill="hold" grpId="0" nodeType="after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wipe(up)">
                                      <p:cBhvr>
                                        <p:cTn id="108" dur="250"/>
                                        <p:tgtEl>
                                          <p:spTgt spid="44"/>
                                        </p:tgtEl>
                                      </p:cBhvr>
                                    </p:animEffect>
                                  </p:childTnLst>
                                </p:cTn>
                              </p:par>
                            </p:childTnLst>
                          </p:cTn>
                        </p:par>
                        <p:par>
                          <p:cTn id="109" fill="hold">
                            <p:stCondLst>
                              <p:cond delay="6750"/>
                            </p:stCondLst>
                            <p:childTnLst>
                              <p:par>
                                <p:cTn id="110" presetID="22" presetClass="entr" presetSubtype="8" fill="hold" grpId="0" nodeType="after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wipe(left)">
                                      <p:cBhvr>
                                        <p:cTn id="112" dur="250"/>
                                        <p:tgtEl>
                                          <p:spTgt spid="47"/>
                                        </p:tgtEl>
                                      </p:cBhvr>
                                    </p:animEffect>
                                  </p:childTnLst>
                                </p:cTn>
                              </p:par>
                            </p:childTnLst>
                          </p:cTn>
                        </p:par>
                        <p:par>
                          <p:cTn id="113" fill="hold">
                            <p:stCondLst>
                              <p:cond delay="7000"/>
                            </p:stCondLst>
                            <p:childTnLst>
                              <p:par>
                                <p:cTn id="114" presetID="22" presetClass="entr" presetSubtype="1" fill="hold" grpId="0" nodeType="afterEffect">
                                  <p:stCondLst>
                                    <p:cond delay="0"/>
                                  </p:stCondLst>
                                  <p:childTnLst>
                                    <p:set>
                                      <p:cBhvr>
                                        <p:cTn id="115" dur="1" fill="hold">
                                          <p:stCondLst>
                                            <p:cond delay="0"/>
                                          </p:stCondLst>
                                        </p:cTn>
                                        <p:tgtEl>
                                          <p:spTgt spid="54"/>
                                        </p:tgtEl>
                                        <p:attrNameLst>
                                          <p:attrName>style.visibility</p:attrName>
                                        </p:attrNameLst>
                                      </p:cBhvr>
                                      <p:to>
                                        <p:strVal val="visible"/>
                                      </p:to>
                                    </p:set>
                                    <p:animEffect transition="in" filter="wipe(up)">
                                      <p:cBhvr>
                                        <p:cTn id="116" dur="250"/>
                                        <p:tgtEl>
                                          <p:spTgt spid="54"/>
                                        </p:tgtEl>
                                      </p:cBhvr>
                                    </p:animEffect>
                                  </p:childTnLst>
                                </p:cTn>
                              </p:par>
                            </p:childTnLst>
                          </p:cTn>
                        </p:par>
                        <p:par>
                          <p:cTn id="117" fill="hold">
                            <p:stCondLst>
                              <p:cond delay="7250"/>
                            </p:stCondLst>
                            <p:childTnLst>
                              <p:par>
                                <p:cTn id="118" presetID="22" presetClass="entr" presetSubtype="8" fill="hold" grpId="0" nodeType="after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wipe(left)">
                                      <p:cBhvr>
                                        <p:cTn id="120" dur="25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animBg="1"/>
      <p:bldP spid="36" grpId="0" animBg="1"/>
      <p:bldP spid="37" grpId="0" animBg="1"/>
      <p:bldP spid="38" grpId="0" animBg="1"/>
      <p:bldP spid="39" grpId="0" animBg="1"/>
      <p:bldP spid="10" grpId="0"/>
      <p:bldP spid="41" grpId="0"/>
      <p:bldP spid="42" grpId="0"/>
      <p:bldP spid="43" grpId="0"/>
      <p:bldP spid="44" grpId="0" animBg="1"/>
      <p:bldP spid="45" grpId="0"/>
      <p:bldP spid="46" grpId="0" animBg="1"/>
      <p:bldP spid="47" grpId="0"/>
      <p:bldP spid="48" grpId="0" animBg="1"/>
      <p:bldP spid="49" grpId="0"/>
      <p:bldP spid="50" grpId="0" animBg="1"/>
      <p:bldP spid="51" grpId="0"/>
      <p:bldP spid="52" grpId="0" animBg="1"/>
      <p:bldP spid="53" grpId="0"/>
      <p:bldP spid="54" grpId="0" animBg="1"/>
      <p:bldP spid="55" grpId="0"/>
      <p:bldP spid="11" grpId="0" build="allAtOnce"/>
      <p:bldP spid="56" grpId="0"/>
      <p:bldP spid="57" grpId="0"/>
      <p:bldP spid="58" grpId="0"/>
      <p:bldP spid="5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cap="all"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entury Gothic" panose="020B0502020202020204"/>
                <a:cs typeface="+mj-cs"/>
              </a:rPr>
              <a:t>Foundations of </a:t>
            </a:r>
            <a:br>
              <a:rPr lang="en-US" sz="4800" cap="all"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entury Gothic" panose="020B0502020202020204"/>
                <a:cs typeface="+mj-cs"/>
              </a:rPr>
            </a:br>
            <a:r>
              <a:rPr lang="en-US" sz="4800" cap="all" dirty="0">
                <a:ln w="3175" cmpd="sng">
                  <a:noFill/>
                </a:ln>
                <a:gradFill flip="none" rotWithShape="1">
                  <a:gsLst>
                    <a:gs pos="0">
                      <a:prstClr val="white"/>
                    </a:gs>
                    <a:gs pos="100000">
                      <a:prstClr val="white">
                        <a:lumMod val="65000"/>
                      </a:prstClr>
                    </a:gs>
                  </a:gsLst>
                  <a:lin ang="5580000" scaled="0"/>
                  <a:tileRect/>
                </a:gradFill>
                <a:effectLst>
                  <a:glow rad="38100">
                    <a:prstClr val="black">
                      <a:lumMod val="65000"/>
                      <a:lumOff val="35000"/>
                      <a:alpha val="50000"/>
                    </a:prstClr>
                  </a:glow>
                  <a:outerShdw blurRad="28575" dist="31750" dir="13200000" algn="tl" rotWithShape="0">
                    <a:srgbClr val="000000">
                      <a:alpha val="25000"/>
                    </a:srgbClr>
                  </a:outerShdw>
                </a:effectLst>
                <a:latin typeface="Century Gothic" panose="020B0502020202020204"/>
                <a:cs typeface="+mj-cs"/>
              </a:rPr>
              <a:t>Linear Regression</a:t>
            </a:r>
            <a:endParaRPr lang="en-US" dirty="0"/>
          </a:p>
        </p:txBody>
      </p:sp>
      <p:sp>
        <p:nvSpPr>
          <p:cNvPr id="3" name="Subtitle 2"/>
          <p:cNvSpPr>
            <a:spLocks noGrp="1"/>
          </p:cNvSpPr>
          <p:nvPr>
            <p:ph type="subTitle" idx="1"/>
          </p:nvPr>
        </p:nvSpPr>
        <p:spPr/>
        <p:txBody>
          <a:bodyPr/>
          <a:lstStyle/>
          <a:p>
            <a:pPr lvl="0">
              <a:buClr>
                <a:prstClr val="white"/>
              </a:buClr>
              <a:buSzPct val="100000"/>
            </a:pPr>
            <a:r>
              <a:rPr lang="en-US" sz="2100" cap="small" dirty="0">
                <a:ln>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reflection blurRad="6350" stA="50000" endA="300" endPos="50000" dist="60007" dir="5400000" sy="-100000" algn="bl" rotWithShape="0"/>
                </a:effectLst>
                <a:latin typeface="Century Gothic" panose="020B0502020202020204"/>
              </a:rPr>
              <a:t>Demystifying the Concept</a:t>
            </a:r>
            <a:r>
              <a:rPr lang="en-US" sz="2100" cap="small" dirty="0">
                <a:ln>
                  <a:noFill/>
                </a:ln>
                <a:gradFill flip="none" rotWithShape="1">
                  <a:gsLst>
                    <a:gs pos="0">
                      <a:prstClr val="white"/>
                    </a:gs>
                    <a:gs pos="100000">
                      <a:prstClr val="white">
                        <a:lumMod val="75000"/>
                      </a:prstClr>
                    </a:gs>
                  </a:gsLst>
                  <a:lin ang="540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Century Gothic" panose="020B0502020202020204"/>
              </a:rPr>
              <a:t> </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69" y="5229355"/>
            <a:ext cx="1394847" cy="13716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1965" y="5229355"/>
            <a:ext cx="1478308" cy="1371600"/>
          </a:xfrm>
          <a:prstGeom prst="rect">
            <a:avLst/>
          </a:prstGeom>
        </p:spPr>
      </p:pic>
    </p:spTree>
    <p:extLst>
      <p:ext uri="{BB962C8B-B14F-4D97-AF65-F5344CB8AC3E}">
        <p14:creationId xmlns:p14="http://schemas.microsoft.com/office/powerpoint/2010/main" val="400411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649" y="505575"/>
            <a:ext cx="5035182" cy="523220"/>
          </a:xfrm>
          <a:prstGeom prst="rect">
            <a:avLst/>
          </a:prstGeom>
          <a:noFill/>
        </p:spPr>
        <p:txBody>
          <a:bodyPr wrap="square" rtlCol="0">
            <a:spAutoFit/>
          </a:bodyPr>
          <a:lstStyle/>
          <a:p>
            <a:r>
              <a:rPr lang="en-US" sz="2800" dirty="0"/>
              <a:t>Then for any </a:t>
            </a:r>
            <a:r>
              <a:rPr lang="en-US" sz="2800" i="1" dirty="0">
                <a:solidFill>
                  <a:srgbClr val="FFC000"/>
                </a:solidFill>
              </a:rPr>
              <a:t>m</a:t>
            </a:r>
            <a:r>
              <a:rPr lang="en-US" sz="2800" dirty="0"/>
              <a:t> and </a:t>
            </a:r>
            <a:r>
              <a:rPr lang="en-US" sz="2800" i="1" dirty="0">
                <a:solidFill>
                  <a:srgbClr val="FFC000"/>
                </a:solidFill>
              </a:rPr>
              <a:t>b </a:t>
            </a:r>
            <a:r>
              <a:rPr lang="en-US" sz="2800" dirty="0"/>
              <a:t>pair…</a:t>
            </a:r>
            <a:endParaRPr lang="en-US" sz="2800" i="1" dirty="0">
              <a:solidFill>
                <a:srgbClr val="FFC000"/>
              </a:solidFill>
            </a:endParaRPr>
          </a:p>
        </p:txBody>
      </p:sp>
      <p:sp>
        <p:nvSpPr>
          <p:cNvPr id="5" name="TextBox 4"/>
          <p:cNvSpPr txBox="1"/>
          <p:nvPr/>
        </p:nvSpPr>
        <p:spPr>
          <a:xfrm>
            <a:off x="1105549" y="1205921"/>
            <a:ext cx="1837385" cy="584775"/>
          </a:xfrm>
          <a:prstGeom prst="rect">
            <a:avLst/>
          </a:prstGeom>
          <a:noFill/>
        </p:spPr>
        <p:txBody>
          <a:bodyPr wrap="square" rtlCol="0">
            <a:spAutoFit/>
          </a:bodyPr>
          <a:lstStyle/>
          <a:p>
            <a:r>
              <a:rPr lang="en-US" sz="3200" dirty="0">
                <a:solidFill>
                  <a:srgbClr val="FF0000"/>
                </a:solidFill>
              </a:rPr>
              <a:t>m</a:t>
            </a:r>
            <a:r>
              <a:rPr lang="en-US" sz="3200" baseline="-25000" dirty="0">
                <a:solidFill>
                  <a:srgbClr val="FF0000"/>
                </a:solidFill>
              </a:rPr>
              <a:t>1</a:t>
            </a:r>
            <a:r>
              <a:rPr lang="en-US" sz="3200" dirty="0">
                <a:solidFill>
                  <a:srgbClr val="FF0000"/>
                </a:solidFill>
              </a:rPr>
              <a:t>	   b</a:t>
            </a:r>
            <a:r>
              <a:rPr lang="en-US" sz="3200" baseline="-25000" dirty="0">
                <a:solidFill>
                  <a:srgbClr val="FF0000"/>
                </a:solidFill>
              </a:rPr>
              <a:t>1</a:t>
            </a:r>
            <a:endParaRPr lang="en-US" sz="3200" dirty="0">
              <a:solidFill>
                <a:srgbClr val="FF0000"/>
              </a:solidFill>
            </a:endParaRPr>
          </a:p>
        </p:txBody>
      </p:sp>
      <p:cxnSp>
        <p:nvCxnSpPr>
          <p:cNvPr id="6" name="Straight Connector 5"/>
          <p:cNvCxnSpPr/>
          <p:nvPr/>
        </p:nvCxnSpPr>
        <p:spPr>
          <a:xfrm flipH="1">
            <a:off x="731906" y="1805652"/>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08757" y="1852336"/>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2</a:t>
            </a:r>
            <a:endParaRPr lang="en-US" sz="3200" dirty="0">
              <a:solidFill>
                <a:srgbClr val="FF000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3</a:t>
            </a:r>
            <a:endParaRPr lang="en-US" sz="3200" dirty="0">
              <a:solidFill>
                <a:srgbClr val="FF0000"/>
              </a:solidFill>
              <a:latin typeface="+mj-lt"/>
            </a:endParaRPr>
          </a:p>
          <a:p>
            <a:r>
              <a:rPr lang="en-US" sz="3200" dirty="0">
                <a:solidFill>
                  <a:srgbClr val="FF000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FF0000"/>
                </a:solidFill>
                <a:latin typeface="+mj-lt"/>
                <a:cs typeface="Arial" panose="020B0604020202020204" pitchFamily="34" charset="0"/>
              </a:rPr>
              <a:t>		 ⁞</a:t>
            </a:r>
            <a:endParaRPr lang="en-US" sz="3200" dirty="0">
              <a:solidFill>
                <a:srgbClr val="FF000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n</a:t>
            </a:r>
            <a:endParaRPr lang="en-US" sz="3200" dirty="0">
              <a:solidFill>
                <a:srgbClr val="FF0000"/>
              </a:solidFill>
              <a:latin typeface="+mj-lt"/>
            </a:endParaRPr>
          </a:p>
          <a:p>
            <a:endParaRPr lang="en-US" sz="3200" dirty="0">
              <a:latin typeface="+mj-lt"/>
            </a:endParaRPr>
          </a:p>
        </p:txBody>
      </p:sp>
      <p:sp>
        <p:nvSpPr>
          <p:cNvPr id="27" name="TextBox 26"/>
          <p:cNvSpPr txBox="1"/>
          <p:nvPr/>
        </p:nvSpPr>
        <p:spPr>
          <a:xfrm>
            <a:off x="1456817" y="1907420"/>
            <a:ext cx="2035115" cy="2554545"/>
          </a:xfrm>
          <a:prstGeom prst="rect">
            <a:avLst/>
          </a:prstGeom>
          <a:noFill/>
        </p:spPr>
        <p:txBody>
          <a:bodyPr wrap="square" rtlCol="0">
            <a:spAutoFit/>
          </a:bodyPr>
          <a:lstStyle/>
          <a:p>
            <a:r>
              <a:rPr lang="en-US" sz="3200" dirty="0">
                <a:latin typeface="+mj-lt"/>
              </a:rPr>
              <a:t>(  </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     </a:t>
            </a:r>
            <a:r>
              <a:rPr lang="cy-GB" sz="3200" dirty="0">
                <a:latin typeface="+mj-lt"/>
                <a:cs typeface="Arial" panose="020B0604020202020204" pitchFamily="34" charset="0"/>
              </a:rPr>
              <a:t>)</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sp>
        <p:nvSpPr>
          <p:cNvPr id="30" name="TextBox 29"/>
          <p:cNvSpPr txBox="1"/>
          <p:nvPr/>
        </p:nvSpPr>
        <p:spPr>
          <a:xfrm>
            <a:off x="1831266" y="1907420"/>
            <a:ext cx="967459" cy="2554545"/>
          </a:xfrm>
          <a:prstGeom prst="rect">
            <a:avLst/>
          </a:prstGeom>
          <a:noFill/>
        </p:spPr>
        <p:txBody>
          <a:bodyPr wrap="square" rtlCol="0">
            <a:spAutoFit/>
          </a:bodyPr>
          <a:lstStyle/>
          <a:p>
            <a:pPr algn="ctr"/>
            <a:r>
              <a:rPr lang="en-US" sz="3200" b="1" dirty="0"/>
              <a:t>–</a:t>
            </a:r>
          </a:p>
          <a:p>
            <a:pPr algn="ctr"/>
            <a:r>
              <a:rPr lang="en-US" sz="3200" b="1" dirty="0"/>
              <a:t>–</a:t>
            </a:r>
          </a:p>
          <a:p>
            <a:pPr algn="ctr"/>
            <a:r>
              <a:rPr lang="en-US" sz="3200" b="1" dirty="0"/>
              <a:t>–</a:t>
            </a:r>
          </a:p>
          <a:p>
            <a:pPr algn="ctr"/>
            <a:endParaRPr lang="en-US" sz="3200" b="1" dirty="0"/>
          </a:p>
          <a:p>
            <a:pPr algn="ctr"/>
            <a:r>
              <a:rPr lang="en-US" sz="3200" b="1" dirty="0"/>
              <a:t>–</a:t>
            </a:r>
          </a:p>
        </p:txBody>
      </p:sp>
      <p:cxnSp>
        <p:nvCxnSpPr>
          <p:cNvPr id="31" name="Straight Connector 30"/>
          <p:cNvCxnSpPr/>
          <p:nvPr/>
        </p:nvCxnSpPr>
        <p:spPr>
          <a:xfrm flipH="1">
            <a:off x="1413268" y="4525406"/>
            <a:ext cx="18457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168311" y="3616523"/>
            <a:ext cx="577851" cy="584775"/>
          </a:xfrm>
          <a:prstGeom prst="rect">
            <a:avLst/>
          </a:prstGeom>
          <a:noFill/>
        </p:spPr>
        <p:txBody>
          <a:bodyPr wrap="square" rtlCol="0">
            <a:spAutoFit/>
          </a:bodyPr>
          <a:lstStyle/>
          <a:p>
            <a:r>
              <a:rPr lang="en-US" sz="3200" b="1" dirty="0"/>
              <a:t>+</a:t>
            </a:r>
          </a:p>
        </p:txBody>
      </p:sp>
      <p:sp>
        <p:nvSpPr>
          <p:cNvPr id="34" name="TextBox 33"/>
          <p:cNvSpPr txBox="1"/>
          <p:nvPr/>
        </p:nvSpPr>
        <p:spPr>
          <a:xfrm>
            <a:off x="2161718" y="5202958"/>
            <a:ext cx="463967" cy="584775"/>
          </a:xfrm>
          <a:prstGeom prst="rect">
            <a:avLst/>
          </a:prstGeom>
          <a:noFill/>
        </p:spPr>
        <p:txBody>
          <a:bodyPr wrap="square" rtlCol="0">
            <a:spAutoFit/>
          </a:bodyPr>
          <a:lstStyle/>
          <a:p>
            <a:r>
              <a:rPr lang="en-US" sz="3200" b="1" dirty="0"/>
              <a:t>÷</a:t>
            </a:r>
          </a:p>
        </p:txBody>
      </p:sp>
      <p:sp>
        <p:nvSpPr>
          <p:cNvPr id="35" name="TextBox 34"/>
          <p:cNvSpPr txBox="1"/>
          <p:nvPr/>
        </p:nvSpPr>
        <p:spPr>
          <a:xfrm>
            <a:off x="1801687" y="4812579"/>
            <a:ext cx="1184030" cy="584775"/>
          </a:xfrm>
          <a:prstGeom prst="rect">
            <a:avLst/>
          </a:prstGeom>
          <a:noFill/>
        </p:spPr>
        <p:txBody>
          <a:bodyPr wrap="square" rtlCol="0">
            <a:spAutoFit/>
          </a:bodyPr>
          <a:lstStyle/>
          <a:p>
            <a:pPr algn="ctr"/>
            <a:r>
              <a:rPr lang="en-US" sz="3200" dirty="0"/>
              <a:t>SUM</a:t>
            </a:r>
          </a:p>
        </p:txBody>
      </p:sp>
      <p:sp>
        <p:nvSpPr>
          <p:cNvPr id="36" name="TextBox 35"/>
          <p:cNvSpPr txBox="1"/>
          <p:nvPr/>
        </p:nvSpPr>
        <p:spPr>
          <a:xfrm>
            <a:off x="1801686" y="5594599"/>
            <a:ext cx="1184030" cy="584775"/>
          </a:xfrm>
          <a:prstGeom prst="rect">
            <a:avLst/>
          </a:prstGeom>
          <a:noFill/>
        </p:spPr>
        <p:txBody>
          <a:bodyPr wrap="square" rtlCol="0">
            <a:spAutoFit/>
          </a:bodyPr>
          <a:lstStyle/>
          <a:p>
            <a:pPr algn="ctr"/>
            <a:r>
              <a:rPr lang="en-US" sz="3200" dirty="0"/>
              <a:t>n – 2</a:t>
            </a:r>
          </a:p>
        </p:txBody>
      </p:sp>
      <p:grpSp>
        <p:nvGrpSpPr>
          <p:cNvPr id="41" name="Group 40"/>
          <p:cNvGrpSpPr/>
          <p:nvPr/>
        </p:nvGrpSpPr>
        <p:grpSpPr>
          <a:xfrm>
            <a:off x="1053538" y="4735196"/>
            <a:ext cx="1908732" cy="1631216"/>
            <a:chOff x="4691360" y="3367165"/>
            <a:chExt cx="1908732" cy="1631216"/>
          </a:xfrm>
        </p:grpSpPr>
        <p:sp>
          <p:nvSpPr>
            <p:cNvPr id="38" name="TextBox 37"/>
            <p:cNvSpPr txBox="1"/>
            <p:nvPr/>
          </p:nvSpPr>
          <p:spPr>
            <a:xfrm>
              <a:off x="4691360" y="3367165"/>
              <a:ext cx="1210897" cy="1631216"/>
            </a:xfrm>
            <a:prstGeom prst="rect">
              <a:avLst/>
            </a:prstGeom>
            <a:noFill/>
          </p:spPr>
          <p:txBody>
            <a:bodyPr wrap="square" rtlCol="0">
              <a:spAutoFit/>
            </a:bodyPr>
            <a:lstStyle/>
            <a:p>
              <a:r>
                <a:rPr lang="en-US" sz="10000" dirty="0"/>
                <a:t>√</a:t>
              </a:r>
            </a:p>
          </p:txBody>
        </p:sp>
        <p:cxnSp>
          <p:nvCxnSpPr>
            <p:cNvPr id="40" name="Straight Connector 39"/>
            <p:cNvCxnSpPr/>
            <p:nvPr/>
          </p:nvCxnSpPr>
          <p:spPr>
            <a:xfrm>
              <a:off x="5451231" y="3458308"/>
              <a:ext cx="1148861" cy="0"/>
            </a:xfrm>
            <a:prstGeom prst="line">
              <a:avLst/>
            </a:prstGeom>
            <a:ln w="50800" cap="sq">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3294183" y="5212324"/>
            <a:ext cx="463967" cy="584775"/>
          </a:xfrm>
          <a:prstGeom prst="rect">
            <a:avLst/>
          </a:prstGeom>
          <a:noFill/>
        </p:spPr>
        <p:txBody>
          <a:bodyPr wrap="square" rtlCol="0">
            <a:spAutoFit/>
          </a:bodyPr>
          <a:lstStyle/>
          <a:p>
            <a:r>
              <a:rPr lang="en-US" sz="3200" b="1" dirty="0"/>
              <a:t>=</a:t>
            </a:r>
          </a:p>
        </p:txBody>
      </p:sp>
      <p:sp>
        <p:nvSpPr>
          <p:cNvPr id="43" name="TextBox 42"/>
          <p:cNvSpPr txBox="1"/>
          <p:nvPr/>
        </p:nvSpPr>
        <p:spPr>
          <a:xfrm>
            <a:off x="3751018" y="4899324"/>
            <a:ext cx="1805353" cy="1077218"/>
          </a:xfrm>
          <a:prstGeom prst="rect">
            <a:avLst/>
          </a:prstGeom>
          <a:noFill/>
        </p:spPr>
        <p:txBody>
          <a:bodyPr wrap="square" rtlCol="0">
            <a:spAutoFit/>
          </a:bodyPr>
          <a:lstStyle/>
          <a:p>
            <a:pPr algn="ctr"/>
            <a:r>
              <a:rPr lang="en-US" sz="3200" dirty="0"/>
              <a:t>Standard Error</a:t>
            </a:r>
          </a:p>
        </p:txBody>
      </p:sp>
      <mc:AlternateContent xmlns:mc="http://schemas.openxmlformats.org/markup-compatibility/2006" xmlns:a14="http://schemas.microsoft.com/office/drawing/2010/main">
        <mc:Choice Requires="a14">
          <p:sp>
            <p:nvSpPr>
              <p:cNvPr id="44" name="TextBox 43"/>
              <p:cNvSpPr txBox="1"/>
              <p:nvPr/>
            </p:nvSpPr>
            <p:spPr>
              <a:xfrm>
                <a:off x="5838083" y="4524245"/>
                <a:ext cx="3012831" cy="1729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pt-BR" sz="3600" i="1" smtClean="0">
                              <a:latin typeface="Cambria Math" panose="02040503050406030204" pitchFamily="18" charset="0"/>
                            </a:rPr>
                          </m:ctrlPr>
                        </m:radPr>
                        <m:deg/>
                        <m:e>
                          <m:f>
                            <m:fPr>
                              <m:ctrlPr>
                                <a:rPr lang="pt-BR" sz="3600" i="1" smtClean="0">
                                  <a:latin typeface="Cambria Math" panose="02040503050406030204" pitchFamily="18" charset="0"/>
                                </a:rPr>
                              </m:ctrlPr>
                            </m:fPr>
                            <m:num>
                              <m:nary>
                                <m:naryPr>
                                  <m:chr m:val="∑"/>
                                  <m:ctrlPr>
                                    <a:rPr lang="pt-BR" sz="3600" i="1">
                                      <a:latin typeface="Cambria Math" panose="02040503050406030204" pitchFamily="18" charset="0"/>
                                    </a:rPr>
                                  </m:ctrlPr>
                                </m:naryPr>
                                <m:sub>
                                  <m:r>
                                    <m:rPr>
                                      <m:brk m:alnAt="23"/>
                                    </m:rPr>
                                    <a:rPr lang="en-US" sz="3600" i="1">
                                      <a:latin typeface="Cambria Math" panose="02040503050406030204" pitchFamily="18" charset="0"/>
                                    </a:rPr>
                                    <m:t>𝑖</m:t>
                                  </m:r>
                                  <m:r>
                                    <a:rPr lang="pt-BR" sz="3600" i="1">
                                      <a:latin typeface="Cambria Math" panose="02040503050406030204" pitchFamily="18" charset="0"/>
                                    </a:rPr>
                                    <m:t>=</m:t>
                                  </m:r>
                                  <m:r>
                                    <a:rPr lang="en-US" sz="3600" i="1">
                                      <a:latin typeface="Cambria Math" panose="02040503050406030204" pitchFamily="18" charset="0"/>
                                    </a:rPr>
                                    <m:t>1</m:t>
                                  </m:r>
                                </m:sub>
                                <m:sup>
                                  <m:r>
                                    <a:rPr lang="pt-BR" sz="3600" i="1">
                                      <a:latin typeface="Cambria Math" panose="02040503050406030204" pitchFamily="18" charset="0"/>
                                    </a:rPr>
                                    <m:t>𝑛</m:t>
                                  </m:r>
                                </m:sup>
                                <m:e>
                                  <m:sSup>
                                    <m:sSupPr>
                                      <m:ctrlPr>
                                        <a:rPr lang="pt-BR" sz="3600" i="1" smtClean="0">
                                          <a:latin typeface="Cambria Math" panose="02040503050406030204" pitchFamily="18" charset="0"/>
                                        </a:rPr>
                                      </m:ctrlPr>
                                    </m:sSupPr>
                                    <m:e>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e>
                                      </m:acc>
                                      <m:r>
                                        <a:rPr lang="en-US" sz="3600" b="0" i="1" smtClean="0">
                                          <a:latin typeface="Cambria Math" panose="02040503050406030204" pitchFamily="18" charset="0"/>
                                        </a:rPr>
                                        <m:t>)</m:t>
                                      </m:r>
                                    </m:e>
                                    <m:sup>
                                      <m:r>
                                        <a:rPr lang="en-US" sz="3600" b="0" i="1" smtClean="0">
                                          <a:latin typeface="Cambria Math" panose="02040503050406030204" pitchFamily="18" charset="0"/>
                                        </a:rPr>
                                        <m:t>2</m:t>
                                      </m:r>
                                    </m:sup>
                                  </m:sSup>
                                </m:e>
                              </m:nary>
                            </m:num>
                            <m:den>
                              <m:r>
                                <a:rPr lang="en-US" sz="3600" b="0" i="1" smtClean="0">
                                  <a:latin typeface="Cambria Math" panose="02040503050406030204" pitchFamily="18" charset="0"/>
                                </a:rPr>
                                <m:t>𝑛</m:t>
                              </m:r>
                              <m:r>
                                <a:rPr lang="en-US" sz="3600" b="0" i="1" smtClean="0">
                                  <a:latin typeface="Cambria Math" panose="02040503050406030204" pitchFamily="18" charset="0"/>
                                </a:rPr>
                                <m:t>−2</m:t>
                              </m:r>
                            </m:den>
                          </m:f>
                        </m:e>
                      </m:rad>
                    </m:oMath>
                  </m:oMathPara>
                </a14:m>
                <a:endParaRPr lang="en-US" sz="3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5838083" y="4524245"/>
                <a:ext cx="3012831" cy="1729191"/>
              </a:xfrm>
              <a:prstGeom prst="rect">
                <a:avLst/>
              </a:prstGeom>
              <a:blipFill rotWithShape="0">
                <a:blip r:embed="rId2"/>
                <a:stretch>
                  <a:fillRect r="-7692"/>
                </a:stretch>
              </a:blipFill>
            </p:spPr>
            <p:txBody>
              <a:bodyPr/>
              <a:lstStyle/>
              <a:p>
                <a:r>
                  <a:rPr lang="en-US">
                    <a:noFill/>
                  </a:rPr>
                  <a:t> </a:t>
                </a:r>
              </a:p>
            </p:txBody>
          </p:sp>
        </mc:Fallback>
      </mc:AlternateContent>
      <p:sp>
        <p:nvSpPr>
          <p:cNvPr id="45" name="TextBox 44"/>
          <p:cNvSpPr txBox="1"/>
          <p:nvPr/>
        </p:nvSpPr>
        <p:spPr>
          <a:xfrm>
            <a:off x="5637592" y="5212324"/>
            <a:ext cx="463967" cy="584775"/>
          </a:xfrm>
          <a:prstGeom prst="rect">
            <a:avLst/>
          </a:prstGeom>
          <a:noFill/>
        </p:spPr>
        <p:txBody>
          <a:bodyPr wrap="square" rtlCol="0">
            <a:spAutoFit/>
          </a:bodyPr>
          <a:lstStyle/>
          <a:p>
            <a:r>
              <a:rPr lang="en-US" sz="3200" b="1" dirty="0"/>
              <a:t>=</a:t>
            </a:r>
          </a:p>
        </p:txBody>
      </p:sp>
    </p:spTree>
    <p:extLst>
      <p:ext uri="{BB962C8B-B14F-4D97-AF65-F5344CB8AC3E}">
        <p14:creationId xmlns:p14="http://schemas.microsoft.com/office/powerpoint/2010/main" val="2523819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10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27">
                                            <p:txEl>
                                              <p:pRg st="1" end="1"/>
                                            </p:txEl>
                                          </p:spTgt>
                                        </p:tgtEl>
                                        <p:attrNameLst>
                                          <p:attrName>style.visibility</p:attrName>
                                        </p:attrNameLst>
                                      </p:cBhvr>
                                      <p:to>
                                        <p:strVal val="visible"/>
                                      </p:to>
                                    </p:set>
                                    <p:animEffect transition="in" filter="wipe(left)">
                                      <p:cBhvr>
                                        <p:cTn id="29" dur="500"/>
                                        <p:tgtEl>
                                          <p:spTgt spid="27">
                                            <p:txEl>
                                              <p:pRg st="1" end="1"/>
                                            </p:txEl>
                                          </p:spTgt>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27">
                                            <p:txEl>
                                              <p:pRg st="2" end="2"/>
                                            </p:txEl>
                                          </p:spTgt>
                                        </p:tgtEl>
                                        <p:attrNameLst>
                                          <p:attrName>style.visibility</p:attrName>
                                        </p:attrNameLst>
                                      </p:cBhvr>
                                      <p:to>
                                        <p:strVal val="visible"/>
                                      </p:to>
                                    </p:set>
                                    <p:animEffect transition="in" filter="wipe(left)">
                                      <p:cBhvr>
                                        <p:cTn id="33" dur="500"/>
                                        <p:tgtEl>
                                          <p:spTgt spid="27">
                                            <p:txEl>
                                              <p:pRg st="2" end="2"/>
                                            </p:txEl>
                                          </p:spTgt>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7">
                                            <p:txEl>
                                              <p:pRg st="4" end="4"/>
                                            </p:txEl>
                                          </p:spTgt>
                                        </p:tgtEl>
                                        <p:attrNameLst>
                                          <p:attrName>style.visibility</p:attrName>
                                        </p:attrNameLst>
                                      </p:cBhvr>
                                      <p:to>
                                        <p:strVal val="visible"/>
                                      </p:to>
                                    </p:set>
                                    <p:animEffect transition="in" filter="wipe(left)">
                                      <p:cBhvr>
                                        <p:cTn id="37" dur="500"/>
                                        <p:tgtEl>
                                          <p:spTgt spid="2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left)">
                                      <p:cBhvr>
                                        <p:cTn id="46" dur="500"/>
                                        <p:tgtEl>
                                          <p:spTgt spid="31"/>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10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left)">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wipe(left)">
                                      <p:cBhvr>
                                        <p:cTn id="69" dur="500"/>
                                        <p:tgtEl>
                                          <p:spTgt spid="42"/>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wipe(left)">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left)">
                                      <p:cBhvr>
                                        <p:cTn id="78" dur="500"/>
                                        <p:tgtEl>
                                          <p:spTgt spid="45"/>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wipe(left)">
                                      <p:cBhvr>
                                        <p:cTn id="81" dur="2000"/>
                                        <p:tgtEl>
                                          <p:spTgt spid="44">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4"/>
                                        </p:tgtEl>
                                      </p:cBhvr>
                                    </p:animEffect>
                                    <p:set>
                                      <p:cBhvr>
                                        <p:cTn id="89" dur="1" fill="hold">
                                          <p:stCondLst>
                                            <p:cond delay="499"/>
                                          </p:stCondLst>
                                        </p:cTn>
                                        <p:tgtEl>
                                          <p:spTgt spid="34"/>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41"/>
                                        </p:tgtEl>
                                      </p:cBhvr>
                                    </p:animEffect>
                                    <p:set>
                                      <p:cBhvr>
                                        <p:cTn id="95" dur="1" fill="hold">
                                          <p:stCondLst>
                                            <p:cond delay="499"/>
                                          </p:stCondLst>
                                        </p:cTn>
                                        <p:tgtEl>
                                          <p:spTgt spid="41"/>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45"/>
                                        </p:tgtEl>
                                      </p:cBhvr>
                                    </p:animEffect>
                                    <p:set>
                                      <p:cBhvr>
                                        <p:cTn id="98" dur="1" fill="hold">
                                          <p:stCondLst>
                                            <p:cond delay="499"/>
                                          </p:stCondLst>
                                        </p:cTn>
                                        <p:tgtEl>
                                          <p:spTgt spid="45"/>
                                        </p:tgtEl>
                                        <p:attrNameLst>
                                          <p:attrName>style.visibility</p:attrName>
                                        </p:attrNameLst>
                                      </p:cBhvr>
                                      <p:to>
                                        <p:strVal val="hidden"/>
                                      </p:to>
                                    </p:set>
                                  </p:childTnLst>
                                </p:cTn>
                              </p:par>
                            </p:childTnLst>
                          </p:cTn>
                        </p:par>
                        <p:par>
                          <p:cTn id="99" fill="hold">
                            <p:stCondLst>
                              <p:cond delay="500"/>
                            </p:stCondLst>
                            <p:childTnLst>
                              <p:par>
                                <p:cTn id="100" presetID="42" presetClass="path" presetSubtype="0" accel="50000" decel="50000" fill="hold" grpId="1" nodeType="afterEffect">
                                  <p:stCondLst>
                                    <p:cond delay="0"/>
                                  </p:stCondLst>
                                  <p:childTnLst>
                                    <p:animMotion origin="layout" path="M -3.75E-6 1.85185E-6 L -0.47539 0.00278 " pathEditMode="relative" rAng="0" ptsTypes="AA">
                                      <p:cBhvr>
                                        <p:cTn id="101" dur="2000" fill="hold"/>
                                        <p:tgtEl>
                                          <p:spTgt spid="44">
                                            <p:txEl>
                                              <p:pRg st="0" end="0"/>
                                            </p:txEl>
                                          </p:spTgt>
                                        </p:tgtEl>
                                        <p:attrNameLst>
                                          <p:attrName>ppt_x</p:attrName>
                                          <p:attrName>ppt_y</p:attrName>
                                        </p:attrNameLst>
                                      </p:cBhvr>
                                      <p:rCtr x="-23776"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7" grpId="0" uiExpand="1" build="p"/>
      <p:bldP spid="30" grpId="0"/>
      <p:bldP spid="33" grpId="0"/>
      <p:bldP spid="34" grpId="0"/>
      <p:bldP spid="34" grpId="1"/>
      <p:bldP spid="35" grpId="0"/>
      <p:bldP spid="35" grpId="1"/>
      <p:bldP spid="36" grpId="0"/>
      <p:bldP spid="36" grpId="1"/>
      <p:bldP spid="42" grpId="0"/>
      <p:bldP spid="43" grpId="0"/>
      <p:bldP spid="44" grpId="0" build="p"/>
      <p:bldP spid="44" grpId="1" build="allAtOnce"/>
      <p:bldP spid="45" grpId="0"/>
      <p:bldP spid="4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5549" y="1205921"/>
            <a:ext cx="1837385" cy="584775"/>
          </a:xfrm>
          <a:prstGeom prst="rect">
            <a:avLst/>
          </a:prstGeom>
          <a:noFill/>
        </p:spPr>
        <p:txBody>
          <a:bodyPr wrap="square" rtlCol="0">
            <a:spAutoFit/>
          </a:bodyPr>
          <a:lstStyle/>
          <a:p>
            <a:r>
              <a:rPr lang="en-US" sz="3200" dirty="0">
                <a:solidFill>
                  <a:srgbClr val="FF0000"/>
                </a:solidFill>
              </a:rPr>
              <a:t>m</a:t>
            </a:r>
            <a:r>
              <a:rPr lang="en-US" sz="3200" baseline="-25000" dirty="0">
                <a:solidFill>
                  <a:srgbClr val="FF0000"/>
                </a:solidFill>
              </a:rPr>
              <a:t>1</a:t>
            </a:r>
            <a:r>
              <a:rPr lang="en-US" sz="3200" dirty="0">
                <a:solidFill>
                  <a:srgbClr val="FF0000"/>
                </a:solidFill>
              </a:rPr>
              <a:t>	   b</a:t>
            </a:r>
            <a:r>
              <a:rPr lang="en-US" sz="3200" baseline="-25000" dirty="0">
                <a:solidFill>
                  <a:srgbClr val="FF0000"/>
                </a:solidFill>
              </a:rPr>
              <a:t>1</a:t>
            </a:r>
            <a:endParaRPr lang="en-US" sz="3200" dirty="0">
              <a:solidFill>
                <a:srgbClr val="FF0000"/>
              </a:solidFill>
            </a:endParaRPr>
          </a:p>
        </p:txBody>
      </p:sp>
      <p:cxnSp>
        <p:nvCxnSpPr>
          <p:cNvPr id="6" name="Straight Connector 5"/>
          <p:cNvCxnSpPr/>
          <p:nvPr/>
        </p:nvCxnSpPr>
        <p:spPr>
          <a:xfrm flipH="1">
            <a:off x="731906" y="1805652"/>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08757" y="1852336"/>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2</a:t>
            </a:r>
            <a:endParaRPr lang="en-US" sz="3200" dirty="0">
              <a:solidFill>
                <a:srgbClr val="FF000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3</a:t>
            </a:r>
            <a:endParaRPr lang="en-US" sz="3200" dirty="0">
              <a:solidFill>
                <a:srgbClr val="FF0000"/>
              </a:solidFill>
              <a:latin typeface="+mj-lt"/>
            </a:endParaRPr>
          </a:p>
          <a:p>
            <a:r>
              <a:rPr lang="en-US" sz="3200" dirty="0">
                <a:solidFill>
                  <a:srgbClr val="FF000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FF0000"/>
                </a:solidFill>
                <a:latin typeface="+mj-lt"/>
                <a:cs typeface="Arial" panose="020B0604020202020204" pitchFamily="34" charset="0"/>
              </a:rPr>
              <a:t>		 ⁞</a:t>
            </a:r>
            <a:endParaRPr lang="en-US" sz="3200" dirty="0">
              <a:solidFill>
                <a:srgbClr val="FF000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n</a:t>
            </a:r>
            <a:endParaRPr lang="en-US" sz="3200" dirty="0">
              <a:solidFill>
                <a:srgbClr val="FF0000"/>
              </a:solidFill>
              <a:latin typeface="+mj-lt"/>
            </a:endParaRPr>
          </a:p>
          <a:p>
            <a:endParaRPr lang="en-US" sz="3200" dirty="0">
              <a:latin typeface="+mj-lt"/>
            </a:endParaRPr>
          </a:p>
        </p:txBody>
      </p:sp>
      <p:sp>
        <p:nvSpPr>
          <p:cNvPr id="27" name="TextBox 26"/>
          <p:cNvSpPr txBox="1"/>
          <p:nvPr/>
        </p:nvSpPr>
        <p:spPr>
          <a:xfrm>
            <a:off x="1456817" y="1907420"/>
            <a:ext cx="2035115" cy="2554545"/>
          </a:xfrm>
          <a:prstGeom prst="rect">
            <a:avLst/>
          </a:prstGeom>
          <a:noFill/>
        </p:spPr>
        <p:txBody>
          <a:bodyPr wrap="square" rtlCol="0">
            <a:spAutoFit/>
          </a:bodyPr>
          <a:lstStyle/>
          <a:p>
            <a:r>
              <a:rPr lang="en-US" sz="3200" dirty="0">
                <a:latin typeface="+mj-lt"/>
              </a:rPr>
              <a:t>(  </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     </a:t>
            </a:r>
            <a:r>
              <a:rPr lang="cy-GB" sz="3200" dirty="0">
                <a:latin typeface="+mj-lt"/>
                <a:cs typeface="Arial" panose="020B0604020202020204" pitchFamily="34" charset="0"/>
              </a:rPr>
              <a:t>)</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sp>
        <p:nvSpPr>
          <p:cNvPr id="30" name="TextBox 29"/>
          <p:cNvSpPr txBox="1"/>
          <p:nvPr/>
        </p:nvSpPr>
        <p:spPr>
          <a:xfrm>
            <a:off x="1831266" y="1907420"/>
            <a:ext cx="967459" cy="2554545"/>
          </a:xfrm>
          <a:prstGeom prst="rect">
            <a:avLst/>
          </a:prstGeom>
          <a:noFill/>
        </p:spPr>
        <p:txBody>
          <a:bodyPr wrap="square" rtlCol="0">
            <a:spAutoFit/>
          </a:bodyPr>
          <a:lstStyle/>
          <a:p>
            <a:pPr algn="ctr"/>
            <a:r>
              <a:rPr lang="en-US" sz="3200" b="1" dirty="0"/>
              <a:t>–</a:t>
            </a:r>
          </a:p>
          <a:p>
            <a:pPr algn="ctr"/>
            <a:r>
              <a:rPr lang="en-US" sz="3200" b="1" dirty="0"/>
              <a:t>–</a:t>
            </a:r>
          </a:p>
          <a:p>
            <a:pPr algn="ctr"/>
            <a:r>
              <a:rPr lang="en-US" sz="3200" b="1" dirty="0"/>
              <a:t>–</a:t>
            </a:r>
          </a:p>
          <a:p>
            <a:pPr algn="ctr"/>
            <a:endParaRPr lang="en-US" sz="3200" b="1" dirty="0"/>
          </a:p>
          <a:p>
            <a:pPr algn="ctr"/>
            <a:r>
              <a:rPr lang="en-US" sz="3200" b="1" dirty="0"/>
              <a:t>–</a:t>
            </a:r>
          </a:p>
        </p:txBody>
      </p:sp>
      <p:cxnSp>
        <p:nvCxnSpPr>
          <p:cNvPr id="31" name="Straight Connector 30"/>
          <p:cNvCxnSpPr/>
          <p:nvPr/>
        </p:nvCxnSpPr>
        <p:spPr>
          <a:xfrm flipH="1">
            <a:off x="1413268" y="4525406"/>
            <a:ext cx="18457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294183" y="4899324"/>
            <a:ext cx="2262188" cy="1077218"/>
            <a:chOff x="3294183" y="4899324"/>
            <a:chExt cx="2262188" cy="1077218"/>
          </a:xfrm>
        </p:grpSpPr>
        <p:sp>
          <p:nvSpPr>
            <p:cNvPr id="42" name="TextBox 41"/>
            <p:cNvSpPr txBox="1"/>
            <p:nvPr/>
          </p:nvSpPr>
          <p:spPr>
            <a:xfrm>
              <a:off x="3294183" y="5212324"/>
              <a:ext cx="463967" cy="584775"/>
            </a:xfrm>
            <a:prstGeom prst="rect">
              <a:avLst/>
            </a:prstGeom>
            <a:noFill/>
          </p:spPr>
          <p:txBody>
            <a:bodyPr wrap="square" rtlCol="0">
              <a:spAutoFit/>
            </a:bodyPr>
            <a:lstStyle/>
            <a:p>
              <a:r>
                <a:rPr lang="en-US" sz="3200" b="1" dirty="0"/>
                <a:t>=</a:t>
              </a:r>
            </a:p>
          </p:txBody>
        </p:sp>
        <p:sp>
          <p:nvSpPr>
            <p:cNvPr id="43" name="TextBox 42"/>
            <p:cNvSpPr txBox="1"/>
            <p:nvPr/>
          </p:nvSpPr>
          <p:spPr>
            <a:xfrm>
              <a:off x="3751018" y="4899324"/>
              <a:ext cx="1805353" cy="1077218"/>
            </a:xfrm>
            <a:prstGeom prst="rect">
              <a:avLst/>
            </a:prstGeom>
            <a:noFill/>
          </p:spPr>
          <p:txBody>
            <a:bodyPr wrap="square" rtlCol="0">
              <a:spAutoFit/>
            </a:bodyPr>
            <a:lstStyle/>
            <a:p>
              <a:pPr algn="ctr"/>
              <a:r>
                <a:rPr lang="en-US" sz="3200" dirty="0"/>
                <a:t>Standard Error</a:t>
              </a:r>
            </a:p>
          </p:txBody>
        </p:sp>
      </p:grpSp>
      <mc:AlternateContent xmlns:mc="http://schemas.openxmlformats.org/markup-compatibility/2006" xmlns:a14="http://schemas.microsoft.com/office/drawing/2010/main">
        <mc:Choice Requires="a14">
          <p:sp>
            <p:nvSpPr>
              <p:cNvPr id="44" name="TextBox 43"/>
              <p:cNvSpPr txBox="1"/>
              <p:nvPr/>
            </p:nvSpPr>
            <p:spPr>
              <a:xfrm>
                <a:off x="46921" y="4535968"/>
                <a:ext cx="3012831" cy="1729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pt-BR" sz="3600" i="1" smtClean="0">
                              <a:latin typeface="Cambria Math" panose="02040503050406030204" pitchFamily="18" charset="0"/>
                            </a:rPr>
                          </m:ctrlPr>
                        </m:radPr>
                        <m:deg/>
                        <m:e>
                          <m:f>
                            <m:fPr>
                              <m:ctrlPr>
                                <a:rPr lang="pt-BR" sz="3600" i="1" smtClean="0">
                                  <a:latin typeface="Cambria Math" panose="02040503050406030204" pitchFamily="18" charset="0"/>
                                </a:rPr>
                              </m:ctrlPr>
                            </m:fPr>
                            <m:num>
                              <m:nary>
                                <m:naryPr>
                                  <m:chr m:val="∑"/>
                                  <m:ctrlPr>
                                    <a:rPr lang="pt-BR" sz="3600" i="1">
                                      <a:latin typeface="Cambria Math" panose="02040503050406030204" pitchFamily="18" charset="0"/>
                                    </a:rPr>
                                  </m:ctrlPr>
                                </m:naryPr>
                                <m:sub>
                                  <m:r>
                                    <m:rPr>
                                      <m:brk m:alnAt="23"/>
                                    </m:rPr>
                                    <a:rPr lang="en-US" sz="3600" i="1">
                                      <a:latin typeface="Cambria Math" panose="02040503050406030204" pitchFamily="18" charset="0"/>
                                    </a:rPr>
                                    <m:t>𝑖</m:t>
                                  </m:r>
                                  <m:r>
                                    <a:rPr lang="pt-BR" sz="3600" i="1">
                                      <a:latin typeface="Cambria Math" panose="02040503050406030204" pitchFamily="18" charset="0"/>
                                    </a:rPr>
                                    <m:t>=</m:t>
                                  </m:r>
                                  <m:r>
                                    <a:rPr lang="en-US" sz="3600" i="1">
                                      <a:latin typeface="Cambria Math" panose="02040503050406030204" pitchFamily="18" charset="0"/>
                                    </a:rPr>
                                    <m:t>1</m:t>
                                  </m:r>
                                </m:sub>
                                <m:sup>
                                  <m:r>
                                    <a:rPr lang="pt-BR" sz="3600" i="1">
                                      <a:latin typeface="Cambria Math" panose="02040503050406030204" pitchFamily="18" charset="0"/>
                                    </a:rPr>
                                    <m:t>𝑛</m:t>
                                  </m:r>
                                </m:sup>
                                <m:e>
                                  <m:sSup>
                                    <m:sSupPr>
                                      <m:ctrlPr>
                                        <a:rPr lang="pt-BR" sz="3600" i="1" smtClean="0">
                                          <a:latin typeface="Cambria Math" panose="02040503050406030204" pitchFamily="18" charset="0"/>
                                        </a:rPr>
                                      </m:ctrlPr>
                                    </m:sSupPr>
                                    <m:e>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e>
                                      </m:acc>
                                      <m:r>
                                        <a:rPr lang="en-US" sz="3600" b="0" i="1" smtClean="0">
                                          <a:latin typeface="Cambria Math" panose="02040503050406030204" pitchFamily="18" charset="0"/>
                                        </a:rPr>
                                        <m:t>)</m:t>
                                      </m:r>
                                    </m:e>
                                    <m:sup>
                                      <m:r>
                                        <a:rPr lang="en-US" sz="3600" b="0" i="1" smtClean="0">
                                          <a:latin typeface="Cambria Math" panose="02040503050406030204" pitchFamily="18" charset="0"/>
                                        </a:rPr>
                                        <m:t>2</m:t>
                                      </m:r>
                                    </m:sup>
                                  </m:sSup>
                                </m:e>
                              </m:nary>
                            </m:num>
                            <m:den>
                              <m:r>
                                <a:rPr lang="en-US" sz="3600" b="0" i="1" smtClean="0">
                                  <a:latin typeface="Cambria Math" panose="02040503050406030204" pitchFamily="18" charset="0"/>
                                </a:rPr>
                                <m:t>𝑛</m:t>
                              </m:r>
                              <m:r>
                                <a:rPr lang="en-US" sz="3600" b="0" i="1" smtClean="0">
                                  <a:latin typeface="Cambria Math" panose="02040503050406030204" pitchFamily="18" charset="0"/>
                                </a:rPr>
                                <m:t>−2</m:t>
                              </m:r>
                            </m:den>
                          </m:f>
                        </m:e>
                      </m:rad>
                    </m:oMath>
                  </m:oMathPara>
                </a14:m>
                <a:endParaRPr lang="en-US" sz="3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6921" y="4535968"/>
                <a:ext cx="3012831" cy="1729191"/>
              </a:xfrm>
              <a:prstGeom prst="rect">
                <a:avLst/>
              </a:prstGeom>
              <a:blipFill rotWithShape="0">
                <a:blip r:embed="rId2"/>
                <a:stretch>
                  <a:fillRect r="-7692"/>
                </a:stretch>
              </a:blipFill>
            </p:spPr>
            <p:txBody>
              <a:bodyPr/>
              <a:lstStyle/>
              <a:p>
                <a:r>
                  <a:rPr lang="en-US">
                    <a:noFill/>
                  </a:rPr>
                  <a:t> </a:t>
                </a:r>
              </a:p>
            </p:txBody>
          </p:sp>
        </mc:Fallback>
      </mc:AlternateContent>
      <p:sp>
        <p:nvSpPr>
          <p:cNvPr id="2" name="TextBox 1"/>
          <p:cNvSpPr txBox="1"/>
          <p:nvPr/>
        </p:nvSpPr>
        <p:spPr>
          <a:xfrm>
            <a:off x="5693287" y="1439916"/>
            <a:ext cx="4540960" cy="1077218"/>
          </a:xfrm>
          <a:prstGeom prst="rect">
            <a:avLst/>
          </a:prstGeom>
          <a:noFill/>
        </p:spPr>
        <p:txBody>
          <a:bodyPr wrap="square" rtlCol="0">
            <a:spAutoFit/>
          </a:bodyPr>
          <a:lstStyle/>
          <a:p>
            <a:r>
              <a:rPr lang="en-US" sz="3200" dirty="0"/>
              <a:t>Does the </a:t>
            </a:r>
            <a:r>
              <a:rPr lang="en-US" sz="3200" dirty="0" err="1"/>
              <a:t>F</a:t>
            </a:r>
            <a:r>
              <a:rPr lang="en-US" sz="3200" baseline="-25000" dirty="0" err="1"/>
              <a:t>x</a:t>
            </a:r>
            <a:r>
              <a:rPr lang="en-US" sz="3200" dirty="0"/>
              <a:t> for </a:t>
            </a:r>
            <a:r>
              <a:rPr lang="en-US" sz="3200" dirty="0" err="1"/>
              <a:t>Std</a:t>
            </a:r>
            <a:r>
              <a:rPr lang="en-US" sz="3200" dirty="0"/>
              <a:t> Error remind us of anything?</a:t>
            </a:r>
          </a:p>
        </p:txBody>
      </p:sp>
      <mc:AlternateContent xmlns:mc="http://schemas.openxmlformats.org/markup-compatibility/2006" xmlns:a14="http://schemas.microsoft.com/office/drawing/2010/main">
        <mc:Choice Requires="a14">
          <p:sp>
            <p:nvSpPr>
              <p:cNvPr id="7" name="TextBox 6"/>
              <p:cNvSpPr txBox="1"/>
              <p:nvPr/>
            </p:nvSpPr>
            <p:spPr>
              <a:xfrm>
                <a:off x="5408136" y="1133746"/>
                <a:ext cx="5111261" cy="1547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𝑆𝑡𝑑</m:t>
                      </m:r>
                      <m:r>
                        <a:rPr lang="en-US" sz="3200" b="0" i="1" smtClean="0">
                          <a:latin typeface="Cambria Math" panose="02040503050406030204" pitchFamily="18" charset="0"/>
                        </a:rPr>
                        <m:t> </m:t>
                      </m:r>
                      <m:r>
                        <a:rPr lang="en-US" sz="3200" b="0" i="1" smtClean="0">
                          <a:latin typeface="Cambria Math" panose="02040503050406030204" pitchFamily="18" charset="0"/>
                        </a:rPr>
                        <m:t>𝐷𝑒𝑣</m:t>
                      </m:r>
                      <m:r>
                        <a:rPr lang="en-US" sz="3200" b="0" i="1" smtClean="0">
                          <a:latin typeface="Cambria Math" panose="02040503050406030204" pitchFamily="18" charset="0"/>
                        </a:rPr>
                        <m:t>= </m:t>
                      </m:r>
                      <m:rad>
                        <m:radPr>
                          <m:degHide m:val="on"/>
                          <m:ctrlPr>
                            <a:rPr lang="en-US" sz="3200" b="0" i="1" smtClean="0">
                              <a:latin typeface="Cambria Math" panose="02040503050406030204" pitchFamily="18" charset="0"/>
                            </a:rPr>
                          </m:ctrlPr>
                        </m:radPr>
                        <m:deg/>
                        <m:e>
                          <m:f>
                            <m:fPr>
                              <m:ctrlPr>
                                <a:rPr lang="en-US" sz="3200" b="0" i="1" smtClean="0">
                                  <a:latin typeface="Cambria Math" panose="02040503050406030204" pitchFamily="18" charset="0"/>
                                </a:rPr>
                              </m:ctrlPr>
                            </m:fPr>
                            <m:num>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e>
                                    <m:sup>
                                      <m:r>
                                        <a:rPr lang="en-US" sz="3200" b="0" i="1" smtClean="0">
                                          <a:latin typeface="Cambria Math" panose="02040503050406030204" pitchFamily="18" charset="0"/>
                                        </a:rPr>
                                        <m:t>2</m:t>
                                      </m:r>
                                    </m:sup>
                                  </m:sSup>
                                </m:e>
                              </m:nary>
                            </m:num>
                            <m:den>
                              <m:r>
                                <a:rPr lang="en-US" sz="3200" b="0" i="1" smtClean="0">
                                  <a:latin typeface="Cambria Math" panose="02040503050406030204" pitchFamily="18" charset="0"/>
                                </a:rPr>
                                <m:t>𝑛</m:t>
                              </m:r>
                              <m:r>
                                <a:rPr lang="en-US" sz="3200" b="0" i="1" smtClean="0">
                                  <a:latin typeface="Cambria Math" panose="02040503050406030204" pitchFamily="18" charset="0"/>
                                </a:rPr>
                                <m:t>−1</m:t>
                              </m:r>
                            </m:den>
                          </m:f>
                        </m:e>
                      </m:rad>
                    </m:oMath>
                  </m:oMathPara>
                </a14:m>
                <a:endParaRPr 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5408136" y="1133746"/>
                <a:ext cx="5111261" cy="1547347"/>
              </a:xfrm>
              <a:prstGeom prst="rect">
                <a:avLst/>
              </a:prstGeom>
              <a:blipFill rotWithShape="0">
                <a:blip r:embed="rId3"/>
                <a:stretch>
                  <a:fillRect/>
                </a:stretch>
              </a:blipFill>
            </p:spPr>
            <p:txBody>
              <a:bodyPr/>
              <a:lstStyle/>
              <a:p>
                <a:r>
                  <a:rPr lang="en-US">
                    <a:noFill/>
                  </a:rPr>
                  <a:t> </a:t>
                </a:r>
              </a:p>
            </p:txBody>
          </p:sp>
        </mc:Fallback>
      </mc:AlternateContent>
      <p:sp>
        <p:nvSpPr>
          <p:cNvPr id="22" name="TextBox 21"/>
          <p:cNvSpPr txBox="1"/>
          <p:nvPr/>
        </p:nvSpPr>
        <p:spPr>
          <a:xfrm>
            <a:off x="1168311" y="3616523"/>
            <a:ext cx="577851" cy="584775"/>
          </a:xfrm>
          <a:prstGeom prst="rect">
            <a:avLst/>
          </a:prstGeom>
          <a:noFill/>
        </p:spPr>
        <p:txBody>
          <a:bodyPr wrap="square" rtlCol="0">
            <a:spAutoFit/>
          </a:bodyPr>
          <a:lstStyle/>
          <a:p>
            <a:r>
              <a:rPr lang="en-US" sz="3200" b="1" dirty="0"/>
              <a:t>+</a:t>
            </a:r>
          </a:p>
        </p:txBody>
      </p:sp>
      <p:sp>
        <p:nvSpPr>
          <p:cNvPr id="8" name="TextBox 7"/>
          <p:cNvSpPr txBox="1"/>
          <p:nvPr/>
        </p:nvSpPr>
        <p:spPr>
          <a:xfrm>
            <a:off x="6975230" y="3218171"/>
            <a:ext cx="3833446" cy="3046988"/>
          </a:xfrm>
          <a:prstGeom prst="rect">
            <a:avLst/>
          </a:prstGeom>
          <a:noFill/>
        </p:spPr>
        <p:txBody>
          <a:bodyPr wrap="square" rtlCol="0">
            <a:spAutoFit/>
          </a:bodyPr>
          <a:lstStyle/>
          <a:p>
            <a:pPr algn="ctr"/>
            <a:r>
              <a:rPr lang="en-US" sz="3600" dirty="0"/>
              <a:t>For </a:t>
            </a:r>
            <a:r>
              <a:rPr lang="en-US" sz="3600" dirty="0" err="1"/>
              <a:t>Std</a:t>
            </a:r>
            <a:r>
              <a:rPr lang="en-US" sz="3600" dirty="0"/>
              <a:t> Error… </a:t>
            </a:r>
          </a:p>
          <a:p>
            <a:pPr algn="ctr"/>
            <a:r>
              <a:rPr lang="en-US" sz="6000" cap="small" dirty="0">
                <a:solidFill>
                  <a:srgbClr val="EFC457"/>
                </a:solidFill>
              </a:rPr>
              <a:t>Lower</a:t>
            </a:r>
            <a:r>
              <a:rPr lang="en-US" sz="3600" dirty="0"/>
              <a:t> </a:t>
            </a:r>
          </a:p>
          <a:p>
            <a:pPr algn="ctr"/>
            <a:r>
              <a:rPr lang="en-US" sz="3600" dirty="0"/>
              <a:t>is </a:t>
            </a:r>
          </a:p>
          <a:p>
            <a:pPr algn="ctr"/>
            <a:r>
              <a:rPr lang="en-US" sz="6000" cap="small" dirty="0">
                <a:solidFill>
                  <a:srgbClr val="EFC457"/>
                </a:solidFill>
              </a:rPr>
              <a:t>Better</a:t>
            </a:r>
          </a:p>
        </p:txBody>
      </p:sp>
      <p:sp>
        <p:nvSpPr>
          <p:cNvPr id="25" name="TextBox 24"/>
          <p:cNvSpPr txBox="1"/>
          <p:nvPr/>
        </p:nvSpPr>
        <p:spPr>
          <a:xfrm>
            <a:off x="755649" y="505575"/>
            <a:ext cx="5035182" cy="523220"/>
          </a:xfrm>
          <a:prstGeom prst="rect">
            <a:avLst/>
          </a:prstGeom>
          <a:noFill/>
        </p:spPr>
        <p:txBody>
          <a:bodyPr wrap="square" rtlCol="0">
            <a:spAutoFit/>
          </a:bodyPr>
          <a:lstStyle/>
          <a:p>
            <a:r>
              <a:rPr lang="en-US" sz="2800" dirty="0"/>
              <a:t>Then for any </a:t>
            </a:r>
            <a:r>
              <a:rPr lang="en-US" sz="2800" i="1" dirty="0">
                <a:solidFill>
                  <a:srgbClr val="FFC000"/>
                </a:solidFill>
              </a:rPr>
              <a:t>m</a:t>
            </a:r>
            <a:r>
              <a:rPr lang="en-US" sz="2800" dirty="0"/>
              <a:t> and </a:t>
            </a:r>
            <a:r>
              <a:rPr lang="en-US" sz="2800" i="1" dirty="0">
                <a:solidFill>
                  <a:srgbClr val="FFC000"/>
                </a:solidFill>
              </a:rPr>
              <a:t>b </a:t>
            </a:r>
            <a:r>
              <a:rPr lang="en-US" sz="2800" dirty="0"/>
              <a:t>pair…</a:t>
            </a:r>
            <a:endParaRPr lang="en-US" sz="2800" i="1" dirty="0">
              <a:solidFill>
                <a:srgbClr val="FFC000"/>
              </a:solidFill>
            </a:endParaRPr>
          </a:p>
        </p:txBody>
      </p:sp>
    </p:spTree>
    <p:extLst>
      <p:ext uri="{BB962C8B-B14F-4D97-AF65-F5344CB8AC3E}">
        <p14:creationId xmlns:p14="http://schemas.microsoft.com/office/powerpoint/2010/main" val="155153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wipe(left)">
                                      <p:cBhvr>
                                        <p:cTn id="23" dur="500"/>
                                        <p:tgtEl>
                                          <p:spTgt spid="8">
                                            <p:txEl>
                                              <p:pRg st="2" end="2"/>
                                            </p:txEl>
                                          </p:spTgt>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5549" y="1205921"/>
            <a:ext cx="1837385" cy="584775"/>
          </a:xfrm>
          <a:prstGeom prst="rect">
            <a:avLst/>
          </a:prstGeom>
          <a:noFill/>
        </p:spPr>
        <p:txBody>
          <a:bodyPr wrap="square" rtlCol="0">
            <a:spAutoFit/>
          </a:bodyPr>
          <a:lstStyle/>
          <a:p>
            <a:r>
              <a:rPr lang="en-US" sz="3200" dirty="0">
                <a:solidFill>
                  <a:srgbClr val="FF0000"/>
                </a:solidFill>
              </a:rPr>
              <a:t>m</a:t>
            </a:r>
            <a:r>
              <a:rPr lang="en-US" sz="3200" baseline="-25000" dirty="0">
                <a:solidFill>
                  <a:srgbClr val="FF0000"/>
                </a:solidFill>
              </a:rPr>
              <a:t>1</a:t>
            </a:r>
            <a:r>
              <a:rPr lang="en-US" sz="3200" dirty="0">
                <a:solidFill>
                  <a:srgbClr val="FF0000"/>
                </a:solidFill>
              </a:rPr>
              <a:t>	   b</a:t>
            </a:r>
            <a:r>
              <a:rPr lang="en-US" sz="3200" baseline="-25000" dirty="0">
                <a:solidFill>
                  <a:srgbClr val="FF0000"/>
                </a:solidFill>
              </a:rPr>
              <a:t>1</a:t>
            </a:r>
            <a:endParaRPr lang="en-US" sz="3200" dirty="0">
              <a:solidFill>
                <a:srgbClr val="FF0000"/>
              </a:solidFill>
            </a:endParaRPr>
          </a:p>
        </p:txBody>
      </p:sp>
      <p:cxnSp>
        <p:nvCxnSpPr>
          <p:cNvPr id="6" name="Straight Connector 5"/>
          <p:cNvCxnSpPr/>
          <p:nvPr/>
        </p:nvCxnSpPr>
        <p:spPr>
          <a:xfrm flipH="1">
            <a:off x="731906" y="1805652"/>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08757" y="1852336"/>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2</a:t>
            </a:r>
            <a:endParaRPr lang="en-US" sz="3200" dirty="0">
              <a:solidFill>
                <a:srgbClr val="FF000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3</a:t>
            </a:r>
            <a:endParaRPr lang="en-US" sz="3200" dirty="0">
              <a:solidFill>
                <a:srgbClr val="FF0000"/>
              </a:solidFill>
              <a:latin typeface="+mj-lt"/>
            </a:endParaRPr>
          </a:p>
          <a:p>
            <a:r>
              <a:rPr lang="en-US" sz="3200" dirty="0">
                <a:solidFill>
                  <a:srgbClr val="FF000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FF0000"/>
                </a:solidFill>
                <a:latin typeface="+mj-lt"/>
                <a:cs typeface="Arial" panose="020B0604020202020204" pitchFamily="34" charset="0"/>
              </a:rPr>
              <a:t>		 ⁞</a:t>
            </a:r>
            <a:endParaRPr lang="en-US" sz="3200" dirty="0">
              <a:solidFill>
                <a:srgbClr val="FF000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n</a:t>
            </a:r>
            <a:endParaRPr lang="en-US" sz="3200" dirty="0">
              <a:solidFill>
                <a:srgbClr val="FF0000"/>
              </a:solidFill>
              <a:latin typeface="+mj-lt"/>
            </a:endParaRPr>
          </a:p>
          <a:p>
            <a:endParaRPr lang="en-US" sz="3200" dirty="0">
              <a:latin typeface="+mj-lt"/>
            </a:endParaRPr>
          </a:p>
        </p:txBody>
      </p:sp>
      <p:sp>
        <p:nvSpPr>
          <p:cNvPr id="27" name="TextBox 26"/>
          <p:cNvSpPr txBox="1"/>
          <p:nvPr/>
        </p:nvSpPr>
        <p:spPr>
          <a:xfrm>
            <a:off x="1456817" y="1907420"/>
            <a:ext cx="2035115" cy="2554545"/>
          </a:xfrm>
          <a:prstGeom prst="rect">
            <a:avLst/>
          </a:prstGeom>
          <a:noFill/>
        </p:spPr>
        <p:txBody>
          <a:bodyPr wrap="square" rtlCol="0">
            <a:spAutoFit/>
          </a:bodyPr>
          <a:lstStyle/>
          <a:p>
            <a:r>
              <a:rPr lang="en-US" sz="3200" dirty="0">
                <a:latin typeface="+mj-lt"/>
              </a:rPr>
              <a:t>(  </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     </a:t>
            </a:r>
            <a:r>
              <a:rPr lang="cy-GB" sz="3200" dirty="0">
                <a:latin typeface="+mj-lt"/>
                <a:cs typeface="Arial" panose="020B0604020202020204" pitchFamily="34" charset="0"/>
              </a:rPr>
              <a:t>)</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sp>
        <p:nvSpPr>
          <p:cNvPr id="30" name="TextBox 29"/>
          <p:cNvSpPr txBox="1"/>
          <p:nvPr/>
        </p:nvSpPr>
        <p:spPr>
          <a:xfrm>
            <a:off x="1831266" y="1907420"/>
            <a:ext cx="967459" cy="2554545"/>
          </a:xfrm>
          <a:prstGeom prst="rect">
            <a:avLst/>
          </a:prstGeom>
          <a:noFill/>
        </p:spPr>
        <p:txBody>
          <a:bodyPr wrap="square" rtlCol="0">
            <a:spAutoFit/>
          </a:bodyPr>
          <a:lstStyle/>
          <a:p>
            <a:pPr algn="ctr"/>
            <a:r>
              <a:rPr lang="en-US" sz="3200" b="1" dirty="0"/>
              <a:t>–</a:t>
            </a:r>
          </a:p>
          <a:p>
            <a:pPr algn="ctr"/>
            <a:r>
              <a:rPr lang="en-US" sz="3200" b="1" dirty="0"/>
              <a:t>–</a:t>
            </a:r>
          </a:p>
          <a:p>
            <a:pPr algn="ctr"/>
            <a:r>
              <a:rPr lang="en-US" sz="3200" b="1" dirty="0"/>
              <a:t>–</a:t>
            </a:r>
          </a:p>
          <a:p>
            <a:pPr algn="ctr"/>
            <a:endParaRPr lang="en-US" sz="3200" b="1" dirty="0"/>
          </a:p>
          <a:p>
            <a:pPr algn="ctr"/>
            <a:r>
              <a:rPr lang="en-US" sz="3200" b="1" dirty="0"/>
              <a:t>–</a:t>
            </a:r>
          </a:p>
        </p:txBody>
      </p:sp>
      <p:cxnSp>
        <p:nvCxnSpPr>
          <p:cNvPr id="31" name="Straight Connector 30"/>
          <p:cNvCxnSpPr/>
          <p:nvPr/>
        </p:nvCxnSpPr>
        <p:spPr>
          <a:xfrm flipH="1">
            <a:off x="1413268" y="4525406"/>
            <a:ext cx="18457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294183" y="4899324"/>
            <a:ext cx="2262188" cy="1077218"/>
            <a:chOff x="3294183" y="4899324"/>
            <a:chExt cx="2262188" cy="1077218"/>
          </a:xfrm>
        </p:grpSpPr>
        <p:sp>
          <p:nvSpPr>
            <p:cNvPr id="42" name="TextBox 41"/>
            <p:cNvSpPr txBox="1"/>
            <p:nvPr/>
          </p:nvSpPr>
          <p:spPr>
            <a:xfrm>
              <a:off x="3294183" y="5212324"/>
              <a:ext cx="463967" cy="584775"/>
            </a:xfrm>
            <a:prstGeom prst="rect">
              <a:avLst/>
            </a:prstGeom>
            <a:noFill/>
          </p:spPr>
          <p:txBody>
            <a:bodyPr wrap="square" rtlCol="0">
              <a:spAutoFit/>
            </a:bodyPr>
            <a:lstStyle/>
            <a:p>
              <a:r>
                <a:rPr lang="en-US" sz="3200" b="1" dirty="0"/>
                <a:t>=</a:t>
              </a:r>
            </a:p>
          </p:txBody>
        </p:sp>
        <p:sp>
          <p:nvSpPr>
            <p:cNvPr id="43" name="TextBox 42"/>
            <p:cNvSpPr txBox="1"/>
            <p:nvPr/>
          </p:nvSpPr>
          <p:spPr>
            <a:xfrm>
              <a:off x="3751018" y="4899324"/>
              <a:ext cx="1805353" cy="1077218"/>
            </a:xfrm>
            <a:prstGeom prst="rect">
              <a:avLst/>
            </a:prstGeom>
            <a:noFill/>
          </p:spPr>
          <p:txBody>
            <a:bodyPr wrap="square" rtlCol="0">
              <a:spAutoFit/>
            </a:bodyPr>
            <a:lstStyle/>
            <a:p>
              <a:pPr algn="ctr"/>
              <a:r>
                <a:rPr lang="en-US" sz="3200" dirty="0"/>
                <a:t>Standard Error</a:t>
              </a:r>
            </a:p>
          </p:txBody>
        </p:sp>
      </p:grpSp>
      <mc:AlternateContent xmlns:mc="http://schemas.openxmlformats.org/markup-compatibility/2006" xmlns:a14="http://schemas.microsoft.com/office/drawing/2010/main">
        <mc:Choice Requires="a14">
          <p:sp>
            <p:nvSpPr>
              <p:cNvPr id="44" name="TextBox 43"/>
              <p:cNvSpPr txBox="1"/>
              <p:nvPr/>
            </p:nvSpPr>
            <p:spPr>
              <a:xfrm>
                <a:off x="46921" y="4535968"/>
                <a:ext cx="3012831" cy="1729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pt-BR" sz="3600" i="1" smtClean="0">
                              <a:latin typeface="Cambria Math" panose="02040503050406030204" pitchFamily="18" charset="0"/>
                            </a:rPr>
                          </m:ctrlPr>
                        </m:radPr>
                        <m:deg/>
                        <m:e>
                          <m:f>
                            <m:fPr>
                              <m:ctrlPr>
                                <a:rPr lang="pt-BR" sz="3600" i="1" smtClean="0">
                                  <a:latin typeface="Cambria Math" panose="02040503050406030204" pitchFamily="18" charset="0"/>
                                </a:rPr>
                              </m:ctrlPr>
                            </m:fPr>
                            <m:num>
                              <m:nary>
                                <m:naryPr>
                                  <m:chr m:val="∑"/>
                                  <m:ctrlPr>
                                    <a:rPr lang="pt-BR" sz="3600" i="1">
                                      <a:latin typeface="Cambria Math" panose="02040503050406030204" pitchFamily="18" charset="0"/>
                                    </a:rPr>
                                  </m:ctrlPr>
                                </m:naryPr>
                                <m:sub>
                                  <m:r>
                                    <m:rPr>
                                      <m:brk m:alnAt="23"/>
                                    </m:rPr>
                                    <a:rPr lang="en-US" sz="3600" i="1">
                                      <a:latin typeface="Cambria Math" panose="02040503050406030204" pitchFamily="18" charset="0"/>
                                    </a:rPr>
                                    <m:t>𝑖</m:t>
                                  </m:r>
                                  <m:r>
                                    <a:rPr lang="pt-BR" sz="3600" i="1">
                                      <a:latin typeface="Cambria Math" panose="02040503050406030204" pitchFamily="18" charset="0"/>
                                    </a:rPr>
                                    <m:t>=</m:t>
                                  </m:r>
                                  <m:r>
                                    <a:rPr lang="en-US" sz="3600" i="1">
                                      <a:latin typeface="Cambria Math" panose="02040503050406030204" pitchFamily="18" charset="0"/>
                                    </a:rPr>
                                    <m:t>1</m:t>
                                  </m:r>
                                </m:sub>
                                <m:sup>
                                  <m:r>
                                    <a:rPr lang="pt-BR" sz="3600" i="1">
                                      <a:latin typeface="Cambria Math" panose="02040503050406030204" pitchFamily="18" charset="0"/>
                                    </a:rPr>
                                    <m:t>𝑛</m:t>
                                  </m:r>
                                </m:sup>
                                <m:e>
                                  <m:sSup>
                                    <m:sSupPr>
                                      <m:ctrlPr>
                                        <a:rPr lang="pt-BR" sz="3600" i="1" smtClean="0">
                                          <a:latin typeface="Cambria Math" panose="02040503050406030204" pitchFamily="18" charset="0"/>
                                        </a:rPr>
                                      </m:ctrlPr>
                                    </m:sSupPr>
                                    <m:e>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𝑦</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acc>
                                        <m:accPr>
                                          <m:chr m:val="̂"/>
                                          <m:ctrlPr>
                                            <a:rPr lang="en-US" sz="3600" i="1">
                                              <a:latin typeface="Cambria Math" panose="02040503050406030204" pitchFamily="18" charset="0"/>
                                            </a:rPr>
                                          </m:ctrlPr>
                                        </m:acc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e>
                                      </m:acc>
                                      <m:r>
                                        <a:rPr lang="en-US" sz="3600" b="0" i="1" smtClean="0">
                                          <a:latin typeface="Cambria Math" panose="02040503050406030204" pitchFamily="18" charset="0"/>
                                        </a:rPr>
                                        <m:t>)</m:t>
                                      </m:r>
                                    </m:e>
                                    <m:sup>
                                      <m:r>
                                        <a:rPr lang="en-US" sz="3600" b="0" i="1" smtClean="0">
                                          <a:latin typeface="Cambria Math" panose="02040503050406030204" pitchFamily="18" charset="0"/>
                                        </a:rPr>
                                        <m:t>2</m:t>
                                      </m:r>
                                    </m:sup>
                                  </m:sSup>
                                </m:e>
                              </m:nary>
                            </m:num>
                            <m:den>
                              <m:r>
                                <a:rPr lang="en-US" sz="3600" b="0" i="1" smtClean="0">
                                  <a:latin typeface="Cambria Math" panose="02040503050406030204" pitchFamily="18" charset="0"/>
                                </a:rPr>
                                <m:t>𝑛</m:t>
                              </m:r>
                              <m:r>
                                <a:rPr lang="en-US" sz="3600" b="0" i="1" smtClean="0">
                                  <a:latin typeface="Cambria Math" panose="02040503050406030204" pitchFamily="18" charset="0"/>
                                </a:rPr>
                                <m:t>−2</m:t>
                              </m:r>
                            </m:den>
                          </m:f>
                        </m:e>
                      </m:rad>
                    </m:oMath>
                  </m:oMathPara>
                </a14:m>
                <a:endParaRPr lang="en-US" sz="3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6921" y="4535968"/>
                <a:ext cx="3012831" cy="1729191"/>
              </a:xfrm>
              <a:prstGeom prst="rect">
                <a:avLst/>
              </a:prstGeom>
              <a:blipFill rotWithShape="0">
                <a:blip r:embed="rId2"/>
                <a:stretch>
                  <a:fillRect r="-7692"/>
                </a:stretch>
              </a:blipFill>
            </p:spPr>
            <p:txBody>
              <a:bodyPr/>
              <a:lstStyle/>
              <a:p>
                <a:r>
                  <a:rPr lang="en-US">
                    <a:noFill/>
                  </a:rPr>
                  <a:t> </a:t>
                </a:r>
              </a:p>
            </p:txBody>
          </p:sp>
        </mc:Fallback>
      </mc:AlternateContent>
      <p:sp>
        <p:nvSpPr>
          <p:cNvPr id="22" name="TextBox 21"/>
          <p:cNvSpPr txBox="1"/>
          <p:nvPr/>
        </p:nvSpPr>
        <p:spPr>
          <a:xfrm>
            <a:off x="1168311" y="3616523"/>
            <a:ext cx="577851" cy="584775"/>
          </a:xfrm>
          <a:prstGeom prst="rect">
            <a:avLst/>
          </a:prstGeom>
          <a:noFill/>
        </p:spPr>
        <p:txBody>
          <a:bodyPr wrap="square" rtlCol="0">
            <a:spAutoFit/>
          </a:bodyPr>
          <a:lstStyle/>
          <a:p>
            <a:r>
              <a:rPr lang="en-US" sz="3200" b="1" dirty="0"/>
              <a:t>+</a:t>
            </a:r>
          </a:p>
        </p:txBody>
      </p:sp>
      <p:sp>
        <p:nvSpPr>
          <p:cNvPr id="25" name="TextBox 24"/>
          <p:cNvSpPr txBox="1"/>
          <p:nvPr/>
        </p:nvSpPr>
        <p:spPr>
          <a:xfrm>
            <a:off x="755649" y="505575"/>
            <a:ext cx="5035182" cy="523220"/>
          </a:xfrm>
          <a:prstGeom prst="rect">
            <a:avLst/>
          </a:prstGeom>
          <a:noFill/>
        </p:spPr>
        <p:txBody>
          <a:bodyPr wrap="square" rtlCol="0">
            <a:spAutoFit/>
          </a:bodyPr>
          <a:lstStyle/>
          <a:p>
            <a:r>
              <a:rPr lang="en-US" sz="2800" dirty="0"/>
              <a:t>Then for any </a:t>
            </a:r>
            <a:r>
              <a:rPr lang="en-US" sz="2800" i="1" dirty="0">
                <a:solidFill>
                  <a:srgbClr val="FFC000"/>
                </a:solidFill>
              </a:rPr>
              <a:t>m</a:t>
            </a:r>
            <a:r>
              <a:rPr lang="en-US" sz="2800" dirty="0"/>
              <a:t> and </a:t>
            </a:r>
            <a:r>
              <a:rPr lang="en-US" sz="2800" i="1" dirty="0">
                <a:solidFill>
                  <a:srgbClr val="FFC000"/>
                </a:solidFill>
              </a:rPr>
              <a:t>b </a:t>
            </a:r>
            <a:r>
              <a:rPr lang="en-US" sz="2800" dirty="0"/>
              <a:t>pair…</a:t>
            </a:r>
            <a:endParaRPr lang="en-US" sz="2800" i="1" dirty="0">
              <a:solidFill>
                <a:srgbClr val="FFC000"/>
              </a:solidFill>
            </a:endParaRPr>
          </a:p>
        </p:txBody>
      </p:sp>
      <p:grpSp>
        <p:nvGrpSpPr>
          <p:cNvPr id="17" name="Group 16"/>
          <p:cNvGrpSpPr/>
          <p:nvPr/>
        </p:nvGrpSpPr>
        <p:grpSpPr>
          <a:xfrm>
            <a:off x="4882750" y="163424"/>
            <a:ext cx="5243425" cy="1456361"/>
            <a:chOff x="4882750" y="-698"/>
            <a:chExt cx="5243425" cy="1456361"/>
          </a:xfrm>
        </p:grpSpPr>
        <p:grpSp>
          <p:nvGrpSpPr>
            <p:cNvPr id="18" name="Group 17"/>
            <p:cNvGrpSpPr/>
            <p:nvPr/>
          </p:nvGrpSpPr>
          <p:grpSpPr>
            <a:xfrm>
              <a:off x="7863987" y="228598"/>
              <a:ext cx="2262188" cy="1077218"/>
              <a:chOff x="3294183" y="4899324"/>
              <a:chExt cx="2262188" cy="1077218"/>
            </a:xfrm>
          </p:grpSpPr>
          <p:sp>
            <p:nvSpPr>
              <p:cNvPr id="20" name="TextBox 19"/>
              <p:cNvSpPr txBox="1"/>
              <p:nvPr/>
            </p:nvSpPr>
            <p:spPr>
              <a:xfrm>
                <a:off x="3294183" y="5212324"/>
                <a:ext cx="463967" cy="584775"/>
              </a:xfrm>
              <a:prstGeom prst="rect">
                <a:avLst/>
              </a:prstGeom>
              <a:noFill/>
            </p:spPr>
            <p:txBody>
              <a:bodyPr wrap="square" rtlCol="0">
                <a:spAutoFit/>
              </a:bodyPr>
              <a:lstStyle/>
              <a:p>
                <a:r>
                  <a:rPr lang="en-US" sz="3200" b="1" dirty="0"/>
                  <a:t>=</a:t>
                </a:r>
              </a:p>
            </p:txBody>
          </p:sp>
          <p:sp>
            <p:nvSpPr>
              <p:cNvPr id="21" name="TextBox 20"/>
              <p:cNvSpPr txBox="1"/>
              <p:nvPr/>
            </p:nvSpPr>
            <p:spPr>
              <a:xfrm>
                <a:off x="3751018" y="4899324"/>
                <a:ext cx="1805353" cy="1077218"/>
              </a:xfrm>
              <a:prstGeom prst="rect">
                <a:avLst/>
              </a:prstGeom>
              <a:noFill/>
            </p:spPr>
            <p:txBody>
              <a:bodyPr wrap="square" rtlCol="0">
                <a:spAutoFit/>
              </a:bodyPr>
              <a:lstStyle/>
              <a:p>
                <a:pPr algn="ctr"/>
                <a:r>
                  <a:rPr lang="en-US" sz="3200" dirty="0"/>
                  <a:t>Standard Error</a:t>
                </a:r>
              </a:p>
            </p:txBody>
          </p:sp>
        </p:grpSp>
        <mc:AlternateContent xmlns:mc="http://schemas.openxmlformats.org/markup-compatibility/2006" xmlns:a14="http://schemas.microsoft.com/office/drawing/2010/main">
          <mc:Choice Requires="a14">
            <p:sp>
              <p:nvSpPr>
                <p:cNvPr id="19" name="TextBox 18"/>
                <p:cNvSpPr txBox="1"/>
                <p:nvPr/>
              </p:nvSpPr>
              <p:spPr>
                <a:xfrm>
                  <a:off x="4882750" y="-698"/>
                  <a:ext cx="3012831" cy="14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pt-BR" sz="3000" i="1" smtClean="0">
                                <a:latin typeface="Cambria Math" panose="02040503050406030204" pitchFamily="18" charset="0"/>
                              </a:rPr>
                            </m:ctrlPr>
                          </m:radPr>
                          <m:deg/>
                          <m:e>
                            <m:f>
                              <m:fPr>
                                <m:ctrlPr>
                                  <a:rPr lang="pt-BR" sz="3000" i="1" smtClean="0">
                                    <a:latin typeface="Cambria Math" panose="02040503050406030204" pitchFamily="18" charset="0"/>
                                  </a:rPr>
                                </m:ctrlPr>
                              </m:fPr>
                              <m:num>
                                <m:nary>
                                  <m:naryPr>
                                    <m:chr m:val="∑"/>
                                    <m:ctrlPr>
                                      <a:rPr lang="pt-BR" sz="3000" i="1">
                                        <a:latin typeface="Cambria Math" panose="02040503050406030204" pitchFamily="18" charset="0"/>
                                      </a:rPr>
                                    </m:ctrlPr>
                                  </m:naryPr>
                                  <m:sub>
                                    <m:r>
                                      <m:rPr>
                                        <m:brk m:alnAt="23"/>
                                      </m:rPr>
                                      <a:rPr lang="en-US" sz="3000" i="1">
                                        <a:latin typeface="Cambria Math" panose="02040503050406030204" pitchFamily="18" charset="0"/>
                                      </a:rPr>
                                      <m:t>𝑖</m:t>
                                    </m:r>
                                    <m:r>
                                      <a:rPr lang="pt-BR" sz="3000" i="1">
                                        <a:latin typeface="Cambria Math" panose="02040503050406030204" pitchFamily="18" charset="0"/>
                                      </a:rPr>
                                      <m:t>=</m:t>
                                    </m:r>
                                    <m:r>
                                      <a:rPr lang="en-US" sz="3000" i="1">
                                        <a:latin typeface="Cambria Math" panose="02040503050406030204" pitchFamily="18" charset="0"/>
                                      </a:rPr>
                                      <m:t>1</m:t>
                                    </m:r>
                                  </m:sub>
                                  <m:sup>
                                    <m:r>
                                      <a:rPr lang="pt-BR" sz="3000" i="1">
                                        <a:latin typeface="Cambria Math" panose="02040503050406030204" pitchFamily="18" charset="0"/>
                                      </a:rPr>
                                      <m:t>𝑛</m:t>
                                    </m:r>
                                  </m:sup>
                                  <m:e>
                                    <m:sSup>
                                      <m:sSupPr>
                                        <m:ctrlPr>
                                          <a:rPr lang="pt-BR" sz="3000" i="1" smtClean="0">
                                            <a:latin typeface="Cambria Math" panose="02040503050406030204" pitchFamily="18" charset="0"/>
                                          </a:rPr>
                                        </m:ctrlPr>
                                      </m:sSupPr>
                                      <m:e>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𝑦</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acc>
                                          <m:accPr>
                                            <m:chr m:val="̂"/>
                                            <m:ctrlPr>
                                              <a:rPr lang="en-US" sz="3000" i="1">
                                                <a:latin typeface="Cambria Math" panose="02040503050406030204" pitchFamily="18" charset="0"/>
                                              </a:rPr>
                                            </m:ctrlPr>
                                          </m:accPr>
                                          <m:e>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𝑖</m:t>
                                                </m:r>
                                              </m:sub>
                                            </m:sSub>
                                          </m:e>
                                        </m:acc>
                                        <m:r>
                                          <a:rPr lang="en-US" sz="3000" b="0" i="1" smtClean="0">
                                            <a:latin typeface="Cambria Math" panose="02040503050406030204" pitchFamily="18" charset="0"/>
                                          </a:rPr>
                                          <m:t>)</m:t>
                                        </m:r>
                                      </m:e>
                                      <m:sup>
                                        <m:r>
                                          <a:rPr lang="en-US" sz="3000" b="0" i="1" smtClean="0">
                                            <a:latin typeface="Cambria Math" panose="02040503050406030204" pitchFamily="18" charset="0"/>
                                          </a:rPr>
                                          <m:t>2</m:t>
                                        </m:r>
                                      </m:sup>
                                    </m:sSup>
                                  </m:e>
                                </m:nary>
                              </m:num>
                              <m:den>
                                <m:r>
                                  <a:rPr lang="en-US" sz="3000" b="0" i="1" smtClean="0">
                                    <a:latin typeface="Cambria Math" panose="02040503050406030204" pitchFamily="18" charset="0"/>
                                  </a:rPr>
                                  <m:t>𝑛</m:t>
                                </m:r>
                                <m:r>
                                  <a:rPr lang="en-US" sz="3000" b="0" i="1" smtClean="0">
                                    <a:latin typeface="Cambria Math" panose="02040503050406030204" pitchFamily="18" charset="0"/>
                                  </a:rPr>
                                  <m:t>−2</m:t>
                                </m:r>
                              </m:den>
                            </m:f>
                          </m:e>
                        </m:rad>
                      </m:oMath>
                    </m:oMathPara>
                  </a14:m>
                  <a:endParaRPr lang="en-US" sz="3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882750" y="-698"/>
                  <a:ext cx="3012831" cy="1456361"/>
                </a:xfrm>
                <a:prstGeom prst="rect">
                  <a:avLst/>
                </a:prstGeom>
                <a:blipFill rotWithShape="0">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p:cNvSpPr txBox="1"/>
              <p:nvPr/>
            </p:nvSpPr>
            <p:spPr>
              <a:xfrm>
                <a:off x="5408136" y="1133746"/>
                <a:ext cx="5111261" cy="15473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𝑆𝑡𝑑</m:t>
                      </m:r>
                      <m:r>
                        <a:rPr lang="en-US" sz="3200" b="0" i="1" smtClean="0">
                          <a:latin typeface="Cambria Math" panose="02040503050406030204" pitchFamily="18" charset="0"/>
                        </a:rPr>
                        <m:t> </m:t>
                      </m:r>
                      <m:r>
                        <a:rPr lang="en-US" sz="3200" b="0" i="1" smtClean="0">
                          <a:latin typeface="Cambria Math" panose="02040503050406030204" pitchFamily="18" charset="0"/>
                        </a:rPr>
                        <m:t>𝐷𝑒𝑣</m:t>
                      </m:r>
                      <m:r>
                        <a:rPr lang="en-US" sz="3200" b="0" i="1" smtClean="0">
                          <a:latin typeface="Cambria Math" panose="02040503050406030204" pitchFamily="18" charset="0"/>
                        </a:rPr>
                        <m:t>= </m:t>
                      </m:r>
                      <m:rad>
                        <m:radPr>
                          <m:degHide m:val="on"/>
                          <m:ctrlPr>
                            <a:rPr lang="en-US" sz="3200" b="0" i="1" smtClean="0">
                              <a:latin typeface="Cambria Math" panose="02040503050406030204" pitchFamily="18" charset="0"/>
                            </a:rPr>
                          </m:ctrlPr>
                        </m:radPr>
                        <m:deg/>
                        <m:e>
                          <m:f>
                            <m:fPr>
                              <m:ctrlPr>
                                <a:rPr lang="en-US" sz="3200" b="0" i="1" smtClean="0">
                                  <a:latin typeface="Cambria Math" panose="02040503050406030204" pitchFamily="18" charset="0"/>
                                </a:rPr>
                              </m:ctrlPr>
                            </m:fPr>
                            <m:num>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𝑛</m:t>
                                  </m:r>
                                </m:sup>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 </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e>
                                    <m:sup>
                                      <m:r>
                                        <a:rPr lang="en-US" sz="3200" b="0" i="1" smtClean="0">
                                          <a:latin typeface="Cambria Math" panose="02040503050406030204" pitchFamily="18" charset="0"/>
                                        </a:rPr>
                                        <m:t>2</m:t>
                                      </m:r>
                                    </m:sup>
                                  </m:sSup>
                                </m:e>
                              </m:nary>
                            </m:num>
                            <m:den>
                              <m:r>
                                <a:rPr lang="en-US" sz="3200" b="0" i="1" smtClean="0">
                                  <a:latin typeface="Cambria Math" panose="02040503050406030204" pitchFamily="18" charset="0"/>
                                </a:rPr>
                                <m:t>𝑛</m:t>
                              </m:r>
                              <m:r>
                                <a:rPr lang="en-US" sz="3200" b="0" i="1" smtClean="0">
                                  <a:latin typeface="Cambria Math" panose="02040503050406030204" pitchFamily="18" charset="0"/>
                                </a:rPr>
                                <m:t>−1</m:t>
                              </m:r>
                            </m:den>
                          </m:f>
                        </m:e>
                      </m:rad>
                    </m:oMath>
                  </m:oMathPara>
                </a14:m>
                <a:endParaRPr lang="en-US" sz="3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408136" y="1133746"/>
                <a:ext cx="5111261" cy="1547347"/>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5515810"/>
      </p:ext>
    </p:extLst>
  </p:cSld>
  <p:clrMapOvr>
    <a:masterClrMapping/>
  </p:clrMapOvr>
  <mc:AlternateContent xmlns:mc="http://schemas.openxmlformats.org/markup-compatibility/2006" xmlns:p14="http://schemas.microsoft.com/office/powerpoint/2010/main">
    <mc:Choice Requires="p14">
      <p:transition spd="slow" p14:dur="2000" advTm="3500"/>
    </mc:Choice>
    <mc:Fallback xmlns="">
      <p:transition spd="slow" advTm="35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273 -4.07407E-6 L 0.37578 -0.65787 " pathEditMode="relative" rAng="0" ptsTypes="AA">
                                      <p:cBhvr>
                                        <p:cTn id="6" dur="2000" fill="hold"/>
                                        <p:tgtEl>
                                          <p:spTgt spid="9"/>
                                        </p:tgtEl>
                                        <p:attrNameLst>
                                          <p:attrName>ppt_x</p:attrName>
                                          <p:attrName>ppt_y</p:attrName>
                                        </p:attrNameLst>
                                      </p:cBhvr>
                                      <p:rCtr x="18919" y="-32894"/>
                                    </p:animMotion>
                                  </p:childTnLst>
                                </p:cTn>
                              </p:par>
                              <p:par>
                                <p:cTn id="7" presetID="42" presetClass="path" presetSubtype="0" accel="50000" decel="50000" fill="hold" grpId="0" nodeType="withEffect">
                                  <p:stCondLst>
                                    <p:cond delay="0"/>
                                  </p:stCondLst>
                                  <p:childTnLst>
                                    <p:animMotion origin="layout" path="M -3.75E-6 0 L 0.40547 -0.68449 " pathEditMode="relative" rAng="0" ptsTypes="AA">
                                      <p:cBhvr>
                                        <p:cTn id="8" dur="2000" fill="hold"/>
                                        <p:tgtEl>
                                          <p:spTgt spid="44"/>
                                        </p:tgtEl>
                                        <p:attrNameLst>
                                          <p:attrName>ppt_x</p:attrName>
                                          <p:attrName>ppt_y</p:attrName>
                                        </p:attrNameLst>
                                      </p:cBhvr>
                                      <p:rCtr x="20273" y="-34236"/>
                                    </p:animMotion>
                                  </p:childTnLst>
                                </p:cTn>
                              </p:par>
                              <p:par>
                                <p:cTn id="9" presetID="6" presetClass="emph" presetSubtype="0" fill="hold" grpId="1" nodeType="withEffect">
                                  <p:stCondLst>
                                    <p:cond delay="0"/>
                                  </p:stCondLst>
                                  <p:childTnLst>
                                    <p:animScale>
                                      <p:cBhvr>
                                        <p:cTn id="10" dur="1000" fill="hold"/>
                                        <p:tgtEl>
                                          <p:spTgt spid="44"/>
                                        </p:tgtEl>
                                      </p:cBhvr>
                                      <p:by x="83330" y="83330"/>
                                    </p:animScale>
                                  </p:childTnLst>
                                </p:cTn>
                              </p:par>
                              <p:par>
                                <p:cTn id="11" presetID="10" presetClass="exit" presetSubtype="0" fill="hold" grpId="0" nodeType="withEffect">
                                  <p:stCondLst>
                                    <p:cond delay="0"/>
                                  </p:stCondLst>
                                  <p:childTnLst>
                                    <p:animEffect transition="out" filter="fade">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0" presetClass="exit" presetSubtype="0" fill="hold" nodeType="withEffect">
                                  <p:stCondLst>
                                    <p:cond delay="200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grpId="2" nodeType="withEffect">
                                  <p:stCondLst>
                                    <p:cond delay="1900"/>
                                  </p:stCondLst>
                                  <p:childTnLst>
                                    <p:animEffect transition="out" filter="fade">
                                      <p:cBhvr>
                                        <p:cTn id="18" dur="500"/>
                                        <p:tgtEl>
                                          <p:spTgt spid="44"/>
                                        </p:tgtEl>
                                      </p:cBhvr>
                                    </p:animEffect>
                                    <p:set>
                                      <p:cBhvr>
                                        <p:cTn id="19" dur="1" fill="hold">
                                          <p:stCondLst>
                                            <p:cond delay="499"/>
                                          </p:stCondLst>
                                        </p:cTn>
                                        <p:tgtEl>
                                          <p:spTgt spid="44"/>
                                        </p:tgtEl>
                                        <p:attrNameLst>
                                          <p:attrName>style.visibility</p:attrName>
                                        </p:attrNameLst>
                                      </p:cBhvr>
                                      <p:to>
                                        <p:strVal val="hidden"/>
                                      </p:to>
                                    </p:set>
                                  </p:childTnLst>
                                </p:cTn>
                              </p:par>
                              <p:par>
                                <p:cTn id="20" presetID="10" presetClass="entr" presetSubtype="0" fill="hold" nodeType="withEffect">
                                  <p:stCondLst>
                                    <p:cond delay="19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27"/>
                                        </p:tgtEl>
                                      </p:cBhvr>
                                    </p:animEffect>
                                    <p:set>
                                      <p:cBhvr>
                                        <p:cTn id="36" dur="1" fill="hold">
                                          <p:stCondLst>
                                            <p:cond delay="499"/>
                                          </p:stCondLst>
                                        </p:cTn>
                                        <p:tgtEl>
                                          <p:spTgt spid="27"/>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30"/>
                                        </p:tgtEl>
                                      </p:cBhvr>
                                    </p:animEffect>
                                    <p:set>
                                      <p:cBhvr>
                                        <p:cTn id="39" dur="1" fill="hold">
                                          <p:stCondLst>
                                            <p:cond delay="499"/>
                                          </p:stCondLst>
                                        </p:cTn>
                                        <p:tgtEl>
                                          <p:spTgt spid="30"/>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31"/>
                                        </p:tgtEl>
                                      </p:cBhvr>
                                    </p:animEffect>
                                    <p:set>
                                      <p:cBhvr>
                                        <p:cTn id="4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27" grpId="0"/>
      <p:bldP spid="30" grpId="0"/>
      <p:bldP spid="44" grpId="0"/>
      <p:bldP spid="44" grpId="1"/>
      <p:bldP spid="44" grpId="2"/>
      <p:bldP spid="22" grpId="0"/>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882750" y="163424"/>
            <a:ext cx="5243425" cy="1456361"/>
            <a:chOff x="4882750" y="-698"/>
            <a:chExt cx="5243425" cy="1456361"/>
          </a:xfrm>
        </p:grpSpPr>
        <p:grpSp>
          <p:nvGrpSpPr>
            <p:cNvPr id="2" name="Group 1"/>
            <p:cNvGrpSpPr/>
            <p:nvPr/>
          </p:nvGrpSpPr>
          <p:grpSpPr>
            <a:xfrm>
              <a:off x="7863987" y="228598"/>
              <a:ext cx="2262188" cy="1077218"/>
              <a:chOff x="3294183" y="4899324"/>
              <a:chExt cx="2262188" cy="1077218"/>
            </a:xfrm>
          </p:grpSpPr>
          <p:sp>
            <p:nvSpPr>
              <p:cNvPr id="42" name="TextBox 41"/>
              <p:cNvSpPr txBox="1"/>
              <p:nvPr/>
            </p:nvSpPr>
            <p:spPr>
              <a:xfrm>
                <a:off x="3294183" y="5212324"/>
                <a:ext cx="463967" cy="584775"/>
              </a:xfrm>
              <a:prstGeom prst="rect">
                <a:avLst/>
              </a:prstGeom>
              <a:noFill/>
            </p:spPr>
            <p:txBody>
              <a:bodyPr wrap="square" rtlCol="0">
                <a:spAutoFit/>
              </a:bodyPr>
              <a:lstStyle/>
              <a:p>
                <a:r>
                  <a:rPr lang="en-US" sz="3200" b="1" dirty="0"/>
                  <a:t>=</a:t>
                </a:r>
              </a:p>
            </p:txBody>
          </p:sp>
          <p:sp>
            <p:nvSpPr>
              <p:cNvPr id="43" name="TextBox 42"/>
              <p:cNvSpPr txBox="1"/>
              <p:nvPr/>
            </p:nvSpPr>
            <p:spPr>
              <a:xfrm>
                <a:off x="3751018" y="4899324"/>
                <a:ext cx="1805353" cy="1077218"/>
              </a:xfrm>
              <a:prstGeom prst="rect">
                <a:avLst/>
              </a:prstGeom>
              <a:noFill/>
            </p:spPr>
            <p:txBody>
              <a:bodyPr wrap="square" rtlCol="0">
                <a:spAutoFit/>
              </a:bodyPr>
              <a:lstStyle/>
              <a:p>
                <a:pPr algn="ctr"/>
                <a:r>
                  <a:rPr lang="en-US" sz="3200" dirty="0"/>
                  <a:t>Standard Error</a:t>
                </a:r>
              </a:p>
            </p:txBody>
          </p:sp>
        </p:grpSp>
        <mc:AlternateContent xmlns:mc="http://schemas.openxmlformats.org/markup-compatibility/2006" xmlns:a14="http://schemas.microsoft.com/office/drawing/2010/main">
          <mc:Choice Requires="a14">
            <p:sp>
              <p:nvSpPr>
                <p:cNvPr id="44" name="TextBox 43"/>
                <p:cNvSpPr txBox="1"/>
                <p:nvPr/>
              </p:nvSpPr>
              <p:spPr>
                <a:xfrm>
                  <a:off x="4882750" y="-698"/>
                  <a:ext cx="3012831" cy="14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pt-BR" sz="3000" i="1" smtClean="0">
                                <a:latin typeface="Cambria Math" panose="02040503050406030204" pitchFamily="18" charset="0"/>
                              </a:rPr>
                            </m:ctrlPr>
                          </m:radPr>
                          <m:deg/>
                          <m:e>
                            <m:f>
                              <m:fPr>
                                <m:ctrlPr>
                                  <a:rPr lang="pt-BR" sz="3000" i="1" smtClean="0">
                                    <a:latin typeface="Cambria Math" panose="02040503050406030204" pitchFamily="18" charset="0"/>
                                  </a:rPr>
                                </m:ctrlPr>
                              </m:fPr>
                              <m:num>
                                <m:nary>
                                  <m:naryPr>
                                    <m:chr m:val="∑"/>
                                    <m:ctrlPr>
                                      <a:rPr lang="pt-BR" sz="3000" i="1">
                                        <a:latin typeface="Cambria Math" panose="02040503050406030204" pitchFamily="18" charset="0"/>
                                      </a:rPr>
                                    </m:ctrlPr>
                                  </m:naryPr>
                                  <m:sub>
                                    <m:r>
                                      <m:rPr>
                                        <m:brk m:alnAt="23"/>
                                      </m:rPr>
                                      <a:rPr lang="en-US" sz="3000" i="1">
                                        <a:latin typeface="Cambria Math" panose="02040503050406030204" pitchFamily="18" charset="0"/>
                                      </a:rPr>
                                      <m:t>𝑖</m:t>
                                    </m:r>
                                    <m:r>
                                      <a:rPr lang="pt-BR" sz="3000" i="1">
                                        <a:latin typeface="Cambria Math" panose="02040503050406030204" pitchFamily="18" charset="0"/>
                                      </a:rPr>
                                      <m:t>=</m:t>
                                    </m:r>
                                    <m:r>
                                      <a:rPr lang="en-US" sz="3000" i="1">
                                        <a:latin typeface="Cambria Math" panose="02040503050406030204" pitchFamily="18" charset="0"/>
                                      </a:rPr>
                                      <m:t>1</m:t>
                                    </m:r>
                                  </m:sub>
                                  <m:sup>
                                    <m:r>
                                      <a:rPr lang="pt-BR" sz="3000" i="1">
                                        <a:latin typeface="Cambria Math" panose="02040503050406030204" pitchFamily="18" charset="0"/>
                                      </a:rPr>
                                      <m:t>𝑛</m:t>
                                    </m:r>
                                  </m:sup>
                                  <m:e>
                                    <m:sSup>
                                      <m:sSupPr>
                                        <m:ctrlPr>
                                          <a:rPr lang="pt-BR" sz="3000" i="1" smtClean="0">
                                            <a:latin typeface="Cambria Math" panose="02040503050406030204" pitchFamily="18" charset="0"/>
                                          </a:rPr>
                                        </m:ctrlPr>
                                      </m:sSupPr>
                                      <m:e>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𝑦</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acc>
                                          <m:accPr>
                                            <m:chr m:val="̂"/>
                                            <m:ctrlPr>
                                              <a:rPr lang="en-US" sz="3000" i="1">
                                                <a:latin typeface="Cambria Math" panose="02040503050406030204" pitchFamily="18" charset="0"/>
                                              </a:rPr>
                                            </m:ctrlPr>
                                          </m:accPr>
                                          <m:e>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𝑖</m:t>
                                                </m:r>
                                              </m:sub>
                                            </m:sSub>
                                          </m:e>
                                        </m:acc>
                                        <m:r>
                                          <a:rPr lang="en-US" sz="3000" b="0" i="1" smtClean="0">
                                            <a:latin typeface="Cambria Math" panose="02040503050406030204" pitchFamily="18" charset="0"/>
                                          </a:rPr>
                                          <m:t>)</m:t>
                                        </m:r>
                                      </m:e>
                                      <m:sup>
                                        <m:r>
                                          <a:rPr lang="en-US" sz="3000" b="0" i="1" smtClean="0">
                                            <a:latin typeface="Cambria Math" panose="02040503050406030204" pitchFamily="18" charset="0"/>
                                          </a:rPr>
                                          <m:t>2</m:t>
                                        </m:r>
                                      </m:sup>
                                    </m:sSup>
                                  </m:e>
                                </m:nary>
                              </m:num>
                              <m:den>
                                <m:r>
                                  <a:rPr lang="en-US" sz="3000" b="0" i="1" smtClean="0">
                                    <a:latin typeface="Cambria Math" panose="02040503050406030204" pitchFamily="18" charset="0"/>
                                  </a:rPr>
                                  <m:t>𝑛</m:t>
                                </m:r>
                                <m:r>
                                  <a:rPr lang="en-US" sz="3000" b="0" i="1" smtClean="0">
                                    <a:latin typeface="Cambria Math" panose="02040503050406030204" pitchFamily="18" charset="0"/>
                                  </a:rPr>
                                  <m:t>−2</m:t>
                                </m:r>
                              </m:den>
                            </m:f>
                          </m:e>
                        </m:rad>
                      </m:oMath>
                    </m:oMathPara>
                  </a14:m>
                  <a:endParaRPr lang="en-US" sz="3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882750" y="-698"/>
                  <a:ext cx="3012831" cy="1456361"/>
                </a:xfrm>
                <a:prstGeom prst="rect">
                  <a:avLst/>
                </a:prstGeom>
                <a:blipFill rotWithShape="0">
                  <a:blip r:embed="rId2"/>
                  <a:stretch>
                    <a:fillRect/>
                  </a:stretch>
                </a:blipFill>
              </p:spPr>
              <p:txBody>
                <a:bodyPr/>
                <a:lstStyle/>
                <a:p>
                  <a:r>
                    <a:rPr lang="en-US">
                      <a:noFill/>
                    </a:rPr>
                    <a:t> </a:t>
                  </a:r>
                </a:p>
              </p:txBody>
            </p:sp>
          </mc:Fallback>
        </mc:AlternateContent>
      </p:grpSp>
      <p:sp>
        <p:nvSpPr>
          <p:cNvPr id="13" name="TextBox 12"/>
          <p:cNvSpPr txBox="1"/>
          <p:nvPr/>
        </p:nvSpPr>
        <p:spPr>
          <a:xfrm>
            <a:off x="1131295" y="5379461"/>
            <a:ext cx="863760" cy="584775"/>
          </a:xfrm>
          <a:prstGeom prst="rect">
            <a:avLst/>
          </a:prstGeom>
          <a:noFill/>
        </p:spPr>
        <p:txBody>
          <a:bodyPr wrap="square" rtlCol="0">
            <a:spAutoFit/>
          </a:bodyPr>
          <a:lstStyle/>
          <a:p>
            <a:r>
              <a:rPr lang="en-US" sz="3200" dirty="0">
                <a:solidFill>
                  <a:srgbClr val="FF0000"/>
                </a:solidFill>
              </a:rPr>
              <a:t>SE</a:t>
            </a:r>
            <a:r>
              <a:rPr lang="en-US" sz="3200" baseline="-25000" dirty="0">
                <a:solidFill>
                  <a:srgbClr val="FF0000"/>
                </a:solidFill>
              </a:rPr>
              <a:t>1</a:t>
            </a:r>
          </a:p>
        </p:txBody>
      </p:sp>
      <p:sp>
        <p:nvSpPr>
          <p:cNvPr id="40" name="TextBox 39"/>
          <p:cNvSpPr txBox="1"/>
          <p:nvPr/>
        </p:nvSpPr>
        <p:spPr>
          <a:xfrm>
            <a:off x="10285766" y="5374904"/>
            <a:ext cx="1062171" cy="584775"/>
          </a:xfrm>
          <a:prstGeom prst="rect">
            <a:avLst/>
          </a:prstGeom>
          <a:noFill/>
        </p:spPr>
        <p:txBody>
          <a:bodyPr wrap="square" rtlCol="0">
            <a:spAutoFit/>
          </a:bodyPr>
          <a:lstStyle/>
          <a:p>
            <a:r>
              <a:rPr lang="en-US" sz="3200" dirty="0" err="1">
                <a:solidFill>
                  <a:srgbClr val="7030A0"/>
                </a:solidFill>
              </a:rPr>
              <a:t>SE</a:t>
            </a:r>
            <a:r>
              <a:rPr lang="en-US" sz="3200" baseline="-25000" dirty="0" err="1">
                <a:solidFill>
                  <a:srgbClr val="7030A0"/>
                </a:solidFill>
              </a:rPr>
              <a:t>m</a:t>
            </a:r>
            <a:endParaRPr lang="en-US" sz="3200" baseline="-25000" dirty="0">
              <a:solidFill>
                <a:srgbClr val="7030A0"/>
              </a:solidFill>
            </a:endParaRPr>
          </a:p>
        </p:txBody>
      </p:sp>
      <p:sp>
        <p:nvSpPr>
          <p:cNvPr id="41" name="TextBox 40"/>
          <p:cNvSpPr txBox="1"/>
          <p:nvPr/>
        </p:nvSpPr>
        <p:spPr>
          <a:xfrm>
            <a:off x="6770472" y="5374904"/>
            <a:ext cx="863760" cy="584775"/>
          </a:xfrm>
          <a:prstGeom prst="rect">
            <a:avLst/>
          </a:prstGeom>
          <a:noFill/>
        </p:spPr>
        <p:txBody>
          <a:bodyPr wrap="square" rtlCol="0">
            <a:spAutoFit/>
          </a:bodyPr>
          <a:lstStyle/>
          <a:p>
            <a:r>
              <a:rPr lang="en-US" sz="3200" dirty="0">
                <a:solidFill>
                  <a:srgbClr val="0070C0"/>
                </a:solidFill>
              </a:rPr>
              <a:t>SE</a:t>
            </a:r>
            <a:r>
              <a:rPr lang="en-US" sz="3200" baseline="-25000" dirty="0">
                <a:solidFill>
                  <a:srgbClr val="0070C0"/>
                </a:solidFill>
              </a:rPr>
              <a:t>3</a:t>
            </a:r>
          </a:p>
        </p:txBody>
      </p:sp>
      <p:sp>
        <p:nvSpPr>
          <p:cNvPr id="45" name="TextBox 44"/>
          <p:cNvSpPr txBox="1"/>
          <p:nvPr/>
        </p:nvSpPr>
        <p:spPr>
          <a:xfrm>
            <a:off x="3921253" y="5379461"/>
            <a:ext cx="863760" cy="584775"/>
          </a:xfrm>
          <a:prstGeom prst="rect">
            <a:avLst/>
          </a:prstGeom>
          <a:noFill/>
        </p:spPr>
        <p:txBody>
          <a:bodyPr wrap="square" rtlCol="0">
            <a:spAutoFit/>
          </a:bodyPr>
          <a:lstStyle/>
          <a:p>
            <a:r>
              <a:rPr lang="en-US" sz="3200" dirty="0">
                <a:solidFill>
                  <a:srgbClr val="92D050"/>
                </a:solidFill>
              </a:rPr>
              <a:t>SE</a:t>
            </a:r>
            <a:r>
              <a:rPr lang="en-US" sz="3200" baseline="-25000" dirty="0">
                <a:solidFill>
                  <a:srgbClr val="92D050"/>
                </a:solidFill>
              </a:rPr>
              <a:t>2</a:t>
            </a:r>
          </a:p>
        </p:txBody>
      </p:sp>
      <p:grpSp>
        <p:nvGrpSpPr>
          <p:cNvPr id="20" name="Group 19"/>
          <p:cNvGrpSpPr/>
          <p:nvPr/>
        </p:nvGrpSpPr>
        <p:grpSpPr>
          <a:xfrm>
            <a:off x="144920" y="1477567"/>
            <a:ext cx="12022165" cy="4012566"/>
            <a:chOff x="144920" y="1477567"/>
            <a:chExt cx="12022165" cy="4012566"/>
          </a:xfrm>
        </p:grpSpPr>
        <p:cxnSp>
          <p:nvCxnSpPr>
            <p:cNvPr id="36" name="Straight Connector 35"/>
            <p:cNvCxnSpPr/>
            <p:nvPr/>
          </p:nvCxnSpPr>
          <p:spPr>
            <a:xfrm>
              <a:off x="5761836" y="1861721"/>
              <a:ext cx="0" cy="3206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44920" y="1477567"/>
              <a:ext cx="12022165" cy="4012566"/>
              <a:chOff x="144920" y="1477567"/>
              <a:chExt cx="12022165" cy="4012566"/>
            </a:xfrm>
          </p:grpSpPr>
          <p:grpSp>
            <p:nvGrpSpPr>
              <p:cNvPr id="9" name="Group 8"/>
              <p:cNvGrpSpPr/>
              <p:nvPr/>
            </p:nvGrpSpPr>
            <p:grpSpPr>
              <a:xfrm>
                <a:off x="144920" y="1569334"/>
                <a:ext cx="2783175" cy="3693403"/>
                <a:chOff x="708757" y="1569334"/>
                <a:chExt cx="2783175" cy="3693403"/>
              </a:xfrm>
            </p:grpSpPr>
            <p:sp>
              <p:nvSpPr>
                <p:cNvPr id="5" name="TextBox 4"/>
                <p:cNvSpPr txBox="1"/>
                <p:nvPr/>
              </p:nvSpPr>
              <p:spPr>
                <a:xfrm>
                  <a:off x="1105549" y="1569334"/>
                  <a:ext cx="1837385" cy="584775"/>
                </a:xfrm>
                <a:prstGeom prst="rect">
                  <a:avLst/>
                </a:prstGeom>
                <a:noFill/>
              </p:spPr>
              <p:txBody>
                <a:bodyPr wrap="square" rtlCol="0">
                  <a:spAutoFit/>
                </a:bodyPr>
                <a:lstStyle/>
                <a:p>
                  <a:r>
                    <a:rPr lang="en-US" sz="3200" dirty="0">
                      <a:solidFill>
                        <a:srgbClr val="FF0000"/>
                      </a:solidFill>
                    </a:rPr>
                    <a:t>m</a:t>
                  </a:r>
                  <a:r>
                    <a:rPr lang="en-US" sz="3200" baseline="-25000" dirty="0">
                      <a:solidFill>
                        <a:srgbClr val="FF0000"/>
                      </a:solidFill>
                    </a:rPr>
                    <a:t>1</a:t>
                  </a:r>
                  <a:r>
                    <a:rPr lang="en-US" sz="3200" dirty="0">
                      <a:solidFill>
                        <a:srgbClr val="FF0000"/>
                      </a:solidFill>
                    </a:rPr>
                    <a:t>	   b</a:t>
                  </a:r>
                  <a:r>
                    <a:rPr lang="en-US" sz="3200" baseline="-25000" dirty="0">
                      <a:solidFill>
                        <a:srgbClr val="FF0000"/>
                      </a:solidFill>
                    </a:rPr>
                    <a:t>1</a:t>
                  </a:r>
                  <a:endParaRPr lang="en-US" sz="3200" dirty="0">
                    <a:solidFill>
                      <a:srgbClr val="FF0000"/>
                    </a:solidFill>
                  </a:endParaRPr>
                </a:p>
              </p:txBody>
            </p:sp>
            <p:cxnSp>
              <p:nvCxnSpPr>
                <p:cNvPr id="6" name="Straight Connector 5"/>
                <p:cNvCxnSpPr/>
                <p:nvPr/>
              </p:nvCxnSpPr>
              <p:spPr>
                <a:xfrm flipH="1">
                  <a:off x="731906" y="2169065"/>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08757" y="2215749"/>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2</a:t>
                  </a:r>
                  <a:endParaRPr lang="en-US" sz="3200" dirty="0">
                    <a:solidFill>
                      <a:srgbClr val="FF000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3</a:t>
                  </a:r>
                  <a:endParaRPr lang="en-US" sz="3200" dirty="0">
                    <a:solidFill>
                      <a:srgbClr val="FF0000"/>
                    </a:solidFill>
                    <a:latin typeface="+mj-lt"/>
                  </a:endParaRPr>
                </a:p>
                <a:p>
                  <a:r>
                    <a:rPr lang="en-US" sz="3200" dirty="0">
                      <a:solidFill>
                        <a:srgbClr val="FF000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FF0000"/>
                      </a:solidFill>
                      <a:latin typeface="+mj-lt"/>
                      <a:cs typeface="Arial" panose="020B0604020202020204" pitchFamily="34" charset="0"/>
                    </a:rPr>
                    <a:t>		 ⁞</a:t>
                  </a:r>
                  <a:endParaRPr lang="en-US" sz="3200" dirty="0">
                    <a:solidFill>
                      <a:srgbClr val="FF000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ŷ</a:t>
                  </a:r>
                  <a:r>
                    <a:rPr lang="cy-GB" sz="3200" baseline="-25000" dirty="0">
                      <a:solidFill>
                        <a:srgbClr val="FF0000"/>
                      </a:solidFill>
                      <a:latin typeface="+mj-lt"/>
                      <a:cs typeface="Arial" panose="020B0604020202020204" pitchFamily="34" charset="0"/>
                    </a:rPr>
                    <a:t>n</a:t>
                  </a:r>
                  <a:endParaRPr lang="en-US" sz="3200" dirty="0">
                    <a:solidFill>
                      <a:srgbClr val="FF0000"/>
                    </a:solidFill>
                    <a:latin typeface="+mj-lt"/>
                  </a:endParaRPr>
                </a:p>
                <a:p>
                  <a:endParaRPr lang="en-US" sz="3200" dirty="0">
                    <a:latin typeface="+mj-lt"/>
                  </a:endParaRPr>
                </a:p>
              </p:txBody>
            </p:sp>
            <p:sp>
              <p:nvSpPr>
                <p:cNvPr id="27" name="TextBox 26"/>
                <p:cNvSpPr txBox="1"/>
                <p:nvPr/>
              </p:nvSpPr>
              <p:spPr>
                <a:xfrm>
                  <a:off x="1456817" y="2270833"/>
                  <a:ext cx="2035115" cy="2554545"/>
                </a:xfrm>
                <a:prstGeom prst="rect">
                  <a:avLst/>
                </a:prstGeom>
                <a:noFill/>
              </p:spPr>
              <p:txBody>
                <a:bodyPr wrap="square" rtlCol="0">
                  <a:spAutoFit/>
                </a:bodyPr>
                <a:lstStyle/>
                <a:p>
                  <a:r>
                    <a:rPr lang="en-US" sz="3200" dirty="0">
                      <a:latin typeface="+mj-lt"/>
                    </a:rPr>
                    <a:t>(  </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     </a:t>
                  </a:r>
                  <a:r>
                    <a:rPr lang="cy-GB" sz="3200" dirty="0">
                      <a:latin typeface="+mj-lt"/>
                      <a:cs typeface="Arial" panose="020B0604020202020204" pitchFamily="34" charset="0"/>
                    </a:rPr>
                    <a:t>)</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sp>
              <p:nvSpPr>
                <p:cNvPr id="30" name="TextBox 29"/>
                <p:cNvSpPr txBox="1"/>
                <p:nvPr/>
              </p:nvSpPr>
              <p:spPr>
                <a:xfrm>
                  <a:off x="1831266" y="2270833"/>
                  <a:ext cx="967459" cy="2554545"/>
                </a:xfrm>
                <a:prstGeom prst="rect">
                  <a:avLst/>
                </a:prstGeom>
                <a:noFill/>
              </p:spPr>
              <p:txBody>
                <a:bodyPr wrap="square" rtlCol="0">
                  <a:spAutoFit/>
                </a:bodyPr>
                <a:lstStyle/>
                <a:p>
                  <a:pPr algn="ctr"/>
                  <a:r>
                    <a:rPr lang="en-US" sz="3200" b="1" dirty="0"/>
                    <a:t>–</a:t>
                  </a:r>
                </a:p>
                <a:p>
                  <a:pPr algn="ctr"/>
                  <a:r>
                    <a:rPr lang="en-US" sz="3200" b="1" dirty="0"/>
                    <a:t>–</a:t>
                  </a:r>
                </a:p>
                <a:p>
                  <a:pPr algn="ctr"/>
                  <a:r>
                    <a:rPr lang="en-US" sz="3200" b="1" dirty="0"/>
                    <a:t>–</a:t>
                  </a:r>
                </a:p>
                <a:p>
                  <a:pPr algn="ctr"/>
                  <a:endParaRPr lang="en-US" sz="3200" b="1" dirty="0"/>
                </a:p>
                <a:p>
                  <a:pPr algn="ctr"/>
                  <a:r>
                    <a:rPr lang="en-US" sz="3200" b="1" dirty="0"/>
                    <a:t>–</a:t>
                  </a:r>
                </a:p>
              </p:txBody>
            </p:sp>
          </p:grpSp>
          <p:grpSp>
            <p:nvGrpSpPr>
              <p:cNvPr id="8" name="Group 7"/>
              <p:cNvGrpSpPr/>
              <p:nvPr/>
            </p:nvGrpSpPr>
            <p:grpSpPr>
              <a:xfrm>
                <a:off x="3038507" y="1569334"/>
                <a:ext cx="2789793" cy="3693403"/>
                <a:chOff x="3557460" y="1205922"/>
                <a:chExt cx="2789793" cy="3693403"/>
              </a:xfrm>
            </p:grpSpPr>
            <p:grpSp>
              <p:nvGrpSpPr>
                <p:cNvPr id="49" name="Group 48"/>
                <p:cNvGrpSpPr/>
                <p:nvPr/>
              </p:nvGrpSpPr>
              <p:grpSpPr>
                <a:xfrm>
                  <a:off x="3557460" y="1205922"/>
                  <a:ext cx="2697480" cy="3693403"/>
                  <a:chOff x="861157" y="1358321"/>
                  <a:chExt cx="2697480" cy="3693403"/>
                </a:xfrm>
              </p:grpSpPr>
              <p:sp>
                <p:nvSpPr>
                  <p:cNvPr id="46" name="TextBox 45"/>
                  <p:cNvSpPr txBox="1"/>
                  <p:nvPr/>
                </p:nvSpPr>
                <p:spPr>
                  <a:xfrm>
                    <a:off x="1257949" y="1358321"/>
                    <a:ext cx="1837385" cy="584775"/>
                  </a:xfrm>
                  <a:prstGeom prst="rect">
                    <a:avLst/>
                  </a:prstGeom>
                  <a:noFill/>
                </p:spPr>
                <p:txBody>
                  <a:bodyPr wrap="square" rtlCol="0">
                    <a:spAutoFit/>
                  </a:bodyPr>
                  <a:lstStyle/>
                  <a:p>
                    <a:r>
                      <a:rPr lang="en-US" sz="3200" dirty="0">
                        <a:solidFill>
                          <a:srgbClr val="92D050"/>
                        </a:solidFill>
                      </a:rPr>
                      <a:t>m</a:t>
                    </a:r>
                    <a:r>
                      <a:rPr lang="en-US" sz="3200" baseline="-25000" dirty="0">
                        <a:solidFill>
                          <a:srgbClr val="92D050"/>
                        </a:solidFill>
                      </a:rPr>
                      <a:t>2</a:t>
                    </a:r>
                    <a:r>
                      <a:rPr lang="en-US" sz="3200" dirty="0">
                        <a:solidFill>
                          <a:srgbClr val="92D050"/>
                        </a:solidFill>
                      </a:rPr>
                      <a:t>	   b</a:t>
                    </a:r>
                    <a:r>
                      <a:rPr lang="en-US" sz="3200" baseline="-25000" dirty="0">
                        <a:solidFill>
                          <a:srgbClr val="92D050"/>
                        </a:solidFill>
                      </a:rPr>
                      <a:t>2</a:t>
                    </a:r>
                    <a:endParaRPr lang="en-US" sz="3200" dirty="0">
                      <a:solidFill>
                        <a:srgbClr val="92D050"/>
                      </a:solidFill>
                    </a:endParaRPr>
                  </a:p>
                </p:txBody>
              </p:sp>
              <p:cxnSp>
                <p:nvCxnSpPr>
                  <p:cNvPr id="47" name="Straight Connector 46"/>
                  <p:cNvCxnSpPr/>
                  <p:nvPr/>
                </p:nvCxnSpPr>
                <p:spPr>
                  <a:xfrm flipH="1">
                    <a:off x="884306" y="1958052"/>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61157" y="2004736"/>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92D050"/>
                        </a:solidFill>
                        <a:latin typeface="+mj-lt"/>
                        <a:cs typeface="Arial" panose="020B0604020202020204" pitchFamily="34" charset="0"/>
                      </a:rPr>
                      <a:t>ŷ</a:t>
                    </a:r>
                    <a:r>
                      <a:rPr lang="cy-GB" sz="3200" baseline="-25000" dirty="0">
                        <a:solidFill>
                          <a:srgbClr val="92D05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92D050"/>
                        </a:solidFill>
                        <a:latin typeface="+mj-lt"/>
                        <a:cs typeface="Arial" panose="020B0604020202020204" pitchFamily="34" charset="0"/>
                      </a:rPr>
                      <a:t>ŷ</a:t>
                    </a:r>
                    <a:r>
                      <a:rPr lang="cy-GB" sz="3200" baseline="-25000" dirty="0">
                        <a:solidFill>
                          <a:srgbClr val="92D050"/>
                        </a:solidFill>
                        <a:latin typeface="+mj-lt"/>
                        <a:cs typeface="Arial" panose="020B0604020202020204" pitchFamily="34" charset="0"/>
                      </a:rPr>
                      <a:t>2</a:t>
                    </a:r>
                    <a:endParaRPr lang="en-US" sz="3200" dirty="0">
                      <a:solidFill>
                        <a:srgbClr val="92D05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92D050"/>
                        </a:solidFill>
                        <a:latin typeface="+mj-lt"/>
                        <a:cs typeface="Arial" panose="020B0604020202020204" pitchFamily="34" charset="0"/>
                      </a:rPr>
                      <a:t>ŷ</a:t>
                    </a:r>
                    <a:r>
                      <a:rPr lang="cy-GB" sz="3200" baseline="-25000" dirty="0">
                        <a:solidFill>
                          <a:srgbClr val="92D050"/>
                        </a:solidFill>
                        <a:latin typeface="+mj-lt"/>
                        <a:cs typeface="Arial" panose="020B0604020202020204" pitchFamily="34" charset="0"/>
                      </a:rPr>
                      <a:t>3</a:t>
                    </a:r>
                    <a:endParaRPr lang="en-US" sz="3200" dirty="0">
                      <a:solidFill>
                        <a:srgbClr val="92D050"/>
                      </a:solidFill>
                      <a:latin typeface="+mj-lt"/>
                    </a:endParaRPr>
                  </a:p>
                  <a:p>
                    <a:r>
                      <a:rPr lang="en-US" sz="3200" dirty="0">
                        <a:solidFill>
                          <a:srgbClr val="92D05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92D050"/>
                        </a:solidFill>
                        <a:latin typeface="+mj-lt"/>
                        <a:cs typeface="Arial" panose="020B0604020202020204" pitchFamily="34" charset="0"/>
                      </a:rPr>
                      <a:t>		 ⁞</a:t>
                    </a:r>
                    <a:endParaRPr lang="en-US" sz="3200" dirty="0">
                      <a:solidFill>
                        <a:srgbClr val="92D05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92D050"/>
                        </a:solidFill>
                        <a:latin typeface="+mj-lt"/>
                        <a:cs typeface="Arial" panose="020B0604020202020204" pitchFamily="34" charset="0"/>
                      </a:rPr>
                      <a:t>ŷ</a:t>
                    </a:r>
                    <a:r>
                      <a:rPr lang="cy-GB" sz="3200" baseline="-25000" dirty="0">
                        <a:solidFill>
                          <a:srgbClr val="92D050"/>
                        </a:solidFill>
                        <a:latin typeface="+mj-lt"/>
                        <a:cs typeface="Arial" panose="020B0604020202020204" pitchFamily="34" charset="0"/>
                      </a:rPr>
                      <a:t>n</a:t>
                    </a:r>
                    <a:endParaRPr lang="en-US" sz="3200" dirty="0">
                      <a:solidFill>
                        <a:srgbClr val="92D050"/>
                      </a:solidFill>
                      <a:latin typeface="+mj-lt"/>
                    </a:endParaRPr>
                  </a:p>
                  <a:p>
                    <a:endParaRPr lang="en-US" sz="3200" dirty="0">
                      <a:solidFill>
                        <a:srgbClr val="92D050"/>
                      </a:solidFill>
                      <a:latin typeface="+mj-lt"/>
                    </a:endParaRPr>
                  </a:p>
                </p:txBody>
              </p:sp>
            </p:grpSp>
            <p:sp>
              <p:nvSpPr>
                <p:cNvPr id="28" name="TextBox 27"/>
                <p:cNvSpPr txBox="1"/>
                <p:nvPr/>
              </p:nvSpPr>
              <p:spPr>
                <a:xfrm>
                  <a:off x="4312138" y="1892861"/>
                  <a:ext cx="2035115" cy="2554545"/>
                </a:xfrm>
                <a:prstGeom prst="rect">
                  <a:avLst/>
                </a:prstGeom>
                <a:noFill/>
              </p:spPr>
              <p:txBody>
                <a:bodyPr wrap="square" rtlCol="0">
                  <a:spAutoFit/>
                </a:bodyPr>
                <a:lstStyle/>
                <a:p>
                  <a:r>
                    <a:rPr lang="en-US" sz="3200" dirty="0">
                      <a:latin typeface="+mj-lt"/>
                    </a:rPr>
                    <a:t>(  </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 </a:t>
                  </a:r>
                  <a:r>
                    <a:rPr lang="cy-GB" sz="3200" dirty="0">
                      <a:solidFill>
                        <a:srgbClr val="7030A0"/>
                      </a:solidFill>
                      <a:latin typeface="+mj-lt"/>
                      <a:cs typeface="Arial" panose="020B0604020202020204" pitchFamily="34" charset="0"/>
                    </a:rPr>
                    <a:t>    </a:t>
                  </a:r>
                  <a:r>
                    <a:rPr lang="cy-GB" sz="3200" dirty="0">
                      <a:latin typeface="+mj-lt"/>
                      <a:cs typeface="Arial" panose="020B0604020202020204" pitchFamily="34" charset="0"/>
                    </a:rPr>
                    <a:t>)</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grpSp>
          <p:grpSp>
            <p:nvGrpSpPr>
              <p:cNvPr id="7" name="Group 6"/>
              <p:cNvGrpSpPr/>
              <p:nvPr/>
            </p:nvGrpSpPr>
            <p:grpSpPr>
              <a:xfrm>
                <a:off x="5899043" y="1569334"/>
                <a:ext cx="2789496" cy="3693403"/>
                <a:chOff x="6324104" y="1205923"/>
                <a:chExt cx="2789496" cy="3693403"/>
              </a:xfrm>
            </p:grpSpPr>
            <p:grpSp>
              <p:nvGrpSpPr>
                <p:cNvPr id="50" name="Group 49"/>
                <p:cNvGrpSpPr/>
                <p:nvPr/>
              </p:nvGrpSpPr>
              <p:grpSpPr>
                <a:xfrm>
                  <a:off x="6324104" y="1205923"/>
                  <a:ext cx="2697480" cy="3693403"/>
                  <a:chOff x="861157" y="1358321"/>
                  <a:chExt cx="2697480" cy="3693403"/>
                </a:xfrm>
              </p:grpSpPr>
              <p:sp>
                <p:nvSpPr>
                  <p:cNvPr id="51" name="TextBox 50"/>
                  <p:cNvSpPr txBox="1"/>
                  <p:nvPr/>
                </p:nvSpPr>
                <p:spPr>
                  <a:xfrm>
                    <a:off x="1257949" y="1358321"/>
                    <a:ext cx="1837385" cy="584775"/>
                  </a:xfrm>
                  <a:prstGeom prst="rect">
                    <a:avLst/>
                  </a:prstGeom>
                  <a:noFill/>
                </p:spPr>
                <p:txBody>
                  <a:bodyPr wrap="square" rtlCol="0">
                    <a:spAutoFit/>
                  </a:bodyPr>
                  <a:lstStyle/>
                  <a:p>
                    <a:r>
                      <a:rPr lang="en-US" sz="3200" dirty="0">
                        <a:solidFill>
                          <a:srgbClr val="0070C0"/>
                        </a:solidFill>
                      </a:rPr>
                      <a:t>m</a:t>
                    </a:r>
                    <a:r>
                      <a:rPr lang="en-US" sz="3200" baseline="-25000" dirty="0">
                        <a:solidFill>
                          <a:srgbClr val="0070C0"/>
                        </a:solidFill>
                      </a:rPr>
                      <a:t>3</a:t>
                    </a:r>
                    <a:r>
                      <a:rPr lang="en-US" sz="3200" dirty="0">
                        <a:solidFill>
                          <a:srgbClr val="0070C0"/>
                        </a:solidFill>
                      </a:rPr>
                      <a:t>	   b</a:t>
                    </a:r>
                    <a:r>
                      <a:rPr lang="en-US" sz="3200" baseline="-25000" dirty="0">
                        <a:solidFill>
                          <a:srgbClr val="0070C0"/>
                        </a:solidFill>
                      </a:rPr>
                      <a:t>3</a:t>
                    </a:r>
                    <a:endParaRPr lang="en-US" sz="3200" dirty="0">
                      <a:solidFill>
                        <a:srgbClr val="0070C0"/>
                      </a:solidFill>
                    </a:endParaRPr>
                  </a:p>
                </p:txBody>
              </p:sp>
              <p:cxnSp>
                <p:nvCxnSpPr>
                  <p:cNvPr id="52" name="Straight Connector 51"/>
                  <p:cNvCxnSpPr/>
                  <p:nvPr/>
                </p:nvCxnSpPr>
                <p:spPr>
                  <a:xfrm flipH="1">
                    <a:off x="884306" y="1958052"/>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61157" y="2004736"/>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0070C0"/>
                        </a:solidFill>
                        <a:latin typeface="+mj-lt"/>
                        <a:cs typeface="Arial" panose="020B0604020202020204" pitchFamily="34" charset="0"/>
                      </a:rPr>
                      <a:t>ŷ</a:t>
                    </a:r>
                    <a:r>
                      <a:rPr lang="cy-GB" sz="3200" baseline="-25000" dirty="0">
                        <a:solidFill>
                          <a:srgbClr val="0070C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0070C0"/>
                        </a:solidFill>
                        <a:latin typeface="+mj-lt"/>
                        <a:cs typeface="Arial" panose="020B0604020202020204" pitchFamily="34" charset="0"/>
                      </a:rPr>
                      <a:t>ŷ</a:t>
                    </a:r>
                    <a:r>
                      <a:rPr lang="cy-GB" sz="3200" baseline="-25000" dirty="0">
                        <a:solidFill>
                          <a:srgbClr val="0070C0"/>
                        </a:solidFill>
                        <a:latin typeface="+mj-lt"/>
                        <a:cs typeface="Arial" panose="020B0604020202020204" pitchFamily="34" charset="0"/>
                      </a:rPr>
                      <a:t>2</a:t>
                    </a:r>
                    <a:endParaRPr lang="en-US" sz="3200" dirty="0">
                      <a:solidFill>
                        <a:srgbClr val="0070C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0070C0"/>
                        </a:solidFill>
                        <a:latin typeface="+mj-lt"/>
                        <a:cs typeface="Arial" panose="020B0604020202020204" pitchFamily="34" charset="0"/>
                      </a:rPr>
                      <a:t>ŷ</a:t>
                    </a:r>
                    <a:r>
                      <a:rPr lang="cy-GB" sz="3200" baseline="-25000" dirty="0">
                        <a:solidFill>
                          <a:srgbClr val="0070C0"/>
                        </a:solidFill>
                        <a:latin typeface="+mj-lt"/>
                        <a:cs typeface="Arial" panose="020B0604020202020204" pitchFamily="34" charset="0"/>
                      </a:rPr>
                      <a:t>3</a:t>
                    </a:r>
                    <a:endParaRPr lang="en-US" sz="3200" dirty="0">
                      <a:solidFill>
                        <a:srgbClr val="0070C0"/>
                      </a:solidFill>
                      <a:latin typeface="+mj-lt"/>
                    </a:endParaRPr>
                  </a:p>
                  <a:p>
                    <a:r>
                      <a:rPr lang="en-US" sz="3200" dirty="0">
                        <a:solidFill>
                          <a:srgbClr val="92D05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92D050"/>
                        </a:solidFill>
                        <a:latin typeface="+mj-lt"/>
                        <a:cs typeface="Arial" panose="020B0604020202020204" pitchFamily="34" charset="0"/>
                      </a:rPr>
                      <a:t>		</a:t>
                    </a:r>
                    <a:r>
                      <a:rPr lang="en-US" sz="3200" dirty="0">
                        <a:solidFill>
                          <a:srgbClr val="0070C0"/>
                        </a:solidFill>
                        <a:latin typeface="+mj-lt"/>
                        <a:cs typeface="Arial" panose="020B0604020202020204" pitchFamily="34" charset="0"/>
                      </a:rPr>
                      <a:t> ⁞</a:t>
                    </a:r>
                    <a:endParaRPr lang="en-US" sz="3200" dirty="0">
                      <a:solidFill>
                        <a:srgbClr val="0070C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0070C0"/>
                        </a:solidFill>
                        <a:latin typeface="+mj-lt"/>
                        <a:cs typeface="Arial" panose="020B0604020202020204" pitchFamily="34" charset="0"/>
                      </a:rPr>
                      <a:t>ŷ</a:t>
                    </a:r>
                    <a:r>
                      <a:rPr lang="cy-GB" sz="3200" baseline="-25000" dirty="0">
                        <a:solidFill>
                          <a:srgbClr val="0070C0"/>
                        </a:solidFill>
                        <a:latin typeface="+mj-lt"/>
                        <a:cs typeface="Arial" panose="020B0604020202020204" pitchFamily="34" charset="0"/>
                      </a:rPr>
                      <a:t>n</a:t>
                    </a:r>
                    <a:endParaRPr lang="en-US" sz="3200" dirty="0">
                      <a:solidFill>
                        <a:srgbClr val="0070C0"/>
                      </a:solidFill>
                      <a:latin typeface="+mj-lt"/>
                    </a:endParaRPr>
                  </a:p>
                  <a:p>
                    <a:endParaRPr lang="en-US" sz="3200" dirty="0">
                      <a:solidFill>
                        <a:srgbClr val="92D050"/>
                      </a:solidFill>
                      <a:latin typeface="+mj-lt"/>
                    </a:endParaRPr>
                  </a:p>
                </p:txBody>
              </p:sp>
            </p:grpSp>
            <p:sp>
              <p:nvSpPr>
                <p:cNvPr id="29" name="TextBox 28"/>
                <p:cNvSpPr txBox="1"/>
                <p:nvPr/>
              </p:nvSpPr>
              <p:spPr>
                <a:xfrm>
                  <a:off x="7078485" y="1906065"/>
                  <a:ext cx="2035115" cy="2554545"/>
                </a:xfrm>
                <a:prstGeom prst="rect">
                  <a:avLst/>
                </a:prstGeom>
                <a:noFill/>
              </p:spPr>
              <p:txBody>
                <a:bodyPr wrap="square" rtlCol="0">
                  <a:spAutoFit/>
                </a:bodyPr>
                <a:lstStyle/>
                <a:p>
                  <a:r>
                    <a:rPr lang="en-US" sz="3200" dirty="0">
                      <a:latin typeface="+mj-lt"/>
                    </a:rPr>
                    <a:t>(  </a:t>
                  </a:r>
                  <a:r>
                    <a:rPr lang="en-US" sz="3200" baseline="-25000" dirty="0">
                      <a:solidFill>
                        <a:srgbClr val="FF0000"/>
                      </a:solidFill>
                      <a:latin typeface="+mj-lt"/>
                    </a:rPr>
                    <a:t>	</a:t>
                  </a:r>
                  <a:r>
                    <a:rPr lang="en-US" sz="3200" dirty="0">
                      <a:solidFill>
                        <a:srgbClr val="FF0000"/>
                      </a:solidFill>
                      <a:latin typeface="+mj-lt"/>
                    </a:rPr>
                    <a:t>	</a:t>
                  </a:r>
                  <a:r>
                    <a:rPr lang="cy-GB" sz="3200" dirty="0">
                      <a:solidFill>
                        <a:srgbClr val="FF0000"/>
                      </a:solidFill>
                      <a:latin typeface="+mj-lt"/>
                      <a:cs typeface="Arial" panose="020B0604020202020204" pitchFamily="34" charset="0"/>
                    </a:rPr>
                    <a:t>  </a:t>
                  </a:r>
                  <a:r>
                    <a:rPr lang="cy-GB" sz="3200" dirty="0">
                      <a:solidFill>
                        <a:srgbClr val="7030A0"/>
                      </a:solidFill>
                      <a:latin typeface="+mj-lt"/>
                      <a:cs typeface="Arial" panose="020B0604020202020204" pitchFamily="34" charset="0"/>
                    </a:rPr>
                    <a:t>   </a:t>
                  </a:r>
                  <a:r>
                    <a:rPr lang="cy-GB" sz="3200" dirty="0">
                      <a:latin typeface="+mj-lt"/>
                      <a:cs typeface="Arial" panose="020B0604020202020204" pitchFamily="34" charset="0"/>
                    </a:rPr>
                    <a:t>)</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grpSp>
          <p:grpSp>
            <p:nvGrpSpPr>
              <p:cNvPr id="58" name="Group 57"/>
              <p:cNvGrpSpPr/>
              <p:nvPr/>
            </p:nvGrpSpPr>
            <p:grpSpPr>
              <a:xfrm>
                <a:off x="9365514" y="1569334"/>
                <a:ext cx="2801571" cy="3693403"/>
                <a:chOff x="3557460" y="1205922"/>
                <a:chExt cx="2801571" cy="3693403"/>
              </a:xfrm>
            </p:grpSpPr>
            <p:sp>
              <p:nvSpPr>
                <p:cNvPr id="60" name="TextBox 59"/>
                <p:cNvSpPr txBox="1"/>
                <p:nvPr/>
              </p:nvSpPr>
              <p:spPr>
                <a:xfrm>
                  <a:off x="4323916" y="1917081"/>
                  <a:ext cx="2035115" cy="2554545"/>
                </a:xfrm>
                <a:prstGeom prst="rect">
                  <a:avLst/>
                </a:prstGeom>
                <a:noFill/>
              </p:spPr>
              <p:txBody>
                <a:bodyPr wrap="square" rtlCol="0">
                  <a:spAutoFit/>
                </a:bodyPr>
                <a:lstStyle/>
                <a:p>
                  <a:r>
                    <a:rPr lang="en-US" sz="3200" dirty="0">
                      <a:latin typeface="+mj-lt"/>
                    </a:rPr>
                    <a:t>(  </a:t>
                  </a:r>
                  <a:r>
                    <a:rPr lang="en-US" sz="3200" baseline="-25000" dirty="0">
                      <a:latin typeface="+mj-lt"/>
                    </a:rPr>
                    <a:t>	</a:t>
                  </a:r>
                  <a:r>
                    <a:rPr lang="en-US" sz="3200" dirty="0">
                      <a:latin typeface="+mj-lt"/>
                    </a:rPr>
                    <a:t>	</a:t>
                  </a:r>
                  <a:r>
                    <a:rPr lang="cy-GB" sz="3200" dirty="0">
                      <a:latin typeface="+mj-lt"/>
                      <a:cs typeface="Arial" panose="020B0604020202020204" pitchFamily="34" charset="0"/>
                    </a:rPr>
                    <a:t>  </a:t>
                  </a:r>
                  <a:r>
                    <a:rPr lang="cy-GB" sz="3200" b="1" dirty="0">
                      <a:latin typeface="+mj-lt"/>
                      <a:cs typeface="Arial" panose="020B0604020202020204" pitchFamily="34" charset="0"/>
                    </a:rPr>
                    <a:t>  </a:t>
                  </a:r>
                  <a:r>
                    <a:rPr lang="cy-GB" sz="3200" dirty="0">
                      <a:latin typeface="+mj-lt"/>
                      <a:cs typeface="Arial" panose="020B0604020202020204" pitchFamily="34" charset="0"/>
                    </a:rPr>
                    <a:t> )</a:t>
                  </a:r>
                  <a:r>
                    <a:rPr lang="cy-GB" sz="3200" baseline="30000" dirty="0">
                      <a:latin typeface="+mj-lt"/>
                      <a:cs typeface="Arial" panose="020B0604020202020204" pitchFamily="34" charset="0"/>
                    </a:rPr>
                    <a:t>2</a:t>
                  </a: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7030A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a:p>
                  <a:endParaRPr lang="en-US" sz="3200" dirty="0">
                    <a:latin typeface="+mj-lt"/>
                  </a:endParaRPr>
                </a:p>
                <a:p>
                  <a:r>
                    <a:rPr lang="en-US" sz="3200" dirty="0"/>
                    <a:t>(  </a:t>
                  </a:r>
                  <a:r>
                    <a:rPr lang="en-US" sz="3200" baseline="-25000" dirty="0">
                      <a:solidFill>
                        <a:srgbClr val="FF0000"/>
                      </a:solidFill>
                    </a:rPr>
                    <a:t>	</a:t>
                  </a:r>
                  <a:r>
                    <a:rPr lang="en-US" sz="3200" dirty="0">
                      <a:solidFill>
                        <a:srgbClr val="FF0000"/>
                      </a:solidFill>
                    </a:rPr>
                    <a:t>	</a:t>
                  </a:r>
                  <a:r>
                    <a:rPr lang="cy-GB" sz="3200" dirty="0">
                      <a:solidFill>
                        <a:srgbClr val="FF0000"/>
                      </a:solidFill>
                      <a:cs typeface="Arial" panose="020B0604020202020204" pitchFamily="34" charset="0"/>
                    </a:rPr>
                    <a:t>     </a:t>
                  </a:r>
                  <a:r>
                    <a:rPr lang="cy-GB" sz="3200" dirty="0">
                      <a:cs typeface="Arial" panose="020B0604020202020204" pitchFamily="34" charset="0"/>
                    </a:rPr>
                    <a:t>)</a:t>
                  </a:r>
                  <a:r>
                    <a:rPr lang="cy-GB" sz="3200" baseline="30000" dirty="0">
                      <a:cs typeface="Arial" panose="020B0604020202020204" pitchFamily="34" charset="0"/>
                    </a:rPr>
                    <a:t>2</a:t>
                  </a:r>
                  <a:endParaRPr lang="en-US" sz="3200" dirty="0"/>
                </a:p>
              </p:txBody>
            </p:sp>
            <p:grpSp>
              <p:nvGrpSpPr>
                <p:cNvPr id="59" name="Group 58"/>
                <p:cNvGrpSpPr/>
                <p:nvPr/>
              </p:nvGrpSpPr>
              <p:grpSpPr>
                <a:xfrm>
                  <a:off x="3557460" y="1205922"/>
                  <a:ext cx="2697480" cy="3693403"/>
                  <a:chOff x="861157" y="1358321"/>
                  <a:chExt cx="2697480" cy="3693403"/>
                </a:xfrm>
              </p:grpSpPr>
              <p:sp>
                <p:nvSpPr>
                  <p:cNvPr id="61" name="TextBox 60"/>
                  <p:cNvSpPr txBox="1"/>
                  <p:nvPr/>
                </p:nvSpPr>
                <p:spPr>
                  <a:xfrm>
                    <a:off x="1257949" y="1358321"/>
                    <a:ext cx="2007663" cy="584775"/>
                  </a:xfrm>
                  <a:prstGeom prst="rect">
                    <a:avLst/>
                  </a:prstGeom>
                  <a:noFill/>
                </p:spPr>
                <p:txBody>
                  <a:bodyPr wrap="square" rtlCol="0">
                    <a:spAutoFit/>
                  </a:bodyPr>
                  <a:lstStyle/>
                  <a:p>
                    <a:r>
                      <a:rPr lang="en-US" sz="3200" dirty="0">
                        <a:solidFill>
                          <a:srgbClr val="7030A0"/>
                        </a:solidFill>
                      </a:rPr>
                      <a:t>m</a:t>
                    </a:r>
                    <a:r>
                      <a:rPr lang="en-US" sz="3200" baseline="-25000" dirty="0">
                        <a:solidFill>
                          <a:srgbClr val="7030A0"/>
                        </a:solidFill>
                      </a:rPr>
                      <a:t>m</a:t>
                    </a:r>
                    <a:r>
                      <a:rPr lang="en-US" sz="3200" dirty="0">
                        <a:solidFill>
                          <a:srgbClr val="92D050"/>
                        </a:solidFill>
                      </a:rPr>
                      <a:t>	</a:t>
                    </a:r>
                    <a:r>
                      <a:rPr lang="en-US" sz="3200" dirty="0">
                        <a:solidFill>
                          <a:srgbClr val="7030A0"/>
                        </a:solidFill>
                      </a:rPr>
                      <a:t>   </a:t>
                    </a:r>
                    <a:r>
                      <a:rPr lang="en-US" sz="3200" dirty="0" err="1">
                        <a:solidFill>
                          <a:srgbClr val="7030A0"/>
                        </a:solidFill>
                      </a:rPr>
                      <a:t>b</a:t>
                    </a:r>
                    <a:r>
                      <a:rPr lang="en-US" sz="3200" baseline="-25000" dirty="0" err="1">
                        <a:solidFill>
                          <a:srgbClr val="7030A0"/>
                        </a:solidFill>
                      </a:rPr>
                      <a:t>m</a:t>
                    </a:r>
                    <a:endParaRPr lang="en-US" sz="3200" dirty="0">
                      <a:solidFill>
                        <a:srgbClr val="7030A0"/>
                      </a:solidFill>
                    </a:endParaRPr>
                  </a:p>
                </p:txBody>
              </p:sp>
              <p:cxnSp>
                <p:nvCxnSpPr>
                  <p:cNvPr id="62" name="Straight Connector 61"/>
                  <p:cNvCxnSpPr/>
                  <p:nvPr/>
                </p:nvCxnSpPr>
                <p:spPr>
                  <a:xfrm flipH="1">
                    <a:off x="884306" y="1958052"/>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61157" y="2004736"/>
                    <a:ext cx="2697480" cy="3046988"/>
                  </a:xfrm>
                  <a:prstGeom prst="rect">
                    <a:avLst/>
                  </a:prstGeom>
                  <a:noFill/>
                </p:spPr>
                <p:txBody>
                  <a:bodyPr wrap="square" rtlCol="0">
                    <a:spAutoFit/>
                  </a:bodyPr>
                  <a:lstStyle/>
                  <a:p>
                    <a:r>
                      <a:rPr lang="en-US" sz="3200" dirty="0">
                        <a:latin typeface="+mj-lt"/>
                      </a:rPr>
                      <a:t>x</a:t>
                    </a:r>
                    <a:r>
                      <a:rPr lang="en-US" sz="3200" baseline="-25000" dirty="0">
                        <a:latin typeface="+mj-lt"/>
                      </a:rPr>
                      <a:t>1</a:t>
                    </a:r>
                    <a:r>
                      <a:rPr lang="en-US" sz="3200" dirty="0">
                        <a:latin typeface="+mj-lt"/>
                      </a:rPr>
                      <a:t>		y</a:t>
                    </a:r>
                    <a:r>
                      <a:rPr lang="en-US" sz="3200" baseline="-25000" dirty="0">
                        <a:latin typeface="+mj-lt"/>
                      </a:rPr>
                      <a:t>1</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7030A0"/>
                        </a:solidFill>
                        <a:latin typeface="+mj-lt"/>
                        <a:cs typeface="Arial" panose="020B0604020202020204" pitchFamily="34" charset="0"/>
                      </a:rPr>
                      <a:t>ŷ</a:t>
                    </a:r>
                    <a:r>
                      <a:rPr lang="cy-GB" sz="3200" baseline="-25000" dirty="0">
                        <a:solidFill>
                          <a:srgbClr val="7030A0"/>
                        </a:solidFill>
                        <a:latin typeface="+mj-lt"/>
                        <a:cs typeface="Arial" panose="020B0604020202020204" pitchFamily="34" charset="0"/>
                      </a:rPr>
                      <a:t>1</a:t>
                    </a:r>
                  </a:p>
                  <a:p>
                    <a:r>
                      <a:rPr lang="en-US" sz="3200" dirty="0">
                        <a:latin typeface="+mj-lt"/>
                      </a:rPr>
                      <a:t>x</a:t>
                    </a:r>
                    <a:r>
                      <a:rPr lang="en-US" sz="3200" baseline="-25000" dirty="0">
                        <a:latin typeface="+mj-lt"/>
                      </a:rPr>
                      <a:t>2</a:t>
                    </a:r>
                    <a:r>
                      <a:rPr lang="en-US" sz="3200" dirty="0">
                        <a:latin typeface="+mj-lt"/>
                      </a:rPr>
                      <a:t>		y</a:t>
                    </a:r>
                    <a:r>
                      <a:rPr lang="en-US" sz="3200" baseline="-25000" dirty="0">
                        <a:latin typeface="+mj-lt"/>
                      </a:rPr>
                      <a:t>2</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7030A0"/>
                        </a:solidFill>
                        <a:latin typeface="+mj-lt"/>
                        <a:cs typeface="Arial" panose="020B0604020202020204" pitchFamily="34" charset="0"/>
                      </a:rPr>
                      <a:t>ŷ</a:t>
                    </a:r>
                    <a:r>
                      <a:rPr lang="cy-GB" sz="3200" baseline="-25000" dirty="0">
                        <a:solidFill>
                          <a:srgbClr val="7030A0"/>
                        </a:solidFill>
                        <a:latin typeface="+mj-lt"/>
                        <a:cs typeface="Arial" panose="020B0604020202020204" pitchFamily="34" charset="0"/>
                      </a:rPr>
                      <a:t>2</a:t>
                    </a:r>
                    <a:endParaRPr lang="en-US" sz="3200" dirty="0">
                      <a:solidFill>
                        <a:srgbClr val="7030A0"/>
                      </a:solidFill>
                      <a:latin typeface="+mj-lt"/>
                    </a:endParaRPr>
                  </a:p>
                  <a:p>
                    <a:r>
                      <a:rPr lang="en-US" sz="3200" dirty="0">
                        <a:latin typeface="+mj-lt"/>
                      </a:rPr>
                      <a:t>x</a:t>
                    </a:r>
                    <a:r>
                      <a:rPr lang="en-US" sz="3200" baseline="-25000" dirty="0">
                        <a:latin typeface="+mj-lt"/>
                      </a:rPr>
                      <a:t>3</a:t>
                    </a:r>
                    <a:r>
                      <a:rPr lang="en-US" sz="3200" dirty="0">
                        <a:latin typeface="+mj-lt"/>
                      </a:rPr>
                      <a:t>		y</a:t>
                    </a:r>
                    <a:r>
                      <a:rPr lang="en-US" sz="3200" baseline="-25000" dirty="0">
                        <a:latin typeface="+mj-lt"/>
                      </a:rPr>
                      <a:t>3</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7030A0"/>
                        </a:solidFill>
                        <a:latin typeface="+mj-lt"/>
                        <a:cs typeface="Arial" panose="020B0604020202020204" pitchFamily="34" charset="0"/>
                      </a:rPr>
                      <a:t>ŷ</a:t>
                    </a:r>
                    <a:r>
                      <a:rPr lang="cy-GB" sz="3200" baseline="-25000" dirty="0">
                        <a:solidFill>
                          <a:srgbClr val="7030A0"/>
                        </a:solidFill>
                        <a:latin typeface="+mj-lt"/>
                        <a:cs typeface="Arial" panose="020B0604020202020204" pitchFamily="34" charset="0"/>
                      </a:rPr>
                      <a:t>3</a:t>
                    </a:r>
                    <a:endParaRPr lang="en-US" sz="3200" dirty="0">
                      <a:solidFill>
                        <a:srgbClr val="7030A0"/>
                      </a:solidFill>
                      <a:latin typeface="+mj-lt"/>
                    </a:endParaRPr>
                  </a:p>
                  <a:p>
                    <a:r>
                      <a:rPr lang="en-US" sz="3200" dirty="0">
                        <a:solidFill>
                          <a:srgbClr val="92D050"/>
                        </a:solidFill>
                        <a:latin typeface="+mj-lt"/>
                        <a:cs typeface="Arial" panose="020B0604020202020204" pitchFamily="34" charset="0"/>
                      </a:rPr>
                      <a:t> </a:t>
                    </a:r>
                    <a:r>
                      <a:rPr lang="en-US" sz="3200" dirty="0">
                        <a:latin typeface="+mj-lt"/>
                        <a:cs typeface="Arial" panose="020B0604020202020204" pitchFamily="34" charset="0"/>
                      </a:rPr>
                      <a:t>⁞		 ⁞</a:t>
                    </a:r>
                    <a:r>
                      <a:rPr lang="en-US" sz="3200" dirty="0">
                        <a:solidFill>
                          <a:srgbClr val="92D050"/>
                        </a:solidFill>
                        <a:latin typeface="+mj-lt"/>
                        <a:cs typeface="Arial" panose="020B0604020202020204" pitchFamily="34" charset="0"/>
                      </a:rPr>
                      <a:t>		</a:t>
                    </a:r>
                    <a:r>
                      <a:rPr lang="en-US" sz="3200" dirty="0">
                        <a:solidFill>
                          <a:srgbClr val="7030A0"/>
                        </a:solidFill>
                        <a:latin typeface="+mj-lt"/>
                        <a:cs typeface="Arial" panose="020B0604020202020204" pitchFamily="34" charset="0"/>
                      </a:rPr>
                      <a:t> ⁞</a:t>
                    </a:r>
                    <a:endParaRPr lang="en-US" sz="3200" dirty="0">
                      <a:solidFill>
                        <a:srgbClr val="7030A0"/>
                      </a:solidFill>
                      <a:latin typeface="+mj-lt"/>
                    </a:endParaRPr>
                  </a:p>
                  <a:p>
                    <a:r>
                      <a:rPr lang="en-US" sz="3200" dirty="0" err="1">
                        <a:latin typeface="+mj-lt"/>
                      </a:rPr>
                      <a:t>x</a:t>
                    </a:r>
                    <a:r>
                      <a:rPr lang="en-US" sz="3200" baseline="-25000" dirty="0" err="1">
                        <a:latin typeface="+mj-lt"/>
                      </a:rPr>
                      <a:t>n</a:t>
                    </a:r>
                    <a:r>
                      <a:rPr lang="en-US" sz="3200" dirty="0">
                        <a:latin typeface="+mj-lt"/>
                      </a:rPr>
                      <a:t>		</a:t>
                    </a:r>
                    <a:r>
                      <a:rPr lang="en-US" sz="3200" dirty="0" err="1">
                        <a:latin typeface="+mj-lt"/>
                      </a:rPr>
                      <a:t>y</a:t>
                    </a:r>
                    <a:r>
                      <a:rPr lang="en-US" sz="3200" baseline="-25000" dirty="0" err="1">
                        <a:latin typeface="+mj-lt"/>
                      </a:rPr>
                      <a:t>n</a:t>
                    </a:r>
                    <a:r>
                      <a:rPr lang="en-US" sz="3200" baseline="-25000" dirty="0">
                        <a:solidFill>
                          <a:srgbClr val="92D050"/>
                        </a:solidFill>
                        <a:latin typeface="+mj-lt"/>
                      </a:rPr>
                      <a:t>	</a:t>
                    </a:r>
                    <a:r>
                      <a:rPr lang="en-US" sz="3200" dirty="0">
                        <a:solidFill>
                          <a:srgbClr val="92D050"/>
                        </a:solidFill>
                        <a:latin typeface="+mj-lt"/>
                      </a:rPr>
                      <a:t>    </a:t>
                    </a:r>
                    <a:r>
                      <a:rPr lang="cy-GB" sz="3200" dirty="0">
                        <a:solidFill>
                          <a:srgbClr val="7030A0"/>
                        </a:solidFill>
                        <a:latin typeface="+mj-lt"/>
                        <a:cs typeface="Arial" panose="020B0604020202020204" pitchFamily="34" charset="0"/>
                      </a:rPr>
                      <a:t>ŷ</a:t>
                    </a:r>
                    <a:r>
                      <a:rPr lang="cy-GB" sz="3200" baseline="-25000" dirty="0">
                        <a:solidFill>
                          <a:srgbClr val="7030A0"/>
                        </a:solidFill>
                        <a:latin typeface="+mj-lt"/>
                        <a:cs typeface="Arial" panose="020B0604020202020204" pitchFamily="34" charset="0"/>
                      </a:rPr>
                      <a:t>m</a:t>
                    </a:r>
                    <a:endParaRPr lang="en-US" sz="3200" dirty="0">
                      <a:solidFill>
                        <a:srgbClr val="7030A0"/>
                      </a:solidFill>
                      <a:latin typeface="+mj-lt"/>
                    </a:endParaRPr>
                  </a:p>
                  <a:p>
                    <a:endParaRPr lang="en-US" sz="3200" dirty="0">
                      <a:solidFill>
                        <a:srgbClr val="92D050"/>
                      </a:solidFill>
                      <a:latin typeface="+mj-lt"/>
                    </a:endParaRPr>
                  </a:p>
                </p:txBody>
              </p:sp>
            </p:grpSp>
          </p:grpSp>
          <p:sp>
            <p:nvSpPr>
              <p:cNvPr id="10" name="TextBox 9"/>
              <p:cNvSpPr txBox="1"/>
              <p:nvPr/>
            </p:nvSpPr>
            <p:spPr>
              <a:xfrm>
                <a:off x="8647592" y="1477567"/>
                <a:ext cx="1017558" cy="3293209"/>
              </a:xfrm>
              <a:prstGeom prst="rect">
                <a:avLst/>
              </a:prstGeom>
              <a:noFill/>
            </p:spPr>
            <p:txBody>
              <a:bodyPr wrap="square" rtlCol="0">
                <a:spAutoFit/>
              </a:bodyPr>
              <a:lstStyle/>
              <a:p>
                <a:r>
                  <a:rPr lang="en-US" sz="3200" dirty="0"/>
                  <a:t>…</a:t>
                </a:r>
              </a:p>
              <a:p>
                <a:endParaRPr lang="en-US" sz="3200" dirty="0"/>
              </a:p>
              <a:p>
                <a:endParaRPr lang="en-US" sz="3200" dirty="0"/>
              </a:p>
              <a:p>
                <a:r>
                  <a:rPr lang="en-US" sz="3200" dirty="0"/>
                  <a:t>…</a:t>
                </a:r>
              </a:p>
              <a:p>
                <a:endParaRPr lang="en-US" sz="1600" dirty="0"/>
              </a:p>
              <a:p>
                <a:endParaRPr lang="en-US" sz="3200" dirty="0"/>
              </a:p>
              <a:p>
                <a:r>
                  <a:rPr lang="en-US" sz="3200" dirty="0"/>
                  <a:t>…</a:t>
                </a:r>
              </a:p>
            </p:txBody>
          </p:sp>
          <p:cxnSp>
            <p:nvCxnSpPr>
              <p:cNvPr id="12" name="Straight Connector 11"/>
              <p:cNvCxnSpPr/>
              <p:nvPr/>
            </p:nvCxnSpPr>
            <p:spPr>
              <a:xfrm>
                <a:off x="2928095" y="1861721"/>
                <a:ext cx="0" cy="3206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641636" y="1861721"/>
                <a:ext cx="0" cy="3206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300470" y="1859707"/>
                <a:ext cx="0" cy="32060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210398" y="4931817"/>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896951" y="4931817"/>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3073279" y="4931817"/>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9434094" y="4931817"/>
                <a:ext cx="25603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rot="16200000">
                <a:off x="1327833" y="4957045"/>
                <a:ext cx="463967" cy="584775"/>
              </a:xfrm>
              <a:prstGeom prst="rect">
                <a:avLst/>
              </a:prstGeom>
              <a:noFill/>
            </p:spPr>
            <p:txBody>
              <a:bodyPr wrap="square" rtlCol="0">
                <a:spAutoFit/>
              </a:bodyPr>
              <a:lstStyle/>
              <a:p>
                <a:r>
                  <a:rPr lang="en-US" sz="3200" b="1" dirty="0"/>
                  <a:t>=</a:t>
                </a:r>
              </a:p>
            </p:txBody>
          </p:sp>
          <p:sp>
            <p:nvSpPr>
              <p:cNvPr id="67" name="TextBox 66"/>
              <p:cNvSpPr txBox="1"/>
              <p:nvPr/>
            </p:nvSpPr>
            <p:spPr>
              <a:xfrm rot="16200000">
                <a:off x="4122218" y="4965762"/>
                <a:ext cx="463967" cy="584775"/>
              </a:xfrm>
              <a:prstGeom prst="rect">
                <a:avLst/>
              </a:prstGeom>
              <a:noFill/>
            </p:spPr>
            <p:txBody>
              <a:bodyPr wrap="square" rtlCol="0">
                <a:spAutoFit/>
              </a:bodyPr>
              <a:lstStyle/>
              <a:p>
                <a:r>
                  <a:rPr lang="en-US" sz="3200" b="1" dirty="0"/>
                  <a:t>=</a:t>
                </a:r>
              </a:p>
            </p:txBody>
          </p:sp>
          <p:sp>
            <p:nvSpPr>
              <p:cNvPr id="68" name="TextBox 67"/>
              <p:cNvSpPr txBox="1"/>
              <p:nvPr/>
            </p:nvSpPr>
            <p:spPr>
              <a:xfrm rot="16200000">
                <a:off x="10493993" y="4965762"/>
                <a:ext cx="463967" cy="584775"/>
              </a:xfrm>
              <a:prstGeom prst="rect">
                <a:avLst/>
              </a:prstGeom>
              <a:noFill/>
            </p:spPr>
            <p:txBody>
              <a:bodyPr wrap="square" rtlCol="0">
                <a:spAutoFit/>
              </a:bodyPr>
              <a:lstStyle/>
              <a:p>
                <a:r>
                  <a:rPr lang="en-US" sz="3200" b="1" dirty="0"/>
                  <a:t>=</a:t>
                </a:r>
              </a:p>
            </p:txBody>
          </p:sp>
          <p:sp>
            <p:nvSpPr>
              <p:cNvPr id="69" name="TextBox 68"/>
              <p:cNvSpPr txBox="1"/>
              <p:nvPr/>
            </p:nvSpPr>
            <p:spPr>
              <a:xfrm rot="16200000">
                <a:off x="6983463" y="4957044"/>
                <a:ext cx="463967" cy="584775"/>
              </a:xfrm>
              <a:prstGeom prst="rect">
                <a:avLst/>
              </a:prstGeom>
              <a:noFill/>
            </p:spPr>
            <p:txBody>
              <a:bodyPr wrap="square" rtlCol="0">
                <a:spAutoFit/>
              </a:bodyPr>
              <a:lstStyle/>
              <a:p>
                <a:r>
                  <a:rPr lang="en-US" sz="3200" b="1" dirty="0"/>
                  <a:t>=</a:t>
                </a:r>
              </a:p>
            </p:txBody>
          </p:sp>
        </p:grpSp>
      </p:grpSp>
      <p:sp>
        <p:nvSpPr>
          <p:cNvPr id="70" name="TextBox 69"/>
          <p:cNvSpPr txBox="1"/>
          <p:nvPr/>
        </p:nvSpPr>
        <p:spPr>
          <a:xfrm>
            <a:off x="2294724" y="3132726"/>
            <a:ext cx="8188881" cy="584775"/>
          </a:xfrm>
          <a:prstGeom prst="rect">
            <a:avLst/>
          </a:prstGeom>
          <a:noFill/>
        </p:spPr>
        <p:txBody>
          <a:bodyPr wrap="square" rtlCol="0">
            <a:spAutoFit/>
          </a:bodyPr>
          <a:lstStyle/>
          <a:p>
            <a:pPr algn="ctr"/>
            <a:r>
              <a:rPr lang="en-US" sz="3200" dirty="0">
                <a:solidFill>
                  <a:srgbClr val="FF0000"/>
                </a:solidFill>
              </a:rPr>
              <a:t>SE</a:t>
            </a:r>
            <a:r>
              <a:rPr lang="en-US" sz="3200" baseline="-25000" dirty="0">
                <a:solidFill>
                  <a:srgbClr val="FF0000"/>
                </a:solidFill>
              </a:rPr>
              <a:t>1</a:t>
            </a:r>
            <a:r>
              <a:rPr lang="en-US" sz="3200" dirty="0">
                <a:solidFill>
                  <a:srgbClr val="FF0000"/>
                </a:solidFill>
              </a:rPr>
              <a:t> </a:t>
            </a:r>
            <a:r>
              <a:rPr lang="en-US" sz="3200" dirty="0"/>
              <a:t>&lt; = &gt; </a:t>
            </a:r>
            <a:r>
              <a:rPr lang="en-US" sz="3200" dirty="0">
                <a:solidFill>
                  <a:srgbClr val="92D050"/>
                </a:solidFill>
              </a:rPr>
              <a:t>SE</a:t>
            </a:r>
            <a:r>
              <a:rPr lang="en-US" sz="3200" baseline="-25000" dirty="0">
                <a:solidFill>
                  <a:srgbClr val="92D050"/>
                </a:solidFill>
              </a:rPr>
              <a:t>2</a:t>
            </a:r>
            <a:r>
              <a:rPr lang="en-US" sz="3200" dirty="0">
                <a:solidFill>
                  <a:srgbClr val="92D050"/>
                </a:solidFill>
              </a:rPr>
              <a:t> </a:t>
            </a:r>
            <a:r>
              <a:rPr lang="en-US" sz="3200" dirty="0"/>
              <a:t>&lt; = &gt; </a:t>
            </a:r>
            <a:r>
              <a:rPr lang="en-US" sz="3200" dirty="0">
                <a:solidFill>
                  <a:srgbClr val="0070C0"/>
                </a:solidFill>
              </a:rPr>
              <a:t>SE</a:t>
            </a:r>
            <a:r>
              <a:rPr lang="en-US" sz="3200" baseline="-25000" dirty="0">
                <a:solidFill>
                  <a:srgbClr val="0070C0"/>
                </a:solidFill>
              </a:rPr>
              <a:t>3</a:t>
            </a:r>
            <a:r>
              <a:rPr lang="en-US" sz="3200" dirty="0"/>
              <a:t> &lt; = &gt; … </a:t>
            </a:r>
            <a:r>
              <a:rPr lang="en-US" sz="3200" dirty="0" err="1">
                <a:solidFill>
                  <a:srgbClr val="7030A0"/>
                </a:solidFill>
              </a:rPr>
              <a:t>SE</a:t>
            </a:r>
            <a:r>
              <a:rPr lang="en-US" sz="3200" baseline="-25000" dirty="0" err="1">
                <a:solidFill>
                  <a:srgbClr val="7030A0"/>
                </a:solidFill>
              </a:rPr>
              <a:t>m</a:t>
            </a:r>
            <a:endParaRPr lang="en-US" sz="3200" baseline="-25000" dirty="0">
              <a:solidFill>
                <a:srgbClr val="92D050"/>
              </a:solidFill>
            </a:endParaRPr>
          </a:p>
        </p:txBody>
      </p:sp>
      <p:sp>
        <p:nvSpPr>
          <p:cNvPr id="64" name="TextBox 63"/>
          <p:cNvSpPr txBox="1"/>
          <p:nvPr/>
        </p:nvSpPr>
        <p:spPr>
          <a:xfrm>
            <a:off x="755649" y="505575"/>
            <a:ext cx="5035182" cy="523220"/>
          </a:xfrm>
          <a:prstGeom prst="rect">
            <a:avLst/>
          </a:prstGeom>
          <a:noFill/>
        </p:spPr>
        <p:txBody>
          <a:bodyPr wrap="square" rtlCol="0">
            <a:spAutoFit/>
          </a:bodyPr>
          <a:lstStyle/>
          <a:p>
            <a:r>
              <a:rPr lang="en-US" sz="2800" dirty="0"/>
              <a:t>Then for any </a:t>
            </a:r>
            <a:r>
              <a:rPr lang="en-US" sz="2800" i="1" dirty="0">
                <a:solidFill>
                  <a:srgbClr val="FFC000"/>
                </a:solidFill>
              </a:rPr>
              <a:t>m</a:t>
            </a:r>
            <a:r>
              <a:rPr lang="en-US" sz="2800" dirty="0"/>
              <a:t> and </a:t>
            </a:r>
            <a:r>
              <a:rPr lang="en-US" sz="2800" i="1" dirty="0">
                <a:solidFill>
                  <a:srgbClr val="FFC000"/>
                </a:solidFill>
              </a:rPr>
              <a:t>b </a:t>
            </a:r>
            <a:r>
              <a:rPr lang="en-US" sz="2800" dirty="0"/>
              <a:t>pair…</a:t>
            </a:r>
            <a:endParaRPr lang="en-US" sz="2800" i="1" dirty="0">
              <a:solidFill>
                <a:srgbClr val="FFC000"/>
              </a:solidFill>
            </a:endParaRPr>
          </a:p>
        </p:txBody>
      </p:sp>
    </p:spTree>
    <p:extLst>
      <p:ext uri="{BB962C8B-B14F-4D97-AF65-F5344CB8AC3E}">
        <p14:creationId xmlns:p14="http://schemas.microsoft.com/office/powerpoint/2010/main" val="41545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0"/>
                                        </p:tgtEl>
                                      </p:cBhvr>
                                      <p:by x="35000" y="35000"/>
                                    </p:animScale>
                                  </p:childTnLst>
                                </p:cTn>
                              </p:par>
                              <p:par>
                                <p:cTn id="7" presetID="10" presetClass="exit" presetSubtype="0" fill="hold" nodeType="withEffect">
                                  <p:stCondLst>
                                    <p:cond delay="0"/>
                                  </p:stCondLst>
                                  <p:childTnLst>
                                    <p:animEffect transition="out" filter="fade">
                                      <p:cBhvr>
                                        <p:cTn id="8" dur="2000"/>
                                        <p:tgtEl>
                                          <p:spTgt spid="20"/>
                                        </p:tgtEl>
                                      </p:cBhvr>
                                    </p:animEffect>
                                    <p:set>
                                      <p:cBhvr>
                                        <p:cTn id="9" dur="1" fill="hold">
                                          <p:stCondLst>
                                            <p:cond delay="1999"/>
                                          </p:stCondLst>
                                        </p:cTn>
                                        <p:tgtEl>
                                          <p:spTgt spid="20"/>
                                        </p:tgtEl>
                                        <p:attrNameLst>
                                          <p:attrName>style.visibility</p:attrName>
                                        </p:attrNameLst>
                                      </p:cBhvr>
                                      <p:to>
                                        <p:strVal val="hidden"/>
                                      </p:to>
                                    </p:set>
                                  </p:childTnLst>
                                </p:cTn>
                              </p:par>
                              <p:par>
                                <p:cTn id="10" presetID="42" presetClass="path" presetSubtype="0" accel="50000" decel="50000" fill="hold" grpId="0" nodeType="withEffect">
                                  <p:stCondLst>
                                    <p:cond delay="750"/>
                                  </p:stCondLst>
                                  <p:childTnLst>
                                    <p:animMotion origin="layout" path="M 4.79167E-6 -3.33333E-6 L 0.13033 -0.32754 " pathEditMode="relative" rAng="0" ptsTypes="AA">
                                      <p:cBhvr>
                                        <p:cTn id="11" dur="2000" fill="hold"/>
                                        <p:tgtEl>
                                          <p:spTgt spid="13"/>
                                        </p:tgtEl>
                                        <p:attrNameLst>
                                          <p:attrName>ppt_x</p:attrName>
                                          <p:attrName>ppt_y</p:attrName>
                                        </p:attrNameLst>
                                      </p:cBhvr>
                                      <p:rCtr x="6510" y="-16389"/>
                                    </p:animMotion>
                                  </p:childTnLst>
                                </p:cTn>
                              </p:par>
                              <p:par>
                                <p:cTn id="12" presetID="42" presetClass="path" presetSubtype="0" accel="50000" decel="50000" fill="hold" grpId="0" nodeType="withEffect">
                                  <p:stCondLst>
                                    <p:cond delay="750"/>
                                  </p:stCondLst>
                                  <p:childTnLst>
                                    <p:animMotion origin="layout" path="M -1.25E-6 -3.33333E-6 L 0.05586 -0.32754 " pathEditMode="relative" rAng="0" ptsTypes="AA">
                                      <p:cBhvr>
                                        <p:cTn id="13" dur="2000" fill="hold"/>
                                        <p:tgtEl>
                                          <p:spTgt spid="45"/>
                                        </p:tgtEl>
                                        <p:attrNameLst>
                                          <p:attrName>ppt_x</p:attrName>
                                          <p:attrName>ppt_y</p:attrName>
                                        </p:attrNameLst>
                                      </p:cBhvr>
                                      <p:rCtr x="2786" y="-16389"/>
                                    </p:animMotion>
                                  </p:childTnLst>
                                </p:cTn>
                              </p:par>
                              <p:par>
                                <p:cTn id="14" presetID="42" presetClass="path" presetSubtype="0" accel="50000" decel="50000" fill="hold" grpId="0" nodeType="withEffect">
                                  <p:stCondLst>
                                    <p:cond delay="750"/>
                                  </p:stCondLst>
                                  <p:childTnLst>
                                    <p:animMotion origin="layout" path="M 4.79167E-6 1.11111E-6 L -0.02513 -0.32477 " pathEditMode="relative" rAng="0" ptsTypes="AA">
                                      <p:cBhvr>
                                        <p:cTn id="15" dur="2000" fill="hold"/>
                                        <p:tgtEl>
                                          <p:spTgt spid="41"/>
                                        </p:tgtEl>
                                        <p:attrNameLst>
                                          <p:attrName>ppt_x</p:attrName>
                                          <p:attrName>ppt_y</p:attrName>
                                        </p:attrNameLst>
                                      </p:cBhvr>
                                      <p:rCtr x="-1263" y="-16250"/>
                                    </p:animMotion>
                                  </p:childTnLst>
                                </p:cTn>
                              </p:par>
                              <p:par>
                                <p:cTn id="16" presetID="42" presetClass="path" presetSubtype="0" accel="50000" decel="50000" fill="hold" grpId="0" nodeType="withEffect">
                                  <p:stCondLst>
                                    <p:cond delay="750"/>
                                  </p:stCondLst>
                                  <p:childTnLst>
                                    <p:animMotion origin="layout" path="M 6.25E-7 1.11111E-6 L -0.10586 -0.32685 " pathEditMode="relative" rAng="0" ptsTypes="AA">
                                      <p:cBhvr>
                                        <p:cTn id="17" dur="2000" fill="hold"/>
                                        <p:tgtEl>
                                          <p:spTgt spid="40"/>
                                        </p:tgtEl>
                                        <p:attrNameLst>
                                          <p:attrName>ppt_x</p:attrName>
                                          <p:attrName>ppt_y</p:attrName>
                                        </p:attrNameLst>
                                      </p:cBhvr>
                                      <p:rCtr x="-5299" y="-16343"/>
                                    </p:animMotion>
                                  </p:childTnLst>
                                </p:cTn>
                              </p:par>
                            </p:childTnLst>
                          </p:cTn>
                        </p:par>
                        <p:par>
                          <p:cTn id="18" fill="hold">
                            <p:stCondLst>
                              <p:cond delay="275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par>
                                <p:cTn id="22" presetID="10" presetClass="exit" presetSubtype="0" fill="hold" grpId="1" nodeType="with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45"/>
                                        </p:tgtEl>
                                      </p:cBhvr>
                                    </p:animEffect>
                                    <p:set>
                                      <p:cBhvr>
                                        <p:cTn id="27" dur="1" fill="hold">
                                          <p:stCondLst>
                                            <p:cond delay="499"/>
                                          </p:stCondLst>
                                        </p:cTn>
                                        <p:tgtEl>
                                          <p:spTgt spid="45"/>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41"/>
                                        </p:tgtEl>
                                      </p:cBhvr>
                                    </p:animEffect>
                                    <p:set>
                                      <p:cBhvr>
                                        <p:cTn id="30" dur="1" fill="hold">
                                          <p:stCondLst>
                                            <p:cond delay="499"/>
                                          </p:stCondLst>
                                        </p:cTn>
                                        <p:tgtEl>
                                          <p:spTgt spid="4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40" grpId="0"/>
      <p:bldP spid="40" grpId="1"/>
      <p:bldP spid="41" grpId="0"/>
      <p:bldP spid="41" grpId="1"/>
      <p:bldP spid="45" grpId="0"/>
      <p:bldP spid="45" grpId="1"/>
      <p:bldP spid="7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2294724" y="3132726"/>
            <a:ext cx="8188881" cy="584775"/>
          </a:xfrm>
          <a:prstGeom prst="rect">
            <a:avLst/>
          </a:prstGeom>
          <a:noFill/>
        </p:spPr>
        <p:txBody>
          <a:bodyPr wrap="square" rtlCol="0">
            <a:spAutoFit/>
          </a:bodyPr>
          <a:lstStyle/>
          <a:p>
            <a:pPr algn="ctr"/>
            <a:r>
              <a:rPr lang="en-US" sz="3200" dirty="0">
                <a:solidFill>
                  <a:srgbClr val="FF0000"/>
                </a:solidFill>
              </a:rPr>
              <a:t>SE</a:t>
            </a:r>
            <a:r>
              <a:rPr lang="en-US" sz="3200" baseline="-25000" dirty="0">
                <a:solidFill>
                  <a:srgbClr val="FF0000"/>
                </a:solidFill>
              </a:rPr>
              <a:t>1</a:t>
            </a:r>
            <a:r>
              <a:rPr lang="en-US" sz="3200" dirty="0">
                <a:solidFill>
                  <a:srgbClr val="FF0000"/>
                </a:solidFill>
              </a:rPr>
              <a:t> </a:t>
            </a:r>
            <a:r>
              <a:rPr lang="en-US" sz="3200" dirty="0"/>
              <a:t>&lt; = &gt; </a:t>
            </a:r>
            <a:r>
              <a:rPr lang="en-US" sz="3200" dirty="0">
                <a:solidFill>
                  <a:srgbClr val="92D050"/>
                </a:solidFill>
              </a:rPr>
              <a:t>SE</a:t>
            </a:r>
            <a:r>
              <a:rPr lang="en-US" sz="3200" baseline="-25000" dirty="0">
                <a:solidFill>
                  <a:srgbClr val="92D050"/>
                </a:solidFill>
              </a:rPr>
              <a:t>2</a:t>
            </a:r>
            <a:r>
              <a:rPr lang="en-US" sz="3200" dirty="0">
                <a:solidFill>
                  <a:srgbClr val="92D050"/>
                </a:solidFill>
              </a:rPr>
              <a:t> </a:t>
            </a:r>
            <a:r>
              <a:rPr lang="en-US" sz="3200" dirty="0"/>
              <a:t>&lt; = &gt; </a:t>
            </a:r>
            <a:r>
              <a:rPr lang="en-US" sz="3200" dirty="0">
                <a:solidFill>
                  <a:srgbClr val="0070C0"/>
                </a:solidFill>
              </a:rPr>
              <a:t>SE</a:t>
            </a:r>
            <a:r>
              <a:rPr lang="en-US" sz="3200" baseline="-25000" dirty="0">
                <a:solidFill>
                  <a:srgbClr val="0070C0"/>
                </a:solidFill>
              </a:rPr>
              <a:t>3</a:t>
            </a:r>
            <a:r>
              <a:rPr lang="en-US" sz="3200" dirty="0"/>
              <a:t> &lt; = &gt; … </a:t>
            </a:r>
            <a:r>
              <a:rPr lang="en-US" sz="3200" dirty="0" err="1">
                <a:solidFill>
                  <a:srgbClr val="7030A0"/>
                </a:solidFill>
              </a:rPr>
              <a:t>SE</a:t>
            </a:r>
            <a:r>
              <a:rPr lang="en-US" sz="3200" baseline="-25000" dirty="0" err="1">
                <a:solidFill>
                  <a:srgbClr val="7030A0"/>
                </a:solidFill>
              </a:rPr>
              <a:t>m</a:t>
            </a:r>
            <a:endParaRPr lang="en-US" sz="3200" baseline="-25000" dirty="0">
              <a:solidFill>
                <a:srgbClr val="92D050"/>
              </a:solidFill>
            </a:endParaRPr>
          </a:p>
        </p:txBody>
      </p:sp>
      <p:sp>
        <p:nvSpPr>
          <p:cNvPr id="9" name="TextBox 8"/>
          <p:cNvSpPr txBox="1"/>
          <p:nvPr/>
        </p:nvSpPr>
        <p:spPr>
          <a:xfrm>
            <a:off x="755649" y="505575"/>
            <a:ext cx="5035182" cy="523220"/>
          </a:xfrm>
          <a:prstGeom prst="rect">
            <a:avLst/>
          </a:prstGeom>
          <a:noFill/>
        </p:spPr>
        <p:txBody>
          <a:bodyPr wrap="square" rtlCol="0">
            <a:spAutoFit/>
          </a:bodyPr>
          <a:lstStyle/>
          <a:p>
            <a:r>
              <a:rPr lang="en-US" sz="2800" dirty="0"/>
              <a:t>Then for any </a:t>
            </a:r>
            <a:r>
              <a:rPr lang="en-US" sz="2800" i="1" dirty="0">
                <a:solidFill>
                  <a:srgbClr val="FFC000"/>
                </a:solidFill>
              </a:rPr>
              <a:t>m</a:t>
            </a:r>
            <a:r>
              <a:rPr lang="en-US" sz="2800" dirty="0"/>
              <a:t> and </a:t>
            </a:r>
            <a:r>
              <a:rPr lang="en-US" sz="2800" i="1" dirty="0">
                <a:solidFill>
                  <a:srgbClr val="FFC000"/>
                </a:solidFill>
              </a:rPr>
              <a:t>b </a:t>
            </a:r>
            <a:r>
              <a:rPr lang="en-US" sz="2800" dirty="0"/>
              <a:t>pair…</a:t>
            </a:r>
            <a:endParaRPr lang="en-US" sz="2800" i="1" dirty="0">
              <a:solidFill>
                <a:srgbClr val="FFC000"/>
              </a:solidFill>
            </a:endParaRPr>
          </a:p>
        </p:txBody>
      </p:sp>
      <p:grpSp>
        <p:nvGrpSpPr>
          <p:cNvPr id="10" name="Group 9"/>
          <p:cNvGrpSpPr/>
          <p:nvPr/>
        </p:nvGrpSpPr>
        <p:grpSpPr>
          <a:xfrm>
            <a:off x="4882750" y="163424"/>
            <a:ext cx="5243425" cy="1456361"/>
            <a:chOff x="4882750" y="-698"/>
            <a:chExt cx="5243425" cy="1456361"/>
          </a:xfrm>
        </p:grpSpPr>
        <p:grpSp>
          <p:nvGrpSpPr>
            <p:cNvPr id="11" name="Group 10"/>
            <p:cNvGrpSpPr/>
            <p:nvPr/>
          </p:nvGrpSpPr>
          <p:grpSpPr>
            <a:xfrm>
              <a:off x="7863987" y="228598"/>
              <a:ext cx="2262188" cy="1077218"/>
              <a:chOff x="3294183" y="4899324"/>
              <a:chExt cx="2262188" cy="1077218"/>
            </a:xfrm>
          </p:grpSpPr>
          <p:sp>
            <p:nvSpPr>
              <p:cNvPr id="13" name="TextBox 12"/>
              <p:cNvSpPr txBox="1"/>
              <p:nvPr/>
            </p:nvSpPr>
            <p:spPr>
              <a:xfrm>
                <a:off x="3294183" y="5212324"/>
                <a:ext cx="463967" cy="584775"/>
              </a:xfrm>
              <a:prstGeom prst="rect">
                <a:avLst/>
              </a:prstGeom>
              <a:noFill/>
            </p:spPr>
            <p:txBody>
              <a:bodyPr wrap="square" rtlCol="0">
                <a:spAutoFit/>
              </a:bodyPr>
              <a:lstStyle/>
              <a:p>
                <a:r>
                  <a:rPr lang="en-US" sz="3200" b="1" dirty="0"/>
                  <a:t>=</a:t>
                </a:r>
              </a:p>
            </p:txBody>
          </p:sp>
          <p:sp>
            <p:nvSpPr>
              <p:cNvPr id="14" name="TextBox 13"/>
              <p:cNvSpPr txBox="1"/>
              <p:nvPr/>
            </p:nvSpPr>
            <p:spPr>
              <a:xfrm>
                <a:off x="3751018" y="4899324"/>
                <a:ext cx="1805353" cy="1077218"/>
              </a:xfrm>
              <a:prstGeom prst="rect">
                <a:avLst/>
              </a:prstGeom>
              <a:noFill/>
            </p:spPr>
            <p:txBody>
              <a:bodyPr wrap="square" rtlCol="0">
                <a:spAutoFit/>
              </a:bodyPr>
              <a:lstStyle/>
              <a:p>
                <a:pPr algn="ctr"/>
                <a:r>
                  <a:rPr lang="en-US" sz="3200" dirty="0"/>
                  <a:t>Standard Error</a:t>
                </a:r>
              </a:p>
            </p:txBody>
          </p:sp>
        </p:grpSp>
        <mc:AlternateContent xmlns:mc="http://schemas.openxmlformats.org/markup-compatibility/2006" xmlns:a14="http://schemas.microsoft.com/office/drawing/2010/main">
          <mc:Choice Requires="a14">
            <p:sp>
              <p:nvSpPr>
                <p:cNvPr id="12" name="TextBox 11"/>
                <p:cNvSpPr txBox="1"/>
                <p:nvPr/>
              </p:nvSpPr>
              <p:spPr>
                <a:xfrm>
                  <a:off x="4882750" y="-698"/>
                  <a:ext cx="3012831" cy="14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pt-BR" sz="3000" i="1" smtClean="0">
                                <a:latin typeface="Cambria Math" panose="02040503050406030204" pitchFamily="18" charset="0"/>
                              </a:rPr>
                            </m:ctrlPr>
                          </m:radPr>
                          <m:deg/>
                          <m:e>
                            <m:f>
                              <m:fPr>
                                <m:ctrlPr>
                                  <a:rPr lang="pt-BR" sz="3000" i="1" smtClean="0">
                                    <a:latin typeface="Cambria Math" panose="02040503050406030204" pitchFamily="18" charset="0"/>
                                  </a:rPr>
                                </m:ctrlPr>
                              </m:fPr>
                              <m:num>
                                <m:nary>
                                  <m:naryPr>
                                    <m:chr m:val="∑"/>
                                    <m:ctrlPr>
                                      <a:rPr lang="pt-BR" sz="3000" i="1">
                                        <a:latin typeface="Cambria Math" panose="02040503050406030204" pitchFamily="18" charset="0"/>
                                      </a:rPr>
                                    </m:ctrlPr>
                                  </m:naryPr>
                                  <m:sub>
                                    <m:r>
                                      <m:rPr>
                                        <m:brk m:alnAt="23"/>
                                      </m:rPr>
                                      <a:rPr lang="en-US" sz="3000" i="1">
                                        <a:latin typeface="Cambria Math" panose="02040503050406030204" pitchFamily="18" charset="0"/>
                                      </a:rPr>
                                      <m:t>𝑖</m:t>
                                    </m:r>
                                    <m:r>
                                      <a:rPr lang="pt-BR" sz="3000" i="1">
                                        <a:latin typeface="Cambria Math" panose="02040503050406030204" pitchFamily="18" charset="0"/>
                                      </a:rPr>
                                      <m:t>=</m:t>
                                    </m:r>
                                    <m:r>
                                      <a:rPr lang="en-US" sz="3000" i="1">
                                        <a:latin typeface="Cambria Math" panose="02040503050406030204" pitchFamily="18" charset="0"/>
                                      </a:rPr>
                                      <m:t>1</m:t>
                                    </m:r>
                                  </m:sub>
                                  <m:sup>
                                    <m:r>
                                      <a:rPr lang="pt-BR" sz="3000" i="1">
                                        <a:latin typeface="Cambria Math" panose="02040503050406030204" pitchFamily="18" charset="0"/>
                                      </a:rPr>
                                      <m:t>𝑛</m:t>
                                    </m:r>
                                  </m:sup>
                                  <m:e>
                                    <m:sSup>
                                      <m:sSupPr>
                                        <m:ctrlPr>
                                          <a:rPr lang="pt-BR" sz="3000" i="1" smtClean="0">
                                            <a:latin typeface="Cambria Math" panose="02040503050406030204" pitchFamily="18" charset="0"/>
                                          </a:rPr>
                                        </m:ctrlPr>
                                      </m:sSupPr>
                                      <m:e>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𝑦</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acc>
                                          <m:accPr>
                                            <m:chr m:val="̂"/>
                                            <m:ctrlPr>
                                              <a:rPr lang="en-US" sz="3000" i="1">
                                                <a:latin typeface="Cambria Math" panose="02040503050406030204" pitchFamily="18" charset="0"/>
                                              </a:rPr>
                                            </m:ctrlPr>
                                          </m:accPr>
                                          <m:e>
                                            <m:sSub>
                                              <m:sSubPr>
                                                <m:ctrlPr>
                                                  <a:rPr lang="en-US" sz="3000" i="1">
                                                    <a:latin typeface="Cambria Math" panose="02040503050406030204" pitchFamily="18" charset="0"/>
                                                  </a:rPr>
                                                </m:ctrlPr>
                                              </m:sSubPr>
                                              <m:e>
                                                <m:r>
                                                  <a:rPr lang="en-US" sz="3000" i="1">
                                                    <a:latin typeface="Cambria Math" panose="02040503050406030204" pitchFamily="18" charset="0"/>
                                                  </a:rPr>
                                                  <m:t>𝑦</m:t>
                                                </m:r>
                                              </m:e>
                                              <m:sub>
                                                <m:r>
                                                  <a:rPr lang="en-US" sz="3000" i="1">
                                                    <a:latin typeface="Cambria Math" panose="02040503050406030204" pitchFamily="18" charset="0"/>
                                                  </a:rPr>
                                                  <m:t>𝑖</m:t>
                                                </m:r>
                                              </m:sub>
                                            </m:sSub>
                                          </m:e>
                                        </m:acc>
                                        <m:r>
                                          <a:rPr lang="en-US" sz="3000" b="0" i="1" smtClean="0">
                                            <a:latin typeface="Cambria Math" panose="02040503050406030204" pitchFamily="18" charset="0"/>
                                          </a:rPr>
                                          <m:t>)</m:t>
                                        </m:r>
                                      </m:e>
                                      <m:sup>
                                        <m:r>
                                          <a:rPr lang="en-US" sz="3000" b="0" i="1" smtClean="0">
                                            <a:latin typeface="Cambria Math" panose="02040503050406030204" pitchFamily="18" charset="0"/>
                                          </a:rPr>
                                          <m:t>2</m:t>
                                        </m:r>
                                      </m:sup>
                                    </m:sSup>
                                  </m:e>
                                </m:nary>
                              </m:num>
                              <m:den>
                                <m:r>
                                  <a:rPr lang="en-US" sz="3000" b="0" i="1" smtClean="0">
                                    <a:latin typeface="Cambria Math" panose="02040503050406030204" pitchFamily="18" charset="0"/>
                                  </a:rPr>
                                  <m:t>𝑛</m:t>
                                </m:r>
                                <m:r>
                                  <a:rPr lang="en-US" sz="3000" b="0" i="1" smtClean="0">
                                    <a:latin typeface="Cambria Math" panose="02040503050406030204" pitchFamily="18" charset="0"/>
                                  </a:rPr>
                                  <m:t>−2</m:t>
                                </m:r>
                              </m:den>
                            </m:f>
                          </m:e>
                        </m:rad>
                      </m:oMath>
                    </m:oMathPara>
                  </a14:m>
                  <a:endParaRPr lang="en-US" sz="3000" dirty="0"/>
                </a:p>
              </p:txBody>
            </p:sp>
          </mc:Choice>
          <mc:Fallback xmlns="">
            <p:sp>
              <p:nvSpPr>
                <p:cNvPr id="44" name="TextBox 43"/>
                <p:cNvSpPr txBox="1">
                  <a:spLocks noRot="1" noChangeAspect="1" noMove="1" noResize="1" noEditPoints="1" noAdjustHandles="1" noChangeArrowheads="1" noChangeShapeType="1" noTextEdit="1"/>
                </p:cNvSpPr>
                <p:nvPr/>
              </p:nvSpPr>
              <p:spPr>
                <a:xfrm>
                  <a:off x="4882750" y="-698"/>
                  <a:ext cx="3012831" cy="1456361"/>
                </a:xfrm>
                <a:prstGeom prst="rect">
                  <a:avLst/>
                </a:prstGeom>
                <a:blipFill rotWithShape="0">
                  <a:blip r:embed="rId2"/>
                  <a:stretch>
                    <a:fillRect/>
                  </a:stretch>
                </a:blipFill>
              </p:spPr>
              <p:txBody>
                <a:bodyPr/>
                <a:lstStyle/>
                <a:p>
                  <a:r>
                    <a:rPr lang="en-US">
                      <a:noFill/>
                    </a:rPr>
                    <a:t> </a:t>
                  </a:r>
                </a:p>
              </p:txBody>
            </p:sp>
          </mc:Fallback>
        </mc:AlternateContent>
      </p:grpSp>
      <p:sp>
        <p:nvSpPr>
          <p:cNvPr id="15" name="TextBox 14"/>
          <p:cNvSpPr txBox="1"/>
          <p:nvPr/>
        </p:nvSpPr>
        <p:spPr>
          <a:xfrm>
            <a:off x="2188044" y="3140435"/>
            <a:ext cx="8188881" cy="584775"/>
          </a:xfrm>
          <a:prstGeom prst="rect">
            <a:avLst/>
          </a:prstGeom>
          <a:noFill/>
        </p:spPr>
        <p:txBody>
          <a:bodyPr wrap="square" rtlCol="0">
            <a:spAutoFit/>
          </a:bodyPr>
          <a:lstStyle/>
          <a:p>
            <a:pPr algn="ctr"/>
            <a:r>
              <a:rPr lang="en-US" sz="3200" dirty="0">
                <a:solidFill>
                  <a:srgbClr val="99CCFF"/>
                </a:solidFill>
              </a:rPr>
              <a:t>SE</a:t>
            </a:r>
            <a:r>
              <a:rPr lang="en-US" sz="3200" baseline="-25000" dirty="0">
                <a:solidFill>
                  <a:srgbClr val="99CCFF"/>
                </a:solidFill>
              </a:rPr>
              <a:t>5</a:t>
            </a:r>
            <a:r>
              <a:rPr lang="en-US" sz="3200" dirty="0">
                <a:solidFill>
                  <a:srgbClr val="7030A0"/>
                </a:solidFill>
              </a:rPr>
              <a:t> </a:t>
            </a:r>
            <a:r>
              <a:rPr lang="en-US" sz="3200" dirty="0"/>
              <a:t>&lt;</a:t>
            </a:r>
            <a:r>
              <a:rPr lang="en-US" sz="3200" dirty="0">
                <a:solidFill>
                  <a:srgbClr val="7030A0"/>
                </a:solidFill>
              </a:rPr>
              <a:t> </a:t>
            </a:r>
            <a:r>
              <a:rPr lang="en-US" sz="3200" dirty="0">
                <a:solidFill>
                  <a:srgbClr val="FF0000"/>
                </a:solidFill>
              </a:rPr>
              <a:t>SE</a:t>
            </a:r>
            <a:r>
              <a:rPr lang="en-US" sz="3200" baseline="-25000" dirty="0">
                <a:solidFill>
                  <a:srgbClr val="FF0000"/>
                </a:solidFill>
              </a:rPr>
              <a:t>1</a:t>
            </a:r>
            <a:r>
              <a:rPr lang="en-US" sz="3200" dirty="0">
                <a:solidFill>
                  <a:srgbClr val="FF0000"/>
                </a:solidFill>
              </a:rPr>
              <a:t> </a:t>
            </a:r>
            <a:r>
              <a:rPr lang="en-US" sz="3200" dirty="0"/>
              <a:t>&lt; </a:t>
            </a:r>
            <a:r>
              <a:rPr lang="en-US" sz="3200" dirty="0">
                <a:solidFill>
                  <a:srgbClr val="0070C0"/>
                </a:solidFill>
              </a:rPr>
              <a:t>SE</a:t>
            </a:r>
            <a:r>
              <a:rPr lang="en-US" sz="3200" baseline="-25000" dirty="0">
                <a:solidFill>
                  <a:srgbClr val="0070C0"/>
                </a:solidFill>
              </a:rPr>
              <a:t>3 </a:t>
            </a:r>
            <a:r>
              <a:rPr lang="en-US" sz="3200" dirty="0"/>
              <a:t>&lt; </a:t>
            </a:r>
            <a:r>
              <a:rPr lang="en-US" sz="3200" dirty="0">
                <a:solidFill>
                  <a:srgbClr val="FFFF00"/>
                </a:solidFill>
              </a:rPr>
              <a:t>SE</a:t>
            </a:r>
            <a:r>
              <a:rPr lang="en-US" sz="3200" baseline="-25000" dirty="0">
                <a:solidFill>
                  <a:srgbClr val="FFFF00"/>
                </a:solidFill>
              </a:rPr>
              <a:t>6</a:t>
            </a:r>
            <a:r>
              <a:rPr lang="en-US" sz="3200" baseline="-25000" dirty="0">
                <a:solidFill>
                  <a:srgbClr val="7030A0"/>
                </a:solidFill>
              </a:rPr>
              <a:t> </a:t>
            </a:r>
            <a:r>
              <a:rPr lang="en-US" sz="3200" dirty="0"/>
              <a:t>&lt; </a:t>
            </a:r>
            <a:r>
              <a:rPr lang="en-US" sz="3200" dirty="0">
                <a:solidFill>
                  <a:srgbClr val="92D050"/>
                </a:solidFill>
              </a:rPr>
              <a:t>SE</a:t>
            </a:r>
            <a:r>
              <a:rPr lang="en-US" sz="3200" baseline="-25000" dirty="0">
                <a:solidFill>
                  <a:srgbClr val="92D050"/>
                </a:solidFill>
              </a:rPr>
              <a:t>2 </a:t>
            </a:r>
            <a:r>
              <a:rPr lang="en-US" sz="3200" dirty="0"/>
              <a:t>&lt; … </a:t>
            </a:r>
            <a:r>
              <a:rPr lang="en-US" sz="3200" dirty="0" err="1">
                <a:solidFill>
                  <a:srgbClr val="7030A0"/>
                </a:solidFill>
              </a:rPr>
              <a:t>SE</a:t>
            </a:r>
            <a:r>
              <a:rPr lang="en-US" sz="3200" baseline="-25000" dirty="0" err="1">
                <a:solidFill>
                  <a:srgbClr val="7030A0"/>
                </a:solidFill>
              </a:rPr>
              <a:t>m</a:t>
            </a:r>
            <a:endParaRPr lang="en-US" sz="3200" baseline="-25000" dirty="0">
              <a:solidFill>
                <a:srgbClr val="92D050"/>
              </a:solidFill>
            </a:endParaRPr>
          </a:p>
        </p:txBody>
      </p:sp>
      <p:sp>
        <p:nvSpPr>
          <p:cNvPr id="3" name="Rectangle 2"/>
          <p:cNvSpPr/>
          <p:nvPr/>
        </p:nvSpPr>
        <p:spPr>
          <a:xfrm>
            <a:off x="2891587" y="3132904"/>
            <a:ext cx="824265" cy="584775"/>
          </a:xfrm>
          <a:prstGeom prst="rect">
            <a:avLst/>
          </a:prstGeom>
        </p:spPr>
        <p:txBody>
          <a:bodyPr wrap="none">
            <a:spAutoFit/>
          </a:bodyPr>
          <a:lstStyle/>
          <a:p>
            <a:r>
              <a:rPr lang="en-US" sz="3200" dirty="0">
                <a:solidFill>
                  <a:srgbClr val="99CCFF"/>
                </a:solidFill>
              </a:rPr>
              <a:t>SE</a:t>
            </a:r>
            <a:r>
              <a:rPr lang="en-US" sz="3200" baseline="-25000" dirty="0">
                <a:solidFill>
                  <a:srgbClr val="99CCFF"/>
                </a:solidFill>
              </a:rPr>
              <a:t>5</a:t>
            </a:r>
            <a:endParaRPr lang="en-US" sz="3200" dirty="0"/>
          </a:p>
        </p:txBody>
      </p:sp>
      <p:sp>
        <p:nvSpPr>
          <p:cNvPr id="18" name="TextBox 17"/>
          <p:cNvSpPr txBox="1"/>
          <p:nvPr/>
        </p:nvSpPr>
        <p:spPr>
          <a:xfrm>
            <a:off x="4770783" y="5175918"/>
            <a:ext cx="2809459" cy="1077218"/>
          </a:xfrm>
          <a:prstGeom prst="rect">
            <a:avLst/>
          </a:prstGeom>
          <a:noFill/>
        </p:spPr>
        <p:txBody>
          <a:bodyPr wrap="square" rtlCol="0">
            <a:spAutoFit/>
          </a:bodyPr>
          <a:lstStyle/>
          <a:p>
            <a:pPr algn="r"/>
            <a:r>
              <a:rPr lang="en-US" sz="3200" i="1" dirty="0">
                <a:solidFill>
                  <a:srgbClr val="99CCFF"/>
                </a:solidFill>
              </a:rPr>
              <a:t>m</a:t>
            </a:r>
            <a:r>
              <a:rPr lang="en-US" sz="3200" dirty="0">
                <a:solidFill>
                  <a:srgbClr val="99CCFF"/>
                </a:solidFill>
              </a:rPr>
              <a:t> = $15.43/ft</a:t>
            </a:r>
            <a:r>
              <a:rPr lang="en-US" sz="3200" baseline="30000" dirty="0">
                <a:solidFill>
                  <a:srgbClr val="99CCFF"/>
                </a:solidFill>
              </a:rPr>
              <a:t>2</a:t>
            </a:r>
          </a:p>
          <a:p>
            <a:pPr algn="r"/>
            <a:r>
              <a:rPr lang="en-US" sz="3200" i="1" dirty="0">
                <a:solidFill>
                  <a:srgbClr val="99CCFF"/>
                </a:solidFill>
              </a:rPr>
              <a:t>b</a:t>
            </a:r>
            <a:r>
              <a:rPr lang="en-US" sz="3200" dirty="0">
                <a:solidFill>
                  <a:srgbClr val="99CCFF"/>
                </a:solidFill>
              </a:rPr>
              <a:t> = $13,259</a:t>
            </a:r>
          </a:p>
        </p:txBody>
      </p:sp>
      <p:sp>
        <p:nvSpPr>
          <p:cNvPr id="5" name="TextBox 4"/>
          <p:cNvSpPr txBox="1"/>
          <p:nvPr/>
        </p:nvSpPr>
        <p:spPr>
          <a:xfrm>
            <a:off x="2891587" y="3911955"/>
            <a:ext cx="6615830" cy="1077218"/>
          </a:xfrm>
          <a:prstGeom prst="rect">
            <a:avLst/>
          </a:prstGeom>
          <a:noFill/>
        </p:spPr>
        <p:txBody>
          <a:bodyPr wrap="square" rtlCol="0">
            <a:spAutoFit/>
          </a:bodyPr>
          <a:lstStyle/>
          <a:p>
            <a:pPr algn="ctr"/>
            <a:r>
              <a:rPr lang="en-US" sz="3200" dirty="0"/>
              <a:t>For our 24 data points, the 5</a:t>
            </a:r>
            <a:r>
              <a:rPr lang="en-US" sz="3200" baseline="30000" dirty="0"/>
              <a:t>th</a:t>
            </a:r>
            <a:r>
              <a:rPr lang="en-US" sz="3200" dirty="0"/>
              <a:t> </a:t>
            </a:r>
            <a:r>
              <a:rPr lang="en-US" sz="3200" i="1" dirty="0"/>
              <a:t>m</a:t>
            </a:r>
            <a:r>
              <a:rPr lang="en-US" sz="3200" dirty="0"/>
              <a:t> &amp; </a:t>
            </a:r>
            <a:r>
              <a:rPr lang="en-US" sz="3200" i="1" dirty="0"/>
              <a:t>b</a:t>
            </a:r>
            <a:r>
              <a:rPr lang="en-US" sz="3200" dirty="0"/>
              <a:t> pair minimizes the </a:t>
            </a:r>
            <a:r>
              <a:rPr lang="en-US" sz="3200" dirty="0" err="1"/>
              <a:t>Std</a:t>
            </a:r>
            <a:r>
              <a:rPr lang="en-US" sz="3200" dirty="0"/>
              <a:t> Error.</a:t>
            </a:r>
          </a:p>
        </p:txBody>
      </p:sp>
    </p:spTree>
    <p:extLst>
      <p:ext uri="{BB962C8B-B14F-4D97-AF65-F5344CB8AC3E}">
        <p14:creationId xmlns:p14="http://schemas.microsoft.com/office/powerpoint/2010/main" val="293830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70"/>
                                        </p:tgtEl>
                                      </p:cBhvr>
                                    </p:animEffect>
                                    <p:set>
                                      <p:cBhvr>
                                        <p:cTn id="7" dur="1" fill="hold">
                                          <p:stCondLst>
                                            <p:cond delay="499"/>
                                          </p:stCondLst>
                                        </p:cTn>
                                        <p:tgtEl>
                                          <p:spTgt spid="70"/>
                                        </p:tgtEl>
                                        <p:attrNameLst>
                                          <p:attrName>style.visibility</p:attrName>
                                        </p:attrNameLst>
                                      </p:cBhvr>
                                      <p:to>
                                        <p:strVal val="hidden"/>
                                      </p:to>
                                    </p:set>
                                  </p:childTnLst>
                                </p:cTn>
                              </p:par>
                              <p:par>
                                <p:cTn id="8" presetID="22" presetClass="entr" presetSubtype="8" fill="hold" grpId="0"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par>
                                <p:cTn id="16" presetID="42" presetClass="path" presetSubtype="0" accel="50000" decel="50000" fill="hold" grpId="1" nodeType="withEffect">
                                  <p:stCondLst>
                                    <p:cond delay="0"/>
                                  </p:stCondLst>
                                  <p:childTnLst>
                                    <p:animMotion origin="layout" path="M -3.54167E-6 4.44444E-6 L 0.24154 0.00555 " pathEditMode="relative" rAng="0" ptsTypes="AA">
                                      <p:cBhvr>
                                        <p:cTn id="17" dur="2000" fill="hold"/>
                                        <p:tgtEl>
                                          <p:spTgt spid="3"/>
                                        </p:tgtEl>
                                        <p:attrNameLst>
                                          <p:attrName>ppt_x</p:attrName>
                                          <p:attrName>ppt_y</p:attrName>
                                        </p:attrNameLst>
                                      </p:cBhvr>
                                      <p:rCtr x="12070" y="278"/>
                                    </p:animMotion>
                                  </p:childTnLst>
                                </p:cTn>
                              </p:par>
                              <p:par>
                                <p:cTn id="18" presetID="6" presetClass="emph" presetSubtype="0" fill="hold" grpId="2" nodeType="withEffect">
                                  <p:stCondLst>
                                    <p:cond delay="0"/>
                                  </p:stCondLst>
                                  <p:childTnLst>
                                    <p:animScale>
                                      <p:cBhvr>
                                        <p:cTn id="19" dur="2000" fill="hold"/>
                                        <p:tgtEl>
                                          <p:spTgt spid="3"/>
                                        </p:tgtEl>
                                      </p:cBhvr>
                                      <p:by x="150000" y="150000"/>
                                    </p:animScale>
                                  </p:childTnLst>
                                </p:cTn>
                              </p:par>
                              <p:par>
                                <p:cTn id="20" presetID="10" presetClass="exit" presetSubtype="0" fill="hold" grpId="1" nodeType="withEffect">
                                  <p:stCondLst>
                                    <p:cond delay="0"/>
                                  </p:stCondLst>
                                  <p:childTnLst>
                                    <p:animEffect transition="out" filter="fade">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15" grpId="0"/>
      <p:bldP spid="15" grpId="1"/>
      <p:bldP spid="3" grpId="0"/>
      <p:bldP spid="3" grpId="1"/>
      <p:bldP spid="3" grpId="2"/>
      <p:bldP spid="18" grpId="0" uiExpand="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152483623"/>
              </p:ext>
            </p:extLst>
          </p:nvPr>
        </p:nvGraphicFramePr>
        <p:xfrm>
          <a:off x="881149" y="648393"/>
          <a:ext cx="10075026" cy="578565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508392" y="72541"/>
            <a:ext cx="9689573" cy="646331"/>
          </a:xfrm>
          <a:prstGeom prst="rect">
            <a:avLst/>
          </a:prstGeom>
          <a:noFill/>
        </p:spPr>
        <p:txBody>
          <a:bodyPr wrap="square" rtlCol="0">
            <a:spAutoFit/>
          </a:bodyPr>
          <a:lstStyle/>
          <a:p>
            <a:r>
              <a:rPr lang="en-US" sz="3600" dirty="0"/>
              <a:t>Size of a Home and its corresponding Sale Price</a:t>
            </a:r>
          </a:p>
        </p:txBody>
      </p:sp>
      <p:sp>
        <p:nvSpPr>
          <p:cNvPr id="4" name="TextBox 3"/>
          <p:cNvSpPr txBox="1"/>
          <p:nvPr/>
        </p:nvSpPr>
        <p:spPr>
          <a:xfrm>
            <a:off x="8962796" y="4727841"/>
            <a:ext cx="1850977" cy="677108"/>
          </a:xfrm>
          <a:prstGeom prst="rect">
            <a:avLst/>
          </a:prstGeom>
          <a:noFill/>
        </p:spPr>
        <p:txBody>
          <a:bodyPr wrap="square" rtlCol="0">
            <a:spAutoFit/>
          </a:bodyPr>
          <a:lstStyle/>
          <a:p>
            <a:pPr algn="r"/>
            <a:r>
              <a:rPr lang="en-US" b="1" i="1" dirty="0">
                <a:solidFill>
                  <a:srgbClr val="99CCFF"/>
                </a:solidFill>
              </a:rPr>
              <a:t>m</a:t>
            </a:r>
            <a:r>
              <a:rPr lang="en-US" b="1" dirty="0">
                <a:solidFill>
                  <a:srgbClr val="99CCFF"/>
                </a:solidFill>
              </a:rPr>
              <a:t> = $</a:t>
            </a:r>
            <a:r>
              <a:rPr lang="en-US" sz="2000" b="1" dirty="0">
                <a:solidFill>
                  <a:srgbClr val="99CCFF"/>
                </a:solidFill>
              </a:rPr>
              <a:t>15.43/ft</a:t>
            </a:r>
            <a:r>
              <a:rPr lang="en-US" sz="2000" b="1" baseline="30000" dirty="0">
                <a:solidFill>
                  <a:srgbClr val="99CCFF"/>
                </a:solidFill>
              </a:rPr>
              <a:t>2</a:t>
            </a:r>
            <a:endParaRPr lang="en-US" sz="2000" b="1" dirty="0">
              <a:solidFill>
                <a:srgbClr val="99CCFF"/>
              </a:solidFill>
            </a:endParaRPr>
          </a:p>
          <a:p>
            <a:pPr algn="r"/>
            <a:r>
              <a:rPr lang="en-US" b="1" i="1" dirty="0">
                <a:solidFill>
                  <a:srgbClr val="99CCFF"/>
                </a:solidFill>
              </a:rPr>
              <a:t>b</a:t>
            </a:r>
            <a:r>
              <a:rPr lang="en-US" b="1" dirty="0">
                <a:solidFill>
                  <a:srgbClr val="99CCFF"/>
                </a:solidFill>
              </a:rPr>
              <a:t> = $13,259</a:t>
            </a:r>
          </a:p>
        </p:txBody>
      </p:sp>
    </p:spTree>
    <p:extLst>
      <p:ext uri="{BB962C8B-B14F-4D97-AF65-F5344CB8AC3E}">
        <p14:creationId xmlns:p14="http://schemas.microsoft.com/office/powerpoint/2010/main" val="90672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1519056176"/>
              </p:ext>
            </p:extLst>
          </p:nvPr>
        </p:nvGraphicFramePr>
        <p:xfrm>
          <a:off x="881149" y="648393"/>
          <a:ext cx="10075026" cy="578565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508392" y="72541"/>
            <a:ext cx="9689573" cy="646331"/>
          </a:xfrm>
          <a:prstGeom prst="rect">
            <a:avLst/>
          </a:prstGeom>
          <a:noFill/>
        </p:spPr>
        <p:txBody>
          <a:bodyPr wrap="square" rtlCol="0">
            <a:spAutoFit/>
          </a:bodyPr>
          <a:lstStyle/>
          <a:p>
            <a:r>
              <a:rPr lang="en-US" sz="3600" dirty="0"/>
              <a:t>Size of a Home and its corresponding Sale Price</a:t>
            </a:r>
          </a:p>
        </p:txBody>
      </p:sp>
      <p:sp>
        <p:nvSpPr>
          <p:cNvPr id="4" name="TextBox 3"/>
          <p:cNvSpPr txBox="1"/>
          <p:nvPr/>
        </p:nvSpPr>
        <p:spPr>
          <a:xfrm>
            <a:off x="8962798" y="4727841"/>
            <a:ext cx="1643874" cy="677108"/>
          </a:xfrm>
          <a:prstGeom prst="rect">
            <a:avLst/>
          </a:prstGeom>
          <a:noFill/>
        </p:spPr>
        <p:txBody>
          <a:bodyPr wrap="square" rtlCol="0">
            <a:spAutoFit/>
          </a:bodyPr>
          <a:lstStyle/>
          <a:p>
            <a:pPr algn="r"/>
            <a:r>
              <a:rPr lang="en-US" i="1" dirty="0">
                <a:solidFill>
                  <a:srgbClr val="99CCFF"/>
                </a:solidFill>
              </a:rPr>
              <a:t>m</a:t>
            </a:r>
            <a:r>
              <a:rPr lang="en-US" dirty="0">
                <a:solidFill>
                  <a:srgbClr val="99CCFF"/>
                </a:solidFill>
              </a:rPr>
              <a:t> = $</a:t>
            </a:r>
            <a:r>
              <a:rPr lang="en-US" sz="2000" dirty="0">
                <a:solidFill>
                  <a:srgbClr val="99CCFF"/>
                </a:solidFill>
              </a:rPr>
              <a:t>15.433</a:t>
            </a:r>
          </a:p>
          <a:p>
            <a:pPr algn="r"/>
            <a:r>
              <a:rPr lang="en-US" i="1" dirty="0">
                <a:solidFill>
                  <a:srgbClr val="99CCFF"/>
                </a:solidFill>
              </a:rPr>
              <a:t>b</a:t>
            </a:r>
            <a:r>
              <a:rPr lang="en-US" dirty="0">
                <a:solidFill>
                  <a:srgbClr val="99CCFF"/>
                </a:solidFill>
              </a:rPr>
              <a:t> = $13,259</a:t>
            </a:r>
          </a:p>
        </p:txBody>
      </p:sp>
      <p:grpSp>
        <p:nvGrpSpPr>
          <p:cNvPr id="10" name="Group 9"/>
          <p:cNvGrpSpPr/>
          <p:nvPr/>
        </p:nvGrpSpPr>
        <p:grpSpPr>
          <a:xfrm rot="16200000">
            <a:off x="3108552" y="1575253"/>
            <a:ext cx="3366054" cy="3383280"/>
            <a:chOff x="2815317" y="1834876"/>
            <a:chExt cx="3366054" cy="3383280"/>
          </a:xfrm>
        </p:grpSpPr>
        <p:pic>
          <p:nvPicPr>
            <p:cNvPr id="7" name="Picture 6"/>
            <p:cNvPicPr>
              <a:picLocks noChangeAspect="1"/>
            </p:cNvPicPr>
            <p:nvPr/>
          </p:nvPicPr>
          <p:blipFill rotWithShape="1">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l="16016" t="-75312" r="16667" b="8158"/>
            <a:stretch/>
          </p:blipFill>
          <p:spPr>
            <a:xfrm>
              <a:off x="2815317" y="1834876"/>
              <a:ext cx="3366054" cy="3383280"/>
            </a:xfrm>
            <a:prstGeom prst="rect">
              <a:avLst/>
            </a:prstGeom>
          </p:spPr>
        </p:pic>
        <p:cxnSp>
          <p:nvCxnSpPr>
            <p:cNvPr id="9" name="Straight Connector 8"/>
            <p:cNvCxnSpPr/>
            <p:nvPr/>
          </p:nvCxnSpPr>
          <p:spPr>
            <a:xfrm flipV="1">
              <a:off x="4483100" y="3644900"/>
              <a:ext cx="0" cy="146304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rot="16200000">
            <a:off x="6252553" y="493042"/>
            <a:ext cx="3366054" cy="3383280"/>
            <a:chOff x="2815317" y="1834876"/>
            <a:chExt cx="3366054" cy="3383280"/>
          </a:xfrm>
        </p:grpSpPr>
        <p:pic>
          <p:nvPicPr>
            <p:cNvPr id="12" name="Picture 11"/>
            <p:cNvPicPr>
              <a:picLocks noChangeAspect="1"/>
            </p:cNvPicPr>
            <p:nvPr/>
          </p:nvPicPr>
          <p:blipFill rotWithShape="1">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l="16016" t="-75312" r="16667" b="8158"/>
            <a:stretch/>
          </p:blipFill>
          <p:spPr>
            <a:xfrm>
              <a:off x="2815317" y="1834876"/>
              <a:ext cx="3366054" cy="3383280"/>
            </a:xfrm>
            <a:prstGeom prst="rect">
              <a:avLst/>
            </a:prstGeom>
          </p:spPr>
        </p:pic>
        <p:cxnSp>
          <p:nvCxnSpPr>
            <p:cNvPr id="13" name="Straight Connector 12"/>
            <p:cNvCxnSpPr/>
            <p:nvPr/>
          </p:nvCxnSpPr>
          <p:spPr>
            <a:xfrm flipV="1">
              <a:off x="4483100" y="3644900"/>
              <a:ext cx="0" cy="146304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rot="16200000">
            <a:off x="337759" y="2482576"/>
            <a:ext cx="3366054" cy="3383280"/>
            <a:chOff x="2815317" y="1834876"/>
            <a:chExt cx="3366054" cy="3383280"/>
          </a:xfrm>
        </p:grpSpPr>
        <p:pic>
          <p:nvPicPr>
            <p:cNvPr id="15" name="Picture 14"/>
            <p:cNvPicPr>
              <a:picLocks noChangeAspect="1"/>
            </p:cNvPicPr>
            <p:nvPr/>
          </p:nvPicPr>
          <p:blipFill rotWithShape="1">
            <a:blip r:embed="rId4">
              <a:clrChange>
                <a:clrFrom>
                  <a:srgbClr val="F6F6F6"/>
                </a:clrFrom>
                <a:clrTo>
                  <a:srgbClr val="F6F6F6">
                    <a:alpha val="0"/>
                  </a:srgbClr>
                </a:clrTo>
              </a:clrChange>
              <a:extLst>
                <a:ext uri="{28A0092B-C50C-407E-A947-70E740481C1C}">
                  <a14:useLocalDpi xmlns:a14="http://schemas.microsoft.com/office/drawing/2010/main" val="0"/>
                </a:ext>
              </a:extLst>
            </a:blip>
            <a:srcRect l="16016" t="-75312" r="16667" b="8158"/>
            <a:stretch/>
          </p:blipFill>
          <p:spPr>
            <a:xfrm>
              <a:off x="2815317" y="1834876"/>
              <a:ext cx="3366054" cy="3383280"/>
            </a:xfrm>
            <a:prstGeom prst="rect">
              <a:avLst/>
            </a:prstGeom>
          </p:spPr>
        </p:pic>
        <p:cxnSp>
          <p:nvCxnSpPr>
            <p:cNvPr id="16" name="Straight Connector 15"/>
            <p:cNvCxnSpPr/>
            <p:nvPr/>
          </p:nvCxnSpPr>
          <p:spPr>
            <a:xfrm flipV="1">
              <a:off x="4483100" y="3644900"/>
              <a:ext cx="0" cy="146304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4858028" y="1739292"/>
            <a:ext cx="1299222" cy="369332"/>
          </a:xfrm>
          <a:prstGeom prst="rect">
            <a:avLst/>
          </a:prstGeom>
          <a:noFill/>
        </p:spPr>
        <p:txBody>
          <a:bodyPr wrap="square" rtlCol="0">
            <a:spAutoFit/>
          </a:bodyPr>
          <a:lstStyle/>
          <a:p>
            <a:r>
              <a:rPr lang="en-US" dirty="0"/>
              <a:t>N(0,</a:t>
            </a:r>
            <a:r>
              <a:rPr lang="el-GR" dirty="0">
                <a:latin typeface="Arial" panose="020B0604020202020204" pitchFamily="34" charset="0"/>
                <a:cs typeface="Arial" panose="020B0604020202020204" pitchFamily="34" charset="0"/>
              </a:rPr>
              <a:t>σ</a:t>
            </a:r>
            <a:r>
              <a:rPr lang="en-US" baseline="30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=9)</a:t>
            </a:r>
            <a:endParaRPr lang="en-US" dirty="0"/>
          </a:p>
        </p:txBody>
      </p:sp>
    </p:spTree>
    <p:extLst>
      <p:ext uri="{BB962C8B-B14F-4D97-AF65-F5344CB8AC3E}">
        <p14:creationId xmlns:p14="http://schemas.microsoft.com/office/powerpoint/2010/main" val="312435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2386361" y="1048215"/>
            <a:ext cx="7147932" cy="769441"/>
          </a:xfrm>
          <a:prstGeom prst="rect">
            <a:avLst/>
          </a:prstGeom>
          <a:noFill/>
        </p:spPr>
        <p:txBody>
          <a:bodyPr wrap="square" rtlCol="0">
            <a:spAutoFit/>
          </a:bodyPr>
          <a:lstStyle/>
          <a:p>
            <a:pPr algn="ctr"/>
            <a:r>
              <a:rPr lang="en-US" sz="4400" i="1" dirty="0" err="1"/>
              <a:t>y</a:t>
            </a:r>
            <a:r>
              <a:rPr lang="en-US" sz="4400" i="1" baseline="-25000" dirty="0" err="1"/>
              <a:t>i</a:t>
            </a:r>
            <a:r>
              <a:rPr lang="en-US" sz="4400" dirty="0"/>
              <a:t> = </a:t>
            </a:r>
            <a:r>
              <a:rPr lang="en-US" sz="4400" i="1" dirty="0"/>
              <a:t>mx</a:t>
            </a:r>
            <a:r>
              <a:rPr lang="en-US" sz="4400" i="1" baseline="-25000" dirty="0"/>
              <a:t>i</a:t>
            </a:r>
            <a:r>
              <a:rPr lang="en-US" sz="4400" dirty="0"/>
              <a:t> + </a:t>
            </a:r>
            <a:r>
              <a:rPr lang="en-US" sz="4400" i="1" dirty="0"/>
              <a:t>b</a:t>
            </a:r>
          </a:p>
        </p:txBody>
      </p:sp>
      <p:sp>
        <p:nvSpPr>
          <p:cNvPr id="4" name="TextBox 3"/>
          <p:cNvSpPr txBox="1"/>
          <p:nvPr/>
        </p:nvSpPr>
        <p:spPr>
          <a:xfrm>
            <a:off x="2386361" y="2059259"/>
            <a:ext cx="7147932" cy="769441"/>
          </a:xfrm>
          <a:prstGeom prst="rect">
            <a:avLst/>
          </a:prstGeom>
          <a:noFill/>
        </p:spPr>
        <p:txBody>
          <a:bodyPr wrap="square" rtlCol="0">
            <a:spAutoFit/>
          </a:bodyPr>
          <a:lstStyle/>
          <a:p>
            <a:pPr algn="ctr"/>
            <a:r>
              <a:rPr lang="en-US" sz="4400" i="1" dirty="0" err="1"/>
              <a:t>y</a:t>
            </a:r>
            <a:r>
              <a:rPr lang="en-US" sz="4400" i="1" baseline="-25000" dirty="0" err="1"/>
              <a:t>i</a:t>
            </a:r>
            <a:r>
              <a:rPr lang="en-US" sz="4400" dirty="0"/>
              <a:t> = </a:t>
            </a:r>
            <a:r>
              <a:rPr lang="en-US" sz="4400" i="1" dirty="0"/>
              <a:t>b</a:t>
            </a:r>
            <a:r>
              <a:rPr lang="en-US" sz="4400" dirty="0"/>
              <a:t> + </a:t>
            </a:r>
            <a:r>
              <a:rPr lang="en-US" sz="4400" i="1" dirty="0"/>
              <a:t>mx</a:t>
            </a:r>
            <a:r>
              <a:rPr lang="en-US" sz="4400" i="1" baseline="-25000" dirty="0"/>
              <a:t>i</a:t>
            </a:r>
          </a:p>
        </p:txBody>
      </p:sp>
      <p:sp>
        <p:nvSpPr>
          <p:cNvPr id="2" name="TextBox 1"/>
          <p:cNvSpPr txBox="1"/>
          <p:nvPr/>
        </p:nvSpPr>
        <p:spPr>
          <a:xfrm>
            <a:off x="6890826" y="1048214"/>
            <a:ext cx="574431" cy="769441"/>
          </a:xfrm>
          <a:prstGeom prst="rect">
            <a:avLst/>
          </a:prstGeom>
          <a:noFill/>
        </p:spPr>
        <p:txBody>
          <a:bodyPr wrap="square" rtlCol="0">
            <a:spAutoFit/>
          </a:bodyPr>
          <a:lstStyle/>
          <a:p>
            <a:pPr algn="ctr"/>
            <a:r>
              <a:rPr lang="en-US" sz="4400" i="1" dirty="0"/>
              <a:t>b</a:t>
            </a:r>
          </a:p>
        </p:txBody>
      </p:sp>
      <p:sp>
        <p:nvSpPr>
          <p:cNvPr id="6" name="TextBox 5"/>
          <p:cNvSpPr txBox="1"/>
          <p:nvPr/>
        </p:nvSpPr>
        <p:spPr>
          <a:xfrm>
            <a:off x="5473317" y="1048213"/>
            <a:ext cx="1078523" cy="769441"/>
          </a:xfrm>
          <a:prstGeom prst="rect">
            <a:avLst/>
          </a:prstGeom>
          <a:noFill/>
        </p:spPr>
        <p:txBody>
          <a:bodyPr wrap="square" rtlCol="0">
            <a:spAutoFit/>
          </a:bodyPr>
          <a:lstStyle/>
          <a:p>
            <a:pPr algn="ctr"/>
            <a:r>
              <a:rPr lang="en-US" sz="4400" i="1" dirty="0"/>
              <a:t>mx</a:t>
            </a:r>
            <a:r>
              <a:rPr lang="en-US" sz="4400" i="1" baseline="-25000" dirty="0"/>
              <a:t>i</a:t>
            </a:r>
          </a:p>
        </p:txBody>
      </p:sp>
      <p:sp>
        <p:nvSpPr>
          <p:cNvPr id="7" name="TextBox 6"/>
          <p:cNvSpPr txBox="1"/>
          <p:nvPr/>
        </p:nvSpPr>
        <p:spPr>
          <a:xfrm>
            <a:off x="4013439" y="3055698"/>
            <a:ext cx="4392008" cy="584775"/>
          </a:xfrm>
          <a:prstGeom prst="rect">
            <a:avLst/>
          </a:prstGeom>
          <a:noFill/>
        </p:spPr>
        <p:txBody>
          <a:bodyPr wrap="square" rtlCol="0">
            <a:spAutoFit/>
          </a:bodyPr>
          <a:lstStyle/>
          <a:p>
            <a:r>
              <a:rPr lang="en-US" sz="3200" dirty="0"/>
              <a:t>Let: </a:t>
            </a:r>
            <a:r>
              <a:rPr lang="en-US" sz="3200" i="1" dirty="0"/>
              <a:t>b</a:t>
            </a:r>
            <a:r>
              <a:rPr lang="en-US" sz="3200" dirty="0"/>
              <a:t> = </a:t>
            </a:r>
            <a:r>
              <a:rPr lang="el-GR" sz="3200" i="1" dirty="0">
                <a:cs typeface="Arial" panose="020B0604020202020204" pitchFamily="34" charset="0"/>
              </a:rPr>
              <a:t>β</a:t>
            </a:r>
            <a:r>
              <a:rPr lang="en-US" sz="3200" baseline="-25000" dirty="0">
                <a:cs typeface="Arial" panose="020B0604020202020204" pitchFamily="34" charset="0"/>
              </a:rPr>
              <a:t>0</a:t>
            </a:r>
            <a:r>
              <a:rPr lang="en-US" sz="3200" dirty="0">
                <a:cs typeface="Arial" panose="020B0604020202020204" pitchFamily="34" charset="0"/>
              </a:rPr>
              <a:t> and </a:t>
            </a:r>
            <a:r>
              <a:rPr lang="en-US" sz="3200" i="1" dirty="0">
                <a:cs typeface="Arial" panose="020B0604020202020204" pitchFamily="34" charset="0"/>
              </a:rPr>
              <a:t>m</a:t>
            </a:r>
            <a:r>
              <a:rPr lang="en-US" sz="3200" dirty="0">
                <a:cs typeface="Arial" panose="020B0604020202020204" pitchFamily="34" charset="0"/>
              </a:rPr>
              <a:t> = </a:t>
            </a:r>
            <a:r>
              <a:rPr lang="el-GR" sz="3200" i="1" dirty="0">
                <a:cs typeface="Arial" panose="020B0604020202020204" pitchFamily="34" charset="0"/>
              </a:rPr>
              <a:t>β</a:t>
            </a:r>
            <a:r>
              <a:rPr lang="en-US" sz="3200" baseline="-25000" dirty="0">
                <a:cs typeface="Arial" panose="020B0604020202020204" pitchFamily="34" charset="0"/>
              </a:rPr>
              <a:t>1</a:t>
            </a:r>
            <a:r>
              <a:rPr lang="en-US" sz="3200" dirty="0">
                <a:cs typeface="Arial" panose="020B0604020202020204" pitchFamily="34" charset="0"/>
              </a:rPr>
              <a:t> </a:t>
            </a:r>
            <a:endParaRPr lang="en-US" sz="3200" dirty="0"/>
          </a:p>
        </p:txBody>
      </p:sp>
      <p:sp>
        <p:nvSpPr>
          <p:cNvPr id="8" name="TextBox 7"/>
          <p:cNvSpPr txBox="1"/>
          <p:nvPr/>
        </p:nvSpPr>
        <p:spPr>
          <a:xfrm>
            <a:off x="2233962" y="3914365"/>
            <a:ext cx="7147932" cy="769441"/>
          </a:xfrm>
          <a:prstGeom prst="rect">
            <a:avLst/>
          </a:prstGeom>
          <a:noFill/>
        </p:spPr>
        <p:txBody>
          <a:bodyPr wrap="square" rtlCol="0">
            <a:spAutoFit/>
          </a:bodyPr>
          <a:lstStyle/>
          <a:p>
            <a:pPr algn="ctr"/>
            <a:r>
              <a:rPr lang="en-US" sz="4400" i="1" dirty="0" err="1"/>
              <a:t>y</a:t>
            </a:r>
            <a:r>
              <a:rPr lang="en-US" sz="4400" i="1" baseline="-25000" dirty="0" err="1"/>
              <a:t>i</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0</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1</a:t>
            </a:r>
            <a:r>
              <a:rPr lang="en-US" sz="4400" i="1" dirty="0"/>
              <a:t>x</a:t>
            </a:r>
            <a:r>
              <a:rPr lang="en-US" sz="4400" i="1" baseline="-25000" dirty="0"/>
              <a:t>i</a:t>
            </a:r>
          </a:p>
        </p:txBody>
      </p:sp>
      <p:sp>
        <p:nvSpPr>
          <p:cNvPr id="10" name="TextBox 9"/>
          <p:cNvSpPr txBox="1"/>
          <p:nvPr/>
        </p:nvSpPr>
        <p:spPr>
          <a:xfrm>
            <a:off x="568079" y="415205"/>
            <a:ext cx="8813815" cy="646331"/>
          </a:xfrm>
          <a:prstGeom prst="rect">
            <a:avLst/>
          </a:prstGeom>
          <a:noFill/>
        </p:spPr>
        <p:txBody>
          <a:bodyPr wrap="square" rtlCol="0">
            <a:spAutoFit/>
          </a:bodyPr>
          <a:lstStyle/>
          <a:p>
            <a:r>
              <a:rPr lang="en-US" sz="3600" dirty="0"/>
              <a:t>Then for any </a:t>
            </a:r>
            <a:r>
              <a:rPr lang="en-US" sz="3600" i="1" dirty="0"/>
              <a:t>set of </a:t>
            </a:r>
            <a:r>
              <a:rPr lang="en-US" sz="3600" i="1" dirty="0">
                <a:solidFill>
                  <a:srgbClr val="FFC000"/>
                </a:solidFill>
              </a:rPr>
              <a:t>paired data points </a:t>
            </a:r>
            <a:r>
              <a:rPr lang="en-US" sz="3600" dirty="0"/>
              <a:t>(x</a:t>
            </a:r>
            <a:r>
              <a:rPr lang="en-US" sz="3600" baseline="-25000" dirty="0"/>
              <a:t>i</a:t>
            </a:r>
            <a:r>
              <a:rPr lang="en-US" sz="3600" dirty="0"/>
              <a:t>, </a:t>
            </a:r>
            <a:r>
              <a:rPr lang="en-US" sz="3600" dirty="0" err="1"/>
              <a:t>y</a:t>
            </a:r>
            <a:r>
              <a:rPr lang="en-US" sz="3600" baseline="-25000" dirty="0" err="1"/>
              <a:t>i</a:t>
            </a:r>
            <a:r>
              <a:rPr lang="en-US" sz="3600" dirty="0"/>
              <a:t>)… </a:t>
            </a:r>
            <a:endParaRPr lang="en-US" sz="3600" i="1" dirty="0">
              <a:solidFill>
                <a:srgbClr val="FFC000"/>
              </a:solidFill>
            </a:endParaRPr>
          </a:p>
        </p:txBody>
      </p:sp>
    </p:spTree>
    <p:extLst>
      <p:ext uri="{BB962C8B-B14F-4D97-AF65-F5344CB8AC3E}">
        <p14:creationId xmlns:p14="http://schemas.microsoft.com/office/powerpoint/2010/main" val="3302272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accel="50000" decel="50000" fill="hold" grpId="1" nodeType="withEffect">
                                  <p:stCondLst>
                                    <p:cond delay="0"/>
                                  </p:stCondLst>
                                  <p:childTnLst>
                                    <p:animMotion origin="layout" path="M 0 3.7037E-6 L -0.1082 0.14838 " pathEditMode="relative" rAng="0" ptsTypes="AA">
                                      <p:cBhvr>
                                        <p:cTn id="9" dur="2000" fill="hold"/>
                                        <p:tgtEl>
                                          <p:spTgt spid="2"/>
                                        </p:tgtEl>
                                        <p:attrNameLst>
                                          <p:attrName>ppt_x</p:attrName>
                                          <p:attrName>ppt_y</p:attrName>
                                        </p:attrNameLst>
                                      </p:cBhvr>
                                      <p:rCtr x="-5417" y="7407"/>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42" presetClass="path" presetSubtype="0" accel="50000" decel="50000" fill="hold" grpId="1" nodeType="withEffect">
                                  <p:stCondLst>
                                    <p:cond delay="0"/>
                                  </p:stCondLst>
                                  <p:childTnLst>
                                    <p:animMotion origin="layout" path="M -2.08333E-6 3.7037E-6 L 0.07656 0.14838 " pathEditMode="relative" rAng="0" ptsTypes="AA">
                                      <p:cBhvr>
                                        <p:cTn id="14" dur="2000" fill="hold"/>
                                        <p:tgtEl>
                                          <p:spTgt spid="6"/>
                                        </p:tgtEl>
                                        <p:attrNameLst>
                                          <p:attrName>ppt_x</p:attrName>
                                          <p:attrName>ppt_y</p:attrName>
                                        </p:attrNameLst>
                                      </p:cBhvr>
                                      <p:rCtr x="3828" y="7407"/>
                                    </p:animMotion>
                                  </p:childTnLst>
                                </p:cTn>
                              </p:par>
                              <p:par>
                                <p:cTn id="15" presetID="10" presetClass="exit" presetSubtype="0" fill="hold" grpId="2" nodeType="withEffect">
                                  <p:stCondLst>
                                    <p:cond delay="1250"/>
                                  </p:stCondLst>
                                  <p:childTnLst>
                                    <p:animEffect transition="out" filter="fade">
                                      <p:cBhvr>
                                        <p:cTn id="16" dur="1000"/>
                                        <p:tgtEl>
                                          <p:spTgt spid="2"/>
                                        </p:tgtEl>
                                      </p:cBhvr>
                                    </p:animEffect>
                                    <p:set>
                                      <p:cBhvr>
                                        <p:cTn id="17" dur="1" fill="hold">
                                          <p:stCondLst>
                                            <p:cond delay="999"/>
                                          </p:stCondLst>
                                        </p:cTn>
                                        <p:tgtEl>
                                          <p:spTgt spid="2"/>
                                        </p:tgtEl>
                                        <p:attrNameLst>
                                          <p:attrName>style.visibility</p:attrName>
                                        </p:attrNameLst>
                                      </p:cBhvr>
                                      <p:to>
                                        <p:strVal val="hidden"/>
                                      </p:to>
                                    </p:set>
                                  </p:childTnLst>
                                </p:cTn>
                              </p:par>
                              <p:par>
                                <p:cTn id="18" presetID="10" presetClass="exit" presetSubtype="0" fill="hold" grpId="2" nodeType="withEffect">
                                  <p:stCondLst>
                                    <p:cond delay="1250"/>
                                  </p:stCondLst>
                                  <p:childTnLst>
                                    <p:animEffect transition="out" filter="fade">
                                      <p:cBhvr>
                                        <p:cTn id="19" dur="1000"/>
                                        <p:tgtEl>
                                          <p:spTgt spid="6"/>
                                        </p:tgtEl>
                                      </p:cBhvr>
                                    </p:animEffect>
                                    <p:set>
                                      <p:cBhvr>
                                        <p:cTn id="20" dur="1" fill="hold">
                                          <p:stCondLst>
                                            <p:cond delay="999"/>
                                          </p:stCondLst>
                                        </p:cTn>
                                        <p:tgtEl>
                                          <p:spTgt spid="6"/>
                                        </p:tgtEl>
                                        <p:attrNameLst>
                                          <p:attrName>style.visibility</p:attrName>
                                        </p:attrNameLst>
                                      </p:cBhvr>
                                      <p:to>
                                        <p:strVal val="hidden"/>
                                      </p:to>
                                    </p:set>
                                  </p:childTnLst>
                                </p:cTn>
                              </p:par>
                              <p:par>
                                <p:cTn id="21" presetID="10" presetClass="entr" presetSubtype="0" fill="hold" grpId="0" nodeType="withEffect">
                                  <p:stCondLst>
                                    <p:cond delay="20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2500"/>
                            </p:stCondLst>
                            <p:childTnLst>
                              <p:par>
                                <p:cTn id="25" presetID="10" presetClass="exit" presetSubtype="0" fill="hold" grpId="0" nodeType="afterEffect">
                                  <p:stCondLst>
                                    <p:cond delay="150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P spid="2" grpId="1"/>
      <p:bldP spid="2" grpId="2"/>
      <p:bldP spid="6" grpId="0"/>
      <p:bldP spid="6" grpId="1"/>
      <p:bldP spid="6" grpId="2"/>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2386361" y="2059259"/>
            <a:ext cx="7147932" cy="769441"/>
          </a:xfrm>
          <a:prstGeom prst="rect">
            <a:avLst/>
          </a:prstGeom>
          <a:noFill/>
        </p:spPr>
        <p:txBody>
          <a:bodyPr wrap="square" rtlCol="0">
            <a:spAutoFit/>
          </a:bodyPr>
          <a:lstStyle/>
          <a:p>
            <a:pPr algn="ctr"/>
            <a:r>
              <a:rPr lang="en-US" sz="4400" i="1" dirty="0" err="1"/>
              <a:t>y</a:t>
            </a:r>
            <a:r>
              <a:rPr lang="en-US" sz="4400" i="1" baseline="-25000" dirty="0" err="1"/>
              <a:t>i</a:t>
            </a:r>
            <a:r>
              <a:rPr lang="en-US" sz="4400" dirty="0"/>
              <a:t> = </a:t>
            </a:r>
            <a:r>
              <a:rPr lang="en-US" sz="4400" i="1" dirty="0"/>
              <a:t>b</a:t>
            </a:r>
            <a:r>
              <a:rPr lang="en-US" sz="4400" dirty="0"/>
              <a:t> + </a:t>
            </a:r>
            <a:r>
              <a:rPr lang="en-US" sz="4400" i="1" dirty="0"/>
              <a:t>mx</a:t>
            </a:r>
            <a:r>
              <a:rPr lang="en-US" sz="4400" i="1" baseline="-25000" dirty="0"/>
              <a:t>i</a:t>
            </a:r>
          </a:p>
        </p:txBody>
      </p:sp>
      <p:sp>
        <p:nvSpPr>
          <p:cNvPr id="7" name="TextBox 6"/>
          <p:cNvSpPr txBox="1"/>
          <p:nvPr/>
        </p:nvSpPr>
        <p:spPr>
          <a:xfrm>
            <a:off x="4013439" y="3055698"/>
            <a:ext cx="4392008" cy="584775"/>
          </a:xfrm>
          <a:prstGeom prst="rect">
            <a:avLst/>
          </a:prstGeom>
          <a:noFill/>
        </p:spPr>
        <p:txBody>
          <a:bodyPr wrap="square" rtlCol="0">
            <a:spAutoFit/>
          </a:bodyPr>
          <a:lstStyle/>
          <a:p>
            <a:r>
              <a:rPr lang="en-US" sz="3200" dirty="0"/>
              <a:t>Let: </a:t>
            </a:r>
            <a:r>
              <a:rPr lang="en-US" sz="3200" i="1" dirty="0"/>
              <a:t>b</a:t>
            </a:r>
            <a:r>
              <a:rPr lang="en-US" sz="3200" dirty="0"/>
              <a:t> = </a:t>
            </a:r>
            <a:r>
              <a:rPr lang="el-GR" sz="3200" i="1" dirty="0">
                <a:cs typeface="Arial" panose="020B0604020202020204" pitchFamily="34" charset="0"/>
              </a:rPr>
              <a:t>β</a:t>
            </a:r>
            <a:r>
              <a:rPr lang="en-US" sz="3200" baseline="-25000" dirty="0">
                <a:cs typeface="Arial" panose="020B0604020202020204" pitchFamily="34" charset="0"/>
              </a:rPr>
              <a:t>0</a:t>
            </a:r>
            <a:r>
              <a:rPr lang="en-US" sz="3200" dirty="0">
                <a:cs typeface="Arial" panose="020B0604020202020204" pitchFamily="34" charset="0"/>
              </a:rPr>
              <a:t> and </a:t>
            </a:r>
            <a:r>
              <a:rPr lang="en-US" sz="3200" i="1" dirty="0">
                <a:cs typeface="Arial" panose="020B0604020202020204" pitchFamily="34" charset="0"/>
              </a:rPr>
              <a:t>m</a:t>
            </a:r>
            <a:r>
              <a:rPr lang="en-US" sz="3200" dirty="0">
                <a:cs typeface="Arial" panose="020B0604020202020204" pitchFamily="34" charset="0"/>
              </a:rPr>
              <a:t> = </a:t>
            </a:r>
            <a:r>
              <a:rPr lang="el-GR" sz="3200" i="1" dirty="0">
                <a:cs typeface="Arial" panose="020B0604020202020204" pitchFamily="34" charset="0"/>
              </a:rPr>
              <a:t>β</a:t>
            </a:r>
            <a:r>
              <a:rPr lang="en-US" sz="3200" baseline="-25000" dirty="0">
                <a:cs typeface="Arial" panose="020B0604020202020204" pitchFamily="34" charset="0"/>
              </a:rPr>
              <a:t>1</a:t>
            </a:r>
            <a:r>
              <a:rPr lang="en-US" sz="3200" dirty="0">
                <a:cs typeface="Arial" panose="020B0604020202020204" pitchFamily="34" charset="0"/>
              </a:rPr>
              <a:t> </a:t>
            </a:r>
            <a:endParaRPr lang="en-US" sz="3200" dirty="0"/>
          </a:p>
        </p:txBody>
      </p:sp>
      <p:sp>
        <p:nvSpPr>
          <p:cNvPr id="8" name="TextBox 7"/>
          <p:cNvSpPr txBox="1"/>
          <p:nvPr/>
        </p:nvSpPr>
        <p:spPr>
          <a:xfrm>
            <a:off x="2233962" y="3914365"/>
            <a:ext cx="7147932" cy="769441"/>
          </a:xfrm>
          <a:prstGeom prst="rect">
            <a:avLst/>
          </a:prstGeom>
          <a:noFill/>
        </p:spPr>
        <p:txBody>
          <a:bodyPr wrap="square" rtlCol="0">
            <a:spAutoFit/>
          </a:bodyPr>
          <a:lstStyle/>
          <a:p>
            <a:pPr algn="ctr"/>
            <a:r>
              <a:rPr lang="en-US" sz="4400" i="1" dirty="0" err="1"/>
              <a:t>y</a:t>
            </a:r>
            <a:r>
              <a:rPr lang="en-US" sz="4400" i="1" baseline="-25000" dirty="0" err="1"/>
              <a:t>i</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0</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1</a:t>
            </a:r>
            <a:r>
              <a:rPr lang="en-US" sz="4400" i="1" dirty="0"/>
              <a:t>x</a:t>
            </a:r>
            <a:r>
              <a:rPr lang="en-US" sz="4400" i="1" baseline="-25000" dirty="0"/>
              <a:t>i</a:t>
            </a:r>
            <a:endParaRPr lang="en-US" sz="4400" i="1" dirty="0"/>
          </a:p>
        </p:txBody>
      </p:sp>
      <p:sp>
        <p:nvSpPr>
          <p:cNvPr id="9" name="Rectangle 8"/>
          <p:cNvSpPr/>
          <p:nvPr/>
        </p:nvSpPr>
        <p:spPr>
          <a:xfrm>
            <a:off x="7233735" y="3949534"/>
            <a:ext cx="1039067" cy="769441"/>
          </a:xfrm>
          <a:prstGeom prst="rect">
            <a:avLst/>
          </a:prstGeom>
        </p:spPr>
        <p:txBody>
          <a:bodyPr wrap="none">
            <a:spAutoFit/>
          </a:bodyPr>
          <a:lstStyle/>
          <a:p>
            <a:pPr algn="ctr"/>
            <a:r>
              <a:rPr lang="en-US" sz="4400" i="1" dirty="0"/>
              <a:t>+ </a:t>
            </a:r>
            <a:r>
              <a:rPr lang="el-GR" sz="4400" i="1" dirty="0">
                <a:cs typeface="Arial" panose="020B0604020202020204" pitchFamily="34" charset="0"/>
              </a:rPr>
              <a:t>ε</a:t>
            </a:r>
            <a:r>
              <a:rPr lang="en-US" sz="4400" i="1" baseline="-25000" dirty="0">
                <a:cs typeface="Arial" panose="020B0604020202020204" pitchFamily="34" charset="0"/>
              </a:rPr>
              <a:t>i</a:t>
            </a:r>
            <a:endParaRPr lang="en-US" sz="4400" i="1" baseline="-25000" dirty="0"/>
          </a:p>
        </p:txBody>
      </p:sp>
      <p:sp>
        <p:nvSpPr>
          <p:cNvPr id="10" name="TextBox 9"/>
          <p:cNvSpPr txBox="1"/>
          <p:nvPr/>
        </p:nvSpPr>
        <p:spPr>
          <a:xfrm>
            <a:off x="568079" y="415205"/>
            <a:ext cx="8813815" cy="646331"/>
          </a:xfrm>
          <a:prstGeom prst="rect">
            <a:avLst/>
          </a:prstGeom>
          <a:noFill/>
        </p:spPr>
        <p:txBody>
          <a:bodyPr wrap="square" rtlCol="0">
            <a:spAutoFit/>
          </a:bodyPr>
          <a:lstStyle/>
          <a:p>
            <a:r>
              <a:rPr lang="en-US" sz="3600" dirty="0"/>
              <a:t>Then for any </a:t>
            </a:r>
            <a:r>
              <a:rPr lang="en-US" sz="3600" i="1" dirty="0"/>
              <a:t>set of </a:t>
            </a:r>
            <a:r>
              <a:rPr lang="en-US" sz="3600" i="1" dirty="0">
                <a:solidFill>
                  <a:srgbClr val="FFC000"/>
                </a:solidFill>
              </a:rPr>
              <a:t>paired data points</a:t>
            </a:r>
            <a:r>
              <a:rPr lang="en-US" sz="3600" dirty="0"/>
              <a:t> (x</a:t>
            </a:r>
            <a:r>
              <a:rPr lang="en-US" sz="3600" baseline="-25000" dirty="0"/>
              <a:t>i</a:t>
            </a:r>
            <a:r>
              <a:rPr lang="en-US" sz="3600" dirty="0"/>
              <a:t>, </a:t>
            </a:r>
            <a:r>
              <a:rPr lang="en-US" sz="3600" dirty="0" err="1"/>
              <a:t>y</a:t>
            </a:r>
            <a:r>
              <a:rPr lang="en-US" sz="3600" baseline="-25000" dirty="0" err="1"/>
              <a:t>i</a:t>
            </a:r>
            <a:r>
              <a:rPr lang="en-US" sz="3600" dirty="0"/>
              <a:t>)… </a:t>
            </a:r>
            <a:endParaRPr lang="en-US" sz="3600" i="1" dirty="0">
              <a:solidFill>
                <a:srgbClr val="FFC000"/>
              </a:solidFill>
            </a:endParaRPr>
          </a:p>
        </p:txBody>
      </p:sp>
      <p:grpSp>
        <p:nvGrpSpPr>
          <p:cNvPr id="26" name="Group 25"/>
          <p:cNvGrpSpPr/>
          <p:nvPr/>
        </p:nvGrpSpPr>
        <p:grpSpPr>
          <a:xfrm>
            <a:off x="7494420" y="4598849"/>
            <a:ext cx="3218051" cy="930737"/>
            <a:chOff x="7494420" y="4598849"/>
            <a:chExt cx="3218051" cy="930737"/>
          </a:xfrm>
        </p:grpSpPr>
        <p:sp>
          <p:nvSpPr>
            <p:cNvPr id="12" name="TextBox 11"/>
            <p:cNvSpPr txBox="1"/>
            <p:nvPr/>
          </p:nvSpPr>
          <p:spPr>
            <a:xfrm>
              <a:off x="7494420" y="5129476"/>
              <a:ext cx="3218051" cy="400110"/>
            </a:xfrm>
            <a:prstGeom prst="rect">
              <a:avLst/>
            </a:prstGeom>
            <a:noFill/>
          </p:spPr>
          <p:txBody>
            <a:bodyPr wrap="square" rtlCol="0">
              <a:spAutoFit/>
            </a:bodyPr>
            <a:lstStyle/>
            <a:p>
              <a:r>
                <a:rPr lang="en-US" sz="2000" dirty="0"/>
                <a:t>Random Error Component</a:t>
              </a:r>
            </a:p>
          </p:txBody>
        </p:sp>
        <p:cxnSp>
          <p:nvCxnSpPr>
            <p:cNvPr id="17" name="Straight Arrow Connector 16"/>
            <p:cNvCxnSpPr/>
            <p:nvPr/>
          </p:nvCxnSpPr>
          <p:spPr>
            <a:xfrm flipH="1" flipV="1">
              <a:off x="8006862" y="4598849"/>
              <a:ext cx="8290" cy="50292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4376080" y="4667345"/>
            <a:ext cx="2603840" cy="866308"/>
            <a:chOff x="4376080" y="4667345"/>
            <a:chExt cx="2603840" cy="866308"/>
          </a:xfrm>
        </p:grpSpPr>
        <p:sp>
          <p:nvSpPr>
            <p:cNvPr id="11" name="TextBox 10"/>
            <p:cNvSpPr txBox="1"/>
            <p:nvPr/>
          </p:nvSpPr>
          <p:spPr>
            <a:xfrm>
              <a:off x="4376080" y="5133543"/>
              <a:ext cx="2603840" cy="400110"/>
            </a:xfrm>
            <a:prstGeom prst="rect">
              <a:avLst/>
            </a:prstGeom>
            <a:noFill/>
          </p:spPr>
          <p:txBody>
            <a:bodyPr wrap="square" rtlCol="0">
              <a:spAutoFit/>
            </a:bodyPr>
            <a:lstStyle/>
            <a:p>
              <a:r>
                <a:rPr lang="en-US" sz="2000" dirty="0"/>
                <a:t>Unknown Constants</a:t>
              </a:r>
            </a:p>
          </p:txBody>
        </p:sp>
        <p:grpSp>
          <p:nvGrpSpPr>
            <p:cNvPr id="24" name="Group 23"/>
            <p:cNvGrpSpPr/>
            <p:nvPr/>
          </p:nvGrpSpPr>
          <p:grpSpPr>
            <a:xfrm>
              <a:off x="5673237" y="4667345"/>
              <a:ext cx="734370" cy="476323"/>
              <a:chOff x="5673237" y="4667345"/>
              <a:chExt cx="734370" cy="476323"/>
            </a:xfrm>
          </p:grpSpPr>
          <p:cxnSp>
            <p:nvCxnSpPr>
              <p:cNvPr id="15" name="Straight Arrow Connector 14"/>
              <p:cNvCxnSpPr/>
              <p:nvPr/>
            </p:nvCxnSpPr>
            <p:spPr>
              <a:xfrm flipV="1">
                <a:off x="5682343" y="4683806"/>
                <a:ext cx="725264" cy="45986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673237" y="4667345"/>
                <a:ext cx="8290" cy="466344"/>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2635477" y="1400646"/>
            <a:ext cx="7147932" cy="769441"/>
          </a:xfrm>
          <a:prstGeom prst="rect">
            <a:avLst/>
          </a:prstGeom>
          <a:noFill/>
        </p:spPr>
        <p:txBody>
          <a:bodyPr wrap="square" rtlCol="0">
            <a:spAutoFit/>
          </a:bodyPr>
          <a:lstStyle/>
          <a:p>
            <a:pPr algn="ctr"/>
            <a:r>
              <a:rPr lang="en-US" sz="4400" i="1" dirty="0" err="1"/>
              <a:t>y</a:t>
            </a:r>
            <a:r>
              <a:rPr lang="en-US" sz="4400" i="1" baseline="-25000" dirty="0" err="1"/>
              <a:t>i</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0</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1</a:t>
            </a:r>
            <a:r>
              <a:rPr lang="en-US" sz="4400" i="1" dirty="0"/>
              <a:t>x</a:t>
            </a:r>
            <a:r>
              <a:rPr lang="en-US" sz="4400" i="1" baseline="-25000" dirty="0"/>
              <a:t>i</a:t>
            </a:r>
            <a:r>
              <a:rPr lang="en-US" sz="4400" i="1" dirty="0"/>
              <a:t> + </a:t>
            </a:r>
            <a:r>
              <a:rPr lang="el-GR" sz="4400" i="1" dirty="0">
                <a:cs typeface="Arial" panose="020B0604020202020204" pitchFamily="34" charset="0"/>
              </a:rPr>
              <a:t>ε</a:t>
            </a:r>
            <a:r>
              <a:rPr lang="en-US" sz="4400" i="1" baseline="-25000" dirty="0">
                <a:cs typeface="Arial" panose="020B0604020202020204" pitchFamily="34" charset="0"/>
              </a:rPr>
              <a:t>i</a:t>
            </a:r>
            <a:endParaRPr lang="en-US" sz="4400" i="1" baseline="-25000" dirty="0"/>
          </a:p>
        </p:txBody>
      </p:sp>
    </p:spTree>
    <p:extLst>
      <p:ext uri="{BB962C8B-B14F-4D97-AF65-F5344CB8AC3E}">
        <p14:creationId xmlns:p14="http://schemas.microsoft.com/office/powerpoint/2010/main" val="146709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1" nodeType="clickEffect">
                                  <p:stCondLst>
                                    <p:cond delay="0"/>
                                  </p:stCondLst>
                                  <p:childTnLst>
                                    <p:animMotion origin="layout" path="M 2.5E-6 -4.44444E-6 L -0.0069 -0.36875 " pathEditMode="relative" rAng="0" ptsTypes="AA">
                                      <p:cBhvr>
                                        <p:cTn id="19" dur="2000" fill="hold"/>
                                        <p:tgtEl>
                                          <p:spTgt spid="9"/>
                                        </p:tgtEl>
                                        <p:attrNameLst>
                                          <p:attrName>ppt_x</p:attrName>
                                          <p:attrName>ppt_y</p:attrName>
                                        </p:attrNameLst>
                                      </p:cBhvr>
                                      <p:rCtr x="-352" y="-18449"/>
                                    </p:animMotion>
                                  </p:childTnLst>
                                </p:cTn>
                              </p:par>
                              <p:par>
                                <p:cTn id="20" presetID="42" presetClass="path" presetSubtype="0" accel="50000" decel="50000" fill="hold" grpId="0" nodeType="withEffect">
                                  <p:stCondLst>
                                    <p:cond delay="0"/>
                                  </p:stCondLst>
                                  <p:childTnLst>
                                    <p:animMotion origin="layout" path="M -2.08333E-6 -1.85185E-6 L -0.00325 -0.36713 " pathEditMode="relative" rAng="0" ptsTypes="AA">
                                      <p:cBhvr>
                                        <p:cTn id="21" dur="2000" fill="hold"/>
                                        <p:tgtEl>
                                          <p:spTgt spid="8"/>
                                        </p:tgtEl>
                                        <p:attrNameLst>
                                          <p:attrName>ppt_x</p:attrName>
                                          <p:attrName>ppt_y</p:attrName>
                                        </p:attrNameLst>
                                      </p:cBhvr>
                                      <p:rCtr x="-169" y="-18356"/>
                                    </p:animMotion>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xit" presetSubtype="0" fill="hold" grpId="2" nodeType="withEffect">
                                  <p:stCondLst>
                                    <p:cond delay="0"/>
                                  </p:stCondLst>
                                  <p:childTnLst>
                                    <p:animEffect transition="out" filter="fad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6"/>
                                        </p:tgtEl>
                                      </p:cBhvr>
                                    </p:animEffect>
                                    <p:set>
                                      <p:cBhvr>
                                        <p:cTn id="34" dur="1" fill="hold">
                                          <p:stCondLst>
                                            <p:cond delay="499"/>
                                          </p:stCondLst>
                                        </p:cTn>
                                        <p:tgtEl>
                                          <p:spTgt spid="2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8" grpId="1"/>
      <p:bldP spid="9" grpId="0"/>
      <p:bldP spid="9" grpId="1"/>
      <p:bldP spid="9" grpId="2"/>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3837214" y="636813"/>
            <a:ext cx="4669971" cy="769441"/>
          </a:xfrm>
          <a:prstGeom prst="rect">
            <a:avLst/>
          </a:prstGeom>
          <a:noFill/>
        </p:spPr>
        <p:txBody>
          <a:bodyPr wrap="square" rtlCol="0">
            <a:spAutoFit/>
          </a:bodyPr>
          <a:lstStyle/>
          <a:p>
            <a:pPr algn="ctr"/>
            <a:r>
              <a:rPr lang="en-US" sz="4400" cap="small" dirty="0"/>
              <a:t>Sum of Squares</a:t>
            </a:r>
          </a:p>
        </p:txBody>
      </p:sp>
      <p:sp>
        <p:nvSpPr>
          <p:cNvPr id="4" name="TextBox 3"/>
          <p:cNvSpPr txBox="1"/>
          <p:nvPr/>
        </p:nvSpPr>
        <p:spPr>
          <a:xfrm>
            <a:off x="2217633" y="1775322"/>
            <a:ext cx="7147932" cy="769441"/>
          </a:xfrm>
          <a:prstGeom prst="rect">
            <a:avLst/>
          </a:prstGeom>
          <a:noFill/>
        </p:spPr>
        <p:txBody>
          <a:bodyPr wrap="square" rtlCol="0">
            <a:spAutoFit/>
          </a:bodyPr>
          <a:lstStyle/>
          <a:p>
            <a:pPr algn="ctr"/>
            <a:r>
              <a:rPr lang="cy-GB" sz="4400" i="1" dirty="0">
                <a:cs typeface="Arial" panose="020B0604020202020204" pitchFamily="34" charset="0"/>
              </a:rPr>
              <a:t>ŷ</a:t>
            </a:r>
            <a:r>
              <a:rPr lang="en-US" sz="4400" i="1" baseline="-25000" dirty="0"/>
              <a:t>i</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0</a:t>
            </a:r>
            <a:r>
              <a:rPr lang="en-US" sz="4400" dirty="0"/>
              <a:t> + </a:t>
            </a:r>
            <a:r>
              <a:rPr lang="el-GR" sz="4400" i="1" dirty="0">
                <a:cs typeface="Arial" panose="020B0604020202020204" pitchFamily="34" charset="0"/>
              </a:rPr>
              <a:t>β</a:t>
            </a:r>
            <a:r>
              <a:rPr lang="en-US" sz="4400" baseline="-25000" dirty="0">
                <a:cs typeface="Arial" panose="020B0604020202020204" pitchFamily="34" charset="0"/>
              </a:rPr>
              <a:t>1</a:t>
            </a:r>
            <a:r>
              <a:rPr lang="en-US" sz="4400" i="1" dirty="0"/>
              <a:t>x</a:t>
            </a:r>
            <a:r>
              <a:rPr lang="en-US" sz="4400" i="1" baseline="-25000" dirty="0"/>
              <a:t>i</a:t>
            </a:r>
            <a:endParaRPr lang="en-US" sz="4400" i="1" dirty="0"/>
          </a:p>
        </p:txBody>
      </p:sp>
      <mc:AlternateContent xmlns:mc="http://schemas.openxmlformats.org/markup-compatibility/2006" xmlns:a14="http://schemas.microsoft.com/office/drawing/2010/main">
        <mc:Choice Requires="a14">
          <p:sp>
            <p:nvSpPr>
              <p:cNvPr id="5" name="TextBox 4"/>
              <p:cNvSpPr txBox="1"/>
              <p:nvPr/>
            </p:nvSpPr>
            <p:spPr>
              <a:xfrm>
                <a:off x="2092447" y="4119768"/>
                <a:ext cx="7147932" cy="1171988"/>
              </a:xfrm>
              <a:prstGeom prst="rect">
                <a:avLst/>
              </a:prstGeom>
              <a:noFill/>
            </p:spPr>
            <p:txBody>
              <a:bodyPr wrap="square" rtlCol="0">
                <a:spAutoFit/>
              </a:bodyPr>
              <a:lstStyle/>
              <a:p>
                <a:pPr algn="ctr"/>
                <a14:m>
                  <m:oMath xmlns:m="http://schemas.openxmlformats.org/officeDocument/2006/math">
                    <m:f>
                      <m:fPr>
                        <m:ctrlPr>
                          <a:rPr lang="en-US" sz="4400" i="1" smtClean="0">
                            <a:latin typeface="Cambria Math" panose="02040503050406030204" pitchFamily="18" charset="0"/>
                          </a:rPr>
                        </m:ctrlPr>
                      </m:fPr>
                      <m:num>
                        <m:r>
                          <a:rPr lang="en-US" sz="4400" i="1" smtClean="0">
                            <a:latin typeface="Cambria Math" panose="02040503050406030204" pitchFamily="18" charset="0"/>
                            <a:ea typeface="Cambria Math" panose="02040503050406030204" pitchFamily="18" charset="0"/>
                          </a:rPr>
                          <m:t>𝛿</m:t>
                        </m:r>
                        <m:r>
                          <a:rPr lang="en-US" sz="4400" b="0" i="1" smtClean="0">
                            <a:latin typeface="Cambria Math" panose="02040503050406030204" pitchFamily="18" charset="0"/>
                            <a:ea typeface="Cambria Math" panose="02040503050406030204" pitchFamily="18" charset="0"/>
                          </a:rPr>
                          <m:t>𝑆</m:t>
                        </m:r>
                      </m:num>
                      <m:den>
                        <m:r>
                          <a:rPr lang="en-US" sz="4400" i="1" smtClean="0">
                            <a:latin typeface="Cambria Math" panose="02040503050406030204" pitchFamily="18" charset="0"/>
                            <a:ea typeface="Cambria Math" panose="02040503050406030204" pitchFamily="18" charset="0"/>
                          </a:rPr>
                          <m:t>𝛿</m:t>
                        </m:r>
                        <m:acc>
                          <m:accPr>
                            <m:chr m:val="̂"/>
                            <m:ctrlPr>
                              <a:rPr lang="en-US" sz="4400" i="1" smtClean="0">
                                <a:latin typeface="Cambria Math" panose="02040503050406030204" pitchFamily="18" charset="0"/>
                                <a:ea typeface="Cambria Math" panose="02040503050406030204" pitchFamily="18" charset="0"/>
                              </a:rPr>
                            </m:ctrlPr>
                          </m:accPr>
                          <m:e>
                            <m:sSub>
                              <m:sSubPr>
                                <m:ctrlPr>
                                  <a:rPr lang="en-US" sz="4400" i="1" smtClean="0">
                                    <a:latin typeface="Cambria Math" panose="02040503050406030204" pitchFamily="18" charset="0"/>
                                    <a:ea typeface="Cambria Math" panose="02040503050406030204" pitchFamily="18" charset="0"/>
                                  </a:rPr>
                                </m:ctrlPr>
                              </m:sSubPr>
                              <m:e>
                                <m:r>
                                  <a:rPr lang="en-US" sz="4400" i="1" smtClean="0">
                                    <a:latin typeface="Cambria Math" panose="02040503050406030204" pitchFamily="18" charset="0"/>
                                    <a:ea typeface="Cambria Math" panose="02040503050406030204" pitchFamily="18" charset="0"/>
                                  </a:rPr>
                                  <m:t>𝛽</m:t>
                                </m:r>
                              </m:e>
                              <m:sub>
                                <m:r>
                                  <a:rPr lang="en-US" sz="4400" b="0" i="1" smtClean="0">
                                    <a:latin typeface="Cambria Math" panose="02040503050406030204" pitchFamily="18" charset="0"/>
                                    <a:ea typeface="Cambria Math" panose="02040503050406030204" pitchFamily="18" charset="0"/>
                                  </a:rPr>
                                  <m:t>0</m:t>
                                </m:r>
                              </m:sub>
                            </m:sSub>
                          </m:e>
                        </m:acc>
                      </m:den>
                    </m:f>
                    <m:r>
                      <a:rPr lang="en-US" sz="4400" b="0" i="1" smtClean="0">
                        <a:latin typeface="Cambria Math" panose="02040503050406030204" pitchFamily="18" charset="0"/>
                      </a:rPr>
                      <m:t>= </m:t>
                    </m:r>
                  </m:oMath>
                </a14:m>
                <a:r>
                  <a:rPr lang="en-US" sz="4400" i="1" dirty="0"/>
                  <a:t>0</a:t>
                </a:r>
              </a:p>
            </p:txBody>
          </p:sp>
        </mc:Choice>
        <mc:Fallback xmlns="">
          <p:sp>
            <p:nvSpPr>
              <p:cNvPr id="5" name="TextBox 4"/>
              <p:cNvSpPr txBox="1">
                <a:spLocks noRot="1" noChangeAspect="1" noMove="1" noResize="1" noEditPoints="1" noAdjustHandles="1" noChangeArrowheads="1" noChangeShapeType="1" noTextEdit="1"/>
              </p:cNvSpPr>
              <p:nvPr/>
            </p:nvSpPr>
            <p:spPr>
              <a:xfrm>
                <a:off x="2092447" y="4119768"/>
                <a:ext cx="7147932" cy="1171988"/>
              </a:xfrm>
              <a:prstGeom prst="rect">
                <a:avLst/>
              </a:prstGeom>
              <a:blipFill rotWithShape="0">
                <a:blip r:embed="rId2"/>
                <a:stretch>
                  <a:fillRect b="-5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92447" y="5323113"/>
                <a:ext cx="7147932" cy="1171988"/>
              </a:xfrm>
              <a:prstGeom prst="rect">
                <a:avLst/>
              </a:prstGeom>
              <a:noFill/>
            </p:spPr>
            <p:txBody>
              <a:bodyPr wrap="square" rtlCol="0">
                <a:spAutoFit/>
              </a:bodyPr>
              <a:lstStyle/>
              <a:p>
                <a:pPr algn="ctr"/>
                <a14:m>
                  <m:oMath xmlns:m="http://schemas.openxmlformats.org/officeDocument/2006/math">
                    <m:f>
                      <m:fPr>
                        <m:ctrlPr>
                          <a:rPr lang="en-US" sz="4400" i="1" smtClean="0">
                            <a:latin typeface="Cambria Math" panose="02040503050406030204" pitchFamily="18" charset="0"/>
                          </a:rPr>
                        </m:ctrlPr>
                      </m:fPr>
                      <m:num>
                        <m:r>
                          <a:rPr lang="en-US" sz="4400" i="1" smtClean="0">
                            <a:latin typeface="Cambria Math" panose="02040503050406030204" pitchFamily="18" charset="0"/>
                            <a:ea typeface="Cambria Math" panose="02040503050406030204" pitchFamily="18" charset="0"/>
                          </a:rPr>
                          <m:t>𝛿</m:t>
                        </m:r>
                        <m:r>
                          <a:rPr lang="en-US" sz="4400" b="0" i="1" smtClean="0">
                            <a:latin typeface="Cambria Math" panose="02040503050406030204" pitchFamily="18" charset="0"/>
                            <a:ea typeface="Cambria Math" panose="02040503050406030204" pitchFamily="18" charset="0"/>
                          </a:rPr>
                          <m:t>𝑆</m:t>
                        </m:r>
                      </m:num>
                      <m:den>
                        <m:r>
                          <a:rPr lang="en-US" sz="4400" i="1" smtClean="0">
                            <a:latin typeface="Cambria Math" panose="02040503050406030204" pitchFamily="18" charset="0"/>
                            <a:ea typeface="Cambria Math" panose="02040503050406030204" pitchFamily="18" charset="0"/>
                          </a:rPr>
                          <m:t>𝛿</m:t>
                        </m:r>
                        <m:acc>
                          <m:accPr>
                            <m:chr m:val="̂"/>
                            <m:ctrlPr>
                              <a:rPr lang="en-US" sz="4400" i="1" smtClean="0">
                                <a:latin typeface="Cambria Math" panose="02040503050406030204" pitchFamily="18" charset="0"/>
                                <a:ea typeface="Cambria Math" panose="02040503050406030204" pitchFamily="18" charset="0"/>
                              </a:rPr>
                            </m:ctrlPr>
                          </m:accPr>
                          <m:e>
                            <m:sSub>
                              <m:sSubPr>
                                <m:ctrlPr>
                                  <a:rPr lang="en-US" sz="4400" i="1" smtClean="0">
                                    <a:latin typeface="Cambria Math" panose="02040503050406030204" pitchFamily="18" charset="0"/>
                                    <a:ea typeface="Cambria Math" panose="02040503050406030204" pitchFamily="18" charset="0"/>
                                  </a:rPr>
                                </m:ctrlPr>
                              </m:sSubPr>
                              <m:e>
                                <m:r>
                                  <a:rPr lang="en-US" sz="4400" i="1" smtClean="0">
                                    <a:latin typeface="Cambria Math" panose="02040503050406030204" pitchFamily="18" charset="0"/>
                                    <a:ea typeface="Cambria Math" panose="02040503050406030204" pitchFamily="18" charset="0"/>
                                  </a:rPr>
                                  <m:t>𝛽</m:t>
                                </m:r>
                              </m:e>
                              <m:sub>
                                <m:r>
                                  <a:rPr lang="en-US" sz="4400" b="0" i="1" smtClean="0">
                                    <a:latin typeface="Cambria Math" panose="02040503050406030204" pitchFamily="18" charset="0"/>
                                    <a:ea typeface="Cambria Math" panose="02040503050406030204" pitchFamily="18" charset="0"/>
                                  </a:rPr>
                                  <m:t>1</m:t>
                                </m:r>
                              </m:sub>
                            </m:sSub>
                          </m:e>
                        </m:acc>
                      </m:den>
                    </m:f>
                    <m:r>
                      <a:rPr lang="en-US" sz="4400" b="0" i="1" smtClean="0">
                        <a:latin typeface="Cambria Math" panose="02040503050406030204" pitchFamily="18" charset="0"/>
                      </a:rPr>
                      <m:t>= </m:t>
                    </m:r>
                  </m:oMath>
                </a14:m>
                <a:r>
                  <a:rPr lang="en-US" sz="4400" i="1" dirty="0"/>
                  <a:t>0</a:t>
                </a:r>
              </a:p>
            </p:txBody>
          </p:sp>
        </mc:Choice>
        <mc:Fallback xmlns="">
          <p:sp>
            <p:nvSpPr>
              <p:cNvPr id="6" name="TextBox 5"/>
              <p:cNvSpPr txBox="1">
                <a:spLocks noRot="1" noChangeAspect="1" noMove="1" noResize="1" noEditPoints="1" noAdjustHandles="1" noChangeArrowheads="1" noChangeShapeType="1" noTextEdit="1"/>
              </p:cNvSpPr>
              <p:nvPr/>
            </p:nvSpPr>
            <p:spPr>
              <a:xfrm>
                <a:off x="2092447" y="5323113"/>
                <a:ext cx="7147932" cy="1171988"/>
              </a:xfrm>
              <a:prstGeom prst="rect">
                <a:avLst/>
              </a:prstGeom>
              <a:blipFill rotWithShape="0">
                <a:blip r:embed="rId3"/>
                <a:stretch>
                  <a:fillRect b="-5208"/>
                </a:stretch>
              </a:blipFill>
            </p:spPr>
            <p:txBody>
              <a:bodyPr/>
              <a:lstStyle/>
              <a:p>
                <a:r>
                  <a:rPr lang="en-US">
                    <a:noFill/>
                  </a:rPr>
                  <a:t> </a:t>
                </a:r>
              </a:p>
            </p:txBody>
          </p:sp>
        </mc:Fallback>
      </mc:AlternateContent>
    </p:spTree>
    <p:extLst>
      <p:ext uri="{BB962C8B-B14F-4D97-AF65-F5344CB8AC3E}">
        <p14:creationId xmlns:p14="http://schemas.microsoft.com/office/powerpoint/2010/main" val="12938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08333E-6 -1.85185E-6 L -0.00325 -0.36713 " pathEditMode="relative" rAng="0" ptsTypes="AA">
                                      <p:cBhvr>
                                        <p:cTn id="6" dur="2000" fill="hold"/>
                                        <p:tgtEl>
                                          <p:spTgt spid="4"/>
                                        </p:tgtEl>
                                        <p:attrNameLst>
                                          <p:attrName>ppt_x</p:attrName>
                                          <p:attrName>ppt_y</p:attrName>
                                        </p:attrNameLst>
                                      </p:cBhvr>
                                      <p:rCtr x="-169" y="-18356"/>
                                    </p:animMotion>
                                  </p:childTnLst>
                                </p:cTn>
                              </p:par>
                              <p:par>
                                <p:cTn id="7" presetID="10" presetClass="exit" presetSubtype="0" fill="hold" grpId="1" nodeType="withEffect">
                                  <p:stCondLst>
                                    <p:cond delay="0"/>
                                  </p:stCondLst>
                                  <p:childTnLst>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par>
                                <p:cTn id="10" presetID="42" presetClass="path" presetSubtype="0" accel="50000" decel="50000" fill="hold" grpId="0" nodeType="withEffect">
                                  <p:stCondLst>
                                    <p:cond delay="0"/>
                                  </p:stCondLst>
                                  <p:childTnLst>
                                    <p:animMotion origin="layout" path="M -2.08333E-6 -1.85185E-6 L -0.00325 -0.36713 " pathEditMode="relative" rAng="0" ptsTypes="AA">
                                      <p:cBhvr>
                                        <p:cTn id="11" dur="2000" fill="hold"/>
                                        <p:tgtEl>
                                          <p:spTgt spid="5"/>
                                        </p:tgtEl>
                                        <p:attrNameLst>
                                          <p:attrName>ppt_x</p:attrName>
                                          <p:attrName>ppt_y</p:attrName>
                                        </p:attrNameLst>
                                      </p:cBhvr>
                                      <p:rCtr x="-169" y="-18356"/>
                                    </p:animMotion>
                                  </p:childTnLst>
                                </p:cTn>
                              </p:par>
                              <p:par>
                                <p:cTn id="12" presetID="10" presetClass="exit" presetSubtype="0" fill="hold" grpId="1" nodeType="withEffect">
                                  <p:stCondLst>
                                    <p:cond delay="0"/>
                                  </p:stCondLst>
                                  <p:childTnLst>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par>
                                <p:cTn id="15" presetID="42" presetClass="path" presetSubtype="0" accel="50000" decel="50000" fill="hold" grpId="0" nodeType="withEffect">
                                  <p:stCondLst>
                                    <p:cond delay="0"/>
                                  </p:stCondLst>
                                  <p:childTnLst>
                                    <p:animMotion origin="layout" path="M -2.08333E-6 -1.85185E-6 L -0.00325 -0.36713 " pathEditMode="relative" rAng="0" ptsTypes="AA">
                                      <p:cBhvr>
                                        <p:cTn id="16" dur="2000" fill="hold"/>
                                        <p:tgtEl>
                                          <p:spTgt spid="6"/>
                                        </p:tgtEl>
                                        <p:attrNameLst>
                                          <p:attrName>ppt_x</p:attrName>
                                          <p:attrName>ppt_y</p:attrName>
                                        </p:attrNameLst>
                                      </p:cBhvr>
                                      <p:rCtr x="-169" y="-18356"/>
                                    </p:animMotion>
                                  </p:childTnLst>
                                </p:cTn>
                              </p:par>
                              <p:par>
                                <p:cTn id="17" presetID="10" presetClass="exit" presetSubtype="0" fill="hold" grpId="1" nodeType="with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23484" y="327378"/>
            <a:ext cx="10353762" cy="970450"/>
          </a:xfrm>
        </p:spPr>
        <p:txBody>
          <a:bodyPr/>
          <a:lstStyle/>
          <a:p>
            <a:r>
              <a:rPr lang="en-US" cap="small" dirty="0"/>
              <a:t>Review</a:t>
            </a:r>
          </a:p>
        </p:txBody>
      </p:sp>
      <p:sp>
        <p:nvSpPr>
          <p:cNvPr id="5" name="Rectangle 4"/>
          <p:cNvSpPr/>
          <p:nvPr/>
        </p:nvSpPr>
        <p:spPr>
          <a:xfrm>
            <a:off x="3680178" y="1815027"/>
            <a:ext cx="6096000" cy="3724096"/>
          </a:xfrm>
          <a:prstGeom prst="rect">
            <a:avLst/>
          </a:prstGeom>
        </p:spPr>
        <p:txBody>
          <a:bodyPr>
            <a:spAutoFit/>
          </a:bodyPr>
          <a:lstStyle/>
          <a:p>
            <a:r>
              <a:rPr lang="en-US" sz="3600" dirty="0"/>
              <a:t>Descriptive Statistics</a:t>
            </a:r>
          </a:p>
          <a:p>
            <a:pPr marL="457200" indent="-457200">
              <a:buFont typeface="Arial" panose="020B0604020202020204" pitchFamily="34" charset="0"/>
              <a:buChar char="•"/>
            </a:pPr>
            <a:r>
              <a:rPr lang="en-US" sz="3200" dirty="0"/>
              <a:t>Measures of centrality</a:t>
            </a:r>
          </a:p>
          <a:p>
            <a:pPr marL="457200" indent="-457200">
              <a:buFont typeface="Arial" panose="020B0604020202020204" pitchFamily="34" charset="0"/>
              <a:buChar char="•"/>
            </a:pPr>
            <a:r>
              <a:rPr lang="en-US" sz="3200" dirty="0"/>
              <a:t>Measures of dispersion</a:t>
            </a:r>
          </a:p>
          <a:p>
            <a:endParaRPr lang="en-US" sz="3600" dirty="0"/>
          </a:p>
          <a:p>
            <a:r>
              <a:rPr lang="en-US" sz="3600" dirty="0"/>
              <a:t>Inferential Statistics</a:t>
            </a:r>
          </a:p>
          <a:p>
            <a:pPr marL="457200" indent="-457200">
              <a:buFont typeface="Arial" panose="020B0604020202020204" pitchFamily="34" charset="0"/>
              <a:buChar char="•"/>
            </a:pPr>
            <a:r>
              <a:rPr lang="en-US" sz="3200" dirty="0"/>
              <a:t>Hypothesis Testing</a:t>
            </a:r>
          </a:p>
          <a:p>
            <a:pPr marL="457200" indent="-457200">
              <a:buFont typeface="Arial" panose="020B0604020202020204" pitchFamily="34" charset="0"/>
              <a:buChar char="•"/>
            </a:pPr>
            <a:r>
              <a:rPr lang="en-US" sz="3200" dirty="0"/>
              <a:t>Confidence Intervals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269" y="5229355"/>
            <a:ext cx="1394847" cy="13716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1965" y="5229355"/>
            <a:ext cx="1478308" cy="1371600"/>
          </a:xfrm>
          <a:prstGeom prst="rect">
            <a:avLst/>
          </a:prstGeom>
        </p:spPr>
      </p:pic>
    </p:spTree>
    <p:extLst>
      <p:ext uri="{BB962C8B-B14F-4D97-AF65-F5344CB8AC3E}">
        <p14:creationId xmlns:p14="http://schemas.microsoft.com/office/powerpoint/2010/main" val="2328740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126432" y="341041"/>
            <a:ext cx="9703837" cy="1200329"/>
          </a:xfrm>
          <a:prstGeom prst="rect">
            <a:avLst/>
          </a:prstGeom>
          <a:noFill/>
        </p:spPr>
        <p:txBody>
          <a:bodyPr wrap="square" rtlCol="0">
            <a:spAutoFit/>
          </a:bodyPr>
          <a:lstStyle/>
          <a:p>
            <a:r>
              <a:rPr lang="en-US" sz="3600" dirty="0"/>
              <a:t>Simple Calculus (w/complicated Algebra) to </a:t>
            </a:r>
            <a:r>
              <a:rPr lang="en-US" sz="3600" dirty="0">
                <a:solidFill>
                  <a:srgbClr val="EFC457"/>
                </a:solidFill>
              </a:rPr>
              <a:t>minimize</a:t>
            </a:r>
            <a:r>
              <a:rPr lang="en-US" sz="3600" dirty="0"/>
              <a:t> sum of square estimates of </a:t>
            </a:r>
            <a:r>
              <a:rPr lang="el-GR" sz="3600" i="1" dirty="0">
                <a:solidFill>
                  <a:srgbClr val="EFC457"/>
                </a:solidFill>
                <a:latin typeface="Arial" panose="020B0604020202020204" pitchFamily="34" charset="0"/>
                <a:cs typeface="Arial" panose="020B0604020202020204" pitchFamily="34" charset="0"/>
              </a:rPr>
              <a:t>β</a:t>
            </a:r>
            <a:r>
              <a:rPr lang="en-US" sz="3600" i="1" baseline="-25000" dirty="0">
                <a:solidFill>
                  <a:srgbClr val="EFC457"/>
                </a:solidFill>
                <a:latin typeface="Arial" panose="020B0604020202020204" pitchFamily="34" charset="0"/>
                <a:cs typeface="Arial" panose="020B0604020202020204" pitchFamily="34" charset="0"/>
              </a:rPr>
              <a:t>0</a:t>
            </a:r>
            <a:r>
              <a:rPr lang="en-US" sz="3600" dirty="0">
                <a:latin typeface="Arial" panose="020B0604020202020204" pitchFamily="34" charset="0"/>
                <a:cs typeface="Arial" panose="020B0604020202020204" pitchFamily="34" charset="0"/>
              </a:rPr>
              <a:t> and </a:t>
            </a:r>
            <a:r>
              <a:rPr lang="el-GR" sz="3600" i="1" dirty="0">
                <a:solidFill>
                  <a:srgbClr val="EFC457"/>
                </a:solidFill>
                <a:latin typeface="Arial" panose="020B0604020202020204" pitchFamily="34" charset="0"/>
                <a:cs typeface="Arial" panose="020B0604020202020204" pitchFamily="34" charset="0"/>
              </a:rPr>
              <a:t>β</a:t>
            </a:r>
            <a:r>
              <a:rPr lang="en-US" sz="3600" i="1" baseline="-25000" dirty="0">
                <a:solidFill>
                  <a:srgbClr val="EFC457"/>
                </a:solidFill>
                <a:latin typeface="Arial" panose="020B0604020202020204" pitchFamily="34" charset="0"/>
                <a:cs typeface="Arial" panose="020B0604020202020204" pitchFamily="34" charset="0"/>
              </a:rPr>
              <a:t>1</a:t>
            </a:r>
            <a:r>
              <a:rPr lang="en-US" sz="3600" dirty="0">
                <a:latin typeface="Arial" panose="020B0604020202020204" pitchFamily="34" charset="0"/>
                <a:cs typeface="Arial" panose="020B0604020202020204" pitchFamily="34" charset="0"/>
              </a:rPr>
              <a:t>.</a:t>
            </a:r>
            <a:endParaRPr lang="en-US" sz="3600" dirty="0"/>
          </a:p>
        </p:txBody>
      </p:sp>
      <p:grpSp>
        <p:nvGrpSpPr>
          <p:cNvPr id="6" name="Group 5"/>
          <p:cNvGrpSpPr/>
          <p:nvPr/>
        </p:nvGrpSpPr>
        <p:grpSpPr>
          <a:xfrm>
            <a:off x="996214" y="1541370"/>
            <a:ext cx="9844063" cy="4872682"/>
            <a:chOff x="996214" y="1541370"/>
            <a:chExt cx="9844063" cy="4872682"/>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02" b="5480"/>
            <a:stretch/>
          </p:blipFill>
          <p:spPr>
            <a:xfrm>
              <a:off x="996214" y="1541370"/>
              <a:ext cx="9844063" cy="487268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170" t="67247"/>
            <a:stretch/>
          </p:blipFill>
          <p:spPr>
            <a:xfrm>
              <a:off x="2438399" y="3763617"/>
              <a:ext cx="5515017" cy="1549642"/>
            </a:xfrm>
            <a:prstGeom prst="rect">
              <a:avLst/>
            </a:prstGeom>
          </p:spPr>
        </p:pic>
      </p:grpSp>
    </p:spTree>
    <p:extLst>
      <p:ext uri="{BB962C8B-B14F-4D97-AF65-F5344CB8AC3E}">
        <p14:creationId xmlns:p14="http://schemas.microsoft.com/office/powerpoint/2010/main" val="186947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996214" y="341041"/>
            <a:ext cx="9834055" cy="1200329"/>
          </a:xfrm>
          <a:prstGeom prst="rect">
            <a:avLst/>
          </a:prstGeom>
          <a:noFill/>
        </p:spPr>
        <p:txBody>
          <a:bodyPr wrap="square" rtlCol="0">
            <a:spAutoFit/>
          </a:bodyPr>
          <a:lstStyle/>
          <a:p>
            <a:r>
              <a:rPr lang="en-US" sz="3600" dirty="0"/>
              <a:t>Simple Calculus (w/complicated Algebra) to find the </a:t>
            </a:r>
            <a:r>
              <a:rPr lang="en-US" sz="3600" dirty="0">
                <a:solidFill>
                  <a:srgbClr val="EFC457"/>
                </a:solidFill>
              </a:rPr>
              <a:t>best fit</a:t>
            </a:r>
            <a:r>
              <a:rPr lang="en-US" sz="3600" dirty="0"/>
              <a:t> estimates of </a:t>
            </a:r>
            <a:r>
              <a:rPr lang="en-US" sz="3600" dirty="0">
                <a:solidFill>
                  <a:srgbClr val="EFC457"/>
                </a:solidFill>
                <a:latin typeface="Arial" panose="020B0604020202020204" pitchFamily="34" charset="0"/>
                <a:cs typeface="Arial" panose="020B0604020202020204" pitchFamily="34" charset="0"/>
              </a:rPr>
              <a:t>Slope</a:t>
            </a:r>
            <a:r>
              <a:rPr lang="en-US" sz="3600" dirty="0">
                <a:latin typeface="Arial" panose="020B0604020202020204" pitchFamily="34" charset="0"/>
                <a:cs typeface="Arial" panose="020B0604020202020204" pitchFamily="34" charset="0"/>
              </a:rPr>
              <a:t> and </a:t>
            </a:r>
            <a:r>
              <a:rPr lang="en-US" sz="3600" dirty="0">
                <a:solidFill>
                  <a:srgbClr val="EFC457"/>
                </a:solidFill>
                <a:latin typeface="Arial" panose="020B0604020202020204" pitchFamily="34" charset="0"/>
                <a:cs typeface="Arial" panose="020B0604020202020204" pitchFamily="34" charset="0"/>
              </a:rPr>
              <a:t>Intercept</a:t>
            </a:r>
            <a:r>
              <a:rPr lang="en-US" sz="3600" dirty="0">
                <a:latin typeface="Arial" panose="020B0604020202020204" pitchFamily="34" charset="0"/>
                <a:cs typeface="Arial" panose="020B0604020202020204" pitchFamily="34" charset="0"/>
              </a:rPr>
              <a:t>.</a:t>
            </a:r>
            <a:endParaRPr lang="en-US" sz="3600" dirty="0"/>
          </a:p>
        </p:txBody>
      </p:sp>
      <p:grpSp>
        <p:nvGrpSpPr>
          <p:cNvPr id="6" name="Group 5"/>
          <p:cNvGrpSpPr/>
          <p:nvPr/>
        </p:nvGrpSpPr>
        <p:grpSpPr>
          <a:xfrm>
            <a:off x="996214" y="1541370"/>
            <a:ext cx="9844063" cy="4872682"/>
            <a:chOff x="996214" y="1541370"/>
            <a:chExt cx="9844063" cy="4872682"/>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02" b="5480"/>
            <a:stretch/>
          </p:blipFill>
          <p:spPr>
            <a:xfrm>
              <a:off x="996214" y="1541370"/>
              <a:ext cx="9844063" cy="487268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170" t="67247"/>
            <a:stretch/>
          </p:blipFill>
          <p:spPr>
            <a:xfrm>
              <a:off x="2438399" y="3763617"/>
              <a:ext cx="5515017" cy="1549642"/>
            </a:xfrm>
            <a:prstGeom prst="rect">
              <a:avLst/>
            </a:prstGeom>
          </p:spPr>
        </p:pic>
      </p:grpSp>
    </p:spTree>
    <p:extLst>
      <p:ext uri="{BB962C8B-B14F-4D97-AF65-F5344CB8AC3E}">
        <p14:creationId xmlns:p14="http://schemas.microsoft.com/office/powerpoint/2010/main" val="10347551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75198" y="1059216"/>
            <a:ext cx="7583581" cy="2040836"/>
          </a:xfrm>
        </p:spPr>
        <p:txBody>
          <a:bodyPr>
            <a:normAutofit/>
          </a:bodyPr>
          <a:lstStyle/>
          <a:p>
            <a:r>
              <a:rPr lang="en-US" dirty="0"/>
              <a:t>Application of Standard Error, Correlation, R</a:t>
            </a:r>
            <a:r>
              <a:rPr lang="en-US" baseline="30000" dirty="0"/>
              <a:t>2</a:t>
            </a:r>
            <a:r>
              <a:rPr lang="en-US" dirty="0"/>
              <a:t> and p-value</a:t>
            </a:r>
            <a:br>
              <a:rPr lang="en-US" dirty="0"/>
            </a:br>
            <a:r>
              <a:rPr lang="en-US" dirty="0"/>
              <a:t>across a data set</a:t>
            </a:r>
            <a:endParaRPr lang="en-US" sz="3200" dirty="0"/>
          </a:p>
        </p:txBody>
      </p:sp>
    </p:spTree>
    <p:extLst>
      <p:ext uri="{BB962C8B-B14F-4D97-AF65-F5344CB8AC3E}">
        <p14:creationId xmlns:p14="http://schemas.microsoft.com/office/powerpoint/2010/main" val="286804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291" y="384313"/>
            <a:ext cx="10353762" cy="1484244"/>
          </a:xfrm>
        </p:spPr>
        <p:txBody>
          <a:bodyPr>
            <a:normAutofit/>
          </a:bodyPr>
          <a:lstStyle/>
          <a:p>
            <a:r>
              <a:rPr lang="en-US" dirty="0"/>
              <a:t>Implications of Standard Error</a:t>
            </a:r>
            <a:br>
              <a:rPr lang="en-US" dirty="0"/>
            </a:br>
            <a:r>
              <a:rPr lang="en-US" sz="3200" dirty="0"/>
              <a:t>(Think about </a:t>
            </a:r>
            <a:r>
              <a:rPr lang="en-US" sz="3200" dirty="0" err="1"/>
              <a:t>Std</a:t>
            </a:r>
            <a:r>
              <a:rPr lang="en-US" sz="3200" dirty="0"/>
              <a:t> Dev)</a:t>
            </a:r>
          </a:p>
        </p:txBody>
      </p:sp>
      <p:sp>
        <p:nvSpPr>
          <p:cNvPr id="3" name="TextBox 2"/>
          <p:cNvSpPr txBox="1"/>
          <p:nvPr/>
        </p:nvSpPr>
        <p:spPr>
          <a:xfrm>
            <a:off x="2040834" y="2665297"/>
            <a:ext cx="8494644" cy="1569660"/>
          </a:xfrm>
          <a:prstGeom prst="rect">
            <a:avLst/>
          </a:prstGeom>
          <a:noFill/>
        </p:spPr>
        <p:txBody>
          <a:bodyPr wrap="square" rtlCol="0">
            <a:spAutoFit/>
          </a:bodyPr>
          <a:lstStyle/>
          <a:p>
            <a:pPr algn="ctr"/>
            <a:r>
              <a:rPr lang="en-US" sz="3200" dirty="0"/>
              <a:t>Standard Error gives a way to describe the “</a:t>
            </a:r>
            <a:r>
              <a:rPr lang="en-US" sz="3200" cap="small" dirty="0">
                <a:solidFill>
                  <a:srgbClr val="EFC457"/>
                </a:solidFill>
              </a:rPr>
              <a:t>Variance</a:t>
            </a:r>
            <a:r>
              <a:rPr lang="en-US" sz="3200" dirty="0"/>
              <a:t>” between our </a:t>
            </a:r>
          </a:p>
          <a:p>
            <a:pPr algn="ctr"/>
            <a:r>
              <a:rPr lang="en-US" sz="3200" cap="small" dirty="0">
                <a:solidFill>
                  <a:srgbClr val="EFC457"/>
                </a:solidFill>
              </a:rPr>
              <a:t>Model</a:t>
            </a:r>
            <a:r>
              <a:rPr lang="en-US" sz="3200" dirty="0"/>
              <a:t> and the </a:t>
            </a:r>
            <a:r>
              <a:rPr lang="en-US" sz="3200" cap="small" dirty="0">
                <a:solidFill>
                  <a:srgbClr val="EFC457"/>
                </a:solidFill>
              </a:rPr>
              <a:t>Actual Data</a:t>
            </a:r>
            <a:r>
              <a:rPr lang="en-US" sz="3200" dirty="0"/>
              <a:t>. </a:t>
            </a:r>
          </a:p>
        </p:txBody>
      </p:sp>
      <p:sp>
        <p:nvSpPr>
          <p:cNvPr id="4" name="Rectangle 3"/>
          <p:cNvSpPr/>
          <p:nvPr/>
        </p:nvSpPr>
        <p:spPr>
          <a:xfrm>
            <a:off x="2312098" y="5271917"/>
            <a:ext cx="7530652" cy="1077218"/>
          </a:xfrm>
          <a:prstGeom prst="rect">
            <a:avLst/>
          </a:prstGeom>
        </p:spPr>
        <p:txBody>
          <a:bodyPr wrap="none">
            <a:spAutoFit/>
          </a:bodyPr>
          <a:lstStyle/>
          <a:p>
            <a:pPr algn="ctr"/>
            <a:r>
              <a:rPr lang="en-US" sz="3200" dirty="0"/>
              <a:t>In common terms, Standard Error</a:t>
            </a:r>
          </a:p>
          <a:p>
            <a:pPr algn="ctr"/>
            <a:r>
              <a:rPr lang="en-US" sz="3200" dirty="0"/>
              <a:t>describes the “</a:t>
            </a:r>
            <a:r>
              <a:rPr lang="en-US" sz="3200" cap="small" dirty="0" err="1">
                <a:solidFill>
                  <a:srgbClr val="EFC457"/>
                </a:solidFill>
              </a:rPr>
              <a:t>Scattericity</a:t>
            </a:r>
            <a:r>
              <a:rPr lang="en-US" sz="3200" dirty="0"/>
              <a:t>” of the data.</a:t>
            </a:r>
          </a:p>
        </p:txBody>
      </p:sp>
    </p:spTree>
    <p:extLst>
      <p:ext uri="{BB962C8B-B14F-4D97-AF65-F5344CB8AC3E}">
        <p14:creationId xmlns:p14="http://schemas.microsoft.com/office/powerpoint/2010/main" val="32019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p:nvPr/>
        </p:nvCxnSpPr>
        <p:spPr>
          <a:xfrm flipV="1">
            <a:off x="1147647" y="1623358"/>
            <a:ext cx="9601200" cy="3296318"/>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sp>
        <p:nvSpPr>
          <p:cNvPr id="41" name="Oval 40"/>
          <p:cNvSpPr/>
          <p:nvPr/>
        </p:nvSpPr>
        <p:spPr>
          <a:xfrm>
            <a:off x="2209766" y="4064330"/>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2" name="Oval 41"/>
          <p:cNvSpPr/>
          <p:nvPr/>
        </p:nvSpPr>
        <p:spPr>
          <a:xfrm>
            <a:off x="2445218" y="4299782"/>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3" name="Oval 42"/>
          <p:cNvSpPr/>
          <p:nvPr/>
        </p:nvSpPr>
        <p:spPr>
          <a:xfrm>
            <a:off x="2680669" y="4535233"/>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4" name="Oval 43"/>
          <p:cNvSpPr/>
          <p:nvPr/>
        </p:nvSpPr>
        <p:spPr>
          <a:xfrm>
            <a:off x="2916121" y="3933524"/>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5" name="Oval 44"/>
          <p:cNvSpPr/>
          <p:nvPr/>
        </p:nvSpPr>
        <p:spPr>
          <a:xfrm>
            <a:off x="3334705" y="4286699"/>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6" name="Oval 45"/>
          <p:cNvSpPr/>
          <p:nvPr/>
        </p:nvSpPr>
        <p:spPr>
          <a:xfrm>
            <a:off x="3321623" y="3619586"/>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7" name="Oval 46"/>
          <p:cNvSpPr/>
          <p:nvPr/>
        </p:nvSpPr>
        <p:spPr>
          <a:xfrm>
            <a:off x="3648639" y="3750394"/>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8" name="Oval 47"/>
          <p:cNvSpPr/>
          <p:nvPr/>
        </p:nvSpPr>
        <p:spPr>
          <a:xfrm>
            <a:off x="3661721" y="4168975"/>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9" name="Oval 48"/>
          <p:cNvSpPr/>
          <p:nvPr/>
        </p:nvSpPr>
        <p:spPr>
          <a:xfrm>
            <a:off x="3962574" y="3554184"/>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0" name="Oval 49"/>
          <p:cNvSpPr/>
          <p:nvPr/>
        </p:nvSpPr>
        <p:spPr>
          <a:xfrm>
            <a:off x="4237268" y="4077404"/>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1" name="Oval 50"/>
          <p:cNvSpPr/>
          <p:nvPr/>
        </p:nvSpPr>
        <p:spPr>
          <a:xfrm>
            <a:off x="4577364" y="3344895"/>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2" name="Oval 51"/>
          <p:cNvSpPr/>
          <p:nvPr/>
        </p:nvSpPr>
        <p:spPr>
          <a:xfrm>
            <a:off x="4930542" y="3671909"/>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3" name="Oval 52"/>
          <p:cNvSpPr/>
          <p:nvPr/>
        </p:nvSpPr>
        <p:spPr>
          <a:xfrm>
            <a:off x="5087511" y="2873993"/>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4" name="Oval 53"/>
          <p:cNvSpPr/>
          <p:nvPr/>
        </p:nvSpPr>
        <p:spPr>
          <a:xfrm>
            <a:off x="5218319" y="4077410"/>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5" name="Oval 54"/>
          <p:cNvSpPr/>
          <p:nvPr/>
        </p:nvSpPr>
        <p:spPr>
          <a:xfrm>
            <a:off x="5610740" y="3541103"/>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6" name="Oval 55"/>
          <p:cNvSpPr/>
          <p:nvPr/>
        </p:nvSpPr>
        <p:spPr>
          <a:xfrm>
            <a:off x="5479933" y="3174842"/>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7" name="Oval 56"/>
          <p:cNvSpPr/>
          <p:nvPr/>
        </p:nvSpPr>
        <p:spPr>
          <a:xfrm>
            <a:off x="5715384" y="2873987"/>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8" name="Oval 57"/>
          <p:cNvSpPr/>
          <p:nvPr/>
        </p:nvSpPr>
        <p:spPr>
          <a:xfrm>
            <a:off x="6186289" y="3410293"/>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9" name="Oval 58"/>
          <p:cNvSpPr/>
          <p:nvPr/>
        </p:nvSpPr>
        <p:spPr>
          <a:xfrm>
            <a:off x="6317095" y="2795501"/>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0" name="Oval 59"/>
          <p:cNvSpPr/>
          <p:nvPr/>
        </p:nvSpPr>
        <p:spPr>
          <a:xfrm>
            <a:off x="6827242" y="3201000"/>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CCFF"/>
              </a:solidFill>
            </a:endParaRPr>
          </a:p>
        </p:txBody>
      </p:sp>
      <p:sp>
        <p:nvSpPr>
          <p:cNvPr id="61" name="Oval 60"/>
          <p:cNvSpPr/>
          <p:nvPr/>
        </p:nvSpPr>
        <p:spPr>
          <a:xfrm>
            <a:off x="7062694" y="2599290"/>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2" name="Oval 61"/>
          <p:cNvSpPr/>
          <p:nvPr/>
        </p:nvSpPr>
        <p:spPr>
          <a:xfrm>
            <a:off x="7232743" y="3044026"/>
            <a:ext cx="141271" cy="14127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nvGrpSpPr>
          <p:cNvPr id="64" name="Group 63"/>
          <p:cNvGrpSpPr/>
          <p:nvPr/>
        </p:nvGrpSpPr>
        <p:grpSpPr>
          <a:xfrm>
            <a:off x="1903025" y="1237744"/>
            <a:ext cx="8535126" cy="4859373"/>
            <a:chOff x="2004060" y="1570310"/>
            <a:chExt cx="5524500" cy="3145315"/>
          </a:xfrm>
        </p:grpSpPr>
        <p:cxnSp>
          <p:nvCxnSpPr>
            <p:cNvPr id="95" name="Straight Connector 94"/>
            <p:cNvCxnSpPr/>
            <p:nvPr/>
          </p:nvCxnSpPr>
          <p:spPr>
            <a:xfrm>
              <a:off x="2004060" y="4715048"/>
              <a:ext cx="5524500" cy="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004060" y="1570310"/>
              <a:ext cx="0" cy="314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2354634" y="2942819"/>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747055" y="3544524"/>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982507" y="2942813"/>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584217" y="286432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059356" y="434243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451777" y="4928515"/>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687229" y="434243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4288940" y="4549175"/>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059371" y="1972717"/>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451792" y="2626744"/>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687244" y="1972710"/>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288955" y="1894225"/>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5158148" y="484821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5550569" y="4863839"/>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786020" y="4562983"/>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387731" y="448449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052459" y="1922464"/>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444881" y="257649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680332" y="2275636"/>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282043" y="2197151"/>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7530390" y="302242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922811" y="3323277"/>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158263" y="3022421"/>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8759974" y="2943936"/>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9113151" y="133377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9714862" y="1255287"/>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655913" y="429978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9257624" y="4221296"/>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a:off x="1233411" y="1255287"/>
            <a:ext cx="590945" cy="4777945"/>
            <a:chOff x="1674093" y="2835245"/>
            <a:chExt cx="600904" cy="2316408"/>
          </a:xfrm>
        </p:grpSpPr>
        <p:sp>
          <p:nvSpPr>
            <p:cNvPr id="98" name="TextBox 97"/>
            <p:cNvSpPr txBox="1"/>
            <p:nvPr/>
          </p:nvSpPr>
          <p:spPr>
            <a:xfrm>
              <a:off x="1674093" y="4365370"/>
              <a:ext cx="600904" cy="174029"/>
            </a:xfrm>
            <a:prstGeom prst="rect">
              <a:avLst/>
            </a:prstGeom>
            <a:noFill/>
          </p:spPr>
          <p:txBody>
            <a:bodyPr wrap="square" rtlCol="0">
              <a:spAutoFit/>
            </a:bodyPr>
            <a:lstStyle/>
            <a:p>
              <a:pPr algn="ctr"/>
              <a:r>
                <a:rPr lang="en-US" sz="1600" dirty="0"/>
                <a:t>$20k</a:t>
              </a:r>
            </a:p>
          </p:txBody>
        </p:sp>
        <p:grpSp>
          <p:nvGrpSpPr>
            <p:cNvPr id="99" name="Group 98"/>
            <p:cNvGrpSpPr/>
            <p:nvPr/>
          </p:nvGrpSpPr>
          <p:grpSpPr>
            <a:xfrm>
              <a:off x="1674093" y="2835245"/>
              <a:ext cx="600904" cy="2316408"/>
              <a:chOff x="1674093" y="2835245"/>
              <a:chExt cx="600904" cy="2316408"/>
            </a:xfrm>
          </p:grpSpPr>
          <p:sp>
            <p:nvSpPr>
              <p:cNvPr id="100" name="TextBox 99"/>
              <p:cNvSpPr txBox="1"/>
              <p:nvPr/>
            </p:nvSpPr>
            <p:spPr>
              <a:xfrm>
                <a:off x="1674093" y="4671392"/>
                <a:ext cx="600904" cy="174029"/>
              </a:xfrm>
              <a:prstGeom prst="rect">
                <a:avLst/>
              </a:prstGeom>
              <a:noFill/>
            </p:spPr>
            <p:txBody>
              <a:bodyPr wrap="square" rtlCol="0">
                <a:spAutoFit/>
              </a:bodyPr>
              <a:lstStyle/>
              <a:p>
                <a:pPr algn="ctr"/>
                <a:r>
                  <a:rPr lang="en-US" sz="1600" dirty="0"/>
                  <a:t>$10k</a:t>
                </a:r>
              </a:p>
            </p:txBody>
          </p:sp>
          <p:sp>
            <p:nvSpPr>
              <p:cNvPr id="101" name="TextBox 100"/>
              <p:cNvSpPr txBox="1"/>
              <p:nvPr/>
            </p:nvSpPr>
            <p:spPr>
              <a:xfrm>
                <a:off x="1674093" y="4059345"/>
                <a:ext cx="600904" cy="174029"/>
              </a:xfrm>
              <a:prstGeom prst="rect">
                <a:avLst/>
              </a:prstGeom>
              <a:noFill/>
            </p:spPr>
            <p:txBody>
              <a:bodyPr wrap="square" rtlCol="0">
                <a:spAutoFit/>
              </a:bodyPr>
              <a:lstStyle/>
              <a:p>
                <a:pPr algn="ctr"/>
                <a:r>
                  <a:rPr lang="en-US" sz="1600" dirty="0"/>
                  <a:t>$30k</a:t>
                </a:r>
              </a:p>
            </p:txBody>
          </p:sp>
          <p:sp>
            <p:nvSpPr>
              <p:cNvPr id="102" name="TextBox 101"/>
              <p:cNvSpPr txBox="1"/>
              <p:nvPr/>
            </p:nvSpPr>
            <p:spPr>
              <a:xfrm>
                <a:off x="1674093" y="3753320"/>
                <a:ext cx="600904" cy="174029"/>
              </a:xfrm>
              <a:prstGeom prst="rect">
                <a:avLst/>
              </a:prstGeom>
              <a:noFill/>
            </p:spPr>
            <p:txBody>
              <a:bodyPr wrap="square" rtlCol="0">
                <a:spAutoFit/>
              </a:bodyPr>
              <a:lstStyle/>
              <a:p>
                <a:pPr algn="ctr"/>
                <a:r>
                  <a:rPr lang="en-US" sz="1600" dirty="0"/>
                  <a:t>$40k</a:t>
                </a:r>
              </a:p>
            </p:txBody>
          </p:sp>
          <p:sp>
            <p:nvSpPr>
              <p:cNvPr id="103" name="TextBox 102"/>
              <p:cNvSpPr txBox="1"/>
              <p:nvPr/>
            </p:nvSpPr>
            <p:spPr>
              <a:xfrm>
                <a:off x="1674093" y="3447295"/>
                <a:ext cx="600904" cy="174029"/>
              </a:xfrm>
              <a:prstGeom prst="rect">
                <a:avLst/>
              </a:prstGeom>
              <a:noFill/>
            </p:spPr>
            <p:txBody>
              <a:bodyPr wrap="square" rtlCol="0">
                <a:spAutoFit/>
              </a:bodyPr>
              <a:lstStyle/>
              <a:p>
                <a:pPr algn="ctr"/>
                <a:r>
                  <a:rPr lang="en-US" sz="1600" dirty="0"/>
                  <a:t>$50k</a:t>
                </a:r>
              </a:p>
            </p:txBody>
          </p:sp>
          <p:sp>
            <p:nvSpPr>
              <p:cNvPr id="104" name="TextBox 103"/>
              <p:cNvSpPr txBox="1"/>
              <p:nvPr/>
            </p:nvSpPr>
            <p:spPr>
              <a:xfrm>
                <a:off x="1674093" y="3141270"/>
                <a:ext cx="600904" cy="174029"/>
              </a:xfrm>
              <a:prstGeom prst="rect">
                <a:avLst/>
              </a:prstGeom>
              <a:noFill/>
            </p:spPr>
            <p:txBody>
              <a:bodyPr wrap="square" rtlCol="0">
                <a:spAutoFit/>
              </a:bodyPr>
              <a:lstStyle/>
              <a:p>
                <a:pPr algn="ctr"/>
                <a:r>
                  <a:rPr lang="en-US" sz="1600" dirty="0"/>
                  <a:t>$60k</a:t>
                </a:r>
              </a:p>
            </p:txBody>
          </p:sp>
          <p:sp>
            <p:nvSpPr>
              <p:cNvPr id="105" name="TextBox 104"/>
              <p:cNvSpPr txBox="1"/>
              <p:nvPr/>
            </p:nvSpPr>
            <p:spPr>
              <a:xfrm>
                <a:off x="1674093" y="2835245"/>
                <a:ext cx="600904" cy="174029"/>
              </a:xfrm>
              <a:prstGeom prst="rect">
                <a:avLst/>
              </a:prstGeom>
              <a:noFill/>
            </p:spPr>
            <p:txBody>
              <a:bodyPr wrap="square" rtlCol="0">
                <a:spAutoFit/>
              </a:bodyPr>
              <a:lstStyle/>
              <a:p>
                <a:pPr algn="ctr"/>
                <a:r>
                  <a:rPr lang="en-US" sz="1600" dirty="0"/>
                  <a:t>$70k</a:t>
                </a:r>
              </a:p>
            </p:txBody>
          </p:sp>
          <p:sp>
            <p:nvSpPr>
              <p:cNvPr id="106" name="TextBox 105"/>
              <p:cNvSpPr txBox="1"/>
              <p:nvPr/>
            </p:nvSpPr>
            <p:spPr>
              <a:xfrm>
                <a:off x="1674093" y="4977624"/>
                <a:ext cx="600904" cy="174029"/>
              </a:xfrm>
              <a:prstGeom prst="rect">
                <a:avLst/>
              </a:prstGeom>
              <a:noFill/>
            </p:spPr>
            <p:txBody>
              <a:bodyPr wrap="square" rtlCol="0">
                <a:spAutoFit/>
              </a:bodyPr>
              <a:lstStyle/>
              <a:p>
                <a:pPr algn="ctr"/>
                <a:r>
                  <a:rPr lang="en-US" sz="1600" dirty="0"/>
                  <a:t>$5k</a:t>
                </a:r>
              </a:p>
            </p:txBody>
          </p:sp>
        </p:grpSp>
      </p:grpSp>
      <p:grpSp>
        <p:nvGrpSpPr>
          <p:cNvPr id="107" name="Group 106"/>
          <p:cNvGrpSpPr/>
          <p:nvPr/>
        </p:nvGrpSpPr>
        <p:grpSpPr>
          <a:xfrm>
            <a:off x="1509216" y="6221351"/>
            <a:ext cx="8928935" cy="332943"/>
            <a:chOff x="2240810" y="5555568"/>
            <a:chExt cx="5518457" cy="338554"/>
          </a:xfrm>
        </p:grpSpPr>
        <p:sp>
          <p:nvSpPr>
            <p:cNvPr id="108" name="TextBox 107"/>
            <p:cNvSpPr txBox="1"/>
            <p:nvPr/>
          </p:nvSpPr>
          <p:spPr>
            <a:xfrm>
              <a:off x="2240810" y="5555568"/>
              <a:ext cx="486621" cy="338554"/>
            </a:xfrm>
            <a:prstGeom prst="rect">
              <a:avLst/>
            </a:prstGeom>
            <a:noFill/>
          </p:spPr>
          <p:txBody>
            <a:bodyPr wrap="square" rtlCol="0">
              <a:spAutoFit/>
            </a:bodyPr>
            <a:lstStyle/>
            <a:p>
              <a:pPr algn="ctr"/>
              <a:r>
                <a:rPr lang="en-US" sz="1600" dirty="0"/>
                <a:t>0</a:t>
              </a:r>
            </a:p>
          </p:txBody>
        </p:sp>
        <p:sp>
          <p:nvSpPr>
            <p:cNvPr id="109" name="TextBox 108"/>
            <p:cNvSpPr txBox="1"/>
            <p:nvPr/>
          </p:nvSpPr>
          <p:spPr>
            <a:xfrm>
              <a:off x="2600227" y="5555568"/>
              <a:ext cx="486621" cy="338554"/>
            </a:xfrm>
            <a:prstGeom prst="rect">
              <a:avLst/>
            </a:prstGeom>
            <a:noFill/>
          </p:spPr>
          <p:txBody>
            <a:bodyPr wrap="square" rtlCol="0">
              <a:spAutoFit/>
            </a:bodyPr>
            <a:lstStyle/>
            <a:p>
              <a:pPr algn="ctr"/>
              <a:r>
                <a:rPr lang="en-US" sz="1600" dirty="0"/>
                <a:t>2</a:t>
              </a:r>
            </a:p>
          </p:txBody>
        </p:sp>
        <p:sp>
          <p:nvSpPr>
            <p:cNvPr id="110" name="TextBox 109"/>
            <p:cNvSpPr txBox="1"/>
            <p:nvPr/>
          </p:nvSpPr>
          <p:spPr>
            <a:xfrm>
              <a:off x="2959644" y="5555568"/>
              <a:ext cx="486621" cy="338554"/>
            </a:xfrm>
            <a:prstGeom prst="rect">
              <a:avLst/>
            </a:prstGeom>
            <a:noFill/>
          </p:spPr>
          <p:txBody>
            <a:bodyPr wrap="square" rtlCol="0">
              <a:spAutoFit/>
            </a:bodyPr>
            <a:lstStyle/>
            <a:p>
              <a:pPr algn="ctr"/>
              <a:r>
                <a:rPr lang="en-US" sz="1600" dirty="0"/>
                <a:t>4</a:t>
              </a:r>
            </a:p>
          </p:txBody>
        </p:sp>
        <p:sp>
          <p:nvSpPr>
            <p:cNvPr id="111" name="TextBox 110"/>
            <p:cNvSpPr txBox="1"/>
            <p:nvPr/>
          </p:nvSpPr>
          <p:spPr>
            <a:xfrm>
              <a:off x="3319061" y="5555568"/>
              <a:ext cx="486621" cy="338554"/>
            </a:xfrm>
            <a:prstGeom prst="rect">
              <a:avLst/>
            </a:prstGeom>
            <a:noFill/>
          </p:spPr>
          <p:txBody>
            <a:bodyPr wrap="square" rtlCol="0">
              <a:spAutoFit/>
            </a:bodyPr>
            <a:lstStyle/>
            <a:p>
              <a:pPr algn="ctr"/>
              <a:r>
                <a:rPr lang="en-US" sz="1600" dirty="0"/>
                <a:t>6</a:t>
              </a:r>
            </a:p>
          </p:txBody>
        </p:sp>
        <p:sp>
          <p:nvSpPr>
            <p:cNvPr id="112" name="TextBox 111"/>
            <p:cNvSpPr txBox="1"/>
            <p:nvPr/>
          </p:nvSpPr>
          <p:spPr>
            <a:xfrm>
              <a:off x="3678478" y="5555568"/>
              <a:ext cx="486621" cy="338554"/>
            </a:xfrm>
            <a:prstGeom prst="rect">
              <a:avLst/>
            </a:prstGeom>
            <a:noFill/>
          </p:spPr>
          <p:txBody>
            <a:bodyPr wrap="square" rtlCol="0">
              <a:spAutoFit/>
            </a:bodyPr>
            <a:lstStyle/>
            <a:p>
              <a:pPr algn="ctr"/>
              <a:r>
                <a:rPr lang="en-US" sz="1600" dirty="0"/>
                <a:t>8</a:t>
              </a:r>
            </a:p>
          </p:txBody>
        </p:sp>
        <p:sp>
          <p:nvSpPr>
            <p:cNvPr id="113" name="TextBox 112"/>
            <p:cNvSpPr txBox="1"/>
            <p:nvPr/>
          </p:nvSpPr>
          <p:spPr>
            <a:xfrm>
              <a:off x="4037895" y="5555568"/>
              <a:ext cx="486621" cy="338554"/>
            </a:xfrm>
            <a:prstGeom prst="rect">
              <a:avLst/>
            </a:prstGeom>
            <a:noFill/>
          </p:spPr>
          <p:txBody>
            <a:bodyPr wrap="square" rtlCol="0">
              <a:spAutoFit/>
            </a:bodyPr>
            <a:lstStyle/>
            <a:p>
              <a:pPr algn="ctr"/>
              <a:r>
                <a:rPr lang="en-US" sz="1600" dirty="0"/>
                <a:t>10</a:t>
              </a:r>
            </a:p>
          </p:txBody>
        </p:sp>
        <p:sp>
          <p:nvSpPr>
            <p:cNvPr id="114" name="TextBox 113"/>
            <p:cNvSpPr txBox="1"/>
            <p:nvPr/>
          </p:nvSpPr>
          <p:spPr>
            <a:xfrm>
              <a:off x="4397312" y="5555568"/>
              <a:ext cx="486621" cy="338554"/>
            </a:xfrm>
            <a:prstGeom prst="rect">
              <a:avLst/>
            </a:prstGeom>
            <a:noFill/>
          </p:spPr>
          <p:txBody>
            <a:bodyPr wrap="square" rtlCol="0">
              <a:spAutoFit/>
            </a:bodyPr>
            <a:lstStyle/>
            <a:p>
              <a:pPr algn="ctr"/>
              <a:r>
                <a:rPr lang="en-US" sz="1600" dirty="0"/>
                <a:t>12</a:t>
              </a:r>
            </a:p>
          </p:txBody>
        </p:sp>
        <p:sp>
          <p:nvSpPr>
            <p:cNvPr id="115" name="TextBox 114"/>
            <p:cNvSpPr txBox="1"/>
            <p:nvPr/>
          </p:nvSpPr>
          <p:spPr>
            <a:xfrm>
              <a:off x="4756729" y="5555568"/>
              <a:ext cx="486621" cy="338554"/>
            </a:xfrm>
            <a:prstGeom prst="rect">
              <a:avLst/>
            </a:prstGeom>
            <a:noFill/>
          </p:spPr>
          <p:txBody>
            <a:bodyPr wrap="square" rtlCol="0">
              <a:spAutoFit/>
            </a:bodyPr>
            <a:lstStyle/>
            <a:p>
              <a:pPr algn="ctr"/>
              <a:r>
                <a:rPr lang="en-US" sz="1600" dirty="0"/>
                <a:t>14</a:t>
              </a:r>
            </a:p>
          </p:txBody>
        </p:sp>
        <p:sp>
          <p:nvSpPr>
            <p:cNvPr id="116" name="TextBox 115"/>
            <p:cNvSpPr txBox="1"/>
            <p:nvPr/>
          </p:nvSpPr>
          <p:spPr>
            <a:xfrm>
              <a:off x="5116146" y="5555568"/>
              <a:ext cx="486621" cy="338554"/>
            </a:xfrm>
            <a:prstGeom prst="rect">
              <a:avLst/>
            </a:prstGeom>
            <a:noFill/>
          </p:spPr>
          <p:txBody>
            <a:bodyPr wrap="square" rtlCol="0">
              <a:spAutoFit/>
            </a:bodyPr>
            <a:lstStyle/>
            <a:p>
              <a:pPr algn="ctr"/>
              <a:r>
                <a:rPr lang="en-US" sz="1600" dirty="0"/>
                <a:t>16</a:t>
              </a:r>
            </a:p>
          </p:txBody>
        </p:sp>
        <p:sp>
          <p:nvSpPr>
            <p:cNvPr id="117" name="TextBox 116"/>
            <p:cNvSpPr txBox="1"/>
            <p:nvPr/>
          </p:nvSpPr>
          <p:spPr>
            <a:xfrm>
              <a:off x="5475563" y="5555568"/>
              <a:ext cx="486621" cy="338554"/>
            </a:xfrm>
            <a:prstGeom prst="rect">
              <a:avLst/>
            </a:prstGeom>
            <a:noFill/>
          </p:spPr>
          <p:txBody>
            <a:bodyPr wrap="square" rtlCol="0">
              <a:spAutoFit/>
            </a:bodyPr>
            <a:lstStyle/>
            <a:p>
              <a:pPr algn="ctr"/>
              <a:r>
                <a:rPr lang="en-US" sz="1600" dirty="0"/>
                <a:t>18</a:t>
              </a:r>
            </a:p>
          </p:txBody>
        </p:sp>
        <p:sp>
          <p:nvSpPr>
            <p:cNvPr id="118" name="TextBox 117"/>
            <p:cNvSpPr txBox="1"/>
            <p:nvPr/>
          </p:nvSpPr>
          <p:spPr>
            <a:xfrm>
              <a:off x="5834980" y="5555568"/>
              <a:ext cx="486621" cy="338554"/>
            </a:xfrm>
            <a:prstGeom prst="rect">
              <a:avLst/>
            </a:prstGeom>
            <a:noFill/>
          </p:spPr>
          <p:txBody>
            <a:bodyPr wrap="square" rtlCol="0">
              <a:spAutoFit/>
            </a:bodyPr>
            <a:lstStyle/>
            <a:p>
              <a:pPr algn="ctr"/>
              <a:r>
                <a:rPr lang="en-US" sz="1600" dirty="0"/>
                <a:t>20</a:t>
              </a:r>
            </a:p>
          </p:txBody>
        </p:sp>
        <p:sp>
          <p:nvSpPr>
            <p:cNvPr id="119" name="TextBox 118"/>
            <p:cNvSpPr txBox="1"/>
            <p:nvPr/>
          </p:nvSpPr>
          <p:spPr>
            <a:xfrm>
              <a:off x="6194397" y="5555568"/>
              <a:ext cx="486621" cy="338554"/>
            </a:xfrm>
            <a:prstGeom prst="rect">
              <a:avLst/>
            </a:prstGeom>
            <a:noFill/>
          </p:spPr>
          <p:txBody>
            <a:bodyPr wrap="square" rtlCol="0">
              <a:spAutoFit/>
            </a:bodyPr>
            <a:lstStyle/>
            <a:p>
              <a:pPr algn="ctr"/>
              <a:r>
                <a:rPr lang="en-US" sz="1600" dirty="0"/>
                <a:t>22</a:t>
              </a:r>
            </a:p>
          </p:txBody>
        </p:sp>
        <p:sp>
          <p:nvSpPr>
            <p:cNvPr id="120" name="TextBox 119"/>
            <p:cNvSpPr txBox="1"/>
            <p:nvPr/>
          </p:nvSpPr>
          <p:spPr>
            <a:xfrm>
              <a:off x="6553814" y="5555568"/>
              <a:ext cx="486621" cy="338554"/>
            </a:xfrm>
            <a:prstGeom prst="rect">
              <a:avLst/>
            </a:prstGeom>
            <a:noFill/>
          </p:spPr>
          <p:txBody>
            <a:bodyPr wrap="square" rtlCol="0">
              <a:spAutoFit/>
            </a:bodyPr>
            <a:lstStyle/>
            <a:p>
              <a:pPr algn="ctr"/>
              <a:r>
                <a:rPr lang="en-US" sz="1600" dirty="0"/>
                <a:t>24</a:t>
              </a:r>
            </a:p>
          </p:txBody>
        </p:sp>
        <p:sp>
          <p:nvSpPr>
            <p:cNvPr id="121" name="TextBox 120"/>
            <p:cNvSpPr txBox="1"/>
            <p:nvPr/>
          </p:nvSpPr>
          <p:spPr>
            <a:xfrm>
              <a:off x="6913231" y="5555568"/>
              <a:ext cx="486621" cy="338554"/>
            </a:xfrm>
            <a:prstGeom prst="rect">
              <a:avLst/>
            </a:prstGeom>
            <a:noFill/>
          </p:spPr>
          <p:txBody>
            <a:bodyPr wrap="square" rtlCol="0">
              <a:spAutoFit/>
            </a:bodyPr>
            <a:lstStyle/>
            <a:p>
              <a:pPr algn="ctr"/>
              <a:r>
                <a:rPr lang="en-US" sz="1600" dirty="0"/>
                <a:t>26</a:t>
              </a:r>
            </a:p>
          </p:txBody>
        </p:sp>
        <p:sp>
          <p:nvSpPr>
            <p:cNvPr id="122" name="TextBox 121"/>
            <p:cNvSpPr txBox="1"/>
            <p:nvPr/>
          </p:nvSpPr>
          <p:spPr>
            <a:xfrm>
              <a:off x="7272646" y="5555568"/>
              <a:ext cx="486621" cy="338554"/>
            </a:xfrm>
            <a:prstGeom prst="rect">
              <a:avLst/>
            </a:prstGeom>
            <a:noFill/>
          </p:spPr>
          <p:txBody>
            <a:bodyPr wrap="square" rtlCol="0">
              <a:spAutoFit/>
            </a:bodyPr>
            <a:lstStyle/>
            <a:p>
              <a:pPr algn="ctr"/>
              <a:r>
                <a:rPr lang="en-US" sz="1600" dirty="0"/>
                <a:t>28</a:t>
              </a:r>
            </a:p>
          </p:txBody>
        </p:sp>
      </p:grpSp>
      <p:sp>
        <p:nvSpPr>
          <p:cNvPr id="126" name="TextBox 125"/>
          <p:cNvSpPr txBox="1"/>
          <p:nvPr/>
        </p:nvSpPr>
        <p:spPr>
          <a:xfrm>
            <a:off x="10503772" y="2865631"/>
            <a:ext cx="1574501" cy="1015663"/>
          </a:xfrm>
          <a:prstGeom prst="rect">
            <a:avLst/>
          </a:prstGeom>
          <a:noFill/>
        </p:spPr>
        <p:txBody>
          <a:bodyPr wrap="square" rtlCol="0">
            <a:spAutoFit/>
          </a:bodyPr>
          <a:lstStyle/>
          <a:p>
            <a:r>
              <a:rPr lang="en-US" sz="2000" dirty="0">
                <a:solidFill>
                  <a:srgbClr val="00B0F0"/>
                </a:solidFill>
              </a:rPr>
              <a:t>m = $2k/</a:t>
            </a:r>
            <a:r>
              <a:rPr lang="en-US" sz="2000" dirty="0" err="1">
                <a:solidFill>
                  <a:srgbClr val="00B0F0"/>
                </a:solidFill>
              </a:rPr>
              <a:t>yr</a:t>
            </a:r>
            <a:endParaRPr lang="en-US" sz="2000" dirty="0">
              <a:solidFill>
                <a:srgbClr val="00B0F0"/>
              </a:solidFill>
            </a:endParaRPr>
          </a:p>
          <a:p>
            <a:r>
              <a:rPr lang="en-US" sz="2000" dirty="0">
                <a:solidFill>
                  <a:srgbClr val="00B0F0"/>
                </a:solidFill>
              </a:rPr>
              <a:t>b = $12k</a:t>
            </a:r>
          </a:p>
          <a:p>
            <a:r>
              <a:rPr lang="en-US" sz="2000" dirty="0">
                <a:solidFill>
                  <a:srgbClr val="00B0F0"/>
                </a:solidFill>
              </a:rPr>
              <a:t>SE = $2k</a:t>
            </a:r>
          </a:p>
        </p:txBody>
      </p:sp>
      <p:sp>
        <p:nvSpPr>
          <p:cNvPr id="127" name="TextBox 126"/>
          <p:cNvSpPr txBox="1"/>
          <p:nvPr/>
        </p:nvSpPr>
        <p:spPr>
          <a:xfrm>
            <a:off x="10532873" y="4175344"/>
            <a:ext cx="1574501" cy="1015663"/>
          </a:xfrm>
          <a:prstGeom prst="rect">
            <a:avLst/>
          </a:prstGeom>
          <a:noFill/>
        </p:spPr>
        <p:txBody>
          <a:bodyPr wrap="square" rtlCol="0">
            <a:spAutoFit/>
          </a:bodyPr>
          <a:lstStyle/>
          <a:p>
            <a:r>
              <a:rPr lang="en-US" sz="2000" dirty="0">
                <a:solidFill>
                  <a:srgbClr val="92D050"/>
                </a:solidFill>
              </a:rPr>
              <a:t>m = $2k/</a:t>
            </a:r>
            <a:r>
              <a:rPr lang="en-US" sz="2000" dirty="0" err="1">
                <a:solidFill>
                  <a:srgbClr val="92D050"/>
                </a:solidFill>
              </a:rPr>
              <a:t>yr</a:t>
            </a:r>
            <a:endParaRPr lang="en-US" sz="2000" dirty="0">
              <a:solidFill>
                <a:srgbClr val="92D050"/>
              </a:solidFill>
            </a:endParaRPr>
          </a:p>
          <a:p>
            <a:r>
              <a:rPr lang="en-US" sz="2000" dirty="0">
                <a:solidFill>
                  <a:srgbClr val="92D050"/>
                </a:solidFill>
              </a:rPr>
              <a:t>b = $12k</a:t>
            </a:r>
          </a:p>
          <a:p>
            <a:r>
              <a:rPr lang="en-US" sz="2000" dirty="0">
                <a:solidFill>
                  <a:srgbClr val="92D050"/>
                </a:solidFill>
              </a:rPr>
              <a:t>SE = $8k</a:t>
            </a:r>
          </a:p>
        </p:txBody>
      </p:sp>
      <p:grpSp>
        <p:nvGrpSpPr>
          <p:cNvPr id="5" name="Group 4"/>
          <p:cNvGrpSpPr/>
          <p:nvPr/>
        </p:nvGrpSpPr>
        <p:grpSpPr>
          <a:xfrm>
            <a:off x="10760146" y="6378922"/>
            <a:ext cx="1637368" cy="307777"/>
            <a:chOff x="10760146" y="6378922"/>
            <a:chExt cx="1637368" cy="307777"/>
          </a:xfrm>
        </p:grpSpPr>
        <p:sp>
          <p:nvSpPr>
            <p:cNvPr id="129" name="Oval 128"/>
            <p:cNvSpPr/>
            <p:nvPr/>
          </p:nvSpPr>
          <p:spPr>
            <a:xfrm>
              <a:off x="10760146" y="650862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0825635" y="6378922"/>
              <a:ext cx="1571879" cy="307777"/>
            </a:xfrm>
            <a:prstGeom prst="rect">
              <a:avLst/>
            </a:prstGeom>
            <a:noFill/>
          </p:spPr>
          <p:txBody>
            <a:bodyPr wrap="square" rtlCol="0">
              <a:spAutoFit/>
            </a:bodyPr>
            <a:lstStyle/>
            <a:p>
              <a:r>
                <a:rPr lang="en-US" sz="1400" dirty="0"/>
                <a:t>Company 2</a:t>
              </a:r>
            </a:p>
          </p:txBody>
        </p:sp>
      </p:grpSp>
      <p:grpSp>
        <p:nvGrpSpPr>
          <p:cNvPr id="4" name="Group 3"/>
          <p:cNvGrpSpPr/>
          <p:nvPr/>
        </p:nvGrpSpPr>
        <p:grpSpPr>
          <a:xfrm>
            <a:off x="10749471" y="6093666"/>
            <a:ext cx="1677616" cy="307777"/>
            <a:chOff x="10749471" y="6093666"/>
            <a:chExt cx="1677616" cy="307777"/>
          </a:xfrm>
        </p:grpSpPr>
        <p:sp>
          <p:nvSpPr>
            <p:cNvPr id="131" name="TextBox 130"/>
            <p:cNvSpPr txBox="1"/>
            <p:nvPr/>
          </p:nvSpPr>
          <p:spPr>
            <a:xfrm>
              <a:off x="10825635" y="6093666"/>
              <a:ext cx="1601452" cy="307777"/>
            </a:xfrm>
            <a:prstGeom prst="rect">
              <a:avLst/>
            </a:prstGeom>
            <a:noFill/>
          </p:spPr>
          <p:txBody>
            <a:bodyPr wrap="square" rtlCol="0">
              <a:spAutoFit/>
            </a:bodyPr>
            <a:lstStyle/>
            <a:p>
              <a:r>
                <a:rPr lang="en-US" sz="1400" dirty="0"/>
                <a:t>Company 1</a:t>
              </a:r>
            </a:p>
          </p:txBody>
        </p:sp>
        <p:sp>
          <p:nvSpPr>
            <p:cNvPr id="132" name="Oval 131"/>
            <p:cNvSpPr/>
            <p:nvPr/>
          </p:nvSpPr>
          <p:spPr>
            <a:xfrm>
              <a:off x="10749471" y="6223370"/>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cxnSp>
        <p:nvCxnSpPr>
          <p:cNvPr id="134" name="Straight Arrow Connector 133"/>
          <p:cNvCxnSpPr/>
          <p:nvPr/>
        </p:nvCxnSpPr>
        <p:spPr>
          <a:xfrm flipV="1">
            <a:off x="1152410" y="1623867"/>
            <a:ext cx="9601200" cy="3296318"/>
          </a:xfrm>
          <a:prstGeom prst="straightConnector1">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1174941" y="1620659"/>
            <a:ext cx="9601200" cy="3296318"/>
          </a:xfrm>
          <a:prstGeom prst="straightConnector1">
            <a:avLst/>
          </a:prstGeom>
          <a:ln w="19050">
            <a:solidFill>
              <a:srgbClr val="EFC4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059371" y="6459151"/>
            <a:ext cx="4700603" cy="430887"/>
          </a:xfrm>
          <a:prstGeom prst="rect">
            <a:avLst/>
          </a:prstGeom>
          <a:noFill/>
        </p:spPr>
        <p:txBody>
          <a:bodyPr wrap="square" rtlCol="0">
            <a:spAutoFit/>
          </a:bodyPr>
          <a:lstStyle/>
          <a:p>
            <a:pPr algn="ctr"/>
            <a:r>
              <a:rPr lang="en-US" sz="2200" dirty="0"/>
              <a:t>Years of Experience</a:t>
            </a:r>
          </a:p>
        </p:txBody>
      </p:sp>
      <p:sp>
        <p:nvSpPr>
          <p:cNvPr id="123" name="TextBox 122"/>
          <p:cNvSpPr txBox="1"/>
          <p:nvPr/>
        </p:nvSpPr>
        <p:spPr>
          <a:xfrm rot="16200000">
            <a:off x="-1272126" y="3451317"/>
            <a:ext cx="4700603" cy="430887"/>
          </a:xfrm>
          <a:prstGeom prst="rect">
            <a:avLst/>
          </a:prstGeom>
          <a:noFill/>
        </p:spPr>
        <p:txBody>
          <a:bodyPr wrap="square" rtlCol="0">
            <a:spAutoFit/>
          </a:bodyPr>
          <a:lstStyle/>
          <a:p>
            <a:pPr algn="ctr"/>
            <a:r>
              <a:rPr lang="en-US" sz="2200" dirty="0"/>
              <a:t>Salary</a:t>
            </a:r>
          </a:p>
        </p:txBody>
      </p:sp>
    </p:spTree>
    <p:extLst>
      <p:ext uri="{BB962C8B-B14F-4D97-AF65-F5344CB8AC3E}">
        <p14:creationId xmlns:p14="http://schemas.microsoft.com/office/powerpoint/2010/main" val="293772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350"/>
                                        <p:tgtEl>
                                          <p:spTgt spid="42"/>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350"/>
                                        <p:tgtEl>
                                          <p:spTgt spid="4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350"/>
                                        <p:tgtEl>
                                          <p:spTgt spid="44"/>
                                        </p:tgtEl>
                                      </p:cBhvr>
                                    </p:animEffect>
                                  </p:childTnLst>
                                </p:cTn>
                              </p:par>
                              <p:par>
                                <p:cTn id="17" presetID="10" presetClass="entr" presetSubtype="0" fill="hold" grpId="0" nodeType="withEffect">
                                  <p:stCondLst>
                                    <p:cond delay="80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350"/>
                                        <p:tgtEl>
                                          <p:spTgt spid="43"/>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350"/>
                                        <p:tgtEl>
                                          <p:spTgt spid="45"/>
                                        </p:tgtEl>
                                      </p:cBhvr>
                                    </p:animEffect>
                                  </p:childTnLst>
                                </p:cTn>
                              </p:par>
                              <p:par>
                                <p:cTn id="23" presetID="10" presetClass="entr" presetSubtype="0" fill="hold" grpId="0" nodeType="withEffect">
                                  <p:stCondLst>
                                    <p:cond delay="90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350"/>
                                        <p:tgtEl>
                                          <p:spTgt spid="48"/>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350"/>
                                        <p:tgtEl>
                                          <p:spTgt spid="4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350"/>
                                        <p:tgtEl>
                                          <p:spTgt spid="46"/>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350"/>
                                        <p:tgtEl>
                                          <p:spTgt spid="49"/>
                                        </p:tgtEl>
                                      </p:cBhvr>
                                    </p:animEffect>
                                  </p:childTnLst>
                                </p:cTn>
                              </p:par>
                              <p:par>
                                <p:cTn id="35" presetID="10" presetClass="entr" presetSubtype="0"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350"/>
                                        <p:tgtEl>
                                          <p:spTgt spid="50"/>
                                        </p:tgtEl>
                                      </p:cBhvr>
                                    </p:animEffect>
                                  </p:childTnLst>
                                </p:cTn>
                              </p:par>
                              <p:par>
                                <p:cTn id="38" presetID="10" presetClass="entr" presetSubtype="0" fill="hold" grpId="0" nodeType="withEffect">
                                  <p:stCondLst>
                                    <p:cond delay="100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350"/>
                                        <p:tgtEl>
                                          <p:spTgt spid="51"/>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350"/>
                                        <p:tgtEl>
                                          <p:spTgt spid="52"/>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350"/>
                                        <p:tgtEl>
                                          <p:spTgt spid="54"/>
                                        </p:tgtEl>
                                      </p:cBhvr>
                                    </p:animEffect>
                                  </p:childTnLst>
                                </p:cTn>
                              </p:par>
                              <p:par>
                                <p:cTn id="47" presetID="10" presetClass="entr" presetSubtype="0" fill="hold" grpId="0" nodeType="withEffect">
                                  <p:stCondLst>
                                    <p:cond delay="900"/>
                                  </p:stCondLst>
                                  <p:childTnLst>
                                    <p:set>
                                      <p:cBhvr>
                                        <p:cTn id="48" dur="1" fill="hold">
                                          <p:stCondLst>
                                            <p:cond delay="0"/>
                                          </p:stCondLst>
                                        </p:cTn>
                                        <p:tgtEl>
                                          <p:spTgt spid="55"/>
                                        </p:tgtEl>
                                        <p:attrNameLst>
                                          <p:attrName>style.visibility</p:attrName>
                                        </p:attrNameLst>
                                      </p:cBhvr>
                                      <p:to>
                                        <p:strVal val="visible"/>
                                      </p:to>
                                    </p:set>
                                    <p:animEffect transition="in" filter="fade">
                                      <p:cBhvr>
                                        <p:cTn id="49" dur="350"/>
                                        <p:tgtEl>
                                          <p:spTgt spid="55"/>
                                        </p:tgtEl>
                                      </p:cBhvr>
                                    </p:animEffect>
                                  </p:childTnLst>
                                </p:cTn>
                              </p:par>
                              <p:par>
                                <p:cTn id="50" presetID="10" presetClass="entr" presetSubtype="0" fill="hold" grpId="0" nodeType="withEffect">
                                  <p:stCondLst>
                                    <p:cond delay="90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350"/>
                                        <p:tgtEl>
                                          <p:spTgt spid="56"/>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350"/>
                                        <p:tgtEl>
                                          <p:spTgt spid="53"/>
                                        </p:tgtEl>
                                      </p:cBhvr>
                                    </p:animEffect>
                                  </p:childTnLst>
                                </p:cTn>
                              </p:par>
                              <p:par>
                                <p:cTn id="56" presetID="10" presetClass="entr" presetSubtype="0" fill="hold" grpId="0" nodeType="withEffect">
                                  <p:stCondLst>
                                    <p:cond delay="110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350"/>
                                        <p:tgtEl>
                                          <p:spTgt spid="57"/>
                                        </p:tgtEl>
                                      </p:cBhvr>
                                    </p:animEffect>
                                  </p:childTnLst>
                                </p:cTn>
                              </p:par>
                              <p:par>
                                <p:cTn id="59" presetID="10" presetClass="entr" presetSubtype="0" fill="hold" grpId="0" nodeType="withEffect">
                                  <p:stCondLst>
                                    <p:cond delay="110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350"/>
                                        <p:tgtEl>
                                          <p:spTgt spid="58"/>
                                        </p:tgtEl>
                                      </p:cBhvr>
                                    </p:animEffect>
                                  </p:childTnLst>
                                </p:cTn>
                              </p:par>
                              <p:par>
                                <p:cTn id="62" presetID="10" presetClass="entr" presetSubtype="0" fill="hold" grpId="0" nodeType="withEffect">
                                  <p:stCondLst>
                                    <p:cond delay="120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350"/>
                                        <p:tgtEl>
                                          <p:spTgt spid="59"/>
                                        </p:tgtEl>
                                      </p:cBhvr>
                                    </p:animEffect>
                                  </p:childTnLst>
                                </p:cTn>
                              </p:par>
                              <p:par>
                                <p:cTn id="65" presetID="10" presetClass="entr" presetSubtype="0" fill="hold" grpId="0" nodeType="withEffect">
                                  <p:stCondLst>
                                    <p:cond delay="140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350"/>
                                        <p:tgtEl>
                                          <p:spTgt spid="60"/>
                                        </p:tgtEl>
                                      </p:cBhvr>
                                    </p:animEffect>
                                  </p:childTnLst>
                                </p:cTn>
                              </p:par>
                              <p:par>
                                <p:cTn id="68" presetID="10" presetClass="entr" presetSubtype="0" fill="hold" grpId="0" nodeType="withEffect">
                                  <p:stCondLst>
                                    <p:cond delay="160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350"/>
                                        <p:tgtEl>
                                          <p:spTgt spid="62"/>
                                        </p:tgtEl>
                                      </p:cBhvr>
                                    </p:animEffect>
                                  </p:childTnLst>
                                </p:cTn>
                              </p:par>
                              <p:par>
                                <p:cTn id="71" presetID="10" presetClass="entr" presetSubtype="0" fill="hold" grpId="0" nodeType="withEffect">
                                  <p:stCondLst>
                                    <p:cond delay="170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350"/>
                                        <p:tgtEl>
                                          <p:spTgt spid="6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26">
                                            <p:txEl>
                                              <p:pRg st="0" end="0"/>
                                            </p:txEl>
                                          </p:spTgt>
                                        </p:tgtEl>
                                        <p:attrNameLst>
                                          <p:attrName>style.visibility</p:attrName>
                                        </p:attrNameLst>
                                      </p:cBhvr>
                                      <p:to>
                                        <p:strVal val="visible"/>
                                      </p:to>
                                    </p:set>
                                    <p:animEffect transition="in" filter="wipe(left)">
                                      <p:cBhvr>
                                        <p:cTn id="78" dur="500"/>
                                        <p:tgtEl>
                                          <p:spTgt spid="126">
                                            <p:txEl>
                                              <p:pRg st="0" end="0"/>
                                            </p:txEl>
                                          </p:spTgt>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126">
                                            <p:txEl>
                                              <p:pRg st="1" end="1"/>
                                            </p:txEl>
                                          </p:spTgt>
                                        </p:tgtEl>
                                        <p:attrNameLst>
                                          <p:attrName>style.visibility</p:attrName>
                                        </p:attrNameLst>
                                      </p:cBhvr>
                                      <p:to>
                                        <p:strVal val="visible"/>
                                      </p:to>
                                    </p:set>
                                    <p:animEffect transition="in" filter="wipe(left)">
                                      <p:cBhvr>
                                        <p:cTn id="82" dur="500"/>
                                        <p:tgtEl>
                                          <p:spTgt spid="126">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33"/>
                                        </p:tgtEl>
                                        <p:attrNameLst>
                                          <p:attrName>style.visibility</p:attrName>
                                        </p:attrNameLst>
                                      </p:cBhvr>
                                      <p:to>
                                        <p:strVal val="visible"/>
                                      </p:to>
                                    </p:set>
                                    <p:animEffect transition="in" filter="wipe(down)">
                                      <p:cBhvr>
                                        <p:cTn id="87" dur="1500"/>
                                        <p:tgtEl>
                                          <p:spTgt spid="1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gtEl>
                                        <p:attrNameLst>
                                          <p:attrName>style.visibility</p:attrName>
                                        </p:attrNameLst>
                                      </p:cBhvr>
                                      <p:to>
                                        <p:strVal val="visible"/>
                                      </p:to>
                                    </p:set>
                                    <p:animEffect transition="in" filter="fade">
                                      <p:cBhvr>
                                        <p:cTn id="92" dur="500"/>
                                        <p:tgtEl>
                                          <p:spTgt spid="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fade">
                                      <p:cBhvr>
                                        <p:cTn id="95" dur="300"/>
                                        <p:tgtEl>
                                          <p:spTgt spid="67"/>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300"/>
                                        <p:tgtEl>
                                          <p:spTgt spid="68"/>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300"/>
                                        <p:tgtEl>
                                          <p:spTgt spid="69"/>
                                        </p:tgtEl>
                                      </p:cBhvr>
                                    </p:animEffect>
                                  </p:childTnLst>
                                </p:cTn>
                              </p:par>
                              <p:par>
                                <p:cTn id="102" presetID="10" presetClass="entr" presetSubtype="0" fill="hold" grpId="0" nodeType="withEffect">
                                  <p:stCondLst>
                                    <p:cond delay="20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300"/>
                                        <p:tgtEl>
                                          <p:spTgt spid="70"/>
                                        </p:tgtEl>
                                      </p:cBhvr>
                                    </p:animEffect>
                                  </p:childTnLst>
                                </p:cTn>
                              </p:par>
                              <p:par>
                                <p:cTn id="105" presetID="10" presetClass="entr" presetSubtype="0" fill="hold" grpId="0" nodeType="withEffect">
                                  <p:stCondLst>
                                    <p:cond delay="300"/>
                                  </p:stCondLst>
                                  <p:childTnLst>
                                    <p:set>
                                      <p:cBhvr>
                                        <p:cTn id="106" dur="1" fill="hold">
                                          <p:stCondLst>
                                            <p:cond delay="0"/>
                                          </p:stCondLst>
                                        </p:cTn>
                                        <p:tgtEl>
                                          <p:spTgt spid="71"/>
                                        </p:tgtEl>
                                        <p:attrNameLst>
                                          <p:attrName>style.visibility</p:attrName>
                                        </p:attrNameLst>
                                      </p:cBhvr>
                                      <p:to>
                                        <p:strVal val="visible"/>
                                      </p:to>
                                    </p:set>
                                    <p:animEffect transition="in" filter="fade">
                                      <p:cBhvr>
                                        <p:cTn id="107" dur="300"/>
                                        <p:tgtEl>
                                          <p:spTgt spid="71"/>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300"/>
                                        <p:tgtEl>
                                          <p:spTgt spid="72"/>
                                        </p:tgtEl>
                                      </p:cBhvr>
                                    </p:animEffect>
                                  </p:childTnLst>
                                </p:cTn>
                              </p:par>
                              <p:par>
                                <p:cTn id="111" presetID="10" presetClass="entr" presetSubtype="0" fill="hold" grpId="0" nodeType="withEffect">
                                  <p:stCondLst>
                                    <p:cond delay="70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300"/>
                                        <p:tgtEl>
                                          <p:spTgt spid="73"/>
                                        </p:tgtEl>
                                      </p:cBhvr>
                                    </p:animEffect>
                                  </p:childTnLst>
                                </p:cTn>
                              </p:par>
                              <p:par>
                                <p:cTn id="114" presetID="10" presetClass="entr" presetSubtype="0" fill="hold" grpId="0" nodeType="withEffect">
                                  <p:stCondLst>
                                    <p:cond delay="80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300"/>
                                        <p:tgtEl>
                                          <p:spTgt spid="74"/>
                                        </p:tgtEl>
                                      </p:cBhvr>
                                    </p:animEffect>
                                  </p:childTnLst>
                                </p:cTn>
                              </p:par>
                              <p:par>
                                <p:cTn id="117" presetID="10" presetClass="entr" presetSubtype="0" fill="hold" grpId="0" nodeType="withEffect">
                                  <p:stCondLst>
                                    <p:cond delay="900"/>
                                  </p:stCondLst>
                                  <p:childTnLst>
                                    <p:set>
                                      <p:cBhvr>
                                        <p:cTn id="118" dur="1" fill="hold">
                                          <p:stCondLst>
                                            <p:cond delay="0"/>
                                          </p:stCondLst>
                                        </p:cTn>
                                        <p:tgtEl>
                                          <p:spTgt spid="75"/>
                                        </p:tgtEl>
                                        <p:attrNameLst>
                                          <p:attrName>style.visibility</p:attrName>
                                        </p:attrNameLst>
                                      </p:cBhvr>
                                      <p:to>
                                        <p:strVal val="visible"/>
                                      </p:to>
                                    </p:set>
                                    <p:animEffect transition="in" filter="fade">
                                      <p:cBhvr>
                                        <p:cTn id="119" dur="300"/>
                                        <p:tgtEl>
                                          <p:spTgt spid="75"/>
                                        </p:tgtEl>
                                      </p:cBhvr>
                                    </p:animEffect>
                                  </p:childTnLst>
                                </p:cTn>
                              </p:par>
                              <p:par>
                                <p:cTn id="120" presetID="10" presetClass="entr" presetSubtype="0" fill="hold" grpId="0" nodeType="withEffect">
                                  <p:stCondLst>
                                    <p:cond delay="900"/>
                                  </p:stCondLst>
                                  <p:childTnLst>
                                    <p:set>
                                      <p:cBhvr>
                                        <p:cTn id="121" dur="1" fill="hold">
                                          <p:stCondLst>
                                            <p:cond delay="0"/>
                                          </p:stCondLst>
                                        </p:cTn>
                                        <p:tgtEl>
                                          <p:spTgt spid="76"/>
                                        </p:tgtEl>
                                        <p:attrNameLst>
                                          <p:attrName>style.visibility</p:attrName>
                                        </p:attrNameLst>
                                      </p:cBhvr>
                                      <p:to>
                                        <p:strVal val="visible"/>
                                      </p:to>
                                    </p:set>
                                    <p:animEffect transition="in" filter="fade">
                                      <p:cBhvr>
                                        <p:cTn id="122" dur="300"/>
                                        <p:tgtEl>
                                          <p:spTgt spid="76"/>
                                        </p:tgtEl>
                                      </p:cBhvr>
                                    </p:animEffect>
                                  </p:childTnLst>
                                </p:cTn>
                              </p:par>
                              <p:par>
                                <p:cTn id="123" presetID="10" presetClass="entr" presetSubtype="0" fill="hold" grpId="0" nodeType="withEffect">
                                  <p:stCondLst>
                                    <p:cond delay="1000"/>
                                  </p:stCondLst>
                                  <p:childTnLst>
                                    <p:set>
                                      <p:cBhvr>
                                        <p:cTn id="124" dur="1" fill="hold">
                                          <p:stCondLst>
                                            <p:cond delay="0"/>
                                          </p:stCondLst>
                                        </p:cTn>
                                        <p:tgtEl>
                                          <p:spTgt spid="77"/>
                                        </p:tgtEl>
                                        <p:attrNameLst>
                                          <p:attrName>style.visibility</p:attrName>
                                        </p:attrNameLst>
                                      </p:cBhvr>
                                      <p:to>
                                        <p:strVal val="visible"/>
                                      </p:to>
                                    </p:set>
                                    <p:animEffect transition="in" filter="fade">
                                      <p:cBhvr>
                                        <p:cTn id="125" dur="300"/>
                                        <p:tgtEl>
                                          <p:spTgt spid="77"/>
                                        </p:tgtEl>
                                      </p:cBhvr>
                                    </p:animEffect>
                                  </p:childTnLst>
                                </p:cTn>
                              </p:par>
                              <p:par>
                                <p:cTn id="126" presetID="10" presetClass="entr" presetSubtype="0" fill="hold" grpId="0" nodeType="withEffect">
                                  <p:stCondLst>
                                    <p:cond delay="1100"/>
                                  </p:stCondLst>
                                  <p:childTnLst>
                                    <p:set>
                                      <p:cBhvr>
                                        <p:cTn id="127" dur="1" fill="hold">
                                          <p:stCondLst>
                                            <p:cond delay="0"/>
                                          </p:stCondLst>
                                        </p:cTn>
                                        <p:tgtEl>
                                          <p:spTgt spid="78"/>
                                        </p:tgtEl>
                                        <p:attrNameLst>
                                          <p:attrName>style.visibility</p:attrName>
                                        </p:attrNameLst>
                                      </p:cBhvr>
                                      <p:to>
                                        <p:strVal val="visible"/>
                                      </p:to>
                                    </p:set>
                                    <p:animEffect transition="in" filter="fade">
                                      <p:cBhvr>
                                        <p:cTn id="128" dur="300"/>
                                        <p:tgtEl>
                                          <p:spTgt spid="78"/>
                                        </p:tgtEl>
                                      </p:cBhvr>
                                    </p:animEffect>
                                  </p:childTnLst>
                                </p:cTn>
                              </p:par>
                              <p:par>
                                <p:cTn id="129" presetID="10" presetClass="entr" presetSubtype="0" fill="hold" grpId="0" nodeType="withEffect">
                                  <p:stCondLst>
                                    <p:cond delay="1100"/>
                                  </p:stCondLst>
                                  <p:childTnLst>
                                    <p:set>
                                      <p:cBhvr>
                                        <p:cTn id="130" dur="1" fill="hold">
                                          <p:stCondLst>
                                            <p:cond delay="0"/>
                                          </p:stCondLst>
                                        </p:cTn>
                                        <p:tgtEl>
                                          <p:spTgt spid="79"/>
                                        </p:tgtEl>
                                        <p:attrNameLst>
                                          <p:attrName>style.visibility</p:attrName>
                                        </p:attrNameLst>
                                      </p:cBhvr>
                                      <p:to>
                                        <p:strVal val="visible"/>
                                      </p:to>
                                    </p:set>
                                    <p:animEffect transition="in" filter="fade">
                                      <p:cBhvr>
                                        <p:cTn id="131" dur="300"/>
                                        <p:tgtEl>
                                          <p:spTgt spid="79"/>
                                        </p:tgtEl>
                                      </p:cBhvr>
                                    </p:animEffect>
                                  </p:childTnLst>
                                </p:cTn>
                              </p:par>
                              <p:par>
                                <p:cTn id="132" presetID="10" presetClass="entr" presetSubtype="0" fill="hold" grpId="0" nodeType="withEffect">
                                  <p:stCondLst>
                                    <p:cond delay="1100"/>
                                  </p:stCondLst>
                                  <p:childTnLst>
                                    <p:set>
                                      <p:cBhvr>
                                        <p:cTn id="133" dur="1" fill="hold">
                                          <p:stCondLst>
                                            <p:cond delay="0"/>
                                          </p:stCondLst>
                                        </p:cTn>
                                        <p:tgtEl>
                                          <p:spTgt spid="80"/>
                                        </p:tgtEl>
                                        <p:attrNameLst>
                                          <p:attrName>style.visibility</p:attrName>
                                        </p:attrNameLst>
                                      </p:cBhvr>
                                      <p:to>
                                        <p:strVal val="visible"/>
                                      </p:to>
                                    </p:set>
                                    <p:animEffect transition="in" filter="fade">
                                      <p:cBhvr>
                                        <p:cTn id="134" dur="300"/>
                                        <p:tgtEl>
                                          <p:spTgt spid="80"/>
                                        </p:tgtEl>
                                      </p:cBhvr>
                                    </p:animEffect>
                                  </p:childTnLst>
                                </p:cTn>
                              </p:par>
                              <p:par>
                                <p:cTn id="135" presetID="10" presetClass="entr" presetSubtype="0" fill="hold" grpId="0" nodeType="withEffect">
                                  <p:stCondLst>
                                    <p:cond delay="1100"/>
                                  </p:stCondLst>
                                  <p:childTnLst>
                                    <p:set>
                                      <p:cBhvr>
                                        <p:cTn id="136" dur="1" fill="hold">
                                          <p:stCondLst>
                                            <p:cond delay="0"/>
                                          </p:stCondLst>
                                        </p:cTn>
                                        <p:tgtEl>
                                          <p:spTgt spid="81"/>
                                        </p:tgtEl>
                                        <p:attrNameLst>
                                          <p:attrName>style.visibility</p:attrName>
                                        </p:attrNameLst>
                                      </p:cBhvr>
                                      <p:to>
                                        <p:strVal val="visible"/>
                                      </p:to>
                                    </p:set>
                                    <p:animEffect transition="in" filter="fade">
                                      <p:cBhvr>
                                        <p:cTn id="137" dur="300"/>
                                        <p:tgtEl>
                                          <p:spTgt spid="81"/>
                                        </p:tgtEl>
                                      </p:cBhvr>
                                    </p:animEffect>
                                  </p:childTnLst>
                                </p:cTn>
                              </p:par>
                              <p:par>
                                <p:cTn id="138" presetID="10" presetClass="entr" presetSubtype="0" fill="hold" grpId="0" nodeType="withEffect">
                                  <p:stCondLst>
                                    <p:cond delay="1200"/>
                                  </p:stCondLst>
                                  <p:childTnLst>
                                    <p:set>
                                      <p:cBhvr>
                                        <p:cTn id="139" dur="1" fill="hold">
                                          <p:stCondLst>
                                            <p:cond delay="0"/>
                                          </p:stCondLst>
                                        </p:cTn>
                                        <p:tgtEl>
                                          <p:spTgt spid="82"/>
                                        </p:tgtEl>
                                        <p:attrNameLst>
                                          <p:attrName>style.visibility</p:attrName>
                                        </p:attrNameLst>
                                      </p:cBhvr>
                                      <p:to>
                                        <p:strVal val="visible"/>
                                      </p:to>
                                    </p:set>
                                    <p:animEffect transition="in" filter="fade">
                                      <p:cBhvr>
                                        <p:cTn id="140" dur="300"/>
                                        <p:tgtEl>
                                          <p:spTgt spid="82"/>
                                        </p:tgtEl>
                                      </p:cBhvr>
                                    </p:animEffect>
                                  </p:childTnLst>
                                </p:cTn>
                              </p:par>
                              <p:par>
                                <p:cTn id="141" presetID="10" presetClass="entr" presetSubtype="0" fill="hold" grpId="0" nodeType="withEffect">
                                  <p:stCondLst>
                                    <p:cond delay="1300"/>
                                  </p:stCondLst>
                                  <p:childTnLst>
                                    <p:set>
                                      <p:cBhvr>
                                        <p:cTn id="142" dur="1" fill="hold">
                                          <p:stCondLst>
                                            <p:cond delay="0"/>
                                          </p:stCondLst>
                                        </p:cTn>
                                        <p:tgtEl>
                                          <p:spTgt spid="83"/>
                                        </p:tgtEl>
                                        <p:attrNameLst>
                                          <p:attrName>style.visibility</p:attrName>
                                        </p:attrNameLst>
                                      </p:cBhvr>
                                      <p:to>
                                        <p:strVal val="visible"/>
                                      </p:to>
                                    </p:set>
                                    <p:animEffect transition="in" filter="fade">
                                      <p:cBhvr>
                                        <p:cTn id="143" dur="300"/>
                                        <p:tgtEl>
                                          <p:spTgt spid="83"/>
                                        </p:tgtEl>
                                      </p:cBhvr>
                                    </p:animEffect>
                                  </p:childTnLst>
                                </p:cTn>
                              </p:par>
                              <p:par>
                                <p:cTn id="144" presetID="10" presetClass="entr" presetSubtype="0" fill="hold" grpId="0" nodeType="withEffect">
                                  <p:stCondLst>
                                    <p:cond delay="1400"/>
                                  </p:stCondLst>
                                  <p:childTnLst>
                                    <p:set>
                                      <p:cBhvr>
                                        <p:cTn id="145" dur="1" fill="hold">
                                          <p:stCondLst>
                                            <p:cond delay="0"/>
                                          </p:stCondLst>
                                        </p:cTn>
                                        <p:tgtEl>
                                          <p:spTgt spid="84"/>
                                        </p:tgtEl>
                                        <p:attrNameLst>
                                          <p:attrName>style.visibility</p:attrName>
                                        </p:attrNameLst>
                                      </p:cBhvr>
                                      <p:to>
                                        <p:strVal val="visible"/>
                                      </p:to>
                                    </p:set>
                                    <p:animEffect transition="in" filter="fade">
                                      <p:cBhvr>
                                        <p:cTn id="146" dur="300"/>
                                        <p:tgtEl>
                                          <p:spTgt spid="84"/>
                                        </p:tgtEl>
                                      </p:cBhvr>
                                    </p:animEffect>
                                  </p:childTnLst>
                                </p:cTn>
                              </p:par>
                              <p:par>
                                <p:cTn id="147" presetID="10" presetClass="entr" presetSubtype="0" fill="hold" grpId="0" nodeType="withEffect">
                                  <p:stCondLst>
                                    <p:cond delay="1500"/>
                                  </p:stCondLst>
                                  <p:childTnLst>
                                    <p:set>
                                      <p:cBhvr>
                                        <p:cTn id="148" dur="1" fill="hold">
                                          <p:stCondLst>
                                            <p:cond delay="0"/>
                                          </p:stCondLst>
                                        </p:cTn>
                                        <p:tgtEl>
                                          <p:spTgt spid="85"/>
                                        </p:tgtEl>
                                        <p:attrNameLst>
                                          <p:attrName>style.visibility</p:attrName>
                                        </p:attrNameLst>
                                      </p:cBhvr>
                                      <p:to>
                                        <p:strVal val="visible"/>
                                      </p:to>
                                    </p:set>
                                    <p:animEffect transition="in" filter="fade">
                                      <p:cBhvr>
                                        <p:cTn id="149" dur="300"/>
                                        <p:tgtEl>
                                          <p:spTgt spid="85"/>
                                        </p:tgtEl>
                                      </p:cBhvr>
                                    </p:animEffect>
                                  </p:childTnLst>
                                </p:cTn>
                              </p:par>
                              <p:par>
                                <p:cTn id="150" presetID="10" presetClass="entr" presetSubtype="0" fill="hold" grpId="0" nodeType="withEffect">
                                  <p:stCondLst>
                                    <p:cond delay="1500"/>
                                  </p:stCondLst>
                                  <p:childTnLst>
                                    <p:set>
                                      <p:cBhvr>
                                        <p:cTn id="151" dur="1" fill="hold">
                                          <p:stCondLst>
                                            <p:cond delay="0"/>
                                          </p:stCondLst>
                                        </p:cTn>
                                        <p:tgtEl>
                                          <p:spTgt spid="86"/>
                                        </p:tgtEl>
                                        <p:attrNameLst>
                                          <p:attrName>style.visibility</p:attrName>
                                        </p:attrNameLst>
                                      </p:cBhvr>
                                      <p:to>
                                        <p:strVal val="visible"/>
                                      </p:to>
                                    </p:set>
                                    <p:animEffect transition="in" filter="fade">
                                      <p:cBhvr>
                                        <p:cTn id="152" dur="300"/>
                                        <p:tgtEl>
                                          <p:spTgt spid="86"/>
                                        </p:tgtEl>
                                      </p:cBhvr>
                                    </p:animEffect>
                                  </p:childTnLst>
                                </p:cTn>
                              </p:par>
                              <p:par>
                                <p:cTn id="153" presetID="10" presetClass="entr" presetSubtype="0" fill="hold" grpId="0" nodeType="withEffect">
                                  <p:stCondLst>
                                    <p:cond delay="160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300"/>
                                        <p:tgtEl>
                                          <p:spTgt spid="87"/>
                                        </p:tgtEl>
                                      </p:cBhvr>
                                    </p:animEffect>
                                  </p:childTnLst>
                                </p:cTn>
                              </p:par>
                              <p:par>
                                <p:cTn id="156" presetID="10" presetClass="entr" presetSubtype="0" fill="hold" grpId="0" nodeType="withEffect">
                                  <p:stCondLst>
                                    <p:cond delay="1600"/>
                                  </p:stCondLst>
                                  <p:childTnLst>
                                    <p:set>
                                      <p:cBhvr>
                                        <p:cTn id="157" dur="1" fill="hold">
                                          <p:stCondLst>
                                            <p:cond delay="0"/>
                                          </p:stCondLst>
                                        </p:cTn>
                                        <p:tgtEl>
                                          <p:spTgt spid="88"/>
                                        </p:tgtEl>
                                        <p:attrNameLst>
                                          <p:attrName>style.visibility</p:attrName>
                                        </p:attrNameLst>
                                      </p:cBhvr>
                                      <p:to>
                                        <p:strVal val="visible"/>
                                      </p:to>
                                    </p:set>
                                    <p:animEffect transition="in" filter="fade">
                                      <p:cBhvr>
                                        <p:cTn id="158" dur="300"/>
                                        <p:tgtEl>
                                          <p:spTgt spid="88"/>
                                        </p:tgtEl>
                                      </p:cBhvr>
                                    </p:animEffect>
                                  </p:childTnLst>
                                </p:cTn>
                              </p:par>
                              <p:par>
                                <p:cTn id="159" presetID="10" presetClass="entr" presetSubtype="0" fill="hold" grpId="0" nodeType="withEffect">
                                  <p:stCondLst>
                                    <p:cond delay="1600"/>
                                  </p:stCondLst>
                                  <p:childTnLst>
                                    <p:set>
                                      <p:cBhvr>
                                        <p:cTn id="160" dur="1" fill="hold">
                                          <p:stCondLst>
                                            <p:cond delay="0"/>
                                          </p:stCondLst>
                                        </p:cTn>
                                        <p:tgtEl>
                                          <p:spTgt spid="89"/>
                                        </p:tgtEl>
                                        <p:attrNameLst>
                                          <p:attrName>style.visibility</p:attrName>
                                        </p:attrNameLst>
                                      </p:cBhvr>
                                      <p:to>
                                        <p:strVal val="visible"/>
                                      </p:to>
                                    </p:set>
                                    <p:animEffect transition="in" filter="fade">
                                      <p:cBhvr>
                                        <p:cTn id="161" dur="300"/>
                                        <p:tgtEl>
                                          <p:spTgt spid="89"/>
                                        </p:tgtEl>
                                      </p:cBhvr>
                                    </p:animEffect>
                                  </p:childTnLst>
                                </p:cTn>
                              </p:par>
                              <p:par>
                                <p:cTn id="162" presetID="10" presetClass="entr" presetSubtype="0" fill="hold" grpId="0" nodeType="withEffect">
                                  <p:stCondLst>
                                    <p:cond delay="1600"/>
                                  </p:stCondLst>
                                  <p:childTnLst>
                                    <p:set>
                                      <p:cBhvr>
                                        <p:cTn id="163" dur="1" fill="hold">
                                          <p:stCondLst>
                                            <p:cond delay="0"/>
                                          </p:stCondLst>
                                        </p:cTn>
                                        <p:tgtEl>
                                          <p:spTgt spid="90"/>
                                        </p:tgtEl>
                                        <p:attrNameLst>
                                          <p:attrName>style.visibility</p:attrName>
                                        </p:attrNameLst>
                                      </p:cBhvr>
                                      <p:to>
                                        <p:strVal val="visible"/>
                                      </p:to>
                                    </p:set>
                                    <p:animEffect transition="in" filter="fade">
                                      <p:cBhvr>
                                        <p:cTn id="164" dur="300"/>
                                        <p:tgtEl>
                                          <p:spTgt spid="90"/>
                                        </p:tgtEl>
                                      </p:cBhvr>
                                    </p:animEffect>
                                  </p:childTnLst>
                                </p:cTn>
                              </p:par>
                              <p:par>
                                <p:cTn id="165" presetID="10" presetClass="entr" presetSubtype="0" fill="hold" grpId="0" nodeType="withEffect">
                                  <p:stCondLst>
                                    <p:cond delay="1600"/>
                                  </p:stCondLst>
                                  <p:childTnLst>
                                    <p:set>
                                      <p:cBhvr>
                                        <p:cTn id="166" dur="1" fill="hold">
                                          <p:stCondLst>
                                            <p:cond delay="0"/>
                                          </p:stCondLst>
                                        </p:cTn>
                                        <p:tgtEl>
                                          <p:spTgt spid="91"/>
                                        </p:tgtEl>
                                        <p:attrNameLst>
                                          <p:attrName>style.visibility</p:attrName>
                                        </p:attrNameLst>
                                      </p:cBhvr>
                                      <p:to>
                                        <p:strVal val="visible"/>
                                      </p:to>
                                    </p:set>
                                    <p:animEffect transition="in" filter="fade">
                                      <p:cBhvr>
                                        <p:cTn id="167" dur="300"/>
                                        <p:tgtEl>
                                          <p:spTgt spid="91"/>
                                        </p:tgtEl>
                                      </p:cBhvr>
                                    </p:animEffect>
                                  </p:childTnLst>
                                </p:cTn>
                              </p:par>
                              <p:par>
                                <p:cTn id="168" presetID="10" presetClass="entr" presetSubtype="0" fill="hold" grpId="0" nodeType="withEffect">
                                  <p:stCondLst>
                                    <p:cond delay="1600"/>
                                  </p:stCondLst>
                                  <p:childTnLst>
                                    <p:set>
                                      <p:cBhvr>
                                        <p:cTn id="169" dur="1" fill="hold">
                                          <p:stCondLst>
                                            <p:cond delay="0"/>
                                          </p:stCondLst>
                                        </p:cTn>
                                        <p:tgtEl>
                                          <p:spTgt spid="92"/>
                                        </p:tgtEl>
                                        <p:attrNameLst>
                                          <p:attrName>style.visibility</p:attrName>
                                        </p:attrNameLst>
                                      </p:cBhvr>
                                      <p:to>
                                        <p:strVal val="visible"/>
                                      </p:to>
                                    </p:set>
                                    <p:animEffect transition="in" filter="fade">
                                      <p:cBhvr>
                                        <p:cTn id="170" dur="300"/>
                                        <p:tgtEl>
                                          <p:spTgt spid="92"/>
                                        </p:tgtEl>
                                      </p:cBhvr>
                                    </p:animEffect>
                                  </p:childTnLst>
                                </p:cTn>
                              </p:par>
                              <p:par>
                                <p:cTn id="171" presetID="10" presetClass="entr" presetSubtype="0" fill="hold" grpId="0" nodeType="withEffect">
                                  <p:stCondLst>
                                    <p:cond delay="1700"/>
                                  </p:stCondLst>
                                  <p:childTnLst>
                                    <p:set>
                                      <p:cBhvr>
                                        <p:cTn id="172" dur="1" fill="hold">
                                          <p:stCondLst>
                                            <p:cond delay="0"/>
                                          </p:stCondLst>
                                        </p:cTn>
                                        <p:tgtEl>
                                          <p:spTgt spid="93"/>
                                        </p:tgtEl>
                                        <p:attrNameLst>
                                          <p:attrName>style.visibility</p:attrName>
                                        </p:attrNameLst>
                                      </p:cBhvr>
                                      <p:to>
                                        <p:strVal val="visible"/>
                                      </p:to>
                                    </p:set>
                                    <p:animEffect transition="in" filter="fade">
                                      <p:cBhvr>
                                        <p:cTn id="173" dur="300"/>
                                        <p:tgtEl>
                                          <p:spTgt spid="93"/>
                                        </p:tgtEl>
                                      </p:cBhvr>
                                    </p:animEffect>
                                  </p:childTnLst>
                                </p:cTn>
                              </p:par>
                              <p:par>
                                <p:cTn id="174" presetID="10" presetClass="entr" presetSubtype="0" fill="hold" grpId="0" nodeType="withEffect">
                                  <p:stCondLst>
                                    <p:cond delay="1700"/>
                                  </p:stCondLst>
                                  <p:childTnLst>
                                    <p:set>
                                      <p:cBhvr>
                                        <p:cTn id="175" dur="1" fill="hold">
                                          <p:stCondLst>
                                            <p:cond delay="0"/>
                                          </p:stCondLst>
                                        </p:cTn>
                                        <p:tgtEl>
                                          <p:spTgt spid="94"/>
                                        </p:tgtEl>
                                        <p:attrNameLst>
                                          <p:attrName>style.visibility</p:attrName>
                                        </p:attrNameLst>
                                      </p:cBhvr>
                                      <p:to>
                                        <p:strVal val="visible"/>
                                      </p:to>
                                    </p:set>
                                    <p:animEffect transition="in" filter="fade">
                                      <p:cBhvr>
                                        <p:cTn id="176" dur="300"/>
                                        <p:tgtEl>
                                          <p:spTgt spid="94"/>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127">
                                            <p:txEl>
                                              <p:pRg st="0" end="0"/>
                                            </p:txEl>
                                          </p:spTgt>
                                        </p:tgtEl>
                                        <p:attrNameLst>
                                          <p:attrName>style.visibility</p:attrName>
                                        </p:attrNameLst>
                                      </p:cBhvr>
                                      <p:to>
                                        <p:strVal val="visible"/>
                                      </p:to>
                                    </p:set>
                                    <p:animEffect transition="in" filter="wipe(left)">
                                      <p:cBhvr>
                                        <p:cTn id="181" dur="500"/>
                                        <p:tgtEl>
                                          <p:spTgt spid="127">
                                            <p:txEl>
                                              <p:pRg st="0" end="0"/>
                                            </p:txEl>
                                          </p:spTgt>
                                        </p:tgtEl>
                                      </p:cBhvr>
                                    </p:animEffect>
                                  </p:childTnLst>
                                </p:cTn>
                              </p:par>
                            </p:childTnLst>
                          </p:cTn>
                        </p:par>
                        <p:par>
                          <p:cTn id="182" fill="hold">
                            <p:stCondLst>
                              <p:cond delay="500"/>
                            </p:stCondLst>
                            <p:childTnLst>
                              <p:par>
                                <p:cTn id="183" presetID="22" presetClass="entr" presetSubtype="8" fill="hold" grpId="0" nodeType="afterEffect">
                                  <p:stCondLst>
                                    <p:cond delay="0"/>
                                  </p:stCondLst>
                                  <p:childTnLst>
                                    <p:set>
                                      <p:cBhvr>
                                        <p:cTn id="184" dur="1" fill="hold">
                                          <p:stCondLst>
                                            <p:cond delay="0"/>
                                          </p:stCondLst>
                                        </p:cTn>
                                        <p:tgtEl>
                                          <p:spTgt spid="127">
                                            <p:txEl>
                                              <p:pRg st="1" end="1"/>
                                            </p:txEl>
                                          </p:spTgt>
                                        </p:tgtEl>
                                        <p:attrNameLst>
                                          <p:attrName>style.visibility</p:attrName>
                                        </p:attrNameLst>
                                      </p:cBhvr>
                                      <p:to>
                                        <p:strVal val="visible"/>
                                      </p:to>
                                    </p:set>
                                    <p:animEffect transition="in" filter="wipe(left)">
                                      <p:cBhvr>
                                        <p:cTn id="185" dur="500"/>
                                        <p:tgtEl>
                                          <p:spTgt spid="127">
                                            <p:txEl>
                                              <p:pRg st="1" end="1"/>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8" fill="hold" nodeType="clickEffect">
                                  <p:stCondLst>
                                    <p:cond delay="0"/>
                                  </p:stCondLst>
                                  <p:childTnLst>
                                    <p:set>
                                      <p:cBhvr>
                                        <p:cTn id="189" dur="1" fill="hold">
                                          <p:stCondLst>
                                            <p:cond delay="0"/>
                                          </p:stCondLst>
                                        </p:cTn>
                                        <p:tgtEl>
                                          <p:spTgt spid="134"/>
                                        </p:tgtEl>
                                        <p:attrNameLst>
                                          <p:attrName>style.visibility</p:attrName>
                                        </p:attrNameLst>
                                      </p:cBhvr>
                                      <p:to>
                                        <p:strVal val="visible"/>
                                      </p:to>
                                    </p:set>
                                    <p:animEffect transition="in" filter="wipe(left)">
                                      <p:cBhvr>
                                        <p:cTn id="190" dur="1500"/>
                                        <p:tgtEl>
                                          <p:spTgt spid="134"/>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126">
                                            <p:txEl>
                                              <p:pRg st="2" end="2"/>
                                            </p:txEl>
                                          </p:spTgt>
                                        </p:tgtEl>
                                        <p:attrNameLst>
                                          <p:attrName>style.visibility</p:attrName>
                                        </p:attrNameLst>
                                      </p:cBhvr>
                                      <p:to>
                                        <p:strVal val="visible"/>
                                      </p:to>
                                    </p:set>
                                    <p:animEffect transition="in" filter="wipe(left)">
                                      <p:cBhvr>
                                        <p:cTn id="195" dur="500"/>
                                        <p:tgtEl>
                                          <p:spTgt spid="126">
                                            <p:txEl>
                                              <p:pRg st="2" end="2"/>
                                            </p:txEl>
                                          </p:spTgt>
                                        </p:tgtEl>
                                      </p:cBhvr>
                                    </p:animEffect>
                                  </p:childTnLst>
                                </p:cTn>
                              </p:par>
                              <p:par>
                                <p:cTn id="196" presetID="22" presetClass="entr" presetSubtype="8" fill="hold" grpId="0" nodeType="withEffect">
                                  <p:stCondLst>
                                    <p:cond delay="700"/>
                                  </p:stCondLst>
                                  <p:childTnLst>
                                    <p:set>
                                      <p:cBhvr>
                                        <p:cTn id="197" dur="1" fill="hold">
                                          <p:stCondLst>
                                            <p:cond delay="0"/>
                                          </p:stCondLst>
                                        </p:cTn>
                                        <p:tgtEl>
                                          <p:spTgt spid="127">
                                            <p:txEl>
                                              <p:pRg st="2" end="2"/>
                                            </p:txEl>
                                          </p:spTgt>
                                        </p:tgtEl>
                                        <p:attrNameLst>
                                          <p:attrName>style.visibility</p:attrName>
                                        </p:attrNameLst>
                                      </p:cBhvr>
                                      <p:to>
                                        <p:strVal val="visible"/>
                                      </p:to>
                                    </p:set>
                                    <p:animEffect transition="in" filter="wipe(left)">
                                      <p:cBhvr>
                                        <p:cTn id="198" dur="500"/>
                                        <p:tgtEl>
                                          <p:spTgt spid="127">
                                            <p:txEl>
                                              <p:pRg st="2" end="2"/>
                                            </p:txEl>
                                          </p:spTgt>
                                        </p:tgtEl>
                                      </p:cBhvr>
                                    </p:animEffect>
                                  </p:childTnLst>
                                </p:cTn>
                              </p:par>
                            </p:childTnLst>
                          </p:cTn>
                        </p:par>
                        <p:par>
                          <p:cTn id="199" fill="hold">
                            <p:stCondLst>
                              <p:cond delay="1200"/>
                            </p:stCondLst>
                            <p:childTnLst>
                              <p:par>
                                <p:cTn id="200" presetID="22" presetClass="entr" presetSubtype="8" fill="hold" nodeType="afterEffect">
                                  <p:stCondLst>
                                    <p:cond delay="0"/>
                                  </p:stCondLst>
                                  <p:childTnLst>
                                    <p:set>
                                      <p:cBhvr>
                                        <p:cTn id="201" dur="1" fill="hold">
                                          <p:stCondLst>
                                            <p:cond delay="0"/>
                                          </p:stCondLst>
                                        </p:cTn>
                                        <p:tgtEl>
                                          <p:spTgt spid="135"/>
                                        </p:tgtEl>
                                        <p:attrNameLst>
                                          <p:attrName>style.visibility</p:attrName>
                                        </p:attrNameLst>
                                      </p:cBhvr>
                                      <p:to>
                                        <p:strVal val="visible"/>
                                      </p:to>
                                    </p:set>
                                    <p:animEffect transition="in" filter="wipe(left)">
                                      <p:cBhvr>
                                        <p:cTn id="202" dur="1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7" grpId="0" uiExpand="1" animBg="1"/>
      <p:bldP spid="68" grpId="0" uiExpand="1" animBg="1"/>
      <p:bldP spid="69" grpId="0" uiExpand="1" animBg="1"/>
      <p:bldP spid="70" grpId="0" uiExpand="1" animBg="1"/>
      <p:bldP spid="71" grpId="0" uiExpand="1" animBg="1"/>
      <p:bldP spid="72" grpId="0" uiExpand="1" animBg="1"/>
      <p:bldP spid="73" grpId="0" uiExpand="1" animBg="1"/>
      <p:bldP spid="74" grpId="0" uiExpand="1" animBg="1"/>
      <p:bldP spid="75" grpId="0" uiExpand="1" animBg="1"/>
      <p:bldP spid="76" grpId="0" uiExpand="1" animBg="1"/>
      <p:bldP spid="77" grpId="0" uiExpand="1" animBg="1"/>
      <p:bldP spid="78" grpId="0" uiExpand="1" animBg="1"/>
      <p:bldP spid="79" grpId="0" uiExpand="1" animBg="1"/>
      <p:bldP spid="80" grpId="0" uiExpand="1" animBg="1"/>
      <p:bldP spid="81" grpId="0" uiExpand="1" animBg="1"/>
      <p:bldP spid="82" grpId="0" uiExpand="1" animBg="1"/>
      <p:bldP spid="83" grpId="0" uiExpand="1" animBg="1"/>
      <p:bldP spid="84" grpId="0" uiExpand="1" animBg="1"/>
      <p:bldP spid="85" grpId="0" uiExpand="1" animBg="1"/>
      <p:bldP spid="86" grpId="0" uiExpand="1" animBg="1"/>
      <p:bldP spid="87" grpId="0" uiExpand="1" animBg="1"/>
      <p:bldP spid="88" grpId="0" uiExpand="1" animBg="1"/>
      <p:bldP spid="89" grpId="0" uiExpand="1" animBg="1"/>
      <p:bldP spid="90" grpId="0" uiExpand="1" animBg="1"/>
      <p:bldP spid="91" grpId="0" uiExpand="1" animBg="1"/>
      <p:bldP spid="92" grpId="0" uiExpand="1" animBg="1"/>
      <p:bldP spid="93" grpId="0" uiExpand="1" animBg="1"/>
      <p:bldP spid="94" grpId="0" uiExpand="1" animBg="1"/>
      <p:bldP spid="126" grpId="0" uiExpand="1" build="p"/>
      <p:bldP spid="127"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grpSp>
        <p:nvGrpSpPr>
          <p:cNvPr id="124" name="Group 123"/>
          <p:cNvGrpSpPr>
            <a:grpSpLocks noChangeAspect="1"/>
          </p:cNvGrpSpPr>
          <p:nvPr/>
        </p:nvGrpSpPr>
        <p:grpSpPr>
          <a:xfrm>
            <a:off x="1148271" y="1237744"/>
            <a:ext cx="9601200" cy="5316550"/>
            <a:chOff x="1576602" y="1333792"/>
            <a:chExt cx="9763009" cy="5406150"/>
          </a:xfrm>
        </p:grpSpPr>
        <p:grpSp>
          <p:nvGrpSpPr>
            <p:cNvPr id="123" name="Group 122"/>
            <p:cNvGrpSpPr/>
            <p:nvPr/>
          </p:nvGrpSpPr>
          <p:grpSpPr>
            <a:xfrm>
              <a:off x="1576602" y="1333792"/>
              <a:ext cx="9763009" cy="4941268"/>
              <a:chOff x="1576602" y="1333792"/>
              <a:chExt cx="9763009" cy="4941268"/>
            </a:xfrm>
          </p:grpSpPr>
          <p:grpSp>
            <p:nvGrpSpPr>
              <p:cNvPr id="40" name="Group 39"/>
              <p:cNvGrpSpPr>
                <a:grpSpLocks noChangeAspect="1"/>
              </p:cNvGrpSpPr>
              <p:nvPr/>
            </p:nvGrpSpPr>
            <p:grpSpPr>
              <a:xfrm>
                <a:off x="1576602" y="1333792"/>
                <a:ext cx="9763009" cy="4941268"/>
                <a:chOff x="1797051" y="2375701"/>
                <a:chExt cx="6214534" cy="3145315"/>
              </a:xfrm>
            </p:grpSpPr>
            <p:sp>
              <p:nvSpPr>
                <p:cNvPr id="41" name="Oval 40"/>
                <p:cNvSpPr/>
                <p:nvPr/>
              </p:nvSpPr>
              <p:spPr>
                <a:xfrm>
                  <a:off x="2484121" y="42052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636521" y="43576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88921" y="45100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1321" y="4120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212256" y="43491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203789" y="3917390"/>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415455" y="4002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423923" y="42729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18655" y="3875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96455" y="421372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16588" y="3739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45188" y="395125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46789" y="34347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31456" y="4213725"/>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685457" y="38665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00790" y="36295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53190" y="343478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057991" y="37819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657" y="338398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472858" y="3646453"/>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625258" y="3256986"/>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5325" y="354484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1797051" y="2375701"/>
                  <a:ext cx="6214534" cy="3145315"/>
                  <a:chOff x="1797051" y="2375701"/>
                  <a:chExt cx="6214534" cy="3145315"/>
                </a:xfrm>
              </p:grpSpPr>
              <p:grpSp>
                <p:nvGrpSpPr>
                  <p:cNvPr id="64" name="Group 63"/>
                  <p:cNvGrpSpPr/>
                  <p:nvPr/>
                </p:nvGrpSpPr>
                <p:grpSpPr>
                  <a:xfrm>
                    <a:off x="2285578" y="2375701"/>
                    <a:ext cx="5524500" cy="3145315"/>
                    <a:chOff x="2004060" y="1570310"/>
                    <a:chExt cx="5524500" cy="3145315"/>
                  </a:xfrm>
                </p:grpSpPr>
                <p:cxnSp>
                  <p:nvCxnSpPr>
                    <p:cNvPr id="95" name="Straight Connector 94"/>
                    <p:cNvCxnSpPr/>
                    <p:nvPr/>
                  </p:nvCxnSpPr>
                  <p:spPr>
                    <a:xfrm>
                      <a:off x="2004060" y="4715048"/>
                      <a:ext cx="5524500" cy="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004060" y="1570310"/>
                      <a:ext cx="0" cy="314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p:cNvCxnSpPr/>
                  <p:nvPr/>
                </p:nvCxnSpPr>
                <p:spPr>
                  <a:xfrm flipV="1">
                    <a:off x="1797051" y="2625725"/>
                    <a:ext cx="6214534" cy="2133600"/>
                  </a:xfrm>
                  <a:prstGeom prst="straightConnector1">
                    <a:avLst/>
                  </a:prstGeom>
                  <a:ln w="19050">
                    <a:solidFill>
                      <a:srgbClr val="EFC4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2577889" y="2387056"/>
                    <a:ext cx="4855468" cy="2469002"/>
                    <a:chOff x="2577889" y="2387056"/>
                    <a:chExt cx="4855468" cy="2469002"/>
                  </a:xfrm>
                </p:grpSpPr>
                <p:sp>
                  <p:nvSpPr>
                    <p:cNvPr id="67" name="Oval 66"/>
                    <p:cNvSpPr/>
                    <p:nvPr/>
                  </p:nvSpPr>
                  <p:spPr>
                    <a:xfrm>
                      <a:off x="2577889" y="347934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831890" y="386880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984290" y="347933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373757" y="342853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034032" y="43852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288033" y="476461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440433" y="43852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29900" y="4519083"/>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681308" y="285142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935309" y="32747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087709" y="28514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77176" y="28006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392509" y="471264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646510" y="472275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798910" y="45280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188377" y="44772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971367" y="281889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225368" y="324222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7768" y="304749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67235" y="299669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27982" y="35308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181983" y="372559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34383" y="35308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23850" y="348006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52450" y="243785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341917" y="23870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656495" y="435765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45962" y="430685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7" name="Group 96"/>
              <p:cNvGrpSpPr/>
              <p:nvPr/>
            </p:nvGrpSpPr>
            <p:grpSpPr>
              <a:xfrm>
                <a:off x="1663177" y="1351631"/>
                <a:ext cx="600904" cy="4858468"/>
                <a:chOff x="1674093" y="2835245"/>
                <a:chExt cx="600904" cy="2316408"/>
              </a:xfrm>
            </p:grpSpPr>
            <p:sp>
              <p:nvSpPr>
                <p:cNvPr id="98" name="TextBox 97"/>
                <p:cNvSpPr txBox="1"/>
                <p:nvPr/>
              </p:nvSpPr>
              <p:spPr>
                <a:xfrm>
                  <a:off x="1674093" y="4365370"/>
                  <a:ext cx="600904" cy="174029"/>
                </a:xfrm>
                <a:prstGeom prst="rect">
                  <a:avLst/>
                </a:prstGeom>
                <a:noFill/>
              </p:spPr>
              <p:txBody>
                <a:bodyPr wrap="square" rtlCol="0">
                  <a:spAutoFit/>
                </a:bodyPr>
                <a:lstStyle/>
                <a:p>
                  <a:pPr algn="ctr"/>
                  <a:r>
                    <a:rPr lang="en-US" sz="1600" dirty="0"/>
                    <a:t>$20k</a:t>
                  </a:r>
                </a:p>
              </p:txBody>
            </p:sp>
            <p:grpSp>
              <p:nvGrpSpPr>
                <p:cNvPr id="99" name="Group 98"/>
                <p:cNvGrpSpPr/>
                <p:nvPr/>
              </p:nvGrpSpPr>
              <p:grpSpPr>
                <a:xfrm>
                  <a:off x="1674093" y="2835245"/>
                  <a:ext cx="600904" cy="2316408"/>
                  <a:chOff x="1674093" y="2835245"/>
                  <a:chExt cx="600904" cy="2316408"/>
                </a:xfrm>
              </p:grpSpPr>
              <p:sp>
                <p:nvSpPr>
                  <p:cNvPr id="100" name="TextBox 99"/>
                  <p:cNvSpPr txBox="1"/>
                  <p:nvPr/>
                </p:nvSpPr>
                <p:spPr>
                  <a:xfrm>
                    <a:off x="1674093" y="4671392"/>
                    <a:ext cx="600904" cy="174029"/>
                  </a:xfrm>
                  <a:prstGeom prst="rect">
                    <a:avLst/>
                  </a:prstGeom>
                  <a:noFill/>
                </p:spPr>
                <p:txBody>
                  <a:bodyPr wrap="square" rtlCol="0">
                    <a:spAutoFit/>
                  </a:bodyPr>
                  <a:lstStyle/>
                  <a:p>
                    <a:pPr algn="ctr"/>
                    <a:r>
                      <a:rPr lang="en-US" sz="1600" dirty="0"/>
                      <a:t>$10k</a:t>
                    </a:r>
                  </a:p>
                </p:txBody>
              </p:sp>
              <p:sp>
                <p:nvSpPr>
                  <p:cNvPr id="101" name="TextBox 100"/>
                  <p:cNvSpPr txBox="1"/>
                  <p:nvPr/>
                </p:nvSpPr>
                <p:spPr>
                  <a:xfrm>
                    <a:off x="1674093" y="4059345"/>
                    <a:ext cx="600904" cy="174029"/>
                  </a:xfrm>
                  <a:prstGeom prst="rect">
                    <a:avLst/>
                  </a:prstGeom>
                  <a:noFill/>
                </p:spPr>
                <p:txBody>
                  <a:bodyPr wrap="square" rtlCol="0">
                    <a:spAutoFit/>
                  </a:bodyPr>
                  <a:lstStyle/>
                  <a:p>
                    <a:pPr algn="ctr"/>
                    <a:r>
                      <a:rPr lang="en-US" sz="1600" dirty="0"/>
                      <a:t>$30k</a:t>
                    </a:r>
                  </a:p>
                </p:txBody>
              </p:sp>
              <p:sp>
                <p:nvSpPr>
                  <p:cNvPr id="102" name="TextBox 101"/>
                  <p:cNvSpPr txBox="1"/>
                  <p:nvPr/>
                </p:nvSpPr>
                <p:spPr>
                  <a:xfrm>
                    <a:off x="1674093" y="3753320"/>
                    <a:ext cx="600904" cy="174029"/>
                  </a:xfrm>
                  <a:prstGeom prst="rect">
                    <a:avLst/>
                  </a:prstGeom>
                  <a:noFill/>
                </p:spPr>
                <p:txBody>
                  <a:bodyPr wrap="square" rtlCol="0">
                    <a:spAutoFit/>
                  </a:bodyPr>
                  <a:lstStyle/>
                  <a:p>
                    <a:pPr algn="ctr"/>
                    <a:r>
                      <a:rPr lang="en-US" sz="1600" dirty="0"/>
                      <a:t>$40k</a:t>
                    </a:r>
                  </a:p>
                </p:txBody>
              </p:sp>
              <p:sp>
                <p:nvSpPr>
                  <p:cNvPr id="103" name="TextBox 102"/>
                  <p:cNvSpPr txBox="1"/>
                  <p:nvPr/>
                </p:nvSpPr>
                <p:spPr>
                  <a:xfrm>
                    <a:off x="1674093" y="3447295"/>
                    <a:ext cx="600904" cy="174029"/>
                  </a:xfrm>
                  <a:prstGeom prst="rect">
                    <a:avLst/>
                  </a:prstGeom>
                  <a:noFill/>
                </p:spPr>
                <p:txBody>
                  <a:bodyPr wrap="square" rtlCol="0">
                    <a:spAutoFit/>
                  </a:bodyPr>
                  <a:lstStyle/>
                  <a:p>
                    <a:pPr algn="ctr"/>
                    <a:r>
                      <a:rPr lang="en-US" sz="1600" dirty="0"/>
                      <a:t>$50k</a:t>
                    </a:r>
                  </a:p>
                </p:txBody>
              </p:sp>
              <p:sp>
                <p:nvSpPr>
                  <p:cNvPr id="104" name="TextBox 103"/>
                  <p:cNvSpPr txBox="1"/>
                  <p:nvPr/>
                </p:nvSpPr>
                <p:spPr>
                  <a:xfrm>
                    <a:off x="1674093" y="3141270"/>
                    <a:ext cx="600904" cy="174029"/>
                  </a:xfrm>
                  <a:prstGeom prst="rect">
                    <a:avLst/>
                  </a:prstGeom>
                  <a:noFill/>
                </p:spPr>
                <p:txBody>
                  <a:bodyPr wrap="square" rtlCol="0">
                    <a:spAutoFit/>
                  </a:bodyPr>
                  <a:lstStyle/>
                  <a:p>
                    <a:pPr algn="ctr"/>
                    <a:r>
                      <a:rPr lang="en-US" sz="1600" dirty="0"/>
                      <a:t>$60k</a:t>
                    </a:r>
                  </a:p>
                </p:txBody>
              </p:sp>
              <p:sp>
                <p:nvSpPr>
                  <p:cNvPr id="105" name="TextBox 104"/>
                  <p:cNvSpPr txBox="1"/>
                  <p:nvPr/>
                </p:nvSpPr>
                <p:spPr>
                  <a:xfrm>
                    <a:off x="1674093" y="2835245"/>
                    <a:ext cx="600904" cy="174029"/>
                  </a:xfrm>
                  <a:prstGeom prst="rect">
                    <a:avLst/>
                  </a:prstGeom>
                  <a:noFill/>
                </p:spPr>
                <p:txBody>
                  <a:bodyPr wrap="square" rtlCol="0">
                    <a:spAutoFit/>
                  </a:bodyPr>
                  <a:lstStyle/>
                  <a:p>
                    <a:pPr algn="ctr"/>
                    <a:r>
                      <a:rPr lang="en-US" sz="1600" dirty="0"/>
                      <a:t>$70k</a:t>
                    </a:r>
                  </a:p>
                </p:txBody>
              </p:sp>
              <p:sp>
                <p:nvSpPr>
                  <p:cNvPr id="106" name="TextBox 105"/>
                  <p:cNvSpPr txBox="1"/>
                  <p:nvPr/>
                </p:nvSpPr>
                <p:spPr>
                  <a:xfrm>
                    <a:off x="1674093" y="4977624"/>
                    <a:ext cx="600904" cy="174029"/>
                  </a:xfrm>
                  <a:prstGeom prst="rect">
                    <a:avLst/>
                  </a:prstGeom>
                  <a:noFill/>
                </p:spPr>
                <p:txBody>
                  <a:bodyPr wrap="square" rtlCol="0">
                    <a:spAutoFit/>
                  </a:bodyPr>
                  <a:lstStyle/>
                  <a:p>
                    <a:pPr algn="ctr"/>
                    <a:r>
                      <a:rPr lang="en-US" sz="1600" dirty="0"/>
                      <a:t>$5k</a:t>
                    </a:r>
                  </a:p>
                </p:txBody>
              </p:sp>
            </p:grpSp>
          </p:grpSp>
        </p:grpSp>
        <p:grpSp>
          <p:nvGrpSpPr>
            <p:cNvPr id="107" name="Group 106"/>
            <p:cNvGrpSpPr/>
            <p:nvPr/>
          </p:nvGrpSpPr>
          <p:grpSpPr>
            <a:xfrm>
              <a:off x="1943630" y="6401388"/>
              <a:ext cx="9079414" cy="338554"/>
              <a:chOff x="2240810" y="5555568"/>
              <a:chExt cx="5518457" cy="338554"/>
            </a:xfrm>
          </p:grpSpPr>
          <p:sp>
            <p:nvSpPr>
              <p:cNvPr id="108" name="TextBox 107"/>
              <p:cNvSpPr txBox="1"/>
              <p:nvPr/>
            </p:nvSpPr>
            <p:spPr>
              <a:xfrm>
                <a:off x="2240810" y="5555568"/>
                <a:ext cx="486621" cy="338554"/>
              </a:xfrm>
              <a:prstGeom prst="rect">
                <a:avLst/>
              </a:prstGeom>
              <a:noFill/>
            </p:spPr>
            <p:txBody>
              <a:bodyPr wrap="square" rtlCol="0">
                <a:spAutoFit/>
              </a:bodyPr>
              <a:lstStyle/>
              <a:p>
                <a:pPr algn="ctr"/>
                <a:r>
                  <a:rPr lang="en-US" sz="1600" dirty="0"/>
                  <a:t>0</a:t>
                </a:r>
              </a:p>
            </p:txBody>
          </p:sp>
          <p:sp>
            <p:nvSpPr>
              <p:cNvPr id="109" name="TextBox 108"/>
              <p:cNvSpPr txBox="1"/>
              <p:nvPr/>
            </p:nvSpPr>
            <p:spPr>
              <a:xfrm>
                <a:off x="2600227" y="5555568"/>
                <a:ext cx="486621" cy="338554"/>
              </a:xfrm>
              <a:prstGeom prst="rect">
                <a:avLst/>
              </a:prstGeom>
              <a:noFill/>
            </p:spPr>
            <p:txBody>
              <a:bodyPr wrap="square" rtlCol="0">
                <a:spAutoFit/>
              </a:bodyPr>
              <a:lstStyle/>
              <a:p>
                <a:pPr algn="ctr"/>
                <a:r>
                  <a:rPr lang="en-US" sz="1600" dirty="0"/>
                  <a:t>2</a:t>
                </a:r>
              </a:p>
            </p:txBody>
          </p:sp>
          <p:sp>
            <p:nvSpPr>
              <p:cNvPr id="110" name="TextBox 109"/>
              <p:cNvSpPr txBox="1"/>
              <p:nvPr/>
            </p:nvSpPr>
            <p:spPr>
              <a:xfrm>
                <a:off x="2959644" y="5555568"/>
                <a:ext cx="486621" cy="338554"/>
              </a:xfrm>
              <a:prstGeom prst="rect">
                <a:avLst/>
              </a:prstGeom>
              <a:noFill/>
            </p:spPr>
            <p:txBody>
              <a:bodyPr wrap="square" rtlCol="0">
                <a:spAutoFit/>
              </a:bodyPr>
              <a:lstStyle/>
              <a:p>
                <a:pPr algn="ctr"/>
                <a:r>
                  <a:rPr lang="en-US" sz="1600" dirty="0"/>
                  <a:t>4</a:t>
                </a:r>
              </a:p>
            </p:txBody>
          </p:sp>
          <p:sp>
            <p:nvSpPr>
              <p:cNvPr id="111" name="TextBox 110"/>
              <p:cNvSpPr txBox="1"/>
              <p:nvPr/>
            </p:nvSpPr>
            <p:spPr>
              <a:xfrm>
                <a:off x="3319061" y="5555568"/>
                <a:ext cx="486621" cy="338554"/>
              </a:xfrm>
              <a:prstGeom prst="rect">
                <a:avLst/>
              </a:prstGeom>
              <a:noFill/>
            </p:spPr>
            <p:txBody>
              <a:bodyPr wrap="square" rtlCol="0">
                <a:spAutoFit/>
              </a:bodyPr>
              <a:lstStyle/>
              <a:p>
                <a:pPr algn="ctr"/>
                <a:r>
                  <a:rPr lang="en-US" sz="1600" dirty="0"/>
                  <a:t>6</a:t>
                </a:r>
              </a:p>
            </p:txBody>
          </p:sp>
          <p:sp>
            <p:nvSpPr>
              <p:cNvPr id="112" name="TextBox 111"/>
              <p:cNvSpPr txBox="1"/>
              <p:nvPr/>
            </p:nvSpPr>
            <p:spPr>
              <a:xfrm>
                <a:off x="3678478" y="5555568"/>
                <a:ext cx="486621" cy="338554"/>
              </a:xfrm>
              <a:prstGeom prst="rect">
                <a:avLst/>
              </a:prstGeom>
              <a:noFill/>
            </p:spPr>
            <p:txBody>
              <a:bodyPr wrap="square" rtlCol="0">
                <a:spAutoFit/>
              </a:bodyPr>
              <a:lstStyle/>
              <a:p>
                <a:pPr algn="ctr"/>
                <a:r>
                  <a:rPr lang="en-US" sz="1600" dirty="0"/>
                  <a:t>8</a:t>
                </a:r>
              </a:p>
            </p:txBody>
          </p:sp>
          <p:sp>
            <p:nvSpPr>
              <p:cNvPr id="113" name="TextBox 112"/>
              <p:cNvSpPr txBox="1"/>
              <p:nvPr/>
            </p:nvSpPr>
            <p:spPr>
              <a:xfrm>
                <a:off x="4037895" y="5555568"/>
                <a:ext cx="486621" cy="338554"/>
              </a:xfrm>
              <a:prstGeom prst="rect">
                <a:avLst/>
              </a:prstGeom>
              <a:noFill/>
            </p:spPr>
            <p:txBody>
              <a:bodyPr wrap="square" rtlCol="0">
                <a:spAutoFit/>
              </a:bodyPr>
              <a:lstStyle/>
              <a:p>
                <a:pPr algn="ctr"/>
                <a:r>
                  <a:rPr lang="en-US" sz="1600" dirty="0"/>
                  <a:t>10</a:t>
                </a:r>
              </a:p>
            </p:txBody>
          </p:sp>
          <p:sp>
            <p:nvSpPr>
              <p:cNvPr id="114" name="TextBox 113"/>
              <p:cNvSpPr txBox="1"/>
              <p:nvPr/>
            </p:nvSpPr>
            <p:spPr>
              <a:xfrm>
                <a:off x="4397312" y="5555568"/>
                <a:ext cx="486621" cy="338554"/>
              </a:xfrm>
              <a:prstGeom prst="rect">
                <a:avLst/>
              </a:prstGeom>
              <a:noFill/>
            </p:spPr>
            <p:txBody>
              <a:bodyPr wrap="square" rtlCol="0">
                <a:spAutoFit/>
              </a:bodyPr>
              <a:lstStyle/>
              <a:p>
                <a:pPr algn="ctr"/>
                <a:r>
                  <a:rPr lang="en-US" sz="1600" dirty="0"/>
                  <a:t>12</a:t>
                </a:r>
              </a:p>
            </p:txBody>
          </p:sp>
          <p:sp>
            <p:nvSpPr>
              <p:cNvPr id="115" name="TextBox 114"/>
              <p:cNvSpPr txBox="1"/>
              <p:nvPr/>
            </p:nvSpPr>
            <p:spPr>
              <a:xfrm>
                <a:off x="4756729" y="5555568"/>
                <a:ext cx="486621" cy="338554"/>
              </a:xfrm>
              <a:prstGeom prst="rect">
                <a:avLst/>
              </a:prstGeom>
              <a:noFill/>
            </p:spPr>
            <p:txBody>
              <a:bodyPr wrap="square" rtlCol="0">
                <a:spAutoFit/>
              </a:bodyPr>
              <a:lstStyle/>
              <a:p>
                <a:pPr algn="ctr"/>
                <a:r>
                  <a:rPr lang="en-US" sz="1600" dirty="0"/>
                  <a:t>14</a:t>
                </a:r>
              </a:p>
            </p:txBody>
          </p:sp>
          <p:sp>
            <p:nvSpPr>
              <p:cNvPr id="116" name="TextBox 115"/>
              <p:cNvSpPr txBox="1"/>
              <p:nvPr/>
            </p:nvSpPr>
            <p:spPr>
              <a:xfrm>
                <a:off x="5116146" y="5555568"/>
                <a:ext cx="486621" cy="338554"/>
              </a:xfrm>
              <a:prstGeom prst="rect">
                <a:avLst/>
              </a:prstGeom>
              <a:noFill/>
            </p:spPr>
            <p:txBody>
              <a:bodyPr wrap="square" rtlCol="0">
                <a:spAutoFit/>
              </a:bodyPr>
              <a:lstStyle/>
              <a:p>
                <a:pPr algn="ctr"/>
                <a:r>
                  <a:rPr lang="en-US" sz="1600" dirty="0"/>
                  <a:t>16</a:t>
                </a:r>
              </a:p>
            </p:txBody>
          </p:sp>
          <p:sp>
            <p:nvSpPr>
              <p:cNvPr id="117" name="TextBox 116"/>
              <p:cNvSpPr txBox="1"/>
              <p:nvPr/>
            </p:nvSpPr>
            <p:spPr>
              <a:xfrm>
                <a:off x="5475563" y="5555568"/>
                <a:ext cx="486621" cy="338554"/>
              </a:xfrm>
              <a:prstGeom prst="rect">
                <a:avLst/>
              </a:prstGeom>
              <a:noFill/>
            </p:spPr>
            <p:txBody>
              <a:bodyPr wrap="square" rtlCol="0">
                <a:spAutoFit/>
              </a:bodyPr>
              <a:lstStyle/>
              <a:p>
                <a:pPr algn="ctr"/>
                <a:r>
                  <a:rPr lang="en-US" sz="1600" dirty="0"/>
                  <a:t>18</a:t>
                </a:r>
              </a:p>
            </p:txBody>
          </p:sp>
          <p:sp>
            <p:nvSpPr>
              <p:cNvPr id="118" name="TextBox 117"/>
              <p:cNvSpPr txBox="1"/>
              <p:nvPr/>
            </p:nvSpPr>
            <p:spPr>
              <a:xfrm>
                <a:off x="5834980" y="5555568"/>
                <a:ext cx="486621" cy="338554"/>
              </a:xfrm>
              <a:prstGeom prst="rect">
                <a:avLst/>
              </a:prstGeom>
              <a:noFill/>
            </p:spPr>
            <p:txBody>
              <a:bodyPr wrap="square" rtlCol="0">
                <a:spAutoFit/>
              </a:bodyPr>
              <a:lstStyle/>
              <a:p>
                <a:pPr algn="ctr"/>
                <a:r>
                  <a:rPr lang="en-US" sz="1600" dirty="0"/>
                  <a:t>20</a:t>
                </a:r>
              </a:p>
            </p:txBody>
          </p:sp>
          <p:sp>
            <p:nvSpPr>
              <p:cNvPr id="119" name="TextBox 118"/>
              <p:cNvSpPr txBox="1"/>
              <p:nvPr/>
            </p:nvSpPr>
            <p:spPr>
              <a:xfrm>
                <a:off x="6194397" y="5555568"/>
                <a:ext cx="486621" cy="338554"/>
              </a:xfrm>
              <a:prstGeom prst="rect">
                <a:avLst/>
              </a:prstGeom>
              <a:noFill/>
            </p:spPr>
            <p:txBody>
              <a:bodyPr wrap="square" rtlCol="0">
                <a:spAutoFit/>
              </a:bodyPr>
              <a:lstStyle/>
              <a:p>
                <a:pPr algn="ctr"/>
                <a:r>
                  <a:rPr lang="en-US" sz="1600" dirty="0"/>
                  <a:t>22</a:t>
                </a:r>
              </a:p>
            </p:txBody>
          </p:sp>
          <p:sp>
            <p:nvSpPr>
              <p:cNvPr id="120" name="TextBox 119"/>
              <p:cNvSpPr txBox="1"/>
              <p:nvPr/>
            </p:nvSpPr>
            <p:spPr>
              <a:xfrm>
                <a:off x="6553814" y="5555568"/>
                <a:ext cx="486621" cy="338554"/>
              </a:xfrm>
              <a:prstGeom prst="rect">
                <a:avLst/>
              </a:prstGeom>
              <a:noFill/>
            </p:spPr>
            <p:txBody>
              <a:bodyPr wrap="square" rtlCol="0">
                <a:spAutoFit/>
              </a:bodyPr>
              <a:lstStyle/>
              <a:p>
                <a:pPr algn="ctr"/>
                <a:r>
                  <a:rPr lang="en-US" sz="1600" dirty="0"/>
                  <a:t>24</a:t>
                </a:r>
              </a:p>
            </p:txBody>
          </p:sp>
          <p:sp>
            <p:nvSpPr>
              <p:cNvPr id="121" name="TextBox 120"/>
              <p:cNvSpPr txBox="1"/>
              <p:nvPr/>
            </p:nvSpPr>
            <p:spPr>
              <a:xfrm>
                <a:off x="6913231" y="5555568"/>
                <a:ext cx="486621" cy="338554"/>
              </a:xfrm>
              <a:prstGeom prst="rect">
                <a:avLst/>
              </a:prstGeom>
              <a:noFill/>
            </p:spPr>
            <p:txBody>
              <a:bodyPr wrap="square" rtlCol="0">
                <a:spAutoFit/>
              </a:bodyPr>
              <a:lstStyle/>
              <a:p>
                <a:pPr algn="ctr"/>
                <a:r>
                  <a:rPr lang="en-US" sz="1600" dirty="0"/>
                  <a:t>26</a:t>
                </a:r>
              </a:p>
            </p:txBody>
          </p:sp>
          <p:sp>
            <p:nvSpPr>
              <p:cNvPr id="122" name="TextBox 121"/>
              <p:cNvSpPr txBox="1"/>
              <p:nvPr/>
            </p:nvSpPr>
            <p:spPr>
              <a:xfrm>
                <a:off x="7272646" y="5555568"/>
                <a:ext cx="486621" cy="338554"/>
              </a:xfrm>
              <a:prstGeom prst="rect">
                <a:avLst/>
              </a:prstGeom>
              <a:noFill/>
            </p:spPr>
            <p:txBody>
              <a:bodyPr wrap="square" rtlCol="0">
                <a:spAutoFit/>
              </a:bodyPr>
              <a:lstStyle/>
              <a:p>
                <a:pPr algn="ctr"/>
                <a:r>
                  <a:rPr lang="en-US" sz="1600" dirty="0"/>
                  <a:t>28</a:t>
                </a:r>
              </a:p>
            </p:txBody>
          </p:sp>
        </p:grpSp>
      </p:grpSp>
      <p:sp>
        <p:nvSpPr>
          <p:cNvPr id="128" name="TextBox 127"/>
          <p:cNvSpPr txBox="1"/>
          <p:nvPr/>
        </p:nvSpPr>
        <p:spPr>
          <a:xfrm>
            <a:off x="10503772" y="2865631"/>
            <a:ext cx="1574501" cy="1015663"/>
          </a:xfrm>
          <a:prstGeom prst="rect">
            <a:avLst/>
          </a:prstGeom>
          <a:noFill/>
        </p:spPr>
        <p:txBody>
          <a:bodyPr wrap="square" rtlCol="0">
            <a:spAutoFit/>
          </a:bodyPr>
          <a:lstStyle/>
          <a:p>
            <a:r>
              <a:rPr lang="en-US" sz="2000" dirty="0">
                <a:solidFill>
                  <a:srgbClr val="00B0F0"/>
                </a:solidFill>
              </a:rPr>
              <a:t>m = $2k/</a:t>
            </a:r>
            <a:r>
              <a:rPr lang="en-US" sz="2000" dirty="0" err="1">
                <a:solidFill>
                  <a:srgbClr val="00B0F0"/>
                </a:solidFill>
              </a:rPr>
              <a:t>yr</a:t>
            </a:r>
            <a:endParaRPr lang="en-US" sz="2000" dirty="0">
              <a:solidFill>
                <a:srgbClr val="00B0F0"/>
              </a:solidFill>
            </a:endParaRPr>
          </a:p>
          <a:p>
            <a:r>
              <a:rPr lang="en-US" sz="2000" dirty="0">
                <a:solidFill>
                  <a:srgbClr val="00B0F0"/>
                </a:solidFill>
              </a:rPr>
              <a:t>b = $12k</a:t>
            </a:r>
          </a:p>
          <a:p>
            <a:r>
              <a:rPr lang="en-US" sz="2000" dirty="0">
                <a:solidFill>
                  <a:srgbClr val="00B0F0"/>
                </a:solidFill>
              </a:rPr>
              <a:t>SE = $2k</a:t>
            </a:r>
          </a:p>
        </p:txBody>
      </p:sp>
      <p:sp>
        <p:nvSpPr>
          <p:cNvPr id="129" name="TextBox 128"/>
          <p:cNvSpPr txBox="1"/>
          <p:nvPr/>
        </p:nvSpPr>
        <p:spPr>
          <a:xfrm>
            <a:off x="10532873" y="4175344"/>
            <a:ext cx="1574501" cy="1015663"/>
          </a:xfrm>
          <a:prstGeom prst="rect">
            <a:avLst/>
          </a:prstGeom>
          <a:noFill/>
        </p:spPr>
        <p:txBody>
          <a:bodyPr wrap="square" rtlCol="0">
            <a:spAutoFit/>
          </a:bodyPr>
          <a:lstStyle/>
          <a:p>
            <a:r>
              <a:rPr lang="en-US" sz="2000" dirty="0">
                <a:solidFill>
                  <a:srgbClr val="92D050"/>
                </a:solidFill>
              </a:rPr>
              <a:t>m = $2k/</a:t>
            </a:r>
            <a:r>
              <a:rPr lang="en-US" sz="2000" dirty="0" err="1">
                <a:solidFill>
                  <a:srgbClr val="92D050"/>
                </a:solidFill>
              </a:rPr>
              <a:t>yr</a:t>
            </a:r>
            <a:endParaRPr lang="en-US" sz="2000" dirty="0">
              <a:solidFill>
                <a:srgbClr val="92D050"/>
              </a:solidFill>
            </a:endParaRPr>
          </a:p>
          <a:p>
            <a:r>
              <a:rPr lang="en-US" sz="2000" dirty="0">
                <a:solidFill>
                  <a:srgbClr val="92D050"/>
                </a:solidFill>
              </a:rPr>
              <a:t>b = $12k</a:t>
            </a:r>
          </a:p>
          <a:p>
            <a:r>
              <a:rPr lang="en-US" sz="2000" dirty="0">
                <a:solidFill>
                  <a:srgbClr val="92D050"/>
                </a:solidFill>
              </a:rPr>
              <a:t>SE = $8k</a:t>
            </a:r>
          </a:p>
        </p:txBody>
      </p:sp>
      <p:sp>
        <p:nvSpPr>
          <p:cNvPr id="125" name="TextBox 124"/>
          <p:cNvSpPr txBox="1"/>
          <p:nvPr/>
        </p:nvSpPr>
        <p:spPr>
          <a:xfrm>
            <a:off x="5619269" y="1378011"/>
            <a:ext cx="7587643" cy="1569660"/>
          </a:xfrm>
          <a:prstGeom prst="rect">
            <a:avLst/>
          </a:prstGeom>
          <a:noFill/>
        </p:spPr>
        <p:txBody>
          <a:bodyPr wrap="square" rtlCol="0">
            <a:spAutoFit/>
          </a:bodyPr>
          <a:lstStyle/>
          <a:p>
            <a:pPr algn="ctr"/>
            <a:r>
              <a:rPr lang="en-US" sz="3200" dirty="0"/>
              <a:t>What would be the expected</a:t>
            </a:r>
          </a:p>
          <a:p>
            <a:pPr algn="ctr"/>
            <a:r>
              <a:rPr lang="en-US" sz="3200" dirty="0"/>
              <a:t>salary for someone with</a:t>
            </a:r>
          </a:p>
          <a:p>
            <a:pPr algn="ctr"/>
            <a:r>
              <a:rPr lang="en-US" sz="3200" dirty="0"/>
              <a:t>17 years experience?</a:t>
            </a:r>
          </a:p>
        </p:txBody>
      </p:sp>
      <p:sp>
        <p:nvSpPr>
          <p:cNvPr id="126" name="TextBox 125"/>
          <p:cNvSpPr txBox="1"/>
          <p:nvPr/>
        </p:nvSpPr>
        <p:spPr>
          <a:xfrm>
            <a:off x="4059371" y="6459151"/>
            <a:ext cx="4700603" cy="430887"/>
          </a:xfrm>
          <a:prstGeom prst="rect">
            <a:avLst/>
          </a:prstGeom>
          <a:noFill/>
        </p:spPr>
        <p:txBody>
          <a:bodyPr wrap="square" rtlCol="0">
            <a:spAutoFit/>
          </a:bodyPr>
          <a:lstStyle/>
          <a:p>
            <a:pPr algn="ctr"/>
            <a:r>
              <a:rPr lang="en-US" sz="2200" dirty="0"/>
              <a:t>Years of Experience</a:t>
            </a:r>
          </a:p>
        </p:txBody>
      </p:sp>
      <p:sp>
        <p:nvSpPr>
          <p:cNvPr id="127" name="TextBox 126"/>
          <p:cNvSpPr txBox="1"/>
          <p:nvPr/>
        </p:nvSpPr>
        <p:spPr>
          <a:xfrm rot="16200000">
            <a:off x="-1272126" y="3451317"/>
            <a:ext cx="4700603" cy="430887"/>
          </a:xfrm>
          <a:prstGeom prst="rect">
            <a:avLst/>
          </a:prstGeom>
          <a:noFill/>
        </p:spPr>
        <p:txBody>
          <a:bodyPr wrap="square" rtlCol="0">
            <a:spAutoFit/>
          </a:bodyPr>
          <a:lstStyle/>
          <a:p>
            <a:pPr algn="ctr"/>
            <a:r>
              <a:rPr lang="en-US" sz="2200" dirty="0"/>
              <a:t>Salary</a:t>
            </a:r>
          </a:p>
        </p:txBody>
      </p:sp>
    </p:spTree>
    <p:extLst>
      <p:ext uri="{BB962C8B-B14F-4D97-AF65-F5344CB8AC3E}">
        <p14:creationId xmlns:p14="http://schemas.microsoft.com/office/powerpoint/2010/main" val="205497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24"/>
                                        </p:tgtEl>
                                      </p:cBhvr>
                                      <p:by x="65000" y="65000"/>
                                    </p:animScale>
                                  </p:childTnLst>
                                </p:cTn>
                              </p:par>
                              <p:par>
                                <p:cTn id="7" presetID="42" presetClass="path" presetSubtype="0" accel="50000" decel="50000" fill="hold" nodeType="withEffect">
                                  <p:stCondLst>
                                    <p:cond delay="700"/>
                                  </p:stCondLst>
                                  <p:childTnLst>
                                    <p:animMotion origin="layout" path="M -6.25E-7 4.44444E-6 L -0.17708 -0.17176 " pathEditMode="relative" rAng="0" ptsTypes="AA">
                                      <p:cBhvr>
                                        <p:cTn id="8" dur="2000" fill="hold"/>
                                        <p:tgtEl>
                                          <p:spTgt spid="124"/>
                                        </p:tgtEl>
                                        <p:attrNameLst>
                                          <p:attrName>ppt_x</p:attrName>
                                          <p:attrName>ppt_y</p:attrName>
                                        </p:attrNameLst>
                                      </p:cBhvr>
                                      <p:rCtr x="-8854" y="-8588"/>
                                    </p:animMotion>
                                  </p:childTnLst>
                                </p:cTn>
                              </p:par>
                              <p:par>
                                <p:cTn id="9" presetID="42" presetClass="path" presetSubtype="0" accel="50000" decel="50000" fill="hold" grpId="0" nodeType="withEffect">
                                  <p:stCondLst>
                                    <p:cond delay="400"/>
                                  </p:stCondLst>
                                  <p:childTnLst>
                                    <p:animMotion origin="layout" path="M -1.66667E-6 1.85185E-6 L 0.00104 0.21134 " pathEditMode="relative" rAng="0" ptsTypes="AA">
                                      <p:cBhvr>
                                        <p:cTn id="10" dur="2000" fill="hold"/>
                                        <p:tgtEl>
                                          <p:spTgt spid="128"/>
                                        </p:tgtEl>
                                        <p:attrNameLst>
                                          <p:attrName>ppt_x</p:attrName>
                                          <p:attrName>ppt_y</p:attrName>
                                        </p:attrNameLst>
                                      </p:cBhvr>
                                      <p:rCtr x="52" y="10556"/>
                                    </p:animMotion>
                                  </p:childTnLst>
                                </p:cTn>
                              </p:par>
                              <p:par>
                                <p:cTn id="11" presetID="42" presetClass="path" presetSubtype="0" accel="50000" decel="50000" fill="hold" grpId="0" nodeType="withEffect">
                                  <p:stCondLst>
                                    <p:cond delay="400"/>
                                  </p:stCondLst>
                                  <p:childTnLst>
                                    <p:animMotion origin="layout" path="M 4.375E-6 -3.7037E-7 L 0.00065 0.21204 " pathEditMode="relative" rAng="0" ptsTypes="AA">
                                      <p:cBhvr>
                                        <p:cTn id="12" dur="2000" fill="hold"/>
                                        <p:tgtEl>
                                          <p:spTgt spid="129"/>
                                        </p:tgtEl>
                                        <p:attrNameLst>
                                          <p:attrName>ppt_x</p:attrName>
                                          <p:attrName>ppt_y</p:attrName>
                                        </p:attrNameLst>
                                      </p:cBhvr>
                                      <p:rCtr x="26" y="10602"/>
                                    </p:animMotion>
                                  </p:childTnLst>
                                </p:cTn>
                              </p:par>
                              <p:par>
                                <p:cTn id="13" presetID="10" presetClass="exit" presetSubtype="0" fill="hold" grpId="0" nodeType="withEffect">
                                  <p:stCondLst>
                                    <p:cond delay="400"/>
                                  </p:stCondLst>
                                  <p:childTnLst>
                                    <p:animEffect transition="out" filter="fade">
                                      <p:cBhvr>
                                        <p:cTn id="14" dur="500"/>
                                        <p:tgtEl>
                                          <p:spTgt spid="127"/>
                                        </p:tgtEl>
                                      </p:cBhvr>
                                    </p:animEffect>
                                    <p:set>
                                      <p:cBhvr>
                                        <p:cTn id="15" dur="1" fill="hold">
                                          <p:stCondLst>
                                            <p:cond delay="499"/>
                                          </p:stCondLst>
                                        </p:cTn>
                                        <p:tgtEl>
                                          <p:spTgt spid="127"/>
                                        </p:tgtEl>
                                        <p:attrNameLst>
                                          <p:attrName>style.visibility</p:attrName>
                                        </p:attrNameLst>
                                      </p:cBhvr>
                                      <p:to>
                                        <p:strVal val="hidden"/>
                                      </p:to>
                                    </p:set>
                                  </p:childTnLst>
                                </p:cTn>
                              </p:par>
                              <p:par>
                                <p:cTn id="16" presetID="10" presetClass="exit" presetSubtype="0" fill="hold" grpId="0" nodeType="withEffect">
                                  <p:stCondLst>
                                    <p:cond delay="400"/>
                                  </p:stCondLst>
                                  <p:childTnLst>
                                    <p:animEffect transition="out" filter="fade">
                                      <p:cBhvr>
                                        <p:cTn id="17" dur="500"/>
                                        <p:tgtEl>
                                          <p:spTgt spid="126"/>
                                        </p:tgtEl>
                                      </p:cBhvr>
                                    </p:animEffect>
                                    <p:set>
                                      <p:cBhvr>
                                        <p:cTn id="18" dur="1" fill="hold">
                                          <p:stCondLst>
                                            <p:cond delay="499"/>
                                          </p:stCondLst>
                                        </p:cTn>
                                        <p:tgtEl>
                                          <p:spTgt spid="126"/>
                                        </p:tgtEl>
                                        <p:attrNameLst>
                                          <p:attrName>style.visibility</p:attrName>
                                        </p:attrNameLst>
                                      </p:cBhvr>
                                      <p:to>
                                        <p:strVal val="hidden"/>
                                      </p:to>
                                    </p:set>
                                  </p:childTnLst>
                                </p:cTn>
                              </p:par>
                            </p:childTnLst>
                          </p:cTn>
                        </p:par>
                        <p:par>
                          <p:cTn id="19" fill="hold">
                            <p:stCondLst>
                              <p:cond delay="2700"/>
                            </p:stCondLst>
                            <p:childTnLst>
                              <p:par>
                                <p:cTn id="20" presetID="22" presetClass="entr" presetSubtype="8" fill="hold" grpId="0" nodeType="afterEffect">
                                  <p:stCondLst>
                                    <p:cond delay="0"/>
                                  </p:stCondLst>
                                  <p:childTnLst>
                                    <p:set>
                                      <p:cBhvr>
                                        <p:cTn id="21" dur="1" fill="hold">
                                          <p:stCondLst>
                                            <p:cond delay="0"/>
                                          </p:stCondLst>
                                        </p:cTn>
                                        <p:tgtEl>
                                          <p:spTgt spid="125">
                                            <p:txEl>
                                              <p:pRg st="0" end="0"/>
                                            </p:txEl>
                                          </p:spTgt>
                                        </p:tgtEl>
                                        <p:attrNameLst>
                                          <p:attrName>style.visibility</p:attrName>
                                        </p:attrNameLst>
                                      </p:cBhvr>
                                      <p:to>
                                        <p:strVal val="visible"/>
                                      </p:to>
                                    </p:set>
                                    <p:animEffect transition="in" filter="wipe(left)">
                                      <p:cBhvr>
                                        <p:cTn id="22" dur="500"/>
                                        <p:tgtEl>
                                          <p:spTgt spid="125">
                                            <p:txEl>
                                              <p:pRg st="0" end="0"/>
                                            </p:txEl>
                                          </p:spTgt>
                                        </p:tgtEl>
                                      </p:cBhvr>
                                    </p:animEffect>
                                  </p:childTnLst>
                                </p:cTn>
                              </p:par>
                            </p:childTnLst>
                          </p:cTn>
                        </p:par>
                        <p:par>
                          <p:cTn id="23" fill="hold">
                            <p:stCondLst>
                              <p:cond delay="3200"/>
                            </p:stCondLst>
                            <p:childTnLst>
                              <p:par>
                                <p:cTn id="24" presetID="22" presetClass="entr" presetSubtype="8" fill="hold" grpId="0" nodeType="afterEffect">
                                  <p:stCondLst>
                                    <p:cond delay="0"/>
                                  </p:stCondLst>
                                  <p:childTnLst>
                                    <p:set>
                                      <p:cBhvr>
                                        <p:cTn id="25" dur="1" fill="hold">
                                          <p:stCondLst>
                                            <p:cond delay="0"/>
                                          </p:stCondLst>
                                        </p:cTn>
                                        <p:tgtEl>
                                          <p:spTgt spid="125">
                                            <p:txEl>
                                              <p:pRg st="1" end="1"/>
                                            </p:txEl>
                                          </p:spTgt>
                                        </p:tgtEl>
                                        <p:attrNameLst>
                                          <p:attrName>style.visibility</p:attrName>
                                        </p:attrNameLst>
                                      </p:cBhvr>
                                      <p:to>
                                        <p:strVal val="visible"/>
                                      </p:to>
                                    </p:set>
                                    <p:animEffect transition="in" filter="wipe(left)">
                                      <p:cBhvr>
                                        <p:cTn id="26" dur="500"/>
                                        <p:tgtEl>
                                          <p:spTgt spid="125">
                                            <p:txEl>
                                              <p:pRg st="1" end="1"/>
                                            </p:txEl>
                                          </p:spTgt>
                                        </p:tgtEl>
                                      </p:cBhvr>
                                    </p:animEffect>
                                  </p:childTnLst>
                                </p:cTn>
                              </p:par>
                            </p:childTnLst>
                          </p:cTn>
                        </p:par>
                        <p:par>
                          <p:cTn id="27" fill="hold">
                            <p:stCondLst>
                              <p:cond delay="3700"/>
                            </p:stCondLst>
                            <p:childTnLst>
                              <p:par>
                                <p:cTn id="28" presetID="22" presetClass="entr" presetSubtype="8" fill="hold" grpId="0" nodeType="afterEffect">
                                  <p:stCondLst>
                                    <p:cond delay="0"/>
                                  </p:stCondLst>
                                  <p:childTnLst>
                                    <p:set>
                                      <p:cBhvr>
                                        <p:cTn id="29" dur="1" fill="hold">
                                          <p:stCondLst>
                                            <p:cond delay="0"/>
                                          </p:stCondLst>
                                        </p:cTn>
                                        <p:tgtEl>
                                          <p:spTgt spid="125">
                                            <p:txEl>
                                              <p:pRg st="2" end="2"/>
                                            </p:txEl>
                                          </p:spTgt>
                                        </p:tgtEl>
                                        <p:attrNameLst>
                                          <p:attrName>style.visibility</p:attrName>
                                        </p:attrNameLst>
                                      </p:cBhvr>
                                      <p:to>
                                        <p:strVal val="visible"/>
                                      </p:to>
                                    </p:set>
                                    <p:animEffect transition="in" filter="wipe(left)">
                                      <p:cBhvr>
                                        <p:cTn id="30" dur="500"/>
                                        <p:tgtEl>
                                          <p:spTgt spid="1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25" grpId="0" build="allAtOnce"/>
      <p:bldP spid="126" grpId="0"/>
      <p:bldP spid="12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sp>
        <p:nvSpPr>
          <p:cNvPr id="3" name="TextBox 2"/>
          <p:cNvSpPr txBox="1"/>
          <p:nvPr/>
        </p:nvSpPr>
        <p:spPr>
          <a:xfrm>
            <a:off x="7502895" y="3035443"/>
            <a:ext cx="3831742" cy="1077218"/>
          </a:xfrm>
          <a:prstGeom prst="rect">
            <a:avLst/>
          </a:prstGeom>
          <a:noFill/>
        </p:spPr>
        <p:txBody>
          <a:bodyPr wrap="square" rtlCol="0">
            <a:spAutoFit/>
          </a:bodyPr>
          <a:lstStyle/>
          <a:p>
            <a:r>
              <a:rPr lang="cy-GB" sz="3200" i="1" dirty="0">
                <a:cs typeface="Arial" panose="020B0604020202020204" pitchFamily="34" charset="0"/>
              </a:rPr>
              <a:t>ŷ</a:t>
            </a:r>
            <a:r>
              <a:rPr lang="en-US" sz="3200" dirty="0"/>
              <a:t> = ($2k/</a:t>
            </a:r>
            <a:r>
              <a:rPr lang="en-US" sz="3200" dirty="0" err="1"/>
              <a:t>yr</a:t>
            </a:r>
            <a:r>
              <a:rPr lang="en-US" sz="3200" dirty="0"/>
              <a:t>)</a:t>
            </a:r>
            <a:r>
              <a:rPr lang="en-US" sz="3200" i="1" dirty="0"/>
              <a:t>x</a:t>
            </a:r>
            <a:r>
              <a:rPr lang="en-US" sz="3200" dirty="0"/>
              <a:t> + $12k</a:t>
            </a:r>
          </a:p>
          <a:p>
            <a:pPr algn="ctr"/>
            <a:r>
              <a:rPr lang="en-US" sz="3200" dirty="0"/>
              <a:t>when</a:t>
            </a:r>
            <a:r>
              <a:rPr lang="en-US" sz="3200" i="1" dirty="0"/>
              <a:t> x </a:t>
            </a:r>
            <a:r>
              <a:rPr lang="en-US" sz="3200" dirty="0"/>
              <a:t>= 17</a:t>
            </a:r>
          </a:p>
        </p:txBody>
      </p:sp>
      <p:sp>
        <p:nvSpPr>
          <p:cNvPr id="129" name="TextBox 128"/>
          <p:cNvSpPr txBox="1"/>
          <p:nvPr/>
        </p:nvSpPr>
        <p:spPr>
          <a:xfrm>
            <a:off x="862244" y="5057112"/>
            <a:ext cx="5804719" cy="584775"/>
          </a:xfrm>
          <a:prstGeom prst="rect">
            <a:avLst/>
          </a:prstGeom>
          <a:noFill/>
        </p:spPr>
        <p:txBody>
          <a:bodyPr wrap="square" rtlCol="0">
            <a:spAutoFit/>
          </a:bodyPr>
          <a:lstStyle/>
          <a:p>
            <a:r>
              <a:rPr lang="cy-GB" sz="3200" i="1" dirty="0">
                <a:solidFill>
                  <a:srgbClr val="00B0F0"/>
                </a:solidFill>
                <a:cs typeface="Arial" panose="020B0604020202020204" pitchFamily="34" charset="0"/>
              </a:rPr>
              <a:t>ŷ</a:t>
            </a:r>
            <a:r>
              <a:rPr lang="en-US" sz="3200" dirty="0">
                <a:solidFill>
                  <a:srgbClr val="0070C0"/>
                </a:solidFill>
              </a:rPr>
              <a:t> </a:t>
            </a:r>
            <a:r>
              <a:rPr lang="en-US" sz="3200" dirty="0"/>
              <a:t>= ($2k/</a:t>
            </a:r>
            <a:r>
              <a:rPr lang="en-US" sz="3200" dirty="0" err="1"/>
              <a:t>yr</a:t>
            </a:r>
            <a:r>
              <a:rPr lang="en-US" sz="3200" dirty="0"/>
              <a:t>)17yr + $12k = </a:t>
            </a:r>
            <a:r>
              <a:rPr lang="en-US" sz="3200" dirty="0">
                <a:solidFill>
                  <a:srgbClr val="00B0F0"/>
                </a:solidFill>
              </a:rPr>
              <a:t>$46k</a:t>
            </a:r>
            <a:endParaRPr lang="en-US" sz="3200" i="1" dirty="0">
              <a:solidFill>
                <a:srgbClr val="00B0F0"/>
              </a:solidFill>
            </a:endParaRPr>
          </a:p>
        </p:txBody>
      </p:sp>
      <p:sp>
        <p:nvSpPr>
          <p:cNvPr id="131" name="TextBox 130"/>
          <p:cNvSpPr txBox="1"/>
          <p:nvPr/>
        </p:nvSpPr>
        <p:spPr>
          <a:xfrm>
            <a:off x="862244" y="5790889"/>
            <a:ext cx="5667647" cy="584775"/>
          </a:xfrm>
          <a:prstGeom prst="rect">
            <a:avLst/>
          </a:prstGeom>
          <a:noFill/>
        </p:spPr>
        <p:txBody>
          <a:bodyPr wrap="square" rtlCol="0">
            <a:spAutoFit/>
          </a:bodyPr>
          <a:lstStyle/>
          <a:p>
            <a:r>
              <a:rPr lang="cy-GB" sz="3200" i="1" dirty="0">
                <a:solidFill>
                  <a:srgbClr val="92D050"/>
                </a:solidFill>
                <a:cs typeface="Arial" panose="020B0604020202020204" pitchFamily="34" charset="0"/>
              </a:rPr>
              <a:t>ŷ</a:t>
            </a:r>
            <a:r>
              <a:rPr lang="en-US" sz="3200" dirty="0"/>
              <a:t> = ($2k/</a:t>
            </a:r>
            <a:r>
              <a:rPr lang="en-US" sz="3200" dirty="0" err="1"/>
              <a:t>yr</a:t>
            </a:r>
            <a:r>
              <a:rPr lang="en-US" sz="3200" i="1" dirty="0"/>
              <a:t>)</a:t>
            </a:r>
            <a:r>
              <a:rPr lang="en-US" sz="3200" dirty="0"/>
              <a:t>17yr + $12k = </a:t>
            </a:r>
            <a:r>
              <a:rPr lang="en-US" sz="3200" dirty="0">
                <a:solidFill>
                  <a:srgbClr val="92D050"/>
                </a:solidFill>
              </a:rPr>
              <a:t>$46k</a:t>
            </a:r>
            <a:endParaRPr lang="en-US" sz="3200" i="1" dirty="0">
              <a:solidFill>
                <a:srgbClr val="92D050"/>
              </a:solidFill>
            </a:endParaRPr>
          </a:p>
        </p:txBody>
      </p:sp>
      <p:sp>
        <p:nvSpPr>
          <p:cNvPr id="132" name="TextBox 131"/>
          <p:cNvSpPr txBox="1"/>
          <p:nvPr/>
        </p:nvSpPr>
        <p:spPr>
          <a:xfrm>
            <a:off x="6666964" y="1380940"/>
            <a:ext cx="5479040" cy="1569660"/>
          </a:xfrm>
          <a:prstGeom prst="rect">
            <a:avLst/>
          </a:prstGeom>
          <a:noFill/>
        </p:spPr>
        <p:txBody>
          <a:bodyPr wrap="square" rtlCol="0">
            <a:spAutoFit/>
          </a:bodyPr>
          <a:lstStyle/>
          <a:p>
            <a:pPr algn="ctr"/>
            <a:r>
              <a:rPr lang="en-US" sz="3200" dirty="0"/>
              <a:t>What would be the expected salary for someone with</a:t>
            </a:r>
          </a:p>
          <a:p>
            <a:pPr algn="ctr"/>
            <a:r>
              <a:rPr lang="en-US" sz="3200" dirty="0"/>
              <a:t>17 years experience?</a:t>
            </a:r>
          </a:p>
        </p:txBody>
      </p:sp>
      <p:sp>
        <p:nvSpPr>
          <p:cNvPr id="135" name="TextBox 134"/>
          <p:cNvSpPr txBox="1"/>
          <p:nvPr/>
        </p:nvSpPr>
        <p:spPr>
          <a:xfrm>
            <a:off x="10518286" y="4317241"/>
            <a:ext cx="1574501" cy="1015663"/>
          </a:xfrm>
          <a:prstGeom prst="rect">
            <a:avLst/>
          </a:prstGeom>
          <a:noFill/>
        </p:spPr>
        <p:txBody>
          <a:bodyPr wrap="square" rtlCol="0">
            <a:spAutoFit/>
          </a:bodyPr>
          <a:lstStyle/>
          <a:p>
            <a:r>
              <a:rPr lang="en-US" sz="2000" dirty="0">
                <a:solidFill>
                  <a:srgbClr val="00B0F0"/>
                </a:solidFill>
              </a:rPr>
              <a:t>m = $2k/</a:t>
            </a:r>
            <a:r>
              <a:rPr lang="en-US" sz="2000" dirty="0" err="1">
                <a:solidFill>
                  <a:srgbClr val="00B0F0"/>
                </a:solidFill>
              </a:rPr>
              <a:t>yr</a:t>
            </a:r>
            <a:endParaRPr lang="en-US" sz="2000" dirty="0">
              <a:solidFill>
                <a:srgbClr val="00B0F0"/>
              </a:solidFill>
            </a:endParaRPr>
          </a:p>
          <a:p>
            <a:r>
              <a:rPr lang="en-US" sz="2000" dirty="0">
                <a:solidFill>
                  <a:srgbClr val="00B0F0"/>
                </a:solidFill>
              </a:rPr>
              <a:t>b = $12k</a:t>
            </a:r>
          </a:p>
          <a:p>
            <a:r>
              <a:rPr lang="en-US" sz="2000" dirty="0">
                <a:solidFill>
                  <a:srgbClr val="00B0F0"/>
                </a:solidFill>
              </a:rPr>
              <a:t>SE = $2k</a:t>
            </a:r>
          </a:p>
        </p:txBody>
      </p:sp>
      <p:sp>
        <p:nvSpPr>
          <p:cNvPr id="136" name="TextBox 135"/>
          <p:cNvSpPr txBox="1"/>
          <p:nvPr/>
        </p:nvSpPr>
        <p:spPr>
          <a:xfrm>
            <a:off x="10547387" y="5626954"/>
            <a:ext cx="1574501" cy="1015663"/>
          </a:xfrm>
          <a:prstGeom prst="rect">
            <a:avLst/>
          </a:prstGeom>
          <a:noFill/>
        </p:spPr>
        <p:txBody>
          <a:bodyPr wrap="square" rtlCol="0">
            <a:spAutoFit/>
          </a:bodyPr>
          <a:lstStyle/>
          <a:p>
            <a:r>
              <a:rPr lang="en-US" sz="2000" dirty="0">
                <a:solidFill>
                  <a:srgbClr val="92D050"/>
                </a:solidFill>
              </a:rPr>
              <a:t>m = $2k/</a:t>
            </a:r>
            <a:r>
              <a:rPr lang="en-US" sz="2000" dirty="0" err="1">
                <a:solidFill>
                  <a:srgbClr val="92D050"/>
                </a:solidFill>
              </a:rPr>
              <a:t>yr</a:t>
            </a:r>
            <a:endParaRPr lang="en-US" sz="2000" dirty="0">
              <a:solidFill>
                <a:srgbClr val="92D050"/>
              </a:solidFill>
            </a:endParaRPr>
          </a:p>
          <a:p>
            <a:r>
              <a:rPr lang="en-US" sz="2000" dirty="0">
                <a:solidFill>
                  <a:srgbClr val="92D050"/>
                </a:solidFill>
              </a:rPr>
              <a:t>b = $12k</a:t>
            </a:r>
          </a:p>
          <a:p>
            <a:r>
              <a:rPr lang="en-US" sz="2000" dirty="0">
                <a:solidFill>
                  <a:srgbClr val="92D050"/>
                </a:solidFill>
              </a:rPr>
              <a:t>SE = $8k</a:t>
            </a:r>
          </a:p>
        </p:txBody>
      </p:sp>
      <p:sp>
        <p:nvSpPr>
          <p:cNvPr id="137" name="TextBox 136"/>
          <p:cNvSpPr txBox="1"/>
          <p:nvPr/>
        </p:nvSpPr>
        <p:spPr>
          <a:xfrm>
            <a:off x="10518285" y="4927005"/>
            <a:ext cx="1190321" cy="400110"/>
          </a:xfrm>
          <a:prstGeom prst="rect">
            <a:avLst/>
          </a:prstGeom>
          <a:noFill/>
        </p:spPr>
        <p:txBody>
          <a:bodyPr wrap="square" rtlCol="0">
            <a:spAutoFit/>
          </a:bodyPr>
          <a:lstStyle/>
          <a:p>
            <a:r>
              <a:rPr lang="en-US" sz="2000" dirty="0">
                <a:solidFill>
                  <a:srgbClr val="00B0F0"/>
                </a:solidFill>
              </a:rPr>
              <a:t>SE = $2k</a:t>
            </a:r>
          </a:p>
        </p:txBody>
      </p:sp>
      <p:sp>
        <p:nvSpPr>
          <p:cNvPr id="4" name="Rectangle 3"/>
          <p:cNvSpPr/>
          <p:nvPr/>
        </p:nvSpPr>
        <p:spPr>
          <a:xfrm>
            <a:off x="10547496" y="6238538"/>
            <a:ext cx="1186543" cy="400110"/>
          </a:xfrm>
          <a:prstGeom prst="rect">
            <a:avLst/>
          </a:prstGeom>
        </p:spPr>
        <p:txBody>
          <a:bodyPr wrap="none">
            <a:spAutoFit/>
          </a:bodyPr>
          <a:lstStyle/>
          <a:p>
            <a:r>
              <a:rPr lang="en-US" sz="2000" dirty="0">
                <a:solidFill>
                  <a:srgbClr val="92D050"/>
                </a:solidFill>
              </a:rPr>
              <a:t>SE = $8k</a:t>
            </a:r>
          </a:p>
        </p:txBody>
      </p:sp>
      <p:pic>
        <p:nvPicPr>
          <p:cNvPr id="5" name="Picture 4"/>
          <p:cNvPicPr>
            <a:picLocks noChangeAspect="1"/>
          </p:cNvPicPr>
          <p:nvPr/>
        </p:nvPicPr>
        <p:blipFill>
          <a:blip r:embed="rId2"/>
          <a:stretch>
            <a:fillRect/>
          </a:stretch>
        </p:blipFill>
        <p:spPr>
          <a:xfrm>
            <a:off x="479719" y="974770"/>
            <a:ext cx="6433811" cy="3745820"/>
          </a:xfrm>
          <a:prstGeom prst="rect">
            <a:avLst/>
          </a:prstGeom>
        </p:spPr>
      </p:pic>
    </p:spTree>
    <p:extLst>
      <p:ext uri="{BB962C8B-B14F-4D97-AF65-F5344CB8AC3E}">
        <p14:creationId xmlns:p14="http://schemas.microsoft.com/office/powerpoint/2010/main" val="108171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10" presetClass="exit" presetSubtype="0" fill="hold" grpId="0" nodeType="afterEffect">
                                  <p:stCondLst>
                                    <p:cond delay="500"/>
                                  </p:stCondLst>
                                  <p:iterate type="wd">
                                    <p:tmPct val="10000"/>
                                  </p:iterate>
                                  <p:childTnLst>
                                    <p:animEffect transition="out" filter="fade">
                                      <p:cBhvr>
                                        <p:cTn id="14" dur="1000"/>
                                        <p:tgtEl>
                                          <p:spTgt spid="135"/>
                                        </p:tgtEl>
                                      </p:cBhvr>
                                    </p:animEffect>
                                    <p:set>
                                      <p:cBhvr>
                                        <p:cTn id="15" dur="1" fill="hold">
                                          <p:stCondLst>
                                            <p:cond delay="999"/>
                                          </p:stCondLst>
                                        </p:cTn>
                                        <p:tgtEl>
                                          <p:spTgt spid="135"/>
                                        </p:tgtEl>
                                        <p:attrNameLst>
                                          <p:attrName>style.visibility</p:attrName>
                                        </p:attrNameLst>
                                      </p:cBhvr>
                                      <p:to>
                                        <p:strVal val="hidden"/>
                                      </p:to>
                                    </p:set>
                                  </p:childTnLst>
                                </p:cTn>
                              </p:par>
                              <p:par>
                                <p:cTn id="16" presetID="10" presetClass="exit" presetSubtype="0" fill="hold" grpId="0" nodeType="withEffect">
                                  <p:stCondLst>
                                    <p:cond delay="500"/>
                                  </p:stCondLst>
                                  <p:iterate type="wd">
                                    <p:tmPct val="10000"/>
                                  </p:iterate>
                                  <p:childTnLst>
                                    <p:animEffect transition="out" filter="fade">
                                      <p:cBhvr>
                                        <p:cTn id="17" dur="1000"/>
                                        <p:tgtEl>
                                          <p:spTgt spid="136"/>
                                        </p:tgtEl>
                                      </p:cBhvr>
                                    </p:animEffect>
                                    <p:set>
                                      <p:cBhvr>
                                        <p:cTn id="18" dur="1" fill="hold">
                                          <p:stCondLst>
                                            <p:cond delay="999"/>
                                          </p:stCondLst>
                                        </p:cTn>
                                        <p:tgtEl>
                                          <p:spTgt spid="136"/>
                                        </p:tgtEl>
                                        <p:attrNameLst>
                                          <p:attrName>style.visibility</p:attrName>
                                        </p:attrNameLst>
                                      </p:cBhvr>
                                      <p:to>
                                        <p:strVal val="hidden"/>
                                      </p:to>
                                    </p:set>
                                  </p:childTnLst>
                                </p:cTn>
                              </p:par>
                            </p:childTnLst>
                          </p:cTn>
                        </p:par>
                        <p:par>
                          <p:cTn id="19" fill="hold">
                            <p:stCondLst>
                              <p:cond delay="3600"/>
                            </p:stCondLst>
                            <p:childTnLst>
                              <p:par>
                                <p:cTn id="20" presetID="42" presetClass="path" presetSubtype="0" accel="50000" decel="50000" fill="hold" grpId="0" nodeType="afterEffect">
                                  <p:stCondLst>
                                    <p:cond delay="0"/>
                                  </p:stCondLst>
                                  <p:childTnLst>
                                    <p:animMotion origin="layout" path="M 1.66667E-6 4.81481E-6 L 1.66667E-6 0.02916 " pathEditMode="relative" rAng="0" ptsTypes="AA">
                                      <p:cBhvr>
                                        <p:cTn id="21" dur="2000" fill="hold"/>
                                        <p:tgtEl>
                                          <p:spTgt spid="137"/>
                                        </p:tgtEl>
                                        <p:attrNameLst>
                                          <p:attrName>ppt_x</p:attrName>
                                          <p:attrName>ppt_y</p:attrName>
                                        </p:attrNameLst>
                                      </p:cBhvr>
                                      <p:rCtr x="0" y="1458"/>
                                    </p:animMotion>
                                  </p:childTnLst>
                                </p:cTn>
                              </p:par>
                              <p:par>
                                <p:cTn id="22" presetID="6" presetClass="emph" presetSubtype="0" fill="hold" grpId="1" nodeType="withEffect">
                                  <p:stCondLst>
                                    <p:cond delay="0"/>
                                  </p:stCondLst>
                                  <p:childTnLst>
                                    <p:animScale>
                                      <p:cBhvr>
                                        <p:cTn id="23" dur="2000" fill="hold"/>
                                        <p:tgtEl>
                                          <p:spTgt spid="137"/>
                                        </p:tgtEl>
                                      </p:cBhvr>
                                      <p:by x="160000" y="160000"/>
                                    </p:animScale>
                                  </p:childTnLst>
                                </p:cTn>
                              </p:par>
                              <p:par>
                                <p:cTn id="24" presetID="6" presetClass="emph" presetSubtype="0" fill="hold" grpId="0" nodeType="withEffect">
                                  <p:stCondLst>
                                    <p:cond delay="0"/>
                                  </p:stCondLst>
                                  <p:childTnLst>
                                    <p:animScale>
                                      <p:cBhvr>
                                        <p:cTn id="25" dur="2000" fill="hold"/>
                                        <p:tgtEl>
                                          <p:spTgt spid="4"/>
                                        </p:tgtEl>
                                      </p:cBhvr>
                                      <p:by x="160000" y="160000"/>
                                    </p:animScale>
                                  </p:childTnLst>
                                </p:cTn>
                              </p:par>
                              <p:par>
                                <p:cTn id="26" presetID="42" presetClass="path" presetSubtype="0" accel="50000" decel="50000" fill="hold" grpId="1" nodeType="withEffect">
                                  <p:stCondLst>
                                    <p:cond delay="0"/>
                                  </p:stCondLst>
                                  <p:childTnLst>
                                    <p:animMotion origin="layout" path="M -2.08333E-6 1.11111E-6 L -2.08333E-6 -0.04838 " pathEditMode="relative" rAng="0" ptsTypes="AA">
                                      <p:cBhvr>
                                        <p:cTn id="27" dur="2000" fill="hold"/>
                                        <p:tgtEl>
                                          <p:spTgt spid="4"/>
                                        </p:tgtEl>
                                        <p:attrNameLst>
                                          <p:attrName>ppt_x</p:attrName>
                                          <p:attrName>ppt_y</p:attrName>
                                        </p:attrNameLst>
                                      </p:cBhvr>
                                      <p:rCtr x="0" y="-2431"/>
                                    </p:animMotion>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9"/>
                                        </p:tgtEl>
                                        <p:attrNameLst>
                                          <p:attrName>style.visibility</p:attrName>
                                        </p:attrNameLst>
                                      </p:cBhvr>
                                      <p:to>
                                        <p:strVal val="visible"/>
                                      </p:to>
                                    </p:set>
                                    <p:animEffect transition="in" filter="wipe(left)">
                                      <p:cBhvr>
                                        <p:cTn id="32" dur="500"/>
                                        <p:tgtEl>
                                          <p:spTgt spid="1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1"/>
                                        </p:tgtEl>
                                        <p:attrNameLst>
                                          <p:attrName>style.visibility</p:attrName>
                                        </p:attrNameLst>
                                      </p:cBhvr>
                                      <p:to>
                                        <p:strVal val="visible"/>
                                      </p:to>
                                    </p:set>
                                    <p:animEffect transition="in" filter="wipe(left)">
                                      <p:cBhvr>
                                        <p:cTn id="3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9" grpId="0"/>
      <p:bldP spid="131" grpId="0"/>
      <p:bldP spid="135" grpId="0" uiExpand="1"/>
      <p:bldP spid="136" grpId="0" uiExpand="1"/>
      <p:bldP spid="137" grpId="0"/>
      <p:bldP spid="137" grpId="1"/>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sp>
        <p:nvSpPr>
          <p:cNvPr id="3" name="TextBox 2"/>
          <p:cNvSpPr txBox="1"/>
          <p:nvPr/>
        </p:nvSpPr>
        <p:spPr>
          <a:xfrm>
            <a:off x="7502895" y="3035443"/>
            <a:ext cx="3831742" cy="1077218"/>
          </a:xfrm>
          <a:prstGeom prst="rect">
            <a:avLst/>
          </a:prstGeom>
          <a:noFill/>
        </p:spPr>
        <p:txBody>
          <a:bodyPr wrap="square" rtlCol="0">
            <a:spAutoFit/>
          </a:bodyPr>
          <a:lstStyle/>
          <a:p>
            <a:r>
              <a:rPr lang="cy-GB" sz="3200" i="1" dirty="0">
                <a:cs typeface="Arial" panose="020B0604020202020204" pitchFamily="34" charset="0"/>
              </a:rPr>
              <a:t>ŷ</a:t>
            </a:r>
            <a:r>
              <a:rPr lang="en-US" sz="3200" dirty="0"/>
              <a:t> = ($2k/</a:t>
            </a:r>
            <a:r>
              <a:rPr lang="en-US" sz="3200" dirty="0" err="1"/>
              <a:t>yr</a:t>
            </a:r>
            <a:r>
              <a:rPr lang="en-US" sz="3200" dirty="0"/>
              <a:t>)</a:t>
            </a:r>
            <a:r>
              <a:rPr lang="en-US" sz="3200" i="1" dirty="0"/>
              <a:t>x</a:t>
            </a:r>
            <a:r>
              <a:rPr lang="en-US" sz="3200" dirty="0"/>
              <a:t> + $12k</a:t>
            </a:r>
          </a:p>
          <a:p>
            <a:pPr algn="ctr"/>
            <a:r>
              <a:rPr lang="en-US" sz="3200" dirty="0"/>
              <a:t>when</a:t>
            </a:r>
            <a:r>
              <a:rPr lang="en-US" sz="3200" i="1" dirty="0"/>
              <a:t> x </a:t>
            </a:r>
            <a:r>
              <a:rPr lang="en-US" sz="3200" dirty="0"/>
              <a:t>= 17</a:t>
            </a:r>
          </a:p>
        </p:txBody>
      </p:sp>
      <p:sp>
        <p:nvSpPr>
          <p:cNvPr id="129" name="TextBox 128"/>
          <p:cNvSpPr txBox="1"/>
          <p:nvPr/>
        </p:nvSpPr>
        <p:spPr>
          <a:xfrm>
            <a:off x="862244" y="5057112"/>
            <a:ext cx="5721435" cy="584775"/>
          </a:xfrm>
          <a:prstGeom prst="rect">
            <a:avLst/>
          </a:prstGeom>
          <a:noFill/>
        </p:spPr>
        <p:txBody>
          <a:bodyPr wrap="square" rtlCol="0">
            <a:spAutoFit/>
          </a:bodyPr>
          <a:lstStyle/>
          <a:p>
            <a:r>
              <a:rPr lang="cy-GB" sz="3200" i="1" dirty="0">
                <a:solidFill>
                  <a:srgbClr val="00B0F0"/>
                </a:solidFill>
                <a:cs typeface="Arial" panose="020B0604020202020204" pitchFamily="34" charset="0"/>
              </a:rPr>
              <a:t>ŷ</a:t>
            </a:r>
            <a:r>
              <a:rPr lang="en-US" sz="3200" dirty="0">
                <a:solidFill>
                  <a:srgbClr val="0070C0"/>
                </a:solidFill>
              </a:rPr>
              <a:t> </a:t>
            </a:r>
            <a:r>
              <a:rPr lang="en-US" sz="3200" dirty="0"/>
              <a:t>= ($2k/</a:t>
            </a:r>
            <a:r>
              <a:rPr lang="en-US" sz="3200" dirty="0" err="1"/>
              <a:t>yr</a:t>
            </a:r>
            <a:r>
              <a:rPr lang="en-US" sz="3200" dirty="0"/>
              <a:t>)17yr + $12k = </a:t>
            </a:r>
            <a:r>
              <a:rPr lang="en-US" sz="3200" dirty="0">
                <a:solidFill>
                  <a:srgbClr val="00B0F0"/>
                </a:solidFill>
              </a:rPr>
              <a:t>$46k</a:t>
            </a:r>
            <a:endParaRPr lang="en-US" sz="3200" i="1" dirty="0">
              <a:solidFill>
                <a:srgbClr val="00B0F0"/>
              </a:solidFill>
            </a:endParaRPr>
          </a:p>
        </p:txBody>
      </p:sp>
      <p:sp>
        <p:nvSpPr>
          <p:cNvPr id="131" name="TextBox 130"/>
          <p:cNvSpPr txBox="1"/>
          <p:nvPr/>
        </p:nvSpPr>
        <p:spPr>
          <a:xfrm>
            <a:off x="862245" y="5790889"/>
            <a:ext cx="5721434" cy="584775"/>
          </a:xfrm>
          <a:prstGeom prst="rect">
            <a:avLst/>
          </a:prstGeom>
          <a:noFill/>
        </p:spPr>
        <p:txBody>
          <a:bodyPr wrap="square" rtlCol="0">
            <a:spAutoFit/>
          </a:bodyPr>
          <a:lstStyle/>
          <a:p>
            <a:r>
              <a:rPr lang="cy-GB" sz="3200" i="1" dirty="0">
                <a:solidFill>
                  <a:srgbClr val="92D050"/>
                </a:solidFill>
                <a:cs typeface="Arial" panose="020B0604020202020204" pitchFamily="34" charset="0"/>
              </a:rPr>
              <a:t>ŷ</a:t>
            </a:r>
            <a:r>
              <a:rPr lang="en-US" sz="3200" dirty="0"/>
              <a:t> = ($2k/</a:t>
            </a:r>
            <a:r>
              <a:rPr lang="en-US" sz="3200" dirty="0" err="1"/>
              <a:t>yr</a:t>
            </a:r>
            <a:r>
              <a:rPr lang="en-US" sz="3200" i="1" dirty="0"/>
              <a:t>)</a:t>
            </a:r>
            <a:r>
              <a:rPr lang="en-US" sz="3200" dirty="0"/>
              <a:t>17yr + $12k = </a:t>
            </a:r>
            <a:r>
              <a:rPr lang="en-US" sz="3200" dirty="0">
                <a:solidFill>
                  <a:srgbClr val="92D050"/>
                </a:solidFill>
              </a:rPr>
              <a:t>$46k</a:t>
            </a:r>
            <a:endParaRPr lang="en-US" sz="3200" i="1" dirty="0">
              <a:solidFill>
                <a:srgbClr val="92D050"/>
              </a:solidFill>
            </a:endParaRPr>
          </a:p>
        </p:txBody>
      </p:sp>
      <p:sp>
        <p:nvSpPr>
          <p:cNvPr id="132" name="TextBox 131"/>
          <p:cNvSpPr txBox="1"/>
          <p:nvPr/>
        </p:nvSpPr>
        <p:spPr>
          <a:xfrm>
            <a:off x="6666964" y="1380940"/>
            <a:ext cx="5479040" cy="1569660"/>
          </a:xfrm>
          <a:prstGeom prst="rect">
            <a:avLst/>
          </a:prstGeom>
          <a:noFill/>
        </p:spPr>
        <p:txBody>
          <a:bodyPr wrap="square" rtlCol="0">
            <a:spAutoFit/>
          </a:bodyPr>
          <a:lstStyle/>
          <a:p>
            <a:pPr algn="ctr"/>
            <a:r>
              <a:rPr lang="en-US" sz="3200" dirty="0"/>
              <a:t>What would be the expected salary for someone with</a:t>
            </a:r>
          </a:p>
          <a:p>
            <a:pPr algn="ctr"/>
            <a:r>
              <a:rPr lang="en-US" sz="3200" dirty="0"/>
              <a:t>17 years experience?</a:t>
            </a:r>
          </a:p>
        </p:txBody>
      </p:sp>
      <p:sp>
        <p:nvSpPr>
          <p:cNvPr id="137" name="TextBox 136"/>
          <p:cNvSpPr txBox="1"/>
          <p:nvPr/>
        </p:nvSpPr>
        <p:spPr>
          <a:xfrm>
            <a:off x="10235411" y="5013567"/>
            <a:ext cx="1888821" cy="584775"/>
          </a:xfrm>
          <a:prstGeom prst="rect">
            <a:avLst/>
          </a:prstGeom>
          <a:noFill/>
        </p:spPr>
        <p:txBody>
          <a:bodyPr wrap="square" rtlCol="0">
            <a:spAutoFit/>
          </a:bodyPr>
          <a:lstStyle/>
          <a:p>
            <a:r>
              <a:rPr lang="en-US" sz="3200" dirty="0">
                <a:solidFill>
                  <a:srgbClr val="00B0F0"/>
                </a:solidFill>
              </a:rPr>
              <a:t>SE = $2k</a:t>
            </a:r>
          </a:p>
        </p:txBody>
      </p:sp>
      <p:sp>
        <p:nvSpPr>
          <p:cNvPr id="4" name="Rectangle 3"/>
          <p:cNvSpPr/>
          <p:nvPr/>
        </p:nvSpPr>
        <p:spPr>
          <a:xfrm>
            <a:off x="10257183" y="5790889"/>
            <a:ext cx="1784463" cy="584775"/>
          </a:xfrm>
          <a:prstGeom prst="rect">
            <a:avLst/>
          </a:prstGeom>
        </p:spPr>
        <p:txBody>
          <a:bodyPr wrap="none">
            <a:spAutoFit/>
          </a:bodyPr>
          <a:lstStyle/>
          <a:p>
            <a:r>
              <a:rPr lang="en-US" sz="3200" dirty="0">
                <a:solidFill>
                  <a:srgbClr val="92D050"/>
                </a:solidFill>
              </a:rPr>
              <a:t>SE = $8k</a:t>
            </a:r>
          </a:p>
        </p:txBody>
      </p:sp>
      <p:pic>
        <p:nvPicPr>
          <p:cNvPr id="125" name="Picture 124"/>
          <p:cNvPicPr>
            <a:picLocks noChangeAspect="1"/>
          </p:cNvPicPr>
          <p:nvPr/>
        </p:nvPicPr>
        <p:blipFill>
          <a:blip r:embed="rId2"/>
          <a:stretch>
            <a:fillRect/>
          </a:stretch>
        </p:blipFill>
        <p:spPr>
          <a:xfrm>
            <a:off x="479719" y="974770"/>
            <a:ext cx="6433811" cy="3745820"/>
          </a:xfrm>
          <a:prstGeom prst="rect">
            <a:avLst/>
          </a:prstGeom>
        </p:spPr>
      </p:pic>
    </p:spTree>
    <p:extLst>
      <p:ext uri="{BB962C8B-B14F-4D97-AF65-F5344CB8AC3E}">
        <p14:creationId xmlns:p14="http://schemas.microsoft.com/office/powerpoint/2010/main" val="97368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1.45833E-6 -2.59259E-6 L -0.05833 0.0007 " pathEditMode="relative" rAng="0" ptsTypes="AA">
                                      <p:cBhvr>
                                        <p:cTn id="10" dur="2000" fill="hold"/>
                                        <p:tgtEl>
                                          <p:spTgt spid="129"/>
                                        </p:tgtEl>
                                        <p:attrNameLst>
                                          <p:attrName>ppt_x</p:attrName>
                                          <p:attrName>ppt_y</p:attrName>
                                        </p:attrNameLst>
                                      </p:cBhvr>
                                      <p:rCtr x="-2917" y="23"/>
                                    </p:animMotion>
                                  </p:childTnLst>
                                </p:cTn>
                              </p:par>
                              <p:par>
                                <p:cTn id="11" presetID="42" presetClass="path" presetSubtype="0" accel="50000" decel="50000" fill="hold" grpId="0" nodeType="withEffect">
                                  <p:stCondLst>
                                    <p:cond delay="0"/>
                                  </p:stCondLst>
                                  <p:childTnLst>
                                    <p:animMotion origin="layout" path="M 2.08333E-7 2.96296E-6 L -0.05872 0.00069 " pathEditMode="relative" rAng="0" ptsTypes="AA">
                                      <p:cBhvr>
                                        <p:cTn id="12" dur="2000" fill="hold"/>
                                        <p:tgtEl>
                                          <p:spTgt spid="131"/>
                                        </p:tgtEl>
                                        <p:attrNameLst>
                                          <p:attrName>ppt_x</p:attrName>
                                          <p:attrName>ppt_y</p:attrName>
                                        </p:attrNameLst>
                                      </p:cBhvr>
                                      <p:rCtr x="-2943" y="23"/>
                                    </p:animMotion>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2"/>
                                        </p:tgtEl>
                                      </p:cBhvr>
                                    </p:animEffect>
                                    <p:set>
                                      <p:cBhvr>
                                        <p:cTn id="17" dur="1" fill="hold">
                                          <p:stCondLst>
                                            <p:cond delay="499"/>
                                          </p:stCondLst>
                                        </p:cTn>
                                        <p:tgtEl>
                                          <p:spTgt spid="1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9" grpId="0"/>
      <p:bldP spid="131" grpId="0"/>
      <p:bldP spid="13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6794949" y="1375128"/>
            <a:ext cx="4938309" cy="1569660"/>
          </a:xfrm>
          <a:prstGeom prst="rect">
            <a:avLst/>
          </a:prstGeom>
          <a:noFill/>
        </p:spPr>
        <p:txBody>
          <a:bodyPr wrap="square" rtlCol="0">
            <a:spAutoFit/>
          </a:bodyPr>
          <a:lstStyle/>
          <a:p>
            <a:pPr algn="ctr"/>
            <a:r>
              <a:rPr lang="en-US" sz="3200" dirty="0"/>
              <a:t>How often will we be</a:t>
            </a:r>
          </a:p>
          <a:p>
            <a:pPr algn="ctr"/>
            <a:r>
              <a:rPr lang="en-US" sz="3200" dirty="0"/>
              <a:t>within </a:t>
            </a:r>
            <a:r>
              <a:rPr lang="en-US" sz="3200" dirty="0">
                <a:solidFill>
                  <a:srgbClr val="EFC457"/>
                </a:solidFill>
              </a:rPr>
              <a:t>$4K </a:t>
            </a:r>
            <a:r>
              <a:rPr lang="en-US" sz="3200" dirty="0"/>
              <a:t>of our estimate </a:t>
            </a:r>
            <a:r>
              <a:rPr lang="en-US" sz="3200" dirty="0">
                <a:solidFill>
                  <a:srgbClr val="EFC457"/>
                </a:solidFill>
              </a:rPr>
              <a:t>$46K</a:t>
            </a:r>
            <a:r>
              <a:rPr lang="en-US" sz="3200" dirty="0"/>
              <a:t>?</a:t>
            </a:r>
          </a:p>
        </p:txBody>
      </p:sp>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sp>
        <p:nvSpPr>
          <p:cNvPr id="137" name="TextBox 136"/>
          <p:cNvSpPr txBox="1"/>
          <p:nvPr/>
        </p:nvSpPr>
        <p:spPr>
          <a:xfrm>
            <a:off x="10257183" y="5057111"/>
            <a:ext cx="1888821" cy="584775"/>
          </a:xfrm>
          <a:prstGeom prst="rect">
            <a:avLst/>
          </a:prstGeom>
          <a:noFill/>
        </p:spPr>
        <p:txBody>
          <a:bodyPr wrap="square" rtlCol="0">
            <a:spAutoFit/>
          </a:bodyPr>
          <a:lstStyle/>
          <a:p>
            <a:r>
              <a:rPr lang="en-US" sz="3200" dirty="0">
                <a:solidFill>
                  <a:srgbClr val="00B0F0"/>
                </a:solidFill>
              </a:rPr>
              <a:t>SE = $2k</a:t>
            </a:r>
          </a:p>
        </p:txBody>
      </p:sp>
      <p:sp>
        <p:nvSpPr>
          <p:cNvPr id="4" name="Rectangle 3"/>
          <p:cNvSpPr/>
          <p:nvPr/>
        </p:nvSpPr>
        <p:spPr>
          <a:xfrm>
            <a:off x="10257183" y="5790889"/>
            <a:ext cx="1784463" cy="584775"/>
          </a:xfrm>
          <a:prstGeom prst="rect">
            <a:avLst/>
          </a:prstGeom>
        </p:spPr>
        <p:txBody>
          <a:bodyPr wrap="none">
            <a:spAutoFit/>
          </a:bodyPr>
          <a:lstStyle/>
          <a:p>
            <a:r>
              <a:rPr lang="en-US" sz="3200" dirty="0">
                <a:solidFill>
                  <a:srgbClr val="92D050"/>
                </a:solidFill>
              </a:rPr>
              <a:t>SE = $8k</a:t>
            </a:r>
          </a:p>
        </p:txBody>
      </p:sp>
      <p:sp>
        <p:nvSpPr>
          <p:cNvPr id="126" name="TextBox 125"/>
          <p:cNvSpPr txBox="1"/>
          <p:nvPr/>
        </p:nvSpPr>
        <p:spPr>
          <a:xfrm>
            <a:off x="149229" y="5062551"/>
            <a:ext cx="5724445" cy="584775"/>
          </a:xfrm>
          <a:prstGeom prst="rect">
            <a:avLst/>
          </a:prstGeom>
          <a:noFill/>
        </p:spPr>
        <p:txBody>
          <a:bodyPr wrap="square" rtlCol="0">
            <a:spAutoFit/>
          </a:bodyPr>
          <a:lstStyle/>
          <a:p>
            <a:r>
              <a:rPr lang="cy-GB" sz="3200" i="1" dirty="0">
                <a:solidFill>
                  <a:srgbClr val="00B0F0"/>
                </a:solidFill>
                <a:cs typeface="Arial" panose="020B0604020202020204" pitchFamily="34" charset="0"/>
              </a:rPr>
              <a:t>ŷ</a:t>
            </a:r>
            <a:r>
              <a:rPr lang="en-US" sz="3200" dirty="0">
                <a:solidFill>
                  <a:srgbClr val="0070C0"/>
                </a:solidFill>
              </a:rPr>
              <a:t> </a:t>
            </a:r>
            <a:r>
              <a:rPr lang="en-US" sz="3200" dirty="0"/>
              <a:t>= ($2k/</a:t>
            </a:r>
            <a:r>
              <a:rPr lang="en-US" sz="3200" dirty="0" err="1"/>
              <a:t>yr</a:t>
            </a:r>
            <a:r>
              <a:rPr lang="en-US" sz="3200" dirty="0"/>
              <a:t>)17yr + $12k = </a:t>
            </a:r>
            <a:r>
              <a:rPr lang="en-US" sz="3200" dirty="0">
                <a:solidFill>
                  <a:srgbClr val="00B0F0"/>
                </a:solidFill>
              </a:rPr>
              <a:t>$46k</a:t>
            </a:r>
            <a:endParaRPr lang="en-US" sz="3200" i="1" dirty="0">
              <a:solidFill>
                <a:srgbClr val="00B0F0"/>
              </a:solidFill>
            </a:endParaRPr>
          </a:p>
        </p:txBody>
      </p:sp>
      <p:sp>
        <p:nvSpPr>
          <p:cNvPr id="127" name="TextBox 126"/>
          <p:cNvSpPr txBox="1"/>
          <p:nvPr/>
        </p:nvSpPr>
        <p:spPr>
          <a:xfrm>
            <a:off x="149230" y="5796328"/>
            <a:ext cx="5627626" cy="584775"/>
          </a:xfrm>
          <a:prstGeom prst="rect">
            <a:avLst/>
          </a:prstGeom>
          <a:noFill/>
        </p:spPr>
        <p:txBody>
          <a:bodyPr wrap="square" rtlCol="0">
            <a:spAutoFit/>
          </a:bodyPr>
          <a:lstStyle/>
          <a:p>
            <a:r>
              <a:rPr lang="cy-GB" sz="3200" i="1" dirty="0">
                <a:solidFill>
                  <a:srgbClr val="92D050"/>
                </a:solidFill>
                <a:cs typeface="Arial" panose="020B0604020202020204" pitchFamily="34" charset="0"/>
              </a:rPr>
              <a:t>ŷ</a:t>
            </a:r>
            <a:r>
              <a:rPr lang="en-US" sz="3200" dirty="0"/>
              <a:t> = ($</a:t>
            </a:r>
            <a:r>
              <a:rPr lang="en-US" sz="3200" i="1" dirty="0"/>
              <a:t>2k/</a:t>
            </a:r>
            <a:r>
              <a:rPr lang="en-US" sz="3200" dirty="0" err="1"/>
              <a:t>yr</a:t>
            </a:r>
            <a:r>
              <a:rPr lang="en-US" sz="3200" i="1" dirty="0"/>
              <a:t>)</a:t>
            </a:r>
            <a:r>
              <a:rPr lang="en-US" sz="3200" dirty="0"/>
              <a:t>17yr + $12k = </a:t>
            </a:r>
            <a:r>
              <a:rPr lang="en-US" sz="3200" dirty="0">
                <a:solidFill>
                  <a:srgbClr val="92D050"/>
                </a:solidFill>
              </a:rPr>
              <a:t>$46k</a:t>
            </a:r>
            <a:endParaRPr lang="en-US" sz="3200" i="1" dirty="0">
              <a:solidFill>
                <a:srgbClr val="92D050"/>
              </a:solidFill>
            </a:endParaRPr>
          </a:p>
        </p:txBody>
      </p:sp>
      <p:sp>
        <p:nvSpPr>
          <p:cNvPr id="6" name="TextBox 5"/>
          <p:cNvSpPr txBox="1"/>
          <p:nvPr/>
        </p:nvSpPr>
        <p:spPr>
          <a:xfrm>
            <a:off x="6041799" y="5057111"/>
            <a:ext cx="2628871" cy="584775"/>
          </a:xfrm>
          <a:prstGeom prst="rect">
            <a:avLst/>
          </a:prstGeom>
          <a:noFill/>
        </p:spPr>
        <p:txBody>
          <a:bodyPr wrap="square" rtlCol="0">
            <a:spAutoFit/>
          </a:bodyPr>
          <a:lstStyle/>
          <a:p>
            <a:r>
              <a:rPr lang="en-US" sz="3200" dirty="0"/>
              <a:t>± 2 </a:t>
            </a:r>
            <a:r>
              <a:rPr lang="en-US" sz="3200" dirty="0" err="1"/>
              <a:t>Std</a:t>
            </a:r>
            <a:r>
              <a:rPr lang="en-US" sz="3200" dirty="0"/>
              <a:t> Error </a:t>
            </a:r>
          </a:p>
        </p:txBody>
      </p:sp>
      <p:sp>
        <p:nvSpPr>
          <p:cNvPr id="125" name="TextBox 124"/>
          <p:cNvSpPr txBox="1"/>
          <p:nvPr/>
        </p:nvSpPr>
        <p:spPr>
          <a:xfrm>
            <a:off x="5751341" y="5790888"/>
            <a:ext cx="3069935" cy="584775"/>
          </a:xfrm>
          <a:prstGeom prst="rect">
            <a:avLst/>
          </a:prstGeom>
          <a:noFill/>
        </p:spPr>
        <p:txBody>
          <a:bodyPr wrap="square" rtlCol="0">
            <a:spAutoFit/>
          </a:bodyPr>
          <a:lstStyle/>
          <a:p>
            <a:r>
              <a:rPr lang="en-US" sz="3200" dirty="0"/>
              <a:t>± 0.5 </a:t>
            </a:r>
            <a:r>
              <a:rPr lang="en-US" sz="3200" dirty="0" err="1"/>
              <a:t>Std</a:t>
            </a:r>
            <a:r>
              <a:rPr lang="en-US" sz="3200" dirty="0"/>
              <a:t> Error </a:t>
            </a:r>
          </a:p>
        </p:txBody>
      </p:sp>
      <p:sp>
        <p:nvSpPr>
          <p:cNvPr id="128" name="TextBox 127"/>
          <p:cNvSpPr txBox="1"/>
          <p:nvPr/>
        </p:nvSpPr>
        <p:spPr>
          <a:xfrm>
            <a:off x="8432801" y="5062551"/>
            <a:ext cx="1816100" cy="584775"/>
          </a:xfrm>
          <a:prstGeom prst="rect">
            <a:avLst/>
          </a:prstGeom>
          <a:noFill/>
        </p:spPr>
        <p:txBody>
          <a:bodyPr wrap="square" rtlCol="0">
            <a:spAutoFit/>
          </a:bodyPr>
          <a:lstStyle/>
          <a:p>
            <a:r>
              <a:rPr lang="en-US" sz="3200" dirty="0"/>
              <a:t>≈ 95.5%</a:t>
            </a:r>
          </a:p>
        </p:txBody>
      </p:sp>
      <p:sp>
        <p:nvSpPr>
          <p:cNvPr id="130" name="TextBox 129"/>
          <p:cNvSpPr txBox="1"/>
          <p:nvPr/>
        </p:nvSpPr>
        <p:spPr>
          <a:xfrm>
            <a:off x="8473524" y="5785076"/>
            <a:ext cx="1758259" cy="584775"/>
          </a:xfrm>
          <a:prstGeom prst="rect">
            <a:avLst/>
          </a:prstGeom>
          <a:noFill/>
        </p:spPr>
        <p:txBody>
          <a:bodyPr wrap="square" rtlCol="0">
            <a:spAutoFit/>
          </a:bodyPr>
          <a:lstStyle/>
          <a:p>
            <a:r>
              <a:rPr lang="en-US" sz="3200" dirty="0"/>
              <a:t>≈ 38.3%</a:t>
            </a:r>
          </a:p>
        </p:txBody>
      </p:sp>
      <p:pic>
        <p:nvPicPr>
          <p:cNvPr id="129" name="Picture 128"/>
          <p:cNvPicPr>
            <a:picLocks noChangeAspect="1"/>
          </p:cNvPicPr>
          <p:nvPr/>
        </p:nvPicPr>
        <p:blipFill>
          <a:blip r:embed="rId2"/>
          <a:stretch>
            <a:fillRect/>
          </a:stretch>
        </p:blipFill>
        <p:spPr>
          <a:xfrm>
            <a:off x="479719" y="974770"/>
            <a:ext cx="6433811" cy="3745820"/>
          </a:xfrm>
          <a:prstGeom prst="rect">
            <a:avLst/>
          </a:prstGeom>
        </p:spPr>
      </p:pic>
    </p:spTree>
    <p:extLst>
      <p:ext uri="{BB962C8B-B14F-4D97-AF65-F5344CB8AC3E}">
        <p14:creationId xmlns:p14="http://schemas.microsoft.com/office/powerpoint/2010/main" val="16594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wipe(left)">
                                      <p:cBhvr>
                                        <p:cTn id="21" dur="500"/>
                                        <p:tgtEl>
                                          <p:spTgt spid="1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5"/>
                                        </p:tgtEl>
                                        <p:attrNameLst>
                                          <p:attrName>style.visibility</p:attrName>
                                        </p:attrNameLst>
                                      </p:cBhvr>
                                      <p:to>
                                        <p:strVal val="visible"/>
                                      </p:to>
                                    </p:set>
                                    <p:animEffect transition="in" filter="wipe(left)">
                                      <p:cBhvr>
                                        <p:cTn id="26" dur="500"/>
                                        <p:tgtEl>
                                          <p:spTgt spid="1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wipe(left)">
                                      <p:cBhvr>
                                        <p:cTn id="3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125" grpId="0"/>
      <p:bldP spid="128" grpId="0"/>
      <p:bldP spid="1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899733" y="261082"/>
            <a:ext cx="8724900" cy="1562101"/>
          </a:xfrm>
        </p:spPr>
        <p:txBody>
          <a:bodyPr>
            <a:normAutofit/>
          </a:bodyPr>
          <a:lstStyle/>
          <a:p>
            <a:r>
              <a:rPr lang="en-US" sz="4400" dirty="0"/>
              <a:t>Correlation</a:t>
            </a:r>
            <a:br>
              <a:rPr lang="en-US" dirty="0"/>
            </a:br>
            <a:r>
              <a:rPr lang="en-US" sz="2000" dirty="0"/>
              <a:t>(Pearson’s Correlation Coefficient)</a:t>
            </a:r>
          </a:p>
        </p:txBody>
      </p:sp>
      <p:sp>
        <p:nvSpPr>
          <p:cNvPr id="5" name="TextBox 4"/>
          <p:cNvSpPr txBox="1"/>
          <p:nvPr/>
        </p:nvSpPr>
        <p:spPr>
          <a:xfrm>
            <a:off x="1511300" y="1766738"/>
            <a:ext cx="9156700" cy="1631216"/>
          </a:xfrm>
          <a:prstGeom prst="rect">
            <a:avLst/>
          </a:prstGeom>
          <a:noFill/>
        </p:spPr>
        <p:txBody>
          <a:bodyPr wrap="square" rtlCol="0">
            <a:spAutoFit/>
          </a:bodyPr>
          <a:lstStyle/>
          <a:p>
            <a:pPr algn="ctr"/>
            <a:r>
              <a:rPr lang="en-US" sz="3200" dirty="0"/>
              <a:t>Measures the </a:t>
            </a:r>
          </a:p>
          <a:p>
            <a:pPr algn="ctr"/>
            <a:r>
              <a:rPr lang="en-US" sz="3200" cap="small" dirty="0">
                <a:solidFill>
                  <a:srgbClr val="EFC457"/>
                </a:solidFill>
              </a:rPr>
              <a:t>Strength</a:t>
            </a:r>
            <a:r>
              <a:rPr lang="en-US" sz="3200" dirty="0">
                <a:solidFill>
                  <a:srgbClr val="EFC457"/>
                </a:solidFill>
              </a:rPr>
              <a:t> </a:t>
            </a:r>
            <a:r>
              <a:rPr lang="en-US" sz="3200" dirty="0"/>
              <a:t>and the </a:t>
            </a:r>
            <a:r>
              <a:rPr lang="en-US" sz="3200" cap="small" dirty="0">
                <a:solidFill>
                  <a:srgbClr val="EFC457"/>
                </a:solidFill>
              </a:rPr>
              <a:t>Direction</a:t>
            </a:r>
            <a:r>
              <a:rPr lang="en-US" sz="3200" dirty="0"/>
              <a:t> </a:t>
            </a:r>
          </a:p>
          <a:p>
            <a:pPr algn="ctr"/>
            <a:r>
              <a:rPr lang="en-US" sz="3200" dirty="0"/>
              <a:t>of a relationship between variables.</a:t>
            </a:r>
            <a:r>
              <a:rPr lang="en-US" sz="3600" dirty="0"/>
              <a:t> </a:t>
            </a:r>
          </a:p>
        </p:txBody>
      </p:sp>
      <p:grpSp>
        <p:nvGrpSpPr>
          <p:cNvPr id="14" name="Group 13"/>
          <p:cNvGrpSpPr/>
          <p:nvPr/>
        </p:nvGrpSpPr>
        <p:grpSpPr>
          <a:xfrm>
            <a:off x="2660650" y="5146416"/>
            <a:ext cx="6858000" cy="387528"/>
            <a:chOff x="2645225" y="4637314"/>
            <a:chExt cx="6858000" cy="387528"/>
          </a:xfrm>
        </p:grpSpPr>
        <p:grpSp>
          <p:nvGrpSpPr>
            <p:cNvPr id="11" name="Group 10"/>
            <p:cNvGrpSpPr/>
            <p:nvPr/>
          </p:nvGrpSpPr>
          <p:grpSpPr>
            <a:xfrm>
              <a:off x="2645225" y="4637314"/>
              <a:ext cx="6858000" cy="387528"/>
              <a:chOff x="2530923" y="4637314"/>
              <a:chExt cx="6858000" cy="387528"/>
            </a:xfrm>
          </p:grpSpPr>
          <p:cxnSp>
            <p:nvCxnSpPr>
              <p:cNvPr id="7" name="Straight Connector 6"/>
              <p:cNvCxnSpPr/>
              <p:nvPr/>
            </p:nvCxnSpPr>
            <p:spPr>
              <a:xfrm>
                <a:off x="2530923" y="4816934"/>
                <a:ext cx="68580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77882" y="4637314"/>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247428" y="4659082"/>
                <a:ext cx="0" cy="365760"/>
              </a:xfrm>
              <a:prstGeom prst="line">
                <a:avLst/>
              </a:prstGeom>
              <a:ln w="25400"/>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p:nvCxnSpPr>
          <p:spPr>
            <a:xfrm>
              <a:off x="6112324" y="4653643"/>
              <a:ext cx="0" cy="36576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465606" y="5478421"/>
            <a:ext cx="538846" cy="584775"/>
          </a:xfrm>
          <a:prstGeom prst="rect">
            <a:avLst/>
          </a:prstGeom>
          <a:noFill/>
        </p:spPr>
        <p:txBody>
          <a:bodyPr wrap="square" rtlCol="0">
            <a:spAutoFit/>
          </a:bodyPr>
          <a:lstStyle/>
          <a:p>
            <a:pPr algn="ctr"/>
            <a:r>
              <a:rPr lang="en-US" sz="3200" dirty="0"/>
              <a:t>-1</a:t>
            </a:r>
          </a:p>
        </p:txBody>
      </p:sp>
      <p:sp>
        <p:nvSpPr>
          <p:cNvPr id="16" name="TextBox 15"/>
          <p:cNvSpPr txBox="1"/>
          <p:nvPr/>
        </p:nvSpPr>
        <p:spPr>
          <a:xfrm>
            <a:off x="9108636" y="5494750"/>
            <a:ext cx="538846" cy="584775"/>
          </a:xfrm>
          <a:prstGeom prst="rect">
            <a:avLst/>
          </a:prstGeom>
          <a:noFill/>
        </p:spPr>
        <p:txBody>
          <a:bodyPr wrap="square" rtlCol="0">
            <a:spAutoFit/>
          </a:bodyPr>
          <a:lstStyle/>
          <a:p>
            <a:pPr algn="ctr"/>
            <a:r>
              <a:rPr lang="en-US" sz="3200" dirty="0"/>
              <a:t>1</a:t>
            </a:r>
          </a:p>
        </p:txBody>
      </p:sp>
      <p:sp>
        <p:nvSpPr>
          <p:cNvPr id="17" name="TextBox 16"/>
          <p:cNvSpPr txBox="1"/>
          <p:nvPr/>
        </p:nvSpPr>
        <p:spPr>
          <a:xfrm>
            <a:off x="5842901" y="5484957"/>
            <a:ext cx="538846" cy="584775"/>
          </a:xfrm>
          <a:prstGeom prst="rect">
            <a:avLst/>
          </a:prstGeom>
          <a:noFill/>
        </p:spPr>
        <p:txBody>
          <a:bodyPr wrap="square" rtlCol="0">
            <a:spAutoFit/>
          </a:bodyPr>
          <a:lstStyle/>
          <a:p>
            <a:pPr algn="ctr"/>
            <a:r>
              <a:rPr lang="en-US" sz="3200" dirty="0"/>
              <a:t>0</a:t>
            </a:r>
          </a:p>
        </p:txBody>
      </p:sp>
      <p:sp>
        <p:nvSpPr>
          <p:cNvPr id="19" name="TextBox 18"/>
          <p:cNvSpPr txBox="1"/>
          <p:nvPr/>
        </p:nvSpPr>
        <p:spPr>
          <a:xfrm>
            <a:off x="5069122" y="6153488"/>
            <a:ext cx="2050143" cy="584775"/>
          </a:xfrm>
          <a:prstGeom prst="rect">
            <a:avLst/>
          </a:prstGeom>
          <a:noFill/>
        </p:spPr>
        <p:txBody>
          <a:bodyPr wrap="square" rtlCol="0">
            <a:spAutoFit/>
          </a:bodyPr>
          <a:lstStyle/>
          <a:p>
            <a:pPr algn="ctr"/>
            <a:r>
              <a:rPr lang="en-US" sz="2800" cap="small" dirty="0"/>
              <a:t>We</a:t>
            </a:r>
            <a:r>
              <a:rPr lang="en-US" sz="2400" cap="small" dirty="0"/>
              <a:t>ak</a:t>
            </a:r>
            <a:r>
              <a:rPr lang="en-US" sz="2800" cap="small" dirty="0"/>
              <a:t>e</a:t>
            </a:r>
            <a:r>
              <a:rPr lang="en-US" sz="3200" cap="small" dirty="0"/>
              <a:t>r</a:t>
            </a:r>
          </a:p>
        </p:txBody>
      </p:sp>
      <p:sp>
        <p:nvSpPr>
          <p:cNvPr id="20" name="TextBox 19"/>
          <p:cNvSpPr txBox="1"/>
          <p:nvPr/>
        </p:nvSpPr>
        <p:spPr>
          <a:xfrm>
            <a:off x="7217220" y="5893617"/>
            <a:ext cx="2832577" cy="923330"/>
          </a:xfrm>
          <a:prstGeom prst="rect">
            <a:avLst/>
          </a:prstGeom>
          <a:noFill/>
        </p:spPr>
        <p:txBody>
          <a:bodyPr wrap="square" rtlCol="0">
            <a:spAutoFit/>
          </a:bodyPr>
          <a:lstStyle/>
          <a:p>
            <a:pPr algn="ctr"/>
            <a:r>
              <a:rPr lang="en-US" sz="2800" cap="small" dirty="0"/>
              <a:t>S</a:t>
            </a:r>
            <a:r>
              <a:rPr lang="en-US" sz="3200" cap="small" dirty="0"/>
              <a:t>t</a:t>
            </a:r>
            <a:r>
              <a:rPr lang="en-US" sz="3600" cap="small" dirty="0"/>
              <a:t>r</a:t>
            </a:r>
            <a:r>
              <a:rPr lang="en-US" sz="4000" cap="small" dirty="0"/>
              <a:t>o</a:t>
            </a:r>
            <a:r>
              <a:rPr lang="en-US" sz="4200" cap="small" dirty="0"/>
              <a:t>n</a:t>
            </a:r>
            <a:r>
              <a:rPr lang="en-US" sz="4600" cap="small" dirty="0"/>
              <a:t>g</a:t>
            </a:r>
            <a:r>
              <a:rPr lang="en-US" sz="4800" cap="small" dirty="0"/>
              <a:t>e</a:t>
            </a:r>
            <a:r>
              <a:rPr lang="en-US" sz="5400" cap="small" dirty="0"/>
              <a:t>r</a:t>
            </a:r>
          </a:p>
        </p:txBody>
      </p:sp>
      <p:sp>
        <p:nvSpPr>
          <p:cNvPr id="21" name="TextBox 20"/>
          <p:cNvSpPr txBox="1"/>
          <p:nvPr/>
        </p:nvSpPr>
        <p:spPr>
          <a:xfrm>
            <a:off x="2126333" y="5880210"/>
            <a:ext cx="2842084" cy="923330"/>
          </a:xfrm>
          <a:prstGeom prst="rect">
            <a:avLst/>
          </a:prstGeom>
          <a:noFill/>
        </p:spPr>
        <p:txBody>
          <a:bodyPr wrap="square" rtlCol="0">
            <a:spAutoFit/>
          </a:bodyPr>
          <a:lstStyle/>
          <a:p>
            <a:pPr algn="ctr"/>
            <a:r>
              <a:rPr lang="en-US" sz="5400" cap="small" dirty="0"/>
              <a:t>S</a:t>
            </a:r>
            <a:r>
              <a:rPr lang="en-US" sz="4800" cap="small" dirty="0"/>
              <a:t>t</a:t>
            </a:r>
            <a:r>
              <a:rPr lang="en-US" sz="4600" cap="small" dirty="0"/>
              <a:t>r</a:t>
            </a:r>
            <a:r>
              <a:rPr lang="en-US" sz="4200" cap="small" dirty="0"/>
              <a:t>o</a:t>
            </a:r>
            <a:r>
              <a:rPr lang="en-US" sz="4000" cap="small" dirty="0"/>
              <a:t>n</a:t>
            </a:r>
            <a:r>
              <a:rPr lang="en-US" sz="3600" cap="small" dirty="0"/>
              <a:t>g</a:t>
            </a:r>
            <a:r>
              <a:rPr lang="en-US" sz="3200" cap="small" dirty="0"/>
              <a:t>e</a:t>
            </a:r>
            <a:r>
              <a:rPr lang="en-US" sz="3000" cap="small" dirty="0"/>
              <a:t>r</a:t>
            </a:r>
          </a:p>
        </p:txBody>
      </p:sp>
      <p:sp>
        <p:nvSpPr>
          <p:cNvPr id="24" name="Oval 23"/>
          <p:cNvSpPr/>
          <p:nvPr/>
        </p:nvSpPr>
        <p:spPr>
          <a:xfrm>
            <a:off x="5987864" y="5200461"/>
            <a:ext cx="274320" cy="27432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987863" y="5189170"/>
            <a:ext cx="274320" cy="27432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108636" y="3732555"/>
            <a:ext cx="2419879" cy="1151839"/>
            <a:chOff x="7760582" y="3635590"/>
            <a:chExt cx="2419879" cy="1151839"/>
          </a:xfrm>
        </p:grpSpPr>
        <p:cxnSp>
          <p:nvCxnSpPr>
            <p:cNvPr id="18" name="Straight Arrow Connector 17"/>
            <p:cNvCxnSpPr/>
            <p:nvPr/>
          </p:nvCxnSpPr>
          <p:spPr>
            <a:xfrm flipV="1">
              <a:off x="7760582" y="3789395"/>
              <a:ext cx="2386012" cy="873571"/>
            </a:xfrm>
            <a:prstGeom prst="straightConnector1">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7916433" y="3635590"/>
              <a:ext cx="2264028" cy="1151839"/>
              <a:chOff x="7916433" y="3635590"/>
              <a:chExt cx="2264028" cy="1151839"/>
            </a:xfrm>
          </p:grpSpPr>
          <p:cxnSp>
            <p:nvCxnSpPr>
              <p:cNvPr id="22" name="Straight Connector 21"/>
              <p:cNvCxnSpPr/>
              <p:nvPr/>
            </p:nvCxnSpPr>
            <p:spPr>
              <a:xfrm>
                <a:off x="7916433" y="4787193"/>
                <a:ext cx="2264028" cy="23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916433" y="3635590"/>
                <a:ext cx="0" cy="115160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517136" y="3720934"/>
            <a:ext cx="2403041" cy="1151839"/>
            <a:chOff x="1760720" y="3635590"/>
            <a:chExt cx="2403041" cy="1151839"/>
          </a:xfrm>
        </p:grpSpPr>
        <p:grpSp>
          <p:nvGrpSpPr>
            <p:cNvPr id="25" name="Group 24"/>
            <p:cNvGrpSpPr/>
            <p:nvPr/>
          </p:nvGrpSpPr>
          <p:grpSpPr>
            <a:xfrm>
              <a:off x="1899733" y="3635590"/>
              <a:ext cx="2264028" cy="1151839"/>
              <a:chOff x="7916433" y="3635590"/>
              <a:chExt cx="2264028" cy="1151839"/>
            </a:xfrm>
          </p:grpSpPr>
          <p:cxnSp>
            <p:nvCxnSpPr>
              <p:cNvPr id="27" name="Straight Connector 26"/>
              <p:cNvCxnSpPr/>
              <p:nvPr/>
            </p:nvCxnSpPr>
            <p:spPr>
              <a:xfrm>
                <a:off x="7916433" y="4787193"/>
                <a:ext cx="2264028" cy="23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916433" y="3635590"/>
                <a:ext cx="0" cy="115160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p:cNvCxnSpPr/>
            <p:nvPr/>
          </p:nvCxnSpPr>
          <p:spPr>
            <a:xfrm>
              <a:off x="1760720" y="3716176"/>
              <a:ext cx="2377440" cy="885360"/>
            </a:xfrm>
            <a:prstGeom prst="straightConnector1">
              <a:avLst/>
            </a:prstGeom>
            <a:ln w="190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6081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37"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outVertical)">
                                      <p:cBhvr>
                                        <p:cTn id="20" dur="500"/>
                                        <p:tgtEl>
                                          <p:spTgt spid="1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par>
                                <p:cTn id="27" presetID="22" presetClass="entr" presetSubtype="4" fill="hold" grpId="0" nodeType="withEffect">
                                  <p:stCondLst>
                                    <p:cond delay="50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6" presetClass="entr" presetSubtype="32"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ircle(out)">
                                      <p:cBhvr>
                                        <p:cTn id="40" dur="10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autoRev="1" fill="hold" grpId="1" nodeType="clickEffect">
                                  <p:stCondLst>
                                    <p:cond delay="0"/>
                                  </p:stCondLst>
                                  <p:childTnLst>
                                    <p:animMotion origin="layout" path="M -3.75E-6 3.7037E-6 L -0.272 3.7037E-6 " pathEditMode="relative" rAng="0" ptsTypes="AA">
                                      <p:cBhvr>
                                        <p:cTn id="44" dur="5000" fill="hold"/>
                                        <p:tgtEl>
                                          <p:spTgt spid="24"/>
                                        </p:tgtEl>
                                        <p:attrNameLst>
                                          <p:attrName>ppt_x</p:attrName>
                                          <p:attrName>ppt_y</p:attrName>
                                        </p:attrNameLst>
                                      </p:cBhvr>
                                      <p:rCtr x="-13607" y="0"/>
                                    </p:animMotion>
                                  </p:childTnLst>
                                </p:cTn>
                              </p:par>
                              <p:par>
                                <p:cTn id="45" presetID="42" presetClass="path" presetSubtype="0" accel="50000" decel="50000" autoRev="1" fill="hold" grpId="1" nodeType="withEffect">
                                  <p:stCondLst>
                                    <p:cond delay="0"/>
                                  </p:stCondLst>
                                  <p:childTnLst>
                                    <p:animMotion origin="layout" path="M -3.75E-6 3.7037E-6 L 0.2668 0.00046 " pathEditMode="relative" rAng="0" ptsTypes="AA">
                                      <p:cBhvr>
                                        <p:cTn id="46" dur="5000" fill="hold"/>
                                        <p:tgtEl>
                                          <p:spTgt spid="26"/>
                                        </p:tgtEl>
                                        <p:attrNameLst>
                                          <p:attrName>ppt_x</p:attrName>
                                          <p:attrName>ppt_y</p:attrName>
                                        </p:attrNameLst>
                                      </p:cBhvr>
                                      <p:rCtr x="13333" y="23"/>
                                    </p:animMotion>
                                  </p:childTnLst>
                                </p:cTn>
                              </p:par>
                              <p:par>
                                <p:cTn id="47" presetID="22" presetClass="entr" presetSubtype="2" fill="hold" grpId="0" nodeType="withEffect">
                                  <p:stCondLst>
                                    <p:cond delay="1500"/>
                                  </p:stCondLst>
                                  <p:childTnLst>
                                    <p:set>
                                      <p:cBhvr>
                                        <p:cTn id="48" dur="1" fill="hold">
                                          <p:stCondLst>
                                            <p:cond delay="0"/>
                                          </p:stCondLst>
                                        </p:cTn>
                                        <p:tgtEl>
                                          <p:spTgt spid="21"/>
                                        </p:tgtEl>
                                        <p:attrNameLst>
                                          <p:attrName>style.visibility</p:attrName>
                                        </p:attrNameLst>
                                      </p:cBhvr>
                                      <p:to>
                                        <p:strVal val="visible"/>
                                      </p:to>
                                    </p:set>
                                    <p:animEffect transition="in" filter="wipe(right)">
                                      <p:cBhvr>
                                        <p:cTn id="49" dur="2000"/>
                                        <p:tgtEl>
                                          <p:spTgt spid="21"/>
                                        </p:tgtEl>
                                      </p:cBhvr>
                                    </p:animEffect>
                                  </p:childTnLst>
                                </p:cTn>
                              </p:par>
                              <p:par>
                                <p:cTn id="50" presetID="22" presetClass="entr" presetSubtype="8" fill="hold" grpId="0" nodeType="withEffect">
                                  <p:stCondLst>
                                    <p:cond delay="150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20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p:bldP spid="16" grpId="0"/>
      <p:bldP spid="17" grpId="0"/>
      <p:bldP spid="19" grpId="0"/>
      <p:bldP spid="20" grpId="0"/>
      <p:bldP spid="21" grpId="0"/>
      <p:bldP spid="24" grpId="0" animBg="1"/>
      <p:bldP spid="24" grpId="1" animBg="1"/>
      <p:bldP spid="26" grpId="0" animBg="1"/>
      <p:bldP spid="2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44" y="442332"/>
            <a:ext cx="10353762" cy="970450"/>
          </a:xfrm>
        </p:spPr>
        <p:txBody>
          <a:bodyPr>
            <a:normAutofit fontScale="90000"/>
          </a:bodyPr>
          <a:lstStyle/>
          <a:p>
            <a:r>
              <a:rPr lang="en-US" sz="5300" cap="small" dirty="0">
                <a:latin typeface="Century Gothic" panose="020B0502020202020204" pitchFamily="34" charset="0"/>
              </a:rPr>
              <a:t>What is Regression</a:t>
            </a:r>
            <a:r>
              <a:rPr lang="en-US" sz="5300" cap="small" dirty="0"/>
              <a:t>?</a:t>
            </a:r>
            <a:br>
              <a:rPr lang="en-US" sz="5300" cap="small" dirty="0">
                <a:latin typeface="Century Gothic" panose="020B0502020202020204" pitchFamily="34" charset="0"/>
              </a:rPr>
            </a:br>
            <a:r>
              <a:rPr lang="en-US" sz="3100" cap="small" dirty="0">
                <a:latin typeface="Century Gothic" panose="020B0502020202020204" pitchFamily="34" charset="0"/>
              </a:rPr>
              <a:t>(Regression Analysis)</a:t>
            </a:r>
            <a:endParaRPr lang="en-US" sz="3100" dirty="0">
              <a:latin typeface="Century Gothic" panose="020B0502020202020204" pitchFamily="34" charset="0"/>
            </a:endParaRPr>
          </a:p>
        </p:txBody>
      </p:sp>
      <p:sp>
        <p:nvSpPr>
          <p:cNvPr id="3" name="TextBox 2"/>
          <p:cNvSpPr txBox="1"/>
          <p:nvPr/>
        </p:nvSpPr>
        <p:spPr>
          <a:xfrm>
            <a:off x="683530" y="2288973"/>
            <a:ext cx="10572876" cy="2585323"/>
          </a:xfrm>
          <a:prstGeom prst="rect">
            <a:avLst/>
          </a:prstGeom>
          <a:noFill/>
        </p:spPr>
        <p:txBody>
          <a:bodyPr wrap="square" rtlCol="0">
            <a:spAutoFit/>
          </a:bodyPr>
          <a:lstStyle/>
          <a:p>
            <a:pPr algn="ctr"/>
            <a:r>
              <a:rPr lang="en-US" sz="2800" cap="small" dirty="0"/>
              <a:t>Regression Analysis is a </a:t>
            </a:r>
          </a:p>
          <a:p>
            <a:pPr algn="ctr"/>
            <a:endParaRPr lang="en-US" sz="1200" cap="small" dirty="0"/>
          </a:p>
          <a:p>
            <a:pPr algn="ctr"/>
            <a:r>
              <a:rPr lang="en-US" sz="3400" cap="small" dirty="0">
                <a:solidFill>
                  <a:srgbClr val="EFC457"/>
                </a:solidFill>
              </a:rPr>
              <a:t>Statistical Technique</a:t>
            </a:r>
            <a:r>
              <a:rPr lang="en-US" sz="2800" cap="small" dirty="0">
                <a:solidFill>
                  <a:srgbClr val="EFC457"/>
                </a:solidFill>
              </a:rPr>
              <a:t> </a:t>
            </a:r>
          </a:p>
          <a:p>
            <a:pPr algn="ctr"/>
            <a:endParaRPr lang="en-US" sz="1200" cap="small" dirty="0">
              <a:solidFill>
                <a:srgbClr val="EFC457"/>
              </a:solidFill>
            </a:endParaRPr>
          </a:p>
          <a:p>
            <a:pPr algn="ctr"/>
            <a:r>
              <a:rPr lang="en-US" sz="2800" cap="small" dirty="0"/>
              <a:t>for </a:t>
            </a:r>
            <a:r>
              <a:rPr lang="en-US" sz="3200" cap="small" dirty="0">
                <a:solidFill>
                  <a:srgbClr val="EFC457"/>
                </a:solidFill>
              </a:rPr>
              <a:t>Investigating</a:t>
            </a:r>
            <a:r>
              <a:rPr lang="en-US" sz="2800" cap="small" dirty="0"/>
              <a:t> and </a:t>
            </a:r>
            <a:r>
              <a:rPr lang="en-US" sz="3200" cap="small" dirty="0">
                <a:solidFill>
                  <a:srgbClr val="EFC457"/>
                </a:solidFill>
              </a:rPr>
              <a:t>Modeling</a:t>
            </a:r>
            <a:r>
              <a:rPr lang="en-US" sz="2800" cap="small" dirty="0">
                <a:solidFill>
                  <a:srgbClr val="EFC457"/>
                </a:solidFill>
              </a:rPr>
              <a:t> </a:t>
            </a:r>
            <a:r>
              <a:rPr lang="en-US" sz="2800" cap="small" dirty="0"/>
              <a:t>the</a:t>
            </a:r>
          </a:p>
          <a:p>
            <a:pPr algn="ctr"/>
            <a:r>
              <a:rPr lang="en-US" sz="1200" cap="small" dirty="0">
                <a:solidFill>
                  <a:srgbClr val="EFC457"/>
                </a:solidFill>
              </a:rPr>
              <a:t> </a:t>
            </a:r>
          </a:p>
          <a:p>
            <a:pPr algn="ctr"/>
            <a:r>
              <a:rPr lang="en-US" sz="3200" cap="small" dirty="0">
                <a:solidFill>
                  <a:srgbClr val="EFC457"/>
                </a:solidFill>
              </a:rPr>
              <a:t>Relationship Between Variables </a:t>
            </a:r>
            <a:r>
              <a:rPr lang="en-US" sz="2800" cap="small" baseline="30000" dirty="0"/>
              <a:t>(1)</a:t>
            </a:r>
            <a:endParaRPr lang="en-US" sz="2800" cap="small" dirty="0"/>
          </a:p>
        </p:txBody>
      </p:sp>
    </p:spTree>
    <p:extLst>
      <p:ext uri="{BB962C8B-B14F-4D97-AF65-F5344CB8AC3E}">
        <p14:creationId xmlns:p14="http://schemas.microsoft.com/office/powerpoint/2010/main" val="37326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p:nvPr/>
        </p:nvCxnSpPr>
        <p:spPr>
          <a:xfrm flipV="1">
            <a:off x="1147647" y="1623358"/>
            <a:ext cx="9601200" cy="3296318"/>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grpSp>
        <p:nvGrpSpPr>
          <p:cNvPr id="124" name="Group 123"/>
          <p:cNvGrpSpPr>
            <a:grpSpLocks noChangeAspect="1"/>
          </p:cNvGrpSpPr>
          <p:nvPr/>
        </p:nvGrpSpPr>
        <p:grpSpPr>
          <a:xfrm>
            <a:off x="1233411" y="1237744"/>
            <a:ext cx="9204740" cy="5316550"/>
            <a:chOff x="1663177" y="1333792"/>
            <a:chExt cx="9359867" cy="5406150"/>
          </a:xfrm>
        </p:grpSpPr>
        <p:grpSp>
          <p:nvGrpSpPr>
            <p:cNvPr id="123" name="Group 122"/>
            <p:cNvGrpSpPr/>
            <p:nvPr/>
          </p:nvGrpSpPr>
          <p:grpSpPr>
            <a:xfrm>
              <a:off x="1663177" y="1333792"/>
              <a:ext cx="9359867" cy="4941268"/>
              <a:chOff x="1663177" y="1333792"/>
              <a:chExt cx="9359867" cy="4941268"/>
            </a:xfrm>
          </p:grpSpPr>
          <p:grpSp>
            <p:nvGrpSpPr>
              <p:cNvPr id="40" name="Group 39"/>
              <p:cNvGrpSpPr>
                <a:grpSpLocks noChangeAspect="1"/>
              </p:cNvGrpSpPr>
              <p:nvPr/>
            </p:nvGrpSpPr>
            <p:grpSpPr>
              <a:xfrm>
                <a:off x="2344076" y="1333792"/>
                <a:ext cx="8678968" cy="4941268"/>
                <a:chOff x="2285578" y="2375701"/>
                <a:chExt cx="5524500" cy="3145315"/>
              </a:xfrm>
            </p:grpSpPr>
            <p:sp>
              <p:nvSpPr>
                <p:cNvPr id="41" name="Oval 40"/>
                <p:cNvSpPr/>
                <p:nvPr/>
              </p:nvSpPr>
              <p:spPr>
                <a:xfrm>
                  <a:off x="2484121" y="42052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636521" y="43576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88921" y="45100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1321" y="4120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212256" y="43491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203789" y="3917390"/>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415455" y="4002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423923" y="42729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18655" y="3875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96455" y="421372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16588" y="3739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45188" y="395125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46789" y="34347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31456" y="4213725"/>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685457" y="38665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00790" y="36295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53190" y="343478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057991" y="37819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657" y="338398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472858" y="3646453"/>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625258" y="3256986"/>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5325" y="354484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2285578" y="2375701"/>
                  <a:ext cx="5524500" cy="3145315"/>
                  <a:chOff x="2285578" y="2375701"/>
                  <a:chExt cx="5524500" cy="3145315"/>
                </a:xfrm>
              </p:grpSpPr>
              <p:grpSp>
                <p:nvGrpSpPr>
                  <p:cNvPr id="64" name="Group 63"/>
                  <p:cNvGrpSpPr/>
                  <p:nvPr/>
                </p:nvGrpSpPr>
                <p:grpSpPr>
                  <a:xfrm>
                    <a:off x="2285578" y="2375701"/>
                    <a:ext cx="5524500" cy="3145315"/>
                    <a:chOff x="2004060" y="1570310"/>
                    <a:chExt cx="5524500" cy="3145315"/>
                  </a:xfrm>
                </p:grpSpPr>
                <p:cxnSp>
                  <p:nvCxnSpPr>
                    <p:cNvPr id="95" name="Straight Connector 94"/>
                    <p:cNvCxnSpPr/>
                    <p:nvPr/>
                  </p:nvCxnSpPr>
                  <p:spPr>
                    <a:xfrm>
                      <a:off x="2004060" y="4715048"/>
                      <a:ext cx="5524500" cy="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004060" y="1570310"/>
                      <a:ext cx="0" cy="314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577889" y="2387056"/>
                    <a:ext cx="4855468" cy="2469002"/>
                    <a:chOff x="2577889" y="2387056"/>
                    <a:chExt cx="4855468" cy="2469002"/>
                  </a:xfrm>
                </p:grpSpPr>
                <p:sp>
                  <p:nvSpPr>
                    <p:cNvPr id="67" name="Oval 66"/>
                    <p:cNvSpPr/>
                    <p:nvPr/>
                  </p:nvSpPr>
                  <p:spPr>
                    <a:xfrm>
                      <a:off x="2577889" y="347934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831890" y="386880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984290" y="347933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373757" y="342853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034032" y="43852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288033" y="476461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440433" y="43852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29900" y="4519083"/>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681308" y="285142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935309" y="32747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087709" y="28514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77176" y="28006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392509" y="471264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646510" y="472275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798910" y="45280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188377" y="44772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971367" y="281889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225368" y="324222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7768" y="304749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67235" y="299669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27982" y="35308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181983" y="372559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34383" y="35308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23850" y="348006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52450" y="243785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341917" y="23870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656495" y="435765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45962" y="430685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7" name="Group 96"/>
              <p:cNvGrpSpPr/>
              <p:nvPr/>
            </p:nvGrpSpPr>
            <p:grpSpPr>
              <a:xfrm>
                <a:off x="1663177" y="1351631"/>
                <a:ext cx="600904" cy="4858468"/>
                <a:chOff x="1674093" y="2835245"/>
                <a:chExt cx="600904" cy="2316408"/>
              </a:xfrm>
            </p:grpSpPr>
            <p:sp>
              <p:nvSpPr>
                <p:cNvPr id="98" name="TextBox 97"/>
                <p:cNvSpPr txBox="1"/>
                <p:nvPr/>
              </p:nvSpPr>
              <p:spPr>
                <a:xfrm>
                  <a:off x="1674093" y="4365370"/>
                  <a:ext cx="600904" cy="174029"/>
                </a:xfrm>
                <a:prstGeom prst="rect">
                  <a:avLst/>
                </a:prstGeom>
                <a:noFill/>
              </p:spPr>
              <p:txBody>
                <a:bodyPr wrap="square" rtlCol="0">
                  <a:spAutoFit/>
                </a:bodyPr>
                <a:lstStyle/>
                <a:p>
                  <a:pPr algn="ctr"/>
                  <a:r>
                    <a:rPr lang="en-US" sz="1600" dirty="0"/>
                    <a:t>$20k</a:t>
                  </a:r>
                </a:p>
              </p:txBody>
            </p:sp>
            <p:grpSp>
              <p:nvGrpSpPr>
                <p:cNvPr id="99" name="Group 98"/>
                <p:cNvGrpSpPr/>
                <p:nvPr/>
              </p:nvGrpSpPr>
              <p:grpSpPr>
                <a:xfrm>
                  <a:off x="1674093" y="2835245"/>
                  <a:ext cx="600904" cy="2316408"/>
                  <a:chOff x="1674093" y="2835245"/>
                  <a:chExt cx="600904" cy="2316408"/>
                </a:xfrm>
              </p:grpSpPr>
              <p:sp>
                <p:nvSpPr>
                  <p:cNvPr id="100" name="TextBox 99"/>
                  <p:cNvSpPr txBox="1"/>
                  <p:nvPr/>
                </p:nvSpPr>
                <p:spPr>
                  <a:xfrm>
                    <a:off x="1674093" y="4671392"/>
                    <a:ext cx="600904" cy="174029"/>
                  </a:xfrm>
                  <a:prstGeom prst="rect">
                    <a:avLst/>
                  </a:prstGeom>
                  <a:noFill/>
                </p:spPr>
                <p:txBody>
                  <a:bodyPr wrap="square" rtlCol="0">
                    <a:spAutoFit/>
                  </a:bodyPr>
                  <a:lstStyle/>
                  <a:p>
                    <a:pPr algn="ctr"/>
                    <a:r>
                      <a:rPr lang="en-US" sz="1600" dirty="0"/>
                      <a:t>$10k</a:t>
                    </a:r>
                  </a:p>
                </p:txBody>
              </p:sp>
              <p:sp>
                <p:nvSpPr>
                  <p:cNvPr id="101" name="TextBox 100"/>
                  <p:cNvSpPr txBox="1"/>
                  <p:nvPr/>
                </p:nvSpPr>
                <p:spPr>
                  <a:xfrm>
                    <a:off x="1674093" y="4059345"/>
                    <a:ext cx="600904" cy="174029"/>
                  </a:xfrm>
                  <a:prstGeom prst="rect">
                    <a:avLst/>
                  </a:prstGeom>
                  <a:noFill/>
                </p:spPr>
                <p:txBody>
                  <a:bodyPr wrap="square" rtlCol="0">
                    <a:spAutoFit/>
                  </a:bodyPr>
                  <a:lstStyle/>
                  <a:p>
                    <a:pPr algn="ctr"/>
                    <a:r>
                      <a:rPr lang="en-US" sz="1600" dirty="0"/>
                      <a:t>$30k</a:t>
                    </a:r>
                  </a:p>
                </p:txBody>
              </p:sp>
              <p:sp>
                <p:nvSpPr>
                  <p:cNvPr id="102" name="TextBox 101"/>
                  <p:cNvSpPr txBox="1"/>
                  <p:nvPr/>
                </p:nvSpPr>
                <p:spPr>
                  <a:xfrm>
                    <a:off x="1674093" y="3753320"/>
                    <a:ext cx="600904" cy="174029"/>
                  </a:xfrm>
                  <a:prstGeom prst="rect">
                    <a:avLst/>
                  </a:prstGeom>
                  <a:noFill/>
                </p:spPr>
                <p:txBody>
                  <a:bodyPr wrap="square" rtlCol="0">
                    <a:spAutoFit/>
                  </a:bodyPr>
                  <a:lstStyle/>
                  <a:p>
                    <a:pPr algn="ctr"/>
                    <a:r>
                      <a:rPr lang="en-US" sz="1600" dirty="0"/>
                      <a:t>$40k</a:t>
                    </a:r>
                  </a:p>
                </p:txBody>
              </p:sp>
              <p:sp>
                <p:nvSpPr>
                  <p:cNvPr id="103" name="TextBox 102"/>
                  <p:cNvSpPr txBox="1"/>
                  <p:nvPr/>
                </p:nvSpPr>
                <p:spPr>
                  <a:xfrm>
                    <a:off x="1674093" y="3447295"/>
                    <a:ext cx="600904" cy="174029"/>
                  </a:xfrm>
                  <a:prstGeom prst="rect">
                    <a:avLst/>
                  </a:prstGeom>
                  <a:noFill/>
                </p:spPr>
                <p:txBody>
                  <a:bodyPr wrap="square" rtlCol="0">
                    <a:spAutoFit/>
                  </a:bodyPr>
                  <a:lstStyle/>
                  <a:p>
                    <a:pPr algn="ctr"/>
                    <a:r>
                      <a:rPr lang="en-US" sz="1600" dirty="0"/>
                      <a:t>$50k</a:t>
                    </a:r>
                  </a:p>
                </p:txBody>
              </p:sp>
              <p:sp>
                <p:nvSpPr>
                  <p:cNvPr id="104" name="TextBox 103"/>
                  <p:cNvSpPr txBox="1"/>
                  <p:nvPr/>
                </p:nvSpPr>
                <p:spPr>
                  <a:xfrm>
                    <a:off x="1674093" y="3141270"/>
                    <a:ext cx="600904" cy="174029"/>
                  </a:xfrm>
                  <a:prstGeom prst="rect">
                    <a:avLst/>
                  </a:prstGeom>
                  <a:noFill/>
                </p:spPr>
                <p:txBody>
                  <a:bodyPr wrap="square" rtlCol="0">
                    <a:spAutoFit/>
                  </a:bodyPr>
                  <a:lstStyle/>
                  <a:p>
                    <a:pPr algn="ctr"/>
                    <a:r>
                      <a:rPr lang="en-US" sz="1600" dirty="0"/>
                      <a:t>$60k</a:t>
                    </a:r>
                  </a:p>
                </p:txBody>
              </p:sp>
              <p:sp>
                <p:nvSpPr>
                  <p:cNvPr id="105" name="TextBox 104"/>
                  <p:cNvSpPr txBox="1"/>
                  <p:nvPr/>
                </p:nvSpPr>
                <p:spPr>
                  <a:xfrm>
                    <a:off x="1674093" y="2835245"/>
                    <a:ext cx="600904" cy="174029"/>
                  </a:xfrm>
                  <a:prstGeom prst="rect">
                    <a:avLst/>
                  </a:prstGeom>
                  <a:noFill/>
                </p:spPr>
                <p:txBody>
                  <a:bodyPr wrap="square" rtlCol="0">
                    <a:spAutoFit/>
                  </a:bodyPr>
                  <a:lstStyle/>
                  <a:p>
                    <a:pPr algn="ctr"/>
                    <a:r>
                      <a:rPr lang="en-US" sz="1600" dirty="0"/>
                      <a:t>$70k</a:t>
                    </a:r>
                  </a:p>
                </p:txBody>
              </p:sp>
              <p:sp>
                <p:nvSpPr>
                  <p:cNvPr id="106" name="TextBox 105"/>
                  <p:cNvSpPr txBox="1"/>
                  <p:nvPr/>
                </p:nvSpPr>
                <p:spPr>
                  <a:xfrm>
                    <a:off x="1674093" y="4977624"/>
                    <a:ext cx="600904" cy="174029"/>
                  </a:xfrm>
                  <a:prstGeom prst="rect">
                    <a:avLst/>
                  </a:prstGeom>
                  <a:noFill/>
                </p:spPr>
                <p:txBody>
                  <a:bodyPr wrap="square" rtlCol="0">
                    <a:spAutoFit/>
                  </a:bodyPr>
                  <a:lstStyle/>
                  <a:p>
                    <a:pPr algn="ctr"/>
                    <a:r>
                      <a:rPr lang="en-US" sz="1600" dirty="0"/>
                      <a:t>$5k</a:t>
                    </a:r>
                  </a:p>
                </p:txBody>
              </p:sp>
            </p:grpSp>
          </p:grpSp>
        </p:grpSp>
        <p:grpSp>
          <p:nvGrpSpPr>
            <p:cNvPr id="107" name="Group 106"/>
            <p:cNvGrpSpPr/>
            <p:nvPr/>
          </p:nvGrpSpPr>
          <p:grpSpPr>
            <a:xfrm>
              <a:off x="1943630" y="6401388"/>
              <a:ext cx="9079414" cy="338554"/>
              <a:chOff x="2240810" y="5555568"/>
              <a:chExt cx="5518457" cy="338554"/>
            </a:xfrm>
          </p:grpSpPr>
          <p:sp>
            <p:nvSpPr>
              <p:cNvPr id="108" name="TextBox 107"/>
              <p:cNvSpPr txBox="1"/>
              <p:nvPr/>
            </p:nvSpPr>
            <p:spPr>
              <a:xfrm>
                <a:off x="2240810" y="5555568"/>
                <a:ext cx="486621" cy="338554"/>
              </a:xfrm>
              <a:prstGeom prst="rect">
                <a:avLst/>
              </a:prstGeom>
              <a:noFill/>
            </p:spPr>
            <p:txBody>
              <a:bodyPr wrap="square" rtlCol="0">
                <a:spAutoFit/>
              </a:bodyPr>
              <a:lstStyle/>
              <a:p>
                <a:pPr algn="ctr"/>
                <a:r>
                  <a:rPr lang="en-US" sz="1600" dirty="0"/>
                  <a:t>0</a:t>
                </a:r>
              </a:p>
            </p:txBody>
          </p:sp>
          <p:sp>
            <p:nvSpPr>
              <p:cNvPr id="109" name="TextBox 108"/>
              <p:cNvSpPr txBox="1"/>
              <p:nvPr/>
            </p:nvSpPr>
            <p:spPr>
              <a:xfrm>
                <a:off x="2600227" y="5555568"/>
                <a:ext cx="486621" cy="338554"/>
              </a:xfrm>
              <a:prstGeom prst="rect">
                <a:avLst/>
              </a:prstGeom>
              <a:noFill/>
            </p:spPr>
            <p:txBody>
              <a:bodyPr wrap="square" rtlCol="0">
                <a:spAutoFit/>
              </a:bodyPr>
              <a:lstStyle/>
              <a:p>
                <a:pPr algn="ctr"/>
                <a:r>
                  <a:rPr lang="en-US" sz="1600" dirty="0"/>
                  <a:t>2</a:t>
                </a:r>
              </a:p>
            </p:txBody>
          </p:sp>
          <p:sp>
            <p:nvSpPr>
              <p:cNvPr id="110" name="TextBox 109"/>
              <p:cNvSpPr txBox="1"/>
              <p:nvPr/>
            </p:nvSpPr>
            <p:spPr>
              <a:xfrm>
                <a:off x="2959644" y="5555568"/>
                <a:ext cx="486621" cy="338554"/>
              </a:xfrm>
              <a:prstGeom prst="rect">
                <a:avLst/>
              </a:prstGeom>
              <a:noFill/>
            </p:spPr>
            <p:txBody>
              <a:bodyPr wrap="square" rtlCol="0">
                <a:spAutoFit/>
              </a:bodyPr>
              <a:lstStyle/>
              <a:p>
                <a:pPr algn="ctr"/>
                <a:r>
                  <a:rPr lang="en-US" sz="1600" dirty="0"/>
                  <a:t>4</a:t>
                </a:r>
              </a:p>
            </p:txBody>
          </p:sp>
          <p:sp>
            <p:nvSpPr>
              <p:cNvPr id="111" name="TextBox 110"/>
              <p:cNvSpPr txBox="1"/>
              <p:nvPr/>
            </p:nvSpPr>
            <p:spPr>
              <a:xfrm>
                <a:off x="3319061" y="5555568"/>
                <a:ext cx="486621" cy="338554"/>
              </a:xfrm>
              <a:prstGeom prst="rect">
                <a:avLst/>
              </a:prstGeom>
              <a:noFill/>
            </p:spPr>
            <p:txBody>
              <a:bodyPr wrap="square" rtlCol="0">
                <a:spAutoFit/>
              </a:bodyPr>
              <a:lstStyle/>
              <a:p>
                <a:pPr algn="ctr"/>
                <a:r>
                  <a:rPr lang="en-US" sz="1600" dirty="0"/>
                  <a:t>6</a:t>
                </a:r>
              </a:p>
            </p:txBody>
          </p:sp>
          <p:sp>
            <p:nvSpPr>
              <p:cNvPr id="112" name="TextBox 111"/>
              <p:cNvSpPr txBox="1"/>
              <p:nvPr/>
            </p:nvSpPr>
            <p:spPr>
              <a:xfrm>
                <a:off x="3678478" y="5555568"/>
                <a:ext cx="486621" cy="338554"/>
              </a:xfrm>
              <a:prstGeom prst="rect">
                <a:avLst/>
              </a:prstGeom>
              <a:noFill/>
            </p:spPr>
            <p:txBody>
              <a:bodyPr wrap="square" rtlCol="0">
                <a:spAutoFit/>
              </a:bodyPr>
              <a:lstStyle/>
              <a:p>
                <a:pPr algn="ctr"/>
                <a:r>
                  <a:rPr lang="en-US" sz="1600" dirty="0"/>
                  <a:t>8</a:t>
                </a:r>
              </a:p>
            </p:txBody>
          </p:sp>
          <p:sp>
            <p:nvSpPr>
              <p:cNvPr id="113" name="TextBox 112"/>
              <p:cNvSpPr txBox="1"/>
              <p:nvPr/>
            </p:nvSpPr>
            <p:spPr>
              <a:xfrm>
                <a:off x="4037895" y="5555568"/>
                <a:ext cx="486621" cy="338554"/>
              </a:xfrm>
              <a:prstGeom prst="rect">
                <a:avLst/>
              </a:prstGeom>
              <a:noFill/>
            </p:spPr>
            <p:txBody>
              <a:bodyPr wrap="square" rtlCol="0">
                <a:spAutoFit/>
              </a:bodyPr>
              <a:lstStyle/>
              <a:p>
                <a:pPr algn="ctr"/>
                <a:r>
                  <a:rPr lang="en-US" sz="1600" dirty="0"/>
                  <a:t>10</a:t>
                </a:r>
              </a:p>
            </p:txBody>
          </p:sp>
          <p:sp>
            <p:nvSpPr>
              <p:cNvPr id="114" name="TextBox 113"/>
              <p:cNvSpPr txBox="1"/>
              <p:nvPr/>
            </p:nvSpPr>
            <p:spPr>
              <a:xfrm>
                <a:off x="4397312" y="5555568"/>
                <a:ext cx="486621" cy="338554"/>
              </a:xfrm>
              <a:prstGeom prst="rect">
                <a:avLst/>
              </a:prstGeom>
              <a:noFill/>
            </p:spPr>
            <p:txBody>
              <a:bodyPr wrap="square" rtlCol="0">
                <a:spAutoFit/>
              </a:bodyPr>
              <a:lstStyle/>
              <a:p>
                <a:pPr algn="ctr"/>
                <a:r>
                  <a:rPr lang="en-US" sz="1600" dirty="0"/>
                  <a:t>12</a:t>
                </a:r>
              </a:p>
            </p:txBody>
          </p:sp>
          <p:sp>
            <p:nvSpPr>
              <p:cNvPr id="115" name="TextBox 114"/>
              <p:cNvSpPr txBox="1"/>
              <p:nvPr/>
            </p:nvSpPr>
            <p:spPr>
              <a:xfrm>
                <a:off x="4756729" y="5555568"/>
                <a:ext cx="486621" cy="338554"/>
              </a:xfrm>
              <a:prstGeom prst="rect">
                <a:avLst/>
              </a:prstGeom>
              <a:noFill/>
            </p:spPr>
            <p:txBody>
              <a:bodyPr wrap="square" rtlCol="0">
                <a:spAutoFit/>
              </a:bodyPr>
              <a:lstStyle/>
              <a:p>
                <a:pPr algn="ctr"/>
                <a:r>
                  <a:rPr lang="en-US" sz="1600" dirty="0"/>
                  <a:t>14</a:t>
                </a:r>
              </a:p>
            </p:txBody>
          </p:sp>
          <p:sp>
            <p:nvSpPr>
              <p:cNvPr id="116" name="TextBox 115"/>
              <p:cNvSpPr txBox="1"/>
              <p:nvPr/>
            </p:nvSpPr>
            <p:spPr>
              <a:xfrm>
                <a:off x="5116146" y="5555568"/>
                <a:ext cx="486621" cy="338554"/>
              </a:xfrm>
              <a:prstGeom prst="rect">
                <a:avLst/>
              </a:prstGeom>
              <a:noFill/>
            </p:spPr>
            <p:txBody>
              <a:bodyPr wrap="square" rtlCol="0">
                <a:spAutoFit/>
              </a:bodyPr>
              <a:lstStyle/>
              <a:p>
                <a:pPr algn="ctr"/>
                <a:r>
                  <a:rPr lang="en-US" sz="1600" dirty="0"/>
                  <a:t>16</a:t>
                </a:r>
              </a:p>
            </p:txBody>
          </p:sp>
          <p:sp>
            <p:nvSpPr>
              <p:cNvPr id="117" name="TextBox 116"/>
              <p:cNvSpPr txBox="1"/>
              <p:nvPr/>
            </p:nvSpPr>
            <p:spPr>
              <a:xfrm>
                <a:off x="5475563" y="5555568"/>
                <a:ext cx="486621" cy="338554"/>
              </a:xfrm>
              <a:prstGeom prst="rect">
                <a:avLst/>
              </a:prstGeom>
              <a:noFill/>
            </p:spPr>
            <p:txBody>
              <a:bodyPr wrap="square" rtlCol="0">
                <a:spAutoFit/>
              </a:bodyPr>
              <a:lstStyle/>
              <a:p>
                <a:pPr algn="ctr"/>
                <a:r>
                  <a:rPr lang="en-US" sz="1600" dirty="0"/>
                  <a:t>18</a:t>
                </a:r>
              </a:p>
            </p:txBody>
          </p:sp>
          <p:sp>
            <p:nvSpPr>
              <p:cNvPr id="118" name="TextBox 117"/>
              <p:cNvSpPr txBox="1"/>
              <p:nvPr/>
            </p:nvSpPr>
            <p:spPr>
              <a:xfrm>
                <a:off x="5834980" y="5555568"/>
                <a:ext cx="486621" cy="338554"/>
              </a:xfrm>
              <a:prstGeom prst="rect">
                <a:avLst/>
              </a:prstGeom>
              <a:noFill/>
            </p:spPr>
            <p:txBody>
              <a:bodyPr wrap="square" rtlCol="0">
                <a:spAutoFit/>
              </a:bodyPr>
              <a:lstStyle/>
              <a:p>
                <a:pPr algn="ctr"/>
                <a:r>
                  <a:rPr lang="en-US" sz="1600" dirty="0"/>
                  <a:t>20</a:t>
                </a:r>
              </a:p>
            </p:txBody>
          </p:sp>
          <p:sp>
            <p:nvSpPr>
              <p:cNvPr id="119" name="TextBox 118"/>
              <p:cNvSpPr txBox="1"/>
              <p:nvPr/>
            </p:nvSpPr>
            <p:spPr>
              <a:xfrm>
                <a:off x="6194397" y="5555568"/>
                <a:ext cx="486621" cy="338554"/>
              </a:xfrm>
              <a:prstGeom prst="rect">
                <a:avLst/>
              </a:prstGeom>
              <a:noFill/>
            </p:spPr>
            <p:txBody>
              <a:bodyPr wrap="square" rtlCol="0">
                <a:spAutoFit/>
              </a:bodyPr>
              <a:lstStyle/>
              <a:p>
                <a:pPr algn="ctr"/>
                <a:r>
                  <a:rPr lang="en-US" sz="1600" dirty="0"/>
                  <a:t>22</a:t>
                </a:r>
              </a:p>
            </p:txBody>
          </p:sp>
          <p:sp>
            <p:nvSpPr>
              <p:cNvPr id="120" name="TextBox 119"/>
              <p:cNvSpPr txBox="1"/>
              <p:nvPr/>
            </p:nvSpPr>
            <p:spPr>
              <a:xfrm>
                <a:off x="6553814" y="5555568"/>
                <a:ext cx="486621" cy="338554"/>
              </a:xfrm>
              <a:prstGeom prst="rect">
                <a:avLst/>
              </a:prstGeom>
              <a:noFill/>
            </p:spPr>
            <p:txBody>
              <a:bodyPr wrap="square" rtlCol="0">
                <a:spAutoFit/>
              </a:bodyPr>
              <a:lstStyle/>
              <a:p>
                <a:pPr algn="ctr"/>
                <a:r>
                  <a:rPr lang="en-US" sz="1600" dirty="0"/>
                  <a:t>24</a:t>
                </a:r>
              </a:p>
            </p:txBody>
          </p:sp>
          <p:sp>
            <p:nvSpPr>
              <p:cNvPr id="121" name="TextBox 120"/>
              <p:cNvSpPr txBox="1"/>
              <p:nvPr/>
            </p:nvSpPr>
            <p:spPr>
              <a:xfrm>
                <a:off x="6913231" y="5555568"/>
                <a:ext cx="486621" cy="338554"/>
              </a:xfrm>
              <a:prstGeom prst="rect">
                <a:avLst/>
              </a:prstGeom>
              <a:noFill/>
            </p:spPr>
            <p:txBody>
              <a:bodyPr wrap="square" rtlCol="0">
                <a:spAutoFit/>
              </a:bodyPr>
              <a:lstStyle/>
              <a:p>
                <a:pPr algn="ctr"/>
                <a:r>
                  <a:rPr lang="en-US" sz="1600" dirty="0"/>
                  <a:t>26</a:t>
                </a:r>
              </a:p>
            </p:txBody>
          </p:sp>
          <p:sp>
            <p:nvSpPr>
              <p:cNvPr id="122" name="TextBox 121"/>
              <p:cNvSpPr txBox="1"/>
              <p:nvPr/>
            </p:nvSpPr>
            <p:spPr>
              <a:xfrm>
                <a:off x="7272646" y="5555568"/>
                <a:ext cx="486621" cy="338554"/>
              </a:xfrm>
              <a:prstGeom prst="rect">
                <a:avLst/>
              </a:prstGeom>
              <a:noFill/>
            </p:spPr>
            <p:txBody>
              <a:bodyPr wrap="square" rtlCol="0">
                <a:spAutoFit/>
              </a:bodyPr>
              <a:lstStyle/>
              <a:p>
                <a:pPr algn="ctr"/>
                <a:r>
                  <a:rPr lang="en-US" sz="1600" dirty="0"/>
                  <a:t>28</a:t>
                </a:r>
              </a:p>
            </p:txBody>
          </p:sp>
        </p:grpSp>
      </p:grpSp>
      <p:sp>
        <p:nvSpPr>
          <p:cNvPr id="126" name="TextBox 125"/>
          <p:cNvSpPr txBox="1"/>
          <p:nvPr/>
        </p:nvSpPr>
        <p:spPr>
          <a:xfrm>
            <a:off x="10293866" y="2212477"/>
            <a:ext cx="1784407" cy="1015663"/>
          </a:xfrm>
          <a:prstGeom prst="rect">
            <a:avLst/>
          </a:prstGeom>
          <a:noFill/>
        </p:spPr>
        <p:txBody>
          <a:bodyPr wrap="square" rtlCol="0">
            <a:spAutoFit/>
          </a:bodyPr>
          <a:lstStyle/>
          <a:p>
            <a:r>
              <a:rPr lang="en-US" sz="2000" dirty="0">
                <a:solidFill>
                  <a:srgbClr val="00B0F0"/>
                </a:solidFill>
              </a:rPr>
              <a:t>m = $2k/</a:t>
            </a:r>
            <a:r>
              <a:rPr lang="en-US" sz="2000" dirty="0" err="1">
                <a:solidFill>
                  <a:srgbClr val="00B0F0"/>
                </a:solidFill>
              </a:rPr>
              <a:t>yr</a:t>
            </a:r>
            <a:endParaRPr lang="en-US" sz="2000" dirty="0">
              <a:solidFill>
                <a:srgbClr val="00B0F0"/>
              </a:solidFill>
            </a:endParaRPr>
          </a:p>
          <a:p>
            <a:r>
              <a:rPr lang="en-US" sz="2000" dirty="0">
                <a:solidFill>
                  <a:srgbClr val="00B0F0"/>
                </a:solidFill>
              </a:rPr>
              <a:t>b = $12k</a:t>
            </a:r>
          </a:p>
          <a:p>
            <a:r>
              <a:rPr lang="en-US" sz="2000" dirty="0">
                <a:solidFill>
                  <a:srgbClr val="00B0F0"/>
                </a:solidFill>
              </a:rPr>
              <a:t>SE = $2k</a:t>
            </a:r>
          </a:p>
        </p:txBody>
      </p:sp>
      <p:sp>
        <p:nvSpPr>
          <p:cNvPr id="127" name="TextBox 126"/>
          <p:cNvSpPr txBox="1"/>
          <p:nvPr/>
        </p:nvSpPr>
        <p:spPr>
          <a:xfrm>
            <a:off x="10293867" y="4175338"/>
            <a:ext cx="1813508" cy="1015663"/>
          </a:xfrm>
          <a:prstGeom prst="rect">
            <a:avLst/>
          </a:prstGeom>
          <a:noFill/>
        </p:spPr>
        <p:txBody>
          <a:bodyPr wrap="square" rtlCol="0">
            <a:spAutoFit/>
          </a:bodyPr>
          <a:lstStyle/>
          <a:p>
            <a:r>
              <a:rPr lang="en-US" sz="2000" dirty="0">
                <a:solidFill>
                  <a:srgbClr val="92D050"/>
                </a:solidFill>
              </a:rPr>
              <a:t>m = $2k/</a:t>
            </a:r>
            <a:r>
              <a:rPr lang="en-US" sz="2000" dirty="0" err="1">
                <a:solidFill>
                  <a:srgbClr val="92D050"/>
                </a:solidFill>
              </a:rPr>
              <a:t>yr</a:t>
            </a:r>
            <a:endParaRPr lang="en-US" sz="2000" dirty="0">
              <a:solidFill>
                <a:srgbClr val="92D050"/>
              </a:solidFill>
            </a:endParaRPr>
          </a:p>
          <a:p>
            <a:r>
              <a:rPr lang="en-US" sz="2000" dirty="0">
                <a:solidFill>
                  <a:srgbClr val="92D050"/>
                </a:solidFill>
              </a:rPr>
              <a:t>b = $12k</a:t>
            </a:r>
          </a:p>
          <a:p>
            <a:r>
              <a:rPr lang="en-US" sz="2000" dirty="0">
                <a:solidFill>
                  <a:srgbClr val="92D050"/>
                </a:solidFill>
              </a:rPr>
              <a:t>SE = $8k</a:t>
            </a:r>
          </a:p>
        </p:txBody>
      </p:sp>
      <p:cxnSp>
        <p:nvCxnSpPr>
          <p:cNvPr id="134" name="Straight Arrow Connector 133"/>
          <p:cNvCxnSpPr/>
          <p:nvPr/>
        </p:nvCxnSpPr>
        <p:spPr>
          <a:xfrm flipV="1">
            <a:off x="1152410" y="1623867"/>
            <a:ext cx="9601200" cy="3296318"/>
          </a:xfrm>
          <a:prstGeom prst="straightConnector1">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1174941" y="1620659"/>
            <a:ext cx="9601200" cy="3296318"/>
          </a:xfrm>
          <a:prstGeom prst="straightConnector1">
            <a:avLst/>
          </a:prstGeom>
          <a:ln w="19050">
            <a:solidFill>
              <a:srgbClr val="EFC4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0292946" y="3122152"/>
            <a:ext cx="1784407" cy="400110"/>
          </a:xfrm>
          <a:prstGeom prst="rect">
            <a:avLst/>
          </a:prstGeom>
          <a:noFill/>
        </p:spPr>
        <p:txBody>
          <a:bodyPr wrap="square" rtlCol="0">
            <a:spAutoFit/>
          </a:bodyPr>
          <a:lstStyle/>
          <a:p>
            <a:r>
              <a:rPr lang="en-US" sz="2000" dirty="0" err="1">
                <a:solidFill>
                  <a:srgbClr val="00B0F0"/>
                </a:solidFill>
              </a:rPr>
              <a:t>Corr</a:t>
            </a:r>
            <a:r>
              <a:rPr lang="en-US" sz="2000" dirty="0">
                <a:solidFill>
                  <a:srgbClr val="00B0F0"/>
                </a:solidFill>
              </a:rPr>
              <a:t> = 0.76</a:t>
            </a:r>
          </a:p>
        </p:txBody>
      </p:sp>
      <p:sp>
        <p:nvSpPr>
          <p:cNvPr id="128" name="TextBox 127"/>
          <p:cNvSpPr txBox="1"/>
          <p:nvPr/>
        </p:nvSpPr>
        <p:spPr>
          <a:xfrm>
            <a:off x="10294798" y="5090464"/>
            <a:ext cx="1813508" cy="400110"/>
          </a:xfrm>
          <a:prstGeom prst="rect">
            <a:avLst/>
          </a:prstGeom>
          <a:noFill/>
        </p:spPr>
        <p:txBody>
          <a:bodyPr wrap="square" rtlCol="0">
            <a:spAutoFit/>
          </a:bodyPr>
          <a:lstStyle/>
          <a:p>
            <a:r>
              <a:rPr lang="en-US" sz="2000" dirty="0" err="1">
                <a:solidFill>
                  <a:srgbClr val="92D050"/>
                </a:solidFill>
              </a:rPr>
              <a:t>Corr</a:t>
            </a:r>
            <a:r>
              <a:rPr lang="en-US" sz="2000" dirty="0">
                <a:solidFill>
                  <a:srgbClr val="92D050"/>
                </a:solidFill>
              </a:rPr>
              <a:t> = 0.38</a:t>
            </a:r>
          </a:p>
        </p:txBody>
      </p:sp>
      <p:sp>
        <p:nvSpPr>
          <p:cNvPr id="129" name="Title 1"/>
          <p:cNvSpPr txBox="1">
            <a:spLocks/>
          </p:cNvSpPr>
          <p:nvPr/>
        </p:nvSpPr>
        <p:spPr>
          <a:xfrm>
            <a:off x="1080043" y="453253"/>
            <a:ext cx="10353762" cy="139011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Correlation</a:t>
            </a:r>
            <a:r>
              <a:rPr lang="en-US" dirty="0"/>
              <a:t> </a:t>
            </a:r>
          </a:p>
        </p:txBody>
      </p:sp>
      <p:sp>
        <p:nvSpPr>
          <p:cNvPr id="130" name="TextBox 129"/>
          <p:cNvSpPr txBox="1"/>
          <p:nvPr/>
        </p:nvSpPr>
        <p:spPr>
          <a:xfrm>
            <a:off x="4059371" y="6459151"/>
            <a:ext cx="4700603" cy="430887"/>
          </a:xfrm>
          <a:prstGeom prst="rect">
            <a:avLst/>
          </a:prstGeom>
          <a:noFill/>
        </p:spPr>
        <p:txBody>
          <a:bodyPr wrap="square" rtlCol="0">
            <a:spAutoFit/>
          </a:bodyPr>
          <a:lstStyle/>
          <a:p>
            <a:pPr algn="ctr"/>
            <a:r>
              <a:rPr lang="en-US" sz="2200" dirty="0"/>
              <a:t>Years of Experience</a:t>
            </a:r>
          </a:p>
        </p:txBody>
      </p:sp>
      <p:sp>
        <p:nvSpPr>
          <p:cNvPr id="131" name="TextBox 130"/>
          <p:cNvSpPr txBox="1"/>
          <p:nvPr/>
        </p:nvSpPr>
        <p:spPr>
          <a:xfrm rot="16200000">
            <a:off x="-1272126" y="3451317"/>
            <a:ext cx="4700603" cy="430887"/>
          </a:xfrm>
          <a:prstGeom prst="rect">
            <a:avLst/>
          </a:prstGeom>
          <a:noFill/>
        </p:spPr>
        <p:txBody>
          <a:bodyPr wrap="square" rtlCol="0">
            <a:spAutoFit/>
          </a:bodyPr>
          <a:lstStyle/>
          <a:p>
            <a:pPr algn="ctr"/>
            <a:r>
              <a:rPr lang="en-US" sz="2200" dirty="0"/>
              <a:t>Salary</a:t>
            </a:r>
          </a:p>
        </p:txBody>
      </p:sp>
    </p:spTree>
    <p:extLst>
      <p:ext uri="{BB962C8B-B14F-4D97-AF65-F5344CB8AC3E}">
        <p14:creationId xmlns:p14="http://schemas.microsoft.com/office/powerpoint/2010/main" val="4069778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228599"/>
            <a:ext cx="8724900" cy="1562101"/>
          </a:xfrm>
        </p:spPr>
        <p:txBody>
          <a:bodyPr>
            <a:normAutofit/>
          </a:bodyPr>
          <a:lstStyle/>
          <a:p>
            <a:r>
              <a:rPr lang="en-US" dirty="0"/>
              <a:t>R</a:t>
            </a:r>
            <a:r>
              <a:rPr lang="en-US" baseline="30000" dirty="0"/>
              <a:t>2</a:t>
            </a:r>
            <a:r>
              <a:rPr lang="en-US" dirty="0"/>
              <a:t> </a:t>
            </a:r>
            <a:r>
              <a:rPr lang="en-US" sz="2000" dirty="0"/>
              <a:t>(R-Squared)</a:t>
            </a:r>
            <a:br>
              <a:rPr lang="en-US" dirty="0"/>
            </a:br>
            <a:r>
              <a:rPr lang="en-US" sz="2800" dirty="0"/>
              <a:t>(Coefficient of Determination)</a:t>
            </a:r>
          </a:p>
        </p:txBody>
      </p:sp>
      <p:sp>
        <p:nvSpPr>
          <p:cNvPr id="6" name="TextBox 5"/>
          <p:cNvSpPr txBox="1"/>
          <p:nvPr/>
        </p:nvSpPr>
        <p:spPr>
          <a:xfrm>
            <a:off x="1511300" y="1790700"/>
            <a:ext cx="9156700" cy="2062103"/>
          </a:xfrm>
          <a:prstGeom prst="rect">
            <a:avLst/>
          </a:prstGeom>
          <a:noFill/>
        </p:spPr>
        <p:txBody>
          <a:bodyPr wrap="square" rtlCol="0">
            <a:spAutoFit/>
          </a:bodyPr>
          <a:lstStyle/>
          <a:p>
            <a:pPr algn="ctr"/>
            <a:r>
              <a:rPr lang="en-US" sz="3200" dirty="0"/>
              <a:t>How much of the </a:t>
            </a:r>
          </a:p>
          <a:p>
            <a:pPr algn="ctr"/>
            <a:r>
              <a:rPr lang="en-US" sz="3200" cap="small" dirty="0">
                <a:solidFill>
                  <a:srgbClr val="EFC457"/>
                </a:solidFill>
              </a:rPr>
              <a:t>Variation in the Response</a:t>
            </a:r>
            <a:r>
              <a:rPr lang="en-US" sz="3200" cap="small" dirty="0"/>
              <a:t> </a:t>
            </a:r>
            <a:r>
              <a:rPr lang="en-US" sz="3200" dirty="0"/>
              <a:t>(</a:t>
            </a:r>
            <a:r>
              <a:rPr lang="en-US" sz="3200" i="1" dirty="0"/>
              <a:t>y</a:t>
            </a:r>
            <a:r>
              <a:rPr lang="en-US" sz="3200" dirty="0"/>
              <a:t>) </a:t>
            </a:r>
          </a:p>
          <a:p>
            <a:pPr algn="ctr"/>
            <a:r>
              <a:rPr lang="en-US" sz="3200" dirty="0"/>
              <a:t>is explained by the </a:t>
            </a:r>
          </a:p>
          <a:p>
            <a:pPr algn="ctr"/>
            <a:r>
              <a:rPr lang="en-US" sz="3200" cap="small" dirty="0">
                <a:solidFill>
                  <a:srgbClr val="EFC457"/>
                </a:solidFill>
              </a:rPr>
              <a:t>Variation in the Predictor</a:t>
            </a:r>
            <a:r>
              <a:rPr lang="en-US" sz="3200" dirty="0"/>
              <a:t>(</a:t>
            </a:r>
            <a:r>
              <a:rPr lang="en-US" sz="3200" i="1" dirty="0"/>
              <a:t>x</a:t>
            </a:r>
            <a:r>
              <a:rPr lang="en-US" sz="3200" dirty="0"/>
              <a:t>).  </a:t>
            </a:r>
          </a:p>
        </p:txBody>
      </p:sp>
      <p:sp>
        <p:nvSpPr>
          <p:cNvPr id="8" name="Rectangle 7"/>
          <p:cNvSpPr/>
          <p:nvPr/>
        </p:nvSpPr>
        <p:spPr>
          <a:xfrm>
            <a:off x="1949450" y="4784901"/>
            <a:ext cx="8280400" cy="923330"/>
          </a:xfrm>
          <a:prstGeom prst="rect">
            <a:avLst/>
          </a:prstGeom>
        </p:spPr>
        <p:txBody>
          <a:bodyPr wrap="square">
            <a:spAutoFit/>
          </a:bodyPr>
          <a:lstStyle/>
          <a:p>
            <a:pPr algn="ctr"/>
            <a:r>
              <a:rPr lang="en-US" sz="5400" dirty="0">
                <a:solidFill>
                  <a:prstClr val="white"/>
                </a:solidFill>
              </a:rPr>
              <a:t>0 ≤  R</a:t>
            </a:r>
            <a:r>
              <a:rPr lang="en-US" sz="5400" baseline="30000" dirty="0">
                <a:solidFill>
                  <a:prstClr val="white"/>
                </a:solidFill>
              </a:rPr>
              <a:t>2</a:t>
            </a:r>
            <a:r>
              <a:rPr lang="en-US" sz="5400" dirty="0">
                <a:solidFill>
                  <a:prstClr val="white"/>
                </a:solidFill>
              </a:rPr>
              <a:t>  ≤ 1</a:t>
            </a:r>
            <a:endParaRPr lang="en-US" sz="5400" dirty="0"/>
          </a:p>
        </p:txBody>
      </p:sp>
    </p:spTree>
    <p:extLst>
      <p:ext uri="{BB962C8B-B14F-4D97-AF65-F5344CB8AC3E}">
        <p14:creationId xmlns:p14="http://schemas.microsoft.com/office/powerpoint/2010/main" val="35315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p:nvPr/>
        </p:nvCxnSpPr>
        <p:spPr>
          <a:xfrm flipV="1">
            <a:off x="1147647" y="1623358"/>
            <a:ext cx="9601200" cy="3296318"/>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grpSp>
        <p:nvGrpSpPr>
          <p:cNvPr id="124" name="Group 123"/>
          <p:cNvGrpSpPr>
            <a:grpSpLocks noChangeAspect="1"/>
          </p:cNvGrpSpPr>
          <p:nvPr/>
        </p:nvGrpSpPr>
        <p:grpSpPr>
          <a:xfrm>
            <a:off x="1233411" y="1237744"/>
            <a:ext cx="9204740" cy="5316550"/>
            <a:chOff x="1663177" y="1333792"/>
            <a:chExt cx="9359867" cy="5406150"/>
          </a:xfrm>
        </p:grpSpPr>
        <p:grpSp>
          <p:nvGrpSpPr>
            <p:cNvPr id="123" name="Group 122"/>
            <p:cNvGrpSpPr/>
            <p:nvPr/>
          </p:nvGrpSpPr>
          <p:grpSpPr>
            <a:xfrm>
              <a:off x="1663177" y="1333792"/>
              <a:ext cx="9359867" cy="4941268"/>
              <a:chOff x="1663177" y="1333792"/>
              <a:chExt cx="9359867" cy="4941268"/>
            </a:xfrm>
          </p:grpSpPr>
          <p:grpSp>
            <p:nvGrpSpPr>
              <p:cNvPr id="40" name="Group 39"/>
              <p:cNvGrpSpPr>
                <a:grpSpLocks noChangeAspect="1"/>
              </p:cNvGrpSpPr>
              <p:nvPr/>
            </p:nvGrpSpPr>
            <p:grpSpPr>
              <a:xfrm>
                <a:off x="2344076" y="1333792"/>
                <a:ext cx="8678968" cy="4941268"/>
                <a:chOff x="2285578" y="2375701"/>
                <a:chExt cx="5524500" cy="3145315"/>
              </a:xfrm>
            </p:grpSpPr>
            <p:sp>
              <p:nvSpPr>
                <p:cNvPr id="41" name="Oval 40"/>
                <p:cNvSpPr/>
                <p:nvPr/>
              </p:nvSpPr>
              <p:spPr>
                <a:xfrm>
                  <a:off x="2484121" y="42052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2" name="Oval 41"/>
                <p:cNvSpPr/>
                <p:nvPr/>
              </p:nvSpPr>
              <p:spPr>
                <a:xfrm>
                  <a:off x="2636521" y="43576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3" name="Oval 42"/>
                <p:cNvSpPr/>
                <p:nvPr/>
              </p:nvSpPr>
              <p:spPr>
                <a:xfrm>
                  <a:off x="2788921" y="45100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4" name="Oval 43"/>
                <p:cNvSpPr/>
                <p:nvPr/>
              </p:nvSpPr>
              <p:spPr>
                <a:xfrm>
                  <a:off x="2941321" y="4120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5" name="Oval 44"/>
                <p:cNvSpPr/>
                <p:nvPr/>
              </p:nvSpPr>
              <p:spPr>
                <a:xfrm>
                  <a:off x="3212256" y="43491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6" name="Oval 45"/>
                <p:cNvSpPr/>
                <p:nvPr/>
              </p:nvSpPr>
              <p:spPr>
                <a:xfrm>
                  <a:off x="3203789" y="3917390"/>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7" name="Oval 46"/>
                <p:cNvSpPr/>
                <p:nvPr/>
              </p:nvSpPr>
              <p:spPr>
                <a:xfrm>
                  <a:off x="3415455" y="4002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8" name="Oval 47"/>
                <p:cNvSpPr/>
                <p:nvPr/>
              </p:nvSpPr>
              <p:spPr>
                <a:xfrm>
                  <a:off x="3423923" y="42729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49" name="Oval 48"/>
                <p:cNvSpPr/>
                <p:nvPr/>
              </p:nvSpPr>
              <p:spPr>
                <a:xfrm>
                  <a:off x="3618655" y="3875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0" name="Oval 49"/>
                <p:cNvSpPr/>
                <p:nvPr/>
              </p:nvSpPr>
              <p:spPr>
                <a:xfrm>
                  <a:off x="3796455" y="421372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1" name="Oval 50"/>
                <p:cNvSpPr/>
                <p:nvPr/>
              </p:nvSpPr>
              <p:spPr>
                <a:xfrm>
                  <a:off x="4016588" y="3739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2" name="Oval 51"/>
                <p:cNvSpPr/>
                <p:nvPr/>
              </p:nvSpPr>
              <p:spPr>
                <a:xfrm>
                  <a:off x="4245188" y="395125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3" name="Oval 52"/>
                <p:cNvSpPr/>
                <p:nvPr/>
              </p:nvSpPr>
              <p:spPr>
                <a:xfrm>
                  <a:off x="4346789" y="34347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4" name="Oval 53"/>
                <p:cNvSpPr/>
                <p:nvPr/>
              </p:nvSpPr>
              <p:spPr>
                <a:xfrm>
                  <a:off x="4431456" y="4213725"/>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5" name="Oval 54"/>
                <p:cNvSpPr/>
                <p:nvPr/>
              </p:nvSpPr>
              <p:spPr>
                <a:xfrm>
                  <a:off x="4685457" y="38665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6" name="Oval 55"/>
                <p:cNvSpPr/>
                <p:nvPr/>
              </p:nvSpPr>
              <p:spPr>
                <a:xfrm>
                  <a:off x="4600790" y="36295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7" name="Oval 56"/>
                <p:cNvSpPr/>
                <p:nvPr/>
              </p:nvSpPr>
              <p:spPr>
                <a:xfrm>
                  <a:off x="4753190" y="343478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8" name="Oval 57"/>
                <p:cNvSpPr/>
                <p:nvPr/>
              </p:nvSpPr>
              <p:spPr>
                <a:xfrm>
                  <a:off x="5057991" y="37819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59" name="Oval 58"/>
                <p:cNvSpPr/>
                <p:nvPr/>
              </p:nvSpPr>
              <p:spPr>
                <a:xfrm>
                  <a:off x="5142657" y="338398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0" name="Oval 59"/>
                <p:cNvSpPr/>
                <p:nvPr/>
              </p:nvSpPr>
              <p:spPr>
                <a:xfrm>
                  <a:off x="5472858" y="3646453"/>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1" name="Oval 60"/>
                <p:cNvSpPr/>
                <p:nvPr/>
              </p:nvSpPr>
              <p:spPr>
                <a:xfrm>
                  <a:off x="5625258" y="3256986"/>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62" name="Oval 61"/>
                <p:cNvSpPr/>
                <p:nvPr/>
              </p:nvSpPr>
              <p:spPr>
                <a:xfrm>
                  <a:off x="5735325" y="354484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grpSp>
              <p:nvGrpSpPr>
                <p:cNvPr id="63" name="Group 62"/>
                <p:cNvGrpSpPr/>
                <p:nvPr/>
              </p:nvGrpSpPr>
              <p:grpSpPr>
                <a:xfrm>
                  <a:off x="2285578" y="2375701"/>
                  <a:ext cx="5524500" cy="3145315"/>
                  <a:chOff x="2285578" y="2375701"/>
                  <a:chExt cx="5524500" cy="3145315"/>
                </a:xfrm>
              </p:grpSpPr>
              <p:grpSp>
                <p:nvGrpSpPr>
                  <p:cNvPr id="64" name="Group 63"/>
                  <p:cNvGrpSpPr/>
                  <p:nvPr/>
                </p:nvGrpSpPr>
                <p:grpSpPr>
                  <a:xfrm>
                    <a:off x="2285578" y="2375701"/>
                    <a:ext cx="5524500" cy="3145315"/>
                    <a:chOff x="2004060" y="1570310"/>
                    <a:chExt cx="5524500" cy="3145315"/>
                  </a:xfrm>
                </p:grpSpPr>
                <p:cxnSp>
                  <p:nvCxnSpPr>
                    <p:cNvPr id="95" name="Straight Connector 94"/>
                    <p:cNvCxnSpPr/>
                    <p:nvPr/>
                  </p:nvCxnSpPr>
                  <p:spPr>
                    <a:xfrm>
                      <a:off x="2004060" y="4715048"/>
                      <a:ext cx="5524500" cy="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004060" y="1570310"/>
                      <a:ext cx="0" cy="314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577889" y="2387056"/>
                    <a:ext cx="4855468" cy="2469002"/>
                    <a:chOff x="2577889" y="2387056"/>
                    <a:chExt cx="4855468" cy="2469002"/>
                  </a:xfrm>
                </p:grpSpPr>
                <p:sp>
                  <p:nvSpPr>
                    <p:cNvPr id="67" name="Oval 66"/>
                    <p:cNvSpPr/>
                    <p:nvPr/>
                  </p:nvSpPr>
                  <p:spPr>
                    <a:xfrm>
                      <a:off x="2577889" y="347934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831890" y="386880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984290" y="347933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373757" y="342853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034032" y="43852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288033" y="476461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440433" y="43852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29900" y="4519083"/>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681308" y="285142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935309" y="32747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087709" y="28514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77176" y="28006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392509" y="471264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646510" y="472275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798910" y="45280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188377" y="44772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971367" y="281889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225368" y="324222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7768" y="304749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67235" y="299669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27982" y="35308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181983" y="372559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34383" y="35308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23850" y="348006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52450" y="243785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341917" y="23870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656495" y="435765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45962" y="430685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7" name="Group 96"/>
              <p:cNvGrpSpPr/>
              <p:nvPr/>
            </p:nvGrpSpPr>
            <p:grpSpPr>
              <a:xfrm>
                <a:off x="1663177" y="1351631"/>
                <a:ext cx="600904" cy="4858468"/>
                <a:chOff x="1674093" y="2835245"/>
                <a:chExt cx="600904" cy="2316408"/>
              </a:xfrm>
            </p:grpSpPr>
            <p:sp>
              <p:nvSpPr>
                <p:cNvPr id="98" name="TextBox 97"/>
                <p:cNvSpPr txBox="1"/>
                <p:nvPr/>
              </p:nvSpPr>
              <p:spPr>
                <a:xfrm>
                  <a:off x="1674093" y="4365370"/>
                  <a:ext cx="600904" cy="174029"/>
                </a:xfrm>
                <a:prstGeom prst="rect">
                  <a:avLst/>
                </a:prstGeom>
                <a:noFill/>
              </p:spPr>
              <p:txBody>
                <a:bodyPr wrap="square" rtlCol="0">
                  <a:spAutoFit/>
                </a:bodyPr>
                <a:lstStyle/>
                <a:p>
                  <a:pPr algn="ctr"/>
                  <a:r>
                    <a:rPr lang="en-US" sz="1600" dirty="0"/>
                    <a:t>$20k</a:t>
                  </a:r>
                </a:p>
              </p:txBody>
            </p:sp>
            <p:grpSp>
              <p:nvGrpSpPr>
                <p:cNvPr id="99" name="Group 98"/>
                <p:cNvGrpSpPr/>
                <p:nvPr/>
              </p:nvGrpSpPr>
              <p:grpSpPr>
                <a:xfrm>
                  <a:off x="1674093" y="2835245"/>
                  <a:ext cx="600904" cy="2316408"/>
                  <a:chOff x="1674093" y="2835245"/>
                  <a:chExt cx="600904" cy="2316408"/>
                </a:xfrm>
              </p:grpSpPr>
              <p:sp>
                <p:nvSpPr>
                  <p:cNvPr id="100" name="TextBox 99"/>
                  <p:cNvSpPr txBox="1"/>
                  <p:nvPr/>
                </p:nvSpPr>
                <p:spPr>
                  <a:xfrm>
                    <a:off x="1674093" y="4671392"/>
                    <a:ext cx="600904" cy="174029"/>
                  </a:xfrm>
                  <a:prstGeom prst="rect">
                    <a:avLst/>
                  </a:prstGeom>
                  <a:noFill/>
                </p:spPr>
                <p:txBody>
                  <a:bodyPr wrap="square" rtlCol="0">
                    <a:spAutoFit/>
                  </a:bodyPr>
                  <a:lstStyle/>
                  <a:p>
                    <a:pPr algn="ctr"/>
                    <a:r>
                      <a:rPr lang="en-US" sz="1600" dirty="0"/>
                      <a:t>$10k</a:t>
                    </a:r>
                  </a:p>
                </p:txBody>
              </p:sp>
              <p:sp>
                <p:nvSpPr>
                  <p:cNvPr id="101" name="TextBox 100"/>
                  <p:cNvSpPr txBox="1"/>
                  <p:nvPr/>
                </p:nvSpPr>
                <p:spPr>
                  <a:xfrm>
                    <a:off x="1674093" y="4059345"/>
                    <a:ext cx="600904" cy="174029"/>
                  </a:xfrm>
                  <a:prstGeom prst="rect">
                    <a:avLst/>
                  </a:prstGeom>
                  <a:noFill/>
                </p:spPr>
                <p:txBody>
                  <a:bodyPr wrap="square" rtlCol="0">
                    <a:spAutoFit/>
                  </a:bodyPr>
                  <a:lstStyle/>
                  <a:p>
                    <a:pPr algn="ctr"/>
                    <a:r>
                      <a:rPr lang="en-US" sz="1600" dirty="0"/>
                      <a:t>$30k</a:t>
                    </a:r>
                  </a:p>
                </p:txBody>
              </p:sp>
              <p:sp>
                <p:nvSpPr>
                  <p:cNvPr id="102" name="TextBox 101"/>
                  <p:cNvSpPr txBox="1"/>
                  <p:nvPr/>
                </p:nvSpPr>
                <p:spPr>
                  <a:xfrm>
                    <a:off x="1674093" y="3753320"/>
                    <a:ext cx="600904" cy="174029"/>
                  </a:xfrm>
                  <a:prstGeom prst="rect">
                    <a:avLst/>
                  </a:prstGeom>
                  <a:noFill/>
                </p:spPr>
                <p:txBody>
                  <a:bodyPr wrap="square" rtlCol="0">
                    <a:spAutoFit/>
                  </a:bodyPr>
                  <a:lstStyle/>
                  <a:p>
                    <a:pPr algn="ctr"/>
                    <a:r>
                      <a:rPr lang="en-US" sz="1600" dirty="0"/>
                      <a:t>$40k</a:t>
                    </a:r>
                  </a:p>
                </p:txBody>
              </p:sp>
              <p:sp>
                <p:nvSpPr>
                  <p:cNvPr id="103" name="TextBox 102"/>
                  <p:cNvSpPr txBox="1"/>
                  <p:nvPr/>
                </p:nvSpPr>
                <p:spPr>
                  <a:xfrm>
                    <a:off x="1674093" y="3447295"/>
                    <a:ext cx="600904" cy="174029"/>
                  </a:xfrm>
                  <a:prstGeom prst="rect">
                    <a:avLst/>
                  </a:prstGeom>
                  <a:noFill/>
                </p:spPr>
                <p:txBody>
                  <a:bodyPr wrap="square" rtlCol="0">
                    <a:spAutoFit/>
                  </a:bodyPr>
                  <a:lstStyle/>
                  <a:p>
                    <a:pPr algn="ctr"/>
                    <a:r>
                      <a:rPr lang="en-US" sz="1600" dirty="0"/>
                      <a:t>$50k</a:t>
                    </a:r>
                  </a:p>
                </p:txBody>
              </p:sp>
              <p:sp>
                <p:nvSpPr>
                  <p:cNvPr id="104" name="TextBox 103"/>
                  <p:cNvSpPr txBox="1"/>
                  <p:nvPr/>
                </p:nvSpPr>
                <p:spPr>
                  <a:xfrm>
                    <a:off x="1674093" y="3141270"/>
                    <a:ext cx="600904" cy="174029"/>
                  </a:xfrm>
                  <a:prstGeom prst="rect">
                    <a:avLst/>
                  </a:prstGeom>
                  <a:noFill/>
                </p:spPr>
                <p:txBody>
                  <a:bodyPr wrap="square" rtlCol="0">
                    <a:spAutoFit/>
                  </a:bodyPr>
                  <a:lstStyle/>
                  <a:p>
                    <a:pPr algn="ctr"/>
                    <a:r>
                      <a:rPr lang="en-US" sz="1600" dirty="0"/>
                      <a:t>$60k</a:t>
                    </a:r>
                  </a:p>
                </p:txBody>
              </p:sp>
              <p:sp>
                <p:nvSpPr>
                  <p:cNvPr id="105" name="TextBox 104"/>
                  <p:cNvSpPr txBox="1"/>
                  <p:nvPr/>
                </p:nvSpPr>
                <p:spPr>
                  <a:xfrm>
                    <a:off x="1674093" y="2835245"/>
                    <a:ext cx="600904" cy="174029"/>
                  </a:xfrm>
                  <a:prstGeom prst="rect">
                    <a:avLst/>
                  </a:prstGeom>
                  <a:noFill/>
                </p:spPr>
                <p:txBody>
                  <a:bodyPr wrap="square" rtlCol="0">
                    <a:spAutoFit/>
                  </a:bodyPr>
                  <a:lstStyle/>
                  <a:p>
                    <a:pPr algn="ctr"/>
                    <a:r>
                      <a:rPr lang="en-US" sz="1600" dirty="0"/>
                      <a:t>$70k</a:t>
                    </a:r>
                  </a:p>
                </p:txBody>
              </p:sp>
              <p:sp>
                <p:nvSpPr>
                  <p:cNvPr id="106" name="TextBox 105"/>
                  <p:cNvSpPr txBox="1"/>
                  <p:nvPr/>
                </p:nvSpPr>
                <p:spPr>
                  <a:xfrm>
                    <a:off x="1674093" y="4977624"/>
                    <a:ext cx="600904" cy="174029"/>
                  </a:xfrm>
                  <a:prstGeom prst="rect">
                    <a:avLst/>
                  </a:prstGeom>
                  <a:noFill/>
                </p:spPr>
                <p:txBody>
                  <a:bodyPr wrap="square" rtlCol="0">
                    <a:spAutoFit/>
                  </a:bodyPr>
                  <a:lstStyle/>
                  <a:p>
                    <a:pPr algn="ctr"/>
                    <a:r>
                      <a:rPr lang="en-US" sz="1600" dirty="0"/>
                      <a:t>$5k</a:t>
                    </a:r>
                  </a:p>
                </p:txBody>
              </p:sp>
            </p:grpSp>
          </p:grpSp>
        </p:grpSp>
        <p:grpSp>
          <p:nvGrpSpPr>
            <p:cNvPr id="107" name="Group 106"/>
            <p:cNvGrpSpPr/>
            <p:nvPr/>
          </p:nvGrpSpPr>
          <p:grpSpPr>
            <a:xfrm>
              <a:off x="1943630" y="6401388"/>
              <a:ext cx="9079414" cy="338554"/>
              <a:chOff x="2240810" y="5555568"/>
              <a:chExt cx="5518457" cy="338554"/>
            </a:xfrm>
          </p:grpSpPr>
          <p:sp>
            <p:nvSpPr>
              <p:cNvPr id="108" name="TextBox 107"/>
              <p:cNvSpPr txBox="1"/>
              <p:nvPr/>
            </p:nvSpPr>
            <p:spPr>
              <a:xfrm>
                <a:off x="2240810" y="5555568"/>
                <a:ext cx="486621" cy="338554"/>
              </a:xfrm>
              <a:prstGeom prst="rect">
                <a:avLst/>
              </a:prstGeom>
              <a:noFill/>
            </p:spPr>
            <p:txBody>
              <a:bodyPr wrap="square" rtlCol="0">
                <a:spAutoFit/>
              </a:bodyPr>
              <a:lstStyle/>
              <a:p>
                <a:pPr algn="ctr"/>
                <a:r>
                  <a:rPr lang="en-US" sz="1600" dirty="0"/>
                  <a:t>0</a:t>
                </a:r>
              </a:p>
            </p:txBody>
          </p:sp>
          <p:sp>
            <p:nvSpPr>
              <p:cNvPr id="109" name="TextBox 108"/>
              <p:cNvSpPr txBox="1"/>
              <p:nvPr/>
            </p:nvSpPr>
            <p:spPr>
              <a:xfrm>
                <a:off x="2600227" y="5555568"/>
                <a:ext cx="486621" cy="338554"/>
              </a:xfrm>
              <a:prstGeom prst="rect">
                <a:avLst/>
              </a:prstGeom>
              <a:noFill/>
            </p:spPr>
            <p:txBody>
              <a:bodyPr wrap="square" rtlCol="0">
                <a:spAutoFit/>
              </a:bodyPr>
              <a:lstStyle/>
              <a:p>
                <a:pPr algn="ctr"/>
                <a:r>
                  <a:rPr lang="en-US" sz="1600" dirty="0"/>
                  <a:t>2</a:t>
                </a:r>
              </a:p>
            </p:txBody>
          </p:sp>
          <p:sp>
            <p:nvSpPr>
              <p:cNvPr id="110" name="TextBox 109"/>
              <p:cNvSpPr txBox="1"/>
              <p:nvPr/>
            </p:nvSpPr>
            <p:spPr>
              <a:xfrm>
                <a:off x="2959644" y="5555568"/>
                <a:ext cx="486621" cy="338554"/>
              </a:xfrm>
              <a:prstGeom prst="rect">
                <a:avLst/>
              </a:prstGeom>
              <a:noFill/>
            </p:spPr>
            <p:txBody>
              <a:bodyPr wrap="square" rtlCol="0">
                <a:spAutoFit/>
              </a:bodyPr>
              <a:lstStyle/>
              <a:p>
                <a:pPr algn="ctr"/>
                <a:r>
                  <a:rPr lang="en-US" sz="1600" dirty="0"/>
                  <a:t>4</a:t>
                </a:r>
              </a:p>
            </p:txBody>
          </p:sp>
          <p:sp>
            <p:nvSpPr>
              <p:cNvPr id="111" name="TextBox 110"/>
              <p:cNvSpPr txBox="1"/>
              <p:nvPr/>
            </p:nvSpPr>
            <p:spPr>
              <a:xfrm>
                <a:off x="3319061" y="5555568"/>
                <a:ext cx="486621" cy="338554"/>
              </a:xfrm>
              <a:prstGeom prst="rect">
                <a:avLst/>
              </a:prstGeom>
              <a:noFill/>
            </p:spPr>
            <p:txBody>
              <a:bodyPr wrap="square" rtlCol="0">
                <a:spAutoFit/>
              </a:bodyPr>
              <a:lstStyle/>
              <a:p>
                <a:pPr algn="ctr"/>
                <a:r>
                  <a:rPr lang="en-US" sz="1600" dirty="0"/>
                  <a:t>6</a:t>
                </a:r>
              </a:p>
            </p:txBody>
          </p:sp>
          <p:sp>
            <p:nvSpPr>
              <p:cNvPr id="112" name="TextBox 111"/>
              <p:cNvSpPr txBox="1"/>
              <p:nvPr/>
            </p:nvSpPr>
            <p:spPr>
              <a:xfrm>
                <a:off x="3678478" y="5555568"/>
                <a:ext cx="486621" cy="338554"/>
              </a:xfrm>
              <a:prstGeom prst="rect">
                <a:avLst/>
              </a:prstGeom>
              <a:noFill/>
            </p:spPr>
            <p:txBody>
              <a:bodyPr wrap="square" rtlCol="0">
                <a:spAutoFit/>
              </a:bodyPr>
              <a:lstStyle/>
              <a:p>
                <a:pPr algn="ctr"/>
                <a:r>
                  <a:rPr lang="en-US" sz="1600" dirty="0"/>
                  <a:t>8</a:t>
                </a:r>
              </a:p>
            </p:txBody>
          </p:sp>
          <p:sp>
            <p:nvSpPr>
              <p:cNvPr id="113" name="TextBox 112"/>
              <p:cNvSpPr txBox="1"/>
              <p:nvPr/>
            </p:nvSpPr>
            <p:spPr>
              <a:xfrm>
                <a:off x="4037895" y="5555568"/>
                <a:ext cx="486621" cy="338554"/>
              </a:xfrm>
              <a:prstGeom prst="rect">
                <a:avLst/>
              </a:prstGeom>
              <a:noFill/>
            </p:spPr>
            <p:txBody>
              <a:bodyPr wrap="square" rtlCol="0">
                <a:spAutoFit/>
              </a:bodyPr>
              <a:lstStyle/>
              <a:p>
                <a:pPr algn="ctr"/>
                <a:r>
                  <a:rPr lang="en-US" sz="1600" dirty="0"/>
                  <a:t>10</a:t>
                </a:r>
              </a:p>
            </p:txBody>
          </p:sp>
          <p:sp>
            <p:nvSpPr>
              <p:cNvPr id="114" name="TextBox 113"/>
              <p:cNvSpPr txBox="1"/>
              <p:nvPr/>
            </p:nvSpPr>
            <p:spPr>
              <a:xfrm>
                <a:off x="4397312" y="5555568"/>
                <a:ext cx="486621" cy="338554"/>
              </a:xfrm>
              <a:prstGeom prst="rect">
                <a:avLst/>
              </a:prstGeom>
              <a:noFill/>
            </p:spPr>
            <p:txBody>
              <a:bodyPr wrap="square" rtlCol="0">
                <a:spAutoFit/>
              </a:bodyPr>
              <a:lstStyle/>
              <a:p>
                <a:pPr algn="ctr"/>
                <a:r>
                  <a:rPr lang="en-US" sz="1600" dirty="0"/>
                  <a:t>12</a:t>
                </a:r>
              </a:p>
            </p:txBody>
          </p:sp>
          <p:sp>
            <p:nvSpPr>
              <p:cNvPr id="115" name="TextBox 114"/>
              <p:cNvSpPr txBox="1"/>
              <p:nvPr/>
            </p:nvSpPr>
            <p:spPr>
              <a:xfrm>
                <a:off x="4756729" y="5555568"/>
                <a:ext cx="486621" cy="338554"/>
              </a:xfrm>
              <a:prstGeom prst="rect">
                <a:avLst/>
              </a:prstGeom>
              <a:noFill/>
            </p:spPr>
            <p:txBody>
              <a:bodyPr wrap="square" rtlCol="0">
                <a:spAutoFit/>
              </a:bodyPr>
              <a:lstStyle/>
              <a:p>
                <a:pPr algn="ctr"/>
                <a:r>
                  <a:rPr lang="en-US" sz="1600" dirty="0"/>
                  <a:t>14</a:t>
                </a:r>
              </a:p>
            </p:txBody>
          </p:sp>
          <p:sp>
            <p:nvSpPr>
              <p:cNvPr id="116" name="TextBox 115"/>
              <p:cNvSpPr txBox="1"/>
              <p:nvPr/>
            </p:nvSpPr>
            <p:spPr>
              <a:xfrm>
                <a:off x="5116146" y="5555568"/>
                <a:ext cx="486621" cy="338554"/>
              </a:xfrm>
              <a:prstGeom prst="rect">
                <a:avLst/>
              </a:prstGeom>
              <a:noFill/>
            </p:spPr>
            <p:txBody>
              <a:bodyPr wrap="square" rtlCol="0">
                <a:spAutoFit/>
              </a:bodyPr>
              <a:lstStyle/>
              <a:p>
                <a:pPr algn="ctr"/>
                <a:r>
                  <a:rPr lang="en-US" sz="1600" dirty="0"/>
                  <a:t>16</a:t>
                </a:r>
              </a:p>
            </p:txBody>
          </p:sp>
          <p:sp>
            <p:nvSpPr>
              <p:cNvPr id="117" name="TextBox 116"/>
              <p:cNvSpPr txBox="1"/>
              <p:nvPr/>
            </p:nvSpPr>
            <p:spPr>
              <a:xfrm>
                <a:off x="5475563" y="5555568"/>
                <a:ext cx="486621" cy="338554"/>
              </a:xfrm>
              <a:prstGeom prst="rect">
                <a:avLst/>
              </a:prstGeom>
              <a:noFill/>
            </p:spPr>
            <p:txBody>
              <a:bodyPr wrap="square" rtlCol="0">
                <a:spAutoFit/>
              </a:bodyPr>
              <a:lstStyle/>
              <a:p>
                <a:pPr algn="ctr"/>
                <a:r>
                  <a:rPr lang="en-US" sz="1600" dirty="0"/>
                  <a:t>18</a:t>
                </a:r>
              </a:p>
            </p:txBody>
          </p:sp>
          <p:sp>
            <p:nvSpPr>
              <p:cNvPr id="118" name="TextBox 117"/>
              <p:cNvSpPr txBox="1"/>
              <p:nvPr/>
            </p:nvSpPr>
            <p:spPr>
              <a:xfrm>
                <a:off x="5834980" y="5555568"/>
                <a:ext cx="486621" cy="338554"/>
              </a:xfrm>
              <a:prstGeom prst="rect">
                <a:avLst/>
              </a:prstGeom>
              <a:noFill/>
            </p:spPr>
            <p:txBody>
              <a:bodyPr wrap="square" rtlCol="0">
                <a:spAutoFit/>
              </a:bodyPr>
              <a:lstStyle/>
              <a:p>
                <a:pPr algn="ctr"/>
                <a:r>
                  <a:rPr lang="en-US" sz="1600" dirty="0"/>
                  <a:t>20</a:t>
                </a:r>
              </a:p>
            </p:txBody>
          </p:sp>
          <p:sp>
            <p:nvSpPr>
              <p:cNvPr id="119" name="TextBox 118"/>
              <p:cNvSpPr txBox="1"/>
              <p:nvPr/>
            </p:nvSpPr>
            <p:spPr>
              <a:xfrm>
                <a:off x="6194397" y="5555568"/>
                <a:ext cx="486621" cy="338554"/>
              </a:xfrm>
              <a:prstGeom prst="rect">
                <a:avLst/>
              </a:prstGeom>
              <a:noFill/>
            </p:spPr>
            <p:txBody>
              <a:bodyPr wrap="square" rtlCol="0">
                <a:spAutoFit/>
              </a:bodyPr>
              <a:lstStyle/>
              <a:p>
                <a:pPr algn="ctr"/>
                <a:r>
                  <a:rPr lang="en-US" sz="1600" dirty="0"/>
                  <a:t>22</a:t>
                </a:r>
              </a:p>
            </p:txBody>
          </p:sp>
          <p:sp>
            <p:nvSpPr>
              <p:cNvPr id="120" name="TextBox 119"/>
              <p:cNvSpPr txBox="1"/>
              <p:nvPr/>
            </p:nvSpPr>
            <p:spPr>
              <a:xfrm>
                <a:off x="6553814" y="5555568"/>
                <a:ext cx="486621" cy="338554"/>
              </a:xfrm>
              <a:prstGeom prst="rect">
                <a:avLst/>
              </a:prstGeom>
              <a:noFill/>
            </p:spPr>
            <p:txBody>
              <a:bodyPr wrap="square" rtlCol="0">
                <a:spAutoFit/>
              </a:bodyPr>
              <a:lstStyle/>
              <a:p>
                <a:pPr algn="ctr"/>
                <a:r>
                  <a:rPr lang="en-US" sz="1600" dirty="0"/>
                  <a:t>24</a:t>
                </a:r>
              </a:p>
            </p:txBody>
          </p:sp>
          <p:sp>
            <p:nvSpPr>
              <p:cNvPr id="121" name="TextBox 120"/>
              <p:cNvSpPr txBox="1"/>
              <p:nvPr/>
            </p:nvSpPr>
            <p:spPr>
              <a:xfrm>
                <a:off x="6913231" y="5555568"/>
                <a:ext cx="486621" cy="338554"/>
              </a:xfrm>
              <a:prstGeom prst="rect">
                <a:avLst/>
              </a:prstGeom>
              <a:noFill/>
            </p:spPr>
            <p:txBody>
              <a:bodyPr wrap="square" rtlCol="0">
                <a:spAutoFit/>
              </a:bodyPr>
              <a:lstStyle/>
              <a:p>
                <a:pPr algn="ctr"/>
                <a:r>
                  <a:rPr lang="en-US" sz="1600" dirty="0"/>
                  <a:t>26</a:t>
                </a:r>
              </a:p>
            </p:txBody>
          </p:sp>
          <p:sp>
            <p:nvSpPr>
              <p:cNvPr id="122" name="TextBox 121"/>
              <p:cNvSpPr txBox="1"/>
              <p:nvPr/>
            </p:nvSpPr>
            <p:spPr>
              <a:xfrm>
                <a:off x="7272646" y="5555568"/>
                <a:ext cx="486621" cy="338554"/>
              </a:xfrm>
              <a:prstGeom prst="rect">
                <a:avLst/>
              </a:prstGeom>
              <a:noFill/>
            </p:spPr>
            <p:txBody>
              <a:bodyPr wrap="square" rtlCol="0">
                <a:spAutoFit/>
              </a:bodyPr>
              <a:lstStyle/>
              <a:p>
                <a:pPr algn="ctr"/>
                <a:r>
                  <a:rPr lang="en-US" sz="1600" dirty="0"/>
                  <a:t>28</a:t>
                </a:r>
              </a:p>
            </p:txBody>
          </p:sp>
        </p:grpSp>
      </p:grpSp>
      <p:sp>
        <p:nvSpPr>
          <p:cNvPr id="126" name="TextBox 125"/>
          <p:cNvSpPr txBox="1"/>
          <p:nvPr/>
        </p:nvSpPr>
        <p:spPr>
          <a:xfrm>
            <a:off x="10293866" y="2212477"/>
            <a:ext cx="1784407" cy="1323439"/>
          </a:xfrm>
          <a:prstGeom prst="rect">
            <a:avLst/>
          </a:prstGeom>
          <a:noFill/>
        </p:spPr>
        <p:txBody>
          <a:bodyPr wrap="square" rtlCol="0">
            <a:spAutoFit/>
          </a:bodyPr>
          <a:lstStyle/>
          <a:p>
            <a:r>
              <a:rPr lang="en-US" sz="2000" dirty="0">
                <a:solidFill>
                  <a:srgbClr val="00B0F0"/>
                </a:solidFill>
              </a:rPr>
              <a:t>m = $2k/</a:t>
            </a:r>
            <a:r>
              <a:rPr lang="en-US" sz="2000" dirty="0" err="1">
                <a:solidFill>
                  <a:srgbClr val="00B0F0"/>
                </a:solidFill>
              </a:rPr>
              <a:t>yr</a:t>
            </a:r>
            <a:endParaRPr lang="en-US" sz="2000" dirty="0">
              <a:solidFill>
                <a:srgbClr val="00B0F0"/>
              </a:solidFill>
            </a:endParaRPr>
          </a:p>
          <a:p>
            <a:r>
              <a:rPr lang="en-US" sz="2000" dirty="0">
                <a:solidFill>
                  <a:srgbClr val="00B0F0"/>
                </a:solidFill>
              </a:rPr>
              <a:t>b = $12k</a:t>
            </a:r>
          </a:p>
          <a:p>
            <a:r>
              <a:rPr lang="en-US" sz="2000" dirty="0">
                <a:solidFill>
                  <a:srgbClr val="00B0F0"/>
                </a:solidFill>
              </a:rPr>
              <a:t>SE = $2k</a:t>
            </a:r>
          </a:p>
          <a:p>
            <a:r>
              <a:rPr lang="en-US" sz="2000" dirty="0" err="1">
                <a:solidFill>
                  <a:srgbClr val="00B0F0"/>
                </a:solidFill>
              </a:rPr>
              <a:t>Corr</a:t>
            </a:r>
            <a:r>
              <a:rPr lang="en-US" sz="2000" dirty="0">
                <a:solidFill>
                  <a:srgbClr val="00B0F0"/>
                </a:solidFill>
              </a:rPr>
              <a:t> = 0.76</a:t>
            </a:r>
          </a:p>
        </p:txBody>
      </p:sp>
      <p:sp>
        <p:nvSpPr>
          <p:cNvPr id="127" name="TextBox 126"/>
          <p:cNvSpPr txBox="1"/>
          <p:nvPr/>
        </p:nvSpPr>
        <p:spPr>
          <a:xfrm>
            <a:off x="10293867" y="4175338"/>
            <a:ext cx="1813508" cy="1323439"/>
          </a:xfrm>
          <a:prstGeom prst="rect">
            <a:avLst/>
          </a:prstGeom>
          <a:noFill/>
        </p:spPr>
        <p:txBody>
          <a:bodyPr wrap="square" rtlCol="0">
            <a:spAutoFit/>
          </a:bodyPr>
          <a:lstStyle/>
          <a:p>
            <a:r>
              <a:rPr lang="en-US" sz="2000" dirty="0">
                <a:solidFill>
                  <a:srgbClr val="92D050"/>
                </a:solidFill>
              </a:rPr>
              <a:t>m = $2k/</a:t>
            </a:r>
            <a:r>
              <a:rPr lang="en-US" sz="2000" dirty="0" err="1">
                <a:solidFill>
                  <a:srgbClr val="92D050"/>
                </a:solidFill>
              </a:rPr>
              <a:t>yr</a:t>
            </a:r>
            <a:endParaRPr lang="en-US" sz="2000" dirty="0">
              <a:solidFill>
                <a:srgbClr val="92D050"/>
              </a:solidFill>
            </a:endParaRPr>
          </a:p>
          <a:p>
            <a:r>
              <a:rPr lang="en-US" sz="2000" dirty="0">
                <a:solidFill>
                  <a:srgbClr val="92D050"/>
                </a:solidFill>
              </a:rPr>
              <a:t>b = $12k</a:t>
            </a:r>
          </a:p>
          <a:p>
            <a:r>
              <a:rPr lang="en-US" sz="2000" dirty="0">
                <a:solidFill>
                  <a:srgbClr val="92D050"/>
                </a:solidFill>
              </a:rPr>
              <a:t>SE = $8k</a:t>
            </a:r>
          </a:p>
          <a:p>
            <a:r>
              <a:rPr lang="en-US" sz="2000" dirty="0" err="1">
                <a:solidFill>
                  <a:srgbClr val="92D050"/>
                </a:solidFill>
              </a:rPr>
              <a:t>Corr</a:t>
            </a:r>
            <a:r>
              <a:rPr lang="en-US" sz="2000" dirty="0">
                <a:solidFill>
                  <a:srgbClr val="92D050"/>
                </a:solidFill>
              </a:rPr>
              <a:t> = 0.38</a:t>
            </a:r>
          </a:p>
        </p:txBody>
      </p:sp>
      <p:cxnSp>
        <p:nvCxnSpPr>
          <p:cNvPr id="134" name="Straight Arrow Connector 133"/>
          <p:cNvCxnSpPr/>
          <p:nvPr/>
        </p:nvCxnSpPr>
        <p:spPr>
          <a:xfrm flipV="1">
            <a:off x="1152410" y="1623867"/>
            <a:ext cx="9601200" cy="3296318"/>
          </a:xfrm>
          <a:prstGeom prst="straightConnector1">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1174941" y="1620659"/>
            <a:ext cx="9601200" cy="3296318"/>
          </a:xfrm>
          <a:prstGeom prst="straightConnector1">
            <a:avLst/>
          </a:prstGeom>
          <a:ln w="19050">
            <a:solidFill>
              <a:srgbClr val="EFC4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0294310" y="3430929"/>
            <a:ext cx="1784407" cy="400110"/>
          </a:xfrm>
          <a:prstGeom prst="rect">
            <a:avLst/>
          </a:prstGeom>
          <a:noFill/>
        </p:spPr>
        <p:txBody>
          <a:bodyPr wrap="square" rtlCol="0">
            <a:spAutoFit/>
          </a:bodyPr>
          <a:lstStyle/>
          <a:p>
            <a:r>
              <a:rPr lang="en-US" sz="2000" dirty="0">
                <a:solidFill>
                  <a:srgbClr val="00B0F0"/>
                </a:solidFill>
              </a:rPr>
              <a:t>R</a:t>
            </a:r>
            <a:r>
              <a:rPr lang="en-US" sz="2000" baseline="30000" dirty="0">
                <a:solidFill>
                  <a:srgbClr val="00B0F0"/>
                </a:solidFill>
              </a:rPr>
              <a:t>2</a:t>
            </a:r>
            <a:r>
              <a:rPr lang="en-US" sz="2000" dirty="0">
                <a:solidFill>
                  <a:srgbClr val="00B0F0"/>
                </a:solidFill>
              </a:rPr>
              <a:t> = 0.578 </a:t>
            </a:r>
          </a:p>
        </p:txBody>
      </p:sp>
      <p:sp>
        <p:nvSpPr>
          <p:cNvPr id="128" name="TextBox 127"/>
          <p:cNvSpPr txBox="1"/>
          <p:nvPr/>
        </p:nvSpPr>
        <p:spPr>
          <a:xfrm>
            <a:off x="10293867" y="5395110"/>
            <a:ext cx="1813508" cy="400110"/>
          </a:xfrm>
          <a:prstGeom prst="rect">
            <a:avLst/>
          </a:prstGeom>
          <a:noFill/>
        </p:spPr>
        <p:txBody>
          <a:bodyPr wrap="square" rtlCol="0">
            <a:spAutoFit/>
          </a:bodyPr>
          <a:lstStyle/>
          <a:p>
            <a:r>
              <a:rPr lang="en-US" sz="2000" dirty="0">
                <a:solidFill>
                  <a:srgbClr val="92D050"/>
                </a:solidFill>
              </a:rPr>
              <a:t>R</a:t>
            </a:r>
            <a:r>
              <a:rPr lang="en-US" sz="2000" baseline="30000" dirty="0">
                <a:solidFill>
                  <a:srgbClr val="92D050"/>
                </a:solidFill>
              </a:rPr>
              <a:t>2</a:t>
            </a:r>
            <a:r>
              <a:rPr lang="en-US" sz="2000" dirty="0">
                <a:solidFill>
                  <a:srgbClr val="92D050"/>
                </a:solidFill>
              </a:rPr>
              <a:t> = 0.144</a:t>
            </a:r>
          </a:p>
        </p:txBody>
      </p:sp>
      <p:sp>
        <p:nvSpPr>
          <p:cNvPr id="129" name="Title 1"/>
          <p:cNvSpPr txBox="1">
            <a:spLocks/>
          </p:cNvSpPr>
          <p:nvPr/>
        </p:nvSpPr>
        <p:spPr>
          <a:xfrm>
            <a:off x="1080043" y="453253"/>
            <a:ext cx="10353762" cy="139011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R</a:t>
            </a:r>
            <a:r>
              <a:rPr lang="en-US" sz="3200" baseline="30000" dirty="0"/>
              <a:t>2</a:t>
            </a:r>
            <a:r>
              <a:rPr lang="en-US" dirty="0"/>
              <a:t> </a:t>
            </a:r>
          </a:p>
        </p:txBody>
      </p:sp>
      <p:sp>
        <p:nvSpPr>
          <p:cNvPr id="130" name="TextBox 129"/>
          <p:cNvSpPr txBox="1"/>
          <p:nvPr/>
        </p:nvSpPr>
        <p:spPr>
          <a:xfrm>
            <a:off x="4059371" y="6459151"/>
            <a:ext cx="4700603" cy="430887"/>
          </a:xfrm>
          <a:prstGeom prst="rect">
            <a:avLst/>
          </a:prstGeom>
          <a:noFill/>
        </p:spPr>
        <p:txBody>
          <a:bodyPr wrap="square" rtlCol="0">
            <a:spAutoFit/>
          </a:bodyPr>
          <a:lstStyle/>
          <a:p>
            <a:pPr algn="ctr"/>
            <a:r>
              <a:rPr lang="en-US" sz="2200" dirty="0"/>
              <a:t>Years of Experience</a:t>
            </a:r>
          </a:p>
        </p:txBody>
      </p:sp>
      <p:sp>
        <p:nvSpPr>
          <p:cNvPr id="131" name="TextBox 130"/>
          <p:cNvSpPr txBox="1"/>
          <p:nvPr/>
        </p:nvSpPr>
        <p:spPr>
          <a:xfrm rot="16200000">
            <a:off x="-1272126" y="3451317"/>
            <a:ext cx="4700603" cy="430887"/>
          </a:xfrm>
          <a:prstGeom prst="rect">
            <a:avLst/>
          </a:prstGeom>
          <a:noFill/>
        </p:spPr>
        <p:txBody>
          <a:bodyPr wrap="square" rtlCol="0">
            <a:spAutoFit/>
          </a:bodyPr>
          <a:lstStyle/>
          <a:p>
            <a:pPr algn="ctr"/>
            <a:r>
              <a:rPr lang="en-US" sz="2200" dirty="0"/>
              <a:t>Salary</a:t>
            </a:r>
          </a:p>
        </p:txBody>
      </p:sp>
    </p:spTree>
    <p:extLst>
      <p:ext uri="{BB962C8B-B14F-4D97-AF65-F5344CB8AC3E}">
        <p14:creationId xmlns:p14="http://schemas.microsoft.com/office/powerpoint/2010/main" val="2347333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200" y="228599"/>
            <a:ext cx="8724900" cy="1562101"/>
          </a:xfrm>
        </p:spPr>
        <p:txBody>
          <a:bodyPr>
            <a:normAutofit/>
          </a:bodyPr>
          <a:lstStyle/>
          <a:p>
            <a:r>
              <a:rPr lang="en-US" dirty="0"/>
              <a:t>P-Value</a:t>
            </a:r>
            <a:br>
              <a:rPr lang="en-US" dirty="0"/>
            </a:br>
            <a:r>
              <a:rPr lang="en-US" sz="2800" dirty="0"/>
              <a:t>(Hypothesis Test)</a:t>
            </a:r>
          </a:p>
        </p:txBody>
      </p:sp>
      <p:sp>
        <p:nvSpPr>
          <p:cNvPr id="6" name="TextBox 5"/>
          <p:cNvSpPr txBox="1"/>
          <p:nvPr/>
        </p:nvSpPr>
        <p:spPr>
          <a:xfrm>
            <a:off x="1511300" y="2079403"/>
            <a:ext cx="9156700" cy="1077218"/>
          </a:xfrm>
          <a:prstGeom prst="rect">
            <a:avLst/>
          </a:prstGeom>
          <a:noFill/>
        </p:spPr>
        <p:txBody>
          <a:bodyPr wrap="square" rtlCol="0">
            <a:spAutoFit/>
          </a:bodyPr>
          <a:lstStyle/>
          <a:p>
            <a:pPr algn="ctr"/>
            <a:r>
              <a:rPr lang="en-US" sz="3200" dirty="0"/>
              <a:t>The p-value tells us how likely it is the x (predictor)</a:t>
            </a:r>
          </a:p>
          <a:p>
            <a:pPr algn="ctr"/>
            <a:r>
              <a:rPr lang="en-US" sz="3200" dirty="0"/>
              <a:t> has nothing to do with the y (response).   </a:t>
            </a:r>
          </a:p>
        </p:txBody>
      </p:sp>
      <p:sp>
        <p:nvSpPr>
          <p:cNvPr id="8" name="Rectangle 7"/>
          <p:cNvSpPr/>
          <p:nvPr/>
        </p:nvSpPr>
        <p:spPr>
          <a:xfrm>
            <a:off x="1949450" y="5566779"/>
            <a:ext cx="8280400" cy="923330"/>
          </a:xfrm>
          <a:prstGeom prst="rect">
            <a:avLst/>
          </a:prstGeom>
        </p:spPr>
        <p:txBody>
          <a:bodyPr wrap="square">
            <a:spAutoFit/>
          </a:bodyPr>
          <a:lstStyle/>
          <a:p>
            <a:pPr algn="ctr"/>
            <a:r>
              <a:rPr lang="en-US" sz="5400" dirty="0">
                <a:solidFill>
                  <a:prstClr val="white"/>
                </a:solidFill>
              </a:rPr>
              <a:t>0 ≤ p ≤ 1</a:t>
            </a:r>
            <a:endParaRPr lang="en-US" sz="5400" dirty="0"/>
          </a:p>
        </p:txBody>
      </p:sp>
      <p:sp>
        <p:nvSpPr>
          <p:cNvPr id="7" name="TextBox 6"/>
          <p:cNvSpPr txBox="1"/>
          <p:nvPr/>
        </p:nvSpPr>
        <p:spPr>
          <a:xfrm>
            <a:off x="1125816" y="4173820"/>
            <a:ext cx="9927665" cy="584775"/>
          </a:xfrm>
          <a:prstGeom prst="rect">
            <a:avLst/>
          </a:prstGeom>
          <a:noFill/>
        </p:spPr>
        <p:txBody>
          <a:bodyPr wrap="square" rtlCol="0">
            <a:spAutoFit/>
          </a:bodyPr>
          <a:lstStyle/>
          <a:p>
            <a:pPr algn="ctr"/>
            <a:r>
              <a:rPr lang="en-US" sz="3200" dirty="0"/>
              <a:t>We want p &lt; 0.05</a:t>
            </a:r>
          </a:p>
        </p:txBody>
      </p:sp>
    </p:spTree>
    <p:extLst>
      <p:ext uri="{BB962C8B-B14F-4D97-AF65-F5344CB8AC3E}">
        <p14:creationId xmlns:p14="http://schemas.microsoft.com/office/powerpoint/2010/main" val="321370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p:nvPr/>
        </p:nvCxnSpPr>
        <p:spPr>
          <a:xfrm flipV="1">
            <a:off x="1147647" y="1623358"/>
            <a:ext cx="9601200" cy="3296318"/>
          </a:xfrm>
          <a:prstGeom prst="straightConnector1">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81048" y="-75817"/>
            <a:ext cx="10353762" cy="1390118"/>
          </a:xfrm>
        </p:spPr>
        <p:txBody>
          <a:bodyPr>
            <a:normAutofit/>
          </a:bodyPr>
          <a:lstStyle/>
          <a:p>
            <a:r>
              <a:rPr lang="en-US" dirty="0"/>
              <a:t>Two Distinct Data Sets </a:t>
            </a:r>
          </a:p>
        </p:txBody>
      </p:sp>
      <p:grpSp>
        <p:nvGrpSpPr>
          <p:cNvPr id="124" name="Group 123"/>
          <p:cNvGrpSpPr>
            <a:grpSpLocks noChangeAspect="1"/>
          </p:cNvGrpSpPr>
          <p:nvPr/>
        </p:nvGrpSpPr>
        <p:grpSpPr>
          <a:xfrm>
            <a:off x="1233411" y="1237744"/>
            <a:ext cx="9204740" cy="5316550"/>
            <a:chOff x="1663177" y="1333792"/>
            <a:chExt cx="9359867" cy="5406150"/>
          </a:xfrm>
        </p:grpSpPr>
        <p:grpSp>
          <p:nvGrpSpPr>
            <p:cNvPr id="123" name="Group 122"/>
            <p:cNvGrpSpPr/>
            <p:nvPr/>
          </p:nvGrpSpPr>
          <p:grpSpPr>
            <a:xfrm>
              <a:off x="1663177" y="1333792"/>
              <a:ext cx="9359867" cy="4941268"/>
              <a:chOff x="1663177" y="1333792"/>
              <a:chExt cx="9359867" cy="4941268"/>
            </a:xfrm>
          </p:grpSpPr>
          <p:grpSp>
            <p:nvGrpSpPr>
              <p:cNvPr id="40" name="Group 39"/>
              <p:cNvGrpSpPr>
                <a:grpSpLocks noChangeAspect="1"/>
              </p:cNvGrpSpPr>
              <p:nvPr/>
            </p:nvGrpSpPr>
            <p:grpSpPr>
              <a:xfrm>
                <a:off x="2344076" y="1333792"/>
                <a:ext cx="8678968" cy="4941268"/>
                <a:chOff x="2285578" y="2375701"/>
                <a:chExt cx="5524500" cy="3145315"/>
              </a:xfrm>
            </p:grpSpPr>
            <p:sp>
              <p:nvSpPr>
                <p:cNvPr id="41" name="Oval 40"/>
                <p:cNvSpPr/>
                <p:nvPr/>
              </p:nvSpPr>
              <p:spPr>
                <a:xfrm>
                  <a:off x="2484121" y="42052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636521" y="43576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788921" y="451005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941321" y="4120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212256" y="43491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203789" y="3917390"/>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415455" y="4002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423923" y="42729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3618655" y="387505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3796455" y="421372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016588" y="37395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245188" y="395125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4346789" y="343479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4431456" y="4213725"/>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4685457" y="3866591"/>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600790" y="36295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753190" y="3434788"/>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5057991" y="3781922"/>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42657" y="3383987"/>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472858" y="3646453"/>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625258" y="3256986"/>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735325" y="3544849"/>
                  <a:ext cx="91440" cy="9144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2285578" y="2375701"/>
                  <a:ext cx="5524500" cy="3145315"/>
                  <a:chOff x="2285578" y="2375701"/>
                  <a:chExt cx="5524500" cy="3145315"/>
                </a:xfrm>
              </p:grpSpPr>
              <p:grpSp>
                <p:nvGrpSpPr>
                  <p:cNvPr id="64" name="Group 63"/>
                  <p:cNvGrpSpPr/>
                  <p:nvPr/>
                </p:nvGrpSpPr>
                <p:grpSpPr>
                  <a:xfrm>
                    <a:off x="2285578" y="2375701"/>
                    <a:ext cx="5524500" cy="3145315"/>
                    <a:chOff x="2004060" y="1570310"/>
                    <a:chExt cx="5524500" cy="3145315"/>
                  </a:xfrm>
                </p:grpSpPr>
                <p:cxnSp>
                  <p:nvCxnSpPr>
                    <p:cNvPr id="95" name="Straight Connector 94"/>
                    <p:cNvCxnSpPr/>
                    <p:nvPr/>
                  </p:nvCxnSpPr>
                  <p:spPr>
                    <a:xfrm>
                      <a:off x="2004060" y="4715048"/>
                      <a:ext cx="5524500" cy="5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2004060" y="1570310"/>
                      <a:ext cx="0" cy="3143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577889" y="2387056"/>
                    <a:ext cx="4855468" cy="2469002"/>
                    <a:chOff x="2577889" y="2387056"/>
                    <a:chExt cx="4855468" cy="2469002"/>
                  </a:xfrm>
                </p:grpSpPr>
                <p:sp>
                  <p:nvSpPr>
                    <p:cNvPr id="67" name="Oval 66"/>
                    <p:cNvSpPr/>
                    <p:nvPr/>
                  </p:nvSpPr>
                  <p:spPr>
                    <a:xfrm>
                      <a:off x="2577889" y="347934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831890" y="386880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2984290" y="347933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3373757" y="342853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3034032" y="43852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3288033" y="476461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3440433" y="43852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3829900" y="4519083"/>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3681308" y="285142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3935309" y="32747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087709" y="28514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477176" y="28006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392509" y="471264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4646510" y="472275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4798910" y="4528021"/>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5188377" y="4477220"/>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4971367" y="281889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5225368" y="324222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5377768" y="304749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5767235" y="299669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5927982" y="353086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6181983" y="372559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6334383" y="3530865"/>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6723850" y="3480064"/>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6952450" y="2437857"/>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7341917" y="2387056"/>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656495" y="4357659"/>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45962" y="4306858"/>
                      <a:ext cx="91440" cy="9144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7" name="Group 96"/>
              <p:cNvGrpSpPr/>
              <p:nvPr/>
            </p:nvGrpSpPr>
            <p:grpSpPr>
              <a:xfrm>
                <a:off x="1663177" y="1351631"/>
                <a:ext cx="600904" cy="4858468"/>
                <a:chOff x="1674093" y="2835245"/>
                <a:chExt cx="600904" cy="2316408"/>
              </a:xfrm>
            </p:grpSpPr>
            <p:sp>
              <p:nvSpPr>
                <p:cNvPr id="98" name="TextBox 97"/>
                <p:cNvSpPr txBox="1"/>
                <p:nvPr/>
              </p:nvSpPr>
              <p:spPr>
                <a:xfrm>
                  <a:off x="1674093" y="4365370"/>
                  <a:ext cx="600904" cy="174029"/>
                </a:xfrm>
                <a:prstGeom prst="rect">
                  <a:avLst/>
                </a:prstGeom>
                <a:noFill/>
              </p:spPr>
              <p:txBody>
                <a:bodyPr wrap="square" rtlCol="0">
                  <a:spAutoFit/>
                </a:bodyPr>
                <a:lstStyle/>
                <a:p>
                  <a:pPr algn="ctr"/>
                  <a:r>
                    <a:rPr lang="en-US" sz="1600" dirty="0"/>
                    <a:t>$20k</a:t>
                  </a:r>
                </a:p>
              </p:txBody>
            </p:sp>
            <p:grpSp>
              <p:nvGrpSpPr>
                <p:cNvPr id="99" name="Group 98"/>
                <p:cNvGrpSpPr/>
                <p:nvPr/>
              </p:nvGrpSpPr>
              <p:grpSpPr>
                <a:xfrm>
                  <a:off x="1674093" y="2835245"/>
                  <a:ext cx="600904" cy="2316408"/>
                  <a:chOff x="1674093" y="2835245"/>
                  <a:chExt cx="600904" cy="2316408"/>
                </a:xfrm>
              </p:grpSpPr>
              <p:sp>
                <p:nvSpPr>
                  <p:cNvPr id="100" name="TextBox 99"/>
                  <p:cNvSpPr txBox="1"/>
                  <p:nvPr/>
                </p:nvSpPr>
                <p:spPr>
                  <a:xfrm>
                    <a:off x="1674093" y="4671392"/>
                    <a:ext cx="600904" cy="174029"/>
                  </a:xfrm>
                  <a:prstGeom prst="rect">
                    <a:avLst/>
                  </a:prstGeom>
                  <a:noFill/>
                </p:spPr>
                <p:txBody>
                  <a:bodyPr wrap="square" rtlCol="0">
                    <a:spAutoFit/>
                  </a:bodyPr>
                  <a:lstStyle/>
                  <a:p>
                    <a:pPr algn="ctr"/>
                    <a:r>
                      <a:rPr lang="en-US" sz="1600" dirty="0"/>
                      <a:t>$10k</a:t>
                    </a:r>
                  </a:p>
                </p:txBody>
              </p:sp>
              <p:sp>
                <p:nvSpPr>
                  <p:cNvPr id="101" name="TextBox 100"/>
                  <p:cNvSpPr txBox="1"/>
                  <p:nvPr/>
                </p:nvSpPr>
                <p:spPr>
                  <a:xfrm>
                    <a:off x="1674093" y="4059345"/>
                    <a:ext cx="600904" cy="174029"/>
                  </a:xfrm>
                  <a:prstGeom prst="rect">
                    <a:avLst/>
                  </a:prstGeom>
                  <a:noFill/>
                </p:spPr>
                <p:txBody>
                  <a:bodyPr wrap="square" rtlCol="0">
                    <a:spAutoFit/>
                  </a:bodyPr>
                  <a:lstStyle/>
                  <a:p>
                    <a:pPr algn="ctr"/>
                    <a:r>
                      <a:rPr lang="en-US" sz="1600" dirty="0"/>
                      <a:t>$30k</a:t>
                    </a:r>
                  </a:p>
                </p:txBody>
              </p:sp>
              <p:sp>
                <p:nvSpPr>
                  <p:cNvPr id="102" name="TextBox 101"/>
                  <p:cNvSpPr txBox="1"/>
                  <p:nvPr/>
                </p:nvSpPr>
                <p:spPr>
                  <a:xfrm>
                    <a:off x="1674093" y="3753320"/>
                    <a:ext cx="600904" cy="174029"/>
                  </a:xfrm>
                  <a:prstGeom prst="rect">
                    <a:avLst/>
                  </a:prstGeom>
                  <a:noFill/>
                </p:spPr>
                <p:txBody>
                  <a:bodyPr wrap="square" rtlCol="0">
                    <a:spAutoFit/>
                  </a:bodyPr>
                  <a:lstStyle/>
                  <a:p>
                    <a:pPr algn="ctr"/>
                    <a:r>
                      <a:rPr lang="en-US" sz="1600" dirty="0"/>
                      <a:t>$40k</a:t>
                    </a:r>
                  </a:p>
                </p:txBody>
              </p:sp>
              <p:sp>
                <p:nvSpPr>
                  <p:cNvPr id="103" name="TextBox 102"/>
                  <p:cNvSpPr txBox="1"/>
                  <p:nvPr/>
                </p:nvSpPr>
                <p:spPr>
                  <a:xfrm>
                    <a:off x="1674093" y="3447295"/>
                    <a:ext cx="600904" cy="174029"/>
                  </a:xfrm>
                  <a:prstGeom prst="rect">
                    <a:avLst/>
                  </a:prstGeom>
                  <a:noFill/>
                </p:spPr>
                <p:txBody>
                  <a:bodyPr wrap="square" rtlCol="0">
                    <a:spAutoFit/>
                  </a:bodyPr>
                  <a:lstStyle/>
                  <a:p>
                    <a:pPr algn="ctr"/>
                    <a:r>
                      <a:rPr lang="en-US" sz="1600" dirty="0"/>
                      <a:t>$50k</a:t>
                    </a:r>
                  </a:p>
                </p:txBody>
              </p:sp>
              <p:sp>
                <p:nvSpPr>
                  <p:cNvPr id="104" name="TextBox 103"/>
                  <p:cNvSpPr txBox="1"/>
                  <p:nvPr/>
                </p:nvSpPr>
                <p:spPr>
                  <a:xfrm>
                    <a:off x="1674093" y="3141270"/>
                    <a:ext cx="600904" cy="174029"/>
                  </a:xfrm>
                  <a:prstGeom prst="rect">
                    <a:avLst/>
                  </a:prstGeom>
                  <a:noFill/>
                </p:spPr>
                <p:txBody>
                  <a:bodyPr wrap="square" rtlCol="0">
                    <a:spAutoFit/>
                  </a:bodyPr>
                  <a:lstStyle/>
                  <a:p>
                    <a:pPr algn="ctr"/>
                    <a:r>
                      <a:rPr lang="en-US" sz="1600" dirty="0"/>
                      <a:t>$60k</a:t>
                    </a:r>
                  </a:p>
                </p:txBody>
              </p:sp>
              <p:sp>
                <p:nvSpPr>
                  <p:cNvPr id="105" name="TextBox 104"/>
                  <p:cNvSpPr txBox="1"/>
                  <p:nvPr/>
                </p:nvSpPr>
                <p:spPr>
                  <a:xfrm>
                    <a:off x="1674093" y="2835245"/>
                    <a:ext cx="600904" cy="174029"/>
                  </a:xfrm>
                  <a:prstGeom prst="rect">
                    <a:avLst/>
                  </a:prstGeom>
                  <a:noFill/>
                </p:spPr>
                <p:txBody>
                  <a:bodyPr wrap="square" rtlCol="0">
                    <a:spAutoFit/>
                  </a:bodyPr>
                  <a:lstStyle/>
                  <a:p>
                    <a:pPr algn="ctr"/>
                    <a:r>
                      <a:rPr lang="en-US" sz="1600" dirty="0"/>
                      <a:t>$70k</a:t>
                    </a:r>
                  </a:p>
                </p:txBody>
              </p:sp>
              <p:sp>
                <p:nvSpPr>
                  <p:cNvPr id="106" name="TextBox 105"/>
                  <p:cNvSpPr txBox="1"/>
                  <p:nvPr/>
                </p:nvSpPr>
                <p:spPr>
                  <a:xfrm>
                    <a:off x="1674093" y="4977624"/>
                    <a:ext cx="600904" cy="174029"/>
                  </a:xfrm>
                  <a:prstGeom prst="rect">
                    <a:avLst/>
                  </a:prstGeom>
                  <a:noFill/>
                </p:spPr>
                <p:txBody>
                  <a:bodyPr wrap="square" rtlCol="0">
                    <a:spAutoFit/>
                  </a:bodyPr>
                  <a:lstStyle/>
                  <a:p>
                    <a:pPr algn="ctr"/>
                    <a:r>
                      <a:rPr lang="en-US" sz="1600" dirty="0"/>
                      <a:t>$5k</a:t>
                    </a:r>
                  </a:p>
                </p:txBody>
              </p:sp>
            </p:grpSp>
          </p:grpSp>
        </p:grpSp>
        <p:grpSp>
          <p:nvGrpSpPr>
            <p:cNvPr id="107" name="Group 106"/>
            <p:cNvGrpSpPr/>
            <p:nvPr/>
          </p:nvGrpSpPr>
          <p:grpSpPr>
            <a:xfrm>
              <a:off x="1943630" y="6401388"/>
              <a:ext cx="9079414" cy="338554"/>
              <a:chOff x="2240810" y="5555568"/>
              <a:chExt cx="5518457" cy="338554"/>
            </a:xfrm>
          </p:grpSpPr>
          <p:sp>
            <p:nvSpPr>
              <p:cNvPr id="108" name="TextBox 107"/>
              <p:cNvSpPr txBox="1"/>
              <p:nvPr/>
            </p:nvSpPr>
            <p:spPr>
              <a:xfrm>
                <a:off x="2240810" y="5555568"/>
                <a:ext cx="486621" cy="338554"/>
              </a:xfrm>
              <a:prstGeom prst="rect">
                <a:avLst/>
              </a:prstGeom>
              <a:noFill/>
            </p:spPr>
            <p:txBody>
              <a:bodyPr wrap="square" rtlCol="0">
                <a:spAutoFit/>
              </a:bodyPr>
              <a:lstStyle/>
              <a:p>
                <a:pPr algn="ctr"/>
                <a:r>
                  <a:rPr lang="en-US" sz="1600" dirty="0"/>
                  <a:t>0</a:t>
                </a:r>
              </a:p>
            </p:txBody>
          </p:sp>
          <p:sp>
            <p:nvSpPr>
              <p:cNvPr id="109" name="TextBox 108"/>
              <p:cNvSpPr txBox="1"/>
              <p:nvPr/>
            </p:nvSpPr>
            <p:spPr>
              <a:xfrm>
                <a:off x="2600227" y="5555568"/>
                <a:ext cx="486621" cy="338554"/>
              </a:xfrm>
              <a:prstGeom prst="rect">
                <a:avLst/>
              </a:prstGeom>
              <a:noFill/>
            </p:spPr>
            <p:txBody>
              <a:bodyPr wrap="square" rtlCol="0">
                <a:spAutoFit/>
              </a:bodyPr>
              <a:lstStyle/>
              <a:p>
                <a:pPr algn="ctr"/>
                <a:r>
                  <a:rPr lang="en-US" sz="1600" dirty="0"/>
                  <a:t>2</a:t>
                </a:r>
              </a:p>
            </p:txBody>
          </p:sp>
          <p:sp>
            <p:nvSpPr>
              <p:cNvPr id="110" name="TextBox 109"/>
              <p:cNvSpPr txBox="1"/>
              <p:nvPr/>
            </p:nvSpPr>
            <p:spPr>
              <a:xfrm>
                <a:off x="2959644" y="5555568"/>
                <a:ext cx="486621" cy="338554"/>
              </a:xfrm>
              <a:prstGeom prst="rect">
                <a:avLst/>
              </a:prstGeom>
              <a:noFill/>
            </p:spPr>
            <p:txBody>
              <a:bodyPr wrap="square" rtlCol="0">
                <a:spAutoFit/>
              </a:bodyPr>
              <a:lstStyle/>
              <a:p>
                <a:pPr algn="ctr"/>
                <a:r>
                  <a:rPr lang="en-US" sz="1600" dirty="0"/>
                  <a:t>4</a:t>
                </a:r>
              </a:p>
            </p:txBody>
          </p:sp>
          <p:sp>
            <p:nvSpPr>
              <p:cNvPr id="111" name="TextBox 110"/>
              <p:cNvSpPr txBox="1"/>
              <p:nvPr/>
            </p:nvSpPr>
            <p:spPr>
              <a:xfrm>
                <a:off x="3319061" y="5555568"/>
                <a:ext cx="486621" cy="338554"/>
              </a:xfrm>
              <a:prstGeom prst="rect">
                <a:avLst/>
              </a:prstGeom>
              <a:noFill/>
            </p:spPr>
            <p:txBody>
              <a:bodyPr wrap="square" rtlCol="0">
                <a:spAutoFit/>
              </a:bodyPr>
              <a:lstStyle/>
              <a:p>
                <a:pPr algn="ctr"/>
                <a:r>
                  <a:rPr lang="en-US" sz="1600" dirty="0"/>
                  <a:t>6</a:t>
                </a:r>
              </a:p>
            </p:txBody>
          </p:sp>
          <p:sp>
            <p:nvSpPr>
              <p:cNvPr id="112" name="TextBox 111"/>
              <p:cNvSpPr txBox="1"/>
              <p:nvPr/>
            </p:nvSpPr>
            <p:spPr>
              <a:xfrm>
                <a:off x="3678478" y="5555568"/>
                <a:ext cx="486621" cy="338554"/>
              </a:xfrm>
              <a:prstGeom prst="rect">
                <a:avLst/>
              </a:prstGeom>
              <a:noFill/>
            </p:spPr>
            <p:txBody>
              <a:bodyPr wrap="square" rtlCol="0">
                <a:spAutoFit/>
              </a:bodyPr>
              <a:lstStyle/>
              <a:p>
                <a:pPr algn="ctr"/>
                <a:r>
                  <a:rPr lang="en-US" sz="1600" dirty="0"/>
                  <a:t>8</a:t>
                </a:r>
              </a:p>
            </p:txBody>
          </p:sp>
          <p:sp>
            <p:nvSpPr>
              <p:cNvPr id="113" name="TextBox 112"/>
              <p:cNvSpPr txBox="1"/>
              <p:nvPr/>
            </p:nvSpPr>
            <p:spPr>
              <a:xfrm>
                <a:off x="4037895" y="5555568"/>
                <a:ext cx="486621" cy="338554"/>
              </a:xfrm>
              <a:prstGeom prst="rect">
                <a:avLst/>
              </a:prstGeom>
              <a:noFill/>
            </p:spPr>
            <p:txBody>
              <a:bodyPr wrap="square" rtlCol="0">
                <a:spAutoFit/>
              </a:bodyPr>
              <a:lstStyle/>
              <a:p>
                <a:pPr algn="ctr"/>
                <a:r>
                  <a:rPr lang="en-US" sz="1600" dirty="0"/>
                  <a:t>10</a:t>
                </a:r>
              </a:p>
            </p:txBody>
          </p:sp>
          <p:sp>
            <p:nvSpPr>
              <p:cNvPr id="114" name="TextBox 113"/>
              <p:cNvSpPr txBox="1"/>
              <p:nvPr/>
            </p:nvSpPr>
            <p:spPr>
              <a:xfrm>
                <a:off x="4397312" y="5555568"/>
                <a:ext cx="486621" cy="338554"/>
              </a:xfrm>
              <a:prstGeom prst="rect">
                <a:avLst/>
              </a:prstGeom>
              <a:noFill/>
            </p:spPr>
            <p:txBody>
              <a:bodyPr wrap="square" rtlCol="0">
                <a:spAutoFit/>
              </a:bodyPr>
              <a:lstStyle/>
              <a:p>
                <a:pPr algn="ctr"/>
                <a:r>
                  <a:rPr lang="en-US" sz="1600" dirty="0"/>
                  <a:t>12</a:t>
                </a:r>
              </a:p>
            </p:txBody>
          </p:sp>
          <p:sp>
            <p:nvSpPr>
              <p:cNvPr id="115" name="TextBox 114"/>
              <p:cNvSpPr txBox="1"/>
              <p:nvPr/>
            </p:nvSpPr>
            <p:spPr>
              <a:xfrm>
                <a:off x="4756729" y="5555568"/>
                <a:ext cx="486621" cy="338554"/>
              </a:xfrm>
              <a:prstGeom prst="rect">
                <a:avLst/>
              </a:prstGeom>
              <a:noFill/>
            </p:spPr>
            <p:txBody>
              <a:bodyPr wrap="square" rtlCol="0">
                <a:spAutoFit/>
              </a:bodyPr>
              <a:lstStyle/>
              <a:p>
                <a:pPr algn="ctr"/>
                <a:r>
                  <a:rPr lang="en-US" sz="1600" dirty="0"/>
                  <a:t>14</a:t>
                </a:r>
              </a:p>
            </p:txBody>
          </p:sp>
          <p:sp>
            <p:nvSpPr>
              <p:cNvPr id="116" name="TextBox 115"/>
              <p:cNvSpPr txBox="1"/>
              <p:nvPr/>
            </p:nvSpPr>
            <p:spPr>
              <a:xfrm>
                <a:off x="5116146" y="5555568"/>
                <a:ext cx="486621" cy="338554"/>
              </a:xfrm>
              <a:prstGeom prst="rect">
                <a:avLst/>
              </a:prstGeom>
              <a:noFill/>
            </p:spPr>
            <p:txBody>
              <a:bodyPr wrap="square" rtlCol="0">
                <a:spAutoFit/>
              </a:bodyPr>
              <a:lstStyle/>
              <a:p>
                <a:pPr algn="ctr"/>
                <a:r>
                  <a:rPr lang="en-US" sz="1600" dirty="0"/>
                  <a:t>16</a:t>
                </a:r>
              </a:p>
            </p:txBody>
          </p:sp>
          <p:sp>
            <p:nvSpPr>
              <p:cNvPr id="117" name="TextBox 116"/>
              <p:cNvSpPr txBox="1"/>
              <p:nvPr/>
            </p:nvSpPr>
            <p:spPr>
              <a:xfrm>
                <a:off x="5475563" y="5555568"/>
                <a:ext cx="486621" cy="338554"/>
              </a:xfrm>
              <a:prstGeom prst="rect">
                <a:avLst/>
              </a:prstGeom>
              <a:noFill/>
            </p:spPr>
            <p:txBody>
              <a:bodyPr wrap="square" rtlCol="0">
                <a:spAutoFit/>
              </a:bodyPr>
              <a:lstStyle/>
              <a:p>
                <a:pPr algn="ctr"/>
                <a:r>
                  <a:rPr lang="en-US" sz="1600" dirty="0"/>
                  <a:t>18</a:t>
                </a:r>
              </a:p>
            </p:txBody>
          </p:sp>
          <p:sp>
            <p:nvSpPr>
              <p:cNvPr id="118" name="TextBox 117"/>
              <p:cNvSpPr txBox="1"/>
              <p:nvPr/>
            </p:nvSpPr>
            <p:spPr>
              <a:xfrm>
                <a:off x="5834980" y="5555568"/>
                <a:ext cx="486621" cy="338554"/>
              </a:xfrm>
              <a:prstGeom prst="rect">
                <a:avLst/>
              </a:prstGeom>
              <a:noFill/>
            </p:spPr>
            <p:txBody>
              <a:bodyPr wrap="square" rtlCol="0">
                <a:spAutoFit/>
              </a:bodyPr>
              <a:lstStyle/>
              <a:p>
                <a:pPr algn="ctr"/>
                <a:r>
                  <a:rPr lang="en-US" sz="1600" dirty="0"/>
                  <a:t>20</a:t>
                </a:r>
              </a:p>
            </p:txBody>
          </p:sp>
          <p:sp>
            <p:nvSpPr>
              <p:cNvPr id="119" name="TextBox 118"/>
              <p:cNvSpPr txBox="1"/>
              <p:nvPr/>
            </p:nvSpPr>
            <p:spPr>
              <a:xfrm>
                <a:off x="6194397" y="5555568"/>
                <a:ext cx="486621" cy="338554"/>
              </a:xfrm>
              <a:prstGeom prst="rect">
                <a:avLst/>
              </a:prstGeom>
              <a:noFill/>
            </p:spPr>
            <p:txBody>
              <a:bodyPr wrap="square" rtlCol="0">
                <a:spAutoFit/>
              </a:bodyPr>
              <a:lstStyle/>
              <a:p>
                <a:pPr algn="ctr"/>
                <a:r>
                  <a:rPr lang="en-US" sz="1600" dirty="0"/>
                  <a:t>22</a:t>
                </a:r>
              </a:p>
            </p:txBody>
          </p:sp>
          <p:sp>
            <p:nvSpPr>
              <p:cNvPr id="120" name="TextBox 119"/>
              <p:cNvSpPr txBox="1"/>
              <p:nvPr/>
            </p:nvSpPr>
            <p:spPr>
              <a:xfrm>
                <a:off x="6553814" y="5555568"/>
                <a:ext cx="486621" cy="338554"/>
              </a:xfrm>
              <a:prstGeom prst="rect">
                <a:avLst/>
              </a:prstGeom>
              <a:noFill/>
            </p:spPr>
            <p:txBody>
              <a:bodyPr wrap="square" rtlCol="0">
                <a:spAutoFit/>
              </a:bodyPr>
              <a:lstStyle/>
              <a:p>
                <a:pPr algn="ctr"/>
                <a:r>
                  <a:rPr lang="en-US" sz="1600" dirty="0"/>
                  <a:t>24</a:t>
                </a:r>
              </a:p>
            </p:txBody>
          </p:sp>
          <p:sp>
            <p:nvSpPr>
              <p:cNvPr id="121" name="TextBox 120"/>
              <p:cNvSpPr txBox="1"/>
              <p:nvPr/>
            </p:nvSpPr>
            <p:spPr>
              <a:xfrm>
                <a:off x="6913231" y="5555568"/>
                <a:ext cx="486621" cy="338554"/>
              </a:xfrm>
              <a:prstGeom prst="rect">
                <a:avLst/>
              </a:prstGeom>
              <a:noFill/>
            </p:spPr>
            <p:txBody>
              <a:bodyPr wrap="square" rtlCol="0">
                <a:spAutoFit/>
              </a:bodyPr>
              <a:lstStyle/>
              <a:p>
                <a:pPr algn="ctr"/>
                <a:r>
                  <a:rPr lang="en-US" sz="1600" dirty="0"/>
                  <a:t>26</a:t>
                </a:r>
              </a:p>
            </p:txBody>
          </p:sp>
          <p:sp>
            <p:nvSpPr>
              <p:cNvPr id="122" name="TextBox 121"/>
              <p:cNvSpPr txBox="1"/>
              <p:nvPr/>
            </p:nvSpPr>
            <p:spPr>
              <a:xfrm>
                <a:off x="7272646" y="5555568"/>
                <a:ext cx="486621" cy="338554"/>
              </a:xfrm>
              <a:prstGeom prst="rect">
                <a:avLst/>
              </a:prstGeom>
              <a:noFill/>
            </p:spPr>
            <p:txBody>
              <a:bodyPr wrap="square" rtlCol="0">
                <a:spAutoFit/>
              </a:bodyPr>
              <a:lstStyle/>
              <a:p>
                <a:pPr algn="ctr"/>
                <a:r>
                  <a:rPr lang="en-US" sz="1600" dirty="0"/>
                  <a:t>28</a:t>
                </a:r>
              </a:p>
            </p:txBody>
          </p:sp>
        </p:grpSp>
      </p:grpSp>
      <p:sp>
        <p:nvSpPr>
          <p:cNvPr id="126" name="TextBox 125"/>
          <p:cNvSpPr txBox="1"/>
          <p:nvPr/>
        </p:nvSpPr>
        <p:spPr>
          <a:xfrm>
            <a:off x="10293866" y="2212477"/>
            <a:ext cx="1784407" cy="1323439"/>
          </a:xfrm>
          <a:prstGeom prst="rect">
            <a:avLst/>
          </a:prstGeom>
          <a:noFill/>
        </p:spPr>
        <p:txBody>
          <a:bodyPr wrap="square" rtlCol="0">
            <a:spAutoFit/>
          </a:bodyPr>
          <a:lstStyle/>
          <a:p>
            <a:r>
              <a:rPr lang="en-US" sz="2000" dirty="0">
                <a:solidFill>
                  <a:srgbClr val="00B0F0"/>
                </a:solidFill>
              </a:rPr>
              <a:t>m = $2k/</a:t>
            </a:r>
            <a:r>
              <a:rPr lang="en-US" sz="2000" dirty="0" err="1">
                <a:solidFill>
                  <a:srgbClr val="00B0F0"/>
                </a:solidFill>
              </a:rPr>
              <a:t>yr</a:t>
            </a:r>
            <a:endParaRPr lang="en-US" sz="2000" dirty="0">
              <a:solidFill>
                <a:srgbClr val="00B0F0"/>
              </a:solidFill>
            </a:endParaRPr>
          </a:p>
          <a:p>
            <a:r>
              <a:rPr lang="en-US" sz="2000" dirty="0">
                <a:solidFill>
                  <a:srgbClr val="00B0F0"/>
                </a:solidFill>
              </a:rPr>
              <a:t>b = $12k</a:t>
            </a:r>
          </a:p>
          <a:p>
            <a:r>
              <a:rPr lang="en-US" sz="2000" dirty="0">
                <a:solidFill>
                  <a:srgbClr val="00B0F0"/>
                </a:solidFill>
              </a:rPr>
              <a:t>SE = $2k</a:t>
            </a:r>
          </a:p>
          <a:p>
            <a:r>
              <a:rPr lang="en-US" sz="2000" dirty="0" err="1">
                <a:solidFill>
                  <a:srgbClr val="00B0F0"/>
                </a:solidFill>
              </a:rPr>
              <a:t>Corr</a:t>
            </a:r>
            <a:r>
              <a:rPr lang="en-US" sz="2000" dirty="0">
                <a:solidFill>
                  <a:srgbClr val="00B0F0"/>
                </a:solidFill>
              </a:rPr>
              <a:t> = 0.76</a:t>
            </a:r>
          </a:p>
        </p:txBody>
      </p:sp>
      <p:sp>
        <p:nvSpPr>
          <p:cNvPr id="127" name="TextBox 126"/>
          <p:cNvSpPr txBox="1"/>
          <p:nvPr/>
        </p:nvSpPr>
        <p:spPr>
          <a:xfrm>
            <a:off x="10293867" y="4175338"/>
            <a:ext cx="1813508" cy="1323439"/>
          </a:xfrm>
          <a:prstGeom prst="rect">
            <a:avLst/>
          </a:prstGeom>
          <a:noFill/>
        </p:spPr>
        <p:txBody>
          <a:bodyPr wrap="square" rtlCol="0">
            <a:spAutoFit/>
          </a:bodyPr>
          <a:lstStyle/>
          <a:p>
            <a:r>
              <a:rPr lang="en-US" sz="2000" dirty="0">
                <a:solidFill>
                  <a:srgbClr val="92D050"/>
                </a:solidFill>
              </a:rPr>
              <a:t>m = $2k/</a:t>
            </a:r>
            <a:r>
              <a:rPr lang="en-US" sz="2000" dirty="0" err="1">
                <a:solidFill>
                  <a:srgbClr val="92D050"/>
                </a:solidFill>
              </a:rPr>
              <a:t>yr</a:t>
            </a:r>
            <a:endParaRPr lang="en-US" sz="2000" dirty="0">
              <a:solidFill>
                <a:srgbClr val="92D050"/>
              </a:solidFill>
            </a:endParaRPr>
          </a:p>
          <a:p>
            <a:r>
              <a:rPr lang="en-US" sz="2000" dirty="0">
                <a:solidFill>
                  <a:srgbClr val="92D050"/>
                </a:solidFill>
              </a:rPr>
              <a:t>b = $12k</a:t>
            </a:r>
          </a:p>
          <a:p>
            <a:r>
              <a:rPr lang="en-US" sz="2000" dirty="0">
                <a:solidFill>
                  <a:srgbClr val="92D050"/>
                </a:solidFill>
              </a:rPr>
              <a:t>SE = $8k</a:t>
            </a:r>
          </a:p>
          <a:p>
            <a:r>
              <a:rPr lang="en-US" sz="2000" dirty="0" err="1">
                <a:solidFill>
                  <a:srgbClr val="92D050"/>
                </a:solidFill>
              </a:rPr>
              <a:t>Corr</a:t>
            </a:r>
            <a:r>
              <a:rPr lang="en-US" sz="2000" dirty="0">
                <a:solidFill>
                  <a:srgbClr val="92D050"/>
                </a:solidFill>
              </a:rPr>
              <a:t> = 0.38</a:t>
            </a:r>
          </a:p>
        </p:txBody>
      </p:sp>
      <p:cxnSp>
        <p:nvCxnSpPr>
          <p:cNvPr id="134" name="Straight Arrow Connector 133"/>
          <p:cNvCxnSpPr/>
          <p:nvPr/>
        </p:nvCxnSpPr>
        <p:spPr>
          <a:xfrm flipV="1">
            <a:off x="1152410" y="1623867"/>
            <a:ext cx="9601200" cy="3296318"/>
          </a:xfrm>
          <a:prstGeom prst="straightConnector1">
            <a:avLst/>
          </a:prstGeom>
          <a:ln w="1905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flipV="1">
            <a:off x="1174941" y="1620659"/>
            <a:ext cx="9601200" cy="3296318"/>
          </a:xfrm>
          <a:prstGeom prst="straightConnector1">
            <a:avLst/>
          </a:prstGeom>
          <a:ln w="19050">
            <a:solidFill>
              <a:srgbClr val="EFC4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10294310" y="3430929"/>
            <a:ext cx="1784407" cy="400110"/>
          </a:xfrm>
          <a:prstGeom prst="rect">
            <a:avLst/>
          </a:prstGeom>
          <a:noFill/>
        </p:spPr>
        <p:txBody>
          <a:bodyPr wrap="square" rtlCol="0">
            <a:spAutoFit/>
          </a:bodyPr>
          <a:lstStyle/>
          <a:p>
            <a:r>
              <a:rPr lang="en-US" sz="2000" dirty="0">
                <a:solidFill>
                  <a:srgbClr val="00B0F0"/>
                </a:solidFill>
              </a:rPr>
              <a:t>R</a:t>
            </a:r>
            <a:r>
              <a:rPr lang="en-US" sz="2000" baseline="30000" dirty="0">
                <a:solidFill>
                  <a:srgbClr val="00B0F0"/>
                </a:solidFill>
              </a:rPr>
              <a:t>2</a:t>
            </a:r>
            <a:r>
              <a:rPr lang="en-US" sz="2000" dirty="0">
                <a:solidFill>
                  <a:srgbClr val="00B0F0"/>
                </a:solidFill>
              </a:rPr>
              <a:t> = 0.578 </a:t>
            </a:r>
          </a:p>
        </p:txBody>
      </p:sp>
      <p:sp>
        <p:nvSpPr>
          <p:cNvPr id="128" name="TextBox 127"/>
          <p:cNvSpPr txBox="1"/>
          <p:nvPr/>
        </p:nvSpPr>
        <p:spPr>
          <a:xfrm>
            <a:off x="10293867" y="5395110"/>
            <a:ext cx="1813508" cy="400110"/>
          </a:xfrm>
          <a:prstGeom prst="rect">
            <a:avLst/>
          </a:prstGeom>
          <a:noFill/>
        </p:spPr>
        <p:txBody>
          <a:bodyPr wrap="square" rtlCol="0">
            <a:spAutoFit/>
          </a:bodyPr>
          <a:lstStyle/>
          <a:p>
            <a:r>
              <a:rPr lang="en-US" sz="2000" dirty="0">
                <a:solidFill>
                  <a:srgbClr val="92D050"/>
                </a:solidFill>
              </a:rPr>
              <a:t>R</a:t>
            </a:r>
            <a:r>
              <a:rPr lang="en-US" sz="2000" baseline="30000" dirty="0">
                <a:solidFill>
                  <a:srgbClr val="92D050"/>
                </a:solidFill>
              </a:rPr>
              <a:t>2</a:t>
            </a:r>
            <a:r>
              <a:rPr lang="en-US" sz="2000" dirty="0">
                <a:solidFill>
                  <a:srgbClr val="92D050"/>
                </a:solidFill>
              </a:rPr>
              <a:t> = 0.144</a:t>
            </a:r>
          </a:p>
        </p:txBody>
      </p:sp>
      <p:sp>
        <p:nvSpPr>
          <p:cNvPr id="129" name="Title 1"/>
          <p:cNvSpPr txBox="1">
            <a:spLocks/>
          </p:cNvSpPr>
          <p:nvPr/>
        </p:nvSpPr>
        <p:spPr>
          <a:xfrm>
            <a:off x="1080043" y="453253"/>
            <a:ext cx="10353762" cy="1390118"/>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p-value</a:t>
            </a:r>
            <a:r>
              <a:rPr lang="en-US" dirty="0"/>
              <a:t> </a:t>
            </a:r>
          </a:p>
        </p:txBody>
      </p:sp>
      <p:sp>
        <p:nvSpPr>
          <p:cNvPr id="130" name="TextBox 129"/>
          <p:cNvSpPr txBox="1"/>
          <p:nvPr/>
        </p:nvSpPr>
        <p:spPr>
          <a:xfrm>
            <a:off x="10303828" y="3707146"/>
            <a:ext cx="1784407" cy="400110"/>
          </a:xfrm>
          <a:prstGeom prst="rect">
            <a:avLst/>
          </a:prstGeom>
          <a:noFill/>
        </p:spPr>
        <p:txBody>
          <a:bodyPr wrap="square" rtlCol="0">
            <a:spAutoFit/>
          </a:bodyPr>
          <a:lstStyle/>
          <a:p>
            <a:r>
              <a:rPr lang="en-US" sz="2000" dirty="0">
                <a:solidFill>
                  <a:srgbClr val="00B0F0"/>
                </a:solidFill>
              </a:rPr>
              <a:t>p = 0.000148 </a:t>
            </a:r>
          </a:p>
        </p:txBody>
      </p:sp>
      <p:sp>
        <p:nvSpPr>
          <p:cNvPr id="131" name="TextBox 130"/>
          <p:cNvSpPr txBox="1"/>
          <p:nvPr/>
        </p:nvSpPr>
        <p:spPr>
          <a:xfrm>
            <a:off x="10293866" y="5653696"/>
            <a:ext cx="1784407" cy="400110"/>
          </a:xfrm>
          <a:prstGeom prst="rect">
            <a:avLst/>
          </a:prstGeom>
          <a:noFill/>
        </p:spPr>
        <p:txBody>
          <a:bodyPr wrap="square" rtlCol="0">
            <a:spAutoFit/>
          </a:bodyPr>
          <a:lstStyle/>
          <a:p>
            <a:r>
              <a:rPr lang="en-US" sz="2000" dirty="0">
                <a:solidFill>
                  <a:srgbClr val="92D050"/>
                </a:solidFill>
              </a:rPr>
              <a:t>p = 0.000317 </a:t>
            </a:r>
          </a:p>
        </p:txBody>
      </p:sp>
      <p:sp>
        <p:nvSpPr>
          <p:cNvPr id="132" name="TextBox 131"/>
          <p:cNvSpPr txBox="1"/>
          <p:nvPr/>
        </p:nvSpPr>
        <p:spPr>
          <a:xfrm>
            <a:off x="4059371" y="6459151"/>
            <a:ext cx="4700603" cy="430887"/>
          </a:xfrm>
          <a:prstGeom prst="rect">
            <a:avLst/>
          </a:prstGeom>
          <a:noFill/>
        </p:spPr>
        <p:txBody>
          <a:bodyPr wrap="square" rtlCol="0">
            <a:spAutoFit/>
          </a:bodyPr>
          <a:lstStyle/>
          <a:p>
            <a:pPr algn="ctr"/>
            <a:r>
              <a:rPr lang="en-US" sz="2200" dirty="0"/>
              <a:t>Years of Experience</a:t>
            </a:r>
          </a:p>
        </p:txBody>
      </p:sp>
      <p:sp>
        <p:nvSpPr>
          <p:cNvPr id="136" name="TextBox 135"/>
          <p:cNvSpPr txBox="1"/>
          <p:nvPr/>
        </p:nvSpPr>
        <p:spPr>
          <a:xfrm rot="16200000">
            <a:off x="-1272126" y="3451317"/>
            <a:ext cx="4700603" cy="430887"/>
          </a:xfrm>
          <a:prstGeom prst="rect">
            <a:avLst/>
          </a:prstGeom>
          <a:noFill/>
        </p:spPr>
        <p:txBody>
          <a:bodyPr wrap="square" rtlCol="0">
            <a:spAutoFit/>
          </a:bodyPr>
          <a:lstStyle/>
          <a:p>
            <a:pPr algn="ctr"/>
            <a:r>
              <a:rPr lang="en-US" sz="2200" dirty="0"/>
              <a:t>Salary</a:t>
            </a:r>
          </a:p>
        </p:txBody>
      </p:sp>
    </p:spTree>
    <p:extLst>
      <p:ext uri="{BB962C8B-B14F-4D97-AF65-F5344CB8AC3E}">
        <p14:creationId xmlns:p14="http://schemas.microsoft.com/office/powerpoint/2010/main" val="454981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79293" y="248193"/>
            <a:ext cx="11779623" cy="707886"/>
          </a:xfrm>
          <a:prstGeom prst="rect">
            <a:avLst/>
          </a:prstGeom>
          <a:noFill/>
        </p:spPr>
        <p:txBody>
          <a:bodyPr wrap="square" rtlCol="0">
            <a:spAutoFit/>
          </a:bodyPr>
          <a:lstStyle/>
          <a:p>
            <a:pPr algn="ctr"/>
            <a:r>
              <a:rPr lang="en-US" sz="4000" dirty="0"/>
              <a:t>Assumptions of Linear Regression   (</a:t>
            </a:r>
            <a:r>
              <a:rPr lang="en-US" sz="4000" dirty="0">
                <a:solidFill>
                  <a:srgbClr val="FF0000"/>
                </a:solidFill>
              </a:rPr>
              <a:t>LINE</a:t>
            </a:r>
            <a:r>
              <a:rPr lang="en-US" sz="4000" dirty="0"/>
              <a:t>)</a:t>
            </a:r>
          </a:p>
        </p:txBody>
      </p:sp>
      <p:sp>
        <p:nvSpPr>
          <p:cNvPr id="4" name="TextBox 3"/>
          <p:cNvSpPr txBox="1"/>
          <p:nvPr/>
        </p:nvSpPr>
        <p:spPr>
          <a:xfrm>
            <a:off x="574767" y="1097280"/>
            <a:ext cx="11025050" cy="5509200"/>
          </a:xfrm>
          <a:prstGeom prst="rect">
            <a:avLst/>
          </a:prstGeom>
          <a:noFill/>
        </p:spPr>
        <p:txBody>
          <a:bodyPr wrap="square" rtlCol="0">
            <a:spAutoFit/>
          </a:bodyPr>
          <a:lstStyle/>
          <a:p>
            <a:r>
              <a:rPr lang="en-US" sz="3200" dirty="0">
                <a:solidFill>
                  <a:srgbClr val="EFC457"/>
                </a:solidFill>
              </a:rPr>
              <a:t>Mean of the response</a:t>
            </a:r>
            <a:r>
              <a:rPr lang="en-US" sz="3200" dirty="0"/>
              <a:t> (</a:t>
            </a:r>
            <a:r>
              <a:rPr lang="en-US" sz="3200" i="1" dirty="0"/>
              <a:t>y)</a:t>
            </a:r>
            <a:r>
              <a:rPr lang="en-US" sz="3200" dirty="0"/>
              <a:t> at each value of the predictor (</a:t>
            </a:r>
            <a:r>
              <a:rPr lang="en-US" sz="3200" i="1" dirty="0"/>
              <a:t>x</a:t>
            </a:r>
            <a:r>
              <a:rPr lang="en-US" sz="3200" i="1" baseline="-25000" dirty="0"/>
              <a:t>i</a:t>
            </a:r>
            <a:r>
              <a:rPr lang="en-US" sz="3200" dirty="0"/>
              <a:t>)is a </a:t>
            </a:r>
            <a:r>
              <a:rPr lang="en-US" sz="3200" dirty="0">
                <a:solidFill>
                  <a:srgbClr val="FF0000"/>
                </a:solidFill>
              </a:rPr>
              <a:t>L</a:t>
            </a:r>
            <a:r>
              <a:rPr lang="en-US" sz="3200" dirty="0">
                <a:solidFill>
                  <a:srgbClr val="EFC457"/>
                </a:solidFill>
              </a:rPr>
              <a:t>inear Function</a:t>
            </a:r>
            <a:r>
              <a:rPr lang="en-US" sz="3200" dirty="0"/>
              <a:t>.</a:t>
            </a:r>
            <a:endParaRPr lang="en-US" sz="3200" dirty="0">
              <a:solidFill>
                <a:srgbClr val="EFC457"/>
              </a:solidFill>
            </a:endParaRPr>
          </a:p>
          <a:p>
            <a:endParaRPr lang="en-US" sz="3200" dirty="0"/>
          </a:p>
          <a:p>
            <a:r>
              <a:rPr lang="en-US" sz="3200" dirty="0"/>
              <a:t>The </a:t>
            </a:r>
            <a:r>
              <a:rPr lang="en-US" sz="3200" dirty="0">
                <a:solidFill>
                  <a:srgbClr val="EFC457"/>
                </a:solidFill>
              </a:rPr>
              <a:t>Errors</a:t>
            </a:r>
            <a:r>
              <a:rPr lang="en-US" sz="3200" dirty="0"/>
              <a:t> (</a:t>
            </a:r>
            <a:r>
              <a:rPr lang="el-GR" sz="3200" i="1" dirty="0">
                <a:cs typeface="Arial" panose="020B0604020202020204" pitchFamily="34" charset="0"/>
              </a:rPr>
              <a:t>ε</a:t>
            </a:r>
            <a:r>
              <a:rPr lang="en-US" sz="3200" i="1" baseline="-25000" dirty="0">
                <a:cs typeface="Arial" panose="020B0604020202020204" pitchFamily="34" charset="0"/>
              </a:rPr>
              <a:t>i</a:t>
            </a:r>
            <a:r>
              <a:rPr lang="en-US" sz="3200" dirty="0">
                <a:cs typeface="Arial" panose="020B0604020202020204" pitchFamily="34" charset="0"/>
              </a:rPr>
              <a:t>) at each value of the predictor (</a:t>
            </a:r>
            <a:r>
              <a:rPr lang="en-US" sz="3200" i="1" dirty="0">
                <a:cs typeface="Arial" panose="020B0604020202020204" pitchFamily="34" charset="0"/>
              </a:rPr>
              <a:t>x</a:t>
            </a:r>
            <a:r>
              <a:rPr lang="en-US" sz="3200" i="1" baseline="-25000" dirty="0">
                <a:cs typeface="Arial" panose="020B0604020202020204" pitchFamily="34" charset="0"/>
              </a:rPr>
              <a:t>i</a:t>
            </a:r>
            <a:r>
              <a:rPr lang="en-US" sz="3200" dirty="0">
                <a:cs typeface="Arial" panose="020B0604020202020204" pitchFamily="34" charset="0"/>
              </a:rPr>
              <a:t>) are</a:t>
            </a:r>
            <a:r>
              <a:rPr lang="en-US" sz="3200" dirty="0">
                <a:solidFill>
                  <a:srgbClr val="EFC457"/>
                </a:solidFill>
                <a:cs typeface="Arial" panose="020B0604020202020204" pitchFamily="34" charset="0"/>
              </a:rPr>
              <a:t> </a:t>
            </a:r>
            <a:r>
              <a:rPr lang="en-US" sz="3200" dirty="0">
                <a:solidFill>
                  <a:srgbClr val="FF0000"/>
                </a:solidFill>
                <a:cs typeface="Arial" panose="020B0604020202020204" pitchFamily="34" charset="0"/>
              </a:rPr>
              <a:t>I</a:t>
            </a:r>
            <a:r>
              <a:rPr lang="en-US" sz="3200" dirty="0">
                <a:solidFill>
                  <a:srgbClr val="EFC457"/>
                </a:solidFill>
                <a:cs typeface="Arial" panose="020B0604020202020204" pitchFamily="34" charset="0"/>
              </a:rPr>
              <a:t>ndependent</a:t>
            </a:r>
            <a:r>
              <a:rPr lang="en-US" sz="3200" dirty="0">
                <a:cs typeface="Arial" panose="020B0604020202020204" pitchFamily="34" charset="0"/>
              </a:rPr>
              <a:t>.</a:t>
            </a:r>
          </a:p>
          <a:p>
            <a:endParaRPr lang="en-US" sz="3200" dirty="0">
              <a:cs typeface="Arial" panose="020B0604020202020204" pitchFamily="34" charset="0"/>
            </a:endParaRPr>
          </a:p>
          <a:p>
            <a:r>
              <a:rPr lang="en-US" sz="3200" dirty="0">
                <a:cs typeface="Arial" panose="020B0604020202020204" pitchFamily="34" charset="0"/>
              </a:rPr>
              <a:t>The </a:t>
            </a:r>
            <a:r>
              <a:rPr lang="en-US" sz="3200" dirty="0">
                <a:solidFill>
                  <a:srgbClr val="EFC457"/>
                </a:solidFill>
                <a:cs typeface="Arial" panose="020B0604020202020204" pitchFamily="34" charset="0"/>
              </a:rPr>
              <a:t>Errors</a:t>
            </a:r>
            <a:r>
              <a:rPr lang="en-US" sz="3200" dirty="0">
                <a:cs typeface="Arial" panose="020B0604020202020204" pitchFamily="34" charset="0"/>
              </a:rPr>
              <a:t> (</a:t>
            </a:r>
            <a:r>
              <a:rPr lang="el-GR" sz="3200" i="1" dirty="0">
                <a:cs typeface="Arial" panose="020B0604020202020204" pitchFamily="34" charset="0"/>
              </a:rPr>
              <a:t>ε</a:t>
            </a:r>
            <a:r>
              <a:rPr lang="en-US" sz="3200" i="1" baseline="-25000" dirty="0">
                <a:cs typeface="Arial" panose="020B0604020202020204" pitchFamily="34" charset="0"/>
              </a:rPr>
              <a:t>i</a:t>
            </a:r>
            <a:r>
              <a:rPr lang="en-US" sz="3200" dirty="0">
                <a:cs typeface="Arial" panose="020B0604020202020204" pitchFamily="34" charset="0"/>
              </a:rPr>
              <a:t>) at each value of the predictor (</a:t>
            </a:r>
            <a:r>
              <a:rPr lang="en-US" sz="3200" i="1" dirty="0">
                <a:cs typeface="Arial" panose="020B0604020202020204" pitchFamily="34" charset="0"/>
              </a:rPr>
              <a:t>x</a:t>
            </a:r>
            <a:r>
              <a:rPr lang="en-US" sz="3200" i="1" baseline="-25000" dirty="0">
                <a:cs typeface="Arial" panose="020B0604020202020204" pitchFamily="34" charset="0"/>
              </a:rPr>
              <a:t>i</a:t>
            </a:r>
            <a:r>
              <a:rPr lang="en-US" sz="3200" dirty="0">
                <a:cs typeface="Arial" panose="020B0604020202020204" pitchFamily="34" charset="0"/>
              </a:rPr>
              <a:t>) are </a:t>
            </a:r>
          </a:p>
          <a:p>
            <a:r>
              <a:rPr lang="en-US" sz="3200" dirty="0">
                <a:solidFill>
                  <a:srgbClr val="FF0000"/>
                </a:solidFill>
                <a:cs typeface="Arial" panose="020B0604020202020204" pitchFamily="34" charset="0"/>
              </a:rPr>
              <a:t>N</a:t>
            </a:r>
            <a:r>
              <a:rPr lang="en-US" sz="3200" dirty="0">
                <a:solidFill>
                  <a:srgbClr val="EFC457"/>
                </a:solidFill>
                <a:cs typeface="Arial" panose="020B0604020202020204" pitchFamily="34" charset="0"/>
              </a:rPr>
              <a:t>ormally Distributed</a:t>
            </a:r>
            <a:r>
              <a:rPr lang="en-US" sz="3200" dirty="0">
                <a:cs typeface="Arial" panose="020B0604020202020204" pitchFamily="34" charset="0"/>
              </a:rPr>
              <a:t>.</a:t>
            </a:r>
          </a:p>
          <a:p>
            <a:endParaRPr lang="en-US" sz="3200" dirty="0">
              <a:cs typeface="Arial" panose="020B0604020202020204" pitchFamily="34" charset="0"/>
            </a:endParaRPr>
          </a:p>
          <a:p>
            <a:r>
              <a:rPr lang="en-US" sz="3200" dirty="0">
                <a:cs typeface="Arial" panose="020B0604020202020204" pitchFamily="34" charset="0"/>
              </a:rPr>
              <a:t>The </a:t>
            </a:r>
            <a:r>
              <a:rPr lang="en-US" sz="3200" dirty="0">
                <a:solidFill>
                  <a:srgbClr val="EFC457"/>
                </a:solidFill>
                <a:cs typeface="Arial" panose="020B0604020202020204" pitchFamily="34" charset="0"/>
              </a:rPr>
              <a:t>Errors</a:t>
            </a:r>
            <a:r>
              <a:rPr lang="en-US" sz="3200" dirty="0">
                <a:cs typeface="Arial" panose="020B0604020202020204" pitchFamily="34" charset="0"/>
              </a:rPr>
              <a:t> (</a:t>
            </a:r>
            <a:r>
              <a:rPr lang="el-GR" sz="3200" i="1" dirty="0">
                <a:cs typeface="Arial" panose="020B0604020202020204" pitchFamily="34" charset="0"/>
              </a:rPr>
              <a:t>ε</a:t>
            </a:r>
            <a:r>
              <a:rPr lang="en-US" sz="3200" i="1" baseline="-25000" dirty="0">
                <a:cs typeface="Arial" panose="020B0604020202020204" pitchFamily="34" charset="0"/>
              </a:rPr>
              <a:t>i</a:t>
            </a:r>
            <a:r>
              <a:rPr lang="en-US" sz="3200" dirty="0">
                <a:cs typeface="Arial" panose="020B0604020202020204" pitchFamily="34" charset="0"/>
              </a:rPr>
              <a:t>) at each value of the predictor (</a:t>
            </a:r>
            <a:r>
              <a:rPr lang="en-US" sz="3200" i="1" dirty="0">
                <a:cs typeface="Arial" panose="020B0604020202020204" pitchFamily="34" charset="0"/>
              </a:rPr>
              <a:t>x</a:t>
            </a:r>
            <a:r>
              <a:rPr lang="en-US" sz="3200" i="1" baseline="-25000" dirty="0">
                <a:cs typeface="Arial" panose="020B0604020202020204" pitchFamily="34" charset="0"/>
              </a:rPr>
              <a:t>i</a:t>
            </a:r>
            <a:r>
              <a:rPr lang="en-US" sz="3200" dirty="0">
                <a:cs typeface="Arial" panose="020B0604020202020204" pitchFamily="34" charset="0"/>
              </a:rPr>
              <a:t>) have</a:t>
            </a:r>
            <a:r>
              <a:rPr lang="en-US" sz="3200" dirty="0">
                <a:solidFill>
                  <a:srgbClr val="EFC457"/>
                </a:solidFill>
                <a:cs typeface="Arial" panose="020B0604020202020204" pitchFamily="34" charset="0"/>
              </a:rPr>
              <a:t> </a:t>
            </a:r>
          </a:p>
          <a:p>
            <a:r>
              <a:rPr lang="en-US" sz="3200" dirty="0">
                <a:solidFill>
                  <a:srgbClr val="FF0000"/>
                </a:solidFill>
                <a:cs typeface="Arial" panose="020B0604020202020204" pitchFamily="34" charset="0"/>
              </a:rPr>
              <a:t>E</a:t>
            </a:r>
            <a:r>
              <a:rPr lang="en-US" sz="3200" dirty="0">
                <a:solidFill>
                  <a:srgbClr val="EFC457"/>
                </a:solidFill>
                <a:cs typeface="Arial" panose="020B0604020202020204" pitchFamily="34" charset="0"/>
              </a:rPr>
              <a:t>qual Variance</a:t>
            </a:r>
            <a:r>
              <a:rPr lang="en-US" sz="3200" dirty="0">
                <a:cs typeface="Arial" panose="020B0604020202020204" pitchFamily="34" charset="0"/>
              </a:rPr>
              <a:t>.</a:t>
            </a:r>
            <a:endParaRPr lang="en-US" sz="3200" dirty="0"/>
          </a:p>
        </p:txBody>
      </p:sp>
      <p:cxnSp>
        <p:nvCxnSpPr>
          <p:cNvPr id="5" name="Straight Connector 4"/>
          <p:cNvCxnSpPr/>
          <p:nvPr/>
        </p:nvCxnSpPr>
        <p:spPr>
          <a:xfrm>
            <a:off x="700270" y="968185"/>
            <a:ext cx="1078992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146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TextBox 2">
            <a:extLst>
              <a:ext uri="{FF2B5EF4-FFF2-40B4-BE49-F238E27FC236}">
                <a16:creationId xmlns:a16="http://schemas.microsoft.com/office/drawing/2014/main" id="{369E761E-FF67-AA8C-2670-E8EC0614F2A6}"/>
              </a:ext>
            </a:extLst>
          </p:cNvPr>
          <p:cNvSpPr txBox="1"/>
          <p:nvPr/>
        </p:nvSpPr>
        <p:spPr>
          <a:xfrm>
            <a:off x="1005031" y="1580050"/>
            <a:ext cx="10171289" cy="5016758"/>
          </a:xfrm>
          <a:prstGeom prst="rect">
            <a:avLst/>
          </a:prstGeom>
          <a:noFill/>
        </p:spPr>
        <p:txBody>
          <a:bodyPr wrap="square" rtlCol="0">
            <a:spAutoFit/>
          </a:bodyPr>
          <a:lstStyle/>
          <a:p>
            <a:pPr marL="457200" indent="-457200">
              <a:buFontTx/>
              <a:buChar char="-"/>
            </a:pPr>
            <a:r>
              <a:rPr lang="en-US" sz="3200" dirty="0"/>
              <a:t>Regression Equation:         y = m * x + b</a:t>
            </a:r>
          </a:p>
          <a:p>
            <a:pPr marL="457200" indent="-457200">
              <a:buFontTx/>
              <a:buChar char="-"/>
            </a:pPr>
            <a:endParaRPr lang="en-US" sz="3200" dirty="0"/>
          </a:p>
          <a:p>
            <a:pPr marL="457200" indent="-457200">
              <a:buFontTx/>
              <a:buChar char="-"/>
            </a:pPr>
            <a:r>
              <a:rPr lang="en-US" sz="3200" dirty="0"/>
              <a:t>Standard Error: Average Distance from Line</a:t>
            </a:r>
          </a:p>
          <a:p>
            <a:pPr marL="457200" indent="-457200">
              <a:buFontTx/>
              <a:buChar char="-"/>
            </a:pPr>
            <a:endParaRPr lang="en-US" sz="3200" dirty="0"/>
          </a:p>
          <a:p>
            <a:pPr marL="457200" indent="-457200">
              <a:buFontTx/>
              <a:buChar char="-"/>
            </a:pPr>
            <a:r>
              <a:rPr lang="en-US" sz="3200" dirty="0"/>
              <a:t>Correlation: Strength and Direction </a:t>
            </a:r>
            <a:r>
              <a:rPr lang="en-US" sz="3200" b="1" dirty="0"/>
              <a:t>(-1 ≤ r ≤ 1)</a:t>
            </a:r>
          </a:p>
          <a:p>
            <a:pPr marL="457200" indent="-457200">
              <a:buFontTx/>
              <a:buChar char="-"/>
            </a:pPr>
            <a:endParaRPr lang="en-US" sz="3200" b="1" dirty="0"/>
          </a:p>
          <a:p>
            <a:pPr marL="457200" indent="-457200">
              <a:buFontTx/>
              <a:buChar char="-"/>
            </a:pPr>
            <a:r>
              <a:rPr lang="en-US" sz="3200" dirty="0"/>
              <a:t>R-Squared:  How much explained? </a:t>
            </a:r>
            <a:r>
              <a:rPr lang="en-US" sz="3200" b="1" dirty="0"/>
              <a:t>(0 ≤ r ≤ 1)</a:t>
            </a:r>
          </a:p>
          <a:p>
            <a:pPr marL="457200" indent="-457200">
              <a:buFontTx/>
              <a:buChar char="-"/>
            </a:pPr>
            <a:endParaRPr lang="en-US" sz="3200" b="1" dirty="0"/>
          </a:p>
          <a:p>
            <a:pPr marL="457200" indent="-457200">
              <a:buFontTx/>
              <a:buChar char="-"/>
            </a:pPr>
            <a:r>
              <a:rPr lang="en-US" sz="3200" dirty="0"/>
              <a:t>P-value: Is there a significant relationship? </a:t>
            </a:r>
            <a:r>
              <a:rPr lang="en-US" sz="3200" b="1" dirty="0"/>
              <a:t>(p ≤ 0.05?)</a:t>
            </a:r>
          </a:p>
          <a:p>
            <a:endParaRPr lang="en-US" sz="3200" dirty="0"/>
          </a:p>
        </p:txBody>
      </p:sp>
    </p:spTree>
    <p:extLst>
      <p:ext uri="{BB962C8B-B14F-4D97-AF65-F5344CB8AC3E}">
        <p14:creationId xmlns:p14="http://schemas.microsoft.com/office/powerpoint/2010/main" val="400026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left)">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TextBox 2"/>
          <p:cNvSpPr txBox="1"/>
          <p:nvPr/>
        </p:nvSpPr>
        <p:spPr>
          <a:xfrm>
            <a:off x="568712" y="1580050"/>
            <a:ext cx="11006254" cy="1754326"/>
          </a:xfrm>
          <a:prstGeom prst="rect">
            <a:avLst/>
          </a:prstGeom>
          <a:noFill/>
        </p:spPr>
        <p:txBody>
          <a:bodyPr wrap="square" rtlCol="0">
            <a:spAutoFit/>
          </a:bodyPr>
          <a:lstStyle/>
          <a:p>
            <a:r>
              <a:rPr lang="en-US" dirty="0"/>
              <a:t>1. Montgomery, D.C. and Peck and  E.A., Vining, G.G. [2006], </a:t>
            </a:r>
            <a:r>
              <a:rPr lang="en-US" i="1" dirty="0"/>
              <a:t>Introduction to Linear Regression Analysis, Fourth Edition</a:t>
            </a:r>
            <a:r>
              <a:rPr lang="en-US" dirty="0"/>
              <a:t>, Wiley, New York , NY</a:t>
            </a:r>
          </a:p>
          <a:p>
            <a:r>
              <a:rPr lang="en-US" dirty="0"/>
              <a:t>2. Costa, Rebecca D., [2017], </a:t>
            </a:r>
            <a:r>
              <a:rPr lang="en-US" i="1" dirty="0"/>
              <a:t>On the Verge</a:t>
            </a:r>
            <a:r>
              <a:rPr lang="en-US" dirty="0"/>
              <a:t>, Rosetta Books, New York, NY</a:t>
            </a:r>
          </a:p>
          <a:p>
            <a:r>
              <a:rPr lang="en-US" dirty="0"/>
              <a:t>3. Stiller, Ben, and Hamburg, John and Sather, John, [2001], </a:t>
            </a:r>
            <a:r>
              <a:rPr lang="en-US" i="1" dirty="0"/>
              <a:t>Zoolander</a:t>
            </a:r>
            <a:r>
              <a:rPr lang="en-US" dirty="0"/>
              <a:t>, Paramount Pictures, Hollywood, CA</a:t>
            </a:r>
          </a:p>
          <a:p>
            <a:r>
              <a:rPr lang="en-US" dirty="0"/>
              <a:t>4. Lorre, Chuck and </a:t>
            </a:r>
            <a:r>
              <a:rPr lang="en-US" dirty="0" err="1"/>
              <a:t>Prady</a:t>
            </a:r>
            <a:r>
              <a:rPr lang="en-US" dirty="0"/>
              <a:t>, John, [2007], </a:t>
            </a:r>
            <a:r>
              <a:rPr lang="en-US" i="1" dirty="0"/>
              <a:t>The Big Bang Theory</a:t>
            </a:r>
            <a:r>
              <a:rPr lang="en-US" dirty="0"/>
              <a:t>, CBS Studios, New York, NY</a:t>
            </a:r>
          </a:p>
          <a:p>
            <a:r>
              <a:rPr lang="en-US" dirty="0"/>
              <a:t>5. Cunningham, Lowell and Solomon, Ed, [1997], Men In Black, Columbia Pictures, Culver City, CA</a:t>
            </a:r>
          </a:p>
        </p:txBody>
      </p:sp>
    </p:spTree>
    <p:extLst>
      <p:ext uri="{BB962C8B-B14F-4D97-AF65-F5344CB8AC3E}">
        <p14:creationId xmlns:p14="http://schemas.microsoft.com/office/powerpoint/2010/main" val="862358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p:cNvSpPr txBox="1"/>
          <p:nvPr/>
        </p:nvSpPr>
        <p:spPr>
          <a:xfrm>
            <a:off x="1239371" y="2012458"/>
            <a:ext cx="10238014"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A Retrospective Study Based on </a:t>
            </a:r>
            <a:r>
              <a:rPr lang="en-US" sz="3600" dirty="0">
                <a:solidFill>
                  <a:srgbClr val="EFC457"/>
                </a:solidFill>
              </a:rPr>
              <a:t>Historical Data</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An </a:t>
            </a:r>
            <a:r>
              <a:rPr lang="en-US" sz="3600" dirty="0">
                <a:solidFill>
                  <a:srgbClr val="EFC457"/>
                </a:solidFill>
              </a:rPr>
              <a:t>Observational Study</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A </a:t>
            </a:r>
            <a:r>
              <a:rPr lang="en-US" sz="3600" dirty="0">
                <a:solidFill>
                  <a:srgbClr val="EFC457"/>
                </a:solidFill>
              </a:rPr>
              <a:t>Designed Experiment</a:t>
            </a:r>
          </a:p>
        </p:txBody>
      </p:sp>
      <p:sp>
        <p:nvSpPr>
          <p:cNvPr id="6" name="Title 1"/>
          <p:cNvSpPr>
            <a:spLocks noGrp="1"/>
          </p:cNvSpPr>
          <p:nvPr>
            <p:ph type="title"/>
          </p:nvPr>
        </p:nvSpPr>
        <p:spPr>
          <a:xfrm>
            <a:off x="902644" y="514048"/>
            <a:ext cx="10353762" cy="970450"/>
          </a:xfrm>
        </p:spPr>
        <p:txBody>
          <a:bodyPr>
            <a:normAutofit/>
          </a:bodyPr>
          <a:lstStyle/>
          <a:p>
            <a:r>
              <a:rPr lang="en-US" sz="5300" cap="small" dirty="0">
                <a:latin typeface="+mn-lt"/>
              </a:rPr>
              <a:t>Regression Data Collection</a:t>
            </a:r>
            <a:endParaRPr lang="en-US" sz="3100" dirty="0">
              <a:latin typeface="+mn-lt"/>
            </a:endParaRPr>
          </a:p>
        </p:txBody>
      </p:sp>
    </p:spTree>
    <p:extLst>
      <p:ext uri="{BB962C8B-B14F-4D97-AF65-F5344CB8AC3E}">
        <p14:creationId xmlns:p14="http://schemas.microsoft.com/office/powerpoint/2010/main" val="29284157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blipFill dpi="0" rotWithShape="1">
          <a:blip r:embed="rId2">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grpSp>
        <p:nvGrpSpPr>
          <p:cNvPr id="55" name="Group 54"/>
          <p:cNvGrpSpPr>
            <a:grpSpLocks noChangeAspect="1"/>
          </p:cNvGrpSpPr>
          <p:nvPr/>
        </p:nvGrpSpPr>
        <p:grpSpPr>
          <a:xfrm>
            <a:off x="1745562" y="83130"/>
            <a:ext cx="8642755" cy="6675120"/>
            <a:chOff x="66396" y="127635"/>
            <a:chExt cx="7772400" cy="6002913"/>
          </a:xfrm>
        </p:grpSpPr>
        <p:cxnSp>
          <p:nvCxnSpPr>
            <p:cNvPr id="37" name="Straight Arrow Connector 36"/>
            <p:cNvCxnSpPr>
              <a:stCxn id="6" idx="4"/>
              <a:endCxn id="30" idx="0"/>
            </p:cNvCxnSpPr>
            <p:nvPr/>
          </p:nvCxnSpPr>
          <p:spPr>
            <a:xfrm flipH="1">
              <a:off x="4171548" y="3058287"/>
              <a:ext cx="184911" cy="76080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Oval 2"/>
            <p:cNvSpPr>
              <a:spLocks noChangeAspect="1"/>
            </p:cNvSpPr>
            <p:nvPr/>
          </p:nvSpPr>
          <p:spPr>
            <a:xfrm>
              <a:off x="655320" y="127635"/>
              <a:ext cx="2651760" cy="2651760"/>
            </a:xfrm>
            <a:prstGeom prst="ellipse">
              <a:avLst/>
            </a:prstGeom>
            <a:solidFill>
              <a:srgbClr val="90B77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73</a:t>
              </a:r>
            </a:p>
          </p:txBody>
        </p:sp>
        <p:sp>
          <p:nvSpPr>
            <p:cNvPr id="5" name="Oval 4"/>
            <p:cNvSpPr>
              <a:spLocks noChangeAspect="1"/>
            </p:cNvSpPr>
            <p:nvPr/>
          </p:nvSpPr>
          <p:spPr>
            <a:xfrm>
              <a:off x="5288280" y="630555"/>
              <a:ext cx="1645920" cy="16459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21</a:t>
              </a:r>
              <a:endParaRPr lang="en-US" sz="2000" dirty="0"/>
            </a:p>
          </p:txBody>
        </p:sp>
        <p:sp>
          <p:nvSpPr>
            <p:cNvPr id="8" name="Oval 7"/>
            <p:cNvSpPr>
              <a:spLocks noChangeAspect="1"/>
            </p:cNvSpPr>
            <p:nvPr/>
          </p:nvSpPr>
          <p:spPr>
            <a:xfrm>
              <a:off x="838200" y="4484628"/>
              <a:ext cx="1645920" cy="16459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37</a:t>
              </a:r>
              <a:endParaRPr lang="en-US" sz="2000" dirty="0"/>
            </a:p>
          </p:txBody>
        </p:sp>
        <p:sp>
          <p:nvSpPr>
            <p:cNvPr id="9" name="Oval 8"/>
            <p:cNvSpPr>
              <a:spLocks noChangeAspect="1"/>
            </p:cNvSpPr>
            <p:nvPr/>
          </p:nvSpPr>
          <p:spPr>
            <a:xfrm>
              <a:off x="4950819" y="4484628"/>
              <a:ext cx="1645920" cy="16459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12</a:t>
              </a:r>
              <a:endParaRPr lang="en-US" sz="2000" dirty="0"/>
            </a:p>
          </p:txBody>
        </p:sp>
        <p:cxnSp>
          <p:nvCxnSpPr>
            <p:cNvPr id="11" name="Straight Arrow Connector 10"/>
            <p:cNvCxnSpPr>
              <a:stCxn id="3" idx="6"/>
              <a:endCxn id="5" idx="2"/>
            </p:cNvCxnSpPr>
            <p:nvPr/>
          </p:nvCxnSpPr>
          <p:spPr>
            <a:xfrm>
              <a:off x="3307080" y="1453515"/>
              <a:ext cx="19812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4"/>
              <a:endCxn id="8" idx="0"/>
            </p:cNvCxnSpPr>
            <p:nvPr/>
          </p:nvCxnSpPr>
          <p:spPr>
            <a:xfrm flipH="1">
              <a:off x="1661160" y="2779395"/>
              <a:ext cx="320040" cy="17052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2"/>
            </p:cNvCxnSpPr>
            <p:nvPr/>
          </p:nvCxnSpPr>
          <p:spPr>
            <a:xfrm>
              <a:off x="2484120" y="5307588"/>
              <a:ext cx="246669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4"/>
              <a:endCxn id="9" idx="0"/>
            </p:cNvCxnSpPr>
            <p:nvPr/>
          </p:nvCxnSpPr>
          <p:spPr>
            <a:xfrm flipH="1">
              <a:off x="5773779" y="2276475"/>
              <a:ext cx="337461" cy="22081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Data 17"/>
            <p:cNvSpPr/>
            <p:nvPr/>
          </p:nvSpPr>
          <p:spPr>
            <a:xfrm>
              <a:off x="66396" y="3242310"/>
              <a:ext cx="7772400" cy="247650"/>
            </a:xfrm>
            <a:prstGeom prst="flowChartInputOutput">
              <a:avLst/>
            </a:prstGeom>
            <a:gradFill>
              <a:gsLst>
                <a:gs pos="0">
                  <a:srgbClr val="99CCFF">
                    <a:alpha val="35000"/>
                  </a:srgbClr>
                </a:gs>
                <a:gs pos="50000">
                  <a:srgbClr val="B7DBFF"/>
                </a:gs>
                <a:gs pos="100000">
                  <a:schemeClr val="tx1">
                    <a:lumMod val="95000"/>
                  </a:schemeClr>
                </a:gs>
              </a:gsLst>
              <a:lin ang="5400000" scaled="0"/>
            </a:gradFill>
            <a:ln>
              <a:solidFill>
                <a:schemeClr val="bg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p:cNvGrpSpPr/>
            <p:nvPr/>
          </p:nvGrpSpPr>
          <p:grpSpPr>
            <a:xfrm>
              <a:off x="3668660" y="1869567"/>
              <a:ext cx="1336761" cy="1188720"/>
              <a:chOff x="3727442" y="1643886"/>
              <a:chExt cx="1336761" cy="1188720"/>
            </a:xfrm>
          </p:grpSpPr>
          <p:sp>
            <p:nvSpPr>
              <p:cNvPr id="6" name="Oval 5"/>
              <p:cNvSpPr>
                <a:spLocks noChangeAspect="1"/>
              </p:cNvSpPr>
              <p:nvPr/>
            </p:nvSpPr>
            <p:spPr>
              <a:xfrm>
                <a:off x="3820881" y="1643886"/>
                <a:ext cx="1188720" cy="11887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 name="TextBox 28"/>
              <p:cNvSpPr txBox="1"/>
              <p:nvPr/>
            </p:nvSpPr>
            <p:spPr>
              <a:xfrm>
                <a:off x="3727442" y="1899786"/>
                <a:ext cx="1336761" cy="707886"/>
              </a:xfrm>
              <a:prstGeom prst="rect">
                <a:avLst/>
              </a:prstGeom>
              <a:noFill/>
            </p:spPr>
            <p:txBody>
              <a:bodyPr wrap="square" rtlCol="0">
                <a:spAutoFit/>
              </a:bodyPr>
              <a:lstStyle/>
              <a:p>
                <a:pPr algn="ctr"/>
                <a:r>
                  <a:rPr lang="en-US" sz="2000" dirty="0"/>
                  <a:t>1001001</a:t>
                </a:r>
              </a:p>
              <a:p>
                <a:pPr algn="ctr"/>
                <a:r>
                  <a:rPr lang="en-US" sz="2000" dirty="0"/>
                  <a:t>Binary</a:t>
                </a:r>
              </a:p>
            </p:txBody>
          </p:sp>
        </p:grpSp>
        <p:grpSp>
          <p:nvGrpSpPr>
            <p:cNvPr id="38" name="Group 37"/>
            <p:cNvGrpSpPr/>
            <p:nvPr/>
          </p:nvGrpSpPr>
          <p:grpSpPr>
            <a:xfrm>
              <a:off x="3476124" y="3819092"/>
              <a:ext cx="1428201" cy="1273406"/>
              <a:chOff x="2909875" y="3666730"/>
              <a:chExt cx="1428201" cy="1273406"/>
            </a:xfrm>
          </p:grpSpPr>
          <p:sp>
            <p:nvSpPr>
              <p:cNvPr id="30" name="Oval 29"/>
              <p:cNvSpPr>
                <a:spLocks noChangeAspect="1"/>
              </p:cNvSpPr>
              <p:nvPr/>
            </p:nvSpPr>
            <p:spPr>
              <a:xfrm>
                <a:off x="3010939" y="3666730"/>
                <a:ext cx="1188720" cy="1188720"/>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TextBox 31"/>
              <p:cNvSpPr txBox="1"/>
              <p:nvPr/>
            </p:nvSpPr>
            <p:spPr>
              <a:xfrm>
                <a:off x="2909875" y="3924473"/>
                <a:ext cx="1428201" cy="1015663"/>
              </a:xfrm>
              <a:prstGeom prst="rect">
                <a:avLst/>
              </a:prstGeom>
              <a:noFill/>
            </p:spPr>
            <p:txBody>
              <a:bodyPr wrap="square" rtlCol="0">
                <a:spAutoFit/>
              </a:bodyPr>
              <a:lstStyle/>
              <a:p>
                <a:pPr algn="ctr"/>
                <a:r>
                  <a:rPr lang="en-US" sz="2000" dirty="0"/>
                  <a:t>1001001</a:t>
                </a:r>
              </a:p>
              <a:p>
                <a:pPr algn="ctr"/>
                <a:r>
                  <a:rPr lang="en-US" dirty="0"/>
                  <a:t>Backwards</a:t>
                </a:r>
              </a:p>
              <a:p>
                <a:pPr algn="ctr"/>
                <a:endParaRPr lang="en-US" sz="2000" dirty="0"/>
              </a:p>
            </p:txBody>
          </p:sp>
        </p:grpSp>
        <p:cxnSp>
          <p:nvCxnSpPr>
            <p:cNvPr id="52" name="Straight Arrow Connector 51"/>
            <p:cNvCxnSpPr>
              <a:stCxn id="3" idx="5"/>
            </p:cNvCxnSpPr>
            <p:nvPr/>
          </p:nvCxnSpPr>
          <p:spPr>
            <a:xfrm>
              <a:off x="2918739" y="2391053"/>
              <a:ext cx="843359" cy="2829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6152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02644" y="442332"/>
            <a:ext cx="10353762" cy="970450"/>
          </a:xfrm>
        </p:spPr>
        <p:txBody>
          <a:bodyPr>
            <a:normAutofit fontScale="90000"/>
          </a:bodyPr>
          <a:lstStyle/>
          <a:p>
            <a:r>
              <a:rPr lang="en-US" sz="5300" cap="small" dirty="0">
                <a:latin typeface="Century Gothic" panose="020B0502020202020204" pitchFamily="34" charset="0"/>
              </a:rPr>
              <a:t>What is Regression</a:t>
            </a:r>
            <a:r>
              <a:rPr lang="en-US" sz="5300" cap="small" dirty="0"/>
              <a:t>?</a:t>
            </a:r>
            <a:br>
              <a:rPr lang="en-US" sz="5300" cap="small" dirty="0">
                <a:latin typeface="Century Gothic" panose="020B0502020202020204" pitchFamily="34" charset="0"/>
              </a:rPr>
            </a:br>
            <a:r>
              <a:rPr lang="en-US" sz="3100" cap="small" dirty="0">
                <a:latin typeface="Century Gothic" panose="020B0502020202020204" pitchFamily="34" charset="0"/>
              </a:rPr>
              <a:t>(Regression Analysis)</a:t>
            </a:r>
            <a:endParaRPr lang="en-US" sz="3100" dirty="0">
              <a:latin typeface="Century Gothic" panose="020B0502020202020204" pitchFamily="34" charset="0"/>
            </a:endParaRPr>
          </a:p>
        </p:txBody>
      </p:sp>
      <p:sp>
        <p:nvSpPr>
          <p:cNvPr id="3" name="TextBox 2"/>
          <p:cNvSpPr txBox="1"/>
          <p:nvPr/>
        </p:nvSpPr>
        <p:spPr>
          <a:xfrm>
            <a:off x="683530" y="2315478"/>
            <a:ext cx="10572876" cy="2954655"/>
          </a:xfrm>
          <a:prstGeom prst="rect">
            <a:avLst/>
          </a:prstGeom>
          <a:noFill/>
        </p:spPr>
        <p:txBody>
          <a:bodyPr wrap="square" rtlCol="0">
            <a:spAutoFit/>
          </a:bodyPr>
          <a:lstStyle/>
          <a:p>
            <a:pPr algn="ctr"/>
            <a:r>
              <a:rPr lang="en-US" sz="2800" cap="small" dirty="0"/>
              <a:t>Regression Analysis is a </a:t>
            </a:r>
          </a:p>
          <a:p>
            <a:pPr algn="ctr"/>
            <a:endParaRPr lang="en-US" sz="1200" cap="small" dirty="0"/>
          </a:p>
          <a:p>
            <a:pPr algn="ctr"/>
            <a:r>
              <a:rPr lang="en-US" sz="3400" cap="small" dirty="0"/>
              <a:t>Statistical Technique</a:t>
            </a:r>
            <a:r>
              <a:rPr lang="en-US" sz="2800" cap="small" dirty="0"/>
              <a:t> </a:t>
            </a:r>
          </a:p>
          <a:p>
            <a:pPr algn="ctr"/>
            <a:endParaRPr lang="en-US" sz="1200" cap="small" dirty="0">
              <a:solidFill>
                <a:srgbClr val="EFC457"/>
              </a:solidFill>
            </a:endParaRPr>
          </a:p>
          <a:p>
            <a:pPr algn="ctr"/>
            <a:r>
              <a:rPr lang="en-US" sz="3600" cap="small" dirty="0">
                <a:solidFill>
                  <a:srgbClr val="FFC000"/>
                </a:solidFill>
              </a:rPr>
              <a:t>Identify</a:t>
            </a:r>
            <a:r>
              <a:rPr lang="en-US" sz="2800" cap="small" dirty="0"/>
              <a:t> any </a:t>
            </a:r>
            <a:r>
              <a:rPr lang="en-US" sz="3600" cap="small" dirty="0">
                <a:solidFill>
                  <a:srgbClr val="FFC000"/>
                </a:solidFill>
              </a:rPr>
              <a:t>Relationship</a:t>
            </a:r>
            <a:r>
              <a:rPr lang="en-US" sz="2800" cap="small" dirty="0"/>
              <a:t> between variables </a:t>
            </a:r>
          </a:p>
          <a:p>
            <a:pPr algn="ctr"/>
            <a:r>
              <a:rPr lang="en-US" sz="2800" cap="small" dirty="0"/>
              <a:t>and </a:t>
            </a:r>
          </a:p>
          <a:p>
            <a:pPr algn="ctr"/>
            <a:r>
              <a:rPr lang="en-US" sz="3600" cap="small" dirty="0">
                <a:solidFill>
                  <a:srgbClr val="FFC000"/>
                </a:solidFill>
              </a:rPr>
              <a:t>Predict</a:t>
            </a:r>
            <a:r>
              <a:rPr lang="en-US" sz="2800" cap="small" dirty="0"/>
              <a:t> the </a:t>
            </a:r>
            <a:r>
              <a:rPr lang="en-US" sz="3600" cap="small" dirty="0">
                <a:solidFill>
                  <a:srgbClr val="FFC000"/>
                </a:solidFill>
              </a:rPr>
              <a:t>Output</a:t>
            </a:r>
            <a:r>
              <a:rPr lang="en-US" sz="2800" cap="small" dirty="0"/>
              <a:t> of a Process</a:t>
            </a:r>
          </a:p>
        </p:txBody>
      </p:sp>
      <p:sp>
        <p:nvSpPr>
          <p:cNvPr id="4" name="TextBox 3"/>
          <p:cNvSpPr txBox="1"/>
          <p:nvPr/>
        </p:nvSpPr>
        <p:spPr>
          <a:xfrm>
            <a:off x="4549237" y="1738471"/>
            <a:ext cx="2988859" cy="523220"/>
          </a:xfrm>
          <a:prstGeom prst="rect">
            <a:avLst/>
          </a:prstGeom>
          <a:noFill/>
        </p:spPr>
        <p:txBody>
          <a:bodyPr wrap="square" rtlCol="0">
            <a:spAutoFit/>
          </a:bodyPr>
          <a:lstStyle/>
          <a:p>
            <a:pPr algn="ctr"/>
            <a:r>
              <a:rPr lang="en-US" sz="2800" dirty="0"/>
              <a:t>In simple terms</a:t>
            </a:r>
            <a:r>
              <a:rPr lang="en-US" sz="2800" cap="small" dirty="0"/>
              <a:t>…</a:t>
            </a:r>
          </a:p>
        </p:txBody>
      </p:sp>
    </p:spTree>
    <p:extLst>
      <p:ext uri="{BB962C8B-B14F-4D97-AF65-F5344CB8AC3E}">
        <p14:creationId xmlns:p14="http://schemas.microsoft.com/office/powerpoint/2010/main" val="2858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500"/>
                                        <p:tgtEl>
                                          <p:spTgt spid="3">
                                            <p:txEl>
                                              <p:pRg st="5" end="5"/>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ext uri="{D42A27DB-BD31-4B8C-83A1-F6EECF244321}">
                <p14:modId xmlns:p14="http://schemas.microsoft.com/office/powerpoint/2010/main" val="2872307949"/>
              </p:ext>
            </p:extLst>
          </p:nvPr>
        </p:nvGraphicFramePr>
        <p:xfrm>
          <a:off x="881149" y="648393"/>
          <a:ext cx="10075026" cy="5785658"/>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1508392" y="72541"/>
            <a:ext cx="9689573" cy="646331"/>
          </a:xfrm>
          <a:prstGeom prst="rect">
            <a:avLst/>
          </a:prstGeom>
          <a:noFill/>
        </p:spPr>
        <p:txBody>
          <a:bodyPr wrap="square" rtlCol="0">
            <a:spAutoFit/>
          </a:bodyPr>
          <a:lstStyle/>
          <a:p>
            <a:r>
              <a:rPr lang="en-US" sz="3600" dirty="0"/>
              <a:t>Size of a Home and its corresponding Sale Price</a:t>
            </a:r>
          </a:p>
        </p:txBody>
      </p:sp>
    </p:spTree>
    <p:extLst>
      <p:ext uri="{BB962C8B-B14F-4D97-AF65-F5344CB8AC3E}">
        <p14:creationId xmlns:p14="http://schemas.microsoft.com/office/powerpoint/2010/main" val="544705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912452" y="972480"/>
            <a:ext cx="8535126" cy="5120640"/>
          </a:xfrm>
          <a:prstGeom prst="rect">
            <a:avLst/>
          </a:prstGeom>
          <a:solidFill>
            <a:schemeClr val="tx1">
              <a:lumMod val="9500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1897154" y="977042"/>
            <a:ext cx="8544553" cy="5124618"/>
            <a:chOff x="1897154" y="977042"/>
            <a:chExt cx="8544553" cy="5124618"/>
          </a:xfrm>
        </p:grpSpPr>
        <p:cxnSp>
          <p:nvCxnSpPr>
            <p:cNvPr id="60" name="Straight Connector 59"/>
            <p:cNvCxnSpPr/>
            <p:nvPr/>
          </p:nvCxnSpPr>
          <p:spPr>
            <a:xfrm>
              <a:off x="1903025" y="1541032"/>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97154" y="2669925"/>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899872" y="3236050"/>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898315" y="3798750"/>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99872" y="4364882"/>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897154" y="4933109"/>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897886" y="5500287"/>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906581" y="2104554"/>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7" name="Group 86"/>
            <p:cNvGrpSpPr/>
            <p:nvPr/>
          </p:nvGrpSpPr>
          <p:grpSpPr>
            <a:xfrm>
              <a:off x="2503974" y="977042"/>
              <a:ext cx="7920060" cy="5124618"/>
              <a:chOff x="2503974" y="977042"/>
              <a:chExt cx="7920060" cy="5124618"/>
            </a:xfrm>
          </p:grpSpPr>
          <p:grpSp>
            <p:nvGrpSpPr>
              <p:cNvPr id="77" name="Group 76"/>
              <p:cNvGrpSpPr/>
              <p:nvPr/>
            </p:nvGrpSpPr>
            <p:grpSpPr>
              <a:xfrm rot="16200000">
                <a:off x="1923282" y="1557734"/>
                <a:ext cx="5120640" cy="3959255"/>
                <a:chOff x="2049554" y="1693432"/>
                <a:chExt cx="8544553" cy="3959255"/>
              </a:xfrm>
            </p:grpSpPr>
            <p:cxnSp>
              <p:nvCxnSpPr>
                <p:cNvPr id="69" name="Straight Connector 68"/>
                <p:cNvCxnSpPr/>
                <p:nvPr/>
              </p:nvCxnSpPr>
              <p:spPr>
                <a:xfrm>
                  <a:off x="2055425" y="1693432"/>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049554" y="2822325"/>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052272" y="3388450"/>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050715" y="3951150"/>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2272" y="4517282"/>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049554" y="5085509"/>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050286" y="5652687"/>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58981" y="2256954"/>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rot="16200000">
                <a:off x="6167676" y="1845301"/>
                <a:ext cx="5120640" cy="3392077"/>
                <a:chOff x="2049554" y="1693432"/>
                <a:chExt cx="8544553" cy="3392077"/>
              </a:xfrm>
            </p:grpSpPr>
            <p:cxnSp>
              <p:nvCxnSpPr>
                <p:cNvPr id="79" name="Straight Connector 78"/>
                <p:cNvCxnSpPr/>
                <p:nvPr/>
              </p:nvCxnSpPr>
              <p:spPr>
                <a:xfrm>
                  <a:off x="2055425" y="1693432"/>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2049554" y="2822325"/>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052272" y="3388450"/>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2050715" y="3951150"/>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052272" y="4517282"/>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2049554" y="5085509"/>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2058981" y="2256954"/>
                  <a:ext cx="8535126" cy="0"/>
                </a:xfrm>
                <a:prstGeom prst="line">
                  <a:avLst/>
                </a:prstGeom>
                <a:ln w="6350">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grpSp>
      </p:grpSp>
      <p:grpSp>
        <p:nvGrpSpPr>
          <p:cNvPr id="25" name="Group 24"/>
          <p:cNvGrpSpPr/>
          <p:nvPr/>
        </p:nvGrpSpPr>
        <p:grpSpPr>
          <a:xfrm>
            <a:off x="1903025" y="926645"/>
            <a:ext cx="8577072" cy="5170478"/>
            <a:chOff x="2004060" y="1368940"/>
            <a:chExt cx="5539813" cy="3346685"/>
          </a:xfrm>
        </p:grpSpPr>
        <p:cxnSp>
          <p:nvCxnSpPr>
            <p:cNvPr id="26" name="Straight Connector 25"/>
            <p:cNvCxnSpPr/>
            <p:nvPr/>
          </p:nvCxnSpPr>
          <p:spPr>
            <a:xfrm>
              <a:off x="2004060" y="4715048"/>
              <a:ext cx="5539813" cy="577"/>
            </a:xfrm>
            <a:prstGeom prst="line">
              <a:avLst/>
            </a:prstGeom>
            <a:ln w="60325">
              <a:solidFill>
                <a:schemeClr val="bg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004060" y="1368940"/>
              <a:ext cx="0" cy="3344019"/>
            </a:xfrm>
            <a:prstGeom prst="line">
              <a:avLst/>
            </a:prstGeom>
            <a:ln w="60325">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cxnSp>
        <p:nvCxnSpPr>
          <p:cNvPr id="56" name="Straight Arrow Connector 55"/>
          <p:cNvCxnSpPr/>
          <p:nvPr/>
        </p:nvCxnSpPr>
        <p:spPr>
          <a:xfrm flipV="1">
            <a:off x="1174941" y="1620659"/>
            <a:ext cx="9601200" cy="3296318"/>
          </a:xfrm>
          <a:prstGeom prst="straightConnector1">
            <a:avLst/>
          </a:prstGeom>
          <a:ln w="60325">
            <a:solidFill>
              <a:srgbClr val="EFC4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209766" y="4064330"/>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2445218" y="4299782"/>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2680669" y="4535233"/>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916121" y="3933524"/>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3334705" y="4286699"/>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321623" y="3619586"/>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3648639" y="3750394"/>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661721" y="4168975"/>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962574" y="3554184"/>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4237268" y="4077404"/>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4577364" y="3344895"/>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4930542" y="3671909"/>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5087511" y="2873993"/>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5218319" y="4077410"/>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5610740" y="3541103"/>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5479933" y="3174842"/>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5715384" y="2873987"/>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6186289" y="3410293"/>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6317095" y="2795501"/>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6827242" y="3201000"/>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7062694" y="2599290"/>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7232743" y="3044026"/>
            <a:ext cx="141271" cy="14127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2354634" y="2942819"/>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2747055" y="3544524"/>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2982507" y="2942813"/>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584217" y="286432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3059356" y="434243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3451777" y="4928515"/>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3687229" y="434243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4288940" y="4549175"/>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4059371" y="1972717"/>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4451792" y="2626744"/>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4687244" y="1972710"/>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288955" y="1894225"/>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5158148" y="484821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5550569" y="4863839"/>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5786020" y="4562983"/>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6387731" y="448449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6052459" y="1922464"/>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444881" y="257649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680332" y="2275636"/>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282043" y="2197151"/>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530390" y="3022428"/>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7922811" y="3323277"/>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8158263" y="3022421"/>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8759974" y="2943936"/>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9113151" y="133377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9714862" y="1255287"/>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655913" y="4299782"/>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9257624" y="4221296"/>
            <a:ext cx="141271" cy="14127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29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1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350"/>
                                        <p:tgtEl>
                                          <p:spTgt spid="91"/>
                                        </p:tgtEl>
                                      </p:cBhvr>
                                    </p:animEffect>
                                  </p:childTnLst>
                                </p:cTn>
                              </p:par>
                              <p:par>
                                <p:cTn id="13" presetID="10" presetClass="entr" presetSubtype="0" fill="hold" grpId="0" nodeType="withEffect">
                                  <p:stCondLst>
                                    <p:cond delay="20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350"/>
                                        <p:tgtEl>
                                          <p:spTgt spid="90"/>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350"/>
                                        <p:tgtEl>
                                          <p:spTgt spid="93"/>
                                        </p:tgtEl>
                                      </p:cBhvr>
                                    </p:animEffect>
                                  </p:childTnLst>
                                </p:cTn>
                              </p:par>
                              <p:par>
                                <p:cTn id="19" presetID="10" presetClass="entr" presetSubtype="0" fill="hold" grpId="0" nodeType="withEffect">
                                  <p:stCondLst>
                                    <p:cond delay="800"/>
                                  </p:stCondLst>
                                  <p:childTnLst>
                                    <p:set>
                                      <p:cBhvr>
                                        <p:cTn id="20" dur="1" fill="hold">
                                          <p:stCondLst>
                                            <p:cond delay="0"/>
                                          </p:stCondLst>
                                        </p:cTn>
                                        <p:tgtEl>
                                          <p:spTgt spid="92"/>
                                        </p:tgtEl>
                                        <p:attrNameLst>
                                          <p:attrName>style.visibility</p:attrName>
                                        </p:attrNameLst>
                                      </p:cBhvr>
                                      <p:to>
                                        <p:strVal val="visible"/>
                                      </p:to>
                                    </p:set>
                                    <p:animEffect transition="in" filter="fade">
                                      <p:cBhvr>
                                        <p:cTn id="21" dur="350"/>
                                        <p:tgtEl>
                                          <p:spTgt spid="92"/>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94"/>
                                        </p:tgtEl>
                                        <p:attrNameLst>
                                          <p:attrName>style.visibility</p:attrName>
                                        </p:attrNameLst>
                                      </p:cBhvr>
                                      <p:to>
                                        <p:strVal val="visible"/>
                                      </p:to>
                                    </p:set>
                                    <p:animEffect transition="in" filter="fade">
                                      <p:cBhvr>
                                        <p:cTn id="24" dur="350"/>
                                        <p:tgtEl>
                                          <p:spTgt spid="94"/>
                                        </p:tgtEl>
                                      </p:cBhvr>
                                    </p:animEffect>
                                  </p:childTnLst>
                                </p:cTn>
                              </p:par>
                              <p:par>
                                <p:cTn id="25" presetID="10" presetClass="entr" presetSubtype="0" fill="hold" grpId="0" nodeType="withEffect">
                                  <p:stCondLst>
                                    <p:cond delay="90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350"/>
                                        <p:tgtEl>
                                          <p:spTgt spid="97"/>
                                        </p:tgtEl>
                                      </p:cBhvr>
                                    </p:animEffect>
                                  </p:childTnLst>
                                </p:cTn>
                              </p:par>
                              <p:par>
                                <p:cTn id="28" presetID="10" presetClass="entr" presetSubtype="0" fill="hold" grpId="0" nodeType="withEffect">
                                  <p:stCondLst>
                                    <p:cond delay="90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350"/>
                                        <p:tgtEl>
                                          <p:spTgt spid="96"/>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95"/>
                                        </p:tgtEl>
                                        <p:attrNameLst>
                                          <p:attrName>style.visibility</p:attrName>
                                        </p:attrNameLst>
                                      </p:cBhvr>
                                      <p:to>
                                        <p:strVal val="visible"/>
                                      </p:to>
                                    </p:set>
                                    <p:animEffect transition="in" filter="fade">
                                      <p:cBhvr>
                                        <p:cTn id="33" dur="350"/>
                                        <p:tgtEl>
                                          <p:spTgt spid="95"/>
                                        </p:tgtEl>
                                      </p:cBhvr>
                                    </p:animEffect>
                                  </p:childTnLst>
                                </p:cTn>
                              </p:par>
                              <p:par>
                                <p:cTn id="34" presetID="10" presetClass="entr" presetSubtype="0" fill="hold" grpId="0" nodeType="withEffect">
                                  <p:stCondLst>
                                    <p:cond delay="900"/>
                                  </p:stCondLst>
                                  <p:childTnLst>
                                    <p:set>
                                      <p:cBhvr>
                                        <p:cTn id="35" dur="1" fill="hold">
                                          <p:stCondLst>
                                            <p:cond delay="0"/>
                                          </p:stCondLst>
                                        </p:cTn>
                                        <p:tgtEl>
                                          <p:spTgt spid="98"/>
                                        </p:tgtEl>
                                        <p:attrNameLst>
                                          <p:attrName>style.visibility</p:attrName>
                                        </p:attrNameLst>
                                      </p:cBhvr>
                                      <p:to>
                                        <p:strVal val="visible"/>
                                      </p:to>
                                    </p:set>
                                    <p:animEffect transition="in" filter="fade">
                                      <p:cBhvr>
                                        <p:cTn id="36" dur="350"/>
                                        <p:tgtEl>
                                          <p:spTgt spid="98"/>
                                        </p:tgtEl>
                                      </p:cBhvr>
                                    </p:animEffect>
                                  </p:childTnLst>
                                </p:cTn>
                              </p:par>
                              <p:par>
                                <p:cTn id="37" presetID="10" presetClass="entr" presetSubtype="0" fill="hold" grpId="0" nodeType="withEffect">
                                  <p:stCondLst>
                                    <p:cond delay="90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350"/>
                                        <p:tgtEl>
                                          <p:spTgt spid="99"/>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350"/>
                                        <p:tgtEl>
                                          <p:spTgt spid="100"/>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350"/>
                                        <p:tgtEl>
                                          <p:spTgt spid="10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03"/>
                                        </p:tgtEl>
                                        <p:attrNameLst>
                                          <p:attrName>style.visibility</p:attrName>
                                        </p:attrNameLst>
                                      </p:cBhvr>
                                      <p:to>
                                        <p:strVal val="visible"/>
                                      </p:to>
                                    </p:set>
                                    <p:animEffect transition="in" filter="fade">
                                      <p:cBhvr>
                                        <p:cTn id="48" dur="350"/>
                                        <p:tgtEl>
                                          <p:spTgt spid="103"/>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104"/>
                                        </p:tgtEl>
                                        <p:attrNameLst>
                                          <p:attrName>style.visibility</p:attrName>
                                        </p:attrNameLst>
                                      </p:cBhvr>
                                      <p:to>
                                        <p:strVal val="visible"/>
                                      </p:to>
                                    </p:set>
                                    <p:animEffect transition="in" filter="fade">
                                      <p:cBhvr>
                                        <p:cTn id="51" dur="350"/>
                                        <p:tgtEl>
                                          <p:spTgt spid="104"/>
                                        </p:tgtEl>
                                      </p:cBhvr>
                                    </p:animEffect>
                                  </p:childTnLst>
                                </p:cTn>
                              </p:par>
                              <p:par>
                                <p:cTn id="52" presetID="10" presetClass="entr" presetSubtype="0" fill="hold" grpId="0" nodeType="withEffect">
                                  <p:stCondLst>
                                    <p:cond delay="900"/>
                                  </p:stCondLst>
                                  <p:childTnLst>
                                    <p:set>
                                      <p:cBhvr>
                                        <p:cTn id="53" dur="1" fill="hold">
                                          <p:stCondLst>
                                            <p:cond delay="0"/>
                                          </p:stCondLst>
                                        </p:cTn>
                                        <p:tgtEl>
                                          <p:spTgt spid="105"/>
                                        </p:tgtEl>
                                        <p:attrNameLst>
                                          <p:attrName>style.visibility</p:attrName>
                                        </p:attrNameLst>
                                      </p:cBhvr>
                                      <p:to>
                                        <p:strVal val="visible"/>
                                      </p:to>
                                    </p:set>
                                    <p:animEffect transition="in" filter="fade">
                                      <p:cBhvr>
                                        <p:cTn id="54" dur="350"/>
                                        <p:tgtEl>
                                          <p:spTgt spid="105"/>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2"/>
                                        </p:tgtEl>
                                        <p:attrNameLst>
                                          <p:attrName>style.visibility</p:attrName>
                                        </p:attrNameLst>
                                      </p:cBhvr>
                                      <p:to>
                                        <p:strVal val="visible"/>
                                      </p:to>
                                    </p:set>
                                    <p:animEffect transition="in" filter="fade">
                                      <p:cBhvr>
                                        <p:cTn id="57" dur="350"/>
                                        <p:tgtEl>
                                          <p:spTgt spid="102"/>
                                        </p:tgtEl>
                                      </p:cBhvr>
                                    </p:animEffect>
                                  </p:childTnLst>
                                </p:cTn>
                              </p:par>
                              <p:par>
                                <p:cTn id="58" presetID="10" presetClass="entr" presetSubtype="0" fill="hold" grpId="0" nodeType="withEffect">
                                  <p:stCondLst>
                                    <p:cond delay="110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350"/>
                                        <p:tgtEl>
                                          <p:spTgt spid="106"/>
                                        </p:tgtEl>
                                      </p:cBhvr>
                                    </p:animEffect>
                                  </p:childTnLst>
                                </p:cTn>
                              </p:par>
                              <p:par>
                                <p:cTn id="61" presetID="10" presetClass="entr" presetSubtype="0" fill="hold" grpId="0" nodeType="withEffect">
                                  <p:stCondLst>
                                    <p:cond delay="110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350"/>
                                        <p:tgtEl>
                                          <p:spTgt spid="107"/>
                                        </p:tgtEl>
                                      </p:cBhvr>
                                    </p:animEffect>
                                  </p:childTnLst>
                                </p:cTn>
                              </p:par>
                              <p:par>
                                <p:cTn id="64" presetID="10" presetClass="entr" presetSubtype="0" fill="hold" grpId="0" nodeType="withEffect">
                                  <p:stCondLst>
                                    <p:cond delay="1200"/>
                                  </p:stCondLst>
                                  <p:childTnLst>
                                    <p:set>
                                      <p:cBhvr>
                                        <p:cTn id="65" dur="1" fill="hold">
                                          <p:stCondLst>
                                            <p:cond delay="0"/>
                                          </p:stCondLst>
                                        </p:cTn>
                                        <p:tgtEl>
                                          <p:spTgt spid="108"/>
                                        </p:tgtEl>
                                        <p:attrNameLst>
                                          <p:attrName>style.visibility</p:attrName>
                                        </p:attrNameLst>
                                      </p:cBhvr>
                                      <p:to>
                                        <p:strVal val="visible"/>
                                      </p:to>
                                    </p:set>
                                    <p:animEffect transition="in" filter="fade">
                                      <p:cBhvr>
                                        <p:cTn id="66" dur="350"/>
                                        <p:tgtEl>
                                          <p:spTgt spid="108"/>
                                        </p:tgtEl>
                                      </p:cBhvr>
                                    </p:animEffect>
                                  </p:childTnLst>
                                </p:cTn>
                              </p:par>
                              <p:par>
                                <p:cTn id="67" presetID="10" presetClass="entr" presetSubtype="0" fill="hold" grpId="0" nodeType="withEffect">
                                  <p:stCondLst>
                                    <p:cond delay="1400"/>
                                  </p:stCondLst>
                                  <p:childTnLst>
                                    <p:set>
                                      <p:cBhvr>
                                        <p:cTn id="68" dur="1" fill="hold">
                                          <p:stCondLst>
                                            <p:cond delay="0"/>
                                          </p:stCondLst>
                                        </p:cTn>
                                        <p:tgtEl>
                                          <p:spTgt spid="109"/>
                                        </p:tgtEl>
                                        <p:attrNameLst>
                                          <p:attrName>style.visibility</p:attrName>
                                        </p:attrNameLst>
                                      </p:cBhvr>
                                      <p:to>
                                        <p:strVal val="visible"/>
                                      </p:to>
                                    </p:set>
                                    <p:animEffect transition="in" filter="fade">
                                      <p:cBhvr>
                                        <p:cTn id="69" dur="350"/>
                                        <p:tgtEl>
                                          <p:spTgt spid="109"/>
                                        </p:tgtEl>
                                      </p:cBhvr>
                                    </p:animEffect>
                                  </p:childTnLst>
                                </p:cTn>
                              </p:par>
                              <p:par>
                                <p:cTn id="70" presetID="10" presetClass="entr" presetSubtype="0" fill="hold" grpId="0" nodeType="withEffect">
                                  <p:stCondLst>
                                    <p:cond delay="1600"/>
                                  </p:stCondLst>
                                  <p:childTnLst>
                                    <p:set>
                                      <p:cBhvr>
                                        <p:cTn id="71" dur="1" fill="hold">
                                          <p:stCondLst>
                                            <p:cond delay="0"/>
                                          </p:stCondLst>
                                        </p:cTn>
                                        <p:tgtEl>
                                          <p:spTgt spid="111"/>
                                        </p:tgtEl>
                                        <p:attrNameLst>
                                          <p:attrName>style.visibility</p:attrName>
                                        </p:attrNameLst>
                                      </p:cBhvr>
                                      <p:to>
                                        <p:strVal val="visible"/>
                                      </p:to>
                                    </p:set>
                                    <p:animEffect transition="in" filter="fade">
                                      <p:cBhvr>
                                        <p:cTn id="72" dur="350"/>
                                        <p:tgtEl>
                                          <p:spTgt spid="111"/>
                                        </p:tgtEl>
                                      </p:cBhvr>
                                    </p:animEffect>
                                  </p:childTnLst>
                                </p:cTn>
                              </p:par>
                              <p:par>
                                <p:cTn id="73" presetID="10" presetClass="entr" presetSubtype="0" fill="hold" grpId="0" nodeType="withEffect">
                                  <p:stCondLst>
                                    <p:cond delay="1700"/>
                                  </p:stCondLst>
                                  <p:childTnLst>
                                    <p:set>
                                      <p:cBhvr>
                                        <p:cTn id="74" dur="1" fill="hold">
                                          <p:stCondLst>
                                            <p:cond delay="0"/>
                                          </p:stCondLst>
                                        </p:cTn>
                                        <p:tgtEl>
                                          <p:spTgt spid="110"/>
                                        </p:tgtEl>
                                        <p:attrNameLst>
                                          <p:attrName>style.visibility</p:attrName>
                                        </p:attrNameLst>
                                      </p:cBhvr>
                                      <p:to>
                                        <p:strVal val="visible"/>
                                      </p:to>
                                    </p:set>
                                    <p:animEffect transition="in" filter="fade">
                                      <p:cBhvr>
                                        <p:cTn id="75" dur="350"/>
                                        <p:tgtEl>
                                          <p:spTgt spid="11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fade">
                                      <p:cBhvr>
                                        <p:cTn id="80" dur="300"/>
                                        <p:tgtEl>
                                          <p:spTgt spid="112"/>
                                        </p:tgtEl>
                                      </p:cBhvr>
                                    </p:animEffect>
                                  </p:childTnLst>
                                </p:cTn>
                              </p:par>
                              <p:par>
                                <p:cTn id="81" presetID="10" presetClass="entr" presetSubtype="0" fill="hold" grpId="0" nodeType="withEffect">
                                  <p:stCondLst>
                                    <p:cond delay="100"/>
                                  </p:stCondLst>
                                  <p:childTnLst>
                                    <p:set>
                                      <p:cBhvr>
                                        <p:cTn id="82" dur="1" fill="hold">
                                          <p:stCondLst>
                                            <p:cond delay="0"/>
                                          </p:stCondLst>
                                        </p:cTn>
                                        <p:tgtEl>
                                          <p:spTgt spid="113"/>
                                        </p:tgtEl>
                                        <p:attrNameLst>
                                          <p:attrName>style.visibility</p:attrName>
                                        </p:attrNameLst>
                                      </p:cBhvr>
                                      <p:to>
                                        <p:strVal val="visible"/>
                                      </p:to>
                                    </p:set>
                                    <p:animEffect transition="in" filter="fade">
                                      <p:cBhvr>
                                        <p:cTn id="83" dur="300"/>
                                        <p:tgtEl>
                                          <p:spTgt spid="113"/>
                                        </p:tgtEl>
                                      </p:cBhvr>
                                    </p:animEffect>
                                  </p:childTnLst>
                                </p:cTn>
                              </p:par>
                              <p:par>
                                <p:cTn id="84" presetID="10" presetClass="entr" presetSubtype="0" fill="hold" grpId="0" nodeType="withEffect">
                                  <p:stCondLst>
                                    <p:cond delay="200"/>
                                  </p:stCondLst>
                                  <p:childTnLst>
                                    <p:set>
                                      <p:cBhvr>
                                        <p:cTn id="85" dur="1" fill="hold">
                                          <p:stCondLst>
                                            <p:cond delay="0"/>
                                          </p:stCondLst>
                                        </p:cTn>
                                        <p:tgtEl>
                                          <p:spTgt spid="114"/>
                                        </p:tgtEl>
                                        <p:attrNameLst>
                                          <p:attrName>style.visibility</p:attrName>
                                        </p:attrNameLst>
                                      </p:cBhvr>
                                      <p:to>
                                        <p:strVal val="visible"/>
                                      </p:to>
                                    </p:set>
                                    <p:animEffect transition="in" filter="fade">
                                      <p:cBhvr>
                                        <p:cTn id="86" dur="300"/>
                                        <p:tgtEl>
                                          <p:spTgt spid="114"/>
                                        </p:tgtEl>
                                      </p:cBhvr>
                                    </p:animEffect>
                                  </p:childTnLst>
                                </p:cTn>
                              </p:par>
                              <p:par>
                                <p:cTn id="87" presetID="10" presetClass="entr" presetSubtype="0" fill="hold" grpId="0" nodeType="withEffect">
                                  <p:stCondLst>
                                    <p:cond delay="200"/>
                                  </p:stCondLst>
                                  <p:childTnLst>
                                    <p:set>
                                      <p:cBhvr>
                                        <p:cTn id="88" dur="1" fill="hold">
                                          <p:stCondLst>
                                            <p:cond delay="0"/>
                                          </p:stCondLst>
                                        </p:cTn>
                                        <p:tgtEl>
                                          <p:spTgt spid="115"/>
                                        </p:tgtEl>
                                        <p:attrNameLst>
                                          <p:attrName>style.visibility</p:attrName>
                                        </p:attrNameLst>
                                      </p:cBhvr>
                                      <p:to>
                                        <p:strVal val="visible"/>
                                      </p:to>
                                    </p:set>
                                    <p:animEffect transition="in" filter="fade">
                                      <p:cBhvr>
                                        <p:cTn id="89" dur="300"/>
                                        <p:tgtEl>
                                          <p:spTgt spid="115"/>
                                        </p:tgtEl>
                                      </p:cBhvr>
                                    </p:animEffect>
                                  </p:childTnLst>
                                </p:cTn>
                              </p:par>
                              <p:par>
                                <p:cTn id="90" presetID="10" presetClass="entr" presetSubtype="0" fill="hold" grpId="0" nodeType="withEffect">
                                  <p:stCondLst>
                                    <p:cond delay="300"/>
                                  </p:stCondLst>
                                  <p:childTnLst>
                                    <p:set>
                                      <p:cBhvr>
                                        <p:cTn id="91" dur="1" fill="hold">
                                          <p:stCondLst>
                                            <p:cond delay="0"/>
                                          </p:stCondLst>
                                        </p:cTn>
                                        <p:tgtEl>
                                          <p:spTgt spid="116"/>
                                        </p:tgtEl>
                                        <p:attrNameLst>
                                          <p:attrName>style.visibility</p:attrName>
                                        </p:attrNameLst>
                                      </p:cBhvr>
                                      <p:to>
                                        <p:strVal val="visible"/>
                                      </p:to>
                                    </p:set>
                                    <p:animEffect transition="in" filter="fade">
                                      <p:cBhvr>
                                        <p:cTn id="92" dur="300"/>
                                        <p:tgtEl>
                                          <p:spTgt spid="116"/>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117"/>
                                        </p:tgtEl>
                                        <p:attrNameLst>
                                          <p:attrName>style.visibility</p:attrName>
                                        </p:attrNameLst>
                                      </p:cBhvr>
                                      <p:to>
                                        <p:strVal val="visible"/>
                                      </p:to>
                                    </p:set>
                                    <p:animEffect transition="in" filter="fade">
                                      <p:cBhvr>
                                        <p:cTn id="95" dur="300"/>
                                        <p:tgtEl>
                                          <p:spTgt spid="117"/>
                                        </p:tgtEl>
                                      </p:cBhvr>
                                    </p:animEffect>
                                  </p:childTnLst>
                                </p:cTn>
                              </p:par>
                              <p:par>
                                <p:cTn id="96" presetID="10" presetClass="entr" presetSubtype="0" fill="hold" grpId="0" nodeType="withEffect">
                                  <p:stCondLst>
                                    <p:cond delay="700"/>
                                  </p:stCondLst>
                                  <p:childTnLst>
                                    <p:set>
                                      <p:cBhvr>
                                        <p:cTn id="97" dur="1" fill="hold">
                                          <p:stCondLst>
                                            <p:cond delay="0"/>
                                          </p:stCondLst>
                                        </p:cTn>
                                        <p:tgtEl>
                                          <p:spTgt spid="118"/>
                                        </p:tgtEl>
                                        <p:attrNameLst>
                                          <p:attrName>style.visibility</p:attrName>
                                        </p:attrNameLst>
                                      </p:cBhvr>
                                      <p:to>
                                        <p:strVal val="visible"/>
                                      </p:to>
                                    </p:set>
                                    <p:animEffect transition="in" filter="fade">
                                      <p:cBhvr>
                                        <p:cTn id="98" dur="300"/>
                                        <p:tgtEl>
                                          <p:spTgt spid="118"/>
                                        </p:tgtEl>
                                      </p:cBhvr>
                                    </p:animEffect>
                                  </p:childTnLst>
                                </p:cTn>
                              </p:par>
                              <p:par>
                                <p:cTn id="99" presetID="10" presetClass="entr" presetSubtype="0" fill="hold" grpId="0" nodeType="withEffect">
                                  <p:stCondLst>
                                    <p:cond delay="800"/>
                                  </p:stCondLst>
                                  <p:childTnLst>
                                    <p:set>
                                      <p:cBhvr>
                                        <p:cTn id="100" dur="1" fill="hold">
                                          <p:stCondLst>
                                            <p:cond delay="0"/>
                                          </p:stCondLst>
                                        </p:cTn>
                                        <p:tgtEl>
                                          <p:spTgt spid="119"/>
                                        </p:tgtEl>
                                        <p:attrNameLst>
                                          <p:attrName>style.visibility</p:attrName>
                                        </p:attrNameLst>
                                      </p:cBhvr>
                                      <p:to>
                                        <p:strVal val="visible"/>
                                      </p:to>
                                    </p:set>
                                    <p:animEffect transition="in" filter="fade">
                                      <p:cBhvr>
                                        <p:cTn id="101" dur="300"/>
                                        <p:tgtEl>
                                          <p:spTgt spid="119"/>
                                        </p:tgtEl>
                                      </p:cBhvr>
                                    </p:animEffect>
                                  </p:childTnLst>
                                </p:cTn>
                              </p:par>
                              <p:par>
                                <p:cTn id="102" presetID="10" presetClass="entr" presetSubtype="0" fill="hold" grpId="0" nodeType="withEffect">
                                  <p:stCondLst>
                                    <p:cond delay="900"/>
                                  </p:stCondLst>
                                  <p:childTnLst>
                                    <p:set>
                                      <p:cBhvr>
                                        <p:cTn id="103" dur="1" fill="hold">
                                          <p:stCondLst>
                                            <p:cond delay="0"/>
                                          </p:stCondLst>
                                        </p:cTn>
                                        <p:tgtEl>
                                          <p:spTgt spid="120"/>
                                        </p:tgtEl>
                                        <p:attrNameLst>
                                          <p:attrName>style.visibility</p:attrName>
                                        </p:attrNameLst>
                                      </p:cBhvr>
                                      <p:to>
                                        <p:strVal val="visible"/>
                                      </p:to>
                                    </p:set>
                                    <p:animEffect transition="in" filter="fade">
                                      <p:cBhvr>
                                        <p:cTn id="104" dur="300"/>
                                        <p:tgtEl>
                                          <p:spTgt spid="120"/>
                                        </p:tgtEl>
                                      </p:cBhvr>
                                    </p:animEffect>
                                  </p:childTnLst>
                                </p:cTn>
                              </p:par>
                              <p:par>
                                <p:cTn id="105" presetID="10" presetClass="entr" presetSubtype="0" fill="hold" grpId="0" nodeType="withEffect">
                                  <p:stCondLst>
                                    <p:cond delay="900"/>
                                  </p:stCondLst>
                                  <p:childTnLst>
                                    <p:set>
                                      <p:cBhvr>
                                        <p:cTn id="106" dur="1" fill="hold">
                                          <p:stCondLst>
                                            <p:cond delay="0"/>
                                          </p:stCondLst>
                                        </p:cTn>
                                        <p:tgtEl>
                                          <p:spTgt spid="121"/>
                                        </p:tgtEl>
                                        <p:attrNameLst>
                                          <p:attrName>style.visibility</p:attrName>
                                        </p:attrNameLst>
                                      </p:cBhvr>
                                      <p:to>
                                        <p:strVal val="visible"/>
                                      </p:to>
                                    </p:set>
                                    <p:animEffect transition="in" filter="fade">
                                      <p:cBhvr>
                                        <p:cTn id="107" dur="300"/>
                                        <p:tgtEl>
                                          <p:spTgt spid="121"/>
                                        </p:tgtEl>
                                      </p:cBhvr>
                                    </p:animEffect>
                                  </p:childTnLst>
                                </p:cTn>
                              </p:par>
                              <p:par>
                                <p:cTn id="108" presetID="10" presetClass="entr" presetSubtype="0" fill="hold" grpId="0" nodeType="withEffect">
                                  <p:stCondLst>
                                    <p:cond delay="1000"/>
                                  </p:stCondLst>
                                  <p:childTnLst>
                                    <p:set>
                                      <p:cBhvr>
                                        <p:cTn id="109" dur="1" fill="hold">
                                          <p:stCondLst>
                                            <p:cond delay="0"/>
                                          </p:stCondLst>
                                        </p:cTn>
                                        <p:tgtEl>
                                          <p:spTgt spid="122"/>
                                        </p:tgtEl>
                                        <p:attrNameLst>
                                          <p:attrName>style.visibility</p:attrName>
                                        </p:attrNameLst>
                                      </p:cBhvr>
                                      <p:to>
                                        <p:strVal val="visible"/>
                                      </p:to>
                                    </p:set>
                                    <p:animEffect transition="in" filter="fade">
                                      <p:cBhvr>
                                        <p:cTn id="110" dur="300"/>
                                        <p:tgtEl>
                                          <p:spTgt spid="122"/>
                                        </p:tgtEl>
                                      </p:cBhvr>
                                    </p:animEffect>
                                  </p:childTnLst>
                                </p:cTn>
                              </p:par>
                              <p:par>
                                <p:cTn id="111" presetID="10" presetClass="entr" presetSubtype="0" fill="hold" grpId="0" nodeType="withEffect">
                                  <p:stCondLst>
                                    <p:cond delay="110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300"/>
                                        <p:tgtEl>
                                          <p:spTgt spid="123"/>
                                        </p:tgtEl>
                                      </p:cBhvr>
                                    </p:animEffect>
                                  </p:childTnLst>
                                </p:cTn>
                              </p:par>
                              <p:par>
                                <p:cTn id="114" presetID="10" presetClass="entr" presetSubtype="0" fill="hold" grpId="0" nodeType="withEffect">
                                  <p:stCondLst>
                                    <p:cond delay="1100"/>
                                  </p:stCondLst>
                                  <p:childTnLst>
                                    <p:set>
                                      <p:cBhvr>
                                        <p:cTn id="115" dur="1" fill="hold">
                                          <p:stCondLst>
                                            <p:cond delay="0"/>
                                          </p:stCondLst>
                                        </p:cTn>
                                        <p:tgtEl>
                                          <p:spTgt spid="124"/>
                                        </p:tgtEl>
                                        <p:attrNameLst>
                                          <p:attrName>style.visibility</p:attrName>
                                        </p:attrNameLst>
                                      </p:cBhvr>
                                      <p:to>
                                        <p:strVal val="visible"/>
                                      </p:to>
                                    </p:set>
                                    <p:animEffect transition="in" filter="fade">
                                      <p:cBhvr>
                                        <p:cTn id="116" dur="300"/>
                                        <p:tgtEl>
                                          <p:spTgt spid="124"/>
                                        </p:tgtEl>
                                      </p:cBhvr>
                                    </p:animEffect>
                                  </p:childTnLst>
                                </p:cTn>
                              </p:par>
                              <p:par>
                                <p:cTn id="117" presetID="10" presetClass="entr" presetSubtype="0" fill="hold" grpId="0" nodeType="withEffect">
                                  <p:stCondLst>
                                    <p:cond delay="1100"/>
                                  </p:stCondLst>
                                  <p:childTnLst>
                                    <p:set>
                                      <p:cBhvr>
                                        <p:cTn id="118" dur="1" fill="hold">
                                          <p:stCondLst>
                                            <p:cond delay="0"/>
                                          </p:stCondLst>
                                        </p:cTn>
                                        <p:tgtEl>
                                          <p:spTgt spid="125"/>
                                        </p:tgtEl>
                                        <p:attrNameLst>
                                          <p:attrName>style.visibility</p:attrName>
                                        </p:attrNameLst>
                                      </p:cBhvr>
                                      <p:to>
                                        <p:strVal val="visible"/>
                                      </p:to>
                                    </p:set>
                                    <p:animEffect transition="in" filter="fade">
                                      <p:cBhvr>
                                        <p:cTn id="119" dur="300"/>
                                        <p:tgtEl>
                                          <p:spTgt spid="125"/>
                                        </p:tgtEl>
                                      </p:cBhvr>
                                    </p:animEffect>
                                  </p:childTnLst>
                                </p:cTn>
                              </p:par>
                              <p:par>
                                <p:cTn id="120" presetID="10" presetClass="entr" presetSubtype="0" fill="hold" grpId="0" nodeType="withEffect">
                                  <p:stCondLst>
                                    <p:cond delay="1100"/>
                                  </p:stCondLst>
                                  <p:childTnLst>
                                    <p:set>
                                      <p:cBhvr>
                                        <p:cTn id="121" dur="1" fill="hold">
                                          <p:stCondLst>
                                            <p:cond delay="0"/>
                                          </p:stCondLst>
                                        </p:cTn>
                                        <p:tgtEl>
                                          <p:spTgt spid="126"/>
                                        </p:tgtEl>
                                        <p:attrNameLst>
                                          <p:attrName>style.visibility</p:attrName>
                                        </p:attrNameLst>
                                      </p:cBhvr>
                                      <p:to>
                                        <p:strVal val="visible"/>
                                      </p:to>
                                    </p:set>
                                    <p:animEffect transition="in" filter="fade">
                                      <p:cBhvr>
                                        <p:cTn id="122" dur="300"/>
                                        <p:tgtEl>
                                          <p:spTgt spid="126"/>
                                        </p:tgtEl>
                                      </p:cBhvr>
                                    </p:animEffect>
                                  </p:childTnLst>
                                </p:cTn>
                              </p:par>
                              <p:par>
                                <p:cTn id="123" presetID="10" presetClass="entr" presetSubtype="0" fill="hold" grpId="0" nodeType="withEffect">
                                  <p:stCondLst>
                                    <p:cond delay="1200"/>
                                  </p:stCondLst>
                                  <p:childTnLst>
                                    <p:set>
                                      <p:cBhvr>
                                        <p:cTn id="124" dur="1" fill="hold">
                                          <p:stCondLst>
                                            <p:cond delay="0"/>
                                          </p:stCondLst>
                                        </p:cTn>
                                        <p:tgtEl>
                                          <p:spTgt spid="127"/>
                                        </p:tgtEl>
                                        <p:attrNameLst>
                                          <p:attrName>style.visibility</p:attrName>
                                        </p:attrNameLst>
                                      </p:cBhvr>
                                      <p:to>
                                        <p:strVal val="visible"/>
                                      </p:to>
                                    </p:set>
                                    <p:animEffect transition="in" filter="fade">
                                      <p:cBhvr>
                                        <p:cTn id="125" dur="300"/>
                                        <p:tgtEl>
                                          <p:spTgt spid="127"/>
                                        </p:tgtEl>
                                      </p:cBhvr>
                                    </p:animEffect>
                                  </p:childTnLst>
                                </p:cTn>
                              </p:par>
                              <p:par>
                                <p:cTn id="126" presetID="10" presetClass="entr" presetSubtype="0" fill="hold" grpId="0" nodeType="withEffect">
                                  <p:stCondLst>
                                    <p:cond delay="1300"/>
                                  </p:stCondLst>
                                  <p:childTnLst>
                                    <p:set>
                                      <p:cBhvr>
                                        <p:cTn id="127" dur="1" fill="hold">
                                          <p:stCondLst>
                                            <p:cond delay="0"/>
                                          </p:stCondLst>
                                        </p:cTn>
                                        <p:tgtEl>
                                          <p:spTgt spid="128"/>
                                        </p:tgtEl>
                                        <p:attrNameLst>
                                          <p:attrName>style.visibility</p:attrName>
                                        </p:attrNameLst>
                                      </p:cBhvr>
                                      <p:to>
                                        <p:strVal val="visible"/>
                                      </p:to>
                                    </p:set>
                                    <p:animEffect transition="in" filter="fade">
                                      <p:cBhvr>
                                        <p:cTn id="128" dur="300"/>
                                        <p:tgtEl>
                                          <p:spTgt spid="128"/>
                                        </p:tgtEl>
                                      </p:cBhvr>
                                    </p:animEffect>
                                  </p:childTnLst>
                                </p:cTn>
                              </p:par>
                              <p:par>
                                <p:cTn id="129" presetID="10" presetClass="entr" presetSubtype="0" fill="hold" grpId="0" nodeType="withEffect">
                                  <p:stCondLst>
                                    <p:cond delay="1400"/>
                                  </p:stCondLst>
                                  <p:childTnLst>
                                    <p:set>
                                      <p:cBhvr>
                                        <p:cTn id="130" dur="1" fill="hold">
                                          <p:stCondLst>
                                            <p:cond delay="0"/>
                                          </p:stCondLst>
                                        </p:cTn>
                                        <p:tgtEl>
                                          <p:spTgt spid="129"/>
                                        </p:tgtEl>
                                        <p:attrNameLst>
                                          <p:attrName>style.visibility</p:attrName>
                                        </p:attrNameLst>
                                      </p:cBhvr>
                                      <p:to>
                                        <p:strVal val="visible"/>
                                      </p:to>
                                    </p:set>
                                    <p:animEffect transition="in" filter="fade">
                                      <p:cBhvr>
                                        <p:cTn id="131" dur="300"/>
                                        <p:tgtEl>
                                          <p:spTgt spid="129"/>
                                        </p:tgtEl>
                                      </p:cBhvr>
                                    </p:animEffect>
                                  </p:childTnLst>
                                </p:cTn>
                              </p:par>
                              <p:par>
                                <p:cTn id="132" presetID="10" presetClass="entr" presetSubtype="0" fill="hold" grpId="0" nodeType="withEffect">
                                  <p:stCondLst>
                                    <p:cond delay="1500"/>
                                  </p:stCondLst>
                                  <p:childTnLst>
                                    <p:set>
                                      <p:cBhvr>
                                        <p:cTn id="133" dur="1" fill="hold">
                                          <p:stCondLst>
                                            <p:cond delay="0"/>
                                          </p:stCondLst>
                                        </p:cTn>
                                        <p:tgtEl>
                                          <p:spTgt spid="130"/>
                                        </p:tgtEl>
                                        <p:attrNameLst>
                                          <p:attrName>style.visibility</p:attrName>
                                        </p:attrNameLst>
                                      </p:cBhvr>
                                      <p:to>
                                        <p:strVal val="visible"/>
                                      </p:to>
                                    </p:set>
                                    <p:animEffect transition="in" filter="fade">
                                      <p:cBhvr>
                                        <p:cTn id="134" dur="300"/>
                                        <p:tgtEl>
                                          <p:spTgt spid="130"/>
                                        </p:tgtEl>
                                      </p:cBhvr>
                                    </p:animEffect>
                                  </p:childTnLst>
                                </p:cTn>
                              </p:par>
                              <p:par>
                                <p:cTn id="135" presetID="10" presetClass="entr" presetSubtype="0" fill="hold" grpId="0" nodeType="withEffect">
                                  <p:stCondLst>
                                    <p:cond delay="1500"/>
                                  </p:stCondLst>
                                  <p:childTnLst>
                                    <p:set>
                                      <p:cBhvr>
                                        <p:cTn id="136" dur="1" fill="hold">
                                          <p:stCondLst>
                                            <p:cond delay="0"/>
                                          </p:stCondLst>
                                        </p:cTn>
                                        <p:tgtEl>
                                          <p:spTgt spid="131"/>
                                        </p:tgtEl>
                                        <p:attrNameLst>
                                          <p:attrName>style.visibility</p:attrName>
                                        </p:attrNameLst>
                                      </p:cBhvr>
                                      <p:to>
                                        <p:strVal val="visible"/>
                                      </p:to>
                                    </p:set>
                                    <p:animEffect transition="in" filter="fade">
                                      <p:cBhvr>
                                        <p:cTn id="137" dur="300"/>
                                        <p:tgtEl>
                                          <p:spTgt spid="131"/>
                                        </p:tgtEl>
                                      </p:cBhvr>
                                    </p:animEffect>
                                  </p:childTnLst>
                                </p:cTn>
                              </p:par>
                              <p:par>
                                <p:cTn id="138" presetID="10" presetClass="entr" presetSubtype="0" fill="hold" grpId="0" nodeType="withEffect">
                                  <p:stCondLst>
                                    <p:cond delay="1600"/>
                                  </p:stCondLst>
                                  <p:childTnLst>
                                    <p:set>
                                      <p:cBhvr>
                                        <p:cTn id="139" dur="1" fill="hold">
                                          <p:stCondLst>
                                            <p:cond delay="0"/>
                                          </p:stCondLst>
                                        </p:cTn>
                                        <p:tgtEl>
                                          <p:spTgt spid="132"/>
                                        </p:tgtEl>
                                        <p:attrNameLst>
                                          <p:attrName>style.visibility</p:attrName>
                                        </p:attrNameLst>
                                      </p:cBhvr>
                                      <p:to>
                                        <p:strVal val="visible"/>
                                      </p:to>
                                    </p:set>
                                    <p:animEffect transition="in" filter="fade">
                                      <p:cBhvr>
                                        <p:cTn id="140" dur="300"/>
                                        <p:tgtEl>
                                          <p:spTgt spid="132"/>
                                        </p:tgtEl>
                                      </p:cBhvr>
                                    </p:animEffect>
                                  </p:childTnLst>
                                </p:cTn>
                              </p:par>
                              <p:par>
                                <p:cTn id="141" presetID="10" presetClass="entr" presetSubtype="0" fill="hold" grpId="0" nodeType="withEffect">
                                  <p:stCondLst>
                                    <p:cond delay="1600"/>
                                  </p:stCondLst>
                                  <p:childTnLst>
                                    <p:set>
                                      <p:cBhvr>
                                        <p:cTn id="142" dur="1" fill="hold">
                                          <p:stCondLst>
                                            <p:cond delay="0"/>
                                          </p:stCondLst>
                                        </p:cTn>
                                        <p:tgtEl>
                                          <p:spTgt spid="133"/>
                                        </p:tgtEl>
                                        <p:attrNameLst>
                                          <p:attrName>style.visibility</p:attrName>
                                        </p:attrNameLst>
                                      </p:cBhvr>
                                      <p:to>
                                        <p:strVal val="visible"/>
                                      </p:to>
                                    </p:set>
                                    <p:animEffect transition="in" filter="fade">
                                      <p:cBhvr>
                                        <p:cTn id="143" dur="300"/>
                                        <p:tgtEl>
                                          <p:spTgt spid="133"/>
                                        </p:tgtEl>
                                      </p:cBhvr>
                                    </p:animEffect>
                                  </p:childTnLst>
                                </p:cTn>
                              </p:par>
                              <p:par>
                                <p:cTn id="144" presetID="10" presetClass="entr" presetSubtype="0" fill="hold" grpId="0" nodeType="withEffect">
                                  <p:stCondLst>
                                    <p:cond delay="1600"/>
                                  </p:stCondLst>
                                  <p:childTnLst>
                                    <p:set>
                                      <p:cBhvr>
                                        <p:cTn id="145" dur="1" fill="hold">
                                          <p:stCondLst>
                                            <p:cond delay="0"/>
                                          </p:stCondLst>
                                        </p:cTn>
                                        <p:tgtEl>
                                          <p:spTgt spid="134"/>
                                        </p:tgtEl>
                                        <p:attrNameLst>
                                          <p:attrName>style.visibility</p:attrName>
                                        </p:attrNameLst>
                                      </p:cBhvr>
                                      <p:to>
                                        <p:strVal val="visible"/>
                                      </p:to>
                                    </p:set>
                                    <p:animEffect transition="in" filter="fade">
                                      <p:cBhvr>
                                        <p:cTn id="146" dur="300"/>
                                        <p:tgtEl>
                                          <p:spTgt spid="134"/>
                                        </p:tgtEl>
                                      </p:cBhvr>
                                    </p:animEffect>
                                  </p:childTnLst>
                                </p:cTn>
                              </p:par>
                              <p:par>
                                <p:cTn id="147" presetID="10" presetClass="entr" presetSubtype="0" fill="hold" grpId="0" nodeType="withEffect">
                                  <p:stCondLst>
                                    <p:cond delay="1600"/>
                                  </p:stCondLst>
                                  <p:childTnLst>
                                    <p:set>
                                      <p:cBhvr>
                                        <p:cTn id="148" dur="1" fill="hold">
                                          <p:stCondLst>
                                            <p:cond delay="0"/>
                                          </p:stCondLst>
                                        </p:cTn>
                                        <p:tgtEl>
                                          <p:spTgt spid="135"/>
                                        </p:tgtEl>
                                        <p:attrNameLst>
                                          <p:attrName>style.visibility</p:attrName>
                                        </p:attrNameLst>
                                      </p:cBhvr>
                                      <p:to>
                                        <p:strVal val="visible"/>
                                      </p:to>
                                    </p:set>
                                    <p:animEffect transition="in" filter="fade">
                                      <p:cBhvr>
                                        <p:cTn id="149" dur="300"/>
                                        <p:tgtEl>
                                          <p:spTgt spid="135"/>
                                        </p:tgtEl>
                                      </p:cBhvr>
                                    </p:animEffect>
                                  </p:childTnLst>
                                </p:cTn>
                              </p:par>
                              <p:par>
                                <p:cTn id="150" presetID="10" presetClass="entr" presetSubtype="0" fill="hold" grpId="0" nodeType="withEffect">
                                  <p:stCondLst>
                                    <p:cond delay="1600"/>
                                  </p:stCondLst>
                                  <p:childTnLst>
                                    <p:set>
                                      <p:cBhvr>
                                        <p:cTn id="151" dur="1" fill="hold">
                                          <p:stCondLst>
                                            <p:cond delay="0"/>
                                          </p:stCondLst>
                                        </p:cTn>
                                        <p:tgtEl>
                                          <p:spTgt spid="136"/>
                                        </p:tgtEl>
                                        <p:attrNameLst>
                                          <p:attrName>style.visibility</p:attrName>
                                        </p:attrNameLst>
                                      </p:cBhvr>
                                      <p:to>
                                        <p:strVal val="visible"/>
                                      </p:to>
                                    </p:set>
                                    <p:animEffect transition="in" filter="fade">
                                      <p:cBhvr>
                                        <p:cTn id="152" dur="300"/>
                                        <p:tgtEl>
                                          <p:spTgt spid="136"/>
                                        </p:tgtEl>
                                      </p:cBhvr>
                                    </p:animEffect>
                                  </p:childTnLst>
                                </p:cTn>
                              </p:par>
                              <p:par>
                                <p:cTn id="153" presetID="10" presetClass="entr" presetSubtype="0" fill="hold" grpId="0" nodeType="withEffect">
                                  <p:stCondLst>
                                    <p:cond delay="1600"/>
                                  </p:stCondLst>
                                  <p:childTnLst>
                                    <p:set>
                                      <p:cBhvr>
                                        <p:cTn id="154" dur="1" fill="hold">
                                          <p:stCondLst>
                                            <p:cond delay="0"/>
                                          </p:stCondLst>
                                        </p:cTn>
                                        <p:tgtEl>
                                          <p:spTgt spid="137"/>
                                        </p:tgtEl>
                                        <p:attrNameLst>
                                          <p:attrName>style.visibility</p:attrName>
                                        </p:attrNameLst>
                                      </p:cBhvr>
                                      <p:to>
                                        <p:strVal val="visible"/>
                                      </p:to>
                                    </p:set>
                                    <p:animEffect transition="in" filter="fade">
                                      <p:cBhvr>
                                        <p:cTn id="155" dur="300"/>
                                        <p:tgtEl>
                                          <p:spTgt spid="137"/>
                                        </p:tgtEl>
                                      </p:cBhvr>
                                    </p:animEffect>
                                  </p:childTnLst>
                                </p:cTn>
                              </p:par>
                              <p:par>
                                <p:cTn id="156" presetID="10" presetClass="entr" presetSubtype="0" fill="hold" grpId="0" nodeType="withEffect">
                                  <p:stCondLst>
                                    <p:cond delay="1700"/>
                                  </p:stCondLst>
                                  <p:childTnLst>
                                    <p:set>
                                      <p:cBhvr>
                                        <p:cTn id="157" dur="1" fill="hold">
                                          <p:stCondLst>
                                            <p:cond delay="0"/>
                                          </p:stCondLst>
                                        </p:cTn>
                                        <p:tgtEl>
                                          <p:spTgt spid="138"/>
                                        </p:tgtEl>
                                        <p:attrNameLst>
                                          <p:attrName>style.visibility</p:attrName>
                                        </p:attrNameLst>
                                      </p:cBhvr>
                                      <p:to>
                                        <p:strVal val="visible"/>
                                      </p:to>
                                    </p:set>
                                    <p:animEffect transition="in" filter="fade">
                                      <p:cBhvr>
                                        <p:cTn id="158" dur="300"/>
                                        <p:tgtEl>
                                          <p:spTgt spid="138"/>
                                        </p:tgtEl>
                                      </p:cBhvr>
                                    </p:animEffect>
                                  </p:childTnLst>
                                </p:cTn>
                              </p:par>
                              <p:par>
                                <p:cTn id="159" presetID="10" presetClass="entr" presetSubtype="0" fill="hold" grpId="0" nodeType="withEffect">
                                  <p:stCondLst>
                                    <p:cond delay="1700"/>
                                  </p:stCondLst>
                                  <p:childTnLst>
                                    <p:set>
                                      <p:cBhvr>
                                        <p:cTn id="160" dur="1" fill="hold">
                                          <p:stCondLst>
                                            <p:cond delay="0"/>
                                          </p:stCondLst>
                                        </p:cTn>
                                        <p:tgtEl>
                                          <p:spTgt spid="139"/>
                                        </p:tgtEl>
                                        <p:attrNameLst>
                                          <p:attrName>style.visibility</p:attrName>
                                        </p:attrNameLst>
                                      </p:cBhvr>
                                      <p:to>
                                        <p:strVal val="visible"/>
                                      </p:to>
                                    </p:set>
                                    <p:animEffect transition="in" filter="fade">
                                      <p:cBhvr>
                                        <p:cTn id="161" dur="3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33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1341120" y="609600"/>
            <a:ext cx="9570720" cy="954107"/>
          </a:xfrm>
          <a:prstGeom prst="rect">
            <a:avLst/>
          </a:prstGeom>
          <a:noFill/>
        </p:spPr>
        <p:txBody>
          <a:bodyPr wrap="square" rtlCol="0">
            <a:spAutoFit/>
          </a:bodyPr>
          <a:lstStyle/>
          <a:p>
            <a:pPr algn="ctr"/>
            <a:r>
              <a:rPr lang="en-US" sz="2800" dirty="0"/>
              <a:t>How do we </a:t>
            </a:r>
            <a:r>
              <a:rPr lang="en-US" sz="2800" cap="small" dirty="0">
                <a:solidFill>
                  <a:srgbClr val="EFC457"/>
                </a:solidFill>
              </a:rPr>
              <a:t>MODEL THE RELATIONSHIP BETWEEN </a:t>
            </a:r>
            <a:r>
              <a:rPr lang="en-US" sz="2800" dirty="0"/>
              <a:t>the</a:t>
            </a:r>
            <a:r>
              <a:rPr lang="en-US" sz="2800" dirty="0">
                <a:solidFill>
                  <a:srgbClr val="EFC457"/>
                </a:solidFill>
              </a:rPr>
              <a:t> </a:t>
            </a:r>
            <a:r>
              <a:rPr lang="en-US" sz="2800" cap="small" dirty="0">
                <a:solidFill>
                  <a:srgbClr val="EFC457"/>
                </a:solidFill>
              </a:rPr>
              <a:t>VARIABLES</a:t>
            </a:r>
            <a:r>
              <a:rPr lang="en-US" sz="2800" cap="small" dirty="0"/>
              <a:t>?</a:t>
            </a:r>
            <a:r>
              <a:rPr lang="en-US" dirty="0"/>
              <a:t>  </a:t>
            </a: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390" t="20504" r="41079" b="30458"/>
          <a:stretch/>
        </p:blipFill>
        <p:spPr>
          <a:xfrm>
            <a:off x="990600" y="2164080"/>
            <a:ext cx="5025307" cy="36576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5192" r="5414"/>
          <a:stretch/>
        </p:blipFill>
        <p:spPr>
          <a:xfrm>
            <a:off x="6293043" y="2164080"/>
            <a:ext cx="5017401" cy="3657600"/>
          </a:xfrm>
          <a:prstGeom prst="rect">
            <a:avLst/>
          </a:prstGeom>
        </p:spPr>
      </p:pic>
      <p:sp>
        <p:nvSpPr>
          <p:cNvPr id="2" name="Rectangle 1"/>
          <p:cNvSpPr/>
          <p:nvPr/>
        </p:nvSpPr>
        <p:spPr>
          <a:xfrm>
            <a:off x="978520" y="5821680"/>
            <a:ext cx="420308" cy="461665"/>
          </a:xfrm>
          <a:prstGeom prst="rect">
            <a:avLst/>
          </a:prstGeom>
        </p:spPr>
        <p:txBody>
          <a:bodyPr wrap="none">
            <a:spAutoFit/>
          </a:bodyPr>
          <a:lstStyle/>
          <a:p>
            <a:r>
              <a:rPr lang="en-US" sz="2400" cap="small" baseline="30000" dirty="0"/>
              <a:t>(3)</a:t>
            </a:r>
            <a:endParaRPr lang="en-US" sz="2400" cap="small" dirty="0"/>
          </a:p>
        </p:txBody>
      </p:sp>
    </p:spTree>
    <p:extLst>
      <p:ext uri="{BB962C8B-B14F-4D97-AF65-F5344CB8AC3E}">
        <p14:creationId xmlns:p14="http://schemas.microsoft.com/office/powerpoint/2010/main" val="38162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3"/>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3">
            <a:duotone>
              <a:schemeClr val="bg2">
                <a:shade val="80000"/>
                <a:lumMod val="80000"/>
              </a:schemeClr>
              <a:schemeClr val="bg2">
                <a:tint val="98000"/>
              </a:schemeClr>
            </a:duotone>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1341120" y="609600"/>
            <a:ext cx="9570720" cy="954107"/>
          </a:xfrm>
          <a:prstGeom prst="rect">
            <a:avLst/>
          </a:prstGeom>
          <a:noFill/>
        </p:spPr>
        <p:txBody>
          <a:bodyPr wrap="square" rtlCol="0">
            <a:spAutoFit/>
          </a:bodyPr>
          <a:lstStyle/>
          <a:p>
            <a:pPr algn="ctr"/>
            <a:r>
              <a:rPr lang="en-US" sz="2800" dirty="0"/>
              <a:t>How do we </a:t>
            </a:r>
            <a:r>
              <a:rPr lang="en-US" sz="2800" cap="small" dirty="0">
                <a:solidFill>
                  <a:srgbClr val="EFC457"/>
                </a:solidFill>
              </a:rPr>
              <a:t>MODEL THE RELATIONSHIP BETWEEN </a:t>
            </a:r>
            <a:r>
              <a:rPr lang="en-US" sz="2800" dirty="0"/>
              <a:t>the</a:t>
            </a:r>
            <a:r>
              <a:rPr lang="en-US" sz="2800" dirty="0">
                <a:solidFill>
                  <a:srgbClr val="E8B826">
                    <a:lumMod val="75000"/>
                  </a:srgbClr>
                </a:solidFill>
              </a:rPr>
              <a:t> </a:t>
            </a:r>
            <a:r>
              <a:rPr lang="en-US" sz="2800" cap="small" dirty="0">
                <a:solidFill>
                  <a:srgbClr val="EFC457"/>
                </a:solidFill>
              </a:rPr>
              <a:t>VARIABLES</a:t>
            </a:r>
            <a:r>
              <a:rPr lang="en-US" sz="2800" cap="small" dirty="0"/>
              <a:t>?</a:t>
            </a:r>
            <a:r>
              <a:rPr lang="en-US" dirty="0"/>
              <a:t>  </a:t>
            </a:r>
          </a:p>
        </p:txBody>
      </p:sp>
      <p:pic>
        <p:nvPicPr>
          <p:cNvPr id="2" name="Picture 1"/>
          <p:cNvPicPr>
            <a:picLocks noChangeAspect="1"/>
          </p:cNvPicPr>
          <p:nvPr/>
        </p:nvPicPr>
        <p:blipFill>
          <a:blip r:embed="rId4"/>
          <a:stretch>
            <a:fillRect/>
          </a:stretch>
        </p:blipFill>
        <p:spPr>
          <a:xfrm>
            <a:off x="146107" y="1215977"/>
            <a:ext cx="5576803" cy="4309169"/>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5757" r="20515"/>
          <a:stretch/>
        </p:blipFill>
        <p:spPr>
          <a:xfrm>
            <a:off x="6474528" y="150572"/>
            <a:ext cx="5264393" cy="3383280"/>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b="27492"/>
          <a:stretch/>
        </p:blipFill>
        <p:spPr>
          <a:xfrm>
            <a:off x="5722910" y="3679654"/>
            <a:ext cx="6226165" cy="3007217"/>
          </a:xfrm>
          <a:prstGeom prst="rect">
            <a:avLst/>
          </a:prstGeom>
        </p:spPr>
      </p:pic>
      <p:sp>
        <p:nvSpPr>
          <p:cNvPr id="8" name="Rectangle 7"/>
          <p:cNvSpPr/>
          <p:nvPr/>
        </p:nvSpPr>
        <p:spPr>
          <a:xfrm>
            <a:off x="11738921" y="150572"/>
            <a:ext cx="420308" cy="461665"/>
          </a:xfrm>
          <a:prstGeom prst="rect">
            <a:avLst/>
          </a:prstGeom>
        </p:spPr>
        <p:txBody>
          <a:bodyPr wrap="none">
            <a:spAutoFit/>
          </a:bodyPr>
          <a:lstStyle/>
          <a:p>
            <a:r>
              <a:rPr lang="en-US" sz="2400" cap="small" baseline="30000" dirty="0"/>
              <a:t>(3)</a:t>
            </a:r>
            <a:endParaRPr lang="en-US" sz="2400" cap="small" dirty="0"/>
          </a:p>
        </p:txBody>
      </p:sp>
      <p:sp>
        <p:nvSpPr>
          <p:cNvPr id="9" name="Rectangle 8"/>
          <p:cNvSpPr/>
          <p:nvPr/>
        </p:nvSpPr>
        <p:spPr>
          <a:xfrm>
            <a:off x="220576" y="3028644"/>
            <a:ext cx="420308" cy="461665"/>
          </a:xfrm>
          <a:prstGeom prst="rect">
            <a:avLst/>
          </a:prstGeom>
        </p:spPr>
        <p:txBody>
          <a:bodyPr wrap="none">
            <a:spAutoFit/>
          </a:bodyPr>
          <a:lstStyle/>
          <a:p>
            <a:r>
              <a:rPr lang="en-US" sz="2400" cap="small" baseline="30000" dirty="0"/>
              <a:t>(4)</a:t>
            </a:r>
            <a:endParaRPr lang="en-US" sz="2400" cap="small" dirty="0"/>
          </a:p>
        </p:txBody>
      </p:sp>
    </p:spTree>
    <p:extLst>
      <p:ext uri="{BB962C8B-B14F-4D97-AF65-F5344CB8AC3E}">
        <p14:creationId xmlns:p14="http://schemas.microsoft.com/office/powerpoint/2010/main" val="13277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nodeType="clickEffect">
                                  <p:stCondLst>
                                    <p:cond delay="0"/>
                                  </p:stCondLst>
                                  <p:childTnLst>
                                    <p:animScale>
                                      <p:cBhvr>
                                        <p:cTn id="29" dur="2000" fill="hold"/>
                                        <p:tgtEl>
                                          <p:spTgt spid="6"/>
                                        </p:tgtEl>
                                      </p:cBhvr>
                                      <p:by x="175000" y="175000"/>
                                    </p:animScale>
                                  </p:childTnLst>
                                </p:cTn>
                              </p:par>
                              <p:par>
                                <p:cTn id="30" presetID="42" presetClass="path" presetSubtype="0" accel="50400" decel="49600" fill="hold" nodeType="withEffect">
                                  <p:stCondLst>
                                    <p:cond delay="0"/>
                                  </p:stCondLst>
                                  <p:childTnLst>
                                    <p:animMotion origin="layout" path="M 4.16667E-7 2.96296E-6 L -0.22474 -0.28172 " pathEditMode="relative" rAng="0" ptsTypes="AA">
                                      <p:cBhvr>
                                        <p:cTn id="31" dur="1300" fill="hold"/>
                                        <p:tgtEl>
                                          <p:spTgt spid="6"/>
                                        </p:tgtEl>
                                        <p:attrNameLst>
                                          <p:attrName>ppt_x</p:attrName>
                                          <p:attrName>ppt_y</p:attrName>
                                        </p:attrNameLst>
                                      </p:cBhvr>
                                      <p:rCtr x="-11237" y="-1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1120" y="609600"/>
            <a:ext cx="9570720" cy="954107"/>
          </a:xfrm>
          <a:prstGeom prst="rect">
            <a:avLst/>
          </a:prstGeom>
          <a:noFill/>
        </p:spPr>
        <p:txBody>
          <a:bodyPr wrap="square" rtlCol="0">
            <a:spAutoFit/>
          </a:bodyPr>
          <a:lstStyle/>
          <a:p>
            <a:pPr algn="ctr"/>
            <a:r>
              <a:rPr lang="en-US" sz="2800" dirty="0"/>
              <a:t>How do we </a:t>
            </a:r>
            <a:r>
              <a:rPr lang="en-US" sz="2800" cap="small" dirty="0">
                <a:solidFill>
                  <a:srgbClr val="EFC457"/>
                </a:solidFill>
              </a:rPr>
              <a:t>MODEL THE RELATIONSHIP BETWEEN</a:t>
            </a:r>
            <a:r>
              <a:rPr lang="en-US" sz="2800" cap="small" dirty="0">
                <a:solidFill>
                  <a:srgbClr val="E8B826">
                    <a:lumMod val="75000"/>
                  </a:srgbClr>
                </a:solidFill>
              </a:rPr>
              <a:t> </a:t>
            </a:r>
            <a:r>
              <a:rPr lang="en-US" sz="2800" dirty="0"/>
              <a:t>the</a:t>
            </a:r>
            <a:r>
              <a:rPr lang="en-US" sz="2800" dirty="0">
                <a:solidFill>
                  <a:srgbClr val="E8B826">
                    <a:lumMod val="75000"/>
                  </a:srgbClr>
                </a:solidFill>
              </a:rPr>
              <a:t> </a:t>
            </a:r>
            <a:r>
              <a:rPr lang="en-US" sz="2800" cap="small" dirty="0">
                <a:solidFill>
                  <a:srgbClr val="EFC457"/>
                </a:solidFill>
              </a:rPr>
              <a:t>VARIABLES</a:t>
            </a:r>
            <a:r>
              <a:rPr lang="en-US" sz="2800" cap="small" dirty="0"/>
              <a:t>?</a:t>
            </a:r>
            <a:r>
              <a:rPr lang="en-US"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091" t="14815" r="13636" b="14612"/>
          <a:stretch/>
        </p:blipFill>
        <p:spPr>
          <a:xfrm>
            <a:off x="1551412" y="1832140"/>
            <a:ext cx="9150134" cy="5025860"/>
          </a:xfrm>
          <a:prstGeom prst="rect">
            <a:avLst/>
          </a:prstGeom>
        </p:spPr>
      </p:pic>
      <p:sp>
        <p:nvSpPr>
          <p:cNvPr id="5" name="TextBox 4"/>
          <p:cNvSpPr txBox="1"/>
          <p:nvPr/>
        </p:nvSpPr>
        <p:spPr>
          <a:xfrm rot="-480000">
            <a:off x="1378296" y="3380887"/>
            <a:ext cx="3706378" cy="769441"/>
          </a:xfrm>
          <a:prstGeom prst="rect">
            <a:avLst/>
          </a:prstGeom>
          <a:noFill/>
        </p:spPr>
        <p:txBody>
          <a:bodyPr wrap="square" rtlCol="0">
            <a:spAutoFit/>
            <a:scene3d>
              <a:camera prst="orthographicFront">
                <a:rot lat="0" lon="1200000" rev="0"/>
              </a:camera>
              <a:lightRig rig="threePt" dir="t"/>
            </a:scene3d>
            <a:flatTx/>
          </a:bodyPr>
          <a:lstStyle/>
          <a:p>
            <a:pPr algn="ctr"/>
            <a:r>
              <a:rPr lang="en-US" sz="4400" b="1" dirty="0">
                <a:solidFill>
                  <a:schemeClr val="tx1">
                    <a:lumMod val="75000"/>
                  </a:schemeClr>
                </a:solidFill>
                <a:latin typeface="Bradley Hand ITC" panose="03070402050302030203" pitchFamily="66" charset="0"/>
              </a:rPr>
              <a:t>y</a:t>
            </a:r>
            <a:r>
              <a:rPr lang="en-US" sz="4400" dirty="0">
                <a:solidFill>
                  <a:schemeClr val="tx1">
                    <a:lumMod val="75000"/>
                  </a:schemeClr>
                </a:solidFill>
                <a:latin typeface="Lucida Handwriting" panose="03010101010101010101" pitchFamily="66" charset="0"/>
              </a:rPr>
              <a:t> </a:t>
            </a:r>
            <a:r>
              <a:rPr lang="en-US" sz="4400" dirty="0">
                <a:solidFill>
                  <a:schemeClr val="tx1">
                    <a:lumMod val="75000"/>
                  </a:schemeClr>
                </a:solidFill>
              </a:rPr>
              <a:t>=</a:t>
            </a:r>
            <a:r>
              <a:rPr lang="en-US" sz="4400" dirty="0">
                <a:solidFill>
                  <a:schemeClr val="tx1">
                    <a:lumMod val="75000"/>
                  </a:schemeClr>
                </a:solidFill>
                <a:latin typeface="Lucida Handwriting" panose="03010101010101010101" pitchFamily="66" charset="0"/>
              </a:rPr>
              <a:t> </a:t>
            </a:r>
            <a:r>
              <a:rPr lang="en-US" sz="4400" b="1" dirty="0">
                <a:solidFill>
                  <a:schemeClr val="tx1">
                    <a:lumMod val="75000"/>
                  </a:schemeClr>
                </a:solidFill>
                <a:latin typeface="Bradley Hand ITC" panose="03070402050302030203" pitchFamily="66" charset="0"/>
              </a:rPr>
              <a:t>mx</a:t>
            </a:r>
            <a:r>
              <a:rPr lang="en-US" sz="4400" dirty="0">
                <a:solidFill>
                  <a:schemeClr val="tx1">
                    <a:lumMod val="75000"/>
                  </a:schemeClr>
                </a:solidFill>
                <a:latin typeface="Bradley Hand ITC" panose="03070402050302030203" pitchFamily="66" charset="0"/>
              </a:rPr>
              <a:t> </a:t>
            </a:r>
            <a:r>
              <a:rPr lang="en-US" sz="4400" dirty="0">
                <a:solidFill>
                  <a:schemeClr val="tx1">
                    <a:lumMod val="75000"/>
                  </a:schemeClr>
                </a:solidFill>
              </a:rPr>
              <a:t>+</a:t>
            </a:r>
            <a:r>
              <a:rPr lang="en-US" sz="4400" dirty="0">
                <a:solidFill>
                  <a:schemeClr val="tx1">
                    <a:lumMod val="75000"/>
                  </a:schemeClr>
                </a:solidFill>
                <a:latin typeface="Lucida Handwriting" panose="03010101010101010101" pitchFamily="66" charset="0"/>
              </a:rPr>
              <a:t> </a:t>
            </a:r>
            <a:r>
              <a:rPr lang="en-US" sz="4400" b="1" dirty="0">
                <a:solidFill>
                  <a:schemeClr val="tx1">
                    <a:lumMod val="75000"/>
                  </a:schemeClr>
                </a:solidFill>
                <a:latin typeface="Bradley Hand ITC" panose="03070402050302030203" pitchFamily="66" charset="0"/>
              </a:rPr>
              <a:t>b</a:t>
            </a:r>
          </a:p>
        </p:txBody>
      </p:sp>
      <p:sp>
        <p:nvSpPr>
          <p:cNvPr id="2" name="TextBox 1"/>
          <p:cNvSpPr txBox="1"/>
          <p:nvPr/>
        </p:nvSpPr>
        <p:spPr>
          <a:xfrm>
            <a:off x="3049172" y="1353001"/>
            <a:ext cx="6154615" cy="584775"/>
          </a:xfrm>
          <a:prstGeom prst="rect">
            <a:avLst/>
          </a:prstGeom>
          <a:noFill/>
        </p:spPr>
        <p:txBody>
          <a:bodyPr wrap="square" rtlCol="0">
            <a:spAutoFit/>
          </a:bodyPr>
          <a:lstStyle/>
          <a:p>
            <a:r>
              <a:rPr lang="en-US" sz="3200" dirty="0"/>
              <a:t>Mrs.  </a:t>
            </a:r>
            <a:r>
              <a:rPr lang="en-US" sz="3200" dirty="0" err="1"/>
              <a:t>Edelson’s</a:t>
            </a:r>
            <a:r>
              <a:rPr lang="en-US" sz="3200" dirty="0"/>
              <a:t> 7</a:t>
            </a:r>
            <a:r>
              <a:rPr lang="en-US" sz="3200" baseline="30000" dirty="0"/>
              <a:t>th</a:t>
            </a:r>
            <a:r>
              <a:rPr lang="en-US" sz="3200" dirty="0"/>
              <a:t> Grade class…</a:t>
            </a:r>
          </a:p>
        </p:txBody>
      </p:sp>
      <p:sp>
        <p:nvSpPr>
          <p:cNvPr id="6" name="Rectangle 5"/>
          <p:cNvSpPr/>
          <p:nvPr/>
        </p:nvSpPr>
        <p:spPr>
          <a:xfrm>
            <a:off x="10701546" y="2624060"/>
            <a:ext cx="420308" cy="461665"/>
          </a:xfrm>
          <a:prstGeom prst="rect">
            <a:avLst/>
          </a:prstGeom>
        </p:spPr>
        <p:txBody>
          <a:bodyPr wrap="none">
            <a:spAutoFit/>
          </a:bodyPr>
          <a:lstStyle/>
          <a:p>
            <a:r>
              <a:rPr lang="en-US" sz="2400" cap="small" baseline="30000" dirty="0"/>
              <a:t>(5)</a:t>
            </a:r>
            <a:endParaRPr lang="en-US" sz="2400" cap="small" dirty="0"/>
          </a:p>
        </p:txBody>
      </p:sp>
    </p:spTree>
    <p:extLst>
      <p:ext uri="{BB962C8B-B14F-4D97-AF65-F5344CB8AC3E}">
        <p14:creationId xmlns:p14="http://schemas.microsoft.com/office/powerpoint/2010/main" val="159297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0" presetClass="entr" presetSubtype="0" fill="hold" nodeType="withEffect">
                                  <p:stCondLst>
                                    <p:cond delay="1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par>
                          <p:cTn id="14" fill="hold">
                            <p:stCondLst>
                              <p:cond delay="2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1120" y="609600"/>
            <a:ext cx="9570720" cy="954107"/>
          </a:xfrm>
          <a:prstGeom prst="rect">
            <a:avLst/>
          </a:prstGeom>
          <a:noFill/>
        </p:spPr>
        <p:txBody>
          <a:bodyPr wrap="square" rtlCol="0">
            <a:spAutoFit/>
          </a:bodyPr>
          <a:lstStyle/>
          <a:p>
            <a:pPr algn="ctr"/>
            <a:r>
              <a:rPr lang="en-US" sz="2800" dirty="0"/>
              <a:t>How do we </a:t>
            </a:r>
            <a:r>
              <a:rPr lang="en-US" sz="2800" cap="small" dirty="0">
                <a:solidFill>
                  <a:srgbClr val="EFC457"/>
                </a:solidFill>
              </a:rPr>
              <a:t>MODEL THE RELATIONSHIP BETWEEN </a:t>
            </a:r>
            <a:r>
              <a:rPr lang="en-US" sz="2800" dirty="0"/>
              <a:t>the</a:t>
            </a:r>
            <a:r>
              <a:rPr lang="en-US" sz="2800" dirty="0">
                <a:solidFill>
                  <a:srgbClr val="E8B826">
                    <a:lumMod val="75000"/>
                  </a:srgbClr>
                </a:solidFill>
              </a:rPr>
              <a:t> </a:t>
            </a:r>
            <a:r>
              <a:rPr lang="en-US" sz="2800" cap="small" dirty="0">
                <a:solidFill>
                  <a:srgbClr val="EFC457"/>
                </a:solidFill>
              </a:rPr>
              <a:t>VARIABLES</a:t>
            </a:r>
            <a:r>
              <a:rPr lang="en-US" sz="2800" cap="small" dirty="0"/>
              <a:t>?</a:t>
            </a:r>
            <a:r>
              <a:rPr lang="en-US" dirty="0"/>
              <a: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091" t="14815" r="13636" b="14612"/>
          <a:stretch/>
        </p:blipFill>
        <p:spPr>
          <a:xfrm>
            <a:off x="1551412" y="1832140"/>
            <a:ext cx="9150134" cy="5025860"/>
          </a:xfrm>
          <a:prstGeom prst="rect">
            <a:avLst/>
          </a:prstGeom>
        </p:spPr>
      </p:pic>
      <p:sp>
        <p:nvSpPr>
          <p:cNvPr id="5" name="TextBox 4"/>
          <p:cNvSpPr txBox="1"/>
          <p:nvPr/>
        </p:nvSpPr>
        <p:spPr>
          <a:xfrm rot="-480000">
            <a:off x="1378296" y="3380887"/>
            <a:ext cx="3706378" cy="769441"/>
          </a:xfrm>
          <a:prstGeom prst="rect">
            <a:avLst/>
          </a:prstGeom>
          <a:noFill/>
        </p:spPr>
        <p:txBody>
          <a:bodyPr wrap="square" rtlCol="0">
            <a:spAutoFit/>
            <a:scene3d>
              <a:camera prst="orthographicFront">
                <a:rot lat="0" lon="1200000" rev="0"/>
              </a:camera>
              <a:lightRig rig="threePt" dir="t"/>
            </a:scene3d>
            <a:flatTx/>
          </a:bodyPr>
          <a:lstStyle/>
          <a:p>
            <a:pPr algn="ctr"/>
            <a:r>
              <a:rPr lang="en-US" sz="4400" b="1" dirty="0">
                <a:solidFill>
                  <a:schemeClr val="tx1">
                    <a:lumMod val="75000"/>
                  </a:schemeClr>
                </a:solidFill>
                <a:latin typeface="Bradley Hand ITC" panose="03070402050302030203" pitchFamily="66" charset="0"/>
              </a:rPr>
              <a:t>y</a:t>
            </a:r>
            <a:r>
              <a:rPr lang="en-US" sz="4400" dirty="0">
                <a:solidFill>
                  <a:schemeClr val="tx1">
                    <a:lumMod val="75000"/>
                  </a:schemeClr>
                </a:solidFill>
                <a:latin typeface="Lucida Handwriting" panose="03010101010101010101" pitchFamily="66" charset="0"/>
              </a:rPr>
              <a:t> </a:t>
            </a:r>
            <a:r>
              <a:rPr lang="en-US" sz="4400" dirty="0">
                <a:solidFill>
                  <a:schemeClr val="tx1">
                    <a:lumMod val="75000"/>
                  </a:schemeClr>
                </a:solidFill>
              </a:rPr>
              <a:t>=</a:t>
            </a:r>
            <a:r>
              <a:rPr lang="en-US" sz="4400" dirty="0">
                <a:solidFill>
                  <a:schemeClr val="tx1">
                    <a:lumMod val="75000"/>
                  </a:schemeClr>
                </a:solidFill>
                <a:latin typeface="Lucida Handwriting" panose="03010101010101010101" pitchFamily="66" charset="0"/>
              </a:rPr>
              <a:t> </a:t>
            </a:r>
            <a:r>
              <a:rPr lang="en-US" sz="4400" b="1" dirty="0">
                <a:solidFill>
                  <a:schemeClr val="tx1">
                    <a:lumMod val="75000"/>
                  </a:schemeClr>
                </a:solidFill>
                <a:latin typeface="Bradley Hand ITC" panose="03070402050302030203" pitchFamily="66" charset="0"/>
              </a:rPr>
              <a:t>mx</a:t>
            </a:r>
            <a:r>
              <a:rPr lang="en-US" sz="4400" dirty="0">
                <a:solidFill>
                  <a:schemeClr val="tx1">
                    <a:lumMod val="75000"/>
                  </a:schemeClr>
                </a:solidFill>
                <a:latin typeface="Bradley Hand ITC" panose="03070402050302030203" pitchFamily="66" charset="0"/>
              </a:rPr>
              <a:t> </a:t>
            </a:r>
            <a:r>
              <a:rPr lang="en-US" sz="4400" dirty="0">
                <a:solidFill>
                  <a:schemeClr val="tx1">
                    <a:lumMod val="75000"/>
                  </a:schemeClr>
                </a:solidFill>
              </a:rPr>
              <a:t>+</a:t>
            </a:r>
            <a:r>
              <a:rPr lang="en-US" sz="4400" dirty="0">
                <a:solidFill>
                  <a:schemeClr val="tx1">
                    <a:lumMod val="75000"/>
                  </a:schemeClr>
                </a:solidFill>
                <a:latin typeface="Lucida Handwriting" panose="03010101010101010101" pitchFamily="66" charset="0"/>
              </a:rPr>
              <a:t> </a:t>
            </a:r>
            <a:r>
              <a:rPr lang="en-US" sz="4400" b="1" dirty="0">
                <a:solidFill>
                  <a:schemeClr val="tx1">
                    <a:lumMod val="75000"/>
                  </a:schemeClr>
                </a:solidFill>
                <a:latin typeface="Bradley Hand ITC" panose="03070402050302030203" pitchFamily="66" charset="0"/>
              </a:rPr>
              <a:t>b</a:t>
            </a:r>
          </a:p>
        </p:txBody>
      </p:sp>
      <p:sp>
        <p:nvSpPr>
          <p:cNvPr id="2" name="TextBox 1"/>
          <p:cNvSpPr txBox="1"/>
          <p:nvPr/>
        </p:nvSpPr>
        <p:spPr>
          <a:xfrm>
            <a:off x="3049172" y="1353001"/>
            <a:ext cx="6154615" cy="584775"/>
          </a:xfrm>
          <a:prstGeom prst="rect">
            <a:avLst/>
          </a:prstGeom>
          <a:noFill/>
        </p:spPr>
        <p:txBody>
          <a:bodyPr wrap="square" rtlCol="0">
            <a:spAutoFit/>
          </a:bodyPr>
          <a:lstStyle/>
          <a:p>
            <a:r>
              <a:rPr lang="en-US" sz="3200" dirty="0"/>
              <a:t>Mrs.  </a:t>
            </a:r>
            <a:r>
              <a:rPr lang="en-US" sz="3200" dirty="0" err="1"/>
              <a:t>Edelson’s</a:t>
            </a:r>
            <a:r>
              <a:rPr lang="en-US" sz="3200" dirty="0"/>
              <a:t> 7</a:t>
            </a:r>
            <a:r>
              <a:rPr lang="en-US" sz="3200" baseline="30000" dirty="0"/>
              <a:t>th</a:t>
            </a:r>
            <a:r>
              <a:rPr lang="en-US" sz="3200" dirty="0"/>
              <a:t> Grade class…</a:t>
            </a:r>
          </a:p>
        </p:txBody>
      </p:sp>
      <p:sp>
        <p:nvSpPr>
          <p:cNvPr id="6" name="Rectangle 5"/>
          <p:cNvSpPr/>
          <p:nvPr/>
        </p:nvSpPr>
        <p:spPr>
          <a:xfrm>
            <a:off x="10701546" y="2624060"/>
            <a:ext cx="420308" cy="461665"/>
          </a:xfrm>
          <a:prstGeom prst="rect">
            <a:avLst/>
          </a:prstGeom>
        </p:spPr>
        <p:txBody>
          <a:bodyPr wrap="none">
            <a:spAutoFit/>
          </a:bodyPr>
          <a:lstStyle/>
          <a:p>
            <a:r>
              <a:rPr lang="en-US" sz="2400" cap="small" baseline="30000" dirty="0"/>
              <a:t>(5)</a:t>
            </a:r>
            <a:endParaRPr lang="en-US" sz="2400" cap="small" dirty="0"/>
          </a:p>
        </p:txBody>
      </p:sp>
    </p:spTree>
    <p:extLst>
      <p:ext uri="{BB962C8B-B14F-4D97-AF65-F5344CB8AC3E}">
        <p14:creationId xmlns:p14="http://schemas.microsoft.com/office/powerpoint/2010/main" val="1078888291"/>
      </p:ext>
    </p:extLst>
  </p:cSld>
  <p:clrMapOvr>
    <a:masterClrMapping/>
  </p:clrMapOvr>
  <mc:AlternateContent xmlns:mc="http://schemas.openxmlformats.org/markup-compatibility/2006" xmlns:p14="http://schemas.microsoft.com/office/powerpoint/2010/main">
    <mc:Choice Requires="p14">
      <p:transition spd="med" p14:dur="700" advTm="2500">
        <p:fade/>
      </p:transition>
    </mc:Choice>
    <mc:Fallback xmlns="">
      <p:transition spd="med" advTm="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1" nodeType="withEffect">
                                  <p:stCondLst>
                                    <p:cond delay="0"/>
                                  </p:stCondLst>
                                  <p:childTnLst>
                                    <p:animMotion origin="layout" path="M -3.95833E-6 -4.07407E-6 L 0.23737 -0.43472 " pathEditMode="relative" rAng="0" ptsTypes="AA">
                                      <p:cBhvr>
                                        <p:cTn id="6" dur="2000" fill="hold"/>
                                        <p:tgtEl>
                                          <p:spTgt spid="5"/>
                                        </p:tgtEl>
                                        <p:attrNameLst>
                                          <p:attrName>ppt_x</p:attrName>
                                          <p:attrName>ppt_y</p:attrName>
                                        </p:attrNameLst>
                                      </p:cBhvr>
                                      <p:rCtr x="11862" y="-21736"/>
                                    </p:animMotion>
                                  </p:childTnLst>
                                </p:cTn>
                              </p:par>
                              <p:par>
                                <p:cTn id="7" presetID="8" presetClass="emph" presetSubtype="0" fill="hold" grpId="0" nodeType="withEffect">
                                  <p:stCondLst>
                                    <p:cond delay="0"/>
                                  </p:stCondLst>
                                  <p:childTnLst>
                                    <p:animRot by="480000">
                                      <p:cBhvr>
                                        <p:cTn id="8" dur="2000" fill="hold"/>
                                        <p:tgtEl>
                                          <p:spTgt spid="5"/>
                                        </p:tgtEl>
                                        <p:attrNameLst>
                                          <p:attrName>r</p:attrName>
                                        </p:attrNameLst>
                                      </p:cBhvr>
                                    </p:animRot>
                                  </p:childTnLst>
                                </p:cTn>
                              </p:par>
                              <p:par>
                                <p:cTn id="9" presetID="3" presetClass="emph" presetSubtype="2" fill="hold" grpId="2" nodeType="withEffect">
                                  <p:stCondLst>
                                    <p:cond delay="0"/>
                                  </p:stCondLst>
                                  <p:childTnLst>
                                    <p:animClr clrSpc="rgb" dir="cw">
                                      <p:cBhvr override="childStyle">
                                        <p:cTn id="10" dur="2000" fill="hold"/>
                                        <p:tgtEl>
                                          <p:spTgt spid="5"/>
                                        </p:tgtEl>
                                        <p:attrNameLst>
                                          <p:attrName>style.color</p:attrName>
                                        </p:attrNameLst>
                                      </p:cBhvr>
                                      <p:to>
                                        <a:schemeClr val="tx1"/>
                                      </p:to>
                                    </p:animClr>
                                  </p:childTnLst>
                                </p:cTn>
                              </p:par>
                              <p:par>
                                <p:cTn id="11" presetID="10" presetClass="exit" presetSubtype="0" fill="hold" nodeType="withEffect">
                                  <p:stCondLst>
                                    <p:cond delay="300"/>
                                  </p:stCondLst>
                                  <p:childTnLst>
                                    <p:animEffect transition="out" filter="fade">
                                      <p:cBhvr>
                                        <p:cTn id="12" dur="1000"/>
                                        <p:tgtEl>
                                          <p:spTgt spid="4"/>
                                        </p:tgtEl>
                                      </p:cBhvr>
                                    </p:animEffect>
                                    <p:set>
                                      <p:cBhvr>
                                        <p:cTn id="13" dur="1" fill="hold">
                                          <p:stCondLst>
                                            <p:cond delay="999"/>
                                          </p:stCondLst>
                                        </p:cTn>
                                        <p:tgtEl>
                                          <p:spTgt spid="4"/>
                                        </p:tgtEl>
                                        <p:attrNameLst>
                                          <p:attrName>style.visibility</p:attrName>
                                        </p:attrNameLst>
                                      </p:cBhvr>
                                      <p:to>
                                        <p:strVal val="hidden"/>
                                      </p:to>
                                    </p:set>
                                  </p:childTnLst>
                                </p:cTn>
                              </p:par>
                              <p:par>
                                <p:cTn id="14" presetID="10" presetClass="exit" presetSubtype="0" fill="hold" grpId="0" nodeType="withEffect">
                                  <p:stCondLst>
                                    <p:cond delay="300"/>
                                  </p:stCondLst>
                                  <p:childTnLst>
                                    <p:animEffect transition="out" filter="fade">
                                      <p:cBhvr>
                                        <p:cTn id="15" dur="1200"/>
                                        <p:tgtEl>
                                          <p:spTgt spid="2"/>
                                        </p:tgtEl>
                                      </p:cBhvr>
                                    </p:animEffect>
                                    <p:set>
                                      <p:cBhvr>
                                        <p:cTn id="16" dur="1" fill="hold">
                                          <p:stCondLst>
                                            <p:cond delay="1199"/>
                                          </p:stCondLst>
                                        </p:cTn>
                                        <p:tgtEl>
                                          <p:spTgt spid="2"/>
                                        </p:tgtEl>
                                        <p:attrNameLst>
                                          <p:attrName>style.visibility</p:attrName>
                                        </p:attrNameLst>
                                      </p:cBhvr>
                                      <p:to>
                                        <p:strVal val="hidden"/>
                                      </p:to>
                                    </p:set>
                                  </p:childTnLst>
                                </p:cTn>
                              </p:par>
                              <p:par>
                                <p:cTn id="17" presetID="10" presetClass="exit" presetSubtype="0" fill="hold" grpId="0" nodeType="withEffect">
                                  <p:stCondLst>
                                    <p:cond delay="300"/>
                                  </p:stCondLst>
                                  <p:childTnLst>
                                    <p:animEffect transition="out" filter="fade">
                                      <p:cBhvr>
                                        <p:cTn id="18" dur="1400"/>
                                        <p:tgtEl>
                                          <p:spTgt spid="3"/>
                                        </p:tgtEl>
                                      </p:cBhvr>
                                    </p:animEffect>
                                    <p:set>
                                      <p:cBhvr>
                                        <p:cTn id="19" dur="1" fill="hold">
                                          <p:stCondLst>
                                            <p:cond delay="1399"/>
                                          </p:stCondLst>
                                        </p:cTn>
                                        <p:tgtEl>
                                          <p:spTgt spid="3"/>
                                        </p:tgtEl>
                                        <p:attrNameLst>
                                          <p:attrName>style.visibility</p:attrName>
                                        </p:attrNameLst>
                                      </p:cBhvr>
                                      <p:to>
                                        <p:strVal val="hidden"/>
                                      </p:to>
                                    </p:set>
                                  </p:childTnLst>
                                </p:cTn>
                              </p:par>
                              <p:par>
                                <p:cTn id="20" presetID="10" presetClass="exit" presetSubtype="0" fill="hold" grpId="0" nodeType="withEffect">
                                  <p:stCondLst>
                                    <p:cond delay="30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5" grpId="2"/>
      <p:bldP spid="2"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E8B826"/>
      </a:accent1>
      <a:accent2>
        <a:srgbClr val="E2CA72"/>
      </a:accent2>
      <a:accent3>
        <a:srgbClr val="BD723B"/>
      </a:accent3>
      <a:accent4>
        <a:srgbClr val="AE9376"/>
      </a:accent4>
      <a:accent5>
        <a:srgbClr val="A77F41"/>
      </a:accent5>
      <a:accent6>
        <a:srgbClr val="A1AE79"/>
      </a:accent6>
      <a:hlink>
        <a:srgbClr val="F1D06A"/>
      </a:hlink>
      <a:folHlink>
        <a:srgbClr val="EDDCA8"/>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F38A12E04CB8488FD34232A637C989" ma:contentTypeVersion="5" ma:contentTypeDescription="Create a new document." ma:contentTypeScope="" ma:versionID="64f454b408c8610778f7c9e218742448">
  <xsd:schema xmlns:xsd="http://www.w3.org/2001/XMLSchema" xmlns:xs="http://www.w3.org/2001/XMLSchema" xmlns:p="http://schemas.microsoft.com/office/2006/metadata/properties" xmlns:ns2="e08a5fc2-a2e0-4ad2-9559-2ec055fcbd73" targetNamespace="http://schemas.microsoft.com/office/2006/metadata/properties" ma:root="true" ma:fieldsID="a09a86b4fb85146ade5a6624540cd290" ns2:_="">
    <xsd:import namespace="e08a5fc2-a2e0-4ad2-9559-2ec055fcbd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8a5fc2-a2e0-4ad2-9559-2ec055fcb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4016FE-A726-4036-9AA4-EC2C4774F9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8a5fc2-a2e0-4ad2-9559-2ec055fcbd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0D5A68-FCF5-46E5-88AF-6552018ADFA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28D9B3-6297-459C-B5A3-CEB9634C8C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TotalTime>15400</TotalTime>
  <Words>3325</Words>
  <Application>Microsoft Office PowerPoint</Application>
  <PresentationFormat>Widescreen</PresentationFormat>
  <Paragraphs>704</Paragraphs>
  <Slides>52</Slides>
  <Notes>14</Notes>
  <HiddenSlides>22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Bradley Hand ITC</vt:lpstr>
      <vt:lpstr>Calibri</vt:lpstr>
      <vt:lpstr>Calisto MT</vt:lpstr>
      <vt:lpstr>Cambria Math</vt:lpstr>
      <vt:lpstr>Century Gothic</vt:lpstr>
      <vt:lpstr>Lucida Handwriting</vt:lpstr>
      <vt:lpstr>Wingdings 2</vt:lpstr>
      <vt:lpstr>Slate</vt:lpstr>
      <vt:lpstr>What Can Be Said?</vt:lpstr>
      <vt:lpstr>Foundations of  Linear Regression</vt:lpstr>
      <vt:lpstr>Review</vt:lpstr>
      <vt:lpstr>What is Regression? (Regression Analysis)</vt:lpstr>
      <vt:lpstr>What is Regression? (Regression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Standard Error, Correlation, R2 and p-value across a data set</vt:lpstr>
      <vt:lpstr>Implications of Standard Error (Think about Std Dev)</vt:lpstr>
      <vt:lpstr>Two Distinct Data Sets </vt:lpstr>
      <vt:lpstr>Two Distinct Data Sets </vt:lpstr>
      <vt:lpstr>Two Distinct Data Sets </vt:lpstr>
      <vt:lpstr>Two Distinct Data Sets </vt:lpstr>
      <vt:lpstr>Two Distinct Data Sets </vt:lpstr>
      <vt:lpstr>Correlation (Pearson’s Correlation Coefficient)</vt:lpstr>
      <vt:lpstr>Two Distinct Data Sets </vt:lpstr>
      <vt:lpstr>R2 (R-Squared) (Coefficient of Determination)</vt:lpstr>
      <vt:lpstr>Two Distinct Data Sets </vt:lpstr>
      <vt:lpstr>P-Value (Hypothesis Test)</vt:lpstr>
      <vt:lpstr>Two Distinct Data Sets </vt:lpstr>
      <vt:lpstr>PowerPoint Presentation</vt:lpstr>
      <vt:lpstr>Review</vt:lpstr>
      <vt:lpstr>Sources</vt:lpstr>
      <vt:lpstr>Regression Data Collection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Chamberlain, Chad N Maj USAF AETC AFIT/LSS</dc:creator>
  <cp:lastModifiedBy>PAMILAGAS, KEVIN S CTR USAF AETC AFIT/LSM</cp:lastModifiedBy>
  <cp:revision>299</cp:revision>
  <dcterms:created xsi:type="dcterms:W3CDTF">2019-04-04T13:43:27Z</dcterms:created>
  <dcterms:modified xsi:type="dcterms:W3CDTF">2025-03-13T17:35:07Z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0x010100C6F38A12E04CB8488FD34232A637C989</vt:lpwstr>
  </property>
</Properties>
</file>