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57" r:id="rId3"/>
    <p:sldId id="259" r:id="rId4"/>
    <p:sldId id="258"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6250" autoAdjust="0"/>
  </p:normalViewPr>
  <p:slideViewPr>
    <p:cSldViewPr snapToGrid="0">
      <p:cViewPr varScale="1">
        <p:scale>
          <a:sx n="65" d="100"/>
          <a:sy n="65" d="100"/>
        </p:scale>
        <p:origin x="133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AFB213-0466-4335-A32C-09CE923B9577}"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E578D418-65DC-492F-AC77-817184AF786E}">
      <dgm:prSet/>
      <dgm:spPr/>
      <dgm:t>
        <a:bodyPr/>
        <a:lstStyle/>
        <a:p>
          <a:r>
            <a:rPr lang="en-US"/>
            <a:t>Historical Bias</a:t>
          </a:r>
        </a:p>
      </dgm:t>
    </dgm:pt>
    <dgm:pt modelId="{17A55C40-78AE-4068-B05E-CB6F684A830F}" type="parTrans" cxnId="{3607E549-EDC0-471E-953B-7E820A746DF6}">
      <dgm:prSet/>
      <dgm:spPr/>
      <dgm:t>
        <a:bodyPr/>
        <a:lstStyle/>
        <a:p>
          <a:endParaRPr lang="en-US"/>
        </a:p>
      </dgm:t>
    </dgm:pt>
    <dgm:pt modelId="{C7DB03AA-8609-41AC-87E1-03CE387CA927}" type="sibTrans" cxnId="{3607E549-EDC0-471E-953B-7E820A746DF6}">
      <dgm:prSet/>
      <dgm:spPr/>
      <dgm:t>
        <a:bodyPr/>
        <a:lstStyle/>
        <a:p>
          <a:endParaRPr lang="en-US"/>
        </a:p>
      </dgm:t>
    </dgm:pt>
    <dgm:pt modelId="{7DEAB359-84D6-4BD2-86AD-B754BD94FD43}">
      <dgm:prSet/>
      <dgm:spPr/>
      <dgm:t>
        <a:bodyPr/>
        <a:lstStyle/>
        <a:p>
          <a:r>
            <a:rPr lang="en-US"/>
            <a:t>Representation Bias</a:t>
          </a:r>
        </a:p>
      </dgm:t>
    </dgm:pt>
    <dgm:pt modelId="{D2563C32-F890-422E-8607-300B3CE42DFA}" type="parTrans" cxnId="{4A934F33-845F-4806-A72B-158C43E0E92B}">
      <dgm:prSet/>
      <dgm:spPr/>
      <dgm:t>
        <a:bodyPr/>
        <a:lstStyle/>
        <a:p>
          <a:endParaRPr lang="en-US"/>
        </a:p>
      </dgm:t>
    </dgm:pt>
    <dgm:pt modelId="{A3CBEFC7-42A0-446F-9460-AD9D17596D52}" type="sibTrans" cxnId="{4A934F33-845F-4806-A72B-158C43E0E92B}">
      <dgm:prSet/>
      <dgm:spPr/>
      <dgm:t>
        <a:bodyPr/>
        <a:lstStyle/>
        <a:p>
          <a:endParaRPr lang="en-US"/>
        </a:p>
      </dgm:t>
    </dgm:pt>
    <dgm:pt modelId="{6EB99A2B-ED46-4E55-915F-3BCCC8DAF2B1}">
      <dgm:prSet/>
      <dgm:spPr/>
      <dgm:t>
        <a:bodyPr/>
        <a:lstStyle/>
        <a:p>
          <a:r>
            <a:rPr lang="en-US" dirty="0"/>
            <a:t>Confirmation Bias</a:t>
          </a:r>
        </a:p>
      </dgm:t>
    </dgm:pt>
    <dgm:pt modelId="{831D8AC4-CB70-4DCB-9763-DF091EB49B0D}" type="parTrans" cxnId="{18A9DF82-03DB-47A8-AC71-F869A155A558}">
      <dgm:prSet/>
      <dgm:spPr/>
      <dgm:t>
        <a:bodyPr/>
        <a:lstStyle/>
        <a:p>
          <a:endParaRPr lang="en-US"/>
        </a:p>
      </dgm:t>
    </dgm:pt>
    <dgm:pt modelId="{E5416BF3-8300-4E16-811B-46C418CF5BF2}" type="sibTrans" cxnId="{18A9DF82-03DB-47A8-AC71-F869A155A558}">
      <dgm:prSet/>
      <dgm:spPr/>
      <dgm:t>
        <a:bodyPr/>
        <a:lstStyle/>
        <a:p>
          <a:endParaRPr lang="en-US"/>
        </a:p>
      </dgm:t>
    </dgm:pt>
    <dgm:pt modelId="{7BF9A078-2490-48B6-A7BA-5118229A71BE}" type="pres">
      <dgm:prSet presAssocID="{24AFB213-0466-4335-A32C-09CE923B9577}" presName="diagram" presStyleCnt="0">
        <dgm:presLayoutVars>
          <dgm:dir/>
          <dgm:resizeHandles val="exact"/>
        </dgm:presLayoutVars>
      </dgm:prSet>
      <dgm:spPr/>
    </dgm:pt>
    <dgm:pt modelId="{39A26DF3-F68B-43DB-904B-C2E298149388}" type="pres">
      <dgm:prSet presAssocID="{E578D418-65DC-492F-AC77-817184AF786E}" presName="node" presStyleLbl="node1" presStyleIdx="0" presStyleCnt="3">
        <dgm:presLayoutVars>
          <dgm:bulletEnabled val="1"/>
        </dgm:presLayoutVars>
      </dgm:prSet>
      <dgm:spPr/>
    </dgm:pt>
    <dgm:pt modelId="{CA94DEAE-7CD3-45C1-BB8A-3AB4723CB0AE}" type="pres">
      <dgm:prSet presAssocID="{C7DB03AA-8609-41AC-87E1-03CE387CA927}" presName="sibTrans" presStyleCnt="0"/>
      <dgm:spPr/>
    </dgm:pt>
    <dgm:pt modelId="{47EBB9CB-B362-4156-AD7F-FB8024F1140D}" type="pres">
      <dgm:prSet presAssocID="{7DEAB359-84D6-4BD2-86AD-B754BD94FD43}" presName="node" presStyleLbl="node1" presStyleIdx="1" presStyleCnt="3">
        <dgm:presLayoutVars>
          <dgm:bulletEnabled val="1"/>
        </dgm:presLayoutVars>
      </dgm:prSet>
      <dgm:spPr/>
    </dgm:pt>
    <dgm:pt modelId="{08AD2BCC-2404-4397-B5A6-573DC9FCC51E}" type="pres">
      <dgm:prSet presAssocID="{A3CBEFC7-42A0-446F-9460-AD9D17596D52}" presName="sibTrans" presStyleCnt="0"/>
      <dgm:spPr/>
    </dgm:pt>
    <dgm:pt modelId="{FF675394-153A-4B40-9B1F-F0296DE84B9E}" type="pres">
      <dgm:prSet presAssocID="{6EB99A2B-ED46-4E55-915F-3BCCC8DAF2B1}" presName="node" presStyleLbl="node1" presStyleIdx="2" presStyleCnt="3">
        <dgm:presLayoutVars>
          <dgm:bulletEnabled val="1"/>
        </dgm:presLayoutVars>
      </dgm:prSet>
      <dgm:spPr/>
    </dgm:pt>
  </dgm:ptLst>
  <dgm:cxnLst>
    <dgm:cxn modelId="{4A934F33-845F-4806-A72B-158C43E0E92B}" srcId="{24AFB213-0466-4335-A32C-09CE923B9577}" destId="{7DEAB359-84D6-4BD2-86AD-B754BD94FD43}" srcOrd="1" destOrd="0" parTransId="{D2563C32-F890-422E-8607-300B3CE42DFA}" sibTransId="{A3CBEFC7-42A0-446F-9460-AD9D17596D52}"/>
    <dgm:cxn modelId="{3607E549-EDC0-471E-953B-7E820A746DF6}" srcId="{24AFB213-0466-4335-A32C-09CE923B9577}" destId="{E578D418-65DC-492F-AC77-817184AF786E}" srcOrd="0" destOrd="0" parTransId="{17A55C40-78AE-4068-B05E-CB6F684A830F}" sibTransId="{C7DB03AA-8609-41AC-87E1-03CE387CA927}"/>
    <dgm:cxn modelId="{18A9DF82-03DB-47A8-AC71-F869A155A558}" srcId="{24AFB213-0466-4335-A32C-09CE923B9577}" destId="{6EB99A2B-ED46-4E55-915F-3BCCC8DAF2B1}" srcOrd="2" destOrd="0" parTransId="{831D8AC4-CB70-4DCB-9763-DF091EB49B0D}" sibTransId="{E5416BF3-8300-4E16-811B-46C418CF5BF2}"/>
    <dgm:cxn modelId="{0DF127B1-F05E-4726-869D-581321C13C0A}" type="presOf" srcId="{24AFB213-0466-4335-A32C-09CE923B9577}" destId="{7BF9A078-2490-48B6-A7BA-5118229A71BE}" srcOrd="0" destOrd="0" presId="urn:microsoft.com/office/officeart/2005/8/layout/default"/>
    <dgm:cxn modelId="{793E8DCC-8231-404B-BF25-D5E4BBCF5902}" type="presOf" srcId="{6EB99A2B-ED46-4E55-915F-3BCCC8DAF2B1}" destId="{FF675394-153A-4B40-9B1F-F0296DE84B9E}" srcOrd="0" destOrd="0" presId="urn:microsoft.com/office/officeart/2005/8/layout/default"/>
    <dgm:cxn modelId="{1B572EEC-90E1-4BD6-ABED-8D1EC1003E7C}" type="presOf" srcId="{E578D418-65DC-492F-AC77-817184AF786E}" destId="{39A26DF3-F68B-43DB-904B-C2E298149388}" srcOrd="0" destOrd="0" presId="urn:microsoft.com/office/officeart/2005/8/layout/default"/>
    <dgm:cxn modelId="{35A09EFE-E57C-4397-B57A-7AE81242CBA4}" type="presOf" srcId="{7DEAB359-84D6-4BD2-86AD-B754BD94FD43}" destId="{47EBB9CB-B362-4156-AD7F-FB8024F1140D}" srcOrd="0" destOrd="0" presId="urn:microsoft.com/office/officeart/2005/8/layout/default"/>
    <dgm:cxn modelId="{9058C79F-B6E9-47FF-ABD9-21F35B221F3A}" type="presParOf" srcId="{7BF9A078-2490-48B6-A7BA-5118229A71BE}" destId="{39A26DF3-F68B-43DB-904B-C2E298149388}" srcOrd="0" destOrd="0" presId="urn:microsoft.com/office/officeart/2005/8/layout/default"/>
    <dgm:cxn modelId="{EBEE64A5-294B-4D4E-BECD-86DACA2A3FEB}" type="presParOf" srcId="{7BF9A078-2490-48B6-A7BA-5118229A71BE}" destId="{CA94DEAE-7CD3-45C1-BB8A-3AB4723CB0AE}" srcOrd="1" destOrd="0" presId="urn:microsoft.com/office/officeart/2005/8/layout/default"/>
    <dgm:cxn modelId="{98F7475A-5406-4762-8A09-B0B6A9443C20}" type="presParOf" srcId="{7BF9A078-2490-48B6-A7BA-5118229A71BE}" destId="{47EBB9CB-B362-4156-AD7F-FB8024F1140D}" srcOrd="2" destOrd="0" presId="urn:microsoft.com/office/officeart/2005/8/layout/default"/>
    <dgm:cxn modelId="{56AD3993-F409-4D85-A3DC-F80C6705BF71}" type="presParOf" srcId="{7BF9A078-2490-48B6-A7BA-5118229A71BE}" destId="{08AD2BCC-2404-4397-B5A6-573DC9FCC51E}" srcOrd="3" destOrd="0" presId="urn:microsoft.com/office/officeart/2005/8/layout/default"/>
    <dgm:cxn modelId="{58F185F5-4B67-42BA-AD9C-C9390F7CCFA6}" type="presParOf" srcId="{7BF9A078-2490-48B6-A7BA-5118229A71BE}" destId="{FF675394-153A-4B40-9B1F-F0296DE84B9E}"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A26DF3-F68B-43DB-904B-C2E298149388}">
      <dsp:nvSpPr>
        <dsp:cNvPr id="0" name=""/>
        <dsp:cNvSpPr/>
      </dsp:nvSpPr>
      <dsp:spPr>
        <a:xfrm>
          <a:off x="0" y="852487"/>
          <a:ext cx="3381375" cy="202882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a:t>Historical Bias</a:t>
          </a:r>
        </a:p>
      </dsp:txBody>
      <dsp:txXfrm>
        <a:off x="0" y="852487"/>
        <a:ext cx="3381375" cy="2028825"/>
      </dsp:txXfrm>
    </dsp:sp>
    <dsp:sp modelId="{47EBB9CB-B362-4156-AD7F-FB8024F1140D}">
      <dsp:nvSpPr>
        <dsp:cNvPr id="0" name=""/>
        <dsp:cNvSpPr/>
      </dsp:nvSpPr>
      <dsp:spPr>
        <a:xfrm>
          <a:off x="3719512" y="852487"/>
          <a:ext cx="3381375" cy="2028825"/>
        </a:xfrm>
        <a:prstGeom prst="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a:t>Representation Bias</a:t>
          </a:r>
        </a:p>
      </dsp:txBody>
      <dsp:txXfrm>
        <a:off x="3719512" y="852487"/>
        <a:ext cx="3381375" cy="2028825"/>
      </dsp:txXfrm>
    </dsp:sp>
    <dsp:sp modelId="{FF675394-153A-4B40-9B1F-F0296DE84B9E}">
      <dsp:nvSpPr>
        <dsp:cNvPr id="0" name=""/>
        <dsp:cNvSpPr/>
      </dsp:nvSpPr>
      <dsp:spPr>
        <a:xfrm>
          <a:off x="7439025" y="852487"/>
          <a:ext cx="3381375" cy="2028825"/>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dirty="0"/>
            <a:t>Confirmation Bias</a:t>
          </a:r>
        </a:p>
      </dsp:txBody>
      <dsp:txXfrm>
        <a:off x="7439025" y="852487"/>
        <a:ext cx="3381375" cy="202882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C71BD1-5506-424C-8EED-4A0DAEAC9638}" type="datetimeFigureOut">
              <a:rPr lang="en-US" smtClean="0"/>
              <a:t>10/6/2023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B56475-0F73-411F-991C-C1EBCC4609C2}" type="slidenum">
              <a:rPr lang="en-US" smtClean="0"/>
              <a:t>‹#›</a:t>
            </a:fld>
            <a:endParaRPr lang="en-US"/>
          </a:p>
        </p:txBody>
      </p:sp>
    </p:spTree>
    <p:extLst>
      <p:ext uri="{BB962C8B-B14F-4D97-AF65-F5344CB8AC3E}">
        <p14:creationId xmlns:p14="http://schemas.microsoft.com/office/powerpoint/2010/main" val="3656307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have our goal for our data science project,</a:t>
            </a:r>
            <a:r>
              <a:rPr lang="en-US" baseline="0" dirty="0"/>
              <a:t> we need to determine several factors about our data before we can move forward.  </a:t>
            </a:r>
          </a:p>
          <a:p>
            <a:endParaRPr lang="en-US" baseline="0" dirty="0"/>
          </a:p>
          <a:p>
            <a:pPr marL="171450" indent="-171450">
              <a:buFontTx/>
              <a:buChar char="-"/>
            </a:pPr>
            <a:r>
              <a:rPr lang="en-US" baseline="0" dirty="0"/>
              <a:t>Location</a:t>
            </a:r>
          </a:p>
          <a:p>
            <a:pPr marL="628650" lvl="1" indent="-171450">
              <a:buFontTx/>
              <a:buChar char="-"/>
            </a:pPr>
            <a:r>
              <a:rPr lang="en-US" baseline="0" dirty="0"/>
              <a:t>Often times, the data may be located across multiple locations. </a:t>
            </a:r>
          </a:p>
          <a:p>
            <a:pPr marL="628650" lvl="1" indent="-171450">
              <a:buFontTx/>
              <a:buChar char="-"/>
            </a:pPr>
            <a:r>
              <a:rPr lang="en-US" baseline="0" dirty="0"/>
              <a:t>It may be stored on the cloud, or it may reside across multiple databases owned by different people.</a:t>
            </a:r>
          </a:p>
          <a:p>
            <a:pPr marL="628650" lvl="1" indent="-171450">
              <a:buFontTx/>
              <a:buChar char="-"/>
            </a:pPr>
            <a:r>
              <a:rPr lang="en-US" baseline="0" dirty="0"/>
              <a:t>Make sure you work with your stakeholder to get access to all of these sources, if this is the case for you.</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a:t>Organization – Plan out an organization scheme for naming convention, organizing files, and securing data</a:t>
            </a:r>
          </a:p>
          <a:p>
            <a:pPr marL="171450" indent="-171450">
              <a:buFontTx/>
              <a:buChar char="-"/>
            </a:pPr>
            <a:r>
              <a:rPr lang="en-US" baseline="0" dirty="0"/>
              <a:t>Collection – we need to see assess  what kind of collected data we have and how to process it</a:t>
            </a:r>
          </a:p>
          <a:p>
            <a:pPr marL="171450" indent="-171450">
              <a:buFontTx/>
              <a:buChar char="-"/>
            </a:pPr>
            <a:r>
              <a:rPr lang="en-US" baseline="0" dirty="0"/>
              <a:t>Lastly, We’ll cover looking out for bias and performing tasks in an ethical manner</a:t>
            </a:r>
          </a:p>
        </p:txBody>
      </p:sp>
      <p:sp>
        <p:nvSpPr>
          <p:cNvPr id="4" name="Slide Number Placeholder 3"/>
          <p:cNvSpPr>
            <a:spLocks noGrp="1"/>
          </p:cNvSpPr>
          <p:nvPr>
            <p:ph type="sldNum" sz="quarter" idx="10"/>
          </p:nvPr>
        </p:nvSpPr>
        <p:spPr/>
        <p:txBody>
          <a:bodyPr/>
          <a:lstStyle/>
          <a:p>
            <a:fld id="{79B56475-0F73-411F-991C-C1EBCC4609C2}" type="slidenum">
              <a:rPr lang="en-US" smtClean="0"/>
              <a:t>2</a:t>
            </a:fld>
            <a:endParaRPr lang="en-US"/>
          </a:p>
        </p:txBody>
      </p:sp>
    </p:spTree>
    <p:extLst>
      <p:ext uri="{BB962C8B-B14F-4D97-AF65-F5344CB8AC3E}">
        <p14:creationId xmlns:p14="http://schemas.microsoft.com/office/powerpoint/2010/main" val="1564306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important</a:t>
            </a:r>
            <a:r>
              <a:rPr lang="en-US" baseline="0" dirty="0"/>
              <a:t> to take some time up front to create some organization and follow a set of rules for naming and storing your files</a:t>
            </a:r>
          </a:p>
          <a:p>
            <a:endParaRPr lang="en-US" baseline="0" dirty="0"/>
          </a:p>
          <a:p>
            <a:pPr marL="171450" indent="-171450">
              <a:buFontTx/>
              <a:buChar char="-"/>
            </a:pPr>
            <a:r>
              <a:rPr lang="en-US" baseline="0" dirty="0"/>
              <a:t>Create a directory structure that works for you.  </a:t>
            </a:r>
          </a:p>
          <a:p>
            <a:pPr marL="171450" indent="-171450">
              <a:buFontTx/>
              <a:buChar char="-"/>
            </a:pPr>
            <a:r>
              <a:rPr lang="en-US" dirty="0"/>
              <a:t>You</a:t>
            </a:r>
            <a:r>
              <a:rPr lang="en-US" baseline="0" dirty="0"/>
              <a:t> might want to create a function or functions to easily retrieve the data that you need.</a:t>
            </a:r>
          </a:p>
          <a:p>
            <a:pPr marL="171450" indent="-171450">
              <a:buFontTx/>
              <a:buChar char="-"/>
            </a:pPr>
            <a:r>
              <a:rPr lang="en-US" baseline="0" dirty="0"/>
              <a:t>Later on, you might see that you need to transform the data or filter it.  </a:t>
            </a:r>
          </a:p>
          <a:p>
            <a:pPr marL="628650" lvl="1" indent="-171450">
              <a:buFontTx/>
              <a:buChar char="-"/>
            </a:pPr>
            <a:r>
              <a:rPr lang="en-US" baseline="0" dirty="0"/>
              <a:t>Or you may make some assumptions of the data, such as with handling outliers</a:t>
            </a:r>
          </a:p>
          <a:p>
            <a:pPr marL="628650" lvl="1" indent="-171450">
              <a:buFontTx/>
              <a:buChar char="-"/>
            </a:pPr>
            <a:r>
              <a:rPr lang="en-US" baseline="0" dirty="0"/>
              <a:t>It’s very important that you track these in some kind of document along with the reasoning for each one</a:t>
            </a:r>
          </a:p>
          <a:p>
            <a:pPr marL="628650" lvl="1" indent="-171450">
              <a:buFontTx/>
              <a:buChar char="-"/>
            </a:pPr>
            <a:r>
              <a:rPr lang="en-US" baseline="0" dirty="0"/>
              <a:t>You want the documentation to be complete so someone else reading it can understand what you did without you having to explain it.</a:t>
            </a:r>
          </a:p>
          <a:p>
            <a:pPr marL="171450" lvl="0" indent="-171450">
              <a:buFontTx/>
              <a:buChar char="-"/>
            </a:pPr>
            <a:r>
              <a:rPr lang="en-US" baseline="0" dirty="0"/>
              <a:t>There are several code repositories out there such as GitHub that will help you with version control.  This is optional.</a:t>
            </a:r>
          </a:p>
          <a:p>
            <a:pPr marL="628650" lvl="1" indent="-171450">
              <a:buFontTx/>
              <a:buChar char="-"/>
            </a:pPr>
            <a:r>
              <a:rPr lang="en-US" baseline="0" dirty="0"/>
              <a:t>But it could be useful if you find that a branch that you took didn’t lead to a useful result and you want to go back to an earlier version of the code.</a:t>
            </a:r>
          </a:p>
          <a:p>
            <a:pPr marL="171450" lvl="0" indent="-171450">
              <a:buFontTx/>
              <a:buChar char="-"/>
            </a:pPr>
            <a:r>
              <a:rPr lang="en-US" dirty="0"/>
              <a:t>Finally, if</a:t>
            </a:r>
            <a:r>
              <a:rPr lang="en-US" baseline="0" dirty="0"/>
              <a:t> you have multiple people working on this project, you will want to determine what kinds of editing and reading permissions each person will get.  </a:t>
            </a:r>
            <a:endParaRPr lang="en-US" dirty="0"/>
          </a:p>
        </p:txBody>
      </p:sp>
      <p:sp>
        <p:nvSpPr>
          <p:cNvPr id="4" name="Slide Number Placeholder 3"/>
          <p:cNvSpPr>
            <a:spLocks noGrp="1"/>
          </p:cNvSpPr>
          <p:nvPr>
            <p:ph type="sldNum" sz="quarter" idx="10"/>
          </p:nvPr>
        </p:nvSpPr>
        <p:spPr/>
        <p:txBody>
          <a:bodyPr/>
          <a:lstStyle/>
          <a:p>
            <a:fld id="{79B56475-0F73-411F-991C-C1EBCC4609C2}" type="slidenum">
              <a:rPr lang="en-US" smtClean="0"/>
              <a:t>3</a:t>
            </a:fld>
            <a:endParaRPr lang="en-US"/>
          </a:p>
        </p:txBody>
      </p:sp>
    </p:spTree>
    <p:extLst>
      <p:ext uri="{BB962C8B-B14F-4D97-AF65-F5344CB8AC3E}">
        <p14:creationId xmlns:p14="http://schemas.microsoft.com/office/powerpoint/2010/main" val="2229928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a:t>
            </a:r>
            <a:r>
              <a:rPr lang="en-US" baseline="0" dirty="0"/>
              <a:t> you’ve got your data, you should start by see what type of data you have.  </a:t>
            </a:r>
          </a:p>
          <a:p>
            <a:r>
              <a:rPr lang="en-US" baseline="0" dirty="0"/>
              <a:t> (Go through the different types)</a:t>
            </a:r>
          </a:p>
          <a:p>
            <a:endParaRPr lang="en-US" baseline="0" dirty="0"/>
          </a:p>
          <a:p>
            <a:r>
              <a:rPr lang="en-US" baseline="0" dirty="0"/>
              <a:t>For some of these, we can find them with simply Python info() and describe() statements.  We’ll practice these in our </a:t>
            </a:r>
            <a:r>
              <a:rPr lang="en-US" baseline="0" dirty="0" err="1"/>
              <a:t>Jupyter</a:t>
            </a:r>
            <a:r>
              <a:rPr lang="en-US" baseline="0" dirty="0"/>
              <a:t> lesson later on.</a:t>
            </a:r>
            <a:endParaRPr lang="en-US" dirty="0"/>
          </a:p>
        </p:txBody>
      </p:sp>
      <p:sp>
        <p:nvSpPr>
          <p:cNvPr id="4" name="Slide Number Placeholder 3"/>
          <p:cNvSpPr>
            <a:spLocks noGrp="1"/>
          </p:cNvSpPr>
          <p:nvPr>
            <p:ph type="sldNum" sz="quarter" idx="10"/>
          </p:nvPr>
        </p:nvSpPr>
        <p:spPr/>
        <p:txBody>
          <a:bodyPr/>
          <a:lstStyle/>
          <a:p>
            <a:fld id="{79B56475-0F73-411F-991C-C1EBCC4609C2}" type="slidenum">
              <a:rPr lang="en-US" smtClean="0"/>
              <a:t>4</a:t>
            </a:fld>
            <a:endParaRPr lang="en-US"/>
          </a:p>
        </p:txBody>
      </p:sp>
    </p:spTree>
    <p:extLst>
      <p:ext uri="{BB962C8B-B14F-4D97-AF65-F5344CB8AC3E}">
        <p14:creationId xmlns:p14="http://schemas.microsoft.com/office/powerpoint/2010/main" val="5710744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you jump into data</a:t>
            </a:r>
            <a:r>
              <a:rPr lang="en-US" baseline="0" dirty="0"/>
              <a:t> cleaning, you should take some time to asses any inherent bias in the data or in your reasoning.  </a:t>
            </a:r>
            <a:endParaRPr lang="en-US" dirty="0"/>
          </a:p>
          <a:p>
            <a:endParaRPr lang="en-US" dirty="0"/>
          </a:p>
          <a:p>
            <a:r>
              <a:rPr lang="en-US" dirty="0"/>
              <a:t>These are just</a:t>
            </a:r>
            <a:r>
              <a:rPr lang="en-US" baseline="0" dirty="0"/>
              <a:t> a few ways in which your data can be biased.  Biased data can lead to faulty conclusions which can be costly.  </a:t>
            </a:r>
          </a:p>
          <a:p>
            <a:endParaRPr lang="en-US" baseline="0" dirty="0"/>
          </a:p>
          <a:p>
            <a:pPr marL="171450" indent="-171450">
              <a:buFontTx/>
              <a:buChar char="-"/>
            </a:pPr>
            <a:r>
              <a:rPr lang="en-US" baseline="0" dirty="0"/>
              <a:t>Historical bias – when model is trained on historically biased data.  Such as a resume screener seeing that most CEO’s and executives are men, so it starts to screen out women to hire.</a:t>
            </a:r>
          </a:p>
          <a:p>
            <a:pPr marL="171450" indent="-171450">
              <a:buFontTx/>
              <a:buChar char="-"/>
            </a:pPr>
            <a:r>
              <a:rPr lang="en-US" baseline="0" dirty="0"/>
              <a:t>Representation bias – if you have data about different groups, and one is under-represented.  The model will work worse for the less represented group.  E.g. Facial recognition.  Can also apply for maintenance models.  If you many cases of a device working properly but only a few of it not working properly, your algorithm might </a:t>
            </a:r>
            <a:r>
              <a:rPr lang="en-US" baseline="0" dirty="0" err="1"/>
              <a:t>mis</a:t>
            </a:r>
            <a:r>
              <a:rPr lang="en-US" baseline="0" dirty="0"/>
              <a:t>-identify a faulty case.</a:t>
            </a:r>
          </a:p>
          <a:p>
            <a:pPr marL="171450" indent="-171450">
              <a:buFontTx/>
              <a:buChar char="-"/>
            </a:pPr>
            <a:r>
              <a:rPr lang="en-US" baseline="0" dirty="0"/>
              <a:t>Confirmation bias – if we’re following the scientific method and we have a hypothesis, if the data disproves our hypothesis, that’s an ego-hit.  We need to understand in advance that we could be wrong, and if the data shows an alternate conclusion, then you need to go with that.  </a:t>
            </a:r>
          </a:p>
          <a:p>
            <a:pPr marL="171450" indent="-171450">
              <a:buFontTx/>
              <a:buChar char="-"/>
            </a:pPr>
            <a:endParaRPr lang="en-US" baseline="0" dirty="0"/>
          </a:p>
          <a:p>
            <a:pPr marL="171450" indent="-171450">
              <a:buFontTx/>
              <a:buChar char="-"/>
            </a:pPr>
            <a:r>
              <a:rPr lang="en-US" baseline="0" dirty="0"/>
              <a:t>A full run down of bias and ethics is available at the link, which has a pre-recorded lecture on the </a:t>
            </a:r>
            <a:r>
              <a:rPr lang="en-US" baseline="0" dirty="0" err="1"/>
              <a:t>Avolve</a:t>
            </a:r>
            <a:r>
              <a:rPr lang="en-US" baseline="0" dirty="0"/>
              <a:t> platform.</a:t>
            </a:r>
            <a:endParaRPr lang="en-US" dirty="0"/>
          </a:p>
          <a:p>
            <a:endParaRPr lang="en-US" dirty="0"/>
          </a:p>
          <a:p>
            <a:r>
              <a:rPr lang="en-US" dirty="0">
                <a:cs typeface="Calibri"/>
              </a:rPr>
              <a:t>For all of this following information, there’s a course on the website Kaggle.com on AI ethics, where they also have published sources if you want to delve deeper.  I've also cited them in the notes section of these slides. </a:t>
            </a:r>
          </a:p>
          <a:p>
            <a:endParaRPr lang="en-US" dirty="0">
              <a:cs typeface="Calibri"/>
            </a:endParaRPr>
          </a:p>
          <a:p>
            <a:r>
              <a:rPr lang="en-US" dirty="0"/>
              <a:t>Source: </a:t>
            </a:r>
            <a:r>
              <a:rPr lang="en-US" b="0" i="0" dirty="0">
                <a:solidFill>
                  <a:srgbClr val="222222"/>
                </a:solidFill>
                <a:effectLst/>
                <a:latin typeface="Arial"/>
                <a:cs typeface="Arial"/>
              </a:rPr>
              <a:t>Suresh, Harini, and John </a:t>
            </a:r>
            <a:r>
              <a:rPr lang="en-US" b="0" i="0" dirty="0" err="1">
                <a:solidFill>
                  <a:srgbClr val="222222"/>
                </a:solidFill>
                <a:effectLst/>
                <a:latin typeface="Arial"/>
                <a:cs typeface="Arial"/>
              </a:rPr>
              <a:t>Guttag</a:t>
            </a:r>
            <a:r>
              <a:rPr lang="en-US" b="0" i="0" dirty="0">
                <a:solidFill>
                  <a:srgbClr val="222222"/>
                </a:solidFill>
                <a:effectLst/>
                <a:latin typeface="Arial"/>
                <a:cs typeface="Arial"/>
              </a:rPr>
              <a:t>. "A framework for understanding sources of harm throughout the machine learning life cycle." </a:t>
            </a:r>
            <a:r>
              <a:rPr lang="en-US" b="0" i="1" dirty="0">
                <a:solidFill>
                  <a:srgbClr val="222222"/>
                </a:solidFill>
                <a:effectLst/>
                <a:latin typeface="Arial"/>
                <a:cs typeface="Arial"/>
              </a:rPr>
              <a:t>Equity and access in algorithms, mechanisms, and optimization</a:t>
            </a:r>
            <a:r>
              <a:rPr lang="en-US" b="0" i="0" dirty="0">
                <a:solidFill>
                  <a:srgbClr val="222222"/>
                </a:solidFill>
                <a:effectLst/>
                <a:latin typeface="Arial"/>
                <a:cs typeface="Arial"/>
              </a:rPr>
              <a:t>. 2021. 1-9.</a:t>
            </a:r>
            <a:endParaRPr lang="en-US" dirty="0">
              <a:latin typeface="Arial"/>
              <a:cs typeface="Arial"/>
            </a:endParaRPr>
          </a:p>
        </p:txBody>
      </p:sp>
      <p:sp>
        <p:nvSpPr>
          <p:cNvPr id="4" name="Slide Number Placeholder 3"/>
          <p:cNvSpPr>
            <a:spLocks noGrp="1"/>
          </p:cNvSpPr>
          <p:nvPr>
            <p:ph type="sldNum" sz="quarter" idx="5"/>
          </p:nvPr>
        </p:nvSpPr>
        <p:spPr/>
        <p:txBody>
          <a:bodyPr/>
          <a:lstStyle/>
          <a:p>
            <a:fld id="{6E9C861B-1262-42BE-99E6-13BAA0ABF868}" type="slidenum">
              <a:rPr lang="en-US" smtClean="0"/>
              <a:t>5</a:t>
            </a:fld>
            <a:endParaRPr lang="en-US"/>
          </a:p>
        </p:txBody>
      </p:sp>
    </p:spTree>
    <p:extLst>
      <p:ext uri="{BB962C8B-B14F-4D97-AF65-F5344CB8AC3E}">
        <p14:creationId xmlns:p14="http://schemas.microsoft.com/office/powerpoint/2010/main" val="21683058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fontAlgn="base">
              <a:buFont typeface="+mj-lt"/>
              <a:buAutoNum type="arabicPeriod"/>
            </a:pPr>
            <a:r>
              <a:rPr lang="en-US" sz="1200" b="1" i="0" kern="1200" dirty="0">
                <a:solidFill>
                  <a:schemeClr val="tx1"/>
                </a:solidFill>
                <a:effectLst/>
                <a:latin typeface="+mn-lt"/>
                <a:ea typeface="+mn-ea"/>
                <a:cs typeface="+mn-cs"/>
              </a:rPr>
              <a:t>Responsible</a:t>
            </a:r>
            <a:r>
              <a:rPr lang="en-US" sz="1200" b="0" i="0" kern="1200" dirty="0">
                <a:solidFill>
                  <a:schemeClr val="tx1"/>
                </a:solidFill>
                <a:effectLst/>
                <a:latin typeface="+mn-lt"/>
                <a:ea typeface="+mn-ea"/>
                <a:cs typeface="+mn-cs"/>
              </a:rPr>
              <a:t>. DoD personnel will exercise appropriate levels of judgment and care, while remaining responsible for the development, deployment, and use of AI capabilities.</a:t>
            </a:r>
          </a:p>
          <a:p>
            <a:pPr marL="228600" indent="-228600" fontAlgn="base">
              <a:buFont typeface="+mj-lt"/>
              <a:buAutoNum type="arabicPeriod"/>
            </a:pPr>
            <a:r>
              <a:rPr lang="en-US" sz="1200" b="1" i="0" kern="1200" dirty="0">
                <a:solidFill>
                  <a:schemeClr val="tx1"/>
                </a:solidFill>
                <a:effectLst/>
                <a:latin typeface="+mn-lt"/>
                <a:ea typeface="+mn-ea"/>
                <a:cs typeface="+mn-cs"/>
              </a:rPr>
              <a:t>Equitable</a:t>
            </a:r>
            <a:r>
              <a:rPr lang="en-US" sz="1200" b="0" i="0" kern="1200" dirty="0">
                <a:solidFill>
                  <a:schemeClr val="tx1"/>
                </a:solidFill>
                <a:effectLst/>
                <a:latin typeface="+mn-lt"/>
                <a:ea typeface="+mn-ea"/>
                <a:cs typeface="+mn-cs"/>
              </a:rPr>
              <a:t>. The Department will take deliberate steps to minimize unintended bias in AI capabilities.</a:t>
            </a:r>
          </a:p>
          <a:p>
            <a:pPr marL="228600" indent="-228600" fontAlgn="base">
              <a:buFont typeface="+mj-lt"/>
              <a:buAutoNum type="arabicPeriod"/>
            </a:pPr>
            <a:r>
              <a:rPr lang="en-US" sz="1200" b="1" i="0" kern="1200" dirty="0">
                <a:solidFill>
                  <a:schemeClr val="tx1"/>
                </a:solidFill>
                <a:effectLst/>
                <a:latin typeface="+mn-lt"/>
                <a:ea typeface="+mn-ea"/>
                <a:cs typeface="+mn-cs"/>
              </a:rPr>
              <a:t>Traceable</a:t>
            </a:r>
            <a:r>
              <a:rPr lang="en-US" sz="1200" b="0" i="0" kern="1200" dirty="0">
                <a:solidFill>
                  <a:schemeClr val="tx1"/>
                </a:solidFill>
                <a:effectLst/>
                <a:latin typeface="+mn-lt"/>
                <a:ea typeface="+mn-ea"/>
                <a:cs typeface="+mn-cs"/>
              </a:rPr>
              <a:t>. The Department’s AI capabilities will be developed and deployed such that relevant personnel possess an appropriate understanding of the technology, development processes, and operational methods applicable to AI capabilities, including with transparent and auditable methodologies, data sources, and design procedure and documentation.</a:t>
            </a:r>
          </a:p>
          <a:p>
            <a:pPr marL="228600" indent="-228600" fontAlgn="base">
              <a:buFont typeface="+mj-lt"/>
              <a:buAutoNum type="arabicPeriod"/>
            </a:pPr>
            <a:r>
              <a:rPr lang="en-US" sz="1200" b="1" i="0" kern="1200" dirty="0">
                <a:solidFill>
                  <a:schemeClr val="tx1"/>
                </a:solidFill>
                <a:effectLst/>
                <a:latin typeface="+mn-lt"/>
                <a:ea typeface="+mn-ea"/>
                <a:cs typeface="+mn-cs"/>
              </a:rPr>
              <a:t>Reliable</a:t>
            </a:r>
            <a:r>
              <a:rPr lang="en-US" sz="1200" b="0" i="0" kern="1200" dirty="0">
                <a:solidFill>
                  <a:schemeClr val="tx1"/>
                </a:solidFill>
                <a:effectLst/>
                <a:latin typeface="+mn-lt"/>
                <a:ea typeface="+mn-ea"/>
                <a:cs typeface="+mn-cs"/>
              </a:rPr>
              <a:t>. The Department’s AI capabilities will have explicit, well-defined uses, and the safety, security, and effectiveness of such capabilities will be subject to testing and assurance within those defined uses across their entire life-cycles.</a:t>
            </a:r>
          </a:p>
          <a:p>
            <a:pPr marL="228600" indent="-228600" fontAlgn="base">
              <a:buFont typeface="+mj-lt"/>
              <a:buAutoNum type="arabicPeriod"/>
            </a:pPr>
            <a:r>
              <a:rPr lang="en-US" sz="1200" b="1" i="0" kern="1200" dirty="0">
                <a:solidFill>
                  <a:schemeClr val="tx1"/>
                </a:solidFill>
                <a:effectLst/>
                <a:latin typeface="+mn-lt"/>
                <a:ea typeface="+mn-ea"/>
                <a:cs typeface="+mn-cs"/>
              </a:rPr>
              <a:t>Governable</a:t>
            </a:r>
            <a:r>
              <a:rPr lang="en-US" sz="1200" b="0" i="0" kern="1200" dirty="0">
                <a:solidFill>
                  <a:schemeClr val="tx1"/>
                </a:solidFill>
                <a:effectLst/>
                <a:latin typeface="+mn-lt"/>
                <a:ea typeface="+mn-ea"/>
                <a:cs typeface="+mn-cs"/>
              </a:rPr>
              <a:t>. The Department will design and engineer AI capabilities to fulfill their intended functions while possessing the ability to detect and avoid unintended consequences, and the ability to disengage or deactivate deployed systems that demonstrate unintended behavior.</a:t>
            </a:r>
          </a:p>
          <a:p>
            <a:pPr marL="0" indent="0" fontAlgn="base">
              <a:buFont typeface="+mj-lt"/>
              <a:buNone/>
            </a:pPr>
            <a:endParaRPr lang="en-US" sz="1200" b="0" i="0" kern="1200" dirty="0">
              <a:solidFill>
                <a:schemeClr val="tx1"/>
              </a:solidFill>
              <a:effectLst/>
              <a:latin typeface="+mn-lt"/>
              <a:ea typeface="+mn-ea"/>
              <a:cs typeface="+mn-cs"/>
            </a:endParaRPr>
          </a:p>
          <a:p>
            <a:pPr marL="0" indent="0" fontAlgn="base">
              <a:buFont typeface="+mj-lt"/>
              <a:buNone/>
            </a:pPr>
            <a:r>
              <a:rPr lang="en-US" sz="1200" b="0" i="0" kern="1200" dirty="0">
                <a:solidFill>
                  <a:schemeClr val="tx1"/>
                </a:solidFill>
                <a:effectLst/>
                <a:latin typeface="+mn-lt"/>
                <a:ea typeface="+mn-ea"/>
                <a:cs typeface="+mn-cs"/>
              </a:rPr>
              <a:t>(Source:</a:t>
            </a:r>
            <a:r>
              <a:rPr lang="en-US" sz="1200" b="0" i="0" kern="1200" baseline="0" dirty="0">
                <a:solidFill>
                  <a:schemeClr val="tx1"/>
                </a:solidFill>
                <a:effectLst/>
                <a:latin typeface="+mn-lt"/>
                <a:ea typeface="+mn-ea"/>
                <a:cs typeface="+mn-cs"/>
              </a:rPr>
              <a:t> https://www.defense.gov/News/Releases/Release/Article/2091996/dod-adopts-ethical-principles-for-artificial-intelligence/)</a:t>
            </a:r>
          </a:p>
          <a:p>
            <a:pPr marL="0" indent="0" fontAlgn="base">
              <a:buFont typeface="+mj-lt"/>
              <a:buNone/>
            </a:pPr>
            <a:endParaRPr lang="en-US" sz="1200" b="0" i="0" kern="1200" baseline="0" dirty="0">
              <a:solidFill>
                <a:schemeClr val="tx1"/>
              </a:solidFill>
              <a:effectLst/>
              <a:latin typeface="+mn-lt"/>
              <a:ea typeface="+mn-ea"/>
              <a:cs typeface="+mn-cs"/>
            </a:endParaRPr>
          </a:p>
          <a:p>
            <a:pPr marL="0" indent="0" fontAlgn="base">
              <a:buFont typeface="+mj-lt"/>
              <a:buNone/>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9B56475-0F73-411F-991C-C1EBCC4609C2}" type="slidenum">
              <a:rPr lang="en-US" smtClean="0"/>
              <a:t>6</a:t>
            </a:fld>
            <a:endParaRPr lang="en-US"/>
          </a:p>
        </p:txBody>
      </p:sp>
    </p:spTree>
    <p:extLst>
      <p:ext uri="{BB962C8B-B14F-4D97-AF65-F5344CB8AC3E}">
        <p14:creationId xmlns:p14="http://schemas.microsoft.com/office/powerpoint/2010/main" val="40565840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63C584-8AEF-4A43-8713-A662A829C1CE}" type="datetimeFigureOut">
              <a:rPr lang="en-US" smtClean="0"/>
              <a:t>10/6/2023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3811457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63C584-8AEF-4A43-8713-A662A829C1CE}" type="datetimeFigureOut">
              <a:rPr lang="en-US" smtClean="0"/>
              <a:t>10/6/2023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3736448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63C584-8AEF-4A43-8713-A662A829C1CE}" type="datetimeFigureOut">
              <a:rPr lang="en-US" smtClean="0"/>
              <a:t>10/6/2023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39600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63C584-8AEF-4A43-8713-A662A829C1CE}" type="datetimeFigureOut">
              <a:rPr lang="en-US" smtClean="0"/>
              <a:t>10/6/2023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728733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63C584-8AEF-4A43-8713-A662A829C1CE}" type="datetimeFigureOut">
              <a:rPr lang="en-US" smtClean="0"/>
              <a:t>10/6/2023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3189517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63C584-8AEF-4A43-8713-A662A829C1CE}" type="datetimeFigureOut">
              <a:rPr lang="en-US" smtClean="0"/>
              <a:t>10/6/2023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3716601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63C584-8AEF-4A43-8713-A662A829C1CE}" type="datetimeFigureOut">
              <a:rPr lang="en-US" smtClean="0"/>
              <a:t>10/6/2023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2661656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Date Placeholder 2"/>
          <p:cNvSpPr>
            <a:spLocks noGrp="1"/>
          </p:cNvSpPr>
          <p:nvPr>
            <p:ph type="dt" sz="half" idx="10"/>
          </p:nvPr>
        </p:nvSpPr>
        <p:spPr/>
        <p:txBody>
          <a:bodyPr/>
          <a:lstStyle/>
          <a:p>
            <a:fld id="{0763C584-8AEF-4A43-8713-A662A829C1CE}" type="datetimeFigureOut">
              <a:rPr lang="en-US" smtClean="0"/>
              <a:t>10/6/2023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2257766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63C584-8AEF-4A43-8713-A662A829C1CE}" type="datetimeFigureOut">
              <a:rPr lang="en-US" smtClean="0"/>
              <a:t>10/6/2023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1832597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763C584-8AEF-4A43-8713-A662A829C1CE}" type="datetimeFigureOut">
              <a:rPr lang="en-US" smtClean="0"/>
              <a:t>10/6/2023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1924672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763C584-8AEF-4A43-8713-A662A829C1CE}" type="datetimeFigureOut">
              <a:rPr lang="en-US" smtClean="0"/>
              <a:t>10/6/2023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559594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63C584-8AEF-4A43-8713-A662A829C1CE}" type="datetimeFigureOut">
              <a:rPr lang="en-US" smtClean="0"/>
              <a:t>10/6/2023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2299AA-6EB0-4C14-BE1C-21965C8C6F35}" type="slidenum">
              <a:rPr lang="en-US" smtClean="0"/>
              <a:t>‹#›</a:t>
            </a:fld>
            <a:endParaRPr lang="en-US"/>
          </a:p>
        </p:txBody>
      </p:sp>
    </p:spTree>
    <p:extLst>
      <p:ext uri="{BB962C8B-B14F-4D97-AF65-F5344CB8AC3E}">
        <p14:creationId xmlns:p14="http://schemas.microsoft.com/office/powerpoint/2010/main" val="178943819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8" Type="http://schemas.openxmlformats.org/officeDocument/2006/relationships/hyperlink" Target="https://avolve.apps.dso.mil/#/display/0c9c9893-8a93-42d8-af79-00674322e3f2" TargetMode="Externa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Prepare and Plan</a:t>
            </a:r>
          </a:p>
        </p:txBody>
      </p:sp>
      <p:sp>
        <p:nvSpPr>
          <p:cNvPr id="3" name="Subtitle 2"/>
          <p:cNvSpPr>
            <a:spLocks noGrp="1"/>
          </p:cNvSpPr>
          <p:nvPr>
            <p:ph type="subTitle" idx="1"/>
          </p:nvPr>
        </p:nvSpPr>
        <p:spPr/>
        <p:txBody>
          <a:bodyPr/>
          <a:lstStyle/>
          <a:p>
            <a:r>
              <a:rPr lang="en-US" dirty="0"/>
              <a:t>WK DSS 220 Module 3 Lesson 1</a:t>
            </a:r>
          </a:p>
        </p:txBody>
      </p:sp>
    </p:spTree>
    <p:extLst>
      <p:ext uri="{BB962C8B-B14F-4D97-AF65-F5344CB8AC3E}">
        <p14:creationId xmlns:p14="http://schemas.microsoft.com/office/powerpoint/2010/main" val="479257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Prepare for Data Science</a:t>
            </a:r>
          </a:p>
        </p:txBody>
      </p:sp>
      <p:sp>
        <p:nvSpPr>
          <p:cNvPr id="3" name="Content Placeholder 2"/>
          <p:cNvSpPr>
            <a:spLocks noGrp="1"/>
          </p:cNvSpPr>
          <p:nvPr>
            <p:ph idx="1"/>
          </p:nvPr>
        </p:nvSpPr>
        <p:spPr/>
        <p:txBody>
          <a:bodyPr/>
          <a:lstStyle/>
          <a:p>
            <a:r>
              <a:rPr lang="en-US" dirty="0"/>
              <a:t>Location </a:t>
            </a:r>
          </a:p>
          <a:p>
            <a:r>
              <a:rPr lang="en-US" dirty="0"/>
              <a:t>Organization</a:t>
            </a:r>
          </a:p>
          <a:p>
            <a:r>
              <a:rPr lang="en-US" dirty="0"/>
              <a:t>Collection</a:t>
            </a:r>
          </a:p>
          <a:p>
            <a:r>
              <a:rPr lang="en-US" dirty="0"/>
              <a:t>Bias</a:t>
            </a:r>
          </a:p>
          <a:p>
            <a:r>
              <a:rPr lang="en-US" dirty="0"/>
              <a:t>Ethics</a:t>
            </a:r>
          </a:p>
        </p:txBody>
      </p:sp>
    </p:spTree>
    <p:extLst>
      <p:ext uri="{BB962C8B-B14F-4D97-AF65-F5344CB8AC3E}">
        <p14:creationId xmlns:p14="http://schemas.microsoft.com/office/powerpoint/2010/main" val="3611086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Organization</a:t>
            </a:r>
          </a:p>
        </p:txBody>
      </p:sp>
      <p:sp>
        <p:nvSpPr>
          <p:cNvPr id="3" name="Content Placeholder 2"/>
          <p:cNvSpPr>
            <a:spLocks noGrp="1"/>
          </p:cNvSpPr>
          <p:nvPr>
            <p:ph idx="1"/>
          </p:nvPr>
        </p:nvSpPr>
        <p:spPr/>
        <p:txBody>
          <a:bodyPr/>
          <a:lstStyle/>
          <a:p>
            <a:r>
              <a:rPr lang="en-US" dirty="0"/>
              <a:t>Directory Structure</a:t>
            </a:r>
          </a:p>
          <a:p>
            <a:r>
              <a:rPr lang="en-US" dirty="0"/>
              <a:t>Managing Data Sources</a:t>
            </a:r>
          </a:p>
          <a:p>
            <a:r>
              <a:rPr lang="en-US" dirty="0"/>
              <a:t>Tracking transformations</a:t>
            </a:r>
          </a:p>
          <a:p>
            <a:r>
              <a:rPr lang="en-US" dirty="0"/>
              <a:t>Tracking assumptions</a:t>
            </a:r>
          </a:p>
          <a:p>
            <a:r>
              <a:rPr lang="en-US" dirty="0"/>
              <a:t>Code Repositories</a:t>
            </a:r>
          </a:p>
          <a:p>
            <a:r>
              <a:rPr lang="en-US" dirty="0"/>
              <a:t>Permissions</a:t>
            </a:r>
          </a:p>
        </p:txBody>
      </p:sp>
    </p:spTree>
    <p:extLst>
      <p:ext uri="{BB962C8B-B14F-4D97-AF65-F5344CB8AC3E}">
        <p14:creationId xmlns:p14="http://schemas.microsoft.com/office/powerpoint/2010/main" val="3487827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tretch>
            <a:fillRect/>
          </a:stretch>
        </p:blipFill>
        <p:spPr>
          <a:xfrm>
            <a:off x="-27928" y="-25689"/>
            <a:ext cx="12247855" cy="6909377"/>
          </a:xfrm>
          <a:prstGeom prst="rect">
            <a:avLst/>
          </a:prstGeom>
        </p:spPr>
      </p:pic>
    </p:spTree>
    <p:extLst>
      <p:ext uri="{BB962C8B-B14F-4D97-AF65-F5344CB8AC3E}">
        <p14:creationId xmlns:p14="http://schemas.microsoft.com/office/powerpoint/2010/main" val="2482387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186A7-0C09-A9D3-D8D8-08DEB41CC77E}"/>
              </a:ext>
            </a:extLst>
          </p:cNvPr>
          <p:cNvSpPr>
            <a:spLocks noGrp="1"/>
          </p:cNvSpPr>
          <p:nvPr>
            <p:ph type="title"/>
          </p:nvPr>
        </p:nvSpPr>
        <p:spPr/>
        <p:txBody>
          <a:bodyPr/>
          <a:lstStyle/>
          <a:p>
            <a:r>
              <a:rPr lang="en-US"/>
              <a:t>Types of AI Bias</a:t>
            </a:r>
          </a:p>
        </p:txBody>
      </p:sp>
      <p:graphicFrame>
        <p:nvGraphicFramePr>
          <p:cNvPr id="35" name="Content Placeholder 2">
            <a:extLst>
              <a:ext uri="{FF2B5EF4-FFF2-40B4-BE49-F238E27FC236}">
                <a16:creationId xmlns:a16="http://schemas.microsoft.com/office/drawing/2014/main" id="{65827C54-CDF0-15F1-CB63-1F920CD62E37}"/>
              </a:ext>
            </a:extLst>
          </p:cNvPr>
          <p:cNvGraphicFramePr>
            <a:graphicFrameLocks/>
          </p:cNvGraphicFramePr>
          <p:nvPr>
            <p:extLst>
              <p:ext uri="{D42A27DB-BD31-4B8C-83A1-F6EECF244321}">
                <p14:modId xmlns:p14="http://schemas.microsoft.com/office/powerpoint/2010/main" val="515153010"/>
              </p:ext>
            </p:extLst>
          </p:nvPr>
        </p:nvGraphicFramePr>
        <p:xfrm>
          <a:off x="685800" y="2137228"/>
          <a:ext cx="10820400" cy="3733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p:cNvSpPr/>
          <p:nvPr/>
        </p:nvSpPr>
        <p:spPr>
          <a:xfrm>
            <a:off x="685800" y="5501694"/>
            <a:ext cx="6140669" cy="584775"/>
          </a:xfrm>
          <a:prstGeom prst="rect">
            <a:avLst/>
          </a:prstGeom>
        </p:spPr>
        <p:txBody>
          <a:bodyPr wrap="square">
            <a:spAutoFit/>
          </a:bodyPr>
          <a:lstStyle/>
          <a:p>
            <a:r>
              <a:rPr lang="en-US" sz="3200" dirty="0"/>
              <a:t>Full lecture available here: </a:t>
            </a:r>
            <a:r>
              <a:rPr lang="en-US" sz="3200" dirty="0">
                <a:hlinkClick r:id="rId8"/>
              </a:rPr>
              <a:t>Link</a:t>
            </a:r>
            <a:endParaRPr lang="en-US" sz="3200" dirty="0"/>
          </a:p>
        </p:txBody>
      </p:sp>
    </p:spTree>
    <p:extLst>
      <p:ext uri="{BB962C8B-B14F-4D97-AF65-F5344CB8AC3E}">
        <p14:creationId xmlns:p14="http://schemas.microsoft.com/office/powerpoint/2010/main" val="1189297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DoD Ethical Principals</a:t>
            </a:r>
          </a:p>
        </p:txBody>
      </p:sp>
      <p:sp>
        <p:nvSpPr>
          <p:cNvPr id="3" name="Content Placeholder 2"/>
          <p:cNvSpPr>
            <a:spLocks noGrp="1"/>
          </p:cNvSpPr>
          <p:nvPr>
            <p:ph idx="1"/>
          </p:nvPr>
        </p:nvSpPr>
        <p:spPr/>
        <p:txBody>
          <a:bodyPr>
            <a:normAutofit/>
          </a:bodyPr>
          <a:lstStyle/>
          <a:p>
            <a:r>
              <a:rPr lang="en-US" sz="3600" dirty="0"/>
              <a:t>Responsible</a:t>
            </a:r>
          </a:p>
          <a:p>
            <a:r>
              <a:rPr lang="en-US" sz="3600" dirty="0"/>
              <a:t>Equitable</a:t>
            </a:r>
          </a:p>
          <a:p>
            <a:r>
              <a:rPr lang="en-US" sz="3600" dirty="0"/>
              <a:t>Traceable</a:t>
            </a:r>
          </a:p>
          <a:p>
            <a:r>
              <a:rPr lang="en-US" sz="3600" dirty="0"/>
              <a:t>Reliable</a:t>
            </a:r>
          </a:p>
          <a:p>
            <a:r>
              <a:rPr lang="en-US" sz="3600" dirty="0"/>
              <a:t>Governable</a:t>
            </a:r>
          </a:p>
        </p:txBody>
      </p:sp>
    </p:spTree>
    <p:extLst>
      <p:ext uri="{BB962C8B-B14F-4D97-AF65-F5344CB8AC3E}">
        <p14:creationId xmlns:p14="http://schemas.microsoft.com/office/powerpoint/2010/main" val="182030889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4208</TotalTime>
  <Words>978</Words>
  <Application>Microsoft Office PowerPoint</Application>
  <PresentationFormat>Widescreen</PresentationFormat>
  <Paragraphs>75</Paragraphs>
  <Slides>6</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Prepare and Plan</vt:lpstr>
      <vt:lpstr>Prepare for Data Science</vt:lpstr>
      <vt:lpstr>Organization</vt:lpstr>
      <vt:lpstr>PowerPoint Presentation</vt:lpstr>
      <vt:lpstr>Types of AI Bias</vt:lpstr>
      <vt:lpstr>DoD Ethical Principals</vt:lpstr>
    </vt:vector>
  </TitlesOfParts>
  <Company>AFIT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PATEL, HIREN J Lt Col USAF AETC AFIT/LSS</dc:creator>
  <cp:lastModifiedBy>Hiren Patel</cp:lastModifiedBy>
  <cp:revision>15</cp:revision>
  <dcterms:created xsi:type="dcterms:W3CDTF">2022-11-02T14:37:43Z</dcterms:created>
  <dcterms:modified xsi:type="dcterms:W3CDTF">2023-10-06T19:29:30Z</dcterms:modified>
</cp:coreProperties>
</file>