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6" r:id="rId2"/>
    <p:sldId id="258" r:id="rId3"/>
    <p:sldId id="259" r:id="rId4"/>
    <p:sldId id="260" r:id="rId5"/>
    <p:sldId id="261" r:id="rId6"/>
    <p:sldId id="262" r:id="rId7"/>
    <p:sldId id="263" r:id="rId8"/>
    <p:sldId id="264" r:id="rId9"/>
    <p:sldId id="265" r:id="rId10"/>
    <p:sldId id="266" r:id="rId11"/>
    <p:sldId id="270"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4500" autoAdjust="0"/>
  </p:normalViewPr>
  <p:slideViewPr>
    <p:cSldViewPr snapToGrid="0">
      <p:cViewPr varScale="1">
        <p:scale>
          <a:sx n="73" d="100"/>
          <a:sy n="73" d="100"/>
        </p:scale>
        <p:origin x="104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https://usaf-my.dps.mil/personal/hiren_patel_us_af_mil/Documents/AFIT%20LS/LSX/WKSP%200722/Module1/Lesson%204/scratch.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Sheet3!$B$3</c:f>
              <c:strCache>
                <c:ptCount val="1"/>
                <c:pt idx="0">
                  <c:v>Net Worth</c:v>
                </c:pt>
              </c:strCache>
            </c:strRef>
          </c:tx>
          <c:spPr>
            <a:solidFill>
              <a:schemeClr val="accent1"/>
            </a:solidFill>
            <a:ln>
              <a:noFill/>
            </a:ln>
            <a:effectLst/>
          </c:spPr>
          <c:invertIfNegative val="0"/>
          <c:cat>
            <c:numRef>
              <c:f>Sheet3!$A$4:$A$8</c:f>
              <c:numCache>
                <c:formatCode>0%</c:formatCode>
                <c:ptCount val="5"/>
                <c:pt idx="0">
                  <c:v>0.25</c:v>
                </c:pt>
                <c:pt idx="1">
                  <c:v>0.5</c:v>
                </c:pt>
                <c:pt idx="2">
                  <c:v>0.75</c:v>
                </c:pt>
                <c:pt idx="3">
                  <c:v>0.9</c:v>
                </c:pt>
                <c:pt idx="4">
                  <c:v>0.99</c:v>
                </c:pt>
              </c:numCache>
            </c:numRef>
          </c:cat>
          <c:val>
            <c:numRef>
              <c:f>Sheet3!$B$4:$B$8</c:f>
              <c:numCache>
                <c:formatCode>"$"#,##0</c:formatCode>
                <c:ptCount val="5"/>
                <c:pt idx="0">
                  <c:v>12430</c:v>
                </c:pt>
                <c:pt idx="1">
                  <c:v>121411</c:v>
                </c:pt>
                <c:pt idx="2">
                  <c:v>403284</c:v>
                </c:pt>
                <c:pt idx="3">
                  <c:v>1219126</c:v>
                </c:pt>
                <c:pt idx="4">
                  <c:v>110991166</c:v>
                </c:pt>
              </c:numCache>
            </c:numRef>
          </c:val>
          <c:extLst>
            <c:ext xmlns:c16="http://schemas.microsoft.com/office/drawing/2014/chart" uri="{C3380CC4-5D6E-409C-BE32-E72D297353CC}">
              <c16:uniqueId val="{00000000-956F-493A-8922-589D0523A7ED}"/>
            </c:ext>
          </c:extLst>
        </c:ser>
        <c:dLbls>
          <c:showLegendKey val="0"/>
          <c:showVal val="0"/>
          <c:showCatName val="0"/>
          <c:showSerName val="0"/>
          <c:showPercent val="0"/>
          <c:showBubbleSize val="0"/>
        </c:dLbls>
        <c:gapWidth val="219"/>
        <c:overlap val="-27"/>
        <c:axId val="686448039"/>
        <c:axId val="1557732103"/>
      </c:barChart>
      <c:catAx>
        <c:axId val="686448039"/>
        <c:scaling>
          <c:orientation val="minMax"/>
        </c:scaling>
        <c:delete val="0"/>
        <c:axPos val="b"/>
        <c:title>
          <c:tx>
            <c:rich>
              <a:bodyPr rot="0" spcFirstLastPara="1" vertOverflow="ellipsis" vert="horz" wrap="square" anchor="ctr" anchorCtr="1"/>
              <a:lstStyle/>
              <a:p>
                <a:pPr>
                  <a:defRPr sz="3600" b="0" i="0" u="none" strike="noStrike" kern="1200" baseline="0">
                    <a:solidFill>
                      <a:schemeClr val="tx1">
                        <a:lumMod val="65000"/>
                        <a:lumOff val="35000"/>
                      </a:schemeClr>
                    </a:solidFill>
                    <a:latin typeface="+mn-lt"/>
                    <a:ea typeface="+mn-ea"/>
                    <a:cs typeface="+mn-cs"/>
                  </a:defRPr>
                </a:pPr>
                <a:r>
                  <a:rPr lang="en-US" sz="3600" dirty="0"/>
                  <a:t>Percentile </a:t>
                </a:r>
              </a:p>
            </c:rich>
          </c:tx>
          <c:overlay val="0"/>
          <c:spPr>
            <a:noFill/>
            <a:ln>
              <a:noFill/>
            </a:ln>
            <a:effectLst/>
          </c:spPr>
          <c:txPr>
            <a:bodyPr rot="0" spcFirstLastPara="1" vertOverflow="ellipsis" vert="horz" wrap="square" anchor="ctr" anchorCtr="1"/>
            <a:lstStyle/>
            <a:p>
              <a:pPr>
                <a:defRPr sz="36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1557732103"/>
        <c:crosses val="autoZero"/>
        <c:auto val="1"/>
        <c:lblAlgn val="ctr"/>
        <c:lblOffset val="100"/>
        <c:noMultiLvlLbl val="0"/>
      </c:catAx>
      <c:valAx>
        <c:axId val="1557732103"/>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3600" b="0" i="0" u="none" strike="noStrike" kern="1200" baseline="0">
                    <a:solidFill>
                      <a:schemeClr val="tx1">
                        <a:lumMod val="65000"/>
                        <a:lumOff val="35000"/>
                      </a:schemeClr>
                    </a:solidFill>
                    <a:latin typeface="+mn-lt"/>
                    <a:ea typeface="+mn-ea"/>
                    <a:cs typeface="+mn-cs"/>
                  </a:defRPr>
                </a:pPr>
                <a:r>
                  <a:rPr lang="en-US" sz="3600" dirty="0"/>
                  <a:t>Net Worth</a:t>
                </a:r>
              </a:p>
            </c:rich>
          </c:tx>
          <c:overlay val="0"/>
          <c:spPr>
            <a:noFill/>
            <a:ln>
              <a:noFill/>
            </a:ln>
            <a:effectLst/>
          </c:spPr>
          <c:txPr>
            <a:bodyPr rot="-5400000" spcFirstLastPara="1" vertOverflow="ellipsis" vert="horz" wrap="square" anchor="ctr" anchorCtr="1"/>
            <a:lstStyle/>
            <a:p>
              <a:pPr>
                <a:defRPr sz="3600" b="0" i="0" u="none" strike="noStrike" kern="1200" baseline="0">
                  <a:solidFill>
                    <a:schemeClr val="tx1">
                      <a:lumMod val="65000"/>
                      <a:lumOff val="35000"/>
                    </a:schemeClr>
                  </a:solidFill>
                  <a:latin typeface="+mn-lt"/>
                  <a:ea typeface="+mn-ea"/>
                  <a:cs typeface="+mn-cs"/>
                </a:defRPr>
              </a:pPr>
              <a:endParaRPr lang="en-US"/>
            </a:p>
          </c:txPr>
        </c:title>
        <c:numFmt formatCode="&quot;$&quot;#,##0" sourceLinked="0"/>
        <c:majorTickMark val="none"/>
        <c:minorTickMark val="none"/>
        <c:tickLblPos val="nextTo"/>
        <c:spPr>
          <a:noFill/>
          <a:ln>
            <a:noFill/>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686448039"/>
        <c:crosses val="autoZero"/>
        <c:crossBetween val="between"/>
      </c:valAx>
      <c:spPr>
        <a:noFill/>
        <a:ln>
          <a:noFill/>
        </a:ln>
        <a:effectLst/>
      </c:spPr>
    </c:plotArea>
    <c:plotVisOnly val="1"/>
    <c:dispBlanksAs val="gap"/>
    <c:showDLblsOverMax val="0"/>
  </c:chart>
  <c:spPr>
    <a:noFill/>
    <a:ln>
      <a:noFill/>
    </a:ln>
    <a:effectLst/>
  </c:spPr>
  <c:txPr>
    <a:bodyPr/>
    <a:lstStyle/>
    <a:p>
      <a:pPr>
        <a:defRPr sz="200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8FA070-3CE4-4E61-A752-15F0A16119D3}" type="datetimeFigureOut">
              <a:rPr lang="en-US" smtClean="0"/>
              <a:t>10/6/2023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907F3F-1D93-4DF2-90DE-643F5657AC43}" type="slidenum">
              <a:rPr lang="en-US" smtClean="0"/>
              <a:t>‹#›</a:t>
            </a:fld>
            <a:endParaRPr lang="en-US"/>
          </a:p>
        </p:txBody>
      </p:sp>
    </p:spTree>
    <p:extLst>
      <p:ext uri="{BB962C8B-B14F-4D97-AF65-F5344CB8AC3E}">
        <p14:creationId xmlns:p14="http://schemas.microsoft.com/office/powerpoint/2010/main" val="23422980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back to our</a:t>
            </a:r>
            <a:r>
              <a:rPr lang="en-US" baseline="0" dirty="0"/>
              <a:t> Process phase.  </a:t>
            </a:r>
            <a:endParaRPr lang="en-US" dirty="0"/>
          </a:p>
        </p:txBody>
      </p:sp>
      <p:sp>
        <p:nvSpPr>
          <p:cNvPr id="4" name="Slide Number Placeholder 3"/>
          <p:cNvSpPr>
            <a:spLocks noGrp="1"/>
          </p:cNvSpPr>
          <p:nvPr>
            <p:ph type="sldNum" sz="quarter" idx="10"/>
          </p:nvPr>
        </p:nvSpPr>
        <p:spPr/>
        <p:txBody>
          <a:bodyPr/>
          <a:lstStyle/>
          <a:p>
            <a:fld id="{32907F3F-1D93-4DF2-90DE-643F5657AC43}" type="slidenum">
              <a:rPr lang="en-US" smtClean="0"/>
              <a:t>1</a:t>
            </a:fld>
            <a:endParaRPr lang="en-US"/>
          </a:p>
        </p:txBody>
      </p:sp>
    </p:spTree>
    <p:extLst>
      <p:ext uri="{BB962C8B-B14F-4D97-AF65-F5344CB8AC3E}">
        <p14:creationId xmlns:p14="http://schemas.microsoft.com/office/powerpoint/2010/main" val="9619949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boxplot uses the median to calculate the Interquartile Range, which is where the bulk of the data observations will lie.  I’m putting a link to a </a:t>
            </a:r>
            <a:r>
              <a:rPr lang="en-US" baseline="0" dirty="0" err="1"/>
              <a:t>Youtube</a:t>
            </a:r>
            <a:r>
              <a:rPr lang="en-US" baseline="0" dirty="0"/>
              <a:t> video on how to calculate IQR if you’re interested.  </a:t>
            </a:r>
            <a:endParaRPr lang="en-US" dirty="0"/>
          </a:p>
          <a:p>
            <a:endParaRPr lang="en-US" dirty="0"/>
          </a:p>
          <a:p>
            <a:r>
              <a:rPr lang="en-US" dirty="0"/>
              <a:t>https://youtu.be/VTxydz2CYeY</a:t>
            </a:r>
          </a:p>
          <a:p>
            <a:endParaRPr lang="en-US" dirty="0"/>
          </a:p>
          <a:p>
            <a:r>
              <a:rPr lang="en-US" dirty="0" err="1"/>
              <a:t>Matplotlib</a:t>
            </a:r>
            <a:r>
              <a:rPr lang="en-US" dirty="0"/>
              <a:t> will calculate whiskers</a:t>
            </a:r>
            <a:r>
              <a:rPr lang="en-US" baseline="0" dirty="0"/>
              <a:t> as shown and observations lying outside of these whiskers can be considered as outliers.  </a:t>
            </a:r>
            <a:endParaRPr lang="en-US" dirty="0"/>
          </a:p>
        </p:txBody>
      </p:sp>
      <p:sp>
        <p:nvSpPr>
          <p:cNvPr id="4" name="Slide Number Placeholder 3"/>
          <p:cNvSpPr>
            <a:spLocks noGrp="1"/>
          </p:cNvSpPr>
          <p:nvPr>
            <p:ph type="sldNum" sz="quarter" idx="10"/>
          </p:nvPr>
        </p:nvSpPr>
        <p:spPr/>
        <p:txBody>
          <a:bodyPr/>
          <a:lstStyle/>
          <a:p>
            <a:fld id="{32907F3F-1D93-4DF2-90DE-643F5657AC43}" type="slidenum">
              <a:rPr lang="en-US" smtClean="0"/>
              <a:t>11</a:t>
            </a:fld>
            <a:endParaRPr lang="en-US"/>
          </a:p>
        </p:txBody>
      </p:sp>
    </p:spTree>
    <p:extLst>
      <p:ext uri="{BB962C8B-B14F-4D97-AF65-F5344CB8AC3E}">
        <p14:creationId xmlns:p14="http://schemas.microsoft.com/office/powerpoint/2010/main" val="24942487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important to note that an outlier does not mean it's an incorrect value.  </a:t>
            </a:r>
          </a:p>
          <a:p>
            <a:endParaRPr lang="en-US" dirty="0">
              <a:ea typeface="Calibri"/>
              <a:cs typeface="Calibri"/>
            </a:endParaRPr>
          </a:p>
          <a:p>
            <a:r>
              <a:rPr lang="en-US" dirty="0">
                <a:ea typeface="Calibri"/>
                <a:cs typeface="Calibri"/>
              </a:rPr>
              <a:t>In this chart of the 2020 Net Worth of the percentiles of </a:t>
            </a:r>
            <a:r>
              <a:rPr lang="en-US" dirty="0" err="1">
                <a:ea typeface="Calibri"/>
                <a:cs typeface="Calibri"/>
              </a:rPr>
              <a:t>americans</a:t>
            </a:r>
            <a:r>
              <a:rPr lang="en-US" dirty="0">
                <a:ea typeface="Calibri"/>
                <a:cs typeface="Calibri"/>
              </a:rPr>
              <a:t> (</a:t>
            </a:r>
            <a:r>
              <a:rPr lang="en-US" dirty="0"/>
              <a:t>Federal Reserve SCF Data, CPI Adjusted</a:t>
            </a:r>
            <a:r>
              <a:rPr lang="en-US" dirty="0">
                <a:ea typeface="Calibri"/>
                <a:cs typeface="Calibri"/>
              </a:rPr>
              <a:t>),</a:t>
            </a:r>
          </a:p>
          <a:p>
            <a:r>
              <a:rPr lang="en-US" dirty="0">
                <a:ea typeface="Calibri"/>
                <a:cs typeface="Calibri"/>
              </a:rPr>
              <a:t>We see that the 99th percentile is much higher thank the rest.  In fact, you probably can't see the blue column representing the 25th percentile which represents $12,430</a:t>
            </a:r>
          </a:p>
          <a:p>
            <a:endParaRPr lang="en-US" dirty="0">
              <a:ea typeface="Calibri"/>
              <a:cs typeface="Calibri"/>
            </a:endParaRPr>
          </a:p>
          <a:p>
            <a:r>
              <a:rPr lang="en-US" dirty="0">
                <a:ea typeface="Calibri"/>
                <a:cs typeface="Calibri"/>
              </a:rPr>
              <a:t>In this case, the number for the 99th percentile is an outlier, but not an error.  So we should include it in our data science models.</a:t>
            </a:r>
          </a:p>
          <a:p>
            <a:endParaRPr lang="en-US" dirty="0">
              <a:ea typeface="Calibri"/>
              <a:cs typeface="Calibri"/>
            </a:endParaRPr>
          </a:p>
          <a:p>
            <a:r>
              <a:rPr lang="en-US" dirty="0">
                <a:ea typeface="Calibri"/>
                <a:cs typeface="Calibri"/>
              </a:rPr>
              <a:t>One thing that's not covered here is how many are in each percentile.  We don't know how many outliers we have.  </a:t>
            </a:r>
          </a:p>
          <a:p>
            <a:pPr marL="171450" indent="-171450">
              <a:buFont typeface="Arial"/>
              <a:buChar char="•"/>
            </a:pPr>
            <a:r>
              <a:rPr lang="en-US" dirty="0">
                <a:ea typeface="Calibri"/>
                <a:cs typeface="Calibri"/>
              </a:rPr>
              <a:t>In many cases, you'll look at not just how far an outlier is from the mean, but how many of such records there are.  </a:t>
            </a:r>
          </a:p>
          <a:p>
            <a:pPr marL="171450" indent="-171450">
              <a:buFont typeface="Arial"/>
              <a:buChar char="•"/>
            </a:pPr>
            <a:r>
              <a:rPr lang="en-US" dirty="0">
                <a:ea typeface="Calibri"/>
                <a:cs typeface="Calibri"/>
              </a:rPr>
              <a:t>Maybe the 25th through 90th percentiles had 1000 records each and the 99th percentile had just one – consult the SME or stakeholder to see if they are good with removing it.</a:t>
            </a:r>
          </a:p>
          <a:p>
            <a:endParaRPr lang="en-US" dirty="0">
              <a:ea typeface="Calibri"/>
              <a:cs typeface="Calibri"/>
            </a:endParaRPr>
          </a:p>
          <a:p>
            <a:r>
              <a:rPr lang="en-US" dirty="0">
                <a:ea typeface="Calibri"/>
                <a:cs typeface="Calibri"/>
              </a:rPr>
              <a:t>However, if you were looking at positional data, and the jet was travelling over Edwards AFB, and for a few seconds it showed that it transported to the North Pole and then was back to Edwards,</a:t>
            </a:r>
          </a:p>
          <a:p>
            <a:pPr marL="171450" indent="-171450">
              <a:buFont typeface="Arial"/>
              <a:buChar char="•"/>
            </a:pPr>
            <a:r>
              <a:rPr lang="en-US" dirty="0">
                <a:ea typeface="Calibri"/>
                <a:cs typeface="Calibri"/>
              </a:rPr>
              <a:t>That would be most likely due to a glitch in the hardware that was recording the GPS data.  </a:t>
            </a:r>
          </a:p>
          <a:p>
            <a:pPr marL="171450" indent="-171450">
              <a:buFont typeface="Arial"/>
              <a:buChar char="•"/>
            </a:pPr>
            <a:r>
              <a:rPr lang="en-US" dirty="0">
                <a:ea typeface="Calibri"/>
                <a:cs typeface="Calibri"/>
              </a:rPr>
              <a:t>Sometimes you can determine a valid or invalid outlier by yourself, and other times you need the help of a domain expert.</a:t>
            </a:r>
          </a:p>
        </p:txBody>
      </p:sp>
      <p:sp>
        <p:nvSpPr>
          <p:cNvPr id="4" name="Slide Number Placeholder 3"/>
          <p:cNvSpPr>
            <a:spLocks noGrp="1"/>
          </p:cNvSpPr>
          <p:nvPr>
            <p:ph type="sldNum" sz="quarter" idx="5"/>
          </p:nvPr>
        </p:nvSpPr>
        <p:spPr/>
        <p:txBody>
          <a:bodyPr/>
          <a:lstStyle/>
          <a:p>
            <a:fld id="{5A3452FB-7274-4E52-B585-59AB70EBCA41}" type="slidenum">
              <a:rPr lang="en-US" smtClean="0"/>
              <a:t>12</a:t>
            </a:fld>
            <a:endParaRPr lang="en-US"/>
          </a:p>
        </p:txBody>
      </p:sp>
    </p:spTree>
    <p:extLst>
      <p:ext uri="{BB962C8B-B14F-4D97-AF65-F5344CB8AC3E}">
        <p14:creationId xmlns:p14="http://schemas.microsoft.com/office/powerpoint/2010/main" val="14669961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Next let's look at missing values.  This is a common problem with data collection.  </a:t>
            </a:r>
            <a:endParaRPr lang="en-US">
              <a:ea typeface="Calibri"/>
              <a:cs typeface="Calibri"/>
            </a:endParaRPr>
          </a:p>
          <a:p>
            <a:endParaRPr lang="en-US" dirty="0">
              <a:ea typeface="Calibri"/>
              <a:cs typeface="Calibri"/>
            </a:endParaRPr>
          </a:p>
          <a:p>
            <a:r>
              <a:rPr lang="en-US" dirty="0">
                <a:ea typeface="Calibri"/>
                <a:cs typeface="Calibri"/>
              </a:rPr>
              <a:t>In this case, there's a large body of data that's missing for several fields.  Let's focus on Age.</a:t>
            </a:r>
          </a:p>
          <a:p>
            <a:endParaRPr lang="en-US" dirty="0">
              <a:ea typeface="Calibri"/>
              <a:cs typeface="Calibri"/>
            </a:endParaRPr>
          </a:p>
          <a:p>
            <a:r>
              <a:rPr lang="en-US" dirty="0">
                <a:ea typeface="Calibri"/>
                <a:cs typeface="Calibri"/>
              </a:rPr>
              <a:t>It turns out that if you process only the data for the records with recorded ages, Age was an excellent variable to determine if you survived the Titanic disaster.</a:t>
            </a:r>
          </a:p>
          <a:p>
            <a:pPr marL="171450" indent="-171450">
              <a:buFont typeface="Arial"/>
              <a:buChar char="•"/>
            </a:pPr>
            <a:r>
              <a:rPr lang="en-US" dirty="0">
                <a:ea typeface="Calibri"/>
                <a:cs typeface="Calibri"/>
              </a:rPr>
              <a:t>Because women and children were loaded onto the life-boats first</a:t>
            </a:r>
          </a:p>
          <a:p>
            <a:pPr marL="171450" indent="-171450">
              <a:buFont typeface="Arial"/>
              <a:buChar char="•"/>
            </a:pPr>
            <a:endParaRPr lang="en-US" dirty="0">
              <a:ea typeface="Calibri"/>
              <a:cs typeface="Calibri"/>
            </a:endParaRPr>
          </a:p>
          <a:p>
            <a:r>
              <a:rPr lang="en-US" dirty="0">
                <a:ea typeface="Calibri"/>
                <a:cs typeface="Calibri"/>
              </a:rPr>
              <a:t>So you want to try to find or fill in that missing data.  Sometimes you can look for other sources of data, such as census data.  </a:t>
            </a:r>
          </a:p>
          <a:p>
            <a:endParaRPr lang="en-US" dirty="0">
              <a:ea typeface="Calibri"/>
              <a:cs typeface="Calibri"/>
            </a:endParaRPr>
          </a:p>
          <a:p>
            <a:r>
              <a:rPr lang="en-US" dirty="0">
                <a:ea typeface="Calibri"/>
                <a:cs typeface="Calibri"/>
              </a:rPr>
              <a:t>Or you can try to estimate the missing data.  Let's practice this.  </a:t>
            </a:r>
          </a:p>
        </p:txBody>
      </p:sp>
      <p:sp>
        <p:nvSpPr>
          <p:cNvPr id="4" name="Slide Number Placeholder 3"/>
          <p:cNvSpPr>
            <a:spLocks noGrp="1"/>
          </p:cNvSpPr>
          <p:nvPr>
            <p:ph type="sldNum" sz="quarter" idx="5"/>
          </p:nvPr>
        </p:nvSpPr>
        <p:spPr/>
        <p:txBody>
          <a:bodyPr/>
          <a:lstStyle/>
          <a:p>
            <a:fld id="{5A3452FB-7274-4E52-B585-59AB70EBCA41}" type="slidenum">
              <a:rPr lang="en-US" smtClean="0"/>
              <a:t>13</a:t>
            </a:fld>
            <a:endParaRPr lang="en-US"/>
          </a:p>
        </p:txBody>
      </p:sp>
    </p:spTree>
    <p:extLst>
      <p:ext uri="{BB962C8B-B14F-4D97-AF65-F5344CB8AC3E}">
        <p14:creationId xmlns:p14="http://schemas.microsoft.com/office/powerpoint/2010/main" val="6740744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researcher separated the names from their salutations, calculated the median values of each category from records that were not missing, and then inserted those for the respective entries with missing data.  </a:t>
            </a:r>
          </a:p>
          <a:p>
            <a:endParaRPr lang="en-US" dirty="0">
              <a:ea typeface="Calibri"/>
              <a:cs typeface="Calibri"/>
            </a:endParaRPr>
          </a:p>
          <a:p>
            <a:r>
              <a:rPr lang="en-US" dirty="0">
                <a:ea typeface="Calibri"/>
                <a:cs typeface="Calibri"/>
              </a:rPr>
              <a:t>So this is a crude approximation.  There were some older unmarried women and young married ones.  But generally, unmarried women were younger than the married.  And also generally someone listed as "master" was a child and therefore younger.  </a:t>
            </a:r>
          </a:p>
          <a:p>
            <a:r>
              <a:rPr lang="en-US" dirty="0">
                <a:ea typeface="Calibri"/>
                <a:cs typeface="Calibri"/>
              </a:rPr>
              <a:t>If your model wants to separate "young" vs "old" without needing to get into further refinement of age, something like this might be okay.  </a:t>
            </a:r>
          </a:p>
          <a:p>
            <a:endParaRPr lang="en-US" dirty="0">
              <a:ea typeface="Calibri"/>
              <a:cs typeface="Calibri"/>
            </a:endParaRPr>
          </a:p>
          <a:p>
            <a:r>
              <a:rPr lang="en-US" dirty="0">
                <a:ea typeface="Calibri"/>
                <a:cs typeface="Calibri"/>
              </a:rPr>
              <a:t>Whenever you substitute data, you want to log your reasoning and then check the results to see if conclusions you make based on this substituted data make sense.  </a:t>
            </a:r>
          </a:p>
        </p:txBody>
      </p:sp>
      <p:sp>
        <p:nvSpPr>
          <p:cNvPr id="4" name="Slide Number Placeholder 3"/>
          <p:cNvSpPr>
            <a:spLocks noGrp="1"/>
          </p:cNvSpPr>
          <p:nvPr>
            <p:ph type="sldNum" sz="quarter" idx="5"/>
          </p:nvPr>
        </p:nvSpPr>
        <p:spPr/>
        <p:txBody>
          <a:bodyPr/>
          <a:lstStyle/>
          <a:p>
            <a:fld id="{5A3452FB-7274-4E52-B585-59AB70EBCA41}" type="slidenum">
              <a:rPr lang="en-US" smtClean="0"/>
              <a:t>14</a:t>
            </a:fld>
            <a:endParaRPr lang="en-US"/>
          </a:p>
        </p:txBody>
      </p:sp>
    </p:spTree>
    <p:extLst>
      <p:ext uri="{BB962C8B-B14F-4D97-AF65-F5344CB8AC3E}">
        <p14:creationId xmlns:p14="http://schemas.microsoft.com/office/powerpoint/2010/main" val="15706695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So as a reminder, in the past couple lessons, we learned how to work with our stakeholder</a:t>
            </a:r>
            <a:r>
              <a:rPr lang="en-US" baseline="0" dirty="0">
                <a:cs typeface="Calibri"/>
              </a:rPr>
              <a:t> to </a:t>
            </a:r>
            <a:r>
              <a:rPr lang="en-US" dirty="0">
                <a:cs typeface="Calibri"/>
              </a:rPr>
              <a:t>create a goal for our data science project</a:t>
            </a:r>
          </a:p>
          <a:p>
            <a:r>
              <a:rPr lang="en-US" dirty="0">
                <a:cs typeface="Calibri"/>
              </a:rPr>
              <a:t>We also learned that</a:t>
            </a:r>
            <a:r>
              <a:rPr lang="en-US" baseline="0" dirty="0">
                <a:cs typeface="Calibri"/>
              </a:rPr>
              <a:t> it’s important </a:t>
            </a:r>
            <a:r>
              <a:rPr lang="en-US" dirty="0">
                <a:cs typeface="Calibri"/>
              </a:rPr>
              <a:t>to make sure you know what's in your data, you can access your data, you know where it is and that you have the right data.  </a:t>
            </a:r>
          </a:p>
          <a:p>
            <a:endParaRPr lang="en-US" dirty="0">
              <a:cs typeface="Calibri"/>
            </a:endParaRPr>
          </a:p>
          <a:p>
            <a:r>
              <a:rPr lang="en-US" dirty="0">
                <a:cs typeface="Calibri"/>
              </a:rPr>
              <a:t>In this lesson we'll go over the Process stage.  </a:t>
            </a:r>
          </a:p>
        </p:txBody>
      </p:sp>
      <p:sp>
        <p:nvSpPr>
          <p:cNvPr id="4" name="Slide Number Placeholder 3"/>
          <p:cNvSpPr>
            <a:spLocks noGrp="1"/>
          </p:cNvSpPr>
          <p:nvPr>
            <p:ph type="sldNum" sz="quarter" idx="5"/>
          </p:nvPr>
        </p:nvSpPr>
        <p:spPr/>
        <p:txBody>
          <a:bodyPr/>
          <a:lstStyle/>
          <a:p>
            <a:fld id="{5A3452FB-7274-4E52-B585-59AB70EBCA41}" type="slidenum">
              <a:rPr lang="en-US" smtClean="0"/>
              <a:t>2</a:t>
            </a:fld>
            <a:endParaRPr lang="en-US"/>
          </a:p>
        </p:txBody>
      </p:sp>
    </p:spTree>
    <p:extLst>
      <p:ext uri="{BB962C8B-B14F-4D97-AF65-F5344CB8AC3E}">
        <p14:creationId xmlns:p14="http://schemas.microsoft.com/office/powerpoint/2010/main" val="34812337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In the process phase, you want to get your data ready for analyzing.  So that means:</a:t>
            </a:r>
            <a:endParaRPr lang="en-US" dirty="0">
              <a:ea typeface="Calibri"/>
              <a:cs typeface="Calibri"/>
            </a:endParaRPr>
          </a:p>
          <a:p>
            <a:pPr marL="171450" indent="-171450">
              <a:buFont typeface="Arial"/>
              <a:buChar char="•"/>
            </a:pPr>
            <a:r>
              <a:rPr lang="en-US" dirty="0">
                <a:cs typeface="Calibri"/>
              </a:rPr>
              <a:t>combining data if needed to run complex queries</a:t>
            </a:r>
            <a:endParaRPr lang="en-US" dirty="0">
              <a:ea typeface="Calibri"/>
              <a:cs typeface="Calibri"/>
            </a:endParaRPr>
          </a:p>
          <a:p>
            <a:pPr marL="171450" indent="-171450">
              <a:buFont typeface="Arial"/>
              <a:buChar char="•"/>
            </a:pPr>
            <a:r>
              <a:rPr lang="en-US" dirty="0">
                <a:ea typeface="Calibri"/>
                <a:cs typeface="Calibri"/>
              </a:rPr>
              <a:t>Finding outliers in your data that might skew results and seeing if they are real or glitches in data collection</a:t>
            </a:r>
          </a:p>
          <a:p>
            <a:pPr marL="171450" indent="-171450">
              <a:buFont typeface="Arial"/>
              <a:buChar char="•"/>
            </a:pPr>
            <a:r>
              <a:rPr lang="en-US" dirty="0">
                <a:ea typeface="Calibri"/>
                <a:cs typeface="Calibri"/>
              </a:rPr>
              <a:t>Dealing with missing data</a:t>
            </a:r>
          </a:p>
        </p:txBody>
      </p:sp>
      <p:sp>
        <p:nvSpPr>
          <p:cNvPr id="4" name="Slide Number Placeholder 3"/>
          <p:cNvSpPr>
            <a:spLocks noGrp="1"/>
          </p:cNvSpPr>
          <p:nvPr>
            <p:ph type="sldNum" sz="quarter" idx="5"/>
          </p:nvPr>
        </p:nvSpPr>
        <p:spPr/>
        <p:txBody>
          <a:bodyPr/>
          <a:lstStyle/>
          <a:p>
            <a:fld id="{5A3452FB-7274-4E52-B585-59AB70EBCA41}" type="slidenum">
              <a:rPr lang="en-US" smtClean="0"/>
              <a:t>3</a:t>
            </a:fld>
            <a:endParaRPr lang="en-US"/>
          </a:p>
        </p:txBody>
      </p:sp>
    </p:spTree>
    <p:extLst>
      <p:ext uri="{BB962C8B-B14F-4D97-AF65-F5344CB8AC3E}">
        <p14:creationId xmlns:p14="http://schemas.microsoft.com/office/powerpoint/2010/main" val="2074374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So let's see an example of combining data.  Here's a table from collection of Fitbit data you can find on the website Kaggle.com</a:t>
            </a:r>
          </a:p>
          <a:p>
            <a:endParaRPr lang="en-US" dirty="0">
              <a:ea typeface="Calibri"/>
              <a:cs typeface="Calibri"/>
            </a:endParaRPr>
          </a:p>
          <a:p>
            <a:r>
              <a:rPr lang="en-US" dirty="0">
                <a:ea typeface="Calibri"/>
                <a:cs typeface="Calibri"/>
              </a:rPr>
              <a:t>This table has information on the number of steps and estimated distance travelled by users on particular days</a:t>
            </a:r>
          </a:p>
        </p:txBody>
      </p:sp>
      <p:sp>
        <p:nvSpPr>
          <p:cNvPr id="4" name="Slide Number Placeholder 3"/>
          <p:cNvSpPr>
            <a:spLocks noGrp="1"/>
          </p:cNvSpPr>
          <p:nvPr>
            <p:ph type="sldNum" sz="quarter" idx="5"/>
          </p:nvPr>
        </p:nvSpPr>
        <p:spPr/>
        <p:txBody>
          <a:bodyPr/>
          <a:lstStyle/>
          <a:p>
            <a:fld id="{5A3452FB-7274-4E52-B585-59AB70EBCA41}" type="slidenum">
              <a:rPr lang="en-US" smtClean="0"/>
              <a:t>4</a:t>
            </a:fld>
            <a:endParaRPr lang="en-US"/>
          </a:p>
        </p:txBody>
      </p:sp>
    </p:spTree>
    <p:extLst>
      <p:ext uri="{BB962C8B-B14F-4D97-AF65-F5344CB8AC3E}">
        <p14:creationId xmlns:p14="http://schemas.microsoft.com/office/powerpoint/2010/main" val="25230128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This table is shows the sleep data of users.  </a:t>
            </a:r>
          </a:p>
        </p:txBody>
      </p:sp>
      <p:sp>
        <p:nvSpPr>
          <p:cNvPr id="4" name="Slide Number Placeholder 3"/>
          <p:cNvSpPr>
            <a:spLocks noGrp="1"/>
          </p:cNvSpPr>
          <p:nvPr>
            <p:ph type="sldNum" sz="quarter" idx="5"/>
          </p:nvPr>
        </p:nvSpPr>
        <p:spPr/>
        <p:txBody>
          <a:bodyPr/>
          <a:lstStyle/>
          <a:p>
            <a:fld id="{5A3452FB-7274-4E52-B585-59AB70EBCA41}" type="slidenum">
              <a:rPr lang="en-US" smtClean="0"/>
              <a:t>5</a:t>
            </a:fld>
            <a:endParaRPr lang="en-US"/>
          </a:p>
        </p:txBody>
      </p:sp>
    </p:spTree>
    <p:extLst>
      <p:ext uri="{BB962C8B-B14F-4D97-AF65-F5344CB8AC3E}">
        <p14:creationId xmlns:p14="http://schemas.microsoft.com/office/powerpoint/2010/main" val="7065353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If you want to combine tables, you need to do it using a common column.  Here, that could be the Date.  But there's something different between the two.</a:t>
            </a:r>
          </a:p>
          <a:p>
            <a:endParaRPr lang="en-US" dirty="0">
              <a:ea typeface="Calibri"/>
              <a:cs typeface="Calibri"/>
            </a:endParaRPr>
          </a:p>
          <a:p>
            <a:r>
              <a:rPr lang="en-US" dirty="0">
                <a:ea typeface="Calibri"/>
                <a:cs typeface="Calibri"/>
              </a:rPr>
              <a:t>What is it (one has date and time)</a:t>
            </a:r>
          </a:p>
        </p:txBody>
      </p:sp>
      <p:sp>
        <p:nvSpPr>
          <p:cNvPr id="4" name="Slide Number Placeholder 3"/>
          <p:cNvSpPr>
            <a:spLocks noGrp="1"/>
          </p:cNvSpPr>
          <p:nvPr>
            <p:ph type="sldNum" sz="quarter" idx="5"/>
          </p:nvPr>
        </p:nvSpPr>
        <p:spPr/>
        <p:txBody>
          <a:bodyPr/>
          <a:lstStyle/>
          <a:p>
            <a:fld id="{5A3452FB-7274-4E52-B585-59AB70EBCA41}" type="slidenum">
              <a:rPr lang="en-US" smtClean="0"/>
              <a:t>6</a:t>
            </a:fld>
            <a:endParaRPr lang="en-US"/>
          </a:p>
        </p:txBody>
      </p:sp>
    </p:spTree>
    <p:extLst>
      <p:ext uri="{BB962C8B-B14F-4D97-AF65-F5344CB8AC3E}">
        <p14:creationId xmlns:p14="http://schemas.microsoft.com/office/powerpoint/2010/main" val="138473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We need to split off the time – then the column format will match and you can combine the tables.</a:t>
            </a:r>
          </a:p>
        </p:txBody>
      </p:sp>
      <p:sp>
        <p:nvSpPr>
          <p:cNvPr id="4" name="Slide Number Placeholder 3"/>
          <p:cNvSpPr>
            <a:spLocks noGrp="1"/>
          </p:cNvSpPr>
          <p:nvPr>
            <p:ph type="sldNum" sz="quarter" idx="5"/>
          </p:nvPr>
        </p:nvSpPr>
        <p:spPr/>
        <p:txBody>
          <a:bodyPr/>
          <a:lstStyle/>
          <a:p>
            <a:fld id="{5A3452FB-7274-4E52-B585-59AB70EBCA41}" type="slidenum">
              <a:rPr lang="en-US" smtClean="0"/>
              <a:t>7</a:t>
            </a:fld>
            <a:endParaRPr lang="en-US"/>
          </a:p>
        </p:txBody>
      </p:sp>
    </p:spTree>
    <p:extLst>
      <p:ext uri="{BB962C8B-B14F-4D97-AF65-F5344CB8AC3E}">
        <p14:creationId xmlns:p14="http://schemas.microsoft.com/office/powerpoint/2010/main" val="31725935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When you combine the tables, now you can run queries that look for patterns in number of steps and sleep outcomes.  </a:t>
            </a:r>
          </a:p>
        </p:txBody>
      </p:sp>
      <p:sp>
        <p:nvSpPr>
          <p:cNvPr id="4" name="Slide Number Placeholder 3"/>
          <p:cNvSpPr>
            <a:spLocks noGrp="1"/>
          </p:cNvSpPr>
          <p:nvPr>
            <p:ph type="sldNum" sz="quarter" idx="5"/>
          </p:nvPr>
        </p:nvSpPr>
        <p:spPr/>
        <p:txBody>
          <a:bodyPr/>
          <a:lstStyle/>
          <a:p>
            <a:fld id="{5A3452FB-7274-4E52-B585-59AB70EBCA41}" type="slidenum">
              <a:rPr lang="en-US" smtClean="0"/>
              <a:t>9</a:t>
            </a:fld>
            <a:endParaRPr lang="en-US"/>
          </a:p>
        </p:txBody>
      </p:sp>
    </p:spTree>
    <p:extLst>
      <p:ext uri="{BB962C8B-B14F-4D97-AF65-F5344CB8AC3E}">
        <p14:creationId xmlns:p14="http://schemas.microsoft.com/office/powerpoint/2010/main" val="17318641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Next up, let's study outliers.  </a:t>
            </a:r>
          </a:p>
          <a:p>
            <a:endParaRPr lang="en-US" dirty="0">
              <a:ea typeface="Calibri"/>
              <a:cs typeface="Calibri"/>
            </a:endParaRPr>
          </a:p>
          <a:p>
            <a:r>
              <a:rPr lang="en-US" dirty="0">
                <a:ea typeface="Calibri"/>
                <a:cs typeface="Calibri"/>
              </a:rPr>
              <a:t>In certain data, there can be values that are much lower or much higher than the rest of the data.  </a:t>
            </a:r>
          </a:p>
          <a:p>
            <a:endParaRPr lang="en-US" dirty="0">
              <a:ea typeface="Calibri"/>
              <a:cs typeface="Calibri"/>
            </a:endParaRPr>
          </a:p>
          <a:p>
            <a:r>
              <a:rPr lang="en-US" dirty="0">
                <a:ea typeface="Calibri"/>
                <a:cs typeface="Calibri"/>
              </a:rPr>
              <a:t>There are many tests to identify outliers.  You can do a simple standard deviation study, box-plot, or other more statistical tests.</a:t>
            </a:r>
          </a:p>
          <a:p>
            <a:endParaRPr lang="en-US" dirty="0">
              <a:ea typeface="Calibri"/>
              <a:cs typeface="Calibri"/>
            </a:endParaRPr>
          </a:p>
          <a:p>
            <a:endParaRPr lang="en-US" dirty="0">
              <a:ea typeface="Calibri"/>
              <a:cs typeface="Calibri"/>
            </a:endParaRPr>
          </a:p>
        </p:txBody>
      </p:sp>
      <p:sp>
        <p:nvSpPr>
          <p:cNvPr id="4" name="Slide Number Placeholder 3"/>
          <p:cNvSpPr>
            <a:spLocks noGrp="1"/>
          </p:cNvSpPr>
          <p:nvPr>
            <p:ph type="sldNum" sz="quarter" idx="5"/>
          </p:nvPr>
        </p:nvSpPr>
        <p:spPr/>
        <p:txBody>
          <a:bodyPr/>
          <a:lstStyle/>
          <a:p>
            <a:fld id="{5A3452FB-7274-4E52-B585-59AB70EBCA41}" type="slidenum">
              <a:rPr lang="en-US" smtClean="0"/>
              <a:t>10</a:t>
            </a:fld>
            <a:endParaRPr lang="en-US"/>
          </a:p>
        </p:txBody>
      </p:sp>
    </p:spTree>
    <p:extLst>
      <p:ext uri="{BB962C8B-B14F-4D97-AF65-F5344CB8AC3E}">
        <p14:creationId xmlns:p14="http://schemas.microsoft.com/office/powerpoint/2010/main" val="39990535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763C584-8AEF-4A43-8713-A662A829C1CE}" type="datetimeFigureOut">
              <a:rPr lang="en-US" smtClean="0"/>
              <a:t>10/6/2023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2299AA-6EB0-4C14-BE1C-21965C8C6F35}" type="slidenum">
              <a:rPr lang="en-US" smtClean="0"/>
              <a:t>‹#›</a:t>
            </a:fld>
            <a:endParaRPr lang="en-US"/>
          </a:p>
        </p:txBody>
      </p:sp>
    </p:spTree>
    <p:extLst>
      <p:ext uri="{BB962C8B-B14F-4D97-AF65-F5344CB8AC3E}">
        <p14:creationId xmlns:p14="http://schemas.microsoft.com/office/powerpoint/2010/main" val="38114574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63C584-8AEF-4A43-8713-A662A829C1CE}" type="datetimeFigureOut">
              <a:rPr lang="en-US" smtClean="0"/>
              <a:t>10/6/2023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2299AA-6EB0-4C14-BE1C-21965C8C6F35}" type="slidenum">
              <a:rPr lang="en-US" smtClean="0"/>
              <a:t>‹#›</a:t>
            </a:fld>
            <a:endParaRPr lang="en-US"/>
          </a:p>
        </p:txBody>
      </p:sp>
    </p:spTree>
    <p:extLst>
      <p:ext uri="{BB962C8B-B14F-4D97-AF65-F5344CB8AC3E}">
        <p14:creationId xmlns:p14="http://schemas.microsoft.com/office/powerpoint/2010/main" val="37364485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63C584-8AEF-4A43-8713-A662A829C1CE}" type="datetimeFigureOut">
              <a:rPr lang="en-US" smtClean="0"/>
              <a:t>10/6/2023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2299AA-6EB0-4C14-BE1C-21965C8C6F35}" type="slidenum">
              <a:rPr lang="en-US" smtClean="0"/>
              <a:t>‹#›</a:t>
            </a:fld>
            <a:endParaRPr lang="en-US"/>
          </a:p>
        </p:txBody>
      </p:sp>
    </p:spTree>
    <p:extLst>
      <p:ext uri="{BB962C8B-B14F-4D97-AF65-F5344CB8AC3E}">
        <p14:creationId xmlns:p14="http://schemas.microsoft.com/office/powerpoint/2010/main" val="3960012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63C584-8AEF-4A43-8713-A662A829C1CE}" type="datetimeFigureOut">
              <a:rPr lang="en-US" smtClean="0"/>
              <a:t>10/6/2023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2299AA-6EB0-4C14-BE1C-21965C8C6F35}" type="slidenum">
              <a:rPr lang="en-US" smtClean="0"/>
              <a:t>‹#›</a:t>
            </a:fld>
            <a:endParaRPr lang="en-US"/>
          </a:p>
        </p:txBody>
      </p:sp>
    </p:spTree>
    <p:extLst>
      <p:ext uri="{BB962C8B-B14F-4D97-AF65-F5344CB8AC3E}">
        <p14:creationId xmlns:p14="http://schemas.microsoft.com/office/powerpoint/2010/main" val="7287332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763C584-8AEF-4A43-8713-A662A829C1CE}" type="datetimeFigureOut">
              <a:rPr lang="en-US" smtClean="0"/>
              <a:t>10/6/2023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2299AA-6EB0-4C14-BE1C-21965C8C6F35}" type="slidenum">
              <a:rPr lang="en-US" smtClean="0"/>
              <a:t>‹#›</a:t>
            </a:fld>
            <a:endParaRPr lang="en-US"/>
          </a:p>
        </p:txBody>
      </p:sp>
    </p:spTree>
    <p:extLst>
      <p:ext uri="{BB962C8B-B14F-4D97-AF65-F5344CB8AC3E}">
        <p14:creationId xmlns:p14="http://schemas.microsoft.com/office/powerpoint/2010/main" val="31895178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763C584-8AEF-4A43-8713-A662A829C1CE}" type="datetimeFigureOut">
              <a:rPr lang="en-US" smtClean="0"/>
              <a:t>10/6/2023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2299AA-6EB0-4C14-BE1C-21965C8C6F35}" type="slidenum">
              <a:rPr lang="en-US" smtClean="0"/>
              <a:t>‹#›</a:t>
            </a:fld>
            <a:endParaRPr lang="en-US"/>
          </a:p>
        </p:txBody>
      </p:sp>
    </p:spTree>
    <p:extLst>
      <p:ext uri="{BB962C8B-B14F-4D97-AF65-F5344CB8AC3E}">
        <p14:creationId xmlns:p14="http://schemas.microsoft.com/office/powerpoint/2010/main" val="37166015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763C584-8AEF-4A43-8713-A662A829C1CE}" type="datetimeFigureOut">
              <a:rPr lang="en-US" smtClean="0"/>
              <a:t>10/6/2023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32299AA-6EB0-4C14-BE1C-21965C8C6F35}" type="slidenum">
              <a:rPr lang="en-US" smtClean="0"/>
              <a:t>‹#›</a:t>
            </a:fld>
            <a:endParaRPr lang="en-US"/>
          </a:p>
        </p:txBody>
      </p:sp>
    </p:spTree>
    <p:extLst>
      <p:ext uri="{BB962C8B-B14F-4D97-AF65-F5344CB8AC3E}">
        <p14:creationId xmlns:p14="http://schemas.microsoft.com/office/powerpoint/2010/main" val="26616569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Date Placeholder 2"/>
          <p:cNvSpPr>
            <a:spLocks noGrp="1"/>
          </p:cNvSpPr>
          <p:nvPr>
            <p:ph type="dt" sz="half" idx="10"/>
          </p:nvPr>
        </p:nvSpPr>
        <p:spPr/>
        <p:txBody>
          <a:bodyPr/>
          <a:lstStyle/>
          <a:p>
            <a:fld id="{0763C584-8AEF-4A43-8713-A662A829C1CE}" type="datetimeFigureOut">
              <a:rPr lang="en-US" smtClean="0"/>
              <a:t>10/6/2023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32299AA-6EB0-4C14-BE1C-21965C8C6F35}" type="slidenum">
              <a:rPr lang="en-US" smtClean="0"/>
              <a:t>‹#›</a:t>
            </a:fld>
            <a:endParaRPr lang="en-US"/>
          </a:p>
        </p:txBody>
      </p:sp>
    </p:spTree>
    <p:extLst>
      <p:ext uri="{BB962C8B-B14F-4D97-AF65-F5344CB8AC3E}">
        <p14:creationId xmlns:p14="http://schemas.microsoft.com/office/powerpoint/2010/main" val="22577666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63C584-8AEF-4A43-8713-A662A829C1CE}" type="datetimeFigureOut">
              <a:rPr lang="en-US" smtClean="0"/>
              <a:t>10/6/2023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32299AA-6EB0-4C14-BE1C-21965C8C6F35}" type="slidenum">
              <a:rPr lang="en-US" smtClean="0"/>
              <a:t>‹#›</a:t>
            </a:fld>
            <a:endParaRPr lang="en-US"/>
          </a:p>
        </p:txBody>
      </p:sp>
    </p:spTree>
    <p:extLst>
      <p:ext uri="{BB962C8B-B14F-4D97-AF65-F5344CB8AC3E}">
        <p14:creationId xmlns:p14="http://schemas.microsoft.com/office/powerpoint/2010/main" val="18325977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763C584-8AEF-4A43-8713-A662A829C1CE}" type="datetimeFigureOut">
              <a:rPr lang="en-US" smtClean="0"/>
              <a:t>10/6/2023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2299AA-6EB0-4C14-BE1C-21965C8C6F35}" type="slidenum">
              <a:rPr lang="en-US" smtClean="0"/>
              <a:t>‹#›</a:t>
            </a:fld>
            <a:endParaRPr lang="en-US"/>
          </a:p>
        </p:txBody>
      </p:sp>
    </p:spTree>
    <p:extLst>
      <p:ext uri="{BB962C8B-B14F-4D97-AF65-F5344CB8AC3E}">
        <p14:creationId xmlns:p14="http://schemas.microsoft.com/office/powerpoint/2010/main" val="19246722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763C584-8AEF-4A43-8713-A662A829C1CE}" type="datetimeFigureOut">
              <a:rPr lang="en-US" smtClean="0"/>
              <a:t>10/6/2023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2299AA-6EB0-4C14-BE1C-21965C8C6F35}" type="slidenum">
              <a:rPr lang="en-US" smtClean="0"/>
              <a:t>‹#›</a:t>
            </a:fld>
            <a:endParaRPr lang="en-US"/>
          </a:p>
        </p:txBody>
      </p:sp>
    </p:spTree>
    <p:extLst>
      <p:ext uri="{BB962C8B-B14F-4D97-AF65-F5344CB8AC3E}">
        <p14:creationId xmlns:p14="http://schemas.microsoft.com/office/powerpoint/2010/main" val="5595945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63C584-8AEF-4A43-8713-A662A829C1CE}" type="datetimeFigureOut">
              <a:rPr lang="en-US" smtClean="0"/>
              <a:t>10/6/2023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2299AA-6EB0-4C14-BE1C-21965C8C6F35}" type="slidenum">
              <a:rPr lang="en-US" smtClean="0"/>
              <a:t>‹#›</a:t>
            </a:fld>
            <a:endParaRPr lang="en-US"/>
          </a:p>
        </p:txBody>
      </p:sp>
    </p:spTree>
    <p:extLst>
      <p:ext uri="{BB962C8B-B14F-4D97-AF65-F5344CB8AC3E}">
        <p14:creationId xmlns:p14="http://schemas.microsoft.com/office/powerpoint/2010/main" val="178943819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Process</a:t>
            </a:r>
          </a:p>
        </p:txBody>
      </p:sp>
      <p:sp>
        <p:nvSpPr>
          <p:cNvPr id="3" name="Subtitle 2"/>
          <p:cNvSpPr>
            <a:spLocks noGrp="1"/>
          </p:cNvSpPr>
          <p:nvPr>
            <p:ph type="subTitle" idx="1"/>
          </p:nvPr>
        </p:nvSpPr>
        <p:spPr/>
        <p:txBody>
          <a:bodyPr/>
          <a:lstStyle/>
          <a:p>
            <a:r>
              <a:rPr lang="en-US" dirty="0"/>
              <a:t>WK DSS 220, Module 3, Lesson 2</a:t>
            </a:r>
          </a:p>
        </p:txBody>
      </p:sp>
    </p:spTree>
    <p:extLst>
      <p:ext uri="{BB962C8B-B14F-4D97-AF65-F5344CB8AC3E}">
        <p14:creationId xmlns:p14="http://schemas.microsoft.com/office/powerpoint/2010/main" val="4792578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A1436-296D-C013-3A2D-1A11454CC716}"/>
              </a:ext>
            </a:extLst>
          </p:cNvPr>
          <p:cNvSpPr>
            <a:spLocks noGrp="1"/>
          </p:cNvSpPr>
          <p:nvPr>
            <p:ph type="title"/>
          </p:nvPr>
        </p:nvSpPr>
        <p:spPr/>
        <p:txBody>
          <a:bodyPr/>
          <a:lstStyle/>
          <a:p>
            <a:r>
              <a:rPr lang="en-US" dirty="0"/>
              <a:t>Outliers</a:t>
            </a:r>
          </a:p>
        </p:txBody>
      </p:sp>
      <p:pic>
        <p:nvPicPr>
          <p:cNvPr id="6" name="Picture 5">
            <a:extLst>
              <a:ext uri="{FF2B5EF4-FFF2-40B4-BE49-F238E27FC236}">
                <a16:creationId xmlns:a16="http://schemas.microsoft.com/office/drawing/2014/main" id="{832EF0FD-7213-67B3-AC8A-E698E28106BA}"/>
              </a:ext>
            </a:extLst>
          </p:cNvPr>
          <p:cNvPicPr>
            <a:picLocks noChangeAspect="1"/>
          </p:cNvPicPr>
          <p:nvPr/>
        </p:nvPicPr>
        <p:blipFill>
          <a:blip r:embed="rId3"/>
          <a:stretch>
            <a:fillRect/>
          </a:stretch>
        </p:blipFill>
        <p:spPr>
          <a:xfrm>
            <a:off x="2310863" y="1873338"/>
            <a:ext cx="7570273" cy="3785136"/>
          </a:xfrm>
          <a:prstGeom prst="rect">
            <a:avLst/>
          </a:prstGeom>
          <a:solidFill>
            <a:schemeClr val="tx1">
              <a:lumMod val="75000"/>
            </a:schemeClr>
          </a:solidFill>
        </p:spPr>
      </p:pic>
      <p:sp>
        <p:nvSpPr>
          <p:cNvPr id="7" name="Arrow: Right 6">
            <a:extLst>
              <a:ext uri="{FF2B5EF4-FFF2-40B4-BE49-F238E27FC236}">
                <a16:creationId xmlns:a16="http://schemas.microsoft.com/office/drawing/2014/main" id="{E9C18F18-C39C-6442-0F07-4B8766B97D09}"/>
              </a:ext>
            </a:extLst>
          </p:cNvPr>
          <p:cNvSpPr/>
          <p:nvPr/>
        </p:nvSpPr>
        <p:spPr>
          <a:xfrm rot="18528838">
            <a:off x="2614879" y="5260769"/>
            <a:ext cx="995565" cy="333907"/>
          </a:xfrm>
          <a:prstGeom prst="rightArrow">
            <a:avLst>
              <a:gd name="adj1" fmla="val 25925"/>
              <a:gd name="adj2" fmla="val 53009"/>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8" name="Arrow: Right 7">
            <a:extLst>
              <a:ext uri="{FF2B5EF4-FFF2-40B4-BE49-F238E27FC236}">
                <a16:creationId xmlns:a16="http://schemas.microsoft.com/office/drawing/2014/main" id="{BBF28833-82C8-0F3F-D91E-72EA242FDE8B}"/>
              </a:ext>
            </a:extLst>
          </p:cNvPr>
          <p:cNvSpPr/>
          <p:nvPr/>
        </p:nvSpPr>
        <p:spPr>
          <a:xfrm rot="3071162" flipH="1">
            <a:off x="9057029" y="5217574"/>
            <a:ext cx="909931" cy="333907"/>
          </a:xfrm>
          <a:prstGeom prst="rightArrow">
            <a:avLst>
              <a:gd name="adj1" fmla="val 25925"/>
              <a:gd name="adj2" fmla="val 53009"/>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AD375D96-3101-43A7-6EDA-936DC56A2A2C}"/>
              </a:ext>
            </a:extLst>
          </p:cNvPr>
          <p:cNvSpPr txBox="1"/>
          <p:nvPr/>
        </p:nvSpPr>
        <p:spPr>
          <a:xfrm>
            <a:off x="3472973" y="5753085"/>
            <a:ext cx="5246052" cy="523220"/>
          </a:xfrm>
          <a:prstGeom prst="rect">
            <a:avLst/>
          </a:prstGeom>
          <a:noFill/>
        </p:spPr>
        <p:txBody>
          <a:bodyPr wrap="none" rtlCol="0">
            <a:spAutoFit/>
          </a:bodyPr>
          <a:lstStyle/>
          <a:p>
            <a:r>
              <a:rPr lang="en-US" sz="2800" dirty="0"/>
              <a:t>3+ Standard Deviations from mean</a:t>
            </a:r>
          </a:p>
        </p:txBody>
      </p:sp>
    </p:spTree>
    <p:extLst>
      <p:ext uri="{BB962C8B-B14F-4D97-AF65-F5344CB8AC3E}">
        <p14:creationId xmlns:p14="http://schemas.microsoft.com/office/powerpoint/2010/main" val="4322140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Outliers</a:t>
            </a:r>
          </a:p>
        </p:txBody>
      </p:sp>
      <p:pic>
        <p:nvPicPr>
          <p:cNvPr id="5" name="Picture 4"/>
          <p:cNvPicPr>
            <a:picLocks noChangeAspect="1"/>
          </p:cNvPicPr>
          <p:nvPr/>
        </p:nvPicPr>
        <p:blipFill>
          <a:blip r:embed="rId3"/>
          <a:stretch>
            <a:fillRect/>
          </a:stretch>
        </p:blipFill>
        <p:spPr>
          <a:xfrm>
            <a:off x="1112228" y="2064818"/>
            <a:ext cx="9967543" cy="3062654"/>
          </a:xfrm>
          <a:prstGeom prst="rect">
            <a:avLst/>
          </a:prstGeom>
        </p:spPr>
      </p:pic>
      <p:sp>
        <p:nvSpPr>
          <p:cNvPr id="6" name="TextBox 5"/>
          <p:cNvSpPr txBox="1"/>
          <p:nvPr/>
        </p:nvSpPr>
        <p:spPr>
          <a:xfrm>
            <a:off x="4495272" y="5240592"/>
            <a:ext cx="3201454" cy="523220"/>
          </a:xfrm>
          <a:prstGeom prst="rect">
            <a:avLst/>
          </a:prstGeom>
          <a:noFill/>
        </p:spPr>
        <p:txBody>
          <a:bodyPr wrap="none" rtlCol="0">
            <a:spAutoFit/>
          </a:bodyPr>
          <a:lstStyle/>
          <a:p>
            <a:r>
              <a:rPr lang="en-US" sz="2800" dirty="0" err="1"/>
              <a:t>Matplotlib</a:t>
            </a:r>
            <a:r>
              <a:rPr lang="en-US" sz="2800" dirty="0"/>
              <a:t> definition</a:t>
            </a:r>
          </a:p>
        </p:txBody>
      </p:sp>
    </p:spTree>
    <p:extLst>
      <p:ext uri="{BB962C8B-B14F-4D97-AF65-F5344CB8AC3E}">
        <p14:creationId xmlns:p14="http://schemas.microsoft.com/office/powerpoint/2010/main" val="16716959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59B5240-D07A-29AA-5BB3-AD71983619A9}"/>
              </a:ext>
            </a:extLst>
          </p:cNvPr>
          <p:cNvSpPr/>
          <p:nvPr/>
        </p:nvSpPr>
        <p:spPr>
          <a:xfrm>
            <a:off x="10559688" y="752480"/>
            <a:ext cx="563226" cy="510844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9" name="Chart 8">
            <a:extLst>
              <a:ext uri="{FF2B5EF4-FFF2-40B4-BE49-F238E27FC236}">
                <a16:creationId xmlns:a16="http://schemas.microsoft.com/office/drawing/2014/main" id="{E6514679-C5C4-48F7-DFC5-D00E6A6CA1A7}"/>
              </a:ext>
            </a:extLst>
          </p:cNvPr>
          <p:cNvGraphicFramePr>
            <a:graphicFrameLocks/>
          </p:cNvGraphicFramePr>
          <p:nvPr/>
        </p:nvGraphicFramePr>
        <p:xfrm>
          <a:off x="271464" y="188686"/>
          <a:ext cx="11615736" cy="641213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5177817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F750A745-4FD1-82F1-11A1-F6037ED55ED8}"/>
              </a:ext>
            </a:extLst>
          </p:cNvPr>
          <p:cNvPicPr>
            <a:picLocks noChangeAspect="1"/>
          </p:cNvPicPr>
          <p:nvPr/>
        </p:nvPicPr>
        <p:blipFill rotWithShape="1">
          <a:blip r:embed="rId3">
            <a:extLst>
              <a:ext uri="{28A0092B-C50C-407E-A947-70E740481C1C}">
                <a14:useLocalDpi xmlns:a14="http://schemas.microsoft.com/office/drawing/2010/main" val="0"/>
              </a:ext>
            </a:extLst>
          </a:blip>
          <a:srcRect l="5222" t="7130" r="13642" b="3425"/>
          <a:stretch/>
        </p:blipFill>
        <p:spPr>
          <a:xfrm>
            <a:off x="2386475" y="1650230"/>
            <a:ext cx="7419050" cy="4907280"/>
          </a:xfrm>
          <a:prstGeom prst="rect">
            <a:avLst/>
          </a:prstGeom>
        </p:spPr>
      </p:pic>
      <p:sp>
        <p:nvSpPr>
          <p:cNvPr id="2" name="Title 1">
            <a:extLst>
              <a:ext uri="{FF2B5EF4-FFF2-40B4-BE49-F238E27FC236}">
                <a16:creationId xmlns:a16="http://schemas.microsoft.com/office/drawing/2014/main" id="{72C7F44E-1E5B-86D9-8E92-4BF835817394}"/>
              </a:ext>
            </a:extLst>
          </p:cNvPr>
          <p:cNvSpPr>
            <a:spLocks noGrp="1"/>
          </p:cNvSpPr>
          <p:nvPr>
            <p:ph type="title"/>
          </p:nvPr>
        </p:nvSpPr>
        <p:spPr/>
        <p:txBody>
          <a:bodyPr/>
          <a:lstStyle/>
          <a:p>
            <a:r>
              <a:rPr lang="en-US" dirty="0"/>
              <a:t>Missing Values</a:t>
            </a:r>
          </a:p>
        </p:txBody>
      </p:sp>
      <p:sp>
        <p:nvSpPr>
          <p:cNvPr id="8" name="Rectangle 7">
            <a:extLst>
              <a:ext uri="{FF2B5EF4-FFF2-40B4-BE49-F238E27FC236}">
                <a16:creationId xmlns:a16="http://schemas.microsoft.com/office/drawing/2014/main" id="{41090BFD-E07B-9348-9C1A-2760F2349D51}"/>
              </a:ext>
            </a:extLst>
          </p:cNvPr>
          <p:cNvSpPr/>
          <p:nvPr/>
        </p:nvSpPr>
        <p:spPr>
          <a:xfrm>
            <a:off x="5051769" y="1849120"/>
            <a:ext cx="622766" cy="464375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510273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89065-FC46-1E92-BA6B-E0C8D29C0294}"/>
              </a:ext>
            </a:extLst>
          </p:cNvPr>
          <p:cNvSpPr>
            <a:spLocks noGrp="1"/>
          </p:cNvSpPr>
          <p:nvPr>
            <p:ph type="title"/>
          </p:nvPr>
        </p:nvSpPr>
        <p:spPr/>
        <p:txBody>
          <a:bodyPr/>
          <a:lstStyle/>
          <a:p>
            <a:r>
              <a:rPr lang="en-US" dirty="0"/>
              <a:t>Missing Values</a:t>
            </a:r>
          </a:p>
        </p:txBody>
      </p:sp>
      <p:graphicFrame>
        <p:nvGraphicFramePr>
          <p:cNvPr id="4" name="Table 4">
            <a:extLst>
              <a:ext uri="{FF2B5EF4-FFF2-40B4-BE49-F238E27FC236}">
                <a16:creationId xmlns:a16="http://schemas.microsoft.com/office/drawing/2014/main" id="{82485D81-5432-F020-BDB9-CFEC794A6433}"/>
              </a:ext>
            </a:extLst>
          </p:cNvPr>
          <p:cNvGraphicFramePr>
            <a:graphicFrameLocks noGrp="1"/>
          </p:cNvGraphicFramePr>
          <p:nvPr>
            <p:ph idx="1"/>
          </p:nvPr>
        </p:nvGraphicFramePr>
        <p:xfrm>
          <a:off x="3333361" y="2998820"/>
          <a:ext cx="5525278" cy="2466455"/>
        </p:xfrm>
        <a:graphic>
          <a:graphicData uri="http://schemas.openxmlformats.org/drawingml/2006/table">
            <a:tbl>
              <a:tblPr firstRow="1" bandRow="1">
                <a:tableStyleId>{5C22544A-7EE6-4342-B048-85BDC9FD1C3A}</a:tableStyleId>
              </a:tblPr>
              <a:tblGrid>
                <a:gridCol w="4022987">
                  <a:extLst>
                    <a:ext uri="{9D8B030D-6E8A-4147-A177-3AD203B41FA5}">
                      <a16:colId xmlns:a16="http://schemas.microsoft.com/office/drawing/2014/main" val="4082617556"/>
                    </a:ext>
                  </a:extLst>
                </a:gridCol>
                <a:gridCol w="1502291">
                  <a:extLst>
                    <a:ext uri="{9D8B030D-6E8A-4147-A177-3AD203B41FA5}">
                      <a16:colId xmlns:a16="http://schemas.microsoft.com/office/drawing/2014/main" val="1152691716"/>
                    </a:ext>
                  </a:extLst>
                </a:gridCol>
              </a:tblGrid>
              <a:tr h="493291">
                <a:tc>
                  <a:txBody>
                    <a:bodyPr/>
                    <a:lstStyle/>
                    <a:p>
                      <a:pPr algn="ctr"/>
                      <a:r>
                        <a:rPr lang="en-US" sz="2400" dirty="0"/>
                        <a:t>Name</a:t>
                      </a:r>
                    </a:p>
                  </a:txBody>
                  <a:tcPr/>
                </a:tc>
                <a:tc>
                  <a:txBody>
                    <a:bodyPr/>
                    <a:lstStyle/>
                    <a:p>
                      <a:pPr algn="ctr"/>
                      <a:r>
                        <a:rPr lang="en-US" sz="2400" dirty="0"/>
                        <a:t>Age</a:t>
                      </a:r>
                    </a:p>
                  </a:txBody>
                  <a:tcPr/>
                </a:tc>
                <a:extLst>
                  <a:ext uri="{0D108BD9-81ED-4DB2-BD59-A6C34878D82A}">
                    <a16:rowId xmlns:a16="http://schemas.microsoft.com/office/drawing/2014/main" val="2117537060"/>
                  </a:ext>
                </a:extLst>
              </a:tr>
              <a:tr h="493291">
                <a:tc>
                  <a:txBody>
                    <a:bodyPr/>
                    <a:lstStyle/>
                    <a:p>
                      <a:pPr algn="ctr"/>
                      <a:r>
                        <a:rPr lang="en-US" sz="2400" dirty="0">
                          <a:solidFill>
                            <a:srgbClr val="FF0000"/>
                          </a:solidFill>
                        </a:rPr>
                        <a:t>Miss</a:t>
                      </a:r>
                      <a:r>
                        <a:rPr lang="en-US" sz="2400" dirty="0"/>
                        <a:t> </a:t>
                      </a:r>
                      <a:r>
                        <a:rPr lang="en-US" sz="2400" dirty="0" err="1"/>
                        <a:t>Laina</a:t>
                      </a:r>
                      <a:r>
                        <a:rPr lang="en-US" sz="2400" dirty="0"/>
                        <a:t> Heikkinen</a:t>
                      </a:r>
                    </a:p>
                  </a:txBody>
                  <a:tcPr/>
                </a:tc>
                <a:tc>
                  <a:txBody>
                    <a:bodyPr/>
                    <a:lstStyle/>
                    <a:p>
                      <a:pPr algn="ctr"/>
                      <a:r>
                        <a:rPr lang="en-US" sz="2400" dirty="0"/>
                        <a:t>26</a:t>
                      </a:r>
                    </a:p>
                  </a:txBody>
                  <a:tcPr/>
                </a:tc>
                <a:extLst>
                  <a:ext uri="{0D108BD9-81ED-4DB2-BD59-A6C34878D82A}">
                    <a16:rowId xmlns:a16="http://schemas.microsoft.com/office/drawing/2014/main" val="555836795"/>
                  </a:ext>
                </a:extLst>
              </a:tr>
              <a:tr h="493291">
                <a:tc>
                  <a:txBody>
                    <a:bodyPr/>
                    <a:lstStyle/>
                    <a:p>
                      <a:pPr algn="ctr"/>
                      <a:r>
                        <a:rPr lang="en-US" sz="2400" dirty="0">
                          <a:solidFill>
                            <a:srgbClr val="FF0000"/>
                          </a:solidFill>
                        </a:rPr>
                        <a:t>Mrs</a:t>
                      </a:r>
                      <a:r>
                        <a:rPr lang="en-US" sz="2400" dirty="0"/>
                        <a:t>. John Bradley </a:t>
                      </a:r>
                      <a:r>
                        <a:rPr lang="en-US" sz="2400" dirty="0" err="1"/>
                        <a:t>Cumings</a:t>
                      </a:r>
                      <a:endParaRPr lang="en-US" sz="2400" dirty="0"/>
                    </a:p>
                  </a:txBody>
                  <a:tcPr/>
                </a:tc>
                <a:tc>
                  <a:txBody>
                    <a:bodyPr/>
                    <a:lstStyle/>
                    <a:p>
                      <a:pPr algn="ctr"/>
                      <a:r>
                        <a:rPr lang="en-US" sz="2400" dirty="0"/>
                        <a:t>38</a:t>
                      </a:r>
                    </a:p>
                  </a:txBody>
                  <a:tcPr/>
                </a:tc>
                <a:extLst>
                  <a:ext uri="{0D108BD9-81ED-4DB2-BD59-A6C34878D82A}">
                    <a16:rowId xmlns:a16="http://schemas.microsoft.com/office/drawing/2014/main" val="3954000888"/>
                  </a:ext>
                </a:extLst>
              </a:tr>
              <a:tr h="493291">
                <a:tc>
                  <a:txBody>
                    <a:bodyPr/>
                    <a:lstStyle/>
                    <a:p>
                      <a:pPr algn="ctr"/>
                      <a:r>
                        <a:rPr lang="en-US" sz="2400" dirty="0">
                          <a:solidFill>
                            <a:srgbClr val="FF0000"/>
                          </a:solidFill>
                        </a:rPr>
                        <a:t>Master</a:t>
                      </a:r>
                      <a:r>
                        <a:rPr lang="en-US" sz="2400" dirty="0"/>
                        <a:t> </a:t>
                      </a:r>
                      <a:r>
                        <a:rPr lang="en-US" sz="2400" dirty="0" err="1"/>
                        <a:t>Gosta</a:t>
                      </a:r>
                      <a:r>
                        <a:rPr lang="en-US" sz="2400" dirty="0"/>
                        <a:t> Leonard </a:t>
                      </a:r>
                      <a:r>
                        <a:rPr lang="en-US" sz="2400" dirty="0" err="1"/>
                        <a:t>Palsson</a:t>
                      </a:r>
                      <a:endParaRPr lang="en-US" sz="2400" dirty="0"/>
                    </a:p>
                  </a:txBody>
                  <a:tcPr/>
                </a:tc>
                <a:tc>
                  <a:txBody>
                    <a:bodyPr/>
                    <a:lstStyle/>
                    <a:p>
                      <a:pPr algn="ctr"/>
                      <a:r>
                        <a:rPr lang="en-US" sz="2400" dirty="0"/>
                        <a:t>2</a:t>
                      </a:r>
                    </a:p>
                  </a:txBody>
                  <a:tcPr/>
                </a:tc>
                <a:extLst>
                  <a:ext uri="{0D108BD9-81ED-4DB2-BD59-A6C34878D82A}">
                    <a16:rowId xmlns:a16="http://schemas.microsoft.com/office/drawing/2014/main" val="708884397"/>
                  </a:ext>
                </a:extLst>
              </a:tr>
              <a:tr h="493291">
                <a:tc>
                  <a:txBody>
                    <a:bodyPr/>
                    <a:lstStyle/>
                    <a:p>
                      <a:pPr algn="ctr"/>
                      <a:r>
                        <a:rPr lang="en-US" sz="2400" dirty="0">
                          <a:solidFill>
                            <a:srgbClr val="FF0000"/>
                          </a:solidFill>
                        </a:rPr>
                        <a:t>Mr. </a:t>
                      </a:r>
                      <a:r>
                        <a:rPr lang="en-US" sz="2400" dirty="0"/>
                        <a:t>Timothy McCarthy</a:t>
                      </a:r>
                    </a:p>
                  </a:txBody>
                  <a:tcPr/>
                </a:tc>
                <a:tc>
                  <a:txBody>
                    <a:bodyPr/>
                    <a:lstStyle/>
                    <a:p>
                      <a:pPr algn="ctr"/>
                      <a:r>
                        <a:rPr lang="en-US" sz="2400" dirty="0"/>
                        <a:t>54</a:t>
                      </a:r>
                    </a:p>
                  </a:txBody>
                  <a:tcPr/>
                </a:tc>
                <a:extLst>
                  <a:ext uri="{0D108BD9-81ED-4DB2-BD59-A6C34878D82A}">
                    <a16:rowId xmlns:a16="http://schemas.microsoft.com/office/drawing/2014/main" val="2790634791"/>
                  </a:ext>
                </a:extLst>
              </a:tr>
            </a:tbl>
          </a:graphicData>
        </a:graphic>
      </p:graphicFrame>
      <p:sp>
        <p:nvSpPr>
          <p:cNvPr id="5" name="Content Placeholder 2">
            <a:extLst>
              <a:ext uri="{FF2B5EF4-FFF2-40B4-BE49-F238E27FC236}">
                <a16:creationId xmlns:a16="http://schemas.microsoft.com/office/drawing/2014/main" id="{97B2FF07-D0F6-367E-2ED4-70F3B2803D25}"/>
              </a:ext>
            </a:extLst>
          </p:cNvPr>
          <p:cNvSpPr txBox="1">
            <a:spLocks/>
          </p:cNvSpPr>
          <p:nvPr/>
        </p:nvSpPr>
        <p:spPr>
          <a:xfrm>
            <a:off x="838200" y="1825625"/>
            <a:ext cx="10515600" cy="1852483"/>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buFont typeface="+mj-lt"/>
              <a:buAutoNum type="arabicPeriod"/>
            </a:pPr>
            <a:r>
              <a:rPr lang="en-US" dirty="0">
                <a:cs typeface="Calibri"/>
              </a:rPr>
              <a:t>Group by Salutation</a:t>
            </a:r>
          </a:p>
          <a:p>
            <a:pPr marL="514350" indent="-514350">
              <a:buFont typeface="+mj-lt"/>
              <a:buAutoNum type="arabicPeriod"/>
            </a:pPr>
            <a:r>
              <a:rPr lang="en-US" dirty="0">
                <a:cs typeface="Calibri"/>
              </a:rPr>
              <a:t>Insert median value</a:t>
            </a:r>
          </a:p>
        </p:txBody>
      </p:sp>
    </p:spTree>
    <p:extLst>
      <p:ext uri="{BB962C8B-B14F-4D97-AF65-F5344CB8AC3E}">
        <p14:creationId xmlns:p14="http://schemas.microsoft.com/office/powerpoint/2010/main" val="6654101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0CE49-DB6F-4475-A527-30A1338A388C}"/>
              </a:ext>
            </a:extLst>
          </p:cNvPr>
          <p:cNvSpPr>
            <a:spLocks noGrp="1"/>
          </p:cNvSpPr>
          <p:nvPr>
            <p:ph type="title"/>
          </p:nvPr>
        </p:nvSpPr>
        <p:spPr>
          <a:xfrm>
            <a:off x="838200" y="365125"/>
            <a:ext cx="3870512" cy="5807915"/>
          </a:xfrm>
        </p:spPr>
        <p:txBody>
          <a:bodyPr>
            <a:normAutofit/>
          </a:bodyPr>
          <a:lstStyle/>
          <a:p>
            <a:r>
              <a:rPr lang="en-US" sz="6000" dirty="0">
                <a:cs typeface="Calibri Light"/>
              </a:rPr>
              <a:t>The Data Science Workflow</a:t>
            </a:r>
          </a:p>
        </p:txBody>
      </p:sp>
      <p:sp>
        <p:nvSpPr>
          <p:cNvPr id="3" name="Content Placeholder 2">
            <a:extLst>
              <a:ext uri="{FF2B5EF4-FFF2-40B4-BE49-F238E27FC236}">
                <a16:creationId xmlns:a16="http://schemas.microsoft.com/office/drawing/2014/main" id="{C31BB5D6-ACBC-64C3-3FF9-53B828C5B8FB}"/>
              </a:ext>
            </a:extLst>
          </p:cNvPr>
          <p:cNvSpPr>
            <a:spLocks noGrp="1"/>
          </p:cNvSpPr>
          <p:nvPr>
            <p:ph idx="1"/>
          </p:nvPr>
        </p:nvSpPr>
        <p:spPr>
          <a:xfrm>
            <a:off x="5096435" y="368861"/>
            <a:ext cx="6257365" cy="5808102"/>
          </a:xfrm>
        </p:spPr>
        <p:txBody>
          <a:bodyPr vert="horz" lIns="91440" tIns="45720" rIns="91440" bIns="45720" rtlCol="0" anchor="ctr">
            <a:normAutofit/>
          </a:bodyPr>
          <a:lstStyle/>
          <a:p>
            <a:pPr marL="0" indent="0">
              <a:lnSpc>
                <a:spcPct val="100000"/>
              </a:lnSpc>
              <a:spcBef>
                <a:spcPts val="0"/>
              </a:spcBef>
              <a:buNone/>
            </a:pPr>
            <a:r>
              <a:rPr lang="en-US" sz="5400" dirty="0">
                <a:latin typeface="Calibri Light"/>
                <a:ea typeface="+mn-lt"/>
                <a:cs typeface="Calibri Light"/>
              </a:rPr>
              <a:t>Ask questions</a:t>
            </a:r>
            <a:endParaRPr lang="en-US" sz="5400">
              <a:latin typeface="Calibri Light"/>
              <a:cs typeface="Calibri Light"/>
            </a:endParaRPr>
          </a:p>
          <a:p>
            <a:pPr marL="0" indent="0">
              <a:lnSpc>
                <a:spcPct val="100000"/>
              </a:lnSpc>
              <a:spcBef>
                <a:spcPts val="0"/>
              </a:spcBef>
              <a:buNone/>
            </a:pPr>
            <a:r>
              <a:rPr lang="en-US" sz="5400" dirty="0">
                <a:latin typeface="Calibri Light"/>
                <a:ea typeface="+mn-lt"/>
                <a:cs typeface="Calibri Light"/>
              </a:rPr>
              <a:t>Prepare and Plan</a:t>
            </a:r>
          </a:p>
          <a:p>
            <a:pPr marL="0" indent="0">
              <a:lnSpc>
                <a:spcPct val="100000"/>
              </a:lnSpc>
              <a:spcBef>
                <a:spcPts val="0"/>
              </a:spcBef>
              <a:buNone/>
            </a:pPr>
            <a:r>
              <a:rPr lang="en-US" sz="5400" dirty="0">
                <a:latin typeface="Calibri Light"/>
                <a:ea typeface="+mn-lt"/>
                <a:cs typeface="Calibri Light"/>
              </a:rPr>
              <a:t>Process</a:t>
            </a:r>
          </a:p>
          <a:p>
            <a:pPr marL="0" indent="0">
              <a:lnSpc>
                <a:spcPct val="100000"/>
              </a:lnSpc>
              <a:spcBef>
                <a:spcPts val="0"/>
              </a:spcBef>
              <a:buNone/>
            </a:pPr>
            <a:r>
              <a:rPr lang="en-US" sz="5400" dirty="0">
                <a:latin typeface="Calibri Light"/>
                <a:ea typeface="+mn-lt"/>
                <a:cs typeface="Calibri Light"/>
              </a:rPr>
              <a:t>Analyze </a:t>
            </a:r>
          </a:p>
          <a:p>
            <a:pPr marL="0" indent="0">
              <a:lnSpc>
                <a:spcPct val="100000"/>
              </a:lnSpc>
              <a:spcBef>
                <a:spcPts val="0"/>
              </a:spcBef>
              <a:buNone/>
            </a:pPr>
            <a:r>
              <a:rPr lang="en-US" sz="5400" dirty="0">
                <a:latin typeface="Calibri Light"/>
                <a:ea typeface="+mn-lt"/>
                <a:cs typeface="Calibri Light"/>
              </a:rPr>
              <a:t>Share and Act</a:t>
            </a:r>
            <a:endParaRPr lang="en-US" sz="5400" dirty="0">
              <a:latin typeface="Calibri Light"/>
              <a:cs typeface="Calibri Light"/>
            </a:endParaRPr>
          </a:p>
        </p:txBody>
      </p:sp>
      <p:cxnSp>
        <p:nvCxnSpPr>
          <p:cNvPr id="7" name="Straight Arrow Connector 6">
            <a:extLst>
              <a:ext uri="{FF2B5EF4-FFF2-40B4-BE49-F238E27FC236}">
                <a16:creationId xmlns:a16="http://schemas.microsoft.com/office/drawing/2014/main" id="{F0A054A0-9C46-4DBC-1EF3-F7854688571E}"/>
              </a:ext>
            </a:extLst>
          </p:cNvPr>
          <p:cNvCxnSpPr/>
          <p:nvPr/>
        </p:nvCxnSpPr>
        <p:spPr>
          <a:xfrm>
            <a:off x="4438025" y="759189"/>
            <a:ext cx="37475" cy="5271539"/>
          </a:xfrm>
          <a:prstGeom prst="straightConnector1">
            <a:avLst/>
          </a:prstGeom>
        </p:spPr>
        <p:style>
          <a:lnRef idx="3">
            <a:schemeClr val="accent2"/>
          </a:lnRef>
          <a:fillRef idx="0">
            <a:schemeClr val="accent2"/>
          </a:fillRef>
          <a:effectRef idx="2">
            <a:schemeClr val="accent2"/>
          </a:effectRef>
          <a:fontRef idx="minor">
            <a:schemeClr val="tx1"/>
          </a:fontRef>
        </p:style>
      </p:cxnSp>
      <p:sp>
        <p:nvSpPr>
          <p:cNvPr id="8" name="Rectangle 7">
            <a:extLst>
              <a:ext uri="{FF2B5EF4-FFF2-40B4-BE49-F238E27FC236}">
                <a16:creationId xmlns:a16="http://schemas.microsoft.com/office/drawing/2014/main" id="{9D4C0D16-7482-A4F2-1EE9-BFCE9BB7CD3E}"/>
              </a:ext>
            </a:extLst>
          </p:cNvPr>
          <p:cNvSpPr/>
          <p:nvPr/>
        </p:nvSpPr>
        <p:spPr>
          <a:xfrm>
            <a:off x="5018113" y="2875770"/>
            <a:ext cx="5010790" cy="801496"/>
          </a:xfrm>
          <a:prstGeom prst="rect">
            <a:avLst/>
          </a:prstGeom>
          <a:noFill/>
          <a:ln w="28575">
            <a:solidFill>
              <a:srgbClr val="4472C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433396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DD4AC-2AB7-C195-562F-2CCC6D57333E}"/>
              </a:ext>
            </a:extLst>
          </p:cNvPr>
          <p:cNvSpPr>
            <a:spLocks noGrp="1"/>
          </p:cNvSpPr>
          <p:nvPr>
            <p:ph type="title"/>
          </p:nvPr>
        </p:nvSpPr>
        <p:spPr>
          <a:xfrm>
            <a:off x="371094" y="1161288"/>
            <a:ext cx="3438144" cy="1124712"/>
          </a:xfrm>
        </p:spPr>
        <p:txBody>
          <a:bodyPr anchor="b">
            <a:normAutofit/>
          </a:bodyPr>
          <a:lstStyle/>
          <a:p>
            <a:r>
              <a:rPr lang="en-US" sz="3200"/>
              <a:t>Process</a:t>
            </a:r>
          </a:p>
        </p:txBody>
      </p:sp>
      <p:sp>
        <p:nvSpPr>
          <p:cNvPr id="3" name="Content Placeholder 2">
            <a:extLst>
              <a:ext uri="{FF2B5EF4-FFF2-40B4-BE49-F238E27FC236}">
                <a16:creationId xmlns:a16="http://schemas.microsoft.com/office/drawing/2014/main" id="{98B3A2CE-93C8-972D-3BE2-3F2D707AC3B6}"/>
              </a:ext>
            </a:extLst>
          </p:cNvPr>
          <p:cNvSpPr>
            <a:spLocks noGrp="1"/>
          </p:cNvSpPr>
          <p:nvPr>
            <p:ph idx="1"/>
          </p:nvPr>
        </p:nvSpPr>
        <p:spPr>
          <a:xfrm>
            <a:off x="371094" y="2718054"/>
            <a:ext cx="3438906" cy="3207258"/>
          </a:xfrm>
        </p:spPr>
        <p:txBody>
          <a:bodyPr anchor="t">
            <a:normAutofit/>
          </a:bodyPr>
          <a:lstStyle/>
          <a:p>
            <a:r>
              <a:rPr lang="en-US"/>
              <a:t>Combining Data</a:t>
            </a:r>
          </a:p>
          <a:p>
            <a:r>
              <a:rPr lang="en-US"/>
              <a:t>Outliers</a:t>
            </a:r>
          </a:p>
          <a:p>
            <a:r>
              <a:rPr lang="en-US"/>
              <a:t>Missing Data</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24249" y="0"/>
            <a:ext cx="8667751" cy="6858000"/>
          </a:xfrm>
          <a:prstGeom prst="rect">
            <a:avLst/>
          </a:prstGeom>
        </p:spPr>
      </p:pic>
    </p:spTree>
    <p:extLst>
      <p:ext uri="{BB962C8B-B14F-4D97-AF65-F5344CB8AC3E}">
        <p14:creationId xmlns:p14="http://schemas.microsoft.com/office/powerpoint/2010/main" val="25537290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C56E9-6D70-85BC-8FF0-FA8FD70D117A}"/>
              </a:ext>
            </a:extLst>
          </p:cNvPr>
          <p:cNvSpPr>
            <a:spLocks noGrp="1"/>
          </p:cNvSpPr>
          <p:nvPr>
            <p:ph type="title"/>
          </p:nvPr>
        </p:nvSpPr>
        <p:spPr/>
        <p:txBody>
          <a:bodyPr/>
          <a:lstStyle/>
          <a:p>
            <a:r>
              <a:rPr lang="en-US" dirty="0"/>
              <a:t>Fitbit Activity Table</a:t>
            </a:r>
          </a:p>
        </p:txBody>
      </p:sp>
      <p:graphicFrame>
        <p:nvGraphicFramePr>
          <p:cNvPr id="4" name="Table 4">
            <a:extLst>
              <a:ext uri="{FF2B5EF4-FFF2-40B4-BE49-F238E27FC236}">
                <a16:creationId xmlns:a16="http://schemas.microsoft.com/office/drawing/2014/main" id="{C887FBFC-FB0F-92F1-7651-B577DFAE2683}"/>
              </a:ext>
            </a:extLst>
          </p:cNvPr>
          <p:cNvGraphicFramePr>
            <a:graphicFrameLocks noGrp="1"/>
          </p:cNvGraphicFramePr>
          <p:nvPr>
            <p:ph idx="1"/>
          </p:nvPr>
        </p:nvGraphicFramePr>
        <p:xfrm>
          <a:off x="838200" y="1825625"/>
          <a:ext cx="10515597" cy="1112520"/>
        </p:xfrm>
        <a:graphic>
          <a:graphicData uri="http://schemas.openxmlformats.org/drawingml/2006/table">
            <a:tbl>
              <a:tblPr firstRow="1" bandRow="1">
                <a:tableStyleId>{5C22544A-7EE6-4342-B048-85BDC9FD1C3A}</a:tableStyleId>
              </a:tblPr>
              <a:tblGrid>
                <a:gridCol w="3505199">
                  <a:extLst>
                    <a:ext uri="{9D8B030D-6E8A-4147-A177-3AD203B41FA5}">
                      <a16:colId xmlns:a16="http://schemas.microsoft.com/office/drawing/2014/main" val="2968703812"/>
                    </a:ext>
                  </a:extLst>
                </a:gridCol>
                <a:gridCol w="3505199">
                  <a:extLst>
                    <a:ext uri="{9D8B030D-6E8A-4147-A177-3AD203B41FA5}">
                      <a16:colId xmlns:a16="http://schemas.microsoft.com/office/drawing/2014/main" val="934393013"/>
                    </a:ext>
                  </a:extLst>
                </a:gridCol>
                <a:gridCol w="3505199">
                  <a:extLst>
                    <a:ext uri="{9D8B030D-6E8A-4147-A177-3AD203B41FA5}">
                      <a16:colId xmlns:a16="http://schemas.microsoft.com/office/drawing/2014/main" val="2200915031"/>
                    </a:ext>
                  </a:extLst>
                </a:gridCol>
              </a:tblGrid>
              <a:tr h="370840">
                <a:tc>
                  <a:txBody>
                    <a:bodyPr/>
                    <a:lstStyle/>
                    <a:p>
                      <a:pPr algn="ctr" fontAlgn="ctr"/>
                      <a:r>
                        <a:rPr lang="en-US" sz="1800" b="1" i="0" u="none" strike="noStrike" dirty="0">
                          <a:solidFill>
                            <a:srgbClr val="000000"/>
                          </a:solidFill>
                          <a:effectLst/>
                          <a:latin typeface="Arial" panose="020B0604020202020204" pitchFamily="34" charset="0"/>
                        </a:rPr>
                        <a:t>Activity Date</a:t>
                      </a:r>
                    </a:p>
                  </a:txBody>
                  <a:tcPr marL="7620" marR="7620" marT="7620" marB="0" anchor="ctr"/>
                </a:tc>
                <a:tc>
                  <a:txBody>
                    <a:bodyPr/>
                    <a:lstStyle/>
                    <a:p>
                      <a:pPr algn="ctr" fontAlgn="ctr"/>
                      <a:r>
                        <a:rPr lang="en-US" sz="1800" b="1" i="0" u="none" strike="noStrike" dirty="0">
                          <a:solidFill>
                            <a:srgbClr val="000000"/>
                          </a:solidFill>
                          <a:effectLst/>
                          <a:latin typeface="Arial" panose="020B0604020202020204" pitchFamily="34" charset="0"/>
                        </a:rPr>
                        <a:t>Total Steps</a:t>
                      </a:r>
                    </a:p>
                  </a:txBody>
                  <a:tcPr marL="7620" marR="7620" marT="7620" marB="0" anchor="ctr"/>
                </a:tc>
                <a:tc>
                  <a:txBody>
                    <a:bodyPr/>
                    <a:lstStyle/>
                    <a:p>
                      <a:pPr algn="ctr" fontAlgn="ctr"/>
                      <a:r>
                        <a:rPr lang="en-US" sz="1800" b="1" i="0" u="none" strike="noStrike" dirty="0">
                          <a:solidFill>
                            <a:srgbClr val="000000"/>
                          </a:solidFill>
                          <a:effectLst/>
                          <a:latin typeface="Arial" panose="020B0604020202020204" pitchFamily="34" charset="0"/>
                        </a:rPr>
                        <a:t>Total Distance</a:t>
                      </a:r>
                    </a:p>
                  </a:txBody>
                  <a:tcPr marL="7620" marR="7620" marT="7620" marB="0" anchor="ctr"/>
                </a:tc>
                <a:extLst>
                  <a:ext uri="{0D108BD9-81ED-4DB2-BD59-A6C34878D82A}">
                    <a16:rowId xmlns:a16="http://schemas.microsoft.com/office/drawing/2014/main" val="3039686696"/>
                  </a:ext>
                </a:extLst>
              </a:tr>
              <a:tr h="370840">
                <a:tc>
                  <a:txBody>
                    <a:bodyPr/>
                    <a:lstStyle/>
                    <a:p>
                      <a:pPr algn="ctr" fontAlgn="ctr"/>
                      <a:r>
                        <a:rPr lang="en-US" sz="1800" b="0" i="0" u="none" strike="noStrike">
                          <a:solidFill>
                            <a:srgbClr val="000000"/>
                          </a:solidFill>
                          <a:effectLst/>
                          <a:latin typeface="Arial" panose="020B0604020202020204" pitchFamily="34" charset="0"/>
                        </a:rPr>
                        <a:t>4/12/2016</a:t>
                      </a:r>
                    </a:p>
                  </a:txBody>
                  <a:tcPr marL="7620" marR="7620" marT="7620" marB="0" anchor="ctr"/>
                </a:tc>
                <a:tc>
                  <a:txBody>
                    <a:bodyPr/>
                    <a:lstStyle/>
                    <a:p>
                      <a:pPr algn="ctr" fontAlgn="ctr"/>
                      <a:r>
                        <a:rPr lang="en-US" sz="1800" b="0" i="0" u="none" strike="noStrike">
                          <a:solidFill>
                            <a:srgbClr val="000000"/>
                          </a:solidFill>
                          <a:effectLst/>
                          <a:latin typeface="Arial" panose="020B0604020202020204" pitchFamily="34" charset="0"/>
                        </a:rPr>
                        <a:t>13162</a:t>
                      </a:r>
                    </a:p>
                  </a:txBody>
                  <a:tcPr marL="7620" marR="7620" marT="7620" marB="0" anchor="ctr"/>
                </a:tc>
                <a:tc>
                  <a:txBody>
                    <a:bodyPr/>
                    <a:lstStyle/>
                    <a:p>
                      <a:pPr algn="ctr" fontAlgn="ctr"/>
                      <a:r>
                        <a:rPr lang="en-US" sz="1800" b="0" i="0" u="none" strike="noStrike">
                          <a:solidFill>
                            <a:srgbClr val="000000"/>
                          </a:solidFill>
                          <a:effectLst/>
                          <a:latin typeface="Arial" panose="020B0604020202020204" pitchFamily="34" charset="0"/>
                        </a:rPr>
                        <a:t>8.5</a:t>
                      </a:r>
                    </a:p>
                  </a:txBody>
                  <a:tcPr marL="7620" marR="7620" marT="7620" marB="0" anchor="ctr"/>
                </a:tc>
                <a:extLst>
                  <a:ext uri="{0D108BD9-81ED-4DB2-BD59-A6C34878D82A}">
                    <a16:rowId xmlns:a16="http://schemas.microsoft.com/office/drawing/2014/main" val="1971271001"/>
                  </a:ext>
                </a:extLst>
              </a:tr>
              <a:tr h="370840">
                <a:tc>
                  <a:txBody>
                    <a:bodyPr/>
                    <a:lstStyle/>
                    <a:p>
                      <a:pPr algn="ctr" fontAlgn="ctr"/>
                      <a:r>
                        <a:rPr lang="en-US" sz="1800" b="0" i="0" u="none" strike="noStrike">
                          <a:solidFill>
                            <a:srgbClr val="000000"/>
                          </a:solidFill>
                          <a:effectLst/>
                          <a:latin typeface="Arial" panose="020B0604020202020204" pitchFamily="34" charset="0"/>
                        </a:rPr>
                        <a:t>4/13/2016</a:t>
                      </a:r>
                    </a:p>
                  </a:txBody>
                  <a:tcPr marL="7620" marR="7620" marT="7620" marB="0" anchor="ctr"/>
                </a:tc>
                <a:tc>
                  <a:txBody>
                    <a:bodyPr/>
                    <a:lstStyle/>
                    <a:p>
                      <a:pPr algn="ctr" fontAlgn="ctr"/>
                      <a:r>
                        <a:rPr lang="en-US" sz="1800" b="0" i="0" u="none" strike="noStrike">
                          <a:solidFill>
                            <a:srgbClr val="000000"/>
                          </a:solidFill>
                          <a:effectLst/>
                          <a:latin typeface="Arial" panose="020B0604020202020204" pitchFamily="34" charset="0"/>
                        </a:rPr>
                        <a:t>10735</a:t>
                      </a:r>
                    </a:p>
                  </a:txBody>
                  <a:tcPr marL="7620" marR="7620" marT="7620" marB="0" anchor="ctr"/>
                </a:tc>
                <a:tc>
                  <a:txBody>
                    <a:bodyPr/>
                    <a:lstStyle/>
                    <a:p>
                      <a:pPr algn="ctr" fontAlgn="ctr"/>
                      <a:r>
                        <a:rPr lang="en-US" sz="1800" b="0" i="0" u="none" strike="noStrike" dirty="0">
                          <a:solidFill>
                            <a:srgbClr val="000000"/>
                          </a:solidFill>
                          <a:effectLst/>
                          <a:latin typeface="Arial" panose="020B0604020202020204" pitchFamily="34" charset="0"/>
                        </a:rPr>
                        <a:t>6.97</a:t>
                      </a:r>
                    </a:p>
                  </a:txBody>
                  <a:tcPr marL="7620" marR="7620" marT="7620" marB="0" anchor="ctr"/>
                </a:tc>
                <a:extLst>
                  <a:ext uri="{0D108BD9-81ED-4DB2-BD59-A6C34878D82A}">
                    <a16:rowId xmlns:a16="http://schemas.microsoft.com/office/drawing/2014/main" val="2797113372"/>
                  </a:ext>
                </a:extLst>
              </a:tr>
            </a:tbl>
          </a:graphicData>
        </a:graphic>
      </p:graphicFrame>
    </p:spTree>
    <p:extLst>
      <p:ext uri="{BB962C8B-B14F-4D97-AF65-F5344CB8AC3E}">
        <p14:creationId xmlns:p14="http://schemas.microsoft.com/office/powerpoint/2010/main" val="15907072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C56E9-6D70-85BC-8FF0-FA8FD70D117A}"/>
              </a:ext>
            </a:extLst>
          </p:cNvPr>
          <p:cNvSpPr>
            <a:spLocks noGrp="1"/>
          </p:cNvSpPr>
          <p:nvPr>
            <p:ph type="title"/>
          </p:nvPr>
        </p:nvSpPr>
        <p:spPr/>
        <p:txBody>
          <a:bodyPr/>
          <a:lstStyle/>
          <a:p>
            <a:r>
              <a:rPr lang="en-US" dirty="0"/>
              <a:t>Fitbit Sleep Table</a:t>
            </a:r>
          </a:p>
        </p:txBody>
      </p:sp>
      <p:graphicFrame>
        <p:nvGraphicFramePr>
          <p:cNvPr id="5" name="Table 4">
            <a:extLst>
              <a:ext uri="{FF2B5EF4-FFF2-40B4-BE49-F238E27FC236}">
                <a16:creationId xmlns:a16="http://schemas.microsoft.com/office/drawing/2014/main" id="{7A97D2E8-A084-210A-7E9B-B14108021000}"/>
              </a:ext>
            </a:extLst>
          </p:cNvPr>
          <p:cNvGraphicFramePr>
            <a:graphicFrameLocks/>
          </p:cNvGraphicFramePr>
          <p:nvPr/>
        </p:nvGraphicFramePr>
        <p:xfrm>
          <a:off x="838200" y="3964725"/>
          <a:ext cx="10515596" cy="1112520"/>
        </p:xfrm>
        <a:graphic>
          <a:graphicData uri="http://schemas.openxmlformats.org/drawingml/2006/table">
            <a:tbl>
              <a:tblPr firstRow="1" bandRow="1">
                <a:tableStyleId>{5C22544A-7EE6-4342-B048-85BDC9FD1C3A}</a:tableStyleId>
              </a:tblPr>
              <a:tblGrid>
                <a:gridCol w="2628899">
                  <a:extLst>
                    <a:ext uri="{9D8B030D-6E8A-4147-A177-3AD203B41FA5}">
                      <a16:colId xmlns:a16="http://schemas.microsoft.com/office/drawing/2014/main" val="2968703812"/>
                    </a:ext>
                  </a:extLst>
                </a:gridCol>
                <a:gridCol w="2628899">
                  <a:extLst>
                    <a:ext uri="{9D8B030D-6E8A-4147-A177-3AD203B41FA5}">
                      <a16:colId xmlns:a16="http://schemas.microsoft.com/office/drawing/2014/main" val="934393013"/>
                    </a:ext>
                  </a:extLst>
                </a:gridCol>
                <a:gridCol w="2628899">
                  <a:extLst>
                    <a:ext uri="{9D8B030D-6E8A-4147-A177-3AD203B41FA5}">
                      <a16:colId xmlns:a16="http://schemas.microsoft.com/office/drawing/2014/main" val="2200915031"/>
                    </a:ext>
                  </a:extLst>
                </a:gridCol>
                <a:gridCol w="2628899">
                  <a:extLst>
                    <a:ext uri="{9D8B030D-6E8A-4147-A177-3AD203B41FA5}">
                      <a16:colId xmlns:a16="http://schemas.microsoft.com/office/drawing/2014/main" val="278333978"/>
                    </a:ext>
                  </a:extLst>
                </a:gridCol>
              </a:tblGrid>
              <a:tr h="370840">
                <a:tc>
                  <a:txBody>
                    <a:bodyPr/>
                    <a:lstStyle/>
                    <a:p>
                      <a:pPr algn="ctr" fontAlgn="ctr"/>
                      <a:r>
                        <a:rPr lang="en-US" sz="1800" b="1" i="0" u="none" strike="noStrike" dirty="0">
                          <a:solidFill>
                            <a:srgbClr val="000000"/>
                          </a:solidFill>
                          <a:effectLst/>
                          <a:latin typeface="Arial" panose="020B0604020202020204" pitchFamily="34" charset="0"/>
                        </a:rPr>
                        <a:t>Sleep Day</a:t>
                      </a:r>
                    </a:p>
                  </a:txBody>
                  <a:tcPr marL="7620" marR="7620" marT="7620" marB="0" anchor="ctr"/>
                </a:tc>
                <a:tc>
                  <a:txBody>
                    <a:bodyPr/>
                    <a:lstStyle/>
                    <a:p>
                      <a:pPr algn="ctr" fontAlgn="ctr"/>
                      <a:r>
                        <a:rPr lang="en-US" sz="1800" b="1" i="0" u="none" strike="noStrike" dirty="0">
                          <a:solidFill>
                            <a:srgbClr val="000000"/>
                          </a:solidFill>
                          <a:effectLst/>
                          <a:latin typeface="Arial" panose="020B0604020202020204" pitchFamily="34" charset="0"/>
                        </a:rPr>
                        <a:t>Total Sleep Records</a:t>
                      </a:r>
                    </a:p>
                  </a:txBody>
                  <a:tcPr marL="7620" marR="7620" marT="7620" marB="0" anchor="ctr"/>
                </a:tc>
                <a:tc>
                  <a:txBody>
                    <a:bodyPr/>
                    <a:lstStyle/>
                    <a:p>
                      <a:pPr algn="ctr" fontAlgn="ctr"/>
                      <a:r>
                        <a:rPr lang="en-US" sz="1800" b="1" i="0" u="none" strike="noStrike" dirty="0">
                          <a:solidFill>
                            <a:srgbClr val="000000"/>
                          </a:solidFill>
                          <a:effectLst/>
                          <a:latin typeface="Arial" panose="020B0604020202020204" pitchFamily="34" charset="0"/>
                        </a:rPr>
                        <a:t>Total Minutes Asleep</a:t>
                      </a:r>
                    </a:p>
                  </a:txBody>
                  <a:tcPr marL="7620" marR="7620" marT="7620" marB="0" anchor="ctr"/>
                </a:tc>
                <a:tc>
                  <a:txBody>
                    <a:bodyPr/>
                    <a:lstStyle/>
                    <a:p>
                      <a:pPr algn="ctr" fontAlgn="ctr"/>
                      <a:r>
                        <a:rPr lang="en-US" sz="1800" b="1" i="0" u="none" strike="noStrike" dirty="0">
                          <a:solidFill>
                            <a:srgbClr val="000000"/>
                          </a:solidFill>
                          <a:effectLst/>
                          <a:latin typeface="Arial" panose="020B0604020202020204" pitchFamily="34" charset="0"/>
                        </a:rPr>
                        <a:t>Total Time In Bed</a:t>
                      </a:r>
                    </a:p>
                  </a:txBody>
                  <a:tcPr marL="7620" marR="7620" marT="7620" marB="0" anchor="ctr"/>
                </a:tc>
                <a:extLst>
                  <a:ext uri="{0D108BD9-81ED-4DB2-BD59-A6C34878D82A}">
                    <a16:rowId xmlns:a16="http://schemas.microsoft.com/office/drawing/2014/main" val="3039686696"/>
                  </a:ext>
                </a:extLst>
              </a:tr>
              <a:tr h="370840">
                <a:tc>
                  <a:txBody>
                    <a:bodyPr/>
                    <a:lstStyle/>
                    <a:p>
                      <a:pPr algn="ctr" fontAlgn="ctr"/>
                      <a:r>
                        <a:rPr lang="en-US" sz="1800" b="0" i="0" u="none" strike="noStrike">
                          <a:solidFill>
                            <a:srgbClr val="000000"/>
                          </a:solidFill>
                          <a:effectLst/>
                          <a:latin typeface="Arial" panose="020B0604020202020204" pitchFamily="34" charset="0"/>
                        </a:rPr>
                        <a:t>4/12/2016 0:00</a:t>
                      </a:r>
                    </a:p>
                  </a:txBody>
                  <a:tcPr marL="7620" marR="7620" marT="7620" marB="0" anchor="ctr"/>
                </a:tc>
                <a:tc>
                  <a:txBody>
                    <a:bodyPr/>
                    <a:lstStyle/>
                    <a:p>
                      <a:pPr algn="ctr" fontAlgn="ctr"/>
                      <a:r>
                        <a:rPr lang="en-US" sz="1800" b="0" i="0" u="none" strike="noStrike">
                          <a:solidFill>
                            <a:srgbClr val="000000"/>
                          </a:solidFill>
                          <a:effectLst/>
                          <a:latin typeface="Arial" panose="020B0604020202020204" pitchFamily="34" charset="0"/>
                        </a:rPr>
                        <a:t>1</a:t>
                      </a:r>
                    </a:p>
                  </a:txBody>
                  <a:tcPr marL="7620" marR="7620" marT="7620" marB="0" anchor="ctr"/>
                </a:tc>
                <a:tc>
                  <a:txBody>
                    <a:bodyPr/>
                    <a:lstStyle/>
                    <a:p>
                      <a:pPr algn="ctr" fontAlgn="ctr"/>
                      <a:r>
                        <a:rPr lang="en-US" sz="1800" b="0" i="0" u="none" strike="noStrike">
                          <a:solidFill>
                            <a:srgbClr val="000000"/>
                          </a:solidFill>
                          <a:effectLst/>
                          <a:latin typeface="Arial" panose="020B0604020202020204" pitchFamily="34" charset="0"/>
                        </a:rPr>
                        <a:t>327</a:t>
                      </a:r>
                    </a:p>
                  </a:txBody>
                  <a:tcPr marL="7620" marR="7620" marT="7620" marB="0" anchor="ctr"/>
                </a:tc>
                <a:tc>
                  <a:txBody>
                    <a:bodyPr/>
                    <a:lstStyle/>
                    <a:p>
                      <a:pPr algn="ctr" fontAlgn="ctr"/>
                      <a:r>
                        <a:rPr lang="en-US" sz="1800" b="0" i="0" u="none" strike="noStrike">
                          <a:solidFill>
                            <a:srgbClr val="000000"/>
                          </a:solidFill>
                          <a:effectLst/>
                          <a:latin typeface="Arial" panose="020B0604020202020204" pitchFamily="34" charset="0"/>
                        </a:rPr>
                        <a:t>346</a:t>
                      </a:r>
                    </a:p>
                  </a:txBody>
                  <a:tcPr marL="7620" marR="7620" marT="7620" marB="0" anchor="ctr"/>
                </a:tc>
                <a:extLst>
                  <a:ext uri="{0D108BD9-81ED-4DB2-BD59-A6C34878D82A}">
                    <a16:rowId xmlns:a16="http://schemas.microsoft.com/office/drawing/2014/main" val="1971271001"/>
                  </a:ext>
                </a:extLst>
              </a:tr>
              <a:tr h="370840">
                <a:tc>
                  <a:txBody>
                    <a:bodyPr/>
                    <a:lstStyle/>
                    <a:p>
                      <a:pPr algn="ctr" fontAlgn="ctr"/>
                      <a:r>
                        <a:rPr lang="en-US" sz="1800" b="0" i="0" u="none" strike="noStrike">
                          <a:solidFill>
                            <a:srgbClr val="000000"/>
                          </a:solidFill>
                          <a:effectLst/>
                          <a:latin typeface="Arial" panose="020B0604020202020204" pitchFamily="34" charset="0"/>
                        </a:rPr>
                        <a:t>4/13/2016 0:00</a:t>
                      </a:r>
                    </a:p>
                  </a:txBody>
                  <a:tcPr marL="7620" marR="7620" marT="7620" marB="0" anchor="ctr"/>
                </a:tc>
                <a:tc>
                  <a:txBody>
                    <a:bodyPr/>
                    <a:lstStyle/>
                    <a:p>
                      <a:pPr algn="ctr" fontAlgn="ctr"/>
                      <a:r>
                        <a:rPr lang="en-US" sz="1800" b="0" i="0" u="none" strike="noStrike" dirty="0">
                          <a:solidFill>
                            <a:srgbClr val="000000"/>
                          </a:solidFill>
                          <a:effectLst/>
                          <a:latin typeface="Arial" panose="020B0604020202020204" pitchFamily="34" charset="0"/>
                        </a:rPr>
                        <a:t>2</a:t>
                      </a:r>
                    </a:p>
                  </a:txBody>
                  <a:tcPr marL="7620" marR="7620" marT="7620" marB="0" anchor="ctr"/>
                </a:tc>
                <a:tc>
                  <a:txBody>
                    <a:bodyPr/>
                    <a:lstStyle/>
                    <a:p>
                      <a:pPr algn="ctr" fontAlgn="ctr"/>
                      <a:r>
                        <a:rPr lang="en-US" sz="1800" b="0" i="0" u="none" strike="noStrike">
                          <a:solidFill>
                            <a:srgbClr val="000000"/>
                          </a:solidFill>
                          <a:effectLst/>
                          <a:latin typeface="Arial" panose="020B0604020202020204" pitchFamily="34" charset="0"/>
                        </a:rPr>
                        <a:t>384</a:t>
                      </a:r>
                    </a:p>
                  </a:txBody>
                  <a:tcPr marL="7620" marR="7620" marT="7620" marB="0" anchor="ctr"/>
                </a:tc>
                <a:tc>
                  <a:txBody>
                    <a:bodyPr/>
                    <a:lstStyle/>
                    <a:p>
                      <a:pPr algn="ctr" fontAlgn="ctr"/>
                      <a:r>
                        <a:rPr lang="en-US" sz="1800" b="0" i="0" u="none" strike="noStrike" dirty="0">
                          <a:solidFill>
                            <a:srgbClr val="000000"/>
                          </a:solidFill>
                          <a:effectLst/>
                          <a:latin typeface="Arial" panose="020B0604020202020204" pitchFamily="34" charset="0"/>
                        </a:rPr>
                        <a:t>407</a:t>
                      </a:r>
                    </a:p>
                  </a:txBody>
                  <a:tcPr marL="7620" marR="7620" marT="7620" marB="0" anchor="ctr"/>
                </a:tc>
                <a:extLst>
                  <a:ext uri="{0D108BD9-81ED-4DB2-BD59-A6C34878D82A}">
                    <a16:rowId xmlns:a16="http://schemas.microsoft.com/office/drawing/2014/main" val="2797113372"/>
                  </a:ext>
                </a:extLst>
              </a:tr>
            </a:tbl>
          </a:graphicData>
        </a:graphic>
      </p:graphicFrame>
    </p:spTree>
    <p:extLst>
      <p:ext uri="{BB962C8B-B14F-4D97-AF65-F5344CB8AC3E}">
        <p14:creationId xmlns:p14="http://schemas.microsoft.com/office/powerpoint/2010/main" val="37397132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C56E9-6D70-85BC-8FF0-FA8FD70D117A}"/>
              </a:ext>
            </a:extLst>
          </p:cNvPr>
          <p:cNvSpPr>
            <a:spLocks noGrp="1"/>
          </p:cNvSpPr>
          <p:nvPr>
            <p:ph type="title"/>
          </p:nvPr>
        </p:nvSpPr>
        <p:spPr/>
        <p:txBody>
          <a:bodyPr/>
          <a:lstStyle/>
          <a:p>
            <a:r>
              <a:rPr lang="en-US" dirty="0"/>
              <a:t>Normalize Format</a:t>
            </a:r>
          </a:p>
        </p:txBody>
      </p:sp>
      <p:sp>
        <p:nvSpPr>
          <p:cNvPr id="6" name="Cross 5">
            <a:extLst>
              <a:ext uri="{FF2B5EF4-FFF2-40B4-BE49-F238E27FC236}">
                <a16:creationId xmlns:a16="http://schemas.microsoft.com/office/drawing/2014/main" id="{E4FF4D88-A249-9660-7E72-E4C3302F40AC}"/>
              </a:ext>
            </a:extLst>
          </p:cNvPr>
          <p:cNvSpPr/>
          <p:nvPr/>
        </p:nvSpPr>
        <p:spPr>
          <a:xfrm>
            <a:off x="5638798" y="2971800"/>
            <a:ext cx="914400" cy="914400"/>
          </a:xfrm>
          <a:prstGeom prst="plus">
            <a:avLst>
              <a:gd name="adj" fmla="val 40385"/>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0" name="Table 4">
            <a:extLst>
              <a:ext uri="{FF2B5EF4-FFF2-40B4-BE49-F238E27FC236}">
                <a16:creationId xmlns:a16="http://schemas.microsoft.com/office/drawing/2014/main" id="{709ADFE0-C098-443B-E706-008DEE65533D}"/>
              </a:ext>
            </a:extLst>
          </p:cNvPr>
          <p:cNvGraphicFramePr>
            <a:graphicFrameLocks/>
          </p:cNvGraphicFramePr>
          <p:nvPr/>
        </p:nvGraphicFramePr>
        <p:xfrm>
          <a:off x="838200" y="1825625"/>
          <a:ext cx="10515597" cy="1112520"/>
        </p:xfrm>
        <a:graphic>
          <a:graphicData uri="http://schemas.openxmlformats.org/drawingml/2006/table">
            <a:tbl>
              <a:tblPr firstRow="1" bandRow="1">
                <a:tableStyleId>{5C22544A-7EE6-4342-B048-85BDC9FD1C3A}</a:tableStyleId>
              </a:tblPr>
              <a:tblGrid>
                <a:gridCol w="3505199">
                  <a:extLst>
                    <a:ext uri="{9D8B030D-6E8A-4147-A177-3AD203B41FA5}">
                      <a16:colId xmlns:a16="http://schemas.microsoft.com/office/drawing/2014/main" val="2968703812"/>
                    </a:ext>
                  </a:extLst>
                </a:gridCol>
                <a:gridCol w="3505199">
                  <a:extLst>
                    <a:ext uri="{9D8B030D-6E8A-4147-A177-3AD203B41FA5}">
                      <a16:colId xmlns:a16="http://schemas.microsoft.com/office/drawing/2014/main" val="934393013"/>
                    </a:ext>
                  </a:extLst>
                </a:gridCol>
                <a:gridCol w="3505199">
                  <a:extLst>
                    <a:ext uri="{9D8B030D-6E8A-4147-A177-3AD203B41FA5}">
                      <a16:colId xmlns:a16="http://schemas.microsoft.com/office/drawing/2014/main" val="2200915031"/>
                    </a:ext>
                  </a:extLst>
                </a:gridCol>
              </a:tblGrid>
              <a:tr h="370840">
                <a:tc>
                  <a:txBody>
                    <a:bodyPr/>
                    <a:lstStyle/>
                    <a:p>
                      <a:pPr algn="ctr" fontAlgn="ctr"/>
                      <a:r>
                        <a:rPr lang="en-US" sz="1800" b="1" i="0" u="none" strike="noStrike" dirty="0">
                          <a:solidFill>
                            <a:srgbClr val="000000"/>
                          </a:solidFill>
                          <a:effectLst/>
                          <a:latin typeface="Arial" panose="020B0604020202020204" pitchFamily="34" charset="0"/>
                        </a:rPr>
                        <a:t>Activity Date</a:t>
                      </a:r>
                    </a:p>
                  </a:txBody>
                  <a:tcPr marL="7620" marR="7620" marT="7620" marB="0" anchor="ctr"/>
                </a:tc>
                <a:tc>
                  <a:txBody>
                    <a:bodyPr/>
                    <a:lstStyle/>
                    <a:p>
                      <a:pPr algn="ctr" fontAlgn="ctr"/>
                      <a:r>
                        <a:rPr lang="en-US" sz="1800" b="1" i="0" u="none" strike="noStrike" dirty="0">
                          <a:solidFill>
                            <a:srgbClr val="000000"/>
                          </a:solidFill>
                          <a:effectLst/>
                          <a:latin typeface="Arial" panose="020B0604020202020204" pitchFamily="34" charset="0"/>
                        </a:rPr>
                        <a:t>Total Steps</a:t>
                      </a:r>
                    </a:p>
                  </a:txBody>
                  <a:tcPr marL="7620" marR="7620" marT="7620" marB="0" anchor="ctr"/>
                </a:tc>
                <a:tc>
                  <a:txBody>
                    <a:bodyPr/>
                    <a:lstStyle/>
                    <a:p>
                      <a:pPr algn="ctr" fontAlgn="ctr"/>
                      <a:r>
                        <a:rPr lang="en-US" sz="1800" b="1" i="0" u="none" strike="noStrike" dirty="0">
                          <a:solidFill>
                            <a:srgbClr val="000000"/>
                          </a:solidFill>
                          <a:effectLst/>
                          <a:latin typeface="Arial" panose="020B0604020202020204" pitchFamily="34" charset="0"/>
                        </a:rPr>
                        <a:t>Total Distance</a:t>
                      </a:r>
                    </a:p>
                  </a:txBody>
                  <a:tcPr marL="7620" marR="7620" marT="7620" marB="0" anchor="ctr"/>
                </a:tc>
                <a:extLst>
                  <a:ext uri="{0D108BD9-81ED-4DB2-BD59-A6C34878D82A}">
                    <a16:rowId xmlns:a16="http://schemas.microsoft.com/office/drawing/2014/main" val="3039686696"/>
                  </a:ext>
                </a:extLst>
              </a:tr>
              <a:tr h="370840">
                <a:tc>
                  <a:txBody>
                    <a:bodyPr/>
                    <a:lstStyle/>
                    <a:p>
                      <a:pPr algn="ctr" fontAlgn="ctr"/>
                      <a:r>
                        <a:rPr lang="en-US" sz="1800" b="0" i="0" u="none" strike="noStrike">
                          <a:solidFill>
                            <a:srgbClr val="000000"/>
                          </a:solidFill>
                          <a:effectLst/>
                          <a:latin typeface="Arial" panose="020B0604020202020204" pitchFamily="34" charset="0"/>
                        </a:rPr>
                        <a:t>4/12/2016</a:t>
                      </a:r>
                    </a:p>
                  </a:txBody>
                  <a:tcPr marL="7620" marR="7620" marT="7620" marB="0" anchor="ctr"/>
                </a:tc>
                <a:tc>
                  <a:txBody>
                    <a:bodyPr/>
                    <a:lstStyle/>
                    <a:p>
                      <a:pPr algn="ctr" fontAlgn="ctr"/>
                      <a:r>
                        <a:rPr lang="en-US" sz="1800" b="0" i="0" u="none" strike="noStrike">
                          <a:solidFill>
                            <a:srgbClr val="000000"/>
                          </a:solidFill>
                          <a:effectLst/>
                          <a:latin typeface="Arial" panose="020B0604020202020204" pitchFamily="34" charset="0"/>
                        </a:rPr>
                        <a:t>13162</a:t>
                      </a:r>
                    </a:p>
                  </a:txBody>
                  <a:tcPr marL="7620" marR="7620" marT="7620" marB="0" anchor="ctr"/>
                </a:tc>
                <a:tc>
                  <a:txBody>
                    <a:bodyPr/>
                    <a:lstStyle/>
                    <a:p>
                      <a:pPr algn="ctr" fontAlgn="ctr"/>
                      <a:r>
                        <a:rPr lang="en-US" sz="1800" b="0" i="0" u="none" strike="noStrike">
                          <a:solidFill>
                            <a:srgbClr val="000000"/>
                          </a:solidFill>
                          <a:effectLst/>
                          <a:latin typeface="Arial" panose="020B0604020202020204" pitchFamily="34" charset="0"/>
                        </a:rPr>
                        <a:t>8.5</a:t>
                      </a:r>
                    </a:p>
                  </a:txBody>
                  <a:tcPr marL="7620" marR="7620" marT="7620" marB="0" anchor="ctr"/>
                </a:tc>
                <a:extLst>
                  <a:ext uri="{0D108BD9-81ED-4DB2-BD59-A6C34878D82A}">
                    <a16:rowId xmlns:a16="http://schemas.microsoft.com/office/drawing/2014/main" val="1971271001"/>
                  </a:ext>
                </a:extLst>
              </a:tr>
              <a:tr h="370840">
                <a:tc>
                  <a:txBody>
                    <a:bodyPr/>
                    <a:lstStyle/>
                    <a:p>
                      <a:pPr algn="ctr" fontAlgn="ctr"/>
                      <a:r>
                        <a:rPr lang="en-US" sz="1800" b="0" i="0" u="none" strike="noStrike">
                          <a:solidFill>
                            <a:srgbClr val="000000"/>
                          </a:solidFill>
                          <a:effectLst/>
                          <a:latin typeface="Arial" panose="020B0604020202020204" pitchFamily="34" charset="0"/>
                        </a:rPr>
                        <a:t>4/13/2016</a:t>
                      </a:r>
                    </a:p>
                  </a:txBody>
                  <a:tcPr marL="7620" marR="7620" marT="7620" marB="0" anchor="ctr"/>
                </a:tc>
                <a:tc>
                  <a:txBody>
                    <a:bodyPr/>
                    <a:lstStyle/>
                    <a:p>
                      <a:pPr algn="ctr" fontAlgn="ctr"/>
                      <a:r>
                        <a:rPr lang="en-US" sz="1800" b="0" i="0" u="none" strike="noStrike">
                          <a:solidFill>
                            <a:srgbClr val="000000"/>
                          </a:solidFill>
                          <a:effectLst/>
                          <a:latin typeface="Arial" panose="020B0604020202020204" pitchFamily="34" charset="0"/>
                        </a:rPr>
                        <a:t>10735</a:t>
                      </a:r>
                    </a:p>
                  </a:txBody>
                  <a:tcPr marL="7620" marR="7620" marT="7620" marB="0" anchor="ctr"/>
                </a:tc>
                <a:tc>
                  <a:txBody>
                    <a:bodyPr/>
                    <a:lstStyle/>
                    <a:p>
                      <a:pPr algn="ctr" fontAlgn="ctr"/>
                      <a:r>
                        <a:rPr lang="en-US" sz="1800" b="0" i="0" u="none" strike="noStrike" dirty="0">
                          <a:solidFill>
                            <a:srgbClr val="000000"/>
                          </a:solidFill>
                          <a:effectLst/>
                          <a:latin typeface="Arial" panose="020B0604020202020204" pitchFamily="34" charset="0"/>
                        </a:rPr>
                        <a:t>6.97</a:t>
                      </a:r>
                    </a:p>
                  </a:txBody>
                  <a:tcPr marL="7620" marR="7620" marT="7620" marB="0" anchor="ctr"/>
                </a:tc>
                <a:extLst>
                  <a:ext uri="{0D108BD9-81ED-4DB2-BD59-A6C34878D82A}">
                    <a16:rowId xmlns:a16="http://schemas.microsoft.com/office/drawing/2014/main" val="2797113372"/>
                  </a:ext>
                </a:extLst>
              </a:tr>
            </a:tbl>
          </a:graphicData>
        </a:graphic>
      </p:graphicFrame>
      <p:graphicFrame>
        <p:nvGraphicFramePr>
          <p:cNvPr id="11" name="Table 4">
            <a:extLst>
              <a:ext uri="{FF2B5EF4-FFF2-40B4-BE49-F238E27FC236}">
                <a16:creationId xmlns:a16="http://schemas.microsoft.com/office/drawing/2014/main" id="{437B294B-FDB2-4C6F-85A4-FDE32C8E97A7}"/>
              </a:ext>
            </a:extLst>
          </p:cNvPr>
          <p:cNvGraphicFramePr>
            <a:graphicFrameLocks/>
          </p:cNvGraphicFramePr>
          <p:nvPr/>
        </p:nvGraphicFramePr>
        <p:xfrm>
          <a:off x="838200" y="3936732"/>
          <a:ext cx="10515596" cy="1112520"/>
        </p:xfrm>
        <a:graphic>
          <a:graphicData uri="http://schemas.openxmlformats.org/drawingml/2006/table">
            <a:tbl>
              <a:tblPr firstRow="1" bandRow="1">
                <a:tableStyleId>{5C22544A-7EE6-4342-B048-85BDC9FD1C3A}</a:tableStyleId>
              </a:tblPr>
              <a:tblGrid>
                <a:gridCol w="2628899">
                  <a:extLst>
                    <a:ext uri="{9D8B030D-6E8A-4147-A177-3AD203B41FA5}">
                      <a16:colId xmlns:a16="http://schemas.microsoft.com/office/drawing/2014/main" val="2968703812"/>
                    </a:ext>
                  </a:extLst>
                </a:gridCol>
                <a:gridCol w="2628899">
                  <a:extLst>
                    <a:ext uri="{9D8B030D-6E8A-4147-A177-3AD203B41FA5}">
                      <a16:colId xmlns:a16="http://schemas.microsoft.com/office/drawing/2014/main" val="934393013"/>
                    </a:ext>
                  </a:extLst>
                </a:gridCol>
                <a:gridCol w="2628899">
                  <a:extLst>
                    <a:ext uri="{9D8B030D-6E8A-4147-A177-3AD203B41FA5}">
                      <a16:colId xmlns:a16="http://schemas.microsoft.com/office/drawing/2014/main" val="2200915031"/>
                    </a:ext>
                  </a:extLst>
                </a:gridCol>
                <a:gridCol w="2628899">
                  <a:extLst>
                    <a:ext uri="{9D8B030D-6E8A-4147-A177-3AD203B41FA5}">
                      <a16:colId xmlns:a16="http://schemas.microsoft.com/office/drawing/2014/main" val="278333978"/>
                    </a:ext>
                  </a:extLst>
                </a:gridCol>
              </a:tblGrid>
              <a:tr h="370840">
                <a:tc>
                  <a:txBody>
                    <a:bodyPr/>
                    <a:lstStyle/>
                    <a:p>
                      <a:pPr algn="ctr" fontAlgn="ctr"/>
                      <a:r>
                        <a:rPr lang="en-US" sz="1800" b="1" i="0" u="none" strike="noStrike" dirty="0">
                          <a:solidFill>
                            <a:srgbClr val="000000"/>
                          </a:solidFill>
                          <a:effectLst/>
                          <a:latin typeface="Arial" panose="020B0604020202020204" pitchFamily="34" charset="0"/>
                        </a:rPr>
                        <a:t>Sleep Day</a:t>
                      </a:r>
                    </a:p>
                  </a:txBody>
                  <a:tcPr marL="7620" marR="7620" marT="7620" marB="0" anchor="ctr"/>
                </a:tc>
                <a:tc>
                  <a:txBody>
                    <a:bodyPr/>
                    <a:lstStyle/>
                    <a:p>
                      <a:pPr algn="ctr" fontAlgn="ctr"/>
                      <a:r>
                        <a:rPr lang="en-US" sz="1800" b="1" i="0" u="none" strike="noStrike" dirty="0">
                          <a:solidFill>
                            <a:srgbClr val="000000"/>
                          </a:solidFill>
                          <a:effectLst/>
                          <a:latin typeface="Arial" panose="020B0604020202020204" pitchFamily="34" charset="0"/>
                        </a:rPr>
                        <a:t>Total Sleep Records</a:t>
                      </a:r>
                    </a:p>
                  </a:txBody>
                  <a:tcPr marL="7620" marR="7620" marT="7620" marB="0" anchor="ctr"/>
                </a:tc>
                <a:tc>
                  <a:txBody>
                    <a:bodyPr/>
                    <a:lstStyle/>
                    <a:p>
                      <a:pPr algn="ctr" fontAlgn="ctr"/>
                      <a:r>
                        <a:rPr lang="en-US" sz="1800" b="1" i="0" u="none" strike="noStrike" dirty="0">
                          <a:solidFill>
                            <a:srgbClr val="000000"/>
                          </a:solidFill>
                          <a:effectLst/>
                          <a:latin typeface="Arial" panose="020B0604020202020204" pitchFamily="34" charset="0"/>
                        </a:rPr>
                        <a:t>Total Minutes Asleep</a:t>
                      </a:r>
                    </a:p>
                  </a:txBody>
                  <a:tcPr marL="7620" marR="7620" marT="7620" marB="0" anchor="ctr"/>
                </a:tc>
                <a:tc>
                  <a:txBody>
                    <a:bodyPr/>
                    <a:lstStyle/>
                    <a:p>
                      <a:pPr algn="ctr" fontAlgn="ctr"/>
                      <a:r>
                        <a:rPr lang="en-US" sz="1800" b="1" i="0" u="none" strike="noStrike" dirty="0">
                          <a:solidFill>
                            <a:srgbClr val="000000"/>
                          </a:solidFill>
                          <a:effectLst/>
                          <a:latin typeface="Arial" panose="020B0604020202020204" pitchFamily="34" charset="0"/>
                        </a:rPr>
                        <a:t>Total Time In Bed</a:t>
                      </a:r>
                    </a:p>
                  </a:txBody>
                  <a:tcPr marL="7620" marR="7620" marT="7620" marB="0" anchor="ctr"/>
                </a:tc>
                <a:extLst>
                  <a:ext uri="{0D108BD9-81ED-4DB2-BD59-A6C34878D82A}">
                    <a16:rowId xmlns:a16="http://schemas.microsoft.com/office/drawing/2014/main" val="3039686696"/>
                  </a:ext>
                </a:extLst>
              </a:tr>
              <a:tr h="370840">
                <a:tc>
                  <a:txBody>
                    <a:bodyPr/>
                    <a:lstStyle/>
                    <a:p>
                      <a:pPr algn="ctr" fontAlgn="ctr"/>
                      <a:r>
                        <a:rPr lang="en-US" sz="1800" b="0" i="0" u="none" strike="noStrike">
                          <a:solidFill>
                            <a:srgbClr val="000000"/>
                          </a:solidFill>
                          <a:effectLst/>
                          <a:latin typeface="Arial" panose="020B0604020202020204" pitchFamily="34" charset="0"/>
                        </a:rPr>
                        <a:t>4/12/2016 0:00</a:t>
                      </a:r>
                    </a:p>
                  </a:txBody>
                  <a:tcPr marL="7620" marR="7620" marT="7620" marB="0" anchor="ctr"/>
                </a:tc>
                <a:tc>
                  <a:txBody>
                    <a:bodyPr/>
                    <a:lstStyle/>
                    <a:p>
                      <a:pPr algn="ctr" fontAlgn="ctr"/>
                      <a:r>
                        <a:rPr lang="en-US" sz="1800" b="0" i="0" u="none" strike="noStrike">
                          <a:solidFill>
                            <a:srgbClr val="000000"/>
                          </a:solidFill>
                          <a:effectLst/>
                          <a:latin typeface="Arial" panose="020B0604020202020204" pitchFamily="34" charset="0"/>
                        </a:rPr>
                        <a:t>1</a:t>
                      </a:r>
                    </a:p>
                  </a:txBody>
                  <a:tcPr marL="7620" marR="7620" marT="7620" marB="0" anchor="ctr"/>
                </a:tc>
                <a:tc>
                  <a:txBody>
                    <a:bodyPr/>
                    <a:lstStyle/>
                    <a:p>
                      <a:pPr algn="ctr" fontAlgn="ctr"/>
                      <a:r>
                        <a:rPr lang="en-US" sz="1800" b="0" i="0" u="none" strike="noStrike">
                          <a:solidFill>
                            <a:srgbClr val="000000"/>
                          </a:solidFill>
                          <a:effectLst/>
                          <a:latin typeface="Arial" panose="020B0604020202020204" pitchFamily="34" charset="0"/>
                        </a:rPr>
                        <a:t>327</a:t>
                      </a:r>
                    </a:p>
                  </a:txBody>
                  <a:tcPr marL="7620" marR="7620" marT="7620" marB="0" anchor="ctr"/>
                </a:tc>
                <a:tc>
                  <a:txBody>
                    <a:bodyPr/>
                    <a:lstStyle/>
                    <a:p>
                      <a:pPr algn="ctr" fontAlgn="ctr"/>
                      <a:r>
                        <a:rPr lang="en-US" sz="1800" b="0" i="0" u="none" strike="noStrike">
                          <a:solidFill>
                            <a:srgbClr val="000000"/>
                          </a:solidFill>
                          <a:effectLst/>
                          <a:latin typeface="Arial" panose="020B0604020202020204" pitchFamily="34" charset="0"/>
                        </a:rPr>
                        <a:t>346</a:t>
                      </a:r>
                    </a:p>
                  </a:txBody>
                  <a:tcPr marL="7620" marR="7620" marT="7620" marB="0" anchor="ctr"/>
                </a:tc>
                <a:extLst>
                  <a:ext uri="{0D108BD9-81ED-4DB2-BD59-A6C34878D82A}">
                    <a16:rowId xmlns:a16="http://schemas.microsoft.com/office/drawing/2014/main" val="1971271001"/>
                  </a:ext>
                </a:extLst>
              </a:tr>
              <a:tr h="370840">
                <a:tc>
                  <a:txBody>
                    <a:bodyPr/>
                    <a:lstStyle/>
                    <a:p>
                      <a:pPr algn="ctr" fontAlgn="ctr"/>
                      <a:r>
                        <a:rPr lang="en-US" sz="1800" b="0" i="0" u="none" strike="noStrike">
                          <a:solidFill>
                            <a:srgbClr val="000000"/>
                          </a:solidFill>
                          <a:effectLst/>
                          <a:latin typeface="Arial" panose="020B0604020202020204" pitchFamily="34" charset="0"/>
                        </a:rPr>
                        <a:t>4/13/2016 0:00</a:t>
                      </a:r>
                    </a:p>
                  </a:txBody>
                  <a:tcPr marL="7620" marR="7620" marT="7620" marB="0" anchor="ctr"/>
                </a:tc>
                <a:tc>
                  <a:txBody>
                    <a:bodyPr/>
                    <a:lstStyle/>
                    <a:p>
                      <a:pPr algn="ctr" fontAlgn="ctr"/>
                      <a:r>
                        <a:rPr lang="en-US" sz="1800" b="0" i="0" u="none" strike="noStrike" dirty="0">
                          <a:solidFill>
                            <a:srgbClr val="000000"/>
                          </a:solidFill>
                          <a:effectLst/>
                          <a:latin typeface="Arial" panose="020B0604020202020204" pitchFamily="34" charset="0"/>
                        </a:rPr>
                        <a:t>2</a:t>
                      </a:r>
                    </a:p>
                  </a:txBody>
                  <a:tcPr marL="7620" marR="7620" marT="7620" marB="0" anchor="ctr"/>
                </a:tc>
                <a:tc>
                  <a:txBody>
                    <a:bodyPr/>
                    <a:lstStyle/>
                    <a:p>
                      <a:pPr algn="ctr" fontAlgn="ctr"/>
                      <a:r>
                        <a:rPr lang="en-US" sz="1800" b="0" i="0" u="none" strike="noStrike">
                          <a:solidFill>
                            <a:srgbClr val="000000"/>
                          </a:solidFill>
                          <a:effectLst/>
                          <a:latin typeface="Arial" panose="020B0604020202020204" pitchFamily="34" charset="0"/>
                        </a:rPr>
                        <a:t>384</a:t>
                      </a:r>
                    </a:p>
                  </a:txBody>
                  <a:tcPr marL="7620" marR="7620" marT="7620" marB="0" anchor="ctr"/>
                </a:tc>
                <a:tc>
                  <a:txBody>
                    <a:bodyPr/>
                    <a:lstStyle/>
                    <a:p>
                      <a:pPr algn="ctr" fontAlgn="ctr"/>
                      <a:r>
                        <a:rPr lang="en-US" sz="1800" b="0" i="0" u="none" strike="noStrike" dirty="0">
                          <a:solidFill>
                            <a:srgbClr val="000000"/>
                          </a:solidFill>
                          <a:effectLst/>
                          <a:latin typeface="Arial" panose="020B0604020202020204" pitchFamily="34" charset="0"/>
                        </a:rPr>
                        <a:t>407</a:t>
                      </a:r>
                    </a:p>
                  </a:txBody>
                  <a:tcPr marL="7620" marR="7620" marT="7620" marB="0" anchor="ctr"/>
                </a:tc>
                <a:extLst>
                  <a:ext uri="{0D108BD9-81ED-4DB2-BD59-A6C34878D82A}">
                    <a16:rowId xmlns:a16="http://schemas.microsoft.com/office/drawing/2014/main" val="2797113372"/>
                  </a:ext>
                </a:extLst>
              </a:tr>
            </a:tbl>
          </a:graphicData>
        </a:graphic>
      </p:graphicFrame>
      <p:sp>
        <p:nvSpPr>
          <p:cNvPr id="8" name="Rectangle 7">
            <a:extLst>
              <a:ext uri="{FF2B5EF4-FFF2-40B4-BE49-F238E27FC236}">
                <a16:creationId xmlns:a16="http://schemas.microsoft.com/office/drawing/2014/main" id="{042AA07F-BDD0-86D3-079B-A7AA01C8A236}"/>
              </a:ext>
            </a:extLst>
          </p:cNvPr>
          <p:cNvSpPr/>
          <p:nvPr/>
        </p:nvSpPr>
        <p:spPr>
          <a:xfrm>
            <a:off x="743579" y="3864920"/>
            <a:ext cx="2736740" cy="131212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BE95B399-2317-53B6-B802-4FEEE93DCC79}"/>
              </a:ext>
            </a:extLst>
          </p:cNvPr>
          <p:cNvSpPr/>
          <p:nvPr/>
        </p:nvSpPr>
        <p:spPr>
          <a:xfrm>
            <a:off x="743578" y="1690688"/>
            <a:ext cx="3627455" cy="132556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156858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C56E9-6D70-85BC-8FF0-FA8FD70D117A}"/>
              </a:ext>
            </a:extLst>
          </p:cNvPr>
          <p:cNvSpPr>
            <a:spLocks noGrp="1"/>
          </p:cNvSpPr>
          <p:nvPr>
            <p:ph type="title"/>
          </p:nvPr>
        </p:nvSpPr>
        <p:spPr/>
        <p:txBody>
          <a:bodyPr/>
          <a:lstStyle/>
          <a:p>
            <a:r>
              <a:rPr lang="en-US" dirty="0"/>
              <a:t>Normalize Format</a:t>
            </a:r>
          </a:p>
        </p:txBody>
      </p:sp>
      <p:sp>
        <p:nvSpPr>
          <p:cNvPr id="6" name="Cross 5">
            <a:extLst>
              <a:ext uri="{FF2B5EF4-FFF2-40B4-BE49-F238E27FC236}">
                <a16:creationId xmlns:a16="http://schemas.microsoft.com/office/drawing/2014/main" id="{E4FF4D88-A249-9660-7E72-E4C3302F40AC}"/>
              </a:ext>
            </a:extLst>
          </p:cNvPr>
          <p:cNvSpPr/>
          <p:nvPr/>
        </p:nvSpPr>
        <p:spPr>
          <a:xfrm>
            <a:off x="5638797" y="2971800"/>
            <a:ext cx="914400" cy="914400"/>
          </a:xfrm>
          <a:prstGeom prst="plus">
            <a:avLst>
              <a:gd name="adj" fmla="val 40385"/>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0" name="Table 4">
            <a:extLst>
              <a:ext uri="{FF2B5EF4-FFF2-40B4-BE49-F238E27FC236}">
                <a16:creationId xmlns:a16="http://schemas.microsoft.com/office/drawing/2014/main" id="{709ADFE0-C098-443B-E706-008DEE65533D}"/>
              </a:ext>
            </a:extLst>
          </p:cNvPr>
          <p:cNvGraphicFramePr>
            <a:graphicFrameLocks/>
          </p:cNvGraphicFramePr>
          <p:nvPr/>
        </p:nvGraphicFramePr>
        <p:xfrm>
          <a:off x="838200" y="1825625"/>
          <a:ext cx="10515597" cy="1112520"/>
        </p:xfrm>
        <a:graphic>
          <a:graphicData uri="http://schemas.openxmlformats.org/drawingml/2006/table">
            <a:tbl>
              <a:tblPr firstRow="1" bandRow="1">
                <a:tableStyleId>{5C22544A-7EE6-4342-B048-85BDC9FD1C3A}</a:tableStyleId>
              </a:tblPr>
              <a:tblGrid>
                <a:gridCol w="3505199">
                  <a:extLst>
                    <a:ext uri="{9D8B030D-6E8A-4147-A177-3AD203B41FA5}">
                      <a16:colId xmlns:a16="http://schemas.microsoft.com/office/drawing/2014/main" val="2968703812"/>
                    </a:ext>
                  </a:extLst>
                </a:gridCol>
                <a:gridCol w="3505199">
                  <a:extLst>
                    <a:ext uri="{9D8B030D-6E8A-4147-A177-3AD203B41FA5}">
                      <a16:colId xmlns:a16="http://schemas.microsoft.com/office/drawing/2014/main" val="934393013"/>
                    </a:ext>
                  </a:extLst>
                </a:gridCol>
                <a:gridCol w="3505199">
                  <a:extLst>
                    <a:ext uri="{9D8B030D-6E8A-4147-A177-3AD203B41FA5}">
                      <a16:colId xmlns:a16="http://schemas.microsoft.com/office/drawing/2014/main" val="2200915031"/>
                    </a:ext>
                  </a:extLst>
                </a:gridCol>
              </a:tblGrid>
              <a:tr h="370840">
                <a:tc>
                  <a:txBody>
                    <a:bodyPr/>
                    <a:lstStyle/>
                    <a:p>
                      <a:pPr algn="ctr" fontAlgn="ctr"/>
                      <a:r>
                        <a:rPr lang="en-US" sz="1800" b="1" i="0" u="none" strike="noStrike" dirty="0">
                          <a:solidFill>
                            <a:srgbClr val="000000"/>
                          </a:solidFill>
                          <a:effectLst/>
                          <a:latin typeface="Arial" panose="020B0604020202020204" pitchFamily="34" charset="0"/>
                        </a:rPr>
                        <a:t>Activity Date</a:t>
                      </a:r>
                    </a:p>
                  </a:txBody>
                  <a:tcPr marL="7620" marR="7620" marT="7620" marB="0" anchor="ctr"/>
                </a:tc>
                <a:tc>
                  <a:txBody>
                    <a:bodyPr/>
                    <a:lstStyle/>
                    <a:p>
                      <a:pPr algn="ctr" fontAlgn="ctr"/>
                      <a:r>
                        <a:rPr lang="en-US" sz="1800" b="1" i="0" u="none" strike="noStrike" dirty="0">
                          <a:solidFill>
                            <a:srgbClr val="000000"/>
                          </a:solidFill>
                          <a:effectLst/>
                          <a:latin typeface="Arial" panose="020B0604020202020204" pitchFamily="34" charset="0"/>
                        </a:rPr>
                        <a:t>Total Steps</a:t>
                      </a:r>
                    </a:p>
                  </a:txBody>
                  <a:tcPr marL="7620" marR="7620" marT="7620" marB="0" anchor="ctr"/>
                </a:tc>
                <a:tc>
                  <a:txBody>
                    <a:bodyPr/>
                    <a:lstStyle/>
                    <a:p>
                      <a:pPr algn="ctr" fontAlgn="ctr"/>
                      <a:r>
                        <a:rPr lang="en-US" sz="1800" b="1" i="0" u="none" strike="noStrike" dirty="0">
                          <a:solidFill>
                            <a:srgbClr val="000000"/>
                          </a:solidFill>
                          <a:effectLst/>
                          <a:latin typeface="Arial" panose="020B0604020202020204" pitchFamily="34" charset="0"/>
                        </a:rPr>
                        <a:t>Total Distance</a:t>
                      </a:r>
                    </a:p>
                  </a:txBody>
                  <a:tcPr marL="7620" marR="7620" marT="7620" marB="0" anchor="ctr"/>
                </a:tc>
                <a:extLst>
                  <a:ext uri="{0D108BD9-81ED-4DB2-BD59-A6C34878D82A}">
                    <a16:rowId xmlns:a16="http://schemas.microsoft.com/office/drawing/2014/main" val="3039686696"/>
                  </a:ext>
                </a:extLst>
              </a:tr>
              <a:tr h="370840">
                <a:tc>
                  <a:txBody>
                    <a:bodyPr/>
                    <a:lstStyle/>
                    <a:p>
                      <a:pPr algn="ctr" fontAlgn="ctr"/>
                      <a:r>
                        <a:rPr lang="en-US" sz="1800" b="0" i="0" u="none" strike="noStrike">
                          <a:solidFill>
                            <a:srgbClr val="000000"/>
                          </a:solidFill>
                          <a:effectLst/>
                          <a:latin typeface="Arial" panose="020B0604020202020204" pitchFamily="34" charset="0"/>
                        </a:rPr>
                        <a:t>4/12/2016</a:t>
                      </a:r>
                    </a:p>
                  </a:txBody>
                  <a:tcPr marL="7620" marR="7620" marT="7620" marB="0" anchor="ctr"/>
                </a:tc>
                <a:tc>
                  <a:txBody>
                    <a:bodyPr/>
                    <a:lstStyle/>
                    <a:p>
                      <a:pPr algn="ctr" fontAlgn="ctr"/>
                      <a:r>
                        <a:rPr lang="en-US" sz="1800" b="0" i="0" u="none" strike="noStrike">
                          <a:solidFill>
                            <a:srgbClr val="000000"/>
                          </a:solidFill>
                          <a:effectLst/>
                          <a:latin typeface="Arial" panose="020B0604020202020204" pitchFamily="34" charset="0"/>
                        </a:rPr>
                        <a:t>13162</a:t>
                      </a:r>
                    </a:p>
                  </a:txBody>
                  <a:tcPr marL="7620" marR="7620" marT="7620" marB="0" anchor="ctr"/>
                </a:tc>
                <a:tc>
                  <a:txBody>
                    <a:bodyPr/>
                    <a:lstStyle/>
                    <a:p>
                      <a:pPr algn="ctr" fontAlgn="ctr"/>
                      <a:r>
                        <a:rPr lang="en-US" sz="1800" b="0" i="0" u="none" strike="noStrike">
                          <a:solidFill>
                            <a:srgbClr val="000000"/>
                          </a:solidFill>
                          <a:effectLst/>
                          <a:latin typeface="Arial" panose="020B0604020202020204" pitchFamily="34" charset="0"/>
                        </a:rPr>
                        <a:t>8.5</a:t>
                      </a:r>
                    </a:p>
                  </a:txBody>
                  <a:tcPr marL="7620" marR="7620" marT="7620" marB="0" anchor="ctr"/>
                </a:tc>
                <a:extLst>
                  <a:ext uri="{0D108BD9-81ED-4DB2-BD59-A6C34878D82A}">
                    <a16:rowId xmlns:a16="http://schemas.microsoft.com/office/drawing/2014/main" val="1971271001"/>
                  </a:ext>
                </a:extLst>
              </a:tr>
              <a:tr h="370840">
                <a:tc>
                  <a:txBody>
                    <a:bodyPr/>
                    <a:lstStyle/>
                    <a:p>
                      <a:pPr algn="ctr" fontAlgn="ctr"/>
                      <a:r>
                        <a:rPr lang="en-US" sz="1800" b="0" i="0" u="none" strike="noStrike">
                          <a:solidFill>
                            <a:srgbClr val="000000"/>
                          </a:solidFill>
                          <a:effectLst/>
                          <a:latin typeface="Arial" panose="020B0604020202020204" pitchFamily="34" charset="0"/>
                        </a:rPr>
                        <a:t>4/13/2016</a:t>
                      </a:r>
                    </a:p>
                  </a:txBody>
                  <a:tcPr marL="7620" marR="7620" marT="7620" marB="0" anchor="ctr"/>
                </a:tc>
                <a:tc>
                  <a:txBody>
                    <a:bodyPr/>
                    <a:lstStyle/>
                    <a:p>
                      <a:pPr algn="ctr" fontAlgn="ctr"/>
                      <a:r>
                        <a:rPr lang="en-US" sz="1800" b="0" i="0" u="none" strike="noStrike">
                          <a:solidFill>
                            <a:srgbClr val="000000"/>
                          </a:solidFill>
                          <a:effectLst/>
                          <a:latin typeface="Arial" panose="020B0604020202020204" pitchFamily="34" charset="0"/>
                        </a:rPr>
                        <a:t>10735</a:t>
                      </a:r>
                    </a:p>
                  </a:txBody>
                  <a:tcPr marL="7620" marR="7620" marT="7620" marB="0" anchor="ctr"/>
                </a:tc>
                <a:tc>
                  <a:txBody>
                    <a:bodyPr/>
                    <a:lstStyle/>
                    <a:p>
                      <a:pPr algn="ctr" fontAlgn="ctr"/>
                      <a:r>
                        <a:rPr lang="en-US" sz="1800" b="0" i="0" u="none" strike="noStrike" dirty="0">
                          <a:solidFill>
                            <a:srgbClr val="000000"/>
                          </a:solidFill>
                          <a:effectLst/>
                          <a:latin typeface="Arial" panose="020B0604020202020204" pitchFamily="34" charset="0"/>
                        </a:rPr>
                        <a:t>6.97</a:t>
                      </a:r>
                    </a:p>
                  </a:txBody>
                  <a:tcPr marL="7620" marR="7620" marT="7620" marB="0" anchor="ctr"/>
                </a:tc>
                <a:extLst>
                  <a:ext uri="{0D108BD9-81ED-4DB2-BD59-A6C34878D82A}">
                    <a16:rowId xmlns:a16="http://schemas.microsoft.com/office/drawing/2014/main" val="2797113372"/>
                  </a:ext>
                </a:extLst>
              </a:tr>
            </a:tbl>
          </a:graphicData>
        </a:graphic>
      </p:graphicFrame>
      <p:graphicFrame>
        <p:nvGraphicFramePr>
          <p:cNvPr id="11" name="Table 4">
            <a:extLst>
              <a:ext uri="{FF2B5EF4-FFF2-40B4-BE49-F238E27FC236}">
                <a16:creationId xmlns:a16="http://schemas.microsoft.com/office/drawing/2014/main" id="{437B294B-FDB2-4C6F-85A4-FDE32C8E97A7}"/>
              </a:ext>
            </a:extLst>
          </p:cNvPr>
          <p:cNvGraphicFramePr>
            <a:graphicFrameLocks/>
          </p:cNvGraphicFramePr>
          <p:nvPr/>
        </p:nvGraphicFramePr>
        <p:xfrm>
          <a:off x="838201" y="3922959"/>
          <a:ext cx="10515596" cy="1112520"/>
        </p:xfrm>
        <a:graphic>
          <a:graphicData uri="http://schemas.openxmlformats.org/drawingml/2006/table">
            <a:tbl>
              <a:tblPr firstRow="1" bandRow="1">
                <a:tableStyleId>{5C22544A-7EE6-4342-B048-85BDC9FD1C3A}</a:tableStyleId>
              </a:tblPr>
              <a:tblGrid>
                <a:gridCol w="2628899">
                  <a:extLst>
                    <a:ext uri="{9D8B030D-6E8A-4147-A177-3AD203B41FA5}">
                      <a16:colId xmlns:a16="http://schemas.microsoft.com/office/drawing/2014/main" val="2968703812"/>
                    </a:ext>
                  </a:extLst>
                </a:gridCol>
                <a:gridCol w="2628899">
                  <a:extLst>
                    <a:ext uri="{9D8B030D-6E8A-4147-A177-3AD203B41FA5}">
                      <a16:colId xmlns:a16="http://schemas.microsoft.com/office/drawing/2014/main" val="934393013"/>
                    </a:ext>
                  </a:extLst>
                </a:gridCol>
                <a:gridCol w="2628899">
                  <a:extLst>
                    <a:ext uri="{9D8B030D-6E8A-4147-A177-3AD203B41FA5}">
                      <a16:colId xmlns:a16="http://schemas.microsoft.com/office/drawing/2014/main" val="2200915031"/>
                    </a:ext>
                  </a:extLst>
                </a:gridCol>
                <a:gridCol w="2628899">
                  <a:extLst>
                    <a:ext uri="{9D8B030D-6E8A-4147-A177-3AD203B41FA5}">
                      <a16:colId xmlns:a16="http://schemas.microsoft.com/office/drawing/2014/main" val="278333978"/>
                    </a:ext>
                  </a:extLst>
                </a:gridCol>
              </a:tblGrid>
              <a:tr h="370840">
                <a:tc>
                  <a:txBody>
                    <a:bodyPr/>
                    <a:lstStyle/>
                    <a:p>
                      <a:pPr algn="ctr" fontAlgn="ctr"/>
                      <a:r>
                        <a:rPr lang="en-US" sz="1800" b="1" i="0" u="none" strike="noStrike" dirty="0">
                          <a:solidFill>
                            <a:srgbClr val="000000"/>
                          </a:solidFill>
                          <a:effectLst/>
                          <a:latin typeface="Arial" panose="020B0604020202020204" pitchFamily="34" charset="0"/>
                        </a:rPr>
                        <a:t>Sleep Day</a:t>
                      </a:r>
                    </a:p>
                  </a:txBody>
                  <a:tcPr marL="7620" marR="7620" marT="7620" marB="0" anchor="ctr"/>
                </a:tc>
                <a:tc>
                  <a:txBody>
                    <a:bodyPr/>
                    <a:lstStyle/>
                    <a:p>
                      <a:pPr algn="ctr" fontAlgn="ctr"/>
                      <a:r>
                        <a:rPr lang="en-US" sz="1800" b="1" i="0" u="none" strike="noStrike" dirty="0">
                          <a:solidFill>
                            <a:srgbClr val="000000"/>
                          </a:solidFill>
                          <a:effectLst/>
                          <a:latin typeface="Arial" panose="020B0604020202020204" pitchFamily="34" charset="0"/>
                        </a:rPr>
                        <a:t>Total Sleep Records</a:t>
                      </a:r>
                    </a:p>
                  </a:txBody>
                  <a:tcPr marL="7620" marR="7620" marT="7620" marB="0" anchor="ctr"/>
                </a:tc>
                <a:tc>
                  <a:txBody>
                    <a:bodyPr/>
                    <a:lstStyle/>
                    <a:p>
                      <a:pPr algn="ctr" fontAlgn="ctr"/>
                      <a:r>
                        <a:rPr lang="en-US" sz="1800" b="1" i="0" u="none" strike="noStrike" dirty="0">
                          <a:solidFill>
                            <a:srgbClr val="000000"/>
                          </a:solidFill>
                          <a:effectLst/>
                          <a:latin typeface="Arial" panose="020B0604020202020204" pitchFamily="34" charset="0"/>
                        </a:rPr>
                        <a:t>Total Minutes Asleep</a:t>
                      </a:r>
                    </a:p>
                  </a:txBody>
                  <a:tcPr marL="7620" marR="7620" marT="7620" marB="0" anchor="ctr"/>
                </a:tc>
                <a:tc>
                  <a:txBody>
                    <a:bodyPr/>
                    <a:lstStyle/>
                    <a:p>
                      <a:pPr algn="ctr" fontAlgn="ctr"/>
                      <a:r>
                        <a:rPr lang="en-US" sz="1800" b="1" i="0" u="none" strike="noStrike" dirty="0">
                          <a:solidFill>
                            <a:srgbClr val="000000"/>
                          </a:solidFill>
                          <a:effectLst/>
                          <a:latin typeface="Arial" panose="020B0604020202020204" pitchFamily="34" charset="0"/>
                        </a:rPr>
                        <a:t>Total Time In Bed</a:t>
                      </a:r>
                    </a:p>
                  </a:txBody>
                  <a:tcPr marL="7620" marR="7620" marT="7620" marB="0" anchor="ctr"/>
                </a:tc>
                <a:extLst>
                  <a:ext uri="{0D108BD9-81ED-4DB2-BD59-A6C34878D82A}">
                    <a16:rowId xmlns:a16="http://schemas.microsoft.com/office/drawing/2014/main" val="3039686696"/>
                  </a:ext>
                </a:extLst>
              </a:tr>
              <a:tr h="370840">
                <a:tc>
                  <a:txBody>
                    <a:bodyPr/>
                    <a:lstStyle/>
                    <a:p>
                      <a:pPr algn="ctr" fontAlgn="ctr"/>
                      <a:r>
                        <a:rPr lang="en-US" sz="1800" b="0" i="0" u="none" strike="noStrike">
                          <a:solidFill>
                            <a:srgbClr val="000000"/>
                          </a:solidFill>
                          <a:effectLst/>
                          <a:latin typeface="Arial" panose="020B0604020202020204" pitchFamily="34" charset="0"/>
                        </a:rPr>
                        <a:t>4/12/2016 0:00</a:t>
                      </a:r>
                    </a:p>
                  </a:txBody>
                  <a:tcPr marL="7620" marR="7620" marT="7620" marB="0" anchor="ctr"/>
                </a:tc>
                <a:tc>
                  <a:txBody>
                    <a:bodyPr/>
                    <a:lstStyle/>
                    <a:p>
                      <a:pPr algn="ctr" fontAlgn="ctr"/>
                      <a:r>
                        <a:rPr lang="en-US" sz="1800" b="0" i="0" u="none" strike="noStrike">
                          <a:solidFill>
                            <a:srgbClr val="000000"/>
                          </a:solidFill>
                          <a:effectLst/>
                          <a:latin typeface="Arial" panose="020B0604020202020204" pitchFamily="34" charset="0"/>
                        </a:rPr>
                        <a:t>1</a:t>
                      </a:r>
                    </a:p>
                  </a:txBody>
                  <a:tcPr marL="7620" marR="7620" marT="7620" marB="0" anchor="ctr"/>
                </a:tc>
                <a:tc>
                  <a:txBody>
                    <a:bodyPr/>
                    <a:lstStyle/>
                    <a:p>
                      <a:pPr algn="ctr" fontAlgn="ctr"/>
                      <a:r>
                        <a:rPr lang="en-US" sz="1800" b="0" i="0" u="none" strike="noStrike" dirty="0">
                          <a:solidFill>
                            <a:srgbClr val="000000"/>
                          </a:solidFill>
                          <a:effectLst/>
                          <a:latin typeface="Arial" panose="020B0604020202020204" pitchFamily="34" charset="0"/>
                        </a:rPr>
                        <a:t>327</a:t>
                      </a:r>
                    </a:p>
                  </a:txBody>
                  <a:tcPr marL="7620" marR="7620" marT="7620" marB="0" anchor="ctr"/>
                </a:tc>
                <a:tc>
                  <a:txBody>
                    <a:bodyPr/>
                    <a:lstStyle/>
                    <a:p>
                      <a:pPr algn="ctr" fontAlgn="ctr"/>
                      <a:r>
                        <a:rPr lang="en-US" sz="1800" b="0" i="0" u="none" strike="noStrike">
                          <a:solidFill>
                            <a:srgbClr val="000000"/>
                          </a:solidFill>
                          <a:effectLst/>
                          <a:latin typeface="Arial" panose="020B0604020202020204" pitchFamily="34" charset="0"/>
                        </a:rPr>
                        <a:t>346</a:t>
                      </a:r>
                    </a:p>
                  </a:txBody>
                  <a:tcPr marL="7620" marR="7620" marT="7620" marB="0" anchor="ctr"/>
                </a:tc>
                <a:extLst>
                  <a:ext uri="{0D108BD9-81ED-4DB2-BD59-A6C34878D82A}">
                    <a16:rowId xmlns:a16="http://schemas.microsoft.com/office/drawing/2014/main" val="1971271001"/>
                  </a:ext>
                </a:extLst>
              </a:tr>
              <a:tr h="370840">
                <a:tc>
                  <a:txBody>
                    <a:bodyPr/>
                    <a:lstStyle/>
                    <a:p>
                      <a:pPr algn="ctr" fontAlgn="ctr"/>
                      <a:r>
                        <a:rPr lang="en-US" sz="1800" b="0" i="0" u="none" strike="noStrike">
                          <a:solidFill>
                            <a:srgbClr val="000000"/>
                          </a:solidFill>
                          <a:effectLst/>
                          <a:latin typeface="Arial" panose="020B0604020202020204" pitchFamily="34" charset="0"/>
                        </a:rPr>
                        <a:t>4/13/2016 0:00</a:t>
                      </a:r>
                    </a:p>
                  </a:txBody>
                  <a:tcPr marL="7620" marR="7620" marT="7620" marB="0" anchor="ctr"/>
                </a:tc>
                <a:tc>
                  <a:txBody>
                    <a:bodyPr/>
                    <a:lstStyle/>
                    <a:p>
                      <a:pPr algn="ctr" fontAlgn="ctr"/>
                      <a:r>
                        <a:rPr lang="en-US" sz="1800" b="0" i="0" u="none" strike="noStrike" dirty="0">
                          <a:solidFill>
                            <a:srgbClr val="000000"/>
                          </a:solidFill>
                          <a:effectLst/>
                          <a:latin typeface="Arial" panose="020B0604020202020204" pitchFamily="34" charset="0"/>
                        </a:rPr>
                        <a:t>2</a:t>
                      </a:r>
                    </a:p>
                  </a:txBody>
                  <a:tcPr marL="7620" marR="7620" marT="7620" marB="0" anchor="ctr"/>
                </a:tc>
                <a:tc>
                  <a:txBody>
                    <a:bodyPr/>
                    <a:lstStyle/>
                    <a:p>
                      <a:pPr algn="ctr" fontAlgn="ctr"/>
                      <a:r>
                        <a:rPr lang="en-US" sz="1800" b="0" i="0" u="none" strike="noStrike">
                          <a:solidFill>
                            <a:srgbClr val="000000"/>
                          </a:solidFill>
                          <a:effectLst/>
                          <a:latin typeface="Arial" panose="020B0604020202020204" pitchFamily="34" charset="0"/>
                        </a:rPr>
                        <a:t>384</a:t>
                      </a:r>
                    </a:p>
                  </a:txBody>
                  <a:tcPr marL="7620" marR="7620" marT="7620" marB="0" anchor="ctr"/>
                </a:tc>
                <a:tc>
                  <a:txBody>
                    <a:bodyPr/>
                    <a:lstStyle/>
                    <a:p>
                      <a:pPr algn="ctr" fontAlgn="ctr"/>
                      <a:r>
                        <a:rPr lang="en-US" sz="1800" b="0" i="0" u="none" strike="noStrike" dirty="0">
                          <a:solidFill>
                            <a:srgbClr val="000000"/>
                          </a:solidFill>
                          <a:effectLst/>
                          <a:latin typeface="Arial" panose="020B0604020202020204" pitchFamily="34" charset="0"/>
                        </a:rPr>
                        <a:t>407</a:t>
                      </a:r>
                    </a:p>
                  </a:txBody>
                  <a:tcPr marL="7620" marR="7620" marT="7620" marB="0" anchor="ctr"/>
                </a:tc>
                <a:extLst>
                  <a:ext uri="{0D108BD9-81ED-4DB2-BD59-A6C34878D82A}">
                    <a16:rowId xmlns:a16="http://schemas.microsoft.com/office/drawing/2014/main" val="2797113372"/>
                  </a:ext>
                </a:extLst>
              </a:tr>
            </a:tbl>
          </a:graphicData>
        </a:graphic>
      </p:graphicFrame>
      <p:sp>
        <p:nvSpPr>
          <p:cNvPr id="8" name="Rectangle 7">
            <a:extLst>
              <a:ext uri="{FF2B5EF4-FFF2-40B4-BE49-F238E27FC236}">
                <a16:creationId xmlns:a16="http://schemas.microsoft.com/office/drawing/2014/main" id="{042AA07F-BDD0-86D3-079B-A7AA01C8A236}"/>
              </a:ext>
            </a:extLst>
          </p:cNvPr>
          <p:cNvSpPr/>
          <p:nvPr/>
        </p:nvSpPr>
        <p:spPr>
          <a:xfrm>
            <a:off x="743578" y="3841750"/>
            <a:ext cx="2736740" cy="131212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BE95B399-2317-53B6-B802-4FEEE93DCC79}"/>
              </a:ext>
            </a:extLst>
          </p:cNvPr>
          <p:cNvSpPr/>
          <p:nvPr/>
        </p:nvSpPr>
        <p:spPr>
          <a:xfrm>
            <a:off x="743578" y="1690688"/>
            <a:ext cx="3627455" cy="132556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E6F74B1F-090A-E955-090B-D9FA4F368439}"/>
              </a:ext>
            </a:extLst>
          </p:cNvPr>
          <p:cNvSpPr txBox="1"/>
          <p:nvPr/>
        </p:nvSpPr>
        <p:spPr>
          <a:xfrm>
            <a:off x="1119131" y="5122296"/>
            <a:ext cx="9953731" cy="523220"/>
          </a:xfrm>
          <a:prstGeom prst="rect">
            <a:avLst/>
          </a:prstGeom>
          <a:noFill/>
        </p:spPr>
        <p:txBody>
          <a:bodyPr wrap="square" lIns="91440" tIns="45720" rIns="91440" bIns="45720" rtlCol="0" anchor="t">
            <a:spAutoFit/>
          </a:bodyPr>
          <a:lstStyle/>
          <a:p>
            <a:pPr algn="ctr"/>
            <a:r>
              <a:rPr lang="en-US" sz="2800" dirty="0" err="1"/>
              <a:t>table_sleep</a:t>
            </a:r>
            <a:r>
              <a:rPr lang="en-US" sz="2800" dirty="0"/>
              <a:t>[‘</a:t>
            </a:r>
            <a:r>
              <a:rPr lang="en-US" sz="2800" dirty="0" err="1"/>
              <a:t>SleepDay</a:t>
            </a:r>
            <a:r>
              <a:rPr lang="en-US" sz="2800" dirty="0"/>
              <a:t>’].</a:t>
            </a:r>
            <a:r>
              <a:rPr lang="en-US" sz="2800" dirty="0" err="1"/>
              <a:t>str.split</a:t>
            </a:r>
            <a:r>
              <a:rPr lang="en-US" sz="2800" dirty="0"/>
              <a:t>()</a:t>
            </a:r>
          </a:p>
        </p:txBody>
      </p:sp>
      <p:sp>
        <p:nvSpPr>
          <p:cNvPr id="4" name="Arrow: Right 3">
            <a:extLst>
              <a:ext uri="{FF2B5EF4-FFF2-40B4-BE49-F238E27FC236}">
                <a16:creationId xmlns:a16="http://schemas.microsoft.com/office/drawing/2014/main" id="{FB0F9C05-FAFF-87EE-4647-2E294C98F154}"/>
              </a:ext>
            </a:extLst>
          </p:cNvPr>
          <p:cNvSpPr/>
          <p:nvPr/>
        </p:nvSpPr>
        <p:spPr>
          <a:xfrm rot="18528838">
            <a:off x="6044706" y="5707237"/>
            <a:ext cx="465214" cy="333907"/>
          </a:xfrm>
          <a:prstGeom prst="rightArrow">
            <a:avLst>
              <a:gd name="adj1" fmla="val 25925"/>
              <a:gd name="adj2" fmla="val 53009"/>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5" name="Arrow: Right 4">
            <a:extLst>
              <a:ext uri="{FF2B5EF4-FFF2-40B4-BE49-F238E27FC236}">
                <a16:creationId xmlns:a16="http://schemas.microsoft.com/office/drawing/2014/main" id="{FBBDC653-4EAD-964A-E4E9-80342AC65796}"/>
              </a:ext>
            </a:extLst>
          </p:cNvPr>
          <p:cNvSpPr/>
          <p:nvPr/>
        </p:nvSpPr>
        <p:spPr>
          <a:xfrm rot="18528838">
            <a:off x="7663267" y="5707237"/>
            <a:ext cx="465214" cy="333907"/>
          </a:xfrm>
          <a:prstGeom prst="rightArrow">
            <a:avLst>
              <a:gd name="adj1" fmla="val 25925"/>
              <a:gd name="adj2" fmla="val 53009"/>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1878651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C56E9-6D70-85BC-8FF0-FA8FD70D117A}"/>
              </a:ext>
            </a:extLst>
          </p:cNvPr>
          <p:cNvSpPr>
            <a:spLocks noGrp="1"/>
          </p:cNvSpPr>
          <p:nvPr>
            <p:ph type="title"/>
          </p:nvPr>
        </p:nvSpPr>
        <p:spPr/>
        <p:txBody>
          <a:bodyPr/>
          <a:lstStyle/>
          <a:p>
            <a:r>
              <a:rPr lang="en-US" dirty="0"/>
              <a:t>Normalize Format</a:t>
            </a:r>
          </a:p>
        </p:txBody>
      </p:sp>
      <p:sp>
        <p:nvSpPr>
          <p:cNvPr id="6" name="Cross 5">
            <a:extLst>
              <a:ext uri="{FF2B5EF4-FFF2-40B4-BE49-F238E27FC236}">
                <a16:creationId xmlns:a16="http://schemas.microsoft.com/office/drawing/2014/main" id="{E4FF4D88-A249-9660-7E72-E4C3302F40AC}"/>
              </a:ext>
            </a:extLst>
          </p:cNvPr>
          <p:cNvSpPr/>
          <p:nvPr/>
        </p:nvSpPr>
        <p:spPr>
          <a:xfrm>
            <a:off x="5638797" y="2971800"/>
            <a:ext cx="914400" cy="914400"/>
          </a:xfrm>
          <a:prstGeom prst="plus">
            <a:avLst>
              <a:gd name="adj" fmla="val 40385"/>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0" name="Table 4">
            <a:extLst>
              <a:ext uri="{FF2B5EF4-FFF2-40B4-BE49-F238E27FC236}">
                <a16:creationId xmlns:a16="http://schemas.microsoft.com/office/drawing/2014/main" id="{709ADFE0-C098-443B-E706-008DEE65533D}"/>
              </a:ext>
            </a:extLst>
          </p:cNvPr>
          <p:cNvGraphicFramePr>
            <a:graphicFrameLocks/>
          </p:cNvGraphicFramePr>
          <p:nvPr/>
        </p:nvGraphicFramePr>
        <p:xfrm>
          <a:off x="838200" y="1825625"/>
          <a:ext cx="10515597" cy="1112520"/>
        </p:xfrm>
        <a:graphic>
          <a:graphicData uri="http://schemas.openxmlformats.org/drawingml/2006/table">
            <a:tbl>
              <a:tblPr firstRow="1" bandRow="1">
                <a:tableStyleId>{5C22544A-7EE6-4342-B048-85BDC9FD1C3A}</a:tableStyleId>
              </a:tblPr>
              <a:tblGrid>
                <a:gridCol w="3505199">
                  <a:extLst>
                    <a:ext uri="{9D8B030D-6E8A-4147-A177-3AD203B41FA5}">
                      <a16:colId xmlns:a16="http://schemas.microsoft.com/office/drawing/2014/main" val="2968703812"/>
                    </a:ext>
                  </a:extLst>
                </a:gridCol>
                <a:gridCol w="3505199">
                  <a:extLst>
                    <a:ext uri="{9D8B030D-6E8A-4147-A177-3AD203B41FA5}">
                      <a16:colId xmlns:a16="http://schemas.microsoft.com/office/drawing/2014/main" val="934393013"/>
                    </a:ext>
                  </a:extLst>
                </a:gridCol>
                <a:gridCol w="3505199">
                  <a:extLst>
                    <a:ext uri="{9D8B030D-6E8A-4147-A177-3AD203B41FA5}">
                      <a16:colId xmlns:a16="http://schemas.microsoft.com/office/drawing/2014/main" val="2200915031"/>
                    </a:ext>
                  </a:extLst>
                </a:gridCol>
              </a:tblGrid>
              <a:tr h="370840">
                <a:tc>
                  <a:txBody>
                    <a:bodyPr/>
                    <a:lstStyle/>
                    <a:p>
                      <a:pPr algn="ctr" fontAlgn="ctr"/>
                      <a:r>
                        <a:rPr lang="en-US" sz="1800" b="1" i="0" u="none" strike="noStrike" dirty="0">
                          <a:solidFill>
                            <a:srgbClr val="000000"/>
                          </a:solidFill>
                          <a:effectLst/>
                          <a:latin typeface="Arial" panose="020B0604020202020204" pitchFamily="34" charset="0"/>
                        </a:rPr>
                        <a:t>Activity Date</a:t>
                      </a:r>
                    </a:p>
                  </a:txBody>
                  <a:tcPr marL="7620" marR="7620" marT="7620" marB="0" anchor="ctr"/>
                </a:tc>
                <a:tc>
                  <a:txBody>
                    <a:bodyPr/>
                    <a:lstStyle/>
                    <a:p>
                      <a:pPr algn="ctr" fontAlgn="ctr"/>
                      <a:r>
                        <a:rPr lang="en-US" sz="1800" b="1" i="0" u="none" strike="noStrike" dirty="0">
                          <a:solidFill>
                            <a:srgbClr val="000000"/>
                          </a:solidFill>
                          <a:effectLst/>
                          <a:latin typeface="Arial" panose="020B0604020202020204" pitchFamily="34" charset="0"/>
                        </a:rPr>
                        <a:t>Total Steps</a:t>
                      </a:r>
                    </a:p>
                  </a:txBody>
                  <a:tcPr marL="7620" marR="7620" marT="7620" marB="0" anchor="ctr"/>
                </a:tc>
                <a:tc>
                  <a:txBody>
                    <a:bodyPr/>
                    <a:lstStyle/>
                    <a:p>
                      <a:pPr algn="ctr" fontAlgn="ctr"/>
                      <a:r>
                        <a:rPr lang="en-US" sz="1800" b="1" i="0" u="none" strike="noStrike" dirty="0">
                          <a:solidFill>
                            <a:srgbClr val="000000"/>
                          </a:solidFill>
                          <a:effectLst/>
                          <a:latin typeface="Arial" panose="020B0604020202020204" pitchFamily="34" charset="0"/>
                        </a:rPr>
                        <a:t>Total Distance</a:t>
                      </a:r>
                    </a:p>
                  </a:txBody>
                  <a:tcPr marL="7620" marR="7620" marT="7620" marB="0" anchor="ctr"/>
                </a:tc>
                <a:extLst>
                  <a:ext uri="{0D108BD9-81ED-4DB2-BD59-A6C34878D82A}">
                    <a16:rowId xmlns:a16="http://schemas.microsoft.com/office/drawing/2014/main" val="3039686696"/>
                  </a:ext>
                </a:extLst>
              </a:tr>
              <a:tr h="370840">
                <a:tc>
                  <a:txBody>
                    <a:bodyPr/>
                    <a:lstStyle/>
                    <a:p>
                      <a:pPr algn="ctr" fontAlgn="ctr"/>
                      <a:r>
                        <a:rPr lang="en-US" sz="1800" b="0" i="0" u="none" strike="noStrike">
                          <a:solidFill>
                            <a:srgbClr val="000000"/>
                          </a:solidFill>
                          <a:effectLst/>
                          <a:latin typeface="Arial" panose="020B0604020202020204" pitchFamily="34" charset="0"/>
                        </a:rPr>
                        <a:t>4/12/2016</a:t>
                      </a:r>
                    </a:p>
                  </a:txBody>
                  <a:tcPr marL="7620" marR="7620" marT="7620" marB="0" anchor="ctr"/>
                </a:tc>
                <a:tc>
                  <a:txBody>
                    <a:bodyPr/>
                    <a:lstStyle/>
                    <a:p>
                      <a:pPr algn="ctr" fontAlgn="ctr"/>
                      <a:r>
                        <a:rPr lang="en-US" sz="1800" b="0" i="0" u="none" strike="noStrike">
                          <a:solidFill>
                            <a:srgbClr val="000000"/>
                          </a:solidFill>
                          <a:effectLst/>
                          <a:latin typeface="Arial" panose="020B0604020202020204" pitchFamily="34" charset="0"/>
                        </a:rPr>
                        <a:t>13162</a:t>
                      </a:r>
                    </a:p>
                  </a:txBody>
                  <a:tcPr marL="7620" marR="7620" marT="7620" marB="0" anchor="ctr"/>
                </a:tc>
                <a:tc>
                  <a:txBody>
                    <a:bodyPr/>
                    <a:lstStyle/>
                    <a:p>
                      <a:pPr algn="ctr" fontAlgn="ctr"/>
                      <a:r>
                        <a:rPr lang="en-US" sz="1800" b="0" i="0" u="none" strike="noStrike" dirty="0">
                          <a:solidFill>
                            <a:srgbClr val="000000"/>
                          </a:solidFill>
                          <a:effectLst/>
                          <a:latin typeface="Arial" panose="020B0604020202020204" pitchFamily="34" charset="0"/>
                        </a:rPr>
                        <a:t>8.5</a:t>
                      </a:r>
                    </a:p>
                  </a:txBody>
                  <a:tcPr marL="7620" marR="7620" marT="7620" marB="0" anchor="ctr"/>
                </a:tc>
                <a:extLst>
                  <a:ext uri="{0D108BD9-81ED-4DB2-BD59-A6C34878D82A}">
                    <a16:rowId xmlns:a16="http://schemas.microsoft.com/office/drawing/2014/main" val="1971271001"/>
                  </a:ext>
                </a:extLst>
              </a:tr>
              <a:tr h="370840">
                <a:tc>
                  <a:txBody>
                    <a:bodyPr/>
                    <a:lstStyle/>
                    <a:p>
                      <a:pPr algn="ctr" fontAlgn="ctr"/>
                      <a:r>
                        <a:rPr lang="en-US" sz="1800" b="0" i="0" u="none" strike="noStrike">
                          <a:solidFill>
                            <a:srgbClr val="000000"/>
                          </a:solidFill>
                          <a:effectLst/>
                          <a:latin typeface="Arial" panose="020B0604020202020204" pitchFamily="34" charset="0"/>
                        </a:rPr>
                        <a:t>4/13/2016</a:t>
                      </a:r>
                    </a:p>
                  </a:txBody>
                  <a:tcPr marL="7620" marR="7620" marT="7620" marB="0" anchor="ctr"/>
                </a:tc>
                <a:tc>
                  <a:txBody>
                    <a:bodyPr/>
                    <a:lstStyle/>
                    <a:p>
                      <a:pPr algn="ctr" fontAlgn="ctr"/>
                      <a:r>
                        <a:rPr lang="en-US" sz="1800" b="0" i="0" u="none" strike="noStrike">
                          <a:solidFill>
                            <a:srgbClr val="000000"/>
                          </a:solidFill>
                          <a:effectLst/>
                          <a:latin typeface="Arial" panose="020B0604020202020204" pitchFamily="34" charset="0"/>
                        </a:rPr>
                        <a:t>10735</a:t>
                      </a:r>
                    </a:p>
                  </a:txBody>
                  <a:tcPr marL="7620" marR="7620" marT="7620" marB="0" anchor="ctr"/>
                </a:tc>
                <a:tc>
                  <a:txBody>
                    <a:bodyPr/>
                    <a:lstStyle/>
                    <a:p>
                      <a:pPr algn="ctr" fontAlgn="ctr"/>
                      <a:r>
                        <a:rPr lang="en-US" sz="1800" b="0" i="0" u="none" strike="noStrike" dirty="0">
                          <a:solidFill>
                            <a:srgbClr val="000000"/>
                          </a:solidFill>
                          <a:effectLst/>
                          <a:latin typeface="Arial" panose="020B0604020202020204" pitchFamily="34" charset="0"/>
                        </a:rPr>
                        <a:t>6.97</a:t>
                      </a:r>
                    </a:p>
                  </a:txBody>
                  <a:tcPr marL="7620" marR="7620" marT="7620" marB="0" anchor="ctr"/>
                </a:tc>
                <a:extLst>
                  <a:ext uri="{0D108BD9-81ED-4DB2-BD59-A6C34878D82A}">
                    <a16:rowId xmlns:a16="http://schemas.microsoft.com/office/drawing/2014/main" val="2797113372"/>
                  </a:ext>
                </a:extLst>
              </a:tr>
            </a:tbl>
          </a:graphicData>
        </a:graphic>
      </p:graphicFrame>
      <p:graphicFrame>
        <p:nvGraphicFramePr>
          <p:cNvPr id="11" name="Table 4">
            <a:extLst>
              <a:ext uri="{FF2B5EF4-FFF2-40B4-BE49-F238E27FC236}">
                <a16:creationId xmlns:a16="http://schemas.microsoft.com/office/drawing/2014/main" id="{437B294B-FDB2-4C6F-85A4-FDE32C8E97A7}"/>
              </a:ext>
            </a:extLst>
          </p:cNvPr>
          <p:cNvGraphicFramePr>
            <a:graphicFrameLocks/>
          </p:cNvGraphicFramePr>
          <p:nvPr/>
        </p:nvGraphicFramePr>
        <p:xfrm>
          <a:off x="838201" y="3922959"/>
          <a:ext cx="10515595" cy="1297940"/>
        </p:xfrm>
        <a:graphic>
          <a:graphicData uri="http://schemas.openxmlformats.org/drawingml/2006/table">
            <a:tbl>
              <a:tblPr firstRow="1" bandRow="1">
                <a:tableStyleId>{5C22544A-7EE6-4342-B048-85BDC9FD1C3A}</a:tableStyleId>
              </a:tblPr>
              <a:tblGrid>
                <a:gridCol w="2103119">
                  <a:extLst>
                    <a:ext uri="{9D8B030D-6E8A-4147-A177-3AD203B41FA5}">
                      <a16:colId xmlns:a16="http://schemas.microsoft.com/office/drawing/2014/main" val="2968703812"/>
                    </a:ext>
                  </a:extLst>
                </a:gridCol>
                <a:gridCol w="2103119">
                  <a:extLst>
                    <a:ext uri="{9D8B030D-6E8A-4147-A177-3AD203B41FA5}">
                      <a16:colId xmlns:a16="http://schemas.microsoft.com/office/drawing/2014/main" val="12170211"/>
                    </a:ext>
                  </a:extLst>
                </a:gridCol>
                <a:gridCol w="2103119">
                  <a:extLst>
                    <a:ext uri="{9D8B030D-6E8A-4147-A177-3AD203B41FA5}">
                      <a16:colId xmlns:a16="http://schemas.microsoft.com/office/drawing/2014/main" val="934393013"/>
                    </a:ext>
                  </a:extLst>
                </a:gridCol>
                <a:gridCol w="2103119">
                  <a:extLst>
                    <a:ext uri="{9D8B030D-6E8A-4147-A177-3AD203B41FA5}">
                      <a16:colId xmlns:a16="http://schemas.microsoft.com/office/drawing/2014/main" val="2200915031"/>
                    </a:ext>
                  </a:extLst>
                </a:gridCol>
                <a:gridCol w="2103119">
                  <a:extLst>
                    <a:ext uri="{9D8B030D-6E8A-4147-A177-3AD203B41FA5}">
                      <a16:colId xmlns:a16="http://schemas.microsoft.com/office/drawing/2014/main" val="278333978"/>
                    </a:ext>
                  </a:extLst>
                </a:gridCol>
              </a:tblGrid>
              <a:tr h="370840">
                <a:tc>
                  <a:txBody>
                    <a:bodyPr/>
                    <a:lstStyle/>
                    <a:p>
                      <a:pPr algn="ctr" fontAlgn="ctr"/>
                      <a:r>
                        <a:rPr lang="en-US" sz="1800" b="1" i="0" u="none" strike="noStrike" dirty="0">
                          <a:solidFill>
                            <a:srgbClr val="000000"/>
                          </a:solidFill>
                          <a:effectLst/>
                          <a:latin typeface="Arial" panose="020B0604020202020204" pitchFamily="34" charset="0"/>
                        </a:rPr>
                        <a:t>Sleep Day</a:t>
                      </a:r>
                    </a:p>
                  </a:txBody>
                  <a:tcPr marL="7620" marR="7620" marT="7620" marB="0" anchor="ctr"/>
                </a:tc>
                <a:tc>
                  <a:txBody>
                    <a:bodyPr/>
                    <a:lstStyle/>
                    <a:p>
                      <a:pPr algn="ctr" fontAlgn="ctr"/>
                      <a:r>
                        <a:rPr lang="en-US" sz="1800" b="1" i="0" u="none" strike="noStrike" dirty="0">
                          <a:solidFill>
                            <a:srgbClr val="000000"/>
                          </a:solidFill>
                          <a:effectLst/>
                          <a:latin typeface="Arial" panose="020B0604020202020204" pitchFamily="34" charset="0"/>
                        </a:rPr>
                        <a:t>Time</a:t>
                      </a:r>
                    </a:p>
                  </a:txBody>
                  <a:tcPr marL="7620" marR="7620" marT="7620" marB="0" anchor="ctr"/>
                </a:tc>
                <a:tc>
                  <a:txBody>
                    <a:bodyPr/>
                    <a:lstStyle/>
                    <a:p>
                      <a:pPr algn="ctr" fontAlgn="ctr"/>
                      <a:r>
                        <a:rPr lang="en-US" sz="1800" b="1" i="0" u="none" strike="noStrike" dirty="0">
                          <a:solidFill>
                            <a:srgbClr val="000000"/>
                          </a:solidFill>
                          <a:effectLst/>
                          <a:latin typeface="Arial" panose="020B0604020202020204" pitchFamily="34" charset="0"/>
                        </a:rPr>
                        <a:t>Total Sleep Records</a:t>
                      </a:r>
                    </a:p>
                  </a:txBody>
                  <a:tcPr marL="7620" marR="7620" marT="7620" marB="0" anchor="ctr"/>
                </a:tc>
                <a:tc>
                  <a:txBody>
                    <a:bodyPr/>
                    <a:lstStyle/>
                    <a:p>
                      <a:pPr algn="ctr" fontAlgn="ctr"/>
                      <a:r>
                        <a:rPr lang="en-US" sz="1800" b="1" i="0" u="none" strike="noStrike" dirty="0">
                          <a:solidFill>
                            <a:srgbClr val="000000"/>
                          </a:solidFill>
                          <a:effectLst/>
                          <a:latin typeface="Arial" panose="020B0604020202020204" pitchFamily="34" charset="0"/>
                        </a:rPr>
                        <a:t>Total Minutes Asleep</a:t>
                      </a:r>
                    </a:p>
                  </a:txBody>
                  <a:tcPr marL="7620" marR="7620" marT="7620" marB="0" anchor="ctr"/>
                </a:tc>
                <a:tc>
                  <a:txBody>
                    <a:bodyPr/>
                    <a:lstStyle/>
                    <a:p>
                      <a:pPr algn="ctr" fontAlgn="ctr"/>
                      <a:r>
                        <a:rPr lang="en-US" sz="1800" b="1" i="0" u="none" strike="noStrike" dirty="0">
                          <a:solidFill>
                            <a:srgbClr val="000000"/>
                          </a:solidFill>
                          <a:effectLst/>
                          <a:latin typeface="Arial" panose="020B0604020202020204" pitchFamily="34" charset="0"/>
                        </a:rPr>
                        <a:t>Total Time In Bed</a:t>
                      </a:r>
                    </a:p>
                  </a:txBody>
                  <a:tcPr marL="7620" marR="7620" marT="7620" marB="0" anchor="ctr"/>
                </a:tc>
                <a:extLst>
                  <a:ext uri="{0D108BD9-81ED-4DB2-BD59-A6C34878D82A}">
                    <a16:rowId xmlns:a16="http://schemas.microsoft.com/office/drawing/2014/main" val="3039686696"/>
                  </a:ext>
                </a:extLst>
              </a:tr>
              <a:tr h="370840">
                <a:tc>
                  <a:txBody>
                    <a:bodyPr/>
                    <a:lstStyle/>
                    <a:p>
                      <a:pPr algn="ctr" fontAlgn="ctr"/>
                      <a:r>
                        <a:rPr lang="en-US" sz="1800" b="0" i="0" u="none" strike="noStrike" dirty="0">
                          <a:solidFill>
                            <a:srgbClr val="000000"/>
                          </a:solidFill>
                          <a:effectLst/>
                          <a:latin typeface="Arial" panose="020B0604020202020204" pitchFamily="34" charset="0"/>
                        </a:rPr>
                        <a:t>4/12/2016</a:t>
                      </a:r>
                    </a:p>
                  </a:txBody>
                  <a:tcPr marL="7620" marR="7620" marT="7620" marB="0" anchor="ctr"/>
                </a:tc>
                <a:tc>
                  <a:txBody>
                    <a:bodyPr/>
                    <a:lstStyle/>
                    <a:p>
                      <a:pPr algn="ctr" fontAlgn="ctr"/>
                      <a:r>
                        <a:rPr lang="en-US" sz="1800" b="0" i="0" u="none" strike="noStrike" dirty="0">
                          <a:solidFill>
                            <a:srgbClr val="000000"/>
                          </a:solidFill>
                          <a:effectLst/>
                          <a:latin typeface="Arial" panose="020B0604020202020204" pitchFamily="34" charset="0"/>
                        </a:rPr>
                        <a:t>0:00</a:t>
                      </a:r>
                    </a:p>
                  </a:txBody>
                  <a:tcPr marL="7620" marR="7620" marT="7620" marB="0" anchor="ctr"/>
                </a:tc>
                <a:tc>
                  <a:txBody>
                    <a:bodyPr/>
                    <a:lstStyle/>
                    <a:p>
                      <a:pPr algn="ctr" fontAlgn="ctr"/>
                      <a:r>
                        <a:rPr lang="en-US" sz="1800" b="0" i="0" u="none" strike="noStrike" dirty="0">
                          <a:solidFill>
                            <a:srgbClr val="000000"/>
                          </a:solidFill>
                          <a:effectLst/>
                          <a:latin typeface="Arial" panose="020B0604020202020204" pitchFamily="34" charset="0"/>
                        </a:rPr>
                        <a:t>1</a:t>
                      </a:r>
                    </a:p>
                  </a:txBody>
                  <a:tcPr marL="7620" marR="7620" marT="7620" marB="0" anchor="ctr"/>
                </a:tc>
                <a:tc>
                  <a:txBody>
                    <a:bodyPr/>
                    <a:lstStyle/>
                    <a:p>
                      <a:pPr algn="ctr" fontAlgn="ctr"/>
                      <a:r>
                        <a:rPr lang="en-US" sz="1800" b="0" i="0" u="none" strike="noStrike" dirty="0">
                          <a:solidFill>
                            <a:srgbClr val="000000"/>
                          </a:solidFill>
                          <a:effectLst/>
                          <a:latin typeface="Arial" panose="020B0604020202020204" pitchFamily="34" charset="0"/>
                        </a:rPr>
                        <a:t>327</a:t>
                      </a:r>
                    </a:p>
                  </a:txBody>
                  <a:tcPr marL="7620" marR="7620" marT="7620" marB="0" anchor="ctr"/>
                </a:tc>
                <a:tc>
                  <a:txBody>
                    <a:bodyPr/>
                    <a:lstStyle/>
                    <a:p>
                      <a:pPr algn="ctr" fontAlgn="ctr"/>
                      <a:r>
                        <a:rPr lang="en-US" sz="1800" b="0" i="0" u="none" strike="noStrike">
                          <a:solidFill>
                            <a:srgbClr val="000000"/>
                          </a:solidFill>
                          <a:effectLst/>
                          <a:latin typeface="Arial" panose="020B0604020202020204" pitchFamily="34" charset="0"/>
                        </a:rPr>
                        <a:t>346</a:t>
                      </a:r>
                    </a:p>
                  </a:txBody>
                  <a:tcPr marL="7620" marR="7620" marT="7620" marB="0" anchor="ctr"/>
                </a:tc>
                <a:extLst>
                  <a:ext uri="{0D108BD9-81ED-4DB2-BD59-A6C34878D82A}">
                    <a16:rowId xmlns:a16="http://schemas.microsoft.com/office/drawing/2014/main" val="1971271001"/>
                  </a:ext>
                </a:extLst>
              </a:tr>
              <a:tr h="370840">
                <a:tc>
                  <a:txBody>
                    <a:bodyPr/>
                    <a:lstStyle/>
                    <a:p>
                      <a:pPr algn="ctr" fontAlgn="ctr"/>
                      <a:r>
                        <a:rPr lang="en-US" sz="1800" b="0" i="0" u="none" strike="noStrike" dirty="0">
                          <a:solidFill>
                            <a:srgbClr val="000000"/>
                          </a:solidFill>
                          <a:effectLst/>
                          <a:latin typeface="Arial" panose="020B0604020202020204" pitchFamily="34" charset="0"/>
                        </a:rPr>
                        <a:t>4/13/2016</a:t>
                      </a:r>
                    </a:p>
                  </a:txBody>
                  <a:tcPr marL="7620" marR="7620" marT="7620" marB="0" anchor="ctr"/>
                </a:tc>
                <a:tc>
                  <a:txBody>
                    <a:bodyPr/>
                    <a:lstStyle/>
                    <a:p>
                      <a:pPr algn="ctr" fontAlgn="ctr"/>
                      <a:r>
                        <a:rPr lang="en-US" sz="1800" b="0" i="0" u="none" strike="noStrike" dirty="0">
                          <a:solidFill>
                            <a:srgbClr val="000000"/>
                          </a:solidFill>
                          <a:effectLst/>
                          <a:latin typeface="Arial" panose="020B0604020202020204" pitchFamily="34" charset="0"/>
                        </a:rPr>
                        <a:t>0:00</a:t>
                      </a:r>
                    </a:p>
                  </a:txBody>
                  <a:tcPr marL="7620" marR="7620" marT="7620" marB="0" anchor="ctr"/>
                </a:tc>
                <a:tc>
                  <a:txBody>
                    <a:bodyPr/>
                    <a:lstStyle/>
                    <a:p>
                      <a:pPr algn="ctr" fontAlgn="ctr"/>
                      <a:r>
                        <a:rPr lang="en-US" sz="1800" b="0" i="0" u="none" strike="noStrike" dirty="0">
                          <a:solidFill>
                            <a:srgbClr val="000000"/>
                          </a:solidFill>
                          <a:effectLst/>
                          <a:latin typeface="Arial" panose="020B0604020202020204" pitchFamily="34" charset="0"/>
                        </a:rPr>
                        <a:t>2</a:t>
                      </a:r>
                    </a:p>
                  </a:txBody>
                  <a:tcPr marL="7620" marR="7620" marT="7620" marB="0" anchor="ctr"/>
                </a:tc>
                <a:tc>
                  <a:txBody>
                    <a:bodyPr/>
                    <a:lstStyle/>
                    <a:p>
                      <a:pPr algn="ctr" fontAlgn="ctr"/>
                      <a:r>
                        <a:rPr lang="en-US" sz="1800" b="0" i="0" u="none" strike="noStrike" dirty="0">
                          <a:solidFill>
                            <a:srgbClr val="000000"/>
                          </a:solidFill>
                          <a:effectLst/>
                          <a:latin typeface="Arial" panose="020B0604020202020204" pitchFamily="34" charset="0"/>
                        </a:rPr>
                        <a:t>384</a:t>
                      </a:r>
                    </a:p>
                  </a:txBody>
                  <a:tcPr marL="7620" marR="7620" marT="7620" marB="0" anchor="ctr"/>
                </a:tc>
                <a:tc>
                  <a:txBody>
                    <a:bodyPr/>
                    <a:lstStyle/>
                    <a:p>
                      <a:pPr algn="ctr" fontAlgn="ctr"/>
                      <a:r>
                        <a:rPr lang="en-US" sz="1800" b="0" i="0" u="none" strike="noStrike" dirty="0">
                          <a:solidFill>
                            <a:srgbClr val="000000"/>
                          </a:solidFill>
                          <a:effectLst/>
                          <a:latin typeface="Arial" panose="020B0604020202020204" pitchFamily="34" charset="0"/>
                        </a:rPr>
                        <a:t>407</a:t>
                      </a:r>
                    </a:p>
                  </a:txBody>
                  <a:tcPr marL="7620" marR="7620" marT="7620" marB="0" anchor="ctr"/>
                </a:tc>
                <a:extLst>
                  <a:ext uri="{0D108BD9-81ED-4DB2-BD59-A6C34878D82A}">
                    <a16:rowId xmlns:a16="http://schemas.microsoft.com/office/drawing/2014/main" val="2797113372"/>
                  </a:ext>
                </a:extLst>
              </a:tr>
            </a:tbl>
          </a:graphicData>
        </a:graphic>
      </p:graphicFrame>
      <p:sp>
        <p:nvSpPr>
          <p:cNvPr id="8" name="Rectangle 7">
            <a:extLst>
              <a:ext uri="{FF2B5EF4-FFF2-40B4-BE49-F238E27FC236}">
                <a16:creationId xmlns:a16="http://schemas.microsoft.com/office/drawing/2014/main" id="{042AA07F-BDD0-86D3-079B-A7AA01C8A236}"/>
              </a:ext>
            </a:extLst>
          </p:cNvPr>
          <p:cNvSpPr/>
          <p:nvPr/>
        </p:nvSpPr>
        <p:spPr>
          <a:xfrm>
            <a:off x="743578" y="3841750"/>
            <a:ext cx="2204895" cy="146736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BE95B399-2317-53B6-B802-4FEEE93DCC79}"/>
              </a:ext>
            </a:extLst>
          </p:cNvPr>
          <p:cNvSpPr/>
          <p:nvPr/>
        </p:nvSpPr>
        <p:spPr>
          <a:xfrm>
            <a:off x="743578" y="1690688"/>
            <a:ext cx="3627455" cy="132556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068647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D7E4B-79CA-565F-A4A0-4F1E187D43F0}"/>
              </a:ext>
            </a:extLst>
          </p:cNvPr>
          <p:cNvSpPr>
            <a:spLocks noGrp="1"/>
          </p:cNvSpPr>
          <p:nvPr>
            <p:ph type="title"/>
          </p:nvPr>
        </p:nvSpPr>
        <p:spPr/>
        <p:txBody>
          <a:bodyPr/>
          <a:lstStyle/>
          <a:p>
            <a:r>
              <a:rPr lang="en-US" dirty="0"/>
              <a:t>Join Table</a:t>
            </a:r>
          </a:p>
        </p:txBody>
      </p:sp>
      <p:graphicFrame>
        <p:nvGraphicFramePr>
          <p:cNvPr id="4" name="Table 4">
            <a:extLst>
              <a:ext uri="{FF2B5EF4-FFF2-40B4-BE49-F238E27FC236}">
                <a16:creationId xmlns:a16="http://schemas.microsoft.com/office/drawing/2014/main" id="{A4B9E057-09F8-0332-A36C-3117DB99826E}"/>
              </a:ext>
            </a:extLst>
          </p:cNvPr>
          <p:cNvGraphicFramePr>
            <a:graphicFrameLocks noGrp="1"/>
          </p:cNvGraphicFramePr>
          <p:nvPr>
            <p:ph idx="1"/>
          </p:nvPr>
        </p:nvGraphicFramePr>
        <p:xfrm>
          <a:off x="424981" y="1943749"/>
          <a:ext cx="10515600" cy="1297940"/>
        </p:xfrm>
        <a:graphic>
          <a:graphicData uri="http://schemas.openxmlformats.org/drawingml/2006/table">
            <a:tbl>
              <a:tblPr firstRow="1" bandRow="1">
                <a:tableStyleId>{5C22544A-7EE6-4342-B048-85BDC9FD1C3A}</a:tableStyleId>
              </a:tblPr>
              <a:tblGrid>
                <a:gridCol w="1067917">
                  <a:extLst>
                    <a:ext uri="{9D8B030D-6E8A-4147-A177-3AD203B41FA5}">
                      <a16:colId xmlns:a16="http://schemas.microsoft.com/office/drawing/2014/main" val="1545245265"/>
                    </a:ext>
                  </a:extLst>
                </a:gridCol>
                <a:gridCol w="575828">
                  <a:extLst>
                    <a:ext uri="{9D8B030D-6E8A-4147-A177-3AD203B41FA5}">
                      <a16:colId xmlns:a16="http://schemas.microsoft.com/office/drawing/2014/main" val="3699822621"/>
                    </a:ext>
                  </a:extLst>
                </a:gridCol>
                <a:gridCol w="1335178">
                  <a:extLst>
                    <a:ext uri="{9D8B030D-6E8A-4147-A177-3AD203B41FA5}">
                      <a16:colId xmlns:a16="http://schemas.microsoft.com/office/drawing/2014/main" val="2284404444"/>
                    </a:ext>
                  </a:extLst>
                </a:gridCol>
                <a:gridCol w="1741093">
                  <a:extLst>
                    <a:ext uri="{9D8B030D-6E8A-4147-A177-3AD203B41FA5}">
                      <a16:colId xmlns:a16="http://schemas.microsoft.com/office/drawing/2014/main" val="1586220447"/>
                    </a:ext>
                  </a:extLst>
                </a:gridCol>
                <a:gridCol w="1875669">
                  <a:extLst>
                    <a:ext uri="{9D8B030D-6E8A-4147-A177-3AD203B41FA5}">
                      <a16:colId xmlns:a16="http://schemas.microsoft.com/office/drawing/2014/main" val="3002913206"/>
                    </a:ext>
                  </a:extLst>
                </a:gridCol>
                <a:gridCol w="1328950">
                  <a:extLst>
                    <a:ext uri="{9D8B030D-6E8A-4147-A177-3AD203B41FA5}">
                      <a16:colId xmlns:a16="http://schemas.microsoft.com/office/drawing/2014/main" val="1057504274"/>
                    </a:ext>
                  </a:extLst>
                </a:gridCol>
                <a:gridCol w="2590965">
                  <a:extLst>
                    <a:ext uri="{9D8B030D-6E8A-4147-A177-3AD203B41FA5}">
                      <a16:colId xmlns:a16="http://schemas.microsoft.com/office/drawing/2014/main" val="3164883287"/>
                    </a:ext>
                  </a:extLst>
                </a:gridCol>
              </a:tblGrid>
              <a:tr h="370840">
                <a:tc>
                  <a:txBody>
                    <a:bodyPr/>
                    <a:lstStyle/>
                    <a:p>
                      <a:pPr algn="ctr" fontAlgn="ctr"/>
                      <a:r>
                        <a:rPr lang="en-US" sz="1800" b="1" i="0" u="none" strike="noStrike" dirty="0">
                          <a:solidFill>
                            <a:srgbClr val="000000"/>
                          </a:solidFill>
                          <a:effectLst/>
                          <a:latin typeface="Arial" panose="020B0604020202020204" pitchFamily="34" charset="0"/>
                        </a:rPr>
                        <a:t>Sleep Day</a:t>
                      </a:r>
                    </a:p>
                  </a:txBody>
                  <a:tcPr marL="7620" marR="7620" marT="7620" marB="0" anchor="ctr"/>
                </a:tc>
                <a:tc>
                  <a:txBody>
                    <a:bodyPr/>
                    <a:lstStyle/>
                    <a:p>
                      <a:pPr algn="ctr" fontAlgn="ctr"/>
                      <a:r>
                        <a:rPr lang="en-US" sz="1800" b="1" i="0" u="none" strike="noStrike" dirty="0">
                          <a:solidFill>
                            <a:srgbClr val="000000"/>
                          </a:solidFill>
                          <a:effectLst/>
                          <a:latin typeface="Arial" panose="020B0604020202020204" pitchFamily="34" charset="0"/>
                        </a:rPr>
                        <a:t>Time</a:t>
                      </a:r>
                    </a:p>
                  </a:txBody>
                  <a:tcPr marL="7620" marR="7620" marT="7620" marB="0" anchor="ctr"/>
                </a:tc>
                <a:tc>
                  <a:txBody>
                    <a:bodyPr/>
                    <a:lstStyle/>
                    <a:p>
                      <a:pPr algn="ctr" fontAlgn="ctr"/>
                      <a:r>
                        <a:rPr lang="en-US" sz="1800" b="1" i="0" u="none" strike="noStrike" dirty="0">
                          <a:solidFill>
                            <a:srgbClr val="000000"/>
                          </a:solidFill>
                          <a:effectLst/>
                          <a:latin typeface="Arial" panose="020B0604020202020204" pitchFamily="34" charset="0"/>
                        </a:rPr>
                        <a:t>Total Sleep Records</a:t>
                      </a:r>
                    </a:p>
                  </a:txBody>
                  <a:tcPr marL="7620" marR="7620" marT="7620" marB="0" anchor="ctr"/>
                </a:tc>
                <a:tc>
                  <a:txBody>
                    <a:bodyPr/>
                    <a:lstStyle/>
                    <a:p>
                      <a:pPr algn="ctr" fontAlgn="ctr"/>
                      <a:r>
                        <a:rPr lang="en-US" sz="1800" b="1" i="0" u="none" strike="noStrike" dirty="0">
                          <a:solidFill>
                            <a:srgbClr val="000000"/>
                          </a:solidFill>
                          <a:effectLst/>
                          <a:latin typeface="Arial" panose="020B0604020202020204" pitchFamily="34" charset="0"/>
                        </a:rPr>
                        <a:t>Total Minutes Asleep</a:t>
                      </a:r>
                    </a:p>
                  </a:txBody>
                  <a:tcPr marL="7620" marR="7620" marT="7620" marB="0" anchor="ctr"/>
                </a:tc>
                <a:tc>
                  <a:txBody>
                    <a:bodyPr/>
                    <a:lstStyle/>
                    <a:p>
                      <a:pPr algn="ctr" fontAlgn="ctr"/>
                      <a:r>
                        <a:rPr lang="en-US" sz="1800" b="1" i="0" u="none" strike="noStrike" dirty="0">
                          <a:solidFill>
                            <a:srgbClr val="000000"/>
                          </a:solidFill>
                          <a:effectLst/>
                          <a:latin typeface="Arial" panose="020B0604020202020204" pitchFamily="34" charset="0"/>
                        </a:rPr>
                        <a:t>Total Time In Bed</a:t>
                      </a:r>
                    </a:p>
                  </a:txBody>
                  <a:tcPr marL="7620" marR="7620" marT="7620" marB="0" anchor="ctr"/>
                </a:tc>
                <a:tc>
                  <a:txBody>
                    <a:bodyPr/>
                    <a:lstStyle/>
                    <a:p>
                      <a:pPr algn="ctr" fontAlgn="ctr"/>
                      <a:r>
                        <a:rPr lang="en-US" sz="1800" b="1" i="0" u="none" strike="noStrike" dirty="0">
                          <a:solidFill>
                            <a:srgbClr val="000000"/>
                          </a:solidFill>
                          <a:effectLst/>
                          <a:latin typeface="Arial" panose="020B0604020202020204" pitchFamily="34" charset="0"/>
                        </a:rPr>
                        <a:t>Total Steps</a:t>
                      </a:r>
                    </a:p>
                  </a:txBody>
                  <a:tcPr marL="7620" marR="7620" marT="7620" marB="0" anchor="ctr"/>
                </a:tc>
                <a:tc>
                  <a:txBody>
                    <a:bodyPr/>
                    <a:lstStyle/>
                    <a:p>
                      <a:pPr algn="ctr" fontAlgn="ctr"/>
                      <a:r>
                        <a:rPr lang="en-US" sz="1800" b="1" i="0" u="none" strike="noStrike" dirty="0">
                          <a:solidFill>
                            <a:srgbClr val="000000"/>
                          </a:solidFill>
                          <a:effectLst/>
                          <a:latin typeface="Arial" panose="020B0604020202020204" pitchFamily="34" charset="0"/>
                        </a:rPr>
                        <a:t>Total Distance</a:t>
                      </a:r>
                    </a:p>
                  </a:txBody>
                  <a:tcPr marL="7620" marR="7620" marT="7620" marB="0" anchor="ctr"/>
                </a:tc>
                <a:extLst>
                  <a:ext uri="{0D108BD9-81ED-4DB2-BD59-A6C34878D82A}">
                    <a16:rowId xmlns:a16="http://schemas.microsoft.com/office/drawing/2014/main" val="3405661505"/>
                  </a:ext>
                </a:extLst>
              </a:tr>
              <a:tr h="370840">
                <a:tc>
                  <a:txBody>
                    <a:bodyPr/>
                    <a:lstStyle/>
                    <a:p>
                      <a:pPr algn="ctr" fontAlgn="ctr"/>
                      <a:r>
                        <a:rPr lang="en-US" sz="1800" b="0" i="0" u="none" strike="noStrike" dirty="0">
                          <a:solidFill>
                            <a:srgbClr val="000000"/>
                          </a:solidFill>
                          <a:effectLst/>
                          <a:latin typeface="Arial" panose="020B0604020202020204" pitchFamily="34" charset="0"/>
                        </a:rPr>
                        <a:t>4/12/2016</a:t>
                      </a:r>
                    </a:p>
                  </a:txBody>
                  <a:tcPr marL="7620" marR="7620" marT="7620" marB="0" anchor="ctr"/>
                </a:tc>
                <a:tc>
                  <a:txBody>
                    <a:bodyPr/>
                    <a:lstStyle/>
                    <a:p>
                      <a:pPr algn="ctr" fontAlgn="ctr"/>
                      <a:r>
                        <a:rPr lang="en-US" sz="1800" b="0" i="0" u="none" strike="noStrike" dirty="0">
                          <a:solidFill>
                            <a:srgbClr val="000000"/>
                          </a:solidFill>
                          <a:effectLst/>
                          <a:latin typeface="Arial" panose="020B0604020202020204" pitchFamily="34" charset="0"/>
                        </a:rPr>
                        <a:t>0:00</a:t>
                      </a:r>
                    </a:p>
                  </a:txBody>
                  <a:tcPr marL="7620" marR="7620" marT="7620" marB="0" anchor="ctr"/>
                </a:tc>
                <a:tc>
                  <a:txBody>
                    <a:bodyPr/>
                    <a:lstStyle/>
                    <a:p>
                      <a:pPr algn="ctr" fontAlgn="ctr"/>
                      <a:r>
                        <a:rPr lang="en-US" sz="1800" b="0" i="0" u="none" strike="noStrike" dirty="0">
                          <a:solidFill>
                            <a:srgbClr val="000000"/>
                          </a:solidFill>
                          <a:effectLst/>
                          <a:latin typeface="Arial" panose="020B0604020202020204" pitchFamily="34" charset="0"/>
                        </a:rPr>
                        <a:t>1</a:t>
                      </a:r>
                    </a:p>
                  </a:txBody>
                  <a:tcPr marL="7620" marR="7620" marT="7620" marB="0" anchor="ctr"/>
                </a:tc>
                <a:tc>
                  <a:txBody>
                    <a:bodyPr/>
                    <a:lstStyle/>
                    <a:p>
                      <a:pPr algn="ctr" fontAlgn="ctr"/>
                      <a:r>
                        <a:rPr lang="en-US" sz="1800" b="0" i="0" u="none" strike="noStrike" dirty="0">
                          <a:solidFill>
                            <a:srgbClr val="000000"/>
                          </a:solidFill>
                          <a:effectLst/>
                          <a:latin typeface="Arial" panose="020B0604020202020204" pitchFamily="34" charset="0"/>
                        </a:rPr>
                        <a:t>327</a:t>
                      </a:r>
                    </a:p>
                  </a:txBody>
                  <a:tcPr marL="7620" marR="7620" marT="7620" marB="0" anchor="ctr"/>
                </a:tc>
                <a:tc>
                  <a:txBody>
                    <a:bodyPr/>
                    <a:lstStyle/>
                    <a:p>
                      <a:pPr algn="ctr" fontAlgn="ctr"/>
                      <a:r>
                        <a:rPr lang="en-US" sz="1800" b="0" i="0" u="none" strike="noStrike">
                          <a:solidFill>
                            <a:srgbClr val="000000"/>
                          </a:solidFill>
                          <a:effectLst/>
                          <a:latin typeface="Arial" panose="020B0604020202020204" pitchFamily="34" charset="0"/>
                        </a:rPr>
                        <a:t>346</a:t>
                      </a:r>
                    </a:p>
                  </a:txBody>
                  <a:tcPr marL="7620" marR="7620" marT="7620" marB="0" anchor="ctr"/>
                </a:tc>
                <a:tc>
                  <a:txBody>
                    <a:bodyPr/>
                    <a:lstStyle/>
                    <a:p>
                      <a:pPr algn="ctr" fontAlgn="ctr"/>
                      <a:r>
                        <a:rPr lang="en-US" sz="1800" b="0" i="0" u="none" strike="noStrike">
                          <a:solidFill>
                            <a:srgbClr val="000000"/>
                          </a:solidFill>
                          <a:effectLst/>
                          <a:latin typeface="Arial" panose="020B0604020202020204" pitchFamily="34" charset="0"/>
                        </a:rPr>
                        <a:t>13162</a:t>
                      </a:r>
                    </a:p>
                  </a:txBody>
                  <a:tcPr marL="7620" marR="7620" marT="7620" marB="0" anchor="ctr"/>
                </a:tc>
                <a:tc>
                  <a:txBody>
                    <a:bodyPr/>
                    <a:lstStyle/>
                    <a:p>
                      <a:pPr algn="ctr" fontAlgn="ctr"/>
                      <a:r>
                        <a:rPr lang="en-US" sz="1800" b="0" i="0" u="none" strike="noStrike" dirty="0">
                          <a:solidFill>
                            <a:srgbClr val="000000"/>
                          </a:solidFill>
                          <a:effectLst/>
                          <a:latin typeface="Arial" panose="020B0604020202020204" pitchFamily="34" charset="0"/>
                        </a:rPr>
                        <a:t>8.5</a:t>
                      </a:r>
                    </a:p>
                  </a:txBody>
                  <a:tcPr marL="7620" marR="7620" marT="7620" marB="0" anchor="ctr"/>
                </a:tc>
                <a:extLst>
                  <a:ext uri="{0D108BD9-81ED-4DB2-BD59-A6C34878D82A}">
                    <a16:rowId xmlns:a16="http://schemas.microsoft.com/office/drawing/2014/main" val="3977148190"/>
                  </a:ext>
                </a:extLst>
              </a:tr>
              <a:tr h="370840">
                <a:tc>
                  <a:txBody>
                    <a:bodyPr/>
                    <a:lstStyle/>
                    <a:p>
                      <a:pPr algn="ctr" fontAlgn="ctr"/>
                      <a:r>
                        <a:rPr lang="en-US" sz="1800" b="0" i="0" u="none" strike="noStrike" dirty="0">
                          <a:solidFill>
                            <a:srgbClr val="000000"/>
                          </a:solidFill>
                          <a:effectLst/>
                          <a:latin typeface="Arial" panose="020B0604020202020204" pitchFamily="34" charset="0"/>
                        </a:rPr>
                        <a:t>4/13/2016</a:t>
                      </a:r>
                    </a:p>
                  </a:txBody>
                  <a:tcPr marL="7620" marR="7620" marT="7620" marB="0" anchor="ctr"/>
                </a:tc>
                <a:tc>
                  <a:txBody>
                    <a:bodyPr/>
                    <a:lstStyle/>
                    <a:p>
                      <a:pPr algn="ctr" fontAlgn="ctr"/>
                      <a:r>
                        <a:rPr lang="en-US" sz="1800" b="0" i="0" u="none" strike="noStrike" dirty="0">
                          <a:solidFill>
                            <a:srgbClr val="000000"/>
                          </a:solidFill>
                          <a:effectLst/>
                          <a:latin typeface="Arial" panose="020B0604020202020204" pitchFamily="34" charset="0"/>
                        </a:rPr>
                        <a:t>0:00</a:t>
                      </a:r>
                    </a:p>
                  </a:txBody>
                  <a:tcPr marL="7620" marR="7620" marT="7620" marB="0" anchor="ctr"/>
                </a:tc>
                <a:tc>
                  <a:txBody>
                    <a:bodyPr/>
                    <a:lstStyle/>
                    <a:p>
                      <a:pPr algn="ctr" fontAlgn="ctr"/>
                      <a:r>
                        <a:rPr lang="en-US" sz="1800" b="0" i="0" u="none" strike="noStrike" dirty="0">
                          <a:solidFill>
                            <a:srgbClr val="000000"/>
                          </a:solidFill>
                          <a:effectLst/>
                          <a:latin typeface="Arial" panose="020B0604020202020204" pitchFamily="34" charset="0"/>
                        </a:rPr>
                        <a:t>2</a:t>
                      </a:r>
                    </a:p>
                  </a:txBody>
                  <a:tcPr marL="7620" marR="7620" marT="7620" marB="0" anchor="ctr"/>
                </a:tc>
                <a:tc>
                  <a:txBody>
                    <a:bodyPr/>
                    <a:lstStyle/>
                    <a:p>
                      <a:pPr algn="ctr" fontAlgn="ctr"/>
                      <a:r>
                        <a:rPr lang="en-US" sz="1800" b="0" i="0" u="none" strike="noStrike" dirty="0">
                          <a:solidFill>
                            <a:srgbClr val="000000"/>
                          </a:solidFill>
                          <a:effectLst/>
                          <a:latin typeface="Arial" panose="020B0604020202020204" pitchFamily="34" charset="0"/>
                        </a:rPr>
                        <a:t>384</a:t>
                      </a:r>
                    </a:p>
                  </a:txBody>
                  <a:tcPr marL="7620" marR="7620" marT="7620" marB="0" anchor="ctr"/>
                </a:tc>
                <a:tc>
                  <a:txBody>
                    <a:bodyPr/>
                    <a:lstStyle/>
                    <a:p>
                      <a:pPr algn="ctr" fontAlgn="ctr"/>
                      <a:r>
                        <a:rPr lang="en-US" sz="1800" b="0" i="0" u="none" strike="noStrike" dirty="0">
                          <a:solidFill>
                            <a:srgbClr val="000000"/>
                          </a:solidFill>
                          <a:effectLst/>
                          <a:latin typeface="Arial" panose="020B0604020202020204" pitchFamily="34" charset="0"/>
                        </a:rPr>
                        <a:t>407</a:t>
                      </a:r>
                    </a:p>
                  </a:txBody>
                  <a:tcPr marL="7620" marR="7620" marT="7620" marB="0" anchor="ctr"/>
                </a:tc>
                <a:tc>
                  <a:txBody>
                    <a:bodyPr/>
                    <a:lstStyle/>
                    <a:p>
                      <a:pPr algn="ctr" fontAlgn="ctr"/>
                      <a:r>
                        <a:rPr lang="en-US" sz="1800" b="0" i="0" u="none" strike="noStrike">
                          <a:solidFill>
                            <a:srgbClr val="000000"/>
                          </a:solidFill>
                          <a:effectLst/>
                          <a:latin typeface="Arial" panose="020B0604020202020204" pitchFamily="34" charset="0"/>
                        </a:rPr>
                        <a:t>10735</a:t>
                      </a:r>
                    </a:p>
                  </a:txBody>
                  <a:tcPr marL="7620" marR="7620" marT="7620" marB="0" anchor="ctr"/>
                </a:tc>
                <a:tc>
                  <a:txBody>
                    <a:bodyPr/>
                    <a:lstStyle/>
                    <a:p>
                      <a:pPr algn="ctr" fontAlgn="ctr"/>
                      <a:r>
                        <a:rPr lang="en-US" sz="1800" b="0" i="0" u="none" strike="noStrike" dirty="0">
                          <a:solidFill>
                            <a:srgbClr val="000000"/>
                          </a:solidFill>
                          <a:effectLst/>
                          <a:latin typeface="Arial" panose="020B0604020202020204" pitchFamily="34" charset="0"/>
                        </a:rPr>
                        <a:t>6.97</a:t>
                      </a:r>
                    </a:p>
                  </a:txBody>
                  <a:tcPr marL="7620" marR="7620" marT="7620" marB="0" anchor="ctr"/>
                </a:tc>
                <a:extLst>
                  <a:ext uri="{0D108BD9-81ED-4DB2-BD59-A6C34878D82A}">
                    <a16:rowId xmlns:a16="http://schemas.microsoft.com/office/drawing/2014/main" val="2914479209"/>
                  </a:ext>
                </a:extLst>
              </a:tr>
            </a:tbl>
          </a:graphicData>
        </a:graphic>
      </p:graphicFrame>
      <p:sp>
        <p:nvSpPr>
          <p:cNvPr id="6" name="TextBox 5">
            <a:extLst>
              <a:ext uri="{FF2B5EF4-FFF2-40B4-BE49-F238E27FC236}">
                <a16:creationId xmlns:a16="http://schemas.microsoft.com/office/drawing/2014/main" id="{BA11A114-F24C-16FF-5CF2-C416574FB685}"/>
              </a:ext>
            </a:extLst>
          </p:cNvPr>
          <p:cNvSpPr txBox="1"/>
          <p:nvPr/>
        </p:nvSpPr>
        <p:spPr>
          <a:xfrm>
            <a:off x="595602" y="3992784"/>
            <a:ext cx="9953731" cy="523220"/>
          </a:xfrm>
          <a:prstGeom prst="rect">
            <a:avLst/>
          </a:prstGeom>
          <a:noFill/>
        </p:spPr>
        <p:txBody>
          <a:bodyPr wrap="square" lIns="91440" tIns="45720" rIns="91440" bIns="45720" rtlCol="0" anchor="t">
            <a:spAutoFit/>
          </a:bodyPr>
          <a:lstStyle/>
          <a:p>
            <a:pPr algn="ctr"/>
            <a:r>
              <a:rPr lang="en-US" sz="2800" dirty="0" err="1"/>
              <a:t>table_joined</a:t>
            </a:r>
            <a:r>
              <a:rPr lang="en-US" sz="2800" dirty="0"/>
              <a:t> = </a:t>
            </a:r>
            <a:r>
              <a:rPr lang="en-US" sz="2800" dirty="0" err="1"/>
              <a:t>pd.merge</a:t>
            </a:r>
            <a:r>
              <a:rPr lang="en-US" sz="2800" dirty="0"/>
              <a:t>(Sleep, Activity, on=“</a:t>
            </a:r>
            <a:r>
              <a:rPr lang="en-US" sz="2800" dirty="0" err="1"/>
              <a:t>SleepDay</a:t>
            </a:r>
            <a:r>
              <a:rPr lang="en-US" sz="2800" dirty="0"/>
              <a:t>”)</a:t>
            </a:r>
          </a:p>
        </p:txBody>
      </p:sp>
      <p:sp>
        <p:nvSpPr>
          <p:cNvPr id="7" name="Arrow: Right 6">
            <a:extLst>
              <a:ext uri="{FF2B5EF4-FFF2-40B4-BE49-F238E27FC236}">
                <a16:creationId xmlns:a16="http://schemas.microsoft.com/office/drawing/2014/main" id="{03E49D2F-3460-57F8-8EAA-539B7DEBCC92}"/>
              </a:ext>
            </a:extLst>
          </p:cNvPr>
          <p:cNvSpPr/>
          <p:nvPr/>
        </p:nvSpPr>
        <p:spPr>
          <a:xfrm rot="18528838">
            <a:off x="5125889" y="4511042"/>
            <a:ext cx="465214" cy="333907"/>
          </a:xfrm>
          <a:prstGeom prst="rightArrow">
            <a:avLst>
              <a:gd name="adj1" fmla="val 25925"/>
              <a:gd name="adj2" fmla="val 53009"/>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8" name="Arrow: Right 7">
            <a:extLst>
              <a:ext uri="{FF2B5EF4-FFF2-40B4-BE49-F238E27FC236}">
                <a16:creationId xmlns:a16="http://schemas.microsoft.com/office/drawing/2014/main" id="{1E406C6C-BC35-C4B5-F0D8-D132A42519DE}"/>
              </a:ext>
            </a:extLst>
          </p:cNvPr>
          <p:cNvSpPr/>
          <p:nvPr/>
        </p:nvSpPr>
        <p:spPr>
          <a:xfrm rot="18528838">
            <a:off x="6356982" y="4511039"/>
            <a:ext cx="465214" cy="333907"/>
          </a:xfrm>
          <a:prstGeom prst="rightArrow">
            <a:avLst>
              <a:gd name="adj1" fmla="val 25925"/>
              <a:gd name="adj2" fmla="val 53009"/>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9" name="Arrow: Right 8">
            <a:extLst>
              <a:ext uri="{FF2B5EF4-FFF2-40B4-BE49-F238E27FC236}">
                <a16:creationId xmlns:a16="http://schemas.microsoft.com/office/drawing/2014/main" id="{02DB0DBE-1D7A-5038-142E-8D2A2D6B4D59}"/>
              </a:ext>
            </a:extLst>
          </p:cNvPr>
          <p:cNvSpPr/>
          <p:nvPr/>
        </p:nvSpPr>
        <p:spPr>
          <a:xfrm rot="18528838">
            <a:off x="8267400" y="4511040"/>
            <a:ext cx="465214" cy="333907"/>
          </a:xfrm>
          <a:prstGeom prst="rightArrow">
            <a:avLst>
              <a:gd name="adj1" fmla="val 25925"/>
              <a:gd name="adj2" fmla="val 53009"/>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3" name="Rectangle 2">
            <a:extLst>
              <a:ext uri="{FF2B5EF4-FFF2-40B4-BE49-F238E27FC236}">
                <a16:creationId xmlns:a16="http://schemas.microsoft.com/office/drawing/2014/main" id="{EE0053BE-6142-AEF7-C8A2-A723CA2DD1CF}"/>
              </a:ext>
            </a:extLst>
          </p:cNvPr>
          <p:cNvSpPr/>
          <p:nvPr/>
        </p:nvSpPr>
        <p:spPr>
          <a:xfrm>
            <a:off x="424981" y="1943748"/>
            <a:ext cx="1058586" cy="134062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3016439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509</TotalTime>
  <Words>1213</Words>
  <Application>Microsoft Office PowerPoint</Application>
  <PresentationFormat>Widescreen</PresentationFormat>
  <Paragraphs>219</Paragraphs>
  <Slides>14</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Process</vt:lpstr>
      <vt:lpstr>The Data Science Workflow</vt:lpstr>
      <vt:lpstr>Process</vt:lpstr>
      <vt:lpstr>Fitbit Activity Table</vt:lpstr>
      <vt:lpstr>Fitbit Sleep Table</vt:lpstr>
      <vt:lpstr>Normalize Format</vt:lpstr>
      <vt:lpstr>Normalize Format</vt:lpstr>
      <vt:lpstr>Normalize Format</vt:lpstr>
      <vt:lpstr>Join Table</vt:lpstr>
      <vt:lpstr>Outliers</vt:lpstr>
      <vt:lpstr>Outliers</vt:lpstr>
      <vt:lpstr>PowerPoint Presentation</vt:lpstr>
      <vt:lpstr>Missing Values</vt:lpstr>
      <vt:lpstr>Missing Values</vt:lpstr>
    </vt:vector>
  </TitlesOfParts>
  <Company>AFIT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PATEL, HIREN J Lt Col USAF AETC AFIT/LSS</dc:creator>
  <cp:lastModifiedBy>Hiren Patel</cp:lastModifiedBy>
  <cp:revision>16</cp:revision>
  <dcterms:created xsi:type="dcterms:W3CDTF">2022-11-02T14:37:43Z</dcterms:created>
  <dcterms:modified xsi:type="dcterms:W3CDTF">2023-10-06T19:31:08Z</dcterms:modified>
</cp:coreProperties>
</file>