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sldIdLst>
    <p:sldId id="256" r:id="rId2"/>
    <p:sldId id="258" r:id="rId3"/>
    <p:sldId id="259" r:id="rId4"/>
    <p:sldId id="257" r:id="rId5"/>
    <p:sldId id="276" r:id="rId6"/>
    <p:sldId id="277" r:id="rId7"/>
    <p:sldId id="278" r:id="rId8"/>
    <p:sldId id="260" r:id="rId9"/>
    <p:sldId id="261" r:id="rId10"/>
    <p:sldId id="262" r:id="rId11"/>
    <p:sldId id="263" r:id="rId12"/>
    <p:sldId id="264" r:id="rId13"/>
    <p:sldId id="266" r:id="rId14"/>
    <p:sldId id="267" r:id="rId15"/>
    <p:sldId id="265" r:id="rId16"/>
    <p:sldId id="274" r:id="rId17"/>
    <p:sldId id="270" r:id="rId18"/>
    <p:sldId id="268" r:id="rId19"/>
    <p:sldId id="269" r:id="rId20"/>
    <p:sldId id="271" r:id="rId21"/>
    <p:sldId id="272" r:id="rId22"/>
    <p:sldId id="273" r:id="rId23"/>
    <p:sldId id="275"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897" autoAdjust="0"/>
  </p:normalViewPr>
  <p:slideViewPr>
    <p:cSldViewPr snapToGrid="0">
      <p:cViewPr varScale="1">
        <p:scale>
          <a:sx n="87" d="100"/>
          <a:sy n="87" d="100"/>
        </p:scale>
        <p:origin x="499"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1DEDB8-6908-4733-9C9D-3746A16ED014}" type="datetimeFigureOut">
              <a:rPr lang="en-US" smtClean="0"/>
              <a:t>10/6/2023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8A5A9F-78E1-4A93-9BC0-B07EF3DC5410}" type="slidenum">
              <a:rPr lang="en-US" smtClean="0"/>
              <a:t>‹#›</a:t>
            </a:fld>
            <a:endParaRPr lang="en-US"/>
          </a:p>
        </p:txBody>
      </p:sp>
    </p:spTree>
    <p:extLst>
      <p:ext uri="{BB962C8B-B14F-4D97-AF65-F5344CB8AC3E}">
        <p14:creationId xmlns:p14="http://schemas.microsoft.com/office/powerpoint/2010/main" val="17580948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to this lecture on ensemble</a:t>
            </a:r>
            <a:r>
              <a:rPr lang="en-US" baseline="0" dirty="0"/>
              <a:t> decision tree algorithms.  We’ll mainly cover Random Forests, but I’ll also briefly go over Boosted Decision Tree ensembles.</a:t>
            </a:r>
            <a:endParaRPr lang="en-US" dirty="0"/>
          </a:p>
        </p:txBody>
      </p:sp>
      <p:sp>
        <p:nvSpPr>
          <p:cNvPr id="4" name="Slide Number Placeholder 3"/>
          <p:cNvSpPr>
            <a:spLocks noGrp="1"/>
          </p:cNvSpPr>
          <p:nvPr>
            <p:ph type="sldNum" sz="quarter" idx="10"/>
          </p:nvPr>
        </p:nvSpPr>
        <p:spPr/>
        <p:txBody>
          <a:bodyPr/>
          <a:lstStyle/>
          <a:p>
            <a:fld id="{CB8A5A9F-78E1-4A93-9BC0-B07EF3DC5410}" type="slidenum">
              <a:rPr lang="en-US" smtClean="0"/>
              <a:t>1</a:t>
            </a:fld>
            <a:endParaRPr lang="en-US"/>
          </a:p>
        </p:txBody>
      </p:sp>
    </p:spTree>
    <p:extLst>
      <p:ext uri="{BB962C8B-B14F-4D97-AF65-F5344CB8AC3E}">
        <p14:creationId xmlns:p14="http://schemas.microsoft.com/office/powerpoint/2010/main" val="16701798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a particular</a:t>
            </a:r>
            <a:r>
              <a:rPr lang="en-US" baseline="0" dirty="0"/>
              <a:t> tree, we start at a root node.  This node has a certain mix of observations from each class.  </a:t>
            </a:r>
          </a:p>
          <a:p>
            <a:endParaRPr lang="en-US" baseline="0" dirty="0"/>
          </a:p>
          <a:p>
            <a:r>
              <a:rPr lang="en-US" baseline="0" dirty="0"/>
              <a:t>The random forest algorithm will go through each variable and every available value to find the one that splits the data best.  “Best” means splitting the data so that each child has the most possible observations from the main class.  </a:t>
            </a:r>
          </a:p>
          <a:p>
            <a:endParaRPr lang="en-US" baseline="0" dirty="0"/>
          </a:p>
          <a:p>
            <a:r>
              <a:rPr lang="en-US" baseline="0" dirty="0"/>
              <a:t>You iterate until you get a child node that is entirely of a single class – that is your leaf node.  </a:t>
            </a:r>
            <a:endParaRPr lang="en-US" dirty="0"/>
          </a:p>
        </p:txBody>
      </p:sp>
      <p:sp>
        <p:nvSpPr>
          <p:cNvPr id="4" name="Slide Number Placeholder 3"/>
          <p:cNvSpPr>
            <a:spLocks noGrp="1"/>
          </p:cNvSpPr>
          <p:nvPr>
            <p:ph type="sldNum" sz="quarter" idx="10"/>
          </p:nvPr>
        </p:nvSpPr>
        <p:spPr/>
        <p:txBody>
          <a:bodyPr/>
          <a:lstStyle/>
          <a:p>
            <a:fld id="{CB8A5A9F-78E1-4A93-9BC0-B07EF3DC5410}" type="slidenum">
              <a:rPr lang="en-US" smtClean="0"/>
              <a:t>10</a:t>
            </a:fld>
            <a:endParaRPr lang="en-US"/>
          </a:p>
        </p:txBody>
      </p:sp>
    </p:spTree>
    <p:extLst>
      <p:ext uri="{BB962C8B-B14F-4D97-AF65-F5344CB8AC3E}">
        <p14:creationId xmlns:p14="http://schemas.microsoft.com/office/powerpoint/2010/main" val="31137453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a:t>
            </a:r>
            <a:r>
              <a:rPr lang="en-US" baseline="0" dirty="0"/>
              <a:t> are a few different ways to measure how good a split is.  “Gini” importance is one of them.  </a:t>
            </a:r>
          </a:p>
          <a:p>
            <a:endParaRPr lang="en-US" baseline="0" dirty="0"/>
          </a:p>
          <a:p>
            <a:r>
              <a:rPr lang="en-US" baseline="0" dirty="0"/>
              <a:t>Gini uses the probability of choosing class </a:t>
            </a:r>
            <a:r>
              <a:rPr lang="en-US" baseline="0" dirty="0" err="1"/>
              <a:t>i</a:t>
            </a:r>
            <a:r>
              <a:rPr lang="en-US" baseline="0" dirty="0"/>
              <a:t> in a given set (or node).  Then 1-p(</a:t>
            </a:r>
            <a:r>
              <a:rPr lang="en-US" baseline="0" dirty="0" err="1"/>
              <a:t>i</a:t>
            </a:r>
            <a:r>
              <a:rPr lang="en-US" baseline="0" dirty="0"/>
              <a:t>) is the probability of choosing one of the other classes.  </a:t>
            </a:r>
          </a:p>
          <a:p>
            <a:pPr marL="171450" indent="-171450">
              <a:buFontTx/>
              <a:buChar char="-"/>
            </a:pPr>
            <a:r>
              <a:rPr lang="en-US" baseline="0" dirty="0"/>
              <a:t>Gini=1 means that classes are randomly distributed</a:t>
            </a:r>
          </a:p>
          <a:p>
            <a:pPr marL="171450" indent="-171450">
              <a:buFontTx/>
              <a:buChar char="-"/>
            </a:pPr>
            <a:r>
              <a:rPr lang="en-US" baseline="0" dirty="0"/>
              <a:t>Gini = 0.5 means both classes are equal</a:t>
            </a:r>
          </a:p>
          <a:p>
            <a:pPr marL="171450" indent="-171450">
              <a:buFontTx/>
              <a:buChar char="-"/>
            </a:pPr>
            <a:r>
              <a:rPr lang="en-US" baseline="0" dirty="0"/>
              <a:t>Gini = 0 means that there is only one class</a:t>
            </a:r>
          </a:p>
          <a:p>
            <a:endParaRPr lang="en-US" baseline="0" dirty="0"/>
          </a:p>
          <a:p>
            <a:r>
              <a:rPr lang="en-US" baseline="0" dirty="0"/>
              <a:t>We determine the gain in Gini purity by taking the Gini importance from the parent and subtracting that of each of the children.  </a:t>
            </a:r>
            <a:endParaRPr lang="en-US" dirty="0"/>
          </a:p>
        </p:txBody>
      </p:sp>
      <p:sp>
        <p:nvSpPr>
          <p:cNvPr id="4" name="Slide Number Placeholder 3"/>
          <p:cNvSpPr>
            <a:spLocks noGrp="1"/>
          </p:cNvSpPr>
          <p:nvPr>
            <p:ph type="sldNum" sz="quarter" idx="10"/>
          </p:nvPr>
        </p:nvSpPr>
        <p:spPr/>
        <p:txBody>
          <a:bodyPr/>
          <a:lstStyle/>
          <a:p>
            <a:fld id="{CB8A5A9F-78E1-4A93-9BC0-B07EF3DC5410}" type="slidenum">
              <a:rPr lang="en-US" smtClean="0"/>
              <a:t>11</a:t>
            </a:fld>
            <a:endParaRPr lang="en-US"/>
          </a:p>
        </p:txBody>
      </p:sp>
    </p:spTree>
    <p:extLst>
      <p:ext uri="{BB962C8B-B14F-4D97-AF65-F5344CB8AC3E}">
        <p14:creationId xmlns:p14="http://schemas.microsoft.com/office/powerpoint/2010/main" val="42640896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work through</a:t>
            </a:r>
            <a:r>
              <a:rPr lang="en-US" baseline="0" dirty="0"/>
              <a:t> an example.  </a:t>
            </a:r>
          </a:p>
          <a:p>
            <a:endParaRPr lang="en-US" baseline="0" dirty="0"/>
          </a:p>
          <a:p>
            <a:r>
              <a:rPr lang="en-US" baseline="0" dirty="0"/>
              <a:t>At this node, there are 7 yellow nodes and 7 blue nodes.  Let’s calculate the Gini Index for this parent node.</a:t>
            </a:r>
            <a:endParaRPr lang="en-US" dirty="0"/>
          </a:p>
        </p:txBody>
      </p:sp>
      <p:sp>
        <p:nvSpPr>
          <p:cNvPr id="4" name="Slide Number Placeholder 3"/>
          <p:cNvSpPr>
            <a:spLocks noGrp="1"/>
          </p:cNvSpPr>
          <p:nvPr>
            <p:ph type="sldNum" sz="quarter" idx="10"/>
          </p:nvPr>
        </p:nvSpPr>
        <p:spPr/>
        <p:txBody>
          <a:bodyPr/>
          <a:lstStyle/>
          <a:p>
            <a:fld id="{CB8A5A9F-78E1-4A93-9BC0-B07EF3DC5410}" type="slidenum">
              <a:rPr lang="en-US" smtClean="0"/>
              <a:t>12</a:t>
            </a:fld>
            <a:endParaRPr lang="en-US"/>
          </a:p>
        </p:txBody>
      </p:sp>
    </p:spTree>
    <p:extLst>
      <p:ext uri="{BB962C8B-B14F-4D97-AF65-F5344CB8AC3E}">
        <p14:creationId xmlns:p14="http://schemas.microsoft.com/office/powerpoint/2010/main" val="19383539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Suppose we use a decision threshold that creates 2 children.  This</a:t>
            </a:r>
            <a:r>
              <a:rPr lang="en-US" baseline="0" dirty="0"/>
              <a:t> is Child 1</a:t>
            </a:r>
            <a:endParaRPr lang="en-US" dirty="0"/>
          </a:p>
        </p:txBody>
      </p:sp>
      <p:sp>
        <p:nvSpPr>
          <p:cNvPr id="4" name="Slide Number Placeholder 3"/>
          <p:cNvSpPr>
            <a:spLocks noGrp="1"/>
          </p:cNvSpPr>
          <p:nvPr>
            <p:ph type="sldNum" sz="quarter" idx="10"/>
          </p:nvPr>
        </p:nvSpPr>
        <p:spPr/>
        <p:txBody>
          <a:bodyPr/>
          <a:lstStyle/>
          <a:p>
            <a:fld id="{CB8A5A9F-78E1-4A93-9BC0-B07EF3DC5410}" type="slidenum">
              <a:rPr lang="en-US" smtClean="0"/>
              <a:t>13</a:t>
            </a:fld>
            <a:endParaRPr lang="en-US"/>
          </a:p>
        </p:txBody>
      </p:sp>
    </p:spTree>
    <p:extLst>
      <p:ext uri="{BB962C8B-B14F-4D97-AF65-F5344CB8AC3E}">
        <p14:creationId xmlns:p14="http://schemas.microsoft.com/office/powerpoint/2010/main" val="37013324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Similarly</a:t>
            </a:r>
            <a:r>
              <a:rPr lang="en-US" baseline="0" dirty="0"/>
              <a:t> for the 2</a:t>
            </a:r>
            <a:r>
              <a:rPr lang="en-US" baseline="30000" dirty="0"/>
              <a:t>nd</a:t>
            </a:r>
            <a:r>
              <a:rPr lang="en-US" baseline="0" dirty="0"/>
              <a:t> child, the Gini Index is 0.3750</a:t>
            </a:r>
            <a:endParaRPr lang="en-US" dirty="0"/>
          </a:p>
        </p:txBody>
      </p:sp>
      <p:sp>
        <p:nvSpPr>
          <p:cNvPr id="4" name="Slide Number Placeholder 3"/>
          <p:cNvSpPr>
            <a:spLocks noGrp="1"/>
          </p:cNvSpPr>
          <p:nvPr>
            <p:ph type="sldNum" sz="quarter" idx="10"/>
          </p:nvPr>
        </p:nvSpPr>
        <p:spPr/>
        <p:txBody>
          <a:bodyPr/>
          <a:lstStyle/>
          <a:p>
            <a:fld id="{CB8A5A9F-78E1-4A93-9BC0-B07EF3DC5410}" type="slidenum">
              <a:rPr lang="en-US" smtClean="0"/>
              <a:t>14</a:t>
            </a:fld>
            <a:endParaRPr lang="en-US"/>
          </a:p>
        </p:txBody>
      </p:sp>
    </p:spTree>
    <p:extLst>
      <p:ext uri="{BB962C8B-B14F-4D97-AF65-F5344CB8AC3E}">
        <p14:creationId xmlns:p14="http://schemas.microsoft.com/office/powerpoint/2010/main" val="32819113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Gini Gain is the different between the Gini Index</a:t>
            </a:r>
            <a:r>
              <a:rPr lang="en-US" baseline="0" dirty="0"/>
              <a:t> of the parent and the total of the Gini Indices for the children</a:t>
            </a:r>
          </a:p>
          <a:p>
            <a:endParaRPr lang="en-US" baseline="0" dirty="0"/>
          </a:p>
          <a:p>
            <a:r>
              <a:rPr lang="en-US" baseline="0" dirty="0"/>
              <a:t>There is one extra step.  You need to normalize each child weight by dividing the total number of observations in each child node by the total number of observations in the parent node.  This prevents a very small child node from being overtaken by a larger sibling.  </a:t>
            </a:r>
            <a:endParaRPr lang="en-US" dirty="0"/>
          </a:p>
        </p:txBody>
      </p:sp>
      <p:sp>
        <p:nvSpPr>
          <p:cNvPr id="4" name="Slide Number Placeholder 3"/>
          <p:cNvSpPr>
            <a:spLocks noGrp="1"/>
          </p:cNvSpPr>
          <p:nvPr>
            <p:ph type="sldNum" sz="quarter" idx="10"/>
          </p:nvPr>
        </p:nvSpPr>
        <p:spPr/>
        <p:txBody>
          <a:bodyPr/>
          <a:lstStyle/>
          <a:p>
            <a:fld id="{CB8A5A9F-78E1-4A93-9BC0-B07EF3DC5410}" type="slidenum">
              <a:rPr lang="en-US" smtClean="0"/>
              <a:t>15</a:t>
            </a:fld>
            <a:endParaRPr lang="en-US"/>
          </a:p>
        </p:txBody>
      </p:sp>
    </p:spTree>
    <p:extLst>
      <p:ext uri="{BB962C8B-B14F-4D97-AF65-F5344CB8AC3E}">
        <p14:creationId xmlns:p14="http://schemas.microsoft.com/office/powerpoint/2010/main" val="23905794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 metric that is more</a:t>
            </a:r>
            <a:r>
              <a:rPr lang="en-US" baseline="0" dirty="0"/>
              <a:t> classically known is Entropy and Information Gain.  Entropy is similar to Gini but uses a logarithmic normalization of the class probability.</a:t>
            </a:r>
          </a:p>
          <a:p>
            <a:endParaRPr lang="en-US" baseline="0" dirty="0"/>
          </a:p>
          <a:p>
            <a:r>
              <a:rPr lang="en-US" baseline="0" dirty="0"/>
              <a:t>If you have a pure node, p(</a:t>
            </a:r>
            <a:r>
              <a:rPr lang="en-US" baseline="0" dirty="0" err="1"/>
              <a:t>i</a:t>
            </a:r>
            <a:r>
              <a:rPr lang="en-US" baseline="0" dirty="0"/>
              <a:t>) =1, so log(1) =0.  Therefore 0 Entropy means a pure node, and 1 entropy means all classes are equally represented.  </a:t>
            </a:r>
          </a:p>
          <a:p>
            <a:endParaRPr lang="en-US" baseline="0" dirty="0"/>
          </a:p>
          <a:p>
            <a:r>
              <a:rPr lang="en-US" baseline="0" dirty="0"/>
              <a:t>The information gain is then the parent entropy minus the normalized entropies for each child.  </a:t>
            </a:r>
            <a:endParaRPr lang="en-US" dirty="0"/>
          </a:p>
        </p:txBody>
      </p:sp>
      <p:sp>
        <p:nvSpPr>
          <p:cNvPr id="4" name="Slide Number Placeholder 3"/>
          <p:cNvSpPr>
            <a:spLocks noGrp="1"/>
          </p:cNvSpPr>
          <p:nvPr>
            <p:ph type="sldNum" sz="quarter" idx="10"/>
          </p:nvPr>
        </p:nvSpPr>
        <p:spPr/>
        <p:txBody>
          <a:bodyPr/>
          <a:lstStyle/>
          <a:p>
            <a:fld id="{CB8A5A9F-78E1-4A93-9BC0-B07EF3DC5410}" type="slidenum">
              <a:rPr lang="en-US" smtClean="0"/>
              <a:t>16</a:t>
            </a:fld>
            <a:endParaRPr lang="en-US"/>
          </a:p>
        </p:txBody>
      </p:sp>
    </p:spTree>
    <p:extLst>
      <p:ext uri="{BB962C8B-B14F-4D97-AF65-F5344CB8AC3E}">
        <p14:creationId xmlns:p14="http://schemas.microsoft.com/office/powerpoint/2010/main" val="27781325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Going</a:t>
            </a:r>
            <a:r>
              <a:rPr lang="en-US" baseline="0" dirty="0"/>
              <a:t> back to Gini (this applies to entropy too), the algorithm will split a given node for all values of each variable in the random subset.  It will record the Gini Gain for the chosen threshold and variable.  You can record how well a variable did in splitting a node by averaging the Gini Gain for each variable in the dataset over all the nodes and all the trees.  The resulting plot gives a pseudo-variable importance plot showing which ones are better at splitting classes than others.  </a:t>
            </a:r>
          </a:p>
          <a:p>
            <a:endParaRPr lang="en-US" baseline="0" dirty="0"/>
          </a:p>
          <a:p>
            <a:r>
              <a:rPr lang="en-US" baseline="0" dirty="0"/>
              <a:t>There are a few things you need to watch out for (read bullets)</a:t>
            </a:r>
          </a:p>
          <a:p>
            <a:endParaRPr lang="en-US" baseline="0" dirty="0"/>
          </a:p>
          <a:p>
            <a:r>
              <a:rPr lang="en-US" baseline="0" dirty="0"/>
              <a:t>There are more advanced methods out there to account for weaknesses from Gini based variable importance.  </a:t>
            </a:r>
            <a:endParaRPr lang="en-US" dirty="0"/>
          </a:p>
        </p:txBody>
      </p:sp>
      <p:sp>
        <p:nvSpPr>
          <p:cNvPr id="4" name="Slide Number Placeholder 3"/>
          <p:cNvSpPr>
            <a:spLocks noGrp="1"/>
          </p:cNvSpPr>
          <p:nvPr>
            <p:ph type="sldNum" sz="quarter" idx="10"/>
          </p:nvPr>
        </p:nvSpPr>
        <p:spPr/>
        <p:txBody>
          <a:bodyPr/>
          <a:lstStyle/>
          <a:p>
            <a:fld id="{CB8A5A9F-78E1-4A93-9BC0-B07EF3DC5410}" type="slidenum">
              <a:rPr lang="en-US" smtClean="0"/>
              <a:t>17</a:t>
            </a:fld>
            <a:endParaRPr lang="en-US"/>
          </a:p>
        </p:txBody>
      </p:sp>
    </p:spTree>
    <p:extLst>
      <p:ext uri="{BB962C8B-B14F-4D97-AF65-F5344CB8AC3E}">
        <p14:creationId xmlns:p14="http://schemas.microsoft.com/office/powerpoint/2010/main" val="17981704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Remember that for</a:t>
            </a:r>
            <a:r>
              <a:rPr lang="en-US" baseline="0" dirty="0"/>
              <a:t> a given tree, only a subset of observations were used to train the tree.  The remaining “out of bag” observations can now serve as a validation set to see how well the tree did.  </a:t>
            </a:r>
          </a:p>
          <a:p>
            <a:endParaRPr lang="en-US" baseline="0" dirty="0"/>
          </a:p>
          <a:p>
            <a:r>
              <a:rPr lang="en-US" baseline="0" dirty="0"/>
              <a:t>So for a given observation X, find all the trees where the observation was out of bag and let those trees vote on the predicted value.  </a:t>
            </a:r>
          </a:p>
          <a:p>
            <a:endParaRPr lang="en-US" baseline="0" dirty="0"/>
          </a:p>
          <a:p>
            <a:r>
              <a:rPr lang="en-US" baseline="0" dirty="0"/>
              <a:t>It turns out that using out of bag estimate on of accuracy serves as a pretty good predictor of how well the random forest will do for an unknown test set of data.  </a:t>
            </a:r>
          </a:p>
          <a:p>
            <a:endParaRPr lang="en-US" baseline="0" dirty="0"/>
          </a:p>
        </p:txBody>
      </p:sp>
      <p:sp>
        <p:nvSpPr>
          <p:cNvPr id="4" name="Slide Number Placeholder 3"/>
          <p:cNvSpPr>
            <a:spLocks noGrp="1"/>
          </p:cNvSpPr>
          <p:nvPr>
            <p:ph type="sldNum" sz="quarter" idx="10"/>
          </p:nvPr>
        </p:nvSpPr>
        <p:spPr/>
        <p:txBody>
          <a:bodyPr/>
          <a:lstStyle/>
          <a:p>
            <a:fld id="{CB8A5A9F-78E1-4A93-9BC0-B07EF3DC5410}" type="slidenum">
              <a:rPr lang="en-US" smtClean="0"/>
              <a:t>18</a:t>
            </a:fld>
            <a:endParaRPr lang="en-US"/>
          </a:p>
        </p:txBody>
      </p:sp>
    </p:spTree>
    <p:extLst>
      <p:ext uri="{BB962C8B-B14F-4D97-AF65-F5344CB8AC3E}">
        <p14:creationId xmlns:p14="http://schemas.microsoft.com/office/powerpoint/2010/main" val="36771302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How many trees do you need?</a:t>
            </a:r>
            <a:r>
              <a:rPr lang="en-US" baseline="0" dirty="0"/>
              <a:t>  I like using an iterative graph like this.  You’ll usually get to a steady state after which error doesn’t decrease much.  </a:t>
            </a:r>
          </a:p>
          <a:p>
            <a:pPr marL="628650" lvl="1" indent="-171450">
              <a:buFontTx/>
              <a:buChar char="-"/>
            </a:pPr>
            <a:r>
              <a:rPr lang="en-US" baseline="0" dirty="0"/>
              <a:t>One side thing to note here is that RF is very resistant to overfitting.  So growing a larger forest than needed won’t hurt except costing computation time</a:t>
            </a:r>
          </a:p>
        </p:txBody>
      </p:sp>
      <p:sp>
        <p:nvSpPr>
          <p:cNvPr id="4" name="Slide Number Placeholder 3"/>
          <p:cNvSpPr>
            <a:spLocks noGrp="1"/>
          </p:cNvSpPr>
          <p:nvPr>
            <p:ph type="sldNum" sz="quarter" idx="10"/>
          </p:nvPr>
        </p:nvSpPr>
        <p:spPr/>
        <p:txBody>
          <a:bodyPr/>
          <a:lstStyle/>
          <a:p>
            <a:fld id="{CB8A5A9F-78E1-4A93-9BC0-B07EF3DC5410}" type="slidenum">
              <a:rPr lang="en-US" smtClean="0"/>
              <a:t>19</a:t>
            </a:fld>
            <a:endParaRPr lang="en-US"/>
          </a:p>
        </p:txBody>
      </p:sp>
    </p:spTree>
    <p:extLst>
      <p:ext uri="{BB962C8B-B14F-4D97-AF65-F5344CB8AC3E}">
        <p14:creationId xmlns:p14="http://schemas.microsoft.com/office/powerpoint/2010/main" val="530737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Previously we talked about how</a:t>
            </a:r>
            <a:r>
              <a:rPr lang="en-US" baseline="0" dirty="0"/>
              <a:t> decision trees were low biased because they don’t make any assumptions of the underlying distribution.  So they do a pretty good job </a:t>
            </a:r>
            <a:r>
              <a:rPr lang="en-US" b="1" baseline="0" dirty="0"/>
              <a:t>on average</a:t>
            </a:r>
            <a:r>
              <a:rPr lang="en-US" b="0" baseline="0" dirty="0"/>
              <a:t>, of guessing correctly.</a:t>
            </a:r>
          </a:p>
          <a:p>
            <a:endParaRPr lang="en-US" b="0" baseline="0" dirty="0"/>
          </a:p>
          <a:p>
            <a:r>
              <a:rPr lang="en-US" b="0" baseline="0" dirty="0"/>
              <a:t>The problem is that given a certain training dataset, there are many ways to grow a tree.  </a:t>
            </a:r>
            <a:endParaRPr lang="en-US" dirty="0"/>
          </a:p>
        </p:txBody>
      </p:sp>
      <p:sp>
        <p:nvSpPr>
          <p:cNvPr id="4" name="Slide Number Placeholder 3"/>
          <p:cNvSpPr>
            <a:spLocks noGrp="1"/>
          </p:cNvSpPr>
          <p:nvPr>
            <p:ph type="sldNum" sz="quarter" idx="10"/>
          </p:nvPr>
        </p:nvSpPr>
        <p:spPr/>
        <p:txBody>
          <a:bodyPr/>
          <a:lstStyle/>
          <a:p>
            <a:fld id="{CB8A5A9F-78E1-4A93-9BC0-B07EF3DC5410}" type="slidenum">
              <a:rPr lang="en-US" smtClean="0"/>
              <a:t>2</a:t>
            </a:fld>
            <a:endParaRPr lang="en-US"/>
          </a:p>
        </p:txBody>
      </p:sp>
    </p:spTree>
    <p:extLst>
      <p:ext uri="{BB962C8B-B14F-4D97-AF65-F5344CB8AC3E}">
        <p14:creationId xmlns:p14="http://schemas.microsoft.com/office/powerpoint/2010/main" val="228206008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Too many trees wastes resources.</a:t>
            </a:r>
            <a:r>
              <a:rPr lang="en-US" baseline="0" dirty="0"/>
              <a:t>  Too few doesn’t create a good estimate</a:t>
            </a:r>
          </a:p>
          <a:p>
            <a:endParaRPr lang="en-US" baseline="0" dirty="0"/>
          </a:p>
          <a:p>
            <a:r>
              <a:rPr lang="en-US" dirty="0"/>
              <a:t>Usually grow to full size, but can make it shorter.  Shorter</a:t>
            </a:r>
            <a:r>
              <a:rPr lang="en-US" baseline="0" dirty="0"/>
              <a:t> trees may help with generalization</a:t>
            </a:r>
          </a:p>
          <a:p>
            <a:pPr marL="171450" lvl="0" indent="-171450">
              <a:buFontTx/>
              <a:buChar char="-"/>
            </a:pPr>
            <a:r>
              <a:rPr lang="en-US" dirty="0"/>
              <a:t>By</a:t>
            </a:r>
            <a:r>
              <a:rPr lang="en-US" baseline="0" dirty="0"/>
              <a:t> default, trees are grown to full length.  This is to maximize de-correlation between trees.  However, you can choose to grow smaller trees.</a:t>
            </a:r>
          </a:p>
          <a:p>
            <a:pPr marL="628650" lvl="1" indent="-171450">
              <a:buFontTx/>
              <a:buChar char="-"/>
            </a:pPr>
            <a:r>
              <a:rPr lang="en-US" baseline="0" dirty="0"/>
              <a:t>If you have a large number of classes, then growing a shorter tree might make sense.  Otherwise, some trees might have hundreds of levels.  </a:t>
            </a:r>
          </a:p>
          <a:p>
            <a:endParaRPr lang="en-US" baseline="0" dirty="0"/>
          </a:p>
          <a:p>
            <a:r>
              <a:rPr lang="en-US" dirty="0"/>
              <a:t>Greater</a:t>
            </a:r>
            <a:r>
              <a:rPr lang="en-US" baseline="0" dirty="0"/>
              <a:t> OOB percentage leads to better validation results, but poorer training as you have less training observations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aseline="0" dirty="0"/>
              <a:t>How many variables you can leave out of bag depends on how large your training set is.  If you have a small training set, you don’t want to leave too many observations out of bag because you’ll need them to grow a good decision tree.  </a:t>
            </a:r>
          </a:p>
          <a:p>
            <a:endParaRPr lang="en-US" baseline="0" dirty="0"/>
          </a:p>
          <a:p>
            <a:r>
              <a:rPr lang="en-US" baseline="0" dirty="0"/>
              <a:t>Having a larger number of features leads to less tree randomness</a:t>
            </a:r>
          </a:p>
          <a:p>
            <a:pPr marL="171450" lvl="0" indent="-171450">
              <a:buFontTx/>
              <a:buChar char="-"/>
            </a:pPr>
            <a:r>
              <a:rPr lang="en-US" baseline="0" dirty="0"/>
              <a:t>How large a subset of variables do you want to choose for each node-split.  </a:t>
            </a:r>
          </a:p>
          <a:p>
            <a:pPr marL="628650" lvl="1" indent="-171450">
              <a:buFontTx/>
              <a:buChar char="-"/>
            </a:pPr>
            <a:r>
              <a:rPr lang="en-US" baseline="0" dirty="0"/>
              <a:t>If you have just a few variables in your dataset, then you might need a larger percentage.  Otherwise you might get 2-3 in a subset.  </a:t>
            </a:r>
          </a:p>
          <a:p>
            <a:pPr marL="628650" lvl="1" indent="-171450">
              <a:buFontTx/>
              <a:buChar char="-"/>
            </a:pPr>
            <a:r>
              <a:rPr lang="en-US" baseline="0" dirty="0"/>
              <a:t>On the other hand, if you’re looking at raw time series or image data, then you have hundreds or thousands of variables, so you can choose a smaller percentage as the subset size.  </a:t>
            </a:r>
            <a:endParaRPr lang="en-US" dirty="0"/>
          </a:p>
          <a:p>
            <a:endParaRPr lang="en-US" dirty="0"/>
          </a:p>
        </p:txBody>
      </p:sp>
      <p:sp>
        <p:nvSpPr>
          <p:cNvPr id="4" name="Slide Number Placeholder 3"/>
          <p:cNvSpPr>
            <a:spLocks noGrp="1"/>
          </p:cNvSpPr>
          <p:nvPr>
            <p:ph type="sldNum" sz="quarter" idx="10"/>
          </p:nvPr>
        </p:nvSpPr>
        <p:spPr/>
        <p:txBody>
          <a:bodyPr/>
          <a:lstStyle/>
          <a:p>
            <a:fld id="{CB8A5A9F-78E1-4A93-9BC0-B07EF3DC5410}" type="slidenum">
              <a:rPr lang="en-US" smtClean="0"/>
              <a:t>20</a:t>
            </a:fld>
            <a:endParaRPr lang="en-US"/>
          </a:p>
        </p:txBody>
      </p:sp>
    </p:spTree>
    <p:extLst>
      <p:ext uri="{BB962C8B-B14F-4D97-AF65-F5344CB8AC3E}">
        <p14:creationId xmlns:p14="http://schemas.microsoft.com/office/powerpoint/2010/main" val="33407731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Lastly, let’s talk about boosted decision</a:t>
            </a:r>
            <a:r>
              <a:rPr lang="en-US" baseline="0" dirty="0"/>
              <a:t> trees.  An algorithm that was very popular a while back was </a:t>
            </a:r>
            <a:r>
              <a:rPr lang="en-US" baseline="0" dirty="0" err="1"/>
              <a:t>XGBoost</a:t>
            </a:r>
            <a:r>
              <a:rPr lang="en-US" baseline="0" dirty="0"/>
              <a:t> or Extreme Gradient Boosting.  I’m going to show you a simpler version here, but the concept is very similar.  </a:t>
            </a:r>
          </a:p>
          <a:p>
            <a:endParaRPr lang="en-US" baseline="0" dirty="0"/>
          </a:p>
          <a:p>
            <a:r>
              <a:rPr lang="en-US" baseline="0" dirty="0"/>
              <a:t>First off, you grow a very simple decision tree, or even just one node split, called a “decision stump”.  </a:t>
            </a:r>
          </a:p>
          <a:p>
            <a:pPr marL="171450" indent="-171450">
              <a:buFontTx/>
              <a:buChar char="-"/>
            </a:pPr>
            <a:r>
              <a:rPr lang="en-US" baseline="0" dirty="0"/>
              <a:t>Calculate the training error</a:t>
            </a:r>
          </a:p>
          <a:p>
            <a:pPr marL="171450" indent="-171450">
              <a:buFontTx/>
              <a:buChar char="-"/>
            </a:pPr>
            <a:r>
              <a:rPr lang="en-US" baseline="0" dirty="0"/>
              <a:t>Then create 2 types of weights</a:t>
            </a:r>
          </a:p>
          <a:p>
            <a:pPr marL="628650" lvl="1" indent="-171450">
              <a:buFontTx/>
              <a:buChar char="-"/>
            </a:pPr>
            <a:r>
              <a:rPr lang="en-US" baseline="0" dirty="0"/>
              <a:t>For the first, find all the observations that the decision stump did poorly on.  Give them a higher weight.</a:t>
            </a:r>
          </a:p>
          <a:p>
            <a:pPr marL="1085850" lvl="2" indent="-171450">
              <a:buFontTx/>
              <a:buChar char="-"/>
            </a:pPr>
            <a:r>
              <a:rPr lang="en-US" baseline="0" dirty="0"/>
              <a:t>Higher weight observations make them more likely to be chosen to grown the next decision tree</a:t>
            </a:r>
          </a:p>
          <a:p>
            <a:pPr marL="628650" lvl="1" indent="-171450">
              <a:buFontTx/>
              <a:buChar char="-"/>
            </a:pPr>
            <a:r>
              <a:rPr lang="en-US" baseline="0" dirty="0"/>
              <a:t>2</a:t>
            </a:r>
            <a:r>
              <a:rPr lang="en-US" baseline="30000" dirty="0"/>
              <a:t>nd</a:t>
            </a:r>
            <a:r>
              <a:rPr lang="en-US" baseline="0" dirty="0"/>
              <a:t>, give decision trees that do well a higher tree-weight.  </a:t>
            </a:r>
          </a:p>
          <a:p>
            <a:pPr marL="171450" lvl="0" indent="-171450">
              <a:buFontTx/>
              <a:buChar char="-"/>
            </a:pPr>
            <a:r>
              <a:rPr lang="en-US" baseline="0" dirty="0"/>
              <a:t>Then use the weighted probabilities of the observations to choose a subset to grown the next decision tree.  Repeat as desired.  </a:t>
            </a:r>
          </a:p>
          <a:p>
            <a:pPr marL="171450" lvl="0" indent="-171450">
              <a:buFontTx/>
              <a:buChar char="-"/>
            </a:pPr>
            <a:endParaRPr lang="en-US" baseline="0" dirty="0"/>
          </a:p>
          <a:p>
            <a:pPr marL="171450" lvl="0" indent="-171450">
              <a:buFontTx/>
              <a:buChar char="-"/>
            </a:pPr>
            <a:r>
              <a:rPr lang="en-US" baseline="0" dirty="0"/>
              <a:t>By doing this method, each subsequent tree focus more on observations that are harder to classify.  </a:t>
            </a:r>
          </a:p>
          <a:p>
            <a:pPr marL="171450" lvl="0" indent="-171450">
              <a:buFontTx/>
              <a:buChar char="-"/>
            </a:pPr>
            <a:r>
              <a:rPr lang="en-US" baseline="0" dirty="0"/>
              <a:t>If a tree does a good job classifying “harder” observations, then it gets a larger tree-vote.  </a:t>
            </a:r>
            <a:endParaRPr lang="en-US" dirty="0"/>
          </a:p>
        </p:txBody>
      </p:sp>
      <p:sp>
        <p:nvSpPr>
          <p:cNvPr id="4" name="Slide Number Placeholder 3"/>
          <p:cNvSpPr>
            <a:spLocks noGrp="1"/>
          </p:cNvSpPr>
          <p:nvPr>
            <p:ph type="sldNum" sz="quarter" idx="10"/>
          </p:nvPr>
        </p:nvSpPr>
        <p:spPr/>
        <p:txBody>
          <a:bodyPr/>
          <a:lstStyle/>
          <a:p>
            <a:fld id="{CB8A5A9F-78E1-4A93-9BC0-B07EF3DC5410}" type="slidenum">
              <a:rPr lang="en-US" smtClean="0"/>
              <a:t>21</a:t>
            </a:fld>
            <a:endParaRPr lang="en-US"/>
          </a:p>
        </p:txBody>
      </p:sp>
    </p:spTree>
    <p:extLst>
      <p:ext uri="{BB962C8B-B14F-4D97-AF65-F5344CB8AC3E}">
        <p14:creationId xmlns:p14="http://schemas.microsoft.com/office/powerpoint/2010/main" val="23185723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 do a weighted average.  Trees that did a poor</a:t>
            </a:r>
            <a:r>
              <a:rPr lang="en-US" baseline="0" dirty="0"/>
              <a:t> job get a smaller weighted vote.  Those that did better on harder to classify observations get a bigger vote.  </a:t>
            </a:r>
          </a:p>
          <a:p>
            <a:endParaRPr lang="en-US" baseline="0" dirty="0"/>
          </a:p>
          <a:p>
            <a:r>
              <a:rPr lang="en-US" baseline="0" dirty="0"/>
              <a:t>The final weighted vote then becomes the Boosted Ensemble vote.  </a:t>
            </a:r>
            <a:endParaRPr lang="en-US" dirty="0"/>
          </a:p>
        </p:txBody>
      </p:sp>
      <p:sp>
        <p:nvSpPr>
          <p:cNvPr id="4" name="Slide Number Placeholder 3"/>
          <p:cNvSpPr>
            <a:spLocks noGrp="1"/>
          </p:cNvSpPr>
          <p:nvPr>
            <p:ph type="sldNum" sz="quarter" idx="10"/>
          </p:nvPr>
        </p:nvSpPr>
        <p:spPr/>
        <p:txBody>
          <a:bodyPr/>
          <a:lstStyle/>
          <a:p>
            <a:fld id="{CB8A5A9F-78E1-4A93-9BC0-B07EF3DC5410}" type="slidenum">
              <a:rPr lang="en-US" smtClean="0"/>
              <a:t>22</a:t>
            </a:fld>
            <a:endParaRPr lang="en-US"/>
          </a:p>
        </p:txBody>
      </p:sp>
    </p:spTree>
    <p:extLst>
      <p:ext uri="{BB962C8B-B14F-4D97-AF65-F5344CB8AC3E}">
        <p14:creationId xmlns:p14="http://schemas.microsoft.com/office/powerpoint/2010/main" val="9921552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Combining the outputs of multiple decision</a:t>
            </a:r>
            <a:r>
              <a:rPr lang="en-US" baseline="0" dirty="0"/>
              <a:t> trees gives us the largest average value.  Through voting, you get not just the overall prediction, but a pseudo-certainty in the form of the vote count. </a:t>
            </a:r>
          </a:p>
          <a:p>
            <a:endParaRPr lang="en-US" baseline="0" dirty="0"/>
          </a:p>
          <a:p>
            <a:r>
              <a:rPr lang="en-US" dirty="0"/>
              <a:t>Let’s say for a given point, the answer was class</a:t>
            </a:r>
            <a:r>
              <a:rPr lang="en-US" baseline="0" dirty="0"/>
              <a:t> A.  But the vote count was 51/100.  For a 2-class problem, we can say that 51% of the trees voted for class A.  So the random forest classifier is not very certain of it’s guess.  </a:t>
            </a:r>
          </a:p>
          <a:p>
            <a:endParaRPr lang="en-US" baseline="0" dirty="0"/>
          </a:p>
          <a:p>
            <a:r>
              <a:rPr lang="en-US" baseline="0" dirty="0"/>
              <a:t>Let’s go over the random forest algorithm in detail to discuss other features.</a:t>
            </a:r>
            <a:endParaRPr lang="en-US" dirty="0"/>
          </a:p>
        </p:txBody>
      </p:sp>
      <p:sp>
        <p:nvSpPr>
          <p:cNvPr id="4" name="Slide Number Placeholder 3"/>
          <p:cNvSpPr>
            <a:spLocks noGrp="1"/>
          </p:cNvSpPr>
          <p:nvPr>
            <p:ph type="sldNum" sz="quarter" idx="10"/>
          </p:nvPr>
        </p:nvSpPr>
        <p:spPr/>
        <p:txBody>
          <a:bodyPr/>
          <a:lstStyle/>
          <a:p>
            <a:fld id="{CB8A5A9F-78E1-4A93-9BC0-B07EF3DC5410}" type="slidenum">
              <a:rPr lang="en-US" smtClean="0"/>
              <a:t>3</a:t>
            </a:fld>
            <a:endParaRPr lang="en-US"/>
          </a:p>
        </p:txBody>
      </p:sp>
    </p:spTree>
    <p:extLst>
      <p:ext uri="{BB962C8B-B14F-4D97-AF65-F5344CB8AC3E}">
        <p14:creationId xmlns:p14="http://schemas.microsoft.com/office/powerpoint/2010/main" val="34273919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a:t>
            </a:r>
            <a:r>
              <a:rPr lang="en-US" baseline="0" dirty="0"/>
              <a:t> pseudo-code for the Random Forest Algorithm.  Let’s go over it a line at a time.</a:t>
            </a:r>
            <a:endParaRPr lang="en-US" dirty="0"/>
          </a:p>
        </p:txBody>
      </p:sp>
      <p:sp>
        <p:nvSpPr>
          <p:cNvPr id="4" name="Slide Number Placeholder 3"/>
          <p:cNvSpPr>
            <a:spLocks noGrp="1"/>
          </p:cNvSpPr>
          <p:nvPr>
            <p:ph type="sldNum" sz="quarter" idx="10"/>
          </p:nvPr>
        </p:nvSpPr>
        <p:spPr/>
        <p:txBody>
          <a:bodyPr/>
          <a:lstStyle/>
          <a:p>
            <a:fld id="{CB8A5A9F-78E1-4A93-9BC0-B07EF3DC5410}" type="slidenum">
              <a:rPr lang="en-US" smtClean="0"/>
              <a:t>4</a:t>
            </a:fld>
            <a:endParaRPr lang="en-US"/>
          </a:p>
        </p:txBody>
      </p:sp>
    </p:spTree>
    <p:extLst>
      <p:ext uri="{BB962C8B-B14F-4D97-AF65-F5344CB8AC3E}">
        <p14:creationId xmlns:p14="http://schemas.microsoft.com/office/powerpoint/2010/main" val="24642710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a:t>
            </a:r>
            <a:r>
              <a:rPr lang="en-US" baseline="0" dirty="0"/>
              <a:t> pseudo-code for the Random Forest Algorithm.  Let’s go over it a line at a time.</a:t>
            </a:r>
            <a:endParaRPr lang="en-US" dirty="0"/>
          </a:p>
        </p:txBody>
      </p:sp>
      <p:sp>
        <p:nvSpPr>
          <p:cNvPr id="4" name="Slide Number Placeholder 3"/>
          <p:cNvSpPr>
            <a:spLocks noGrp="1"/>
          </p:cNvSpPr>
          <p:nvPr>
            <p:ph type="sldNum" sz="quarter" idx="10"/>
          </p:nvPr>
        </p:nvSpPr>
        <p:spPr/>
        <p:txBody>
          <a:bodyPr/>
          <a:lstStyle/>
          <a:p>
            <a:fld id="{CB8A5A9F-78E1-4A93-9BC0-B07EF3DC5410}" type="slidenum">
              <a:rPr lang="en-US" smtClean="0"/>
              <a:t>5</a:t>
            </a:fld>
            <a:endParaRPr lang="en-US"/>
          </a:p>
        </p:txBody>
      </p:sp>
    </p:spTree>
    <p:extLst>
      <p:ext uri="{BB962C8B-B14F-4D97-AF65-F5344CB8AC3E}">
        <p14:creationId xmlns:p14="http://schemas.microsoft.com/office/powerpoint/2010/main" val="36124083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a:t>
            </a:r>
            <a:r>
              <a:rPr lang="en-US" baseline="0" dirty="0"/>
              <a:t> pseudo-code for the Random Forest Algorithm.  Let’s go over it a line at a time.</a:t>
            </a:r>
            <a:endParaRPr lang="en-US" dirty="0"/>
          </a:p>
        </p:txBody>
      </p:sp>
      <p:sp>
        <p:nvSpPr>
          <p:cNvPr id="4" name="Slide Number Placeholder 3"/>
          <p:cNvSpPr>
            <a:spLocks noGrp="1"/>
          </p:cNvSpPr>
          <p:nvPr>
            <p:ph type="sldNum" sz="quarter" idx="10"/>
          </p:nvPr>
        </p:nvSpPr>
        <p:spPr/>
        <p:txBody>
          <a:bodyPr/>
          <a:lstStyle/>
          <a:p>
            <a:fld id="{CB8A5A9F-78E1-4A93-9BC0-B07EF3DC5410}" type="slidenum">
              <a:rPr lang="en-US" smtClean="0"/>
              <a:t>6</a:t>
            </a:fld>
            <a:endParaRPr lang="en-US"/>
          </a:p>
        </p:txBody>
      </p:sp>
    </p:spTree>
    <p:extLst>
      <p:ext uri="{BB962C8B-B14F-4D97-AF65-F5344CB8AC3E}">
        <p14:creationId xmlns:p14="http://schemas.microsoft.com/office/powerpoint/2010/main" val="34760830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a:t>
            </a:r>
            <a:r>
              <a:rPr lang="en-US" baseline="0" dirty="0"/>
              <a:t> pseudo-code for the Random Forest Algorithm.  Let’s go over it a line at a time.</a:t>
            </a:r>
            <a:endParaRPr lang="en-US" dirty="0"/>
          </a:p>
        </p:txBody>
      </p:sp>
      <p:sp>
        <p:nvSpPr>
          <p:cNvPr id="4" name="Slide Number Placeholder 3"/>
          <p:cNvSpPr>
            <a:spLocks noGrp="1"/>
          </p:cNvSpPr>
          <p:nvPr>
            <p:ph type="sldNum" sz="quarter" idx="10"/>
          </p:nvPr>
        </p:nvSpPr>
        <p:spPr/>
        <p:txBody>
          <a:bodyPr/>
          <a:lstStyle/>
          <a:p>
            <a:fld id="{CB8A5A9F-78E1-4A93-9BC0-B07EF3DC5410}" type="slidenum">
              <a:rPr lang="en-US" smtClean="0"/>
              <a:t>7</a:t>
            </a:fld>
            <a:endParaRPr lang="en-US"/>
          </a:p>
        </p:txBody>
      </p:sp>
    </p:spTree>
    <p:extLst>
      <p:ext uri="{BB962C8B-B14F-4D97-AF65-F5344CB8AC3E}">
        <p14:creationId xmlns:p14="http://schemas.microsoft.com/office/powerpoint/2010/main" val="26007243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Random</a:t>
            </a:r>
            <a:r>
              <a:rPr lang="en-US" baseline="0" dirty="0"/>
              <a:t> Forest grows each decision tree on a different subset of observations.  Usually, for any given tree, 70% of observations are randomly chosen.  The remaining are then considered “out-of-bag”.  </a:t>
            </a:r>
            <a:endParaRPr lang="en-US" dirty="0"/>
          </a:p>
        </p:txBody>
      </p:sp>
      <p:sp>
        <p:nvSpPr>
          <p:cNvPr id="4" name="Slide Number Placeholder 3"/>
          <p:cNvSpPr>
            <a:spLocks noGrp="1"/>
          </p:cNvSpPr>
          <p:nvPr>
            <p:ph type="sldNum" sz="quarter" idx="10"/>
          </p:nvPr>
        </p:nvSpPr>
        <p:spPr/>
        <p:txBody>
          <a:bodyPr/>
          <a:lstStyle/>
          <a:p>
            <a:fld id="{CB8A5A9F-78E1-4A93-9BC0-B07EF3DC5410}" type="slidenum">
              <a:rPr lang="en-US" smtClean="0"/>
              <a:t>8</a:t>
            </a:fld>
            <a:endParaRPr lang="en-US"/>
          </a:p>
        </p:txBody>
      </p:sp>
    </p:spTree>
    <p:extLst>
      <p:ext uri="{BB962C8B-B14F-4D97-AF65-F5344CB8AC3E}">
        <p14:creationId xmlns:p14="http://schemas.microsoft.com/office/powerpoint/2010/main" val="14289759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Within this subset of observations, we</a:t>
            </a:r>
            <a:r>
              <a:rPr lang="en-US" baseline="0" dirty="0"/>
              <a:t> grow the decision tree one node at a time.  </a:t>
            </a:r>
          </a:p>
          <a:p>
            <a:endParaRPr lang="en-US" baseline="0" dirty="0"/>
          </a:p>
          <a:p>
            <a:r>
              <a:rPr lang="en-US" dirty="0"/>
              <a:t>For each node, we don’t look at all the variables to choose the</a:t>
            </a:r>
            <a:r>
              <a:rPr lang="en-US" baseline="0" dirty="0"/>
              <a:t> best one for splitting the data.  Instead, we choose a random subset of the set of variables and then determine which of those variables is best for splitting the data.  </a:t>
            </a:r>
          </a:p>
          <a:p>
            <a:endParaRPr lang="en-US" baseline="0" dirty="0"/>
          </a:p>
          <a:p>
            <a:r>
              <a:rPr lang="en-US" dirty="0"/>
              <a:t>Usually subset x of variables</a:t>
            </a:r>
            <a:r>
              <a:rPr lang="en-US" baseline="0" dirty="0"/>
              <a:t> is the </a:t>
            </a:r>
            <a:r>
              <a:rPr lang="en-US" b="1" baseline="0" dirty="0"/>
              <a:t>square root </a:t>
            </a:r>
            <a:r>
              <a:rPr lang="en-US" baseline="0" dirty="0"/>
              <a:t>of the total number of variables.  </a:t>
            </a:r>
          </a:p>
          <a:p>
            <a:endParaRPr lang="en-US" baseline="0" dirty="0"/>
          </a:p>
          <a:p>
            <a:r>
              <a:rPr lang="en-US" baseline="0" dirty="0"/>
              <a:t>This double-selection process, once per tree of observations and again at each node for variables allows decision trees more opportunities to be different from each other.  When you have de-correlated trees, they each offer a different view of the decision space.  The idea is that many different views give a better overall idea of where the true decision boundaries lie.  </a:t>
            </a:r>
            <a:endParaRPr lang="en-US" dirty="0"/>
          </a:p>
        </p:txBody>
      </p:sp>
      <p:sp>
        <p:nvSpPr>
          <p:cNvPr id="4" name="Slide Number Placeholder 3"/>
          <p:cNvSpPr>
            <a:spLocks noGrp="1"/>
          </p:cNvSpPr>
          <p:nvPr>
            <p:ph type="sldNum" sz="quarter" idx="10"/>
          </p:nvPr>
        </p:nvSpPr>
        <p:spPr/>
        <p:txBody>
          <a:bodyPr/>
          <a:lstStyle/>
          <a:p>
            <a:fld id="{CB8A5A9F-78E1-4A93-9BC0-B07EF3DC5410}" type="slidenum">
              <a:rPr lang="en-US" smtClean="0"/>
              <a:t>9</a:t>
            </a:fld>
            <a:endParaRPr lang="en-US"/>
          </a:p>
        </p:txBody>
      </p:sp>
    </p:spTree>
    <p:extLst>
      <p:ext uri="{BB962C8B-B14F-4D97-AF65-F5344CB8AC3E}">
        <p14:creationId xmlns:p14="http://schemas.microsoft.com/office/powerpoint/2010/main" val="18609488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763C584-8AEF-4A43-8713-A662A829C1CE}" type="datetimeFigureOut">
              <a:rPr lang="en-US" smtClean="0"/>
              <a:t>10/6/2023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2299AA-6EB0-4C14-BE1C-21965C8C6F35}" type="slidenum">
              <a:rPr lang="en-US" smtClean="0"/>
              <a:t>‹#›</a:t>
            </a:fld>
            <a:endParaRPr lang="en-US"/>
          </a:p>
        </p:txBody>
      </p:sp>
    </p:spTree>
    <p:extLst>
      <p:ext uri="{BB962C8B-B14F-4D97-AF65-F5344CB8AC3E}">
        <p14:creationId xmlns:p14="http://schemas.microsoft.com/office/powerpoint/2010/main" val="38114574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63C584-8AEF-4A43-8713-A662A829C1CE}" type="datetimeFigureOut">
              <a:rPr lang="en-US" smtClean="0"/>
              <a:t>10/6/2023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2299AA-6EB0-4C14-BE1C-21965C8C6F35}" type="slidenum">
              <a:rPr lang="en-US" smtClean="0"/>
              <a:t>‹#›</a:t>
            </a:fld>
            <a:endParaRPr lang="en-US"/>
          </a:p>
        </p:txBody>
      </p:sp>
    </p:spTree>
    <p:extLst>
      <p:ext uri="{BB962C8B-B14F-4D97-AF65-F5344CB8AC3E}">
        <p14:creationId xmlns:p14="http://schemas.microsoft.com/office/powerpoint/2010/main" val="37364485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63C584-8AEF-4A43-8713-A662A829C1CE}" type="datetimeFigureOut">
              <a:rPr lang="en-US" smtClean="0"/>
              <a:t>10/6/2023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2299AA-6EB0-4C14-BE1C-21965C8C6F35}" type="slidenum">
              <a:rPr lang="en-US" smtClean="0"/>
              <a:t>‹#›</a:t>
            </a:fld>
            <a:endParaRPr lang="en-US"/>
          </a:p>
        </p:txBody>
      </p:sp>
    </p:spTree>
    <p:extLst>
      <p:ext uri="{BB962C8B-B14F-4D97-AF65-F5344CB8AC3E}">
        <p14:creationId xmlns:p14="http://schemas.microsoft.com/office/powerpoint/2010/main" val="3960012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63C584-8AEF-4A43-8713-A662A829C1CE}" type="datetimeFigureOut">
              <a:rPr lang="en-US" smtClean="0"/>
              <a:t>10/6/2023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2299AA-6EB0-4C14-BE1C-21965C8C6F35}" type="slidenum">
              <a:rPr lang="en-US" smtClean="0"/>
              <a:t>‹#›</a:t>
            </a:fld>
            <a:endParaRPr lang="en-US"/>
          </a:p>
        </p:txBody>
      </p:sp>
    </p:spTree>
    <p:extLst>
      <p:ext uri="{BB962C8B-B14F-4D97-AF65-F5344CB8AC3E}">
        <p14:creationId xmlns:p14="http://schemas.microsoft.com/office/powerpoint/2010/main" val="7287332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763C584-8AEF-4A43-8713-A662A829C1CE}" type="datetimeFigureOut">
              <a:rPr lang="en-US" smtClean="0"/>
              <a:t>10/6/2023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2299AA-6EB0-4C14-BE1C-21965C8C6F35}" type="slidenum">
              <a:rPr lang="en-US" smtClean="0"/>
              <a:t>‹#›</a:t>
            </a:fld>
            <a:endParaRPr lang="en-US"/>
          </a:p>
        </p:txBody>
      </p:sp>
    </p:spTree>
    <p:extLst>
      <p:ext uri="{BB962C8B-B14F-4D97-AF65-F5344CB8AC3E}">
        <p14:creationId xmlns:p14="http://schemas.microsoft.com/office/powerpoint/2010/main" val="31895178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763C584-8AEF-4A43-8713-A662A829C1CE}" type="datetimeFigureOut">
              <a:rPr lang="en-US" smtClean="0"/>
              <a:t>10/6/2023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2299AA-6EB0-4C14-BE1C-21965C8C6F35}" type="slidenum">
              <a:rPr lang="en-US" smtClean="0"/>
              <a:t>‹#›</a:t>
            </a:fld>
            <a:endParaRPr lang="en-US"/>
          </a:p>
        </p:txBody>
      </p:sp>
    </p:spTree>
    <p:extLst>
      <p:ext uri="{BB962C8B-B14F-4D97-AF65-F5344CB8AC3E}">
        <p14:creationId xmlns:p14="http://schemas.microsoft.com/office/powerpoint/2010/main" val="37166015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763C584-8AEF-4A43-8713-A662A829C1CE}" type="datetimeFigureOut">
              <a:rPr lang="en-US" smtClean="0"/>
              <a:t>10/6/2023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32299AA-6EB0-4C14-BE1C-21965C8C6F35}" type="slidenum">
              <a:rPr lang="en-US" smtClean="0"/>
              <a:t>‹#›</a:t>
            </a:fld>
            <a:endParaRPr lang="en-US"/>
          </a:p>
        </p:txBody>
      </p:sp>
    </p:spTree>
    <p:extLst>
      <p:ext uri="{BB962C8B-B14F-4D97-AF65-F5344CB8AC3E}">
        <p14:creationId xmlns:p14="http://schemas.microsoft.com/office/powerpoint/2010/main" val="26616569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Date Placeholder 2"/>
          <p:cNvSpPr>
            <a:spLocks noGrp="1"/>
          </p:cNvSpPr>
          <p:nvPr>
            <p:ph type="dt" sz="half" idx="10"/>
          </p:nvPr>
        </p:nvSpPr>
        <p:spPr/>
        <p:txBody>
          <a:bodyPr/>
          <a:lstStyle/>
          <a:p>
            <a:fld id="{0763C584-8AEF-4A43-8713-A662A829C1CE}" type="datetimeFigureOut">
              <a:rPr lang="en-US" smtClean="0"/>
              <a:t>10/6/2023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32299AA-6EB0-4C14-BE1C-21965C8C6F35}" type="slidenum">
              <a:rPr lang="en-US" smtClean="0"/>
              <a:t>‹#›</a:t>
            </a:fld>
            <a:endParaRPr lang="en-US"/>
          </a:p>
        </p:txBody>
      </p:sp>
    </p:spTree>
    <p:extLst>
      <p:ext uri="{BB962C8B-B14F-4D97-AF65-F5344CB8AC3E}">
        <p14:creationId xmlns:p14="http://schemas.microsoft.com/office/powerpoint/2010/main" val="22577666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63C584-8AEF-4A43-8713-A662A829C1CE}" type="datetimeFigureOut">
              <a:rPr lang="en-US" smtClean="0"/>
              <a:t>10/6/2023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32299AA-6EB0-4C14-BE1C-21965C8C6F35}" type="slidenum">
              <a:rPr lang="en-US" smtClean="0"/>
              <a:t>‹#›</a:t>
            </a:fld>
            <a:endParaRPr lang="en-US"/>
          </a:p>
        </p:txBody>
      </p:sp>
    </p:spTree>
    <p:extLst>
      <p:ext uri="{BB962C8B-B14F-4D97-AF65-F5344CB8AC3E}">
        <p14:creationId xmlns:p14="http://schemas.microsoft.com/office/powerpoint/2010/main" val="18325977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763C584-8AEF-4A43-8713-A662A829C1CE}" type="datetimeFigureOut">
              <a:rPr lang="en-US" smtClean="0"/>
              <a:t>10/6/2023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2299AA-6EB0-4C14-BE1C-21965C8C6F35}" type="slidenum">
              <a:rPr lang="en-US" smtClean="0"/>
              <a:t>‹#›</a:t>
            </a:fld>
            <a:endParaRPr lang="en-US"/>
          </a:p>
        </p:txBody>
      </p:sp>
    </p:spTree>
    <p:extLst>
      <p:ext uri="{BB962C8B-B14F-4D97-AF65-F5344CB8AC3E}">
        <p14:creationId xmlns:p14="http://schemas.microsoft.com/office/powerpoint/2010/main" val="19246722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763C584-8AEF-4A43-8713-A662A829C1CE}" type="datetimeFigureOut">
              <a:rPr lang="en-US" smtClean="0"/>
              <a:t>10/6/2023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2299AA-6EB0-4C14-BE1C-21965C8C6F35}" type="slidenum">
              <a:rPr lang="en-US" smtClean="0"/>
              <a:t>‹#›</a:t>
            </a:fld>
            <a:endParaRPr lang="en-US"/>
          </a:p>
        </p:txBody>
      </p:sp>
    </p:spTree>
    <p:extLst>
      <p:ext uri="{BB962C8B-B14F-4D97-AF65-F5344CB8AC3E}">
        <p14:creationId xmlns:p14="http://schemas.microsoft.com/office/powerpoint/2010/main" val="5595945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63C584-8AEF-4A43-8713-A662A829C1CE}" type="datetimeFigureOut">
              <a:rPr lang="en-US" smtClean="0"/>
              <a:t>10/6/2023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2299AA-6EB0-4C14-BE1C-21965C8C6F35}" type="slidenum">
              <a:rPr lang="en-US" smtClean="0"/>
              <a:t>‹#›</a:t>
            </a:fld>
            <a:endParaRPr lang="en-US"/>
          </a:p>
        </p:txBody>
      </p:sp>
    </p:spTree>
    <p:extLst>
      <p:ext uri="{BB962C8B-B14F-4D97-AF65-F5344CB8AC3E}">
        <p14:creationId xmlns:p14="http://schemas.microsoft.com/office/powerpoint/2010/main" val="178943819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microsoft.com/office/2007/relationships/hdphoto" Target="../media/hdphoto3.wdp"/><Relationship Id="rId13"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3.png"/><Relationship Id="rId12" Type="http://schemas.microsoft.com/office/2007/relationships/hdphoto" Target="../media/hdphoto5.wdp"/><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microsoft.com/office/2007/relationships/hdphoto" Target="../media/hdphoto2.wdp"/><Relationship Id="rId11" Type="http://schemas.openxmlformats.org/officeDocument/2006/relationships/image" Target="../media/image5.png"/><Relationship Id="rId5" Type="http://schemas.openxmlformats.org/officeDocument/2006/relationships/image" Target="../media/image2.png"/><Relationship Id="rId10" Type="http://schemas.microsoft.com/office/2007/relationships/hdphoto" Target="../media/hdphoto4.wdp"/><Relationship Id="rId4" Type="http://schemas.microsoft.com/office/2007/relationships/hdphoto" Target="../media/hdphoto1.wdp"/><Relationship Id="rId9" Type="http://schemas.openxmlformats.org/officeDocument/2006/relationships/image" Target="../media/image4.png"/><Relationship Id="rId14" Type="http://schemas.microsoft.com/office/2007/relationships/hdphoto" Target="../media/hdphoto6.wdp"/></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24.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Ensemble Learning</a:t>
            </a:r>
          </a:p>
        </p:txBody>
      </p:sp>
      <p:sp>
        <p:nvSpPr>
          <p:cNvPr id="3" name="Subtitle 2"/>
          <p:cNvSpPr>
            <a:spLocks noGrp="1"/>
          </p:cNvSpPr>
          <p:nvPr>
            <p:ph type="subTitle" idx="1"/>
          </p:nvPr>
        </p:nvSpPr>
        <p:spPr/>
        <p:txBody>
          <a:bodyPr/>
          <a:lstStyle/>
          <a:p>
            <a:r>
              <a:rPr lang="en-US" dirty="0"/>
              <a:t>WK DSS 220, Module 3, Lesson 3</a:t>
            </a:r>
          </a:p>
        </p:txBody>
      </p:sp>
    </p:spTree>
    <p:extLst>
      <p:ext uri="{BB962C8B-B14F-4D97-AF65-F5344CB8AC3E}">
        <p14:creationId xmlns:p14="http://schemas.microsoft.com/office/powerpoint/2010/main" val="4792578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Random Forest Classifier</a:t>
            </a:r>
          </a:p>
        </p:txBody>
      </p:sp>
      <p:grpSp>
        <p:nvGrpSpPr>
          <p:cNvPr id="47" name="Group 46"/>
          <p:cNvGrpSpPr/>
          <p:nvPr/>
        </p:nvGrpSpPr>
        <p:grpSpPr>
          <a:xfrm>
            <a:off x="5096177" y="1807357"/>
            <a:ext cx="2303245" cy="1549454"/>
            <a:chOff x="5096177" y="1807357"/>
            <a:chExt cx="2303245" cy="1549454"/>
          </a:xfrm>
        </p:grpSpPr>
        <p:sp>
          <p:nvSpPr>
            <p:cNvPr id="4" name="Rectangle 3"/>
            <p:cNvSpPr/>
            <p:nvPr/>
          </p:nvSpPr>
          <p:spPr>
            <a:xfrm>
              <a:off x="5096177" y="1807357"/>
              <a:ext cx="2303245" cy="1549454"/>
            </a:xfrm>
            <a:prstGeom prst="rect">
              <a:avLst/>
            </a:prstGeom>
          </p:spPr>
          <p:style>
            <a:lnRef idx="1">
              <a:schemeClr val="accent2"/>
            </a:lnRef>
            <a:fillRef idx="2">
              <a:schemeClr val="accent2"/>
            </a:fillRef>
            <a:effectRef idx="1">
              <a:schemeClr val="accent2"/>
            </a:effectRef>
            <a:fontRef idx="minor">
              <a:schemeClr val="dk1"/>
            </a:fontRef>
          </p:style>
          <p:txBody>
            <a:bodyPr rtlCol="0" anchor="t"/>
            <a:lstStyle/>
            <a:p>
              <a:pPr algn="ctr"/>
              <a:r>
                <a:rPr lang="en-US" dirty="0"/>
                <a:t>Node</a:t>
              </a:r>
            </a:p>
          </p:txBody>
        </p:sp>
        <p:sp>
          <p:nvSpPr>
            <p:cNvPr id="5" name="Oval 4"/>
            <p:cNvSpPr>
              <a:spLocks noChangeAspect="1"/>
            </p:cNvSpPr>
            <p:nvPr/>
          </p:nvSpPr>
          <p:spPr>
            <a:xfrm>
              <a:off x="5378116" y="2273969"/>
              <a:ext cx="182880" cy="182880"/>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a:spLocks noChangeAspect="1"/>
            </p:cNvSpPr>
            <p:nvPr/>
          </p:nvSpPr>
          <p:spPr>
            <a:xfrm>
              <a:off x="5851355" y="2741187"/>
              <a:ext cx="182880" cy="182880"/>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a:spLocks noChangeAspect="1"/>
            </p:cNvSpPr>
            <p:nvPr/>
          </p:nvSpPr>
          <p:spPr>
            <a:xfrm>
              <a:off x="6151745" y="2444605"/>
              <a:ext cx="182880" cy="182880"/>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a:spLocks noChangeAspect="1"/>
            </p:cNvSpPr>
            <p:nvPr/>
          </p:nvSpPr>
          <p:spPr>
            <a:xfrm>
              <a:off x="5473165" y="2892981"/>
              <a:ext cx="182880" cy="182880"/>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a:spLocks noChangeAspect="1"/>
            </p:cNvSpPr>
            <p:nvPr/>
          </p:nvSpPr>
          <p:spPr>
            <a:xfrm>
              <a:off x="6795436" y="2353165"/>
              <a:ext cx="182880" cy="182880"/>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a:spLocks noChangeAspect="1"/>
            </p:cNvSpPr>
            <p:nvPr/>
          </p:nvSpPr>
          <p:spPr>
            <a:xfrm>
              <a:off x="6682740" y="3046159"/>
              <a:ext cx="182880" cy="182880"/>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a:spLocks noChangeAspect="1"/>
            </p:cNvSpPr>
            <p:nvPr/>
          </p:nvSpPr>
          <p:spPr>
            <a:xfrm>
              <a:off x="5211279" y="2971182"/>
              <a:ext cx="182880" cy="182880"/>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a:spLocks noChangeAspect="1"/>
            </p:cNvSpPr>
            <p:nvPr/>
          </p:nvSpPr>
          <p:spPr>
            <a:xfrm>
              <a:off x="5290285" y="2582174"/>
              <a:ext cx="182880" cy="182880"/>
            </a:xfrm>
            <a:prstGeom prst="ellipse">
              <a:avLst/>
            </a:prstGeom>
            <a:solidFill>
              <a:schemeClr val="accent4">
                <a:lumMod val="40000"/>
                <a:lumOff val="6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a:spLocks noChangeAspect="1"/>
            </p:cNvSpPr>
            <p:nvPr/>
          </p:nvSpPr>
          <p:spPr>
            <a:xfrm>
              <a:off x="5763524" y="3049392"/>
              <a:ext cx="182880" cy="182880"/>
            </a:xfrm>
            <a:prstGeom prst="ellipse">
              <a:avLst/>
            </a:prstGeom>
            <a:solidFill>
              <a:schemeClr val="accent4">
                <a:lumMod val="40000"/>
                <a:lumOff val="6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a:spLocks noChangeAspect="1"/>
            </p:cNvSpPr>
            <p:nvPr/>
          </p:nvSpPr>
          <p:spPr>
            <a:xfrm>
              <a:off x="6063914" y="2752810"/>
              <a:ext cx="182880" cy="182880"/>
            </a:xfrm>
            <a:prstGeom prst="ellipse">
              <a:avLst/>
            </a:prstGeom>
            <a:solidFill>
              <a:schemeClr val="accent4">
                <a:lumMod val="40000"/>
                <a:lumOff val="6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a:spLocks noChangeAspect="1"/>
            </p:cNvSpPr>
            <p:nvPr/>
          </p:nvSpPr>
          <p:spPr>
            <a:xfrm>
              <a:off x="6268448" y="2984421"/>
              <a:ext cx="182880" cy="182880"/>
            </a:xfrm>
            <a:prstGeom prst="ellipse">
              <a:avLst/>
            </a:prstGeom>
            <a:solidFill>
              <a:schemeClr val="accent4">
                <a:lumMod val="40000"/>
                <a:lumOff val="6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a:spLocks noChangeAspect="1"/>
            </p:cNvSpPr>
            <p:nvPr/>
          </p:nvSpPr>
          <p:spPr>
            <a:xfrm>
              <a:off x="6707605" y="2661370"/>
              <a:ext cx="182880" cy="182880"/>
            </a:xfrm>
            <a:prstGeom prst="ellipse">
              <a:avLst/>
            </a:prstGeom>
            <a:solidFill>
              <a:schemeClr val="accent4">
                <a:lumMod val="40000"/>
                <a:lumOff val="6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a:spLocks noChangeAspect="1"/>
            </p:cNvSpPr>
            <p:nvPr/>
          </p:nvSpPr>
          <p:spPr>
            <a:xfrm>
              <a:off x="7063731" y="2801541"/>
              <a:ext cx="182880" cy="182880"/>
            </a:xfrm>
            <a:prstGeom prst="ellipse">
              <a:avLst/>
            </a:prstGeom>
            <a:solidFill>
              <a:schemeClr val="accent4">
                <a:lumMod val="40000"/>
                <a:lumOff val="6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a:spLocks noChangeAspect="1"/>
            </p:cNvSpPr>
            <p:nvPr/>
          </p:nvSpPr>
          <p:spPr>
            <a:xfrm>
              <a:off x="5680109" y="2320262"/>
              <a:ext cx="182880" cy="182880"/>
            </a:xfrm>
            <a:prstGeom prst="ellipse">
              <a:avLst/>
            </a:prstGeom>
            <a:solidFill>
              <a:schemeClr val="accent4">
                <a:lumMod val="40000"/>
                <a:lumOff val="6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4" name="Group 43"/>
          <p:cNvGrpSpPr/>
          <p:nvPr/>
        </p:nvGrpSpPr>
        <p:grpSpPr>
          <a:xfrm>
            <a:off x="7399422" y="4728411"/>
            <a:ext cx="2201779" cy="1588168"/>
            <a:chOff x="7399422" y="4728411"/>
            <a:chExt cx="2201779" cy="1588168"/>
          </a:xfrm>
        </p:grpSpPr>
        <p:sp>
          <p:nvSpPr>
            <p:cNvPr id="20" name="Rectangle 19"/>
            <p:cNvSpPr/>
            <p:nvPr/>
          </p:nvSpPr>
          <p:spPr>
            <a:xfrm>
              <a:off x="7399422" y="4728411"/>
              <a:ext cx="2201779" cy="15881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Child Node</a:t>
              </a:r>
            </a:p>
          </p:txBody>
        </p:sp>
        <p:sp>
          <p:nvSpPr>
            <p:cNvPr id="22" name="Oval 21"/>
            <p:cNvSpPr>
              <a:spLocks noChangeAspect="1"/>
            </p:cNvSpPr>
            <p:nvPr/>
          </p:nvSpPr>
          <p:spPr>
            <a:xfrm>
              <a:off x="9119934" y="5352237"/>
              <a:ext cx="182880" cy="182880"/>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a:spLocks noChangeAspect="1"/>
            </p:cNvSpPr>
            <p:nvPr/>
          </p:nvSpPr>
          <p:spPr>
            <a:xfrm>
              <a:off x="7693794" y="5273041"/>
              <a:ext cx="182880" cy="182880"/>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a:spLocks noChangeAspect="1"/>
            </p:cNvSpPr>
            <p:nvPr/>
          </p:nvSpPr>
          <p:spPr>
            <a:xfrm>
              <a:off x="7836573" y="6035225"/>
              <a:ext cx="182880" cy="182880"/>
            </a:xfrm>
            <a:prstGeom prst="ellipse">
              <a:avLst/>
            </a:prstGeom>
            <a:solidFill>
              <a:schemeClr val="accent4">
                <a:lumMod val="40000"/>
                <a:lumOff val="6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a:spLocks noChangeAspect="1"/>
            </p:cNvSpPr>
            <p:nvPr/>
          </p:nvSpPr>
          <p:spPr>
            <a:xfrm>
              <a:off x="8136963" y="5738643"/>
              <a:ext cx="182880" cy="182880"/>
            </a:xfrm>
            <a:prstGeom prst="ellipse">
              <a:avLst/>
            </a:prstGeom>
            <a:solidFill>
              <a:schemeClr val="accent4">
                <a:lumMod val="40000"/>
                <a:lumOff val="6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a:spLocks noChangeAspect="1"/>
            </p:cNvSpPr>
            <p:nvPr/>
          </p:nvSpPr>
          <p:spPr>
            <a:xfrm>
              <a:off x="8341497" y="5970254"/>
              <a:ext cx="182880" cy="182880"/>
            </a:xfrm>
            <a:prstGeom prst="ellipse">
              <a:avLst/>
            </a:prstGeom>
            <a:solidFill>
              <a:schemeClr val="accent4">
                <a:lumMod val="40000"/>
                <a:lumOff val="6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a:spLocks noChangeAspect="1"/>
            </p:cNvSpPr>
            <p:nvPr/>
          </p:nvSpPr>
          <p:spPr>
            <a:xfrm>
              <a:off x="8780654" y="5647203"/>
              <a:ext cx="182880" cy="182880"/>
            </a:xfrm>
            <a:prstGeom prst="ellipse">
              <a:avLst/>
            </a:prstGeom>
            <a:solidFill>
              <a:schemeClr val="accent4">
                <a:lumMod val="40000"/>
                <a:lumOff val="6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a:spLocks noChangeAspect="1"/>
            </p:cNvSpPr>
            <p:nvPr/>
          </p:nvSpPr>
          <p:spPr>
            <a:xfrm>
              <a:off x="9136780" y="5787374"/>
              <a:ext cx="182880" cy="182880"/>
            </a:xfrm>
            <a:prstGeom prst="ellipse">
              <a:avLst/>
            </a:prstGeom>
            <a:solidFill>
              <a:schemeClr val="accent4">
                <a:lumMod val="40000"/>
                <a:lumOff val="6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a:spLocks noChangeAspect="1"/>
            </p:cNvSpPr>
            <p:nvPr/>
          </p:nvSpPr>
          <p:spPr>
            <a:xfrm>
              <a:off x="8076798" y="5339615"/>
              <a:ext cx="182880" cy="182880"/>
            </a:xfrm>
            <a:prstGeom prst="ellipse">
              <a:avLst/>
            </a:prstGeom>
            <a:solidFill>
              <a:schemeClr val="accent4">
                <a:lumMod val="40000"/>
                <a:lumOff val="6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3" name="Group 42"/>
          <p:cNvGrpSpPr/>
          <p:nvPr/>
        </p:nvGrpSpPr>
        <p:grpSpPr>
          <a:xfrm>
            <a:off x="2894398" y="4728411"/>
            <a:ext cx="2201779" cy="1588168"/>
            <a:chOff x="2894398" y="4728411"/>
            <a:chExt cx="2201779" cy="1588168"/>
          </a:xfrm>
        </p:grpSpPr>
        <p:sp>
          <p:nvSpPr>
            <p:cNvPr id="19" name="Rectangle 18"/>
            <p:cNvSpPr/>
            <p:nvPr/>
          </p:nvSpPr>
          <p:spPr>
            <a:xfrm>
              <a:off x="2894398" y="4728411"/>
              <a:ext cx="2201779" cy="15881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Child Node</a:t>
              </a:r>
            </a:p>
          </p:txBody>
        </p:sp>
        <p:sp>
          <p:nvSpPr>
            <p:cNvPr id="21" name="Oval 20"/>
            <p:cNvSpPr>
              <a:spLocks noChangeAspect="1"/>
            </p:cNvSpPr>
            <p:nvPr/>
          </p:nvSpPr>
          <p:spPr>
            <a:xfrm>
              <a:off x="3292643" y="5181601"/>
              <a:ext cx="182880" cy="182880"/>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a:spLocks noChangeAspect="1"/>
            </p:cNvSpPr>
            <p:nvPr/>
          </p:nvSpPr>
          <p:spPr>
            <a:xfrm>
              <a:off x="4066272" y="5352237"/>
              <a:ext cx="182880" cy="182880"/>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a:spLocks noChangeAspect="1"/>
            </p:cNvSpPr>
            <p:nvPr/>
          </p:nvSpPr>
          <p:spPr>
            <a:xfrm>
              <a:off x="3387692" y="5800613"/>
              <a:ext cx="182880" cy="182880"/>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a:spLocks noChangeAspect="1"/>
            </p:cNvSpPr>
            <p:nvPr/>
          </p:nvSpPr>
          <p:spPr>
            <a:xfrm>
              <a:off x="4597267" y="5953791"/>
              <a:ext cx="182880" cy="182880"/>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a:spLocks noChangeAspect="1"/>
            </p:cNvSpPr>
            <p:nvPr/>
          </p:nvSpPr>
          <p:spPr>
            <a:xfrm>
              <a:off x="3125806" y="5878814"/>
              <a:ext cx="182880" cy="182880"/>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a:spLocks noChangeAspect="1"/>
            </p:cNvSpPr>
            <p:nvPr/>
          </p:nvSpPr>
          <p:spPr>
            <a:xfrm>
              <a:off x="4527083" y="5515261"/>
              <a:ext cx="182880" cy="182880"/>
            </a:xfrm>
            <a:prstGeom prst="ellipse">
              <a:avLst/>
            </a:prstGeom>
            <a:solidFill>
              <a:schemeClr val="accent4">
                <a:lumMod val="40000"/>
                <a:lumOff val="6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36" name="Straight Arrow Connector 35"/>
          <p:cNvCxnSpPr>
            <a:stCxn id="4" idx="2"/>
            <a:endCxn id="20" idx="0"/>
          </p:cNvCxnSpPr>
          <p:nvPr/>
        </p:nvCxnSpPr>
        <p:spPr>
          <a:xfrm>
            <a:off x="6247800" y="3356811"/>
            <a:ext cx="2252512" cy="1371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4" idx="2"/>
            <a:endCxn id="19" idx="0"/>
          </p:cNvCxnSpPr>
          <p:nvPr/>
        </p:nvCxnSpPr>
        <p:spPr>
          <a:xfrm flipH="1">
            <a:off x="3995288" y="3356811"/>
            <a:ext cx="2252512" cy="1371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1672389" y="3814011"/>
            <a:ext cx="2576763" cy="369332"/>
          </a:xfrm>
          <a:prstGeom prst="rect">
            <a:avLst/>
          </a:prstGeom>
          <a:noFill/>
        </p:spPr>
        <p:txBody>
          <a:bodyPr wrap="square" rtlCol="0">
            <a:spAutoFit/>
          </a:bodyPr>
          <a:lstStyle/>
          <a:p>
            <a:r>
              <a:rPr lang="en-US" dirty="0"/>
              <a:t>Variable x &lt; </a:t>
            </a:r>
            <a:r>
              <a:rPr lang="en-US" i="1" dirty="0" err="1"/>
              <a:t>Threshold_t</a:t>
            </a:r>
            <a:endParaRPr lang="en-US" dirty="0"/>
          </a:p>
        </p:txBody>
      </p:sp>
      <p:sp>
        <p:nvSpPr>
          <p:cNvPr id="41" name="TextBox 40"/>
          <p:cNvSpPr txBox="1"/>
          <p:nvPr/>
        </p:nvSpPr>
        <p:spPr>
          <a:xfrm>
            <a:off x="7831552" y="3857945"/>
            <a:ext cx="2576763" cy="369332"/>
          </a:xfrm>
          <a:prstGeom prst="rect">
            <a:avLst/>
          </a:prstGeom>
          <a:noFill/>
        </p:spPr>
        <p:txBody>
          <a:bodyPr wrap="square" rtlCol="0">
            <a:spAutoFit/>
          </a:bodyPr>
          <a:lstStyle/>
          <a:p>
            <a:r>
              <a:rPr lang="en-US" dirty="0"/>
              <a:t>Variable x &gt;= </a:t>
            </a:r>
            <a:r>
              <a:rPr lang="en-US" i="1" dirty="0" err="1"/>
              <a:t>Threshold_t</a:t>
            </a:r>
            <a:endParaRPr lang="en-US" dirty="0"/>
          </a:p>
        </p:txBody>
      </p:sp>
    </p:spTree>
    <p:extLst>
      <p:ext uri="{BB962C8B-B14F-4D97-AF65-F5344CB8AC3E}">
        <p14:creationId xmlns:p14="http://schemas.microsoft.com/office/powerpoint/2010/main" val="405496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Gini Gain</a:t>
            </a:r>
          </a:p>
        </p:txBody>
      </p:sp>
      <mc:AlternateContent xmlns:mc="http://schemas.openxmlformats.org/markup-compatibility/2006" xmlns:a14="http://schemas.microsoft.com/office/drawing/2010/main">
        <mc:Choice Requires="a14">
          <p:sp>
            <p:nvSpPr>
              <p:cNvPr id="37" name="TextBox 36"/>
              <p:cNvSpPr txBox="1"/>
              <p:nvPr/>
            </p:nvSpPr>
            <p:spPr>
              <a:xfrm>
                <a:off x="505326" y="1825625"/>
                <a:ext cx="6223537" cy="4072718"/>
              </a:xfrm>
              <a:prstGeom prst="rect">
                <a:avLst/>
              </a:prstGeom>
              <a:noFill/>
            </p:spPr>
            <p:txBody>
              <a:bodyPr wrap="square" rtlCol="0">
                <a:spAutoFit/>
              </a:bodyPr>
              <a:lstStyle/>
              <a:p>
                <a:r>
                  <a:rPr lang="en-US" sz="2400" u="sng" dirty="0"/>
                  <a:t>Gini Index</a:t>
                </a:r>
              </a:p>
              <a:p>
                <a:r>
                  <a:rPr lang="en-US" sz="2400" i="1" dirty="0"/>
                  <a:t>C </a:t>
                </a:r>
                <a:r>
                  <a:rPr lang="en-US" sz="2400" dirty="0"/>
                  <a:t>= number of classes</a:t>
                </a:r>
              </a:p>
              <a:p>
                <a:r>
                  <a:rPr lang="en-US" sz="2400" i="1" dirty="0"/>
                  <a:t>p(</a:t>
                </a:r>
                <a:r>
                  <a:rPr lang="en-US" sz="2400" i="1" dirty="0" err="1"/>
                  <a:t>i</a:t>
                </a:r>
                <a:r>
                  <a:rPr lang="en-US" sz="2400" i="1" dirty="0"/>
                  <a:t>)</a:t>
                </a:r>
                <a:r>
                  <a:rPr lang="en-US" sz="2400" dirty="0"/>
                  <a:t> = probability of choosing class </a:t>
                </a:r>
                <a:r>
                  <a:rPr lang="en-US" sz="2400" i="1" dirty="0"/>
                  <a:t>i</a:t>
                </a:r>
              </a:p>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𝐺</m:t>
                      </m:r>
                      <m:r>
                        <a:rPr lang="en-US" sz="2400" b="0" i="1" smtClean="0">
                          <a:latin typeface="Cambria Math" panose="02040503050406030204" pitchFamily="18" charset="0"/>
                        </a:rPr>
                        <m:t>= </m:t>
                      </m:r>
                      <m:nary>
                        <m:naryPr>
                          <m:chr m:val="∑"/>
                          <m:ctrlPr>
                            <a:rPr lang="en-US" sz="2400" b="0" i="1" smtClean="0">
                              <a:latin typeface="Cambria Math" panose="02040503050406030204" pitchFamily="18" charset="0"/>
                            </a:rPr>
                          </m:ctrlPr>
                        </m:naryPr>
                        <m:sub>
                          <m:r>
                            <m:rPr>
                              <m:brk m:alnAt="23"/>
                            </m:rPr>
                            <a:rPr lang="en-US" sz="2400" b="0" i="1" smtClean="0">
                              <a:latin typeface="Cambria Math" panose="02040503050406030204" pitchFamily="18" charset="0"/>
                            </a:rPr>
                            <m:t>𝑖</m:t>
                          </m:r>
                          <m:r>
                            <a:rPr lang="en-US" sz="2400" b="0" i="1" smtClean="0">
                              <a:latin typeface="Cambria Math" panose="02040503050406030204" pitchFamily="18" charset="0"/>
                            </a:rPr>
                            <m:t>=1</m:t>
                          </m:r>
                        </m:sub>
                        <m:sup>
                          <m:r>
                            <a:rPr lang="en-US" sz="2400" b="0" i="1" smtClean="0">
                              <a:latin typeface="Cambria Math" panose="02040503050406030204" pitchFamily="18" charset="0"/>
                            </a:rPr>
                            <m:t>𝐶</m:t>
                          </m:r>
                        </m:sup>
                        <m:e>
                          <m:r>
                            <a:rPr lang="en-US" sz="2400" b="0" i="1" smtClean="0">
                              <a:latin typeface="Cambria Math" panose="02040503050406030204" pitchFamily="18" charset="0"/>
                            </a:rPr>
                            <m:t>𝑝</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𝑖</m:t>
                              </m:r>
                            </m:e>
                          </m:d>
                          <m:r>
                            <a:rPr lang="en-US" sz="2400" b="0" i="1" smtClean="0">
                              <a:latin typeface="Cambria Math" panose="02040503050406030204" pitchFamily="18" charset="0"/>
                            </a:rPr>
                            <m:t>∗((1−</m:t>
                          </m:r>
                          <m:r>
                            <a:rPr lang="en-US" sz="2400" b="0" i="1" smtClean="0">
                              <a:latin typeface="Cambria Math" panose="02040503050406030204" pitchFamily="18" charset="0"/>
                            </a:rPr>
                            <m:t>𝑝</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𝑖</m:t>
                              </m:r>
                            </m:e>
                          </m:d>
                          <m:r>
                            <a:rPr lang="en-US" sz="2400" b="0" i="1" smtClean="0">
                              <a:latin typeface="Cambria Math" panose="02040503050406030204" pitchFamily="18" charset="0"/>
                            </a:rPr>
                            <m:t>)</m:t>
                          </m:r>
                        </m:e>
                      </m:nary>
                    </m:oMath>
                  </m:oMathPara>
                </a14:m>
                <a:endParaRPr lang="en-US" sz="2400" dirty="0"/>
              </a:p>
              <a:p>
                <a:endParaRPr lang="en-US" sz="2400" dirty="0"/>
              </a:p>
              <a:p>
                <a:pPr/>
                <a14:m>
                  <m:oMathPara xmlns:m="http://schemas.openxmlformats.org/officeDocument/2006/math">
                    <m:oMathParaPr>
                      <m:jc m:val="left"/>
                    </m:oMathParaPr>
                    <m:oMath xmlns:m="http://schemas.openxmlformats.org/officeDocument/2006/math">
                      <m:r>
                        <a:rPr lang="en-US" sz="2400" b="0" i="1" smtClean="0">
                          <a:latin typeface="Cambria Math" panose="02040503050406030204" pitchFamily="18" charset="0"/>
                        </a:rPr>
                        <m:t>𝐺𝑖𝑛𝑖</m:t>
                      </m:r>
                      <m:r>
                        <a:rPr lang="en-US" sz="2400" b="0" i="1" smtClean="0">
                          <a:latin typeface="Cambria Math" panose="02040503050406030204" pitchFamily="18" charset="0"/>
                        </a:rPr>
                        <m:t> </m:t>
                      </m:r>
                      <m:r>
                        <a:rPr lang="en-US" sz="2400" b="0" i="1" smtClean="0">
                          <a:latin typeface="Cambria Math" panose="02040503050406030204" pitchFamily="18" charset="0"/>
                        </a:rPr>
                        <m:t>𝐺𝑎𝑖𝑛</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𝐺</m:t>
                          </m:r>
                        </m:e>
                        <m:sub>
                          <m:r>
                            <a:rPr lang="en-US" sz="2400" b="0" i="1" smtClean="0">
                              <a:latin typeface="Cambria Math" panose="02040503050406030204" pitchFamily="18" charset="0"/>
                            </a:rPr>
                            <m:t>𝑝𝑎𝑟𝑒𝑛𝑡</m:t>
                          </m:r>
                        </m:sub>
                      </m:sSub>
                      <m:r>
                        <a:rPr lang="en-US" sz="2400" b="0" i="1" smtClean="0">
                          <a:latin typeface="Cambria Math" panose="02040503050406030204" pitchFamily="18" charset="0"/>
                        </a:rPr>
                        <m:t>−</m:t>
                      </m:r>
                      <m:nary>
                        <m:naryPr>
                          <m:chr m:val="∑"/>
                          <m:ctrlPr>
                            <a:rPr lang="en-US" sz="2400" b="0" i="1" smtClean="0">
                              <a:latin typeface="Cambria Math" panose="02040503050406030204" pitchFamily="18" charset="0"/>
                            </a:rPr>
                          </m:ctrlPr>
                        </m:naryPr>
                        <m:sub>
                          <m:r>
                            <m:rPr>
                              <m:brk m:alnAt="23"/>
                            </m:rPr>
                            <a:rPr lang="en-US" sz="2400" b="0" i="1" smtClean="0">
                              <a:latin typeface="Cambria Math" panose="02040503050406030204" pitchFamily="18" charset="0"/>
                            </a:rPr>
                            <m:t>𝑗</m:t>
                          </m:r>
                          <m:r>
                            <a:rPr lang="en-US" sz="2400" b="0" i="1" smtClean="0">
                              <a:latin typeface="Cambria Math" panose="02040503050406030204" pitchFamily="18" charset="0"/>
                            </a:rPr>
                            <m:t>=1</m:t>
                          </m:r>
                        </m:sub>
                        <m:sup>
                          <m:r>
                            <a:rPr lang="en-US" sz="2400" b="0" i="1" smtClean="0">
                              <a:latin typeface="Cambria Math" panose="02040503050406030204" pitchFamily="18" charset="0"/>
                            </a:rPr>
                            <m:t># </m:t>
                          </m:r>
                          <m:r>
                            <a:rPr lang="en-US" sz="2400" b="0" i="1" smtClean="0">
                              <a:latin typeface="Cambria Math" panose="02040503050406030204" pitchFamily="18" charset="0"/>
                            </a:rPr>
                            <m:t>𝑜𝑓</m:t>
                          </m:r>
                          <m:r>
                            <a:rPr lang="en-US" sz="2400" b="0" i="1" smtClean="0">
                              <a:latin typeface="Cambria Math" panose="02040503050406030204" pitchFamily="18" charset="0"/>
                            </a:rPr>
                            <m:t> </m:t>
                          </m:r>
                          <m:r>
                            <a:rPr lang="en-US" sz="2400" b="0" i="1" smtClean="0">
                              <a:latin typeface="Cambria Math" panose="02040503050406030204" pitchFamily="18" charset="0"/>
                            </a:rPr>
                            <m:t>𝐶h𝑖𝑙𝑑𝑟𝑒𝑛</m:t>
                          </m:r>
                        </m:sup>
                        <m:e>
                          <m:sSub>
                            <m:sSubPr>
                              <m:ctrlPr>
                                <a:rPr lang="en-US" sz="2400" b="0" i="1" smtClean="0">
                                  <a:latin typeface="Cambria Math" panose="02040503050406030204" pitchFamily="18" charset="0"/>
                                </a:rPr>
                              </m:ctrlPr>
                            </m:sSub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𝑤</m:t>
                                  </m:r>
                                </m:e>
                                <m:sub>
                                  <m:r>
                                    <a:rPr lang="en-US" sz="2400" b="0" i="1" smtClean="0">
                                      <a:latin typeface="Cambria Math" panose="02040503050406030204" pitchFamily="18" charset="0"/>
                                    </a:rPr>
                                    <m:t>𝑗</m:t>
                                  </m:r>
                                </m:sub>
                              </m:sSub>
                              <m:r>
                                <a:rPr lang="en-US" sz="2400" b="0" i="1" smtClean="0">
                                  <a:latin typeface="Cambria Math" panose="02040503050406030204" pitchFamily="18" charset="0"/>
                                </a:rPr>
                                <m:t>𝐺</m:t>
                              </m:r>
                            </m:e>
                            <m:sub>
                              <m:r>
                                <a:rPr lang="en-US" sz="2400" b="0" i="1" smtClean="0">
                                  <a:latin typeface="Cambria Math" panose="02040503050406030204" pitchFamily="18" charset="0"/>
                                </a:rPr>
                                <m:t>𝑗</m:t>
                              </m:r>
                            </m:sub>
                          </m:sSub>
                        </m:e>
                      </m:nary>
                    </m:oMath>
                  </m:oMathPara>
                </a14:m>
                <a:endParaRPr lang="en-US" sz="2400" b="0" dirty="0"/>
              </a:p>
              <a:p>
                <a:r>
                  <a:rPr lang="en-US" sz="2400" dirty="0"/>
                  <a:t>(w</a:t>
                </a:r>
                <a:r>
                  <a:rPr lang="en-US" sz="2400" baseline="-25000" dirty="0"/>
                  <a:t>j</a:t>
                </a:r>
                <a:r>
                  <a:rPr lang="en-US" sz="2400" dirty="0"/>
                  <a:t> = weight for child node j)</a:t>
                </a:r>
                <a:endParaRPr lang="en-US" sz="2400" b="0" dirty="0"/>
              </a:p>
            </p:txBody>
          </p:sp>
        </mc:Choice>
        <mc:Fallback xmlns="">
          <p:sp>
            <p:nvSpPr>
              <p:cNvPr id="37" name="TextBox 36"/>
              <p:cNvSpPr txBox="1">
                <a:spLocks noRot="1" noChangeAspect="1" noMove="1" noResize="1" noEditPoints="1" noAdjustHandles="1" noChangeArrowheads="1" noChangeShapeType="1" noTextEdit="1"/>
              </p:cNvSpPr>
              <p:nvPr/>
            </p:nvSpPr>
            <p:spPr>
              <a:xfrm>
                <a:off x="505326" y="1825625"/>
                <a:ext cx="6223537" cy="4072718"/>
              </a:xfrm>
              <a:prstGeom prst="rect">
                <a:avLst/>
              </a:prstGeom>
              <a:blipFill>
                <a:blip r:embed="rId3"/>
                <a:stretch>
                  <a:fillRect l="-1567" t="-1196" b="-2242"/>
                </a:stretch>
              </a:blipFill>
            </p:spPr>
            <p:txBody>
              <a:bodyPr/>
              <a:lstStyle/>
              <a:p>
                <a:r>
                  <a:rPr lang="en-US">
                    <a:noFill/>
                  </a:rPr>
                  <a:t> </a:t>
                </a:r>
              </a:p>
            </p:txBody>
          </p:sp>
        </mc:Fallback>
      </mc:AlternateContent>
      <p:pic>
        <p:nvPicPr>
          <p:cNvPr id="110" name="Picture 109"/>
          <p:cNvPicPr>
            <a:picLocks noChangeAspect="1"/>
          </p:cNvPicPr>
          <p:nvPr/>
        </p:nvPicPr>
        <p:blipFill>
          <a:blip r:embed="rId4"/>
          <a:stretch>
            <a:fillRect/>
          </a:stretch>
        </p:blipFill>
        <p:spPr>
          <a:xfrm>
            <a:off x="7017087" y="2394497"/>
            <a:ext cx="4336713" cy="2935742"/>
          </a:xfrm>
          <a:prstGeom prst="rect">
            <a:avLst/>
          </a:prstGeom>
        </p:spPr>
      </p:pic>
    </p:spTree>
    <p:extLst>
      <p:ext uri="{BB962C8B-B14F-4D97-AF65-F5344CB8AC3E}">
        <p14:creationId xmlns:p14="http://schemas.microsoft.com/office/powerpoint/2010/main" val="10980762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Parent Impurity</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3673057"/>
                <a:ext cx="10515600" cy="2701839"/>
              </a:xfrm>
            </p:spPr>
            <p:txBody>
              <a:bodyPr/>
              <a:lstStyle/>
              <a:p>
                <a:pPr marL="0" indent="0">
                  <a:buNone/>
                </a:pPr>
                <a14:m>
                  <m:oMathPara xmlns:m="http://schemas.openxmlformats.org/officeDocument/2006/math">
                    <m:oMathParaPr>
                      <m:jc m:val="left"/>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𝐺</m:t>
                          </m:r>
                        </m:e>
                        <m:sub>
                          <m:r>
                            <a:rPr lang="en-US" b="0" i="1" smtClean="0">
                              <a:latin typeface="Cambria Math" panose="02040503050406030204" pitchFamily="18" charset="0"/>
                            </a:rPr>
                            <m:t>𝑝𝑎𝑟𝑒𝑛𝑡</m:t>
                          </m:r>
                        </m:sub>
                      </m:sSub>
                      <m:r>
                        <a:rPr lang="en-US" b="0" i="1" smtClean="0">
                          <a:latin typeface="Cambria Math" panose="02040503050406030204" pitchFamily="18" charset="0"/>
                        </a:rPr>
                        <m:t>=</m:t>
                      </m:r>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7</m:t>
                              </m:r>
                            </m:num>
                            <m:den>
                              <m:r>
                                <a:rPr lang="en-US" b="0" i="1" smtClean="0">
                                  <a:latin typeface="Cambria Math" panose="02040503050406030204" pitchFamily="18" charset="0"/>
                                </a:rPr>
                                <m:t>14</m:t>
                              </m:r>
                            </m:den>
                          </m:f>
                        </m:e>
                      </m:d>
                      <m:d>
                        <m:dPr>
                          <m:ctrlPr>
                            <a:rPr lang="en-US" b="0" i="1" smtClean="0">
                              <a:latin typeface="Cambria Math" panose="02040503050406030204" pitchFamily="18" charset="0"/>
                            </a:rPr>
                          </m:ctrlPr>
                        </m:dPr>
                        <m:e>
                          <m:r>
                            <a:rPr lang="en-US" b="0" i="1" smtClean="0">
                              <a:latin typeface="Cambria Math" panose="02040503050406030204" pitchFamily="18" charset="0"/>
                            </a:rPr>
                            <m:t>1−</m:t>
                          </m:r>
                          <m:f>
                            <m:fPr>
                              <m:ctrlPr>
                                <a:rPr lang="en-US" b="0" i="1" smtClean="0">
                                  <a:latin typeface="Cambria Math" panose="02040503050406030204" pitchFamily="18" charset="0"/>
                                </a:rPr>
                              </m:ctrlPr>
                            </m:fPr>
                            <m:num>
                              <m:r>
                                <a:rPr lang="en-US" b="0" i="1" smtClean="0">
                                  <a:latin typeface="Cambria Math" panose="02040503050406030204" pitchFamily="18" charset="0"/>
                                </a:rPr>
                                <m:t>7</m:t>
                              </m:r>
                            </m:num>
                            <m:den>
                              <m:r>
                                <a:rPr lang="en-US" b="0" i="1" smtClean="0">
                                  <a:latin typeface="Cambria Math" panose="02040503050406030204" pitchFamily="18" charset="0"/>
                                </a:rPr>
                                <m:t>14</m:t>
                              </m:r>
                            </m:den>
                          </m:f>
                        </m:e>
                      </m:d>
                      <m:r>
                        <a:rPr lang="en-US" b="0" i="1" smtClean="0">
                          <a:latin typeface="Cambria Math" panose="02040503050406030204" pitchFamily="18" charset="0"/>
                        </a:rPr>
                        <m:t>+</m:t>
                      </m:r>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7</m:t>
                              </m:r>
                            </m:num>
                            <m:den>
                              <m:r>
                                <a:rPr lang="en-US" i="1">
                                  <a:latin typeface="Cambria Math" panose="02040503050406030204" pitchFamily="18" charset="0"/>
                                </a:rPr>
                                <m:t>14</m:t>
                              </m:r>
                            </m:den>
                          </m:f>
                        </m:e>
                      </m:d>
                      <m:d>
                        <m:dPr>
                          <m:ctrlPr>
                            <a:rPr lang="en-US" i="1">
                              <a:latin typeface="Cambria Math" panose="02040503050406030204" pitchFamily="18" charset="0"/>
                            </a:rPr>
                          </m:ctrlPr>
                        </m:dPr>
                        <m:e>
                          <m:r>
                            <a:rPr lang="en-US" i="1">
                              <a:latin typeface="Cambria Math" panose="02040503050406030204" pitchFamily="18" charset="0"/>
                            </a:rPr>
                            <m:t>1−</m:t>
                          </m:r>
                          <m:f>
                            <m:fPr>
                              <m:ctrlPr>
                                <a:rPr lang="en-US" i="1">
                                  <a:latin typeface="Cambria Math" panose="02040503050406030204" pitchFamily="18" charset="0"/>
                                </a:rPr>
                              </m:ctrlPr>
                            </m:fPr>
                            <m:num>
                              <m:r>
                                <a:rPr lang="en-US" i="1">
                                  <a:latin typeface="Cambria Math" panose="02040503050406030204" pitchFamily="18" charset="0"/>
                                </a:rPr>
                                <m:t>7</m:t>
                              </m:r>
                            </m:num>
                            <m:den>
                              <m:r>
                                <a:rPr lang="en-US" i="1">
                                  <a:latin typeface="Cambria Math" panose="02040503050406030204" pitchFamily="18" charset="0"/>
                                </a:rPr>
                                <m:t>14</m:t>
                              </m:r>
                            </m:den>
                          </m:f>
                        </m:e>
                      </m:d>
                    </m:oMath>
                  </m:oMathPara>
                </a14:m>
                <a:endParaRPr lang="en-US" dirty="0"/>
              </a:p>
              <a:p>
                <a:endParaRPr lang="en-US" dirty="0"/>
              </a:p>
              <a:p>
                <a:endParaRPr lang="en-US" dirty="0"/>
              </a:p>
              <a:p>
                <a:pPr marL="0" indent="0">
                  <a:buNone/>
                </a:pPr>
                <a:r>
                  <a:rPr lang="en-US" dirty="0"/>
                  <a:t>= 0.25 + 0.25 = 0.5</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3673057"/>
                <a:ext cx="10515600" cy="2701839"/>
              </a:xfrm>
              <a:blipFill>
                <a:blip r:embed="rId3"/>
                <a:stretch>
                  <a:fillRect l="-1217"/>
                </a:stretch>
              </a:blipFill>
            </p:spPr>
            <p:txBody>
              <a:bodyPr/>
              <a:lstStyle/>
              <a:p>
                <a:r>
                  <a:rPr lang="en-US">
                    <a:noFill/>
                  </a:rPr>
                  <a:t> </a:t>
                </a:r>
              </a:p>
            </p:txBody>
          </p:sp>
        </mc:Fallback>
      </mc:AlternateContent>
      <p:grpSp>
        <p:nvGrpSpPr>
          <p:cNvPr id="4" name="Group 3"/>
          <p:cNvGrpSpPr/>
          <p:nvPr/>
        </p:nvGrpSpPr>
        <p:grpSpPr>
          <a:xfrm>
            <a:off x="5096177" y="1807357"/>
            <a:ext cx="2303245" cy="1549454"/>
            <a:chOff x="5096177" y="1807357"/>
            <a:chExt cx="2303245" cy="1549454"/>
          </a:xfrm>
        </p:grpSpPr>
        <p:sp>
          <p:nvSpPr>
            <p:cNvPr id="5" name="Rectangle 4"/>
            <p:cNvSpPr/>
            <p:nvPr/>
          </p:nvSpPr>
          <p:spPr>
            <a:xfrm>
              <a:off x="5096177" y="1807357"/>
              <a:ext cx="2303245" cy="1549454"/>
            </a:xfrm>
            <a:prstGeom prst="rect">
              <a:avLst/>
            </a:prstGeom>
          </p:spPr>
          <p:style>
            <a:lnRef idx="1">
              <a:schemeClr val="accent2"/>
            </a:lnRef>
            <a:fillRef idx="2">
              <a:schemeClr val="accent2"/>
            </a:fillRef>
            <a:effectRef idx="1">
              <a:schemeClr val="accent2"/>
            </a:effectRef>
            <a:fontRef idx="minor">
              <a:schemeClr val="dk1"/>
            </a:fontRef>
          </p:style>
          <p:txBody>
            <a:bodyPr rtlCol="0" anchor="t"/>
            <a:lstStyle/>
            <a:p>
              <a:pPr algn="ctr"/>
              <a:r>
                <a:rPr lang="en-US" dirty="0"/>
                <a:t>Node</a:t>
              </a:r>
            </a:p>
          </p:txBody>
        </p:sp>
        <p:sp>
          <p:nvSpPr>
            <p:cNvPr id="6" name="Oval 5"/>
            <p:cNvSpPr>
              <a:spLocks noChangeAspect="1"/>
            </p:cNvSpPr>
            <p:nvPr/>
          </p:nvSpPr>
          <p:spPr>
            <a:xfrm>
              <a:off x="5378116" y="2273969"/>
              <a:ext cx="182880" cy="182880"/>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a:spLocks noChangeAspect="1"/>
            </p:cNvSpPr>
            <p:nvPr/>
          </p:nvSpPr>
          <p:spPr>
            <a:xfrm>
              <a:off x="5851355" y="2741187"/>
              <a:ext cx="182880" cy="182880"/>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a:spLocks noChangeAspect="1"/>
            </p:cNvSpPr>
            <p:nvPr/>
          </p:nvSpPr>
          <p:spPr>
            <a:xfrm>
              <a:off x="6151745" y="2444605"/>
              <a:ext cx="182880" cy="182880"/>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a:spLocks noChangeAspect="1"/>
            </p:cNvSpPr>
            <p:nvPr/>
          </p:nvSpPr>
          <p:spPr>
            <a:xfrm>
              <a:off x="5473165" y="2892981"/>
              <a:ext cx="182880" cy="182880"/>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a:spLocks noChangeAspect="1"/>
            </p:cNvSpPr>
            <p:nvPr/>
          </p:nvSpPr>
          <p:spPr>
            <a:xfrm>
              <a:off x="6795436" y="2353165"/>
              <a:ext cx="182880" cy="182880"/>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a:spLocks noChangeAspect="1"/>
            </p:cNvSpPr>
            <p:nvPr/>
          </p:nvSpPr>
          <p:spPr>
            <a:xfrm>
              <a:off x="6682740" y="3046159"/>
              <a:ext cx="182880" cy="182880"/>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a:spLocks noChangeAspect="1"/>
            </p:cNvSpPr>
            <p:nvPr/>
          </p:nvSpPr>
          <p:spPr>
            <a:xfrm>
              <a:off x="5211279" y="2971182"/>
              <a:ext cx="182880" cy="182880"/>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a:spLocks noChangeAspect="1"/>
            </p:cNvSpPr>
            <p:nvPr/>
          </p:nvSpPr>
          <p:spPr>
            <a:xfrm>
              <a:off x="5290285" y="2582174"/>
              <a:ext cx="182880" cy="182880"/>
            </a:xfrm>
            <a:prstGeom prst="ellipse">
              <a:avLst/>
            </a:prstGeom>
            <a:solidFill>
              <a:schemeClr val="accent4">
                <a:lumMod val="40000"/>
                <a:lumOff val="6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a:spLocks noChangeAspect="1"/>
            </p:cNvSpPr>
            <p:nvPr/>
          </p:nvSpPr>
          <p:spPr>
            <a:xfrm>
              <a:off x="5763524" y="3049392"/>
              <a:ext cx="182880" cy="182880"/>
            </a:xfrm>
            <a:prstGeom prst="ellipse">
              <a:avLst/>
            </a:prstGeom>
            <a:solidFill>
              <a:schemeClr val="accent4">
                <a:lumMod val="40000"/>
                <a:lumOff val="6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a:spLocks noChangeAspect="1"/>
            </p:cNvSpPr>
            <p:nvPr/>
          </p:nvSpPr>
          <p:spPr>
            <a:xfrm>
              <a:off x="6063914" y="2752810"/>
              <a:ext cx="182880" cy="182880"/>
            </a:xfrm>
            <a:prstGeom prst="ellipse">
              <a:avLst/>
            </a:prstGeom>
            <a:solidFill>
              <a:schemeClr val="accent4">
                <a:lumMod val="40000"/>
                <a:lumOff val="6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a:spLocks noChangeAspect="1"/>
            </p:cNvSpPr>
            <p:nvPr/>
          </p:nvSpPr>
          <p:spPr>
            <a:xfrm>
              <a:off x="6268448" y="2984421"/>
              <a:ext cx="182880" cy="182880"/>
            </a:xfrm>
            <a:prstGeom prst="ellipse">
              <a:avLst/>
            </a:prstGeom>
            <a:solidFill>
              <a:schemeClr val="accent4">
                <a:lumMod val="40000"/>
                <a:lumOff val="6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a:spLocks noChangeAspect="1"/>
            </p:cNvSpPr>
            <p:nvPr/>
          </p:nvSpPr>
          <p:spPr>
            <a:xfrm>
              <a:off x="6707605" y="2661370"/>
              <a:ext cx="182880" cy="182880"/>
            </a:xfrm>
            <a:prstGeom prst="ellipse">
              <a:avLst/>
            </a:prstGeom>
            <a:solidFill>
              <a:schemeClr val="accent4">
                <a:lumMod val="40000"/>
                <a:lumOff val="6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a:spLocks noChangeAspect="1"/>
            </p:cNvSpPr>
            <p:nvPr/>
          </p:nvSpPr>
          <p:spPr>
            <a:xfrm>
              <a:off x="7063731" y="2801541"/>
              <a:ext cx="182880" cy="182880"/>
            </a:xfrm>
            <a:prstGeom prst="ellipse">
              <a:avLst/>
            </a:prstGeom>
            <a:solidFill>
              <a:schemeClr val="accent4">
                <a:lumMod val="40000"/>
                <a:lumOff val="6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a:spLocks noChangeAspect="1"/>
            </p:cNvSpPr>
            <p:nvPr/>
          </p:nvSpPr>
          <p:spPr>
            <a:xfrm>
              <a:off x="5680109" y="2320262"/>
              <a:ext cx="182880" cy="182880"/>
            </a:xfrm>
            <a:prstGeom prst="ellipse">
              <a:avLst/>
            </a:prstGeom>
            <a:solidFill>
              <a:schemeClr val="accent4">
                <a:lumMod val="40000"/>
                <a:lumOff val="6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20" name="Rectangle 19"/>
              <p:cNvSpPr/>
              <p:nvPr/>
            </p:nvSpPr>
            <p:spPr>
              <a:xfrm>
                <a:off x="703818" y="1767497"/>
                <a:ext cx="2805383" cy="872868"/>
              </a:xfrm>
              <a:prstGeom prst="rect">
                <a:avLst/>
              </a:prstGeom>
              <a:ln>
                <a:solidFill>
                  <a:schemeClr val="tx1"/>
                </a:solidFill>
              </a:ln>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𝐺</m:t>
                      </m:r>
                      <m:r>
                        <a:rPr lang="en-US" i="1">
                          <a:latin typeface="Cambria Math" panose="02040503050406030204" pitchFamily="18" charset="0"/>
                        </a:rPr>
                        <m:t>= </m:t>
                      </m:r>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𝐶</m:t>
                          </m:r>
                        </m:sup>
                        <m:e>
                          <m:r>
                            <a:rPr lang="en-US" i="1">
                              <a:latin typeface="Cambria Math" panose="02040503050406030204" pitchFamily="18" charset="0"/>
                            </a:rPr>
                            <m:t>𝑝</m:t>
                          </m:r>
                          <m:d>
                            <m:dPr>
                              <m:ctrlPr>
                                <a:rPr lang="en-US" i="1">
                                  <a:latin typeface="Cambria Math" panose="02040503050406030204" pitchFamily="18" charset="0"/>
                                </a:rPr>
                              </m:ctrlPr>
                            </m:dPr>
                            <m:e>
                              <m:r>
                                <a:rPr lang="en-US" i="1">
                                  <a:latin typeface="Cambria Math" panose="02040503050406030204" pitchFamily="18" charset="0"/>
                                </a:rPr>
                                <m:t>𝑖</m:t>
                              </m:r>
                            </m:e>
                          </m:d>
                          <m:r>
                            <a:rPr lang="en-US" i="1">
                              <a:latin typeface="Cambria Math" panose="02040503050406030204" pitchFamily="18" charset="0"/>
                            </a:rPr>
                            <m:t>∗((1−</m:t>
                          </m:r>
                          <m:r>
                            <a:rPr lang="en-US" i="1">
                              <a:latin typeface="Cambria Math" panose="02040503050406030204" pitchFamily="18" charset="0"/>
                            </a:rPr>
                            <m:t>𝑝</m:t>
                          </m:r>
                          <m:d>
                            <m:dPr>
                              <m:ctrlPr>
                                <a:rPr lang="en-US" i="1">
                                  <a:latin typeface="Cambria Math" panose="02040503050406030204" pitchFamily="18" charset="0"/>
                                </a:rPr>
                              </m:ctrlPr>
                            </m:dPr>
                            <m:e>
                              <m:r>
                                <a:rPr lang="en-US" i="1">
                                  <a:latin typeface="Cambria Math" panose="02040503050406030204" pitchFamily="18" charset="0"/>
                                </a:rPr>
                                <m:t>𝑖</m:t>
                              </m:r>
                            </m:e>
                          </m:d>
                          <m:r>
                            <a:rPr lang="en-US" i="1">
                              <a:latin typeface="Cambria Math" panose="02040503050406030204" pitchFamily="18" charset="0"/>
                            </a:rPr>
                            <m:t>)</m:t>
                          </m:r>
                        </m:e>
                      </m:nary>
                    </m:oMath>
                  </m:oMathPara>
                </a14:m>
                <a:endParaRPr lang="en-US" dirty="0"/>
              </a:p>
            </p:txBody>
          </p:sp>
        </mc:Choice>
        <mc:Fallback xmlns="">
          <p:sp>
            <p:nvSpPr>
              <p:cNvPr id="20" name="Rectangle 19"/>
              <p:cNvSpPr>
                <a:spLocks noRot="1" noChangeAspect="1" noMove="1" noResize="1" noEditPoints="1" noAdjustHandles="1" noChangeArrowheads="1" noChangeShapeType="1" noTextEdit="1"/>
              </p:cNvSpPr>
              <p:nvPr/>
            </p:nvSpPr>
            <p:spPr>
              <a:xfrm>
                <a:off x="703818" y="1767497"/>
                <a:ext cx="2805383" cy="872868"/>
              </a:xfrm>
              <a:prstGeom prst="rect">
                <a:avLst/>
              </a:prstGeom>
              <a:blipFill>
                <a:blip r:embed="rId4"/>
                <a:stretch>
                  <a:fillRect/>
                </a:stretch>
              </a:blipFill>
              <a:ln>
                <a:solidFill>
                  <a:schemeClr val="tx1"/>
                </a:solidFill>
              </a:ln>
            </p:spPr>
            <p:txBody>
              <a:bodyPr/>
              <a:lstStyle/>
              <a:p>
                <a:r>
                  <a:rPr lang="en-US">
                    <a:noFill/>
                  </a:rPr>
                  <a:t> </a:t>
                </a:r>
              </a:p>
            </p:txBody>
          </p:sp>
        </mc:Fallback>
      </mc:AlternateContent>
      <p:grpSp>
        <p:nvGrpSpPr>
          <p:cNvPr id="25" name="Group 24"/>
          <p:cNvGrpSpPr/>
          <p:nvPr/>
        </p:nvGrpSpPr>
        <p:grpSpPr>
          <a:xfrm>
            <a:off x="2634146" y="4786306"/>
            <a:ext cx="1937854" cy="694177"/>
            <a:chOff x="3051397" y="4439655"/>
            <a:chExt cx="1200376" cy="694177"/>
          </a:xfrm>
        </p:grpSpPr>
        <p:sp>
          <p:nvSpPr>
            <p:cNvPr id="21" name="Left Brace 20"/>
            <p:cNvSpPr/>
            <p:nvPr/>
          </p:nvSpPr>
          <p:spPr>
            <a:xfrm rot="16200000">
              <a:off x="3527567" y="3963485"/>
              <a:ext cx="248036" cy="120037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TextBox 21"/>
            <p:cNvSpPr txBox="1"/>
            <p:nvPr/>
          </p:nvSpPr>
          <p:spPr>
            <a:xfrm>
              <a:off x="3378856" y="4764500"/>
              <a:ext cx="596638" cy="369332"/>
            </a:xfrm>
            <a:prstGeom prst="rect">
              <a:avLst/>
            </a:prstGeom>
            <a:noFill/>
          </p:spPr>
          <p:txBody>
            <a:bodyPr wrap="none" rtlCol="0">
              <a:spAutoFit/>
            </a:bodyPr>
            <a:lstStyle/>
            <a:p>
              <a:r>
                <a:rPr lang="en-US" dirty="0"/>
                <a:t>blue</a:t>
              </a:r>
            </a:p>
          </p:txBody>
        </p:sp>
      </p:grpSp>
      <p:grpSp>
        <p:nvGrpSpPr>
          <p:cNvPr id="26" name="Group 25"/>
          <p:cNvGrpSpPr/>
          <p:nvPr/>
        </p:nvGrpSpPr>
        <p:grpSpPr>
          <a:xfrm>
            <a:off x="5507228" y="4786306"/>
            <a:ext cx="1807971" cy="694177"/>
            <a:chOff x="5507229" y="4439218"/>
            <a:chExt cx="1200376" cy="694177"/>
          </a:xfrm>
        </p:grpSpPr>
        <p:sp>
          <p:nvSpPr>
            <p:cNvPr id="23" name="Left Brace 22"/>
            <p:cNvSpPr/>
            <p:nvPr/>
          </p:nvSpPr>
          <p:spPr>
            <a:xfrm rot="16200000">
              <a:off x="5983399" y="3963048"/>
              <a:ext cx="248036" cy="120037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 name="TextBox 23"/>
            <p:cNvSpPr txBox="1"/>
            <p:nvPr/>
          </p:nvSpPr>
          <p:spPr>
            <a:xfrm>
              <a:off x="5834688" y="4764063"/>
              <a:ext cx="793294" cy="369332"/>
            </a:xfrm>
            <a:prstGeom prst="rect">
              <a:avLst/>
            </a:prstGeom>
            <a:noFill/>
          </p:spPr>
          <p:txBody>
            <a:bodyPr wrap="none" rtlCol="0">
              <a:spAutoFit/>
            </a:bodyPr>
            <a:lstStyle/>
            <a:p>
              <a:r>
                <a:rPr lang="en-US" dirty="0"/>
                <a:t>yellow</a:t>
              </a:r>
            </a:p>
          </p:txBody>
        </p:sp>
      </p:grpSp>
    </p:spTree>
    <p:extLst>
      <p:ext uri="{BB962C8B-B14F-4D97-AF65-F5344CB8AC3E}">
        <p14:creationId xmlns:p14="http://schemas.microsoft.com/office/powerpoint/2010/main" val="37223042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Child1 Impurity</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3673057"/>
                <a:ext cx="10515600" cy="2701839"/>
              </a:xfrm>
            </p:spPr>
            <p:txBody>
              <a:bodyPr/>
              <a:lstStyle/>
              <a:p>
                <a:pPr marL="0" indent="0">
                  <a:buNone/>
                </a:pPr>
                <a14:m>
                  <m:oMathPara xmlns:m="http://schemas.openxmlformats.org/officeDocument/2006/math">
                    <m:oMathParaPr>
                      <m:jc m:val="left"/>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𝐺</m:t>
                          </m:r>
                        </m:e>
                        <m:sub>
                          <m:r>
                            <a:rPr lang="en-US" b="0" i="1" smtClean="0">
                              <a:latin typeface="Cambria Math" panose="02040503050406030204" pitchFamily="18" charset="0"/>
                            </a:rPr>
                            <m:t>𝐶h𝑖𝑙𝑑</m:t>
                          </m:r>
                          <m:r>
                            <a:rPr lang="en-US" b="0" i="1" smtClean="0">
                              <a:latin typeface="Cambria Math" panose="02040503050406030204" pitchFamily="18" charset="0"/>
                            </a:rPr>
                            <m:t>1</m:t>
                          </m:r>
                        </m:sub>
                      </m:sSub>
                      <m:r>
                        <a:rPr lang="en-US" b="0" i="1" smtClean="0">
                          <a:latin typeface="Cambria Math" panose="02040503050406030204" pitchFamily="18" charset="0"/>
                        </a:rPr>
                        <m:t>=</m:t>
                      </m:r>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5</m:t>
                              </m:r>
                            </m:num>
                            <m:den>
                              <m:r>
                                <a:rPr lang="en-US" b="0" i="1" smtClean="0">
                                  <a:latin typeface="Cambria Math" panose="02040503050406030204" pitchFamily="18" charset="0"/>
                                </a:rPr>
                                <m:t>6</m:t>
                              </m:r>
                            </m:den>
                          </m:f>
                        </m:e>
                      </m:d>
                      <m:d>
                        <m:dPr>
                          <m:ctrlPr>
                            <a:rPr lang="en-US" b="0" i="1" smtClean="0">
                              <a:latin typeface="Cambria Math" panose="02040503050406030204" pitchFamily="18" charset="0"/>
                            </a:rPr>
                          </m:ctrlPr>
                        </m:dPr>
                        <m:e>
                          <m:r>
                            <a:rPr lang="en-US" b="0" i="1" smtClean="0">
                              <a:latin typeface="Cambria Math" panose="02040503050406030204" pitchFamily="18" charset="0"/>
                            </a:rPr>
                            <m:t>1−</m:t>
                          </m:r>
                          <m:f>
                            <m:fPr>
                              <m:ctrlPr>
                                <a:rPr lang="en-US" b="0" i="1" smtClean="0">
                                  <a:latin typeface="Cambria Math" panose="02040503050406030204" pitchFamily="18" charset="0"/>
                                </a:rPr>
                              </m:ctrlPr>
                            </m:fPr>
                            <m:num>
                              <m:r>
                                <a:rPr lang="en-US" b="0" i="1" smtClean="0">
                                  <a:latin typeface="Cambria Math" panose="02040503050406030204" pitchFamily="18" charset="0"/>
                                </a:rPr>
                                <m:t>5</m:t>
                              </m:r>
                            </m:num>
                            <m:den>
                              <m:r>
                                <a:rPr lang="en-US" b="0" i="1" smtClean="0">
                                  <a:latin typeface="Cambria Math" panose="02040503050406030204" pitchFamily="18" charset="0"/>
                                </a:rPr>
                                <m:t>6</m:t>
                              </m:r>
                            </m:den>
                          </m:f>
                        </m:e>
                      </m:d>
                      <m:r>
                        <a:rPr lang="en-US" b="0" i="1" smtClean="0">
                          <a:latin typeface="Cambria Math" panose="02040503050406030204" pitchFamily="18" charset="0"/>
                        </a:rPr>
                        <m:t>+</m:t>
                      </m:r>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6</m:t>
                              </m:r>
                            </m:den>
                          </m:f>
                        </m:e>
                      </m:d>
                      <m:d>
                        <m:dPr>
                          <m:ctrlPr>
                            <a:rPr lang="en-US" i="1">
                              <a:latin typeface="Cambria Math" panose="02040503050406030204" pitchFamily="18" charset="0"/>
                            </a:rPr>
                          </m:ctrlPr>
                        </m:dPr>
                        <m:e>
                          <m:r>
                            <a:rPr lang="en-US" i="1">
                              <a:latin typeface="Cambria Math" panose="02040503050406030204" pitchFamily="18" charset="0"/>
                            </a:rPr>
                            <m:t>1−</m:t>
                          </m:r>
                          <m:f>
                            <m:fPr>
                              <m:ctrlPr>
                                <a:rPr lang="en-US" i="1">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6</m:t>
                              </m:r>
                            </m:den>
                          </m:f>
                        </m:e>
                      </m:d>
                    </m:oMath>
                  </m:oMathPara>
                </a14:m>
                <a:endParaRPr lang="en-US" dirty="0"/>
              </a:p>
              <a:p>
                <a:endParaRPr lang="en-US" dirty="0"/>
              </a:p>
              <a:p>
                <a:endParaRPr lang="en-US" dirty="0"/>
              </a:p>
              <a:p>
                <a:pPr marL="0" indent="0">
                  <a:buNone/>
                </a:pPr>
                <a:r>
                  <a:rPr lang="en-US" dirty="0"/>
                  <a:t>= 0.1389 + 0.1389 = 0.2778</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3673057"/>
                <a:ext cx="10515600" cy="2701839"/>
              </a:xfrm>
              <a:blipFill>
                <a:blip r:embed="rId3"/>
                <a:stretch>
                  <a:fillRect l="-12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Rectangle 19"/>
              <p:cNvSpPr/>
              <p:nvPr/>
            </p:nvSpPr>
            <p:spPr>
              <a:xfrm>
                <a:off x="657697" y="1959759"/>
                <a:ext cx="2805383" cy="87286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𝐺</m:t>
                      </m:r>
                      <m:r>
                        <a:rPr lang="en-US" i="1">
                          <a:latin typeface="Cambria Math" panose="02040503050406030204" pitchFamily="18" charset="0"/>
                        </a:rPr>
                        <m:t>= </m:t>
                      </m:r>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𝐶</m:t>
                          </m:r>
                        </m:sup>
                        <m:e>
                          <m:r>
                            <a:rPr lang="en-US" i="1">
                              <a:latin typeface="Cambria Math" panose="02040503050406030204" pitchFamily="18" charset="0"/>
                            </a:rPr>
                            <m:t>𝑝</m:t>
                          </m:r>
                          <m:d>
                            <m:dPr>
                              <m:ctrlPr>
                                <a:rPr lang="en-US" i="1">
                                  <a:latin typeface="Cambria Math" panose="02040503050406030204" pitchFamily="18" charset="0"/>
                                </a:rPr>
                              </m:ctrlPr>
                            </m:dPr>
                            <m:e>
                              <m:r>
                                <a:rPr lang="en-US" i="1">
                                  <a:latin typeface="Cambria Math" panose="02040503050406030204" pitchFamily="18" charset="0"/>
                                </a:rPr>
                                <m:t>𝑖</m:t>
                              </m:r>
                            </m:e>
                          </m:d>
                          <m:r>
                            <a:rPr lang="en-US" i="1">
                              <a:latin typeface="Cambria Math" panose="02040503050406030204" pitchFamily="18" charset="0"/>
                            </a:rPr>
                            <m:t>∗((1−</m:t>
                          </m:r>
                          <m:r>
                            <a:rPr lang="en-US" i="1">
                              <a:latin typeface="Cambria Math" panose="02040503050406030204" pitchFamily="18" charset="0"/>
                            </a:rPr>
                            <m:t>𝑝</m:t>
                          </m:r>
                          <m:d>
                            <m:dPr>
                              <m:ctrlPr>
                                <a:rPr lang="en-US" i="1">
                                  <a:latin typeface="Cambria Math" panose="02040503050406030204" pitchFamily="18" charset="0"/>
                                </a:rPr>
                              </m:ctrlPr>
                            </m:dPr>
                            <m:e>
                              <m:r>
                                <a:rPr lang="en-US" i="1">
                                  <a:latin typeface="Cambria Math" panose="02040503050406030204" pitchFamily="18" charset="0"/>
                                </a:rPr>
                                <m:t>𝑖</m:t>
                              </m:r>
                            </m:e>
                          </m:d>
                          <m:r>
                            <a:rPr lang="en-US" i="1">
                              <a:latin typeface="Cambria Math" panose="02040503050406030204" pitchFamily="18" charset="0"/>
                            </a:rPr>
                            <m:t>)</m:t>
                          </m:r>
                        </m:e>
                      </m:nary>
                    </m:oMath>
                  </m:oMathPara>
                </a14:m>
                <a:endParaRPr lang="en-US" dirty="0"/>
              </a:p>
            </p:txBody>
          </p:sp>
        </mc:Choice>
        <mc:Fallback xmlns="">
          <p:sp>
            <p:nvSpPr>
              <p:cNvPr id="20" name="Rectangle 19"/>
              <p:cNvSpPr>
                <a:spLocks noRot="1" noChangeAspect="1" noMove="1" noResize="1" noEditPoints="1" noAdjustHandles="1" noChangeArrowheads="1" noChangeShapeType="1" noTextEdit="1"/>
              </p:cNvSpPr>
              <p:nvPr/>
            </p:nvSpPr>
            <p:spPr>
              <a:xfrm>
                <a:off x="657697" y="1959759"/>
                <a:ext cx="2805383" cy="872868"/>
              </a:xfrm>
              <a:prstGeom prst="rect">
                <a:avLst/>
              </a:prstGeom>
              <a:blipFill>
                <a:blip r:embed="rId4"/>
                <a:stretch>
                  <a:fillRect/>
                </a:stretch>
              </a:blipFill>
            </p:spPr>
            <p:txBody>
              <a:bodyPr/>
              <a:lstStyle/>
              <a:p>
                <a:r>
                  <a:rPr lang="en-US">
                    <a:noFill/>
                  </a:rPr>
                  <a:t> </a:t>
                </a:r>
              </a:p>
            </p:txBody>
          </p:sp>
        </mc:Fallback>
      </mc:AlternateContent>
      <p:sp>
        <p:nvSpPr>
          <p:cNvPr id="21" name="Left Brace 20"/>
          <p:cNvSpPr/>
          <p:nvPr/>
        </p:nvSpPr>
        <p:spPr>
          <a:xfrm rot="16200000">
            <a:off x="3212426" y="4163875"/>
            <a:ext cx="248036" cy="120037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TextBox 21"/>
          <p:cNvSpPr txBox="1"/>
          <p:nvPr/>
        </p:nvSpPr>
        <p:spPr>
          <a:xfrm>
            <a:off x="3063715" y="4964890"/>
            <a:ext cx="596638" cy="369332"/>
          </a:xfrm>
          <a:prstGeom prst="rect">
            <a:avLst/>
          </a:prstGeom>
          <a:noFill/>
        </p:spPr>
        <p:txBody>
          <a:bodyPr wrap="none" rtlCol="0">
            <a:spAutoFit/>
          </a:bodyPr>
          <a:lstStyle/>
          <a:p>
            <a:r>
              <a:rPr lang="en-US" dirty="0"/>
              <a:t>blue</a:t>
            </a:r>
          </a:p>
        </p:txBody>
      </p:sp>
      <p:sp>
        <p:nvSpPr>
          <p:cNvPr id="23" name="Left Brace 22"/>
          <p:cNvSpPr/>
          <p:nvPr/>
        </p:nvSpPr>
        <p:spPr>
          <a:xfrm rot="16200000">
            <a:off x="5571922" y="4163875"/>
            <a:ext cx="248036" cy="120037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 name="TextBox 23"/>
          <p:cNvSpPr txBox="1"/>
          <p:nvPr/>
        </p:nvSpPr>
        <p:spPr>
          <a:xfrm>
            <a:off x="5423211" y="4964890"/>
            <a:ext cx="793294" cy="369332"/>
          </a:xfrm>
          <a:prstGeom prst="rect">
            <a:avLst/>
          </a:prstGeom>
          <a:noFill/>
        </p:spPr>
        <p:txBody>
          <a:bodyPr wrap="none" rtlCol="0">
            <a:spAutoFit/>
          </a:bodyPr>
          <a:lstStyle/>
          <a:p>
            <a:r>
              <a:rPr lang="en-US" dirty="0"/>
              <a:t>yellow</a:t>
            </a:r>
          </a:p>
        </p:txBody>
      </p:sp>
      <p:grpSp>
        <p:nvGrpSpPr>
          <p:cNvPr id="25" name="Group 24"/>
          <p:cNvGrpSpPr/>
          <p:nvPr/>
        </p:nvGrpSpPr>
        <p:grpSpPr>
          <a:xfrm>
            <a:off x="5114815" y="1773130"/>
            <a:ext cx="2201779" cy="1588168"/>
            <a:chOff x="2894398" y="4728411"/>
            <a:chExt cx="2201779" cy="1588168"/>
          </a:xfrm>
        </p:grpSpPr>
        <p:sp>
          <p:nvSpPr>
            <p:cNvPr id="26" name="Rectangle 25"/>
            <p:cNvSpPr/>
            <p:nvPr/>
          </p:nvSpPr>
          <p:spPr>
            <a:xfrm>
              <a:off x="2894398" y="4728411"/>
              <a:ext cx="2201779" cy="15881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Child Node</a:t>
              </a:r>
            </a:p>
          </p:txBody>
        </p:sp>
        <p:sp>
          <p:nvSpPr>
            <p:cNvPr id="27" name="Oval 26"/>
            <p:cNvSpPr>
              <a:spLocks noChangeAspect="1"/>
            </p:cNvSpPr>
            <p:nvPr/>
          </p:nvSpPr>
          <p:spPr>
            <a:xfrm>
              <a:off x="3292643" y="5181601"/>
              <a:ext cx="182880" cy="182880"/>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a:spLocks noChangeAspect="1"/>
            </p:cNvSpPr>
            <p:nvPr/>
          </p:nvSpPr>
          <p:spPr>
            <a:xfrm>
              <a:off x="4066272" y="5352237"/>
              <a:ext cx="182880" cy="182880"/>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a:spLocks noChangeAspect="1"/>
            </p:cNvSpPr>
            <p:nvPr/>
          </p:nvSpPr>
          <p:spPr>
            <a:xfrm>
              <a:off x="3387692" y="5800613"/>
              <a:ext cx="182880" cy="182880"/>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a:spLocks noChangeAspect="1"/>
            </p:cNvSpPr>
            <p:nvPr/>
          </p:nvSpPr>
          <p:spPr>
            <a:xfrm>
              <a:off x="4597267" y="5953791"/>
              <a:ext cx="182880" cy="182880"/>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a:spLocks noChangeAspect="1"/>
            </p:cNvSpPr>
            <p:nvPr/>
          </p:nvSpPr>
          <p:spPr>
            <a:xfrm>
              <a:off x="3125806" y="5878814"/>
              <a:ext cx="182880" cy="182880"/>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a:spLocks noChangeAspect="1"/>
            </p:cNvSpPr>
            <p:nvPr/>
          </p:nvSpPr>
          <p:spPr>
            <a:xfrm>
              <a:off x="4527083" y="5515261"/>
              <a:ext cx="182880" cy="182880"/>
            </a:xfrm>
            <a:prstGeom prst="ellipse">
              <a:avLst/>
            </a:prstGeom>
            <a:solidFill>
              <a:schemeClr val="accent4">
                <a:lumMod val="40000"/>
                <a:lumOff val="6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7788672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Child2 Impurity</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3673057"/>
                <a:ext cx="10515600" cy="2701839"/>
              </a:xfrm>
            </p:spPr>
            <p:txBody>
              <a:bodyPr/>
              <a:lstStyle/>
              <a:p>
                <a:pPr marL="0" indent="0">
                  <a:buNone/>
                </a:pPr>
                <a14:m>
                  <m:oMathPara xmlns:m="http://schemas.openxmlformats.org/officeDocument/2006/math">
                    <m:oMathParaPr>
                      <m:jc m:val="left"/>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𝐺</m:t>
                          </m:r>
                        </m:e>
                        <m:sub>
                          <m:r>
                            <a:rPr lang="en-US" b="0" i="1" smtClean="0">
                              <a:latin typeface="Cambria Math" panose="02040503050406030204" pitchFamily="18" charset="0"/>
                            </a:rPr>
                            <m:t>𝐶h𝑖𝑙𝑑</m:t>
                          </m:r>
                          <m:r>
                            <a:rPr lang="en-US" b="0" i="1" smtClean="0">
                              <a:latin typeface="Cambria Math" panose="02040503050406030204" pitchFamily="18" charset="0"/>
                            </a:rPr>
                            <m:t>2</m:t>
                          </m:r>
                        </m:sub>
                      </m:sSub>
                      <m:r>
                        <a:rPr lang="en-US" b="0" i="1" smtClean="0">
                          <a:latin typeface="Cambria Math" panose="02040503050406030204" pitchFamily="18" charset="0"/>
                        </a:rPr>
                        <m:t>=</m:t>
                      </m:r>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2</m:t>
                              </m:r>
                            </m:num>
                            <m:den>
                              <m:r>
                                <a:rPr lang="en-US" b="0" i="1" smtClean="0">
                                  <a:latin typeface="Cambria Math" panose="02040503050406030204" pitchFamily="18" charset="0"/>
                                </a:rPr>
                                <m:t>8</m:t>
                              </m:r>
                            </m:den>
                          </m:f>
                        </m:e>
                      </m:d>
                      <m:d>
                        <m:dPr>
                          <m:ctrlPr>
                            <a:rPr lang="en-US" b="0" i="1" smtClean="0">
                              <a:latin typeface="Cambria Math" panose="02040503050406030204" pitchFamily="18" charset="0"/>
                            </a:rPr>
                          </m:ctrlPr>
                        </m:dPr>
                        <m:e>
                          <m:r>
                            <a:rPr lang="en-US" b="0" i="1" smtClean="0">
                              <a:latin typeface="Cambria Math" panose="02040503050406030204" pitchFamily="18" charset="0"/>
                            </a:rPr>
                            <m:t>1−</m:t>
                          </m:r>
                          <m:f>
                            <m:fPr>
                              <m:ctrlPr>
                                <a:rPr lang="en-US" b="0" i="1" smtClean="0">
                                  <a:latin typeface="Cambria Math" panose="02040503050406030204" pitchFamily="18" charset="0"/>
                                </a:rPr>
                              </m:ctrlPr>
                            </m:fPr>
                            <m:num>
                              <m:r>
                                <a:rPr lang="en-US" b="0" i="1" smtClean="0">
                                  <a:latin typeface="Cambria Math" panose="02040503050406030204" pitchFamily="18" charset="0"/>
                                </a:rPr>
                                <m:t>2</m:t>
                              </m:r>
                            </m:num>
                            <m:den>
                              <m:r>
                                <a:rPr lang="en-US" b="0" i="1" smtClean="0">
                                  <a:latin typeface="Cambria Math" panose="02040503050406030204" pitchFamily="18" charset="0"/>
                                </a:rPr>
                                <m:t>8</m:t>
                              </m:r>
                            </m:den>
                          </m:f>
                        </m:e>
                      </m:d>
                      <m:r>
                        <a:rPr lang="en-US" b="0" i="1" smtClean="0">
                          <a:latin typeface="Cambria Math" panose="02040503050406030204" pitchFamily="18" charset="0"/>
                        </a:rPr>
                        <m:t>+</m:t>
                      </m:r>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b="0" i="1" smtClean="0">
                                  <a:latin typeface="Cambria Math" panose="02040503050406030204" pitchFamily="18" charset="0"/>
                                </a:rPr>
                                <m:t>6</m:t>
                              </m:r>
                            </m:num>
                            <m:den>
                              <m:r>
                                <a:rPr lang="en-US" b="0" i="1" smtClean="0">
                                  <a:latin typeface="Cambria Math" panose="02040503050406030204" pitchFamily="18" charset="0"/>
                                </a:rPr>
                                <m:t>8</m:t>
                              </m:r>
                            </m:den>
                          </m:f>
                        </m:e>
                      </m:d>
                      <m:d>
                        <m:dPr>
                          <m:ctrlPr>
                            <a:rPr lang="en-US" i="1">
                              <a:latin typeface="Cambria Math" panose="02040503050406030204" pitchFamily="18" charset="0"/>
                            </a:rPr>
                          </m:ctrlPr>
                        </m:dPr>
                        <m:e>
                          <m:r>
                            <a:rPr lang="en-US" i="1">
                              <a:latin typeface="Cambria Math" panose="02040503050406030204" pitchFamily="18" charset="0"/>
                            </a:rPr>
                            <m:t>1−</m:t>
                          </m:r>
                          <m:f>
                            <m:fPr>
                              <m:ctrlPr>
                                <a:rPr lang="en-US" i="1">
                                  <a:latin typeface="Cambria Math" panose="02040503050406030204" pitchFamily="18" charset="0"/>
                                </a:rPr>
                              </m:ctrlPr>
                            </m:fPr>
                            <m:num>
                              <m:r>
                                <a:rPr lang="en-US" b="0" i="1" smtClean="0">
                                  <a:latin typeface="Cambria Math" panose="02040503050406030204" pitchFamily="18" charset="0"/>
                                </a:rPr>
                                <m:t>6</m:t>
                              </m:r>
                            </m:num>
                            <m:den>
                              <m:r>
                                <a:rPr lang="en-US" b="0" i="1" smtClean="0">
                                  <a:latin typeface="Cambria Math" panose="02040503050406030204" pitchFamily="18" charset="0"/>
                                </a:rPr>
                                <m:t>8</m:t>
                              </m:r>
                            </m:den>
                          </m:f>
                        </m:e>
                      </m:d>
                    </m:oMath>
                  </m:oMathPara>
                </a14:m>
                <a:endParaRPr lang="en-US" dirty="0"/>
              </a:p>
              <a:p>
                <a:endParaRPr lang="en-US" dirty="0"/>
              </a:p>
              <a:p>
                <a:endParaRPr lang="en-US" dirty="0"/>
              </a:p>
              <a:p>
                <a:pPr marL="0" indent="0">
                  <a:buNone/>
                </a:pPr>
                <a:r>
                  <a:rPr lang="en-US" dirty="0"/>
                  <a:t>= 0.1875 + 0.1875 = 0.3750</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3673057"/>
                <a:ext cx="10515600" cy="2701839"/>
              </a:xfrm>
              <a:blipFill>
                <a:blip r:embed="rId3"/>
                <a:stretch>
                  <a:fillRect l="-12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Rectangle 19"/>
              <p:cNvSpPr/>
              <p:nvPr/>
            </p:nvSpPr>
            <p:spPr>
              <a:xfrm>
                <a:off x="657697" y="1959759"/>
                <a:ext cx="2805383" cy="87286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𝐺</m:t>
                      </m:r>
                      <m:r>
                        <a:rPr lang="en-US" i="1">
                          <a:latin typeface="Cambria Math" panose="02040503050406030204" pitchFamily="18" charset="0"/>
                        </a:rPr>
                        <m:t>= </m:t>
                      </m:r>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𝐶</m:t>
                          </m:r>
                        </m:sup>
                        <m:e>
                          <m:r>
                            <a:rPr lang="en-US" i="1">
                              <a:latin typeface="Cambria Math" panose="02040503050406030204" pitchFamily="18" charset="0"/>
                            </a:rPr>
                            <m:t>𝑝</m:t>
                          </m:r>
                          <m:d>
                            <m:dPr>
                              <m:ctrlPr>
                                <a:rPr lang="en-US" i="1">
                                  <a:latin typeface="Cambria Math" panose="02040503050406030204" pitchFamily="18" charset="0"/>
                                </a:rPr>
                              </m:ctrlPr>
                            </m:dPr>
                            <m:e>
                              <m:r>
                                <a:rPr lang="en-US" i="1">
                                  <a:latin typeface="Cambria Math" panose="02040503050406030204" pitchFamily="18" charset="0"/>
                                </a:rPr>
                                <m:t>𝑖</m:t>
                              </m:r>
                            </m:e>
                          </m:d>
                          <m:r>
                            <a:rPr lang="en-US" i="1">
                              <a:latin typeface="Cambria Math" panose="02040503050406030204" pitchFamily="18" charset="0"/>
                            </a:rPr>
                            <m:t>∗((1−</m:t>
                          </m:r>
                          <m:r>
                            <a:rPr lang="en-US" i="1">
                              <a:latin typeface="Cambria Math" panose="02040503050406030204" pitchFamily="18" charset="0"/>
                            </a:rPr>
                            <m:t>𝑝</m:t>
                          </m:r>
                          <m:d>
                            <m:dPr>
                              <m:ctrlPr>
                                <a:rPr lang="en-US" i="1">
                                  <a:latin typeface="Cambria Math" panose="02040503050406030204" pitchFamily="18" charset="0"/>
                                </a:rPr>
                              </m:ctrlPr>
                            </m:dPr>
                            <m:e>
                              <m:r>
                                <a:rPr lang="en-US" i="1">
                                  <a:latin typeface="Cambria Math" panose="02040503050406030204" pitchFamily="18" charset="0"/>
                                </a:rPr>
                                <m:t>𝑖</m:t>
                              </m:r>
                            </m:e>
                          </m:d>
                          <m:r>
                            <a:rPr lang="en-US" i="1">
                              <a:latin typeface="Cambria Math" panose="02040503050406030204" pitchFamily="18" charset="0"/>
                            </a:rPr>
                            <m:t>)</m:t>
                          </m:r>
                        </m:e>
                      </m:nary>
                    </m:oMath>
                  </m:oMathPara>
                </a14:m>
                <a:endParaRPr lang="en-US" dirty="0"/>
              </a:p>
            </p:txBody>
          </p:sp>
        </mc:Choice>
        <mc:Fallback xmlns="">
          <p:sp>
            <p:nvSpPr>
              <p:cNvPr id="20" name="Rectangle 19"/>
              <p:cNvSpPr>
                <a:spLocks noRot="1" noChangeAspect="1" noMove="1" noResize="1" noEditPoints="1" noAdjustHandles="1" noChangeArrowheads="1" noChangeShapeType="1" noTextEdit="1"/>
              </p:cNvSpPr>
              <p:nvPr/>
            </p:nvSpPr>
            <p:spPr>
              <a:xfrm>
                <a:off x="657697" y="1959759"/>
                <a:ext cx="2805383" cy="872868"/>
              </a:xfrm>
              <a:prstGeom prst="rect">
                <a:avLst/>
              </a:prstGeom>
              <a:blipFill>
                <a:blip r:embed="rId4"/>
                <a:stretch>
                  <a:fillRect/>
                </a:stretch>
              </a:blipFill>
            </p:spPr>
            <p:txBody>
              <a:bodyPr/>
              <a:lstStyle/>
              <a:p>
                <a:r>
                  <a:rPr lang="en-US">
                    <a:noFill/>
                  </a:rPr>
                  <a:t> </a:t>
                </a:r>
              </a:p>
            </p:txBody>
          </p:sp>
        </mc:Fallback>
      </mc:AlternateContent>
      <p:sp>
        <p:nvSpPr>
          <p:cNvPr id="21" name="Left Brace 20"/>
          <p:cNvSpPr/>
          <p:nvPr/>
        </p:nvSpPr>
        <p:spPr>
          <a:xfrm rot="16200000">
            <a:off x="3118775" y="4221674"/>
            <a:ext cx="248036" cy="120037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TextBox 21"/>
          <p:cNvSpPr txBox="1"/>
          <p:nvPr/>
        </p:nvSpPr>
        <p:spPr>
          <a:xfrm>
            <a:off x="2970064" y="5022689"/>
            <a:ext cx="596638" cy="369332"/>
          </a:xfrm>
          <a:prstGeom prst="rect">
            <a:avLst/>
          </a:prstGeom>
          <a:noFill/>
        </p:spPr>
        <p:txBody>
          <a:bodyPr wrap="none" rtlCol="0">
            <a:spAutoFit/>
          </a:bodyPr>
          <a:lstStyle/>
          <a:p>
            <a:r>
              <a:rPr lang="en-US" dirty="0"/>
              <a:t>blue</a:t>
            </a:r>
          </a:p>
        </p:txBody>
      </p:sp>
      <p:sp>
        <p:nvSpPr>
          <p:cNvPr id="23" name="Left Brace 22"/>
          <p:cNvSpPr/>
          <p:nvPr/>
        </p:nvSpPr>
        <p:spPr>
          <a:xfrm rot="16200000">
            <a:off x="5574607" y="4221237"/>
            <a:ext cx="248036" cy="120037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 name="TextBox 23"/>
          <p:cNvSpPr txBox="1"/>
          <p:nvPr/>
        </p:nvSpPr>
        <p:spPr>
          <a:xfrm>
            <a:off x="5425896" y="5022252"/>
            <a:ext cx="793294" cy="369332"/>
          </a:xfrm>
          <a:prstGeom prst="rect">
            <a:avLst/>
          </a:prstGeom>
          <a:noFill/>
        </p:spPr>
        <p:txBody>
          <a:bodyPr wrap="none" rtlCol="0">
            <a:spAutoFit/>
          </a:bodyPr>
          <a:lstStyle/>
          <a:p>
            <a:r>
              <a:rPr lang="en-US" dirty="0"/>
              <a:t>yellow</a:t>
            </a:r>
          </a:p>
        </p:txBody>
      </p:sp>
      <p:grpSp>
        <p:nvGrpSpPr>
          <p:cNvPr id="25" name="Group 24"/>
          <p:cNvGrpSpPr/>
          <p:nvPr/>
        </p:nvGrpSpPr>
        <p:grpSpPr>
          <a:xfrm>
            <a:off x="5121834" y="1771261"/>
            <a:ext cx="2201779" cy="1588168"/>
            <a:chOff x="7399422" y="4728411"/>
            <a:chExt cx="2201779" cy="1588168"/>
          </a:xfrm>
        </p:grpSpPr>
        <p:sp>
          <p:nvSpPr>
            <p:cNvPr id="26" name="Rectangle 25"/>
            <p:cNvSpPr/>
            <p:nvPr/>
          </p:nvSpPr>
          <p:spPr>
            <a:xfrm>
              <a:off x="7399422" y="4728411"/>
              <a:ext cx="2201779" cy="15881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Child Node</a:t>
              </a:r>
            </a:p>
          </p:txBody>
        </p:sp>
        <p:sp>
          <p:nvSpPr>
            <p:cNvPr id="27" name="Oval 26"/>
            <p:cNvSpPr>
              <a:spLocks noChangeAspect="1"/>
            </p:cNvSpPr>
            <p:nvPr/>
          </p:nvSpPr>
          <p:spPr>
            <a:xfrm>
              <a:off x="9119934" y="5352237"/>
              <a:ext cx="182880" cy="182880"/>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a:spLocks noChangeAspect="1"/>
            </p:cNvSpPr>
            <p:nvPr/>
          </p:nvSpPr>
          <p:spPr>
            <a:xfrm>
              <a:off x="7693794" y="5273041"/>
              <a:ext cx="182880" cy="182880"/>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a:spLocks noChangeAspect="1"/>
            </p:cNvSpPr>
            <p:nvPr/>
          </p:nvSpPr>
          <p:spPr>
            <a:xfrm>
              <a:off x="7836573" y="6035225"/>
              <a:ext cx="182880" cy="182880"/>
            </a:xfrm>
            <a:prstGeom prst="ellipse">
              <a:avLst/>
            </a:prstGeom>
            <a:solidFill>
              <a:schemeClr val="accent4">
                <a:lumMod val="40000"/>
                <a:lumOff val="6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a:spLocks noChangeAspect="1"/>
            </p:cNvSpPr>
            <p:nvPr/>
          </p:nvSpPr>
          <p:spPr>
            <a:xfrm>
              <a:off x="8136963" y="5738643"/>
              <a:ext cx="182880" cy="182880"/>
            </a:xfrm>
            <a:prstGeom prst="ellipse">
              <a:avLst/>
            </a:prstGeom>
            <a:solidFill>
              <a:schemeClr val="accent4">
                <a:lumMod val="40000"/>
                <a:lumOff val="6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a:spLocks noChangeAspect="1"/>
            </p:cNvSpPr>
            <p:nvPr/>
          </p:nvSpPr>
          <p:spPr>
            <a:xfrm>
              <a:off x="8341497" y="5970254"/>
              <a:ext cx="182880" cy="182880"/>
            </a:xfrm>
            <a:prstGeom prst="ellipse">
              <a:avLst/>
            </a:prstGeom>
            <a:solidFill>
              <a:schemeClr val="accent4">
                <a:lumMod val="40000"/>
                <a:lumOff val="6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a:spLocks noChangeAspect="1"/>
            </p:cNvSpPr>
            <p:nvPr/>
          </p:nvSpPr>
          <p:spPr>
            <a:xfrm>
              <a:off x="8780654" y="5647203"/>
              <a:ext cx="182880" cy="182880"/>
            </a:xfrm>
            <a:prstGeom prst="ellipse">
              <a:avLst/>
            </a:prstGeom>
            <a:solidFill>
              <a:schemeClr val="accent4">
                <a:lumMod val="40000"/>
                <a:lumOff val="6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a:spLocks noChangeAspect="1"/>
            </p:cNvSpPr>
            <p:nvPr/>
          </p:nvSpPr>
          <p:spPr>
            <a:xfrm>
              <a:off x="9136780" y="5787374"/>
              <a:ext cx="182880" cy="182880"/>
            </a:xfrm>
            <a:prstGeom prst="ellipse">
              <a:avLst/>
            </a:prstGeom>
            <a:solidFill>
              <a:schemeClr val="accent4">
                <a:lumMod val="40000"/>
                <a:lumOff val="6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a:spLocks noChangeAspect="1"/>
            </p:cNvSpPr>
            <p:nvPr/>
          </p:nvSpPr>
          <p:spPr>
            <a:xfrm>
              <a:off x="8076798" y="5339615"/>
              <a:ext cx="182880" cy="182880"/>
            </a:xfrm>
            <a:prstGeom prst="ellipse">
              <a:avLst/>
            </a:prstGeom>
            <a:solidFill>
              <a:schemeClr val="accent4">
                <a:lumMod val="40000"/>
                <a:lumOff val="6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1009218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Gini Gain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3272589"/>
                <a:ext cx="10515600" cy="2526632"/>
              </a:xfrm>
            </p:spPr>
            <p:txBody>
              <a:bodyPr/>
              <a:lstStyle/>
              <a:p>
                <a14:m>
                  <m:oMath xmlns:m="http://schemas.openxmlformats.org/officeDocument/2006/math">
                    <m:r>
                      <a:rPr lang="en-US" b="0" i="1" smtClean="0">
                        <a:latin typeface="Cambria Math" panose="02040503050406030204" pitchFamily="18" charset="0"/>
                      </a:rPr>
                      <m:t>𝑊𝑒𝑖𝑔h</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𝑐h𝑖𝑙𝑑</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𝑐h𝑖𝑙𝑑</m:t>
                            </m:r>
                          </m:sub>
                        </m:sSub>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𝑝𝑎𝑟𝑒𝑛𝑡</m:t>
                            </m:r>
                          </m:sub>
                        </m:sSub>
                      </m:den>
                    </m:f>
                  </m:oMath>
                </a14:m>
                <a:endParaRPr lang="en-US" dirty="0"/>
              </a:p>
              <a:p>
                <a14:m>
                  <m:oMath xmlns:m="http://schemas.openxmlformats.org/officeDocument/2006/math">
                    <m:r>
                      <a:rPr lang="en-US" b="0" i="1" smtClean="0">
                        <a:latin typeface="Cambria Math" panose="02040503050406030204" pitchFamily="18" charset="0"/>
                      </a:rPr>
                      <m:t>𝐺𝑖𝑛𝑖</m:t>
                    </m:r>
                    <m:r>
                      <a:rPr lang="en-US" b="0" i="1" smtClean="0">
                        <a:latin typeface="Cambria Math" panose="02040503050406030204" pitchFamily="18" charset="0"/>
                      </a:rPr>
                      <m:t> </m:t>
                    </m:r>
                    <m:r>
                      <a:rPr lang="en-US" b="0" i="1" smtClean="0">
                        <a:latin typeface="Cambria Math" panose="02040503050406030204" pitchFamily="18" charset="0"/>
                      </a:rPr>
                      <m:t>𝐺𝑎𝑖𝑛</m:t>
                    </m:r>
                    <m:r>
                      <a:rPr lang="en-US" b="0" i="1" smtClean="0">
                        <a:latin typeface="Cambria Math" panose="02040503050406030204" pitchFamily="18" charset="0"/>
                      </a:rPr>
                      <m:t>=0.5 −</m:t>
                    </m:r>
                    <m:d>
                      <m:dPr>
                        <m:begChr m:val="["/>
                        <m:endChr m:val="]"/>
                        <m:ctrlPr>
                          <a:rPr lang="en-US" b="0" i="1" smtClean="0">
                            <a:latin typeface="Cambria Math" panose="02040503050406030204" pitchFamily="18" charset="0"/>
                          </a:rPr>
                        </m:ctrlPr>
                      </m:dPr>
                      <m:e>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6</m:t>
                                </m:r>
                              </m:num>
                              <m:den>
                                <m:r>
                                  <a:rPr lang="en-US" i="1">
                                    <a:latin typeface="Cambria Math" panose="02040503050406030204" pitchFamily="18" charset="0"/>
                                  </a:rPr>
                                  <m:t>14</m:t>
                                </m:r>
                              </m:den>
                            </m:f>
                          </m:e>
                        </m:d>
                        <m:d>
                          <m:dPr>
                            <m:ctrlPr>
                              <a:rPr lang="en-US" i="1">
                                <a:latin typeface="Cambria Math" panose="02040503050406030204" pitchFamily="18" charset="0"/>
                              </a:rPr>
                            </m:ctrlPr>
                          </m:dPr>
                          <m:e>
                            <m:r>
                              <a:rPr lang="en-US" i="1">
                                <a:latin typeface="Cambria Math" panose="02040503050406030204" pitchFamily="18" charset="0"/>
                              </a:rPr>
                              <m:t>0.2778</m:t>
                            </m:r>
                          </m:e>
                        </m:d>
                        <m:r>
                          <a:rPr lang="en-US" b="0" i="1" smtClean="0">
                            <a:latin typeface="Cambria Math" panose="02040503050406030204" pitchFamily="18" charset="0"/>
                          </a:rPr>
                          <m:t>+</m:t>
                        </m:r>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8</m:t>
                                </m:r>
                              </m:num>
                              <m:den>
                                <m:r>
                                  <a:rPr lang="en-US" b="0" i="1" smtClean="0">
                                    <a:latin typeface="Cambria Math" panose="02040503050406030204" pitchFamily="18" charset="0"/>
                                  </a:rPr>
                                  <m:t>14</m:t>
                                </m:r>
                              </m:den>
                            </m:f>
                          </m:e>
                        </m:d>
                        <m:d>
                          <m:dPr>
                            <m:ctrlPr>
                              <a:rPr lang="en-US" b="0" i="1" smtClean="0">
                                <a:latin typeface="Cambria Math" panose="02040503050406030204" pitchFamily="18" charset="0"/>
                              </a:rPr>
                            </m:ctrlPr>
                          </m:dPr>
                          <m:e>
                            <m:r>
                              <a:rPr lang="en-US" b="0" i="1" smtClean="0">
                                <a:latin typeface="Cambria Math" panose="02040503050406030204" pitchFamily="18" charset="0"/>
                              </a:rPr>
                              <m:t>0.3750</m:t>
                            </m:r>
                          </m:e>
                        </m:d>
                        <m:r>
                          <a:rPr lang="en-US" b="0" i="1" smtClean="0">
                            <a:latin typeface="Cambria Math" panose="02040503050406030204" pitchFamily="18" charset="0"/>
                          </a:rPr>
                          <m:t> </m:t>
                        </m:r>
                      </m:e>
                    </m:d>
                  </m:oMath>
                </a14:m>
                <a:endParaRPr lang="en-US" dirty="0"/>
              </a:p>
              <a:p>
                <a:pPr marL="0" indent="0">
                  <a:buNone/>
                </a:pPr>
                <a:r>
                  <a:rPr lang="en-US" dirty="0"/>
                  <a:t>	= 0.5 – [0.1190 + 0.2143]</a:t>
                </a:r>
              </a:p>
              <a:p>
                <a:pPr marL="0" indent="0">
                  <a:buNone/>
                </a:pPr>
                <a:r>
                  <a:rPr lang="en-US" dirty="0"/>
                  <a:t>	= 0.1667</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3272589"/>
                <a:ext cx="10515600" cy="2526632"/>
              </a:xfrm>
              <a:blipFill>
                <a:blip r:embed="rId3"/>
                <a:stretch>
                  <a:fillRect b="-386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p:cNvSpPr/>
              <p:nvPr/>
            </p:nvSpPr>
            <p:spPr>
              <a:xfrm>
                <a:off x="236621" y="1606467"/>
                <a:ext cx="6753726" cy="1311128"/>
              </a:xfrm>
              <a:prstGeom prst="rect">
                <a:avLst/>
              </a:prstGeom>
              <a:ln>
                <a:solidFill>
                  <a:schemeClr val="tx1"/>
                </a:solidFill>
              </a:ln>
            </p:spPr>
            <p:txBody>
              <a:bodyPr wrap="square">
                <a:spAutoFit/>
              </a:bodyPr>
              <a:lstStyle/>
              <a:p>
                <a:pPr/>
                <a14:m>
                  <m:oMathPara xmlns:m="http://schemas.openxmlformats.org/officeDocument/2006/math">
                    <m:oMathParaPr>
                      <m:jc m:val="left"/>
                    </m:oMathParaPr>
                    <m:oMath xmlns:m="http://schemas.openxmlformats.org/officeDocument/2006/math">
                      <m:r>
                        <a:rPr lang="en-US" sz="2000" b="0" i="1" smtClean="0">
                          <a:latin typeface="Cambria Math" panose="02040503050406030204" pitchFamily="18" charset="0"/>
                        </a:rPr>
                        <m:t>𝐺𝑖𝑛𝑖</m:t>
                      </m:r>
                      <m:r>
                        <a:rPr lang="en-US" sz="2000" i="1">
                          <a:latin typeface="Cambria Math" panose="02040503050406030204" pitchFamily="18" charset="0"/>
                        </a:rPr>
                        <m:t> </m:t>
                      </m:r>
                      <m:r>
                        <a:rPr lang="en-US" sz="2000" i="1">
                          <a:latin typeface="Cambria Math" panose="02040503050406030204" pitchFamily="18" charset="0"/>
                        </a:rPr>
                        <m:t>𝐺𝑎𝑖𝑛</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𝐺</m:t>
                          </m:r>
                        </m:e>
                        <m:sub>
                          <m:r>
                            <a:rPr lang="en-US" sz="2000" i="1">
                              <a:latin typeface="Cambria Math" panose="02040503050406030204" pitchFamily="18" charset="0"/>
                            </a:rPr>
                            <m:t>𝑝𝑎𝑟𝑒𝑛𝑡</m:t>
                          </m:r>
                        </m:sub>
                      </m:sSub>
                      <m:r>
                        <a:rPr lang="en-US" sz="2000" i="1">
                          <a:latin typeface="Cambria Math" panose="02040503050406030204" pitchFamily="18" charset="0"/>
                        </a:rPr>
                        <m:t>−</m:t>
                      </m:r>
                      <m:nary>
                        <m:naryPr>
                          <m:chr m:val="∑"/>
                          <m:ctrlPr>
                            <a:rPr lang="en-US" sz="2000" i="1">
                              <a:latin typeface="Cambria Math" panose="02040503050406030204" pitchFamily="18" charset="0"/>
                            </a:rPr>
                          </m:ctrlPr>
                        </m:naryPr>
                        <m:sub>
                          <m:r>
                            <m:rPr>
                              <m:brk m:alnAt="23"/>
                            </m:rPr>
                            <a:rPr lang="en-US" sz="2000" i="1">
                              <a:latin typeface="Cambria Math" panose="02040503050406030204" pitchFamily="18" charset="0"/>
                            </a:rPr>
                            <m:t>𝑗</m:t>
                          </m:r>
                          <m:r>
                            <a:rPr lang="en-US" sz="2000" i="1">
                              <a:latin typeface="Cambria Math" panose="02040503050406030204" pitchFamily="18" charset="0"/>
                            </a:rPr>
                            <m:t>=1</m:t>
                          </m:r>
                        </m:sub>
                        <m:sup>
                          <m:r>
                            <a:rPr lang="en-US" sz="2000" i="1">
                              <a:latin typeface="Cambria Math" panose="02040503050406030204" pitchFamily="18" charset="0"/>
                            </a:rPr>
                            <m:t># </m:t>
                          </m:r>
                          <m:r>
                            <a:rPr lang="en-US" sz="2000" i="1">
                              <a:latin typeface="Cambria Math" panose="02040503050406030204" pitchFamily="18" charset="0"/>
                            </a:rPr>
                            <m:t>𝑜𝑓</m:t>
                          </m:r>
                          <m:r>
                            <a:rPr lang="en-US" sz="2000" i="1">
                              <a:latin typeface="Cambria Math" panose="02040503050406030204" pitchFamily="18" charset="0"/>
                            </a:rPr>
                            <m:t> </m:t>
                          </m:r>
                          <m:r>
                            <a:rPr lang="en-US" sz="2000" i="1">
                              <a:latin typeface="Cambria Math" panose="02040503050406030204" pitchFamily="18" charset="0"/>
                            </a:rPr>
                            <m:t>𝐶h𝑖𝑙𝑑𝑟𝑒𝑛</m:t>
                          </m:r>
                        </m:sup>
                        <m:e>
                          <m:sSub>
                            <m:sSubPr>
                              <m:ctrlPr>
                                <a:rPr lang="en-US" sz="2000" i="1">
                                  <a:latin typeface="Cambria Math" panose="02040503050406030204" pitchFamily="18" charset="0"/>
                                </a:rPr>
                              </m:ctrlPr>
                            </m:sSubPr>
                            <m:e>
                              <m:sSub>
                                <m:sSubPr>
                                  <m:ctrlPr>
                                    <a:rPr lang="en-US" sz="2000" i="1">
                                      <a:latin typeface="Cambria Math" panose="02040503050406030204" pitchFamily="18" charset="0"/>
                                    </a:rPr>
                                  </m:ctrlPr>
                                </m:sSubPr>
                                <m:e>
                                  <m:r>
                                    <a:rPr lang="en-US" sz="2000" i="1">
                                      <a:latin typeface="Cambria Math" panose="02040503050406030204" pitchFamily="18" charset="0"/>
                                    </a:rPr>
                                    <m:t>𝑤</m:t>
                                  </m:r>
                                </m:e>
                                <m:sub>
                                  <m:r>
                                    <a:rPr lang="en-US" sz="2000" i="1">
                                      <a:latin typeface="Cambria Math" panose="02040503050406030204" pitchFamily="18" charset="0"/>
                                    </a:rPr>
                                    <m:t>𝑗</m:t>
                                  </m:r>
                                </m:sub>
                              </m:sSub>
                              <m:r>
                                <a:rPr lang="en-US" sz="2000" i="1">
                                  <a:latin typeface="Cambria Math" panose="02040503050406030204" pitchFamily="18" charset="0"/>
                                </a:rPr>
                                <m:t>𝐺</m:t>
                              </m:r>
                            </m:e>
                            <m:sub>
                              <m:r>
                                <a:rPr lang="en-US" sz="2000" i="1">
                                  <a:latin typeface="Cambria Math" panose="02040503050406030204" pitchFamily="18" charset="0"/>
                                </a:rPr>
                                <m:t>𝑗</m:t>
                              </m:r>
                            </m:sub>
                          </m:sSub>
                        </m:e>
                      </m:nary>
                    </m:oMath>
                  </m:oMathPara>
                </a14:m>
                <a:endParaRPr lang="en-US" sz="2000" dirty="0"/>
              </a:p>
              <a:p>
                <a:r>
                  <a:rPr lang="en-US" sz="2000" dirty="0"/>
                  <a:t>(w</a:t>
                </a:r>
                <a:r>
                  <a:rPr lang="en-US" sz="2000" baseline="-25000" dirty="0"/>
                  <a:t>j</a:t>
                </a:r>
                <a:r>
                  <a:rPr lang="en-US" sz="2000" dirty="0"/>
                  <a:t> = weight for child node j)</a:t>
                </a:r>
              </a:p>
            </p:txBody>
          </p:sp>
        </mc:Choice>
        <mc:Fallback xmlns="">
          <p:sp>
            <p:nvSpPr>
              <p:cNvPr id="4" name="Rectangle 3"/>
              <p:cNvSpPr>
                <a:spLocks noRot="1" noChangeAspect="1" noMove="1" noResize="1" noEditPoints="1" noAdjustHandles="1" noChangeArrowheads="1" noChangeShapeType="1" noTextEdit="1"/>
              </p:cNvSpPr>
              <p:nvPr/>
            </p:nvSpPr>
            <p:spPr>
              <a:xfrm>
                <a:off x="236621" y="1606467"/>
                <a:ext cx="6753726" cy="1311128"/>
              </a:xfrm>
              <a:prstGeom prst="rect">
                <a:avLst/>
              </a:prstGeom>
              <a:blipFill>
                <a:blip r:embed="rId4"/>
                <a:stretch>
                  <a:fillRect l="-901" b="-6912"/>
                </a:stretch>
              </a:blipFill>
              <a:ln>
                <a:solidFill>
                  <a:schemeClr val="tx1"/>
                </a:solidFill>
              </a:ln>
            </p:spPr>
            <p:txBody>
              <a:bodyPr/>
              <a:lstStyle/>
              <a:p>
                <a:r>
                  <a:rPr lang="en-US">
                    <a:noFill/>
                  </a:rPr>
                  <a:t> </a:t>
                </a:r>
              </a:p>
            </p:txBody>
          </p:sp>
        </mc:Fallback>
      </mc:AlternateContent>
      <p:pic>
        <p:nvPicPr>
          <p:cNvPr id="5" name="Picture 4"/>
          <p:cNvPicPr>
            <a:picLocks noChangeAspect="1"/>
          </p:cNvPicPr>
          <p:nvPr/>
        </p:nvPicPr>
        <p:blipFill>
          <a:blip r:embed="rId5"/>
          <a:stretch>
            <a:fillRect/>
          </a:stretch>
        </p:blipFill>
        <p:spPr>
          <a:xfrm>
            <a:off x="7898739" y="1354851"/>
            <a:ext cx="3584060" cy="2426233"/>
          </a:xfrm>
          <a:prstGeom prst="rect">
            <a:avLst/>
          </a:prstGeom>
        </p:spPr>
      </p:pic>
      <p:sp>
        <p:nvSpPr>
          <p:cNvPr id="6" name="Rectangle 5"/>
          <p:cNvSpPr/>
          <p:nvPr/>
        </p:nvSpPr>
        <p:spPr>
          <a:xfrm>
            <a:off x="397042" y="6003758"/>
            <a:ext cx="11333747" cy="61361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i="1" dirty="0"/>
              <a:t>Variable and threshold with largest Gini gain is kept for this node</a:t>
            </a:r>
          </a:p>
        </p:txBody>
      </p:sp>
    </p:spTree>
    <p:extLst>
      <p:ext uri="{BB962C8B-B14F-4D97-AF65-F5344CB8AC3E}">
        <p14:creationId xmlns:p14="http://schemas.microsoft.com/office/powerpoint/2010/main" val="18982632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Information Gain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5"/>
                <a:ext cx="10515600" cy="4351338"/>
              </a:xfrm>
            </p:spPr>
            <p:txBody>
              <a:bodyPr/>
              <a:lstStyle/>
              <a:p>
                <a:r>
                  <a:rPr lang="en-US" dirty="0"/>
                  <a:t>Can also use Entropy instead of Gini</a:t>
                </a:r>
              </a:p>
              <a:p>
                <a:r>
                  <a:rPr lang="en-US" dirty="0"/>
                  <a:t>Entropy:</a:t>
                </a:r>
              </a:p>
              <a:p>
                <a:pPr lvl="1"/>
                <a14:m>
                  <m:oMath xmlns:m="http://schemas.openxmlformats.org/officeDocument/2006/math">
                    <m:r>
                      <a:rPr lang="en-US" b="0" i="1" smtClean="0">
                        <a:latin typeface="Cambria Math" panose="02040503050406030204" pitchFamily="18" charset="0"/>
                      </a:rPr>
                      <m:t>𝐻</m:t>
                    </m:r>
                    <m:d>
                      <m:dPr>
                        <m:ctrlPr>
                          <a:rPr lang="en-US" b="0" i="1" smtClean="0">
                            <a:latin typeface="Cambria Math" panose="02040503050406030204" pitchFamily="18" charset="0"/>
                          </a:rPr>
                        </m:ctrlPr>
                      </m:dPr>
                      <m:e>
                        <m:r>
                          <a:rPr lang="en-US" b="0" i="1" smtClean="0">
                            <a:latin typeface="Cambria Math" panose="02040503050406030204" pitchFamily="18" charset="0"/>
                          </a:rPr>
                          <m:t>𝑆</m:t>
                        </m:r>
                      </m:e>
                    </m:d>
                    <m:r>
                      <a:rPr lang="en-US" b="0" i="1" smtClean="0">
                        <a:latin typeface="Cambria Math" panose="02040503050406030204" pitchFamily="18" charset="0"/>
                      </a:rPr>
                      <m:t>=−</m:t>
                    </m:r>
                    <m:nary>
                      <m:naryPr>
                        <m:chr m:val="∑"/>
                        <m:supHide m:val="on"/>
                        <m:ctrlPr>
                          <a:rPr lang="en-US" b="0" i="1" smtClean="0">
                            <a:latin typeface="Cambria Math" panose="02040503050406030204" pitchFamily="18" charset="0"/>
                          </a:rPr>
                        </m:ctrlPr>
                      </m:naryPr>
                      <m:sub>
                        <m:r>
                          <m:rPr>
                            <m:brk m:alnAt="7"/>
                          </m:rPr>
                          <a:rPr lang="en-US" b="0" i="1" smtClean="0">
                            <a:latin typeface="Cambria Math" panose="02040503050406030204" pitchFamily="18" charset="0"/>
                          </a:rPr>
                          <m:t>𝑖</m:t>
                        </m:r>
                      </m:sub>
                      <m:sup/>
                      <m:e>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𝑖</m:t>
                            </m:r>
                          </m:e>
                        </m:d>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log</m:t>
                                </m:r>
                              </m:e>
                              <m:sub>
                                <m:r>
                                  <a:rPr lang="en-US" b="0" i="1" smtClean="0">
                                    <a:latin typeface="Cambria Math" panose="02040503050406030204" pitchFamily="18" charset="0"/>
                                  </a:rPr>
                                  <m:t>2</m:t>
                                </m:r>
                              </m:sub>
                            </m:sSub>
                          </m:fName>
                          <m:e>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e>
                        </m:func>
                      </m:e>
                    </m:nary>
                  </m:oMath>
                </a14:m>
                <a:endParaRPr lang="en-US" dirty="0"/>
              </a:p>
              <a:p>
                <a:r>
                  <a:rPr lang="en-US" dirty="0"/>
                  <a:t>Information Gain:</a:t>
                </a:r>
              </a:p>
              <a:p>
                <a:pPr lvl="1"/>
                <a14:m>
                  <m:oMath xmlns:m="http://schemas.openxmlformats.org/officeDocument/2006/math">
                    <m:r>
                      <a:rPr lang="en-US" b="0" i="1" smtClean="0">
                        <a:latin typeface="Cambria Math" panose="02040503050406030204" pitchFamily="18" charset="0"/>
                      </a:rPr>
                      <m:t>𝐼𝑛𝑓𝑜𝑟𝑚𝑎𝑡𝑖𝑜𝑛</m:t>
                    </m:r>
                    <m:r>
                      <a:rPr lang="en-US" b="0" i="1" smtClean="0">
                        <a:latin typeface="Cambria Math" panose="02040503050406030204" pitchFamily="18" charset="0"/>
                      </a:rPr>
                      <m:t> </m:t>
                    </m:r>
                    <m:r>
                      <a:rPr lang="en-US" b="0" i="1" smtClean="0">
                        <a:latin typeface="Cambria Math" panose="02040503050406030204" pitchFamily="18" charset="0"/>
                      </a:rPr>
                      <m:t>𝐺𝑎𝑖𝑛</m:t>
                    </m:r>
                    <m:r>
                      <a:rPr lang="en-US" b="0" i="1" smtClean="0">
                        <a:latin typeface="Cambria Math" panose="02040503050406030204" pitchFamily="18" charset="0"/>
                      </a:rPr>
                      <m:t> </m:t>
                    </m:r>
                    <m:d>
                      <m:dPr>
                        <m:ctrlPr>
                          <a:rPr lang="en-US" b="0" i="1" smtClean="0">
                            <a:latin typeface="Cambria Math" panose="02040503050406030204" pitchFamily="18" charset="0"/>
                          </a:rPr>
                        </m:ctrlPr>
                      </m:dPr>
                      <m:e>
                        <m:r>
                          <a:rPr lang="en-US" b="0" i="1" smtClean="0">
                            <a:latin typeface="Cambria Math" panose="02040503050406030204" pitchFamily="18" charset="0"/>
                          </a:rPr>
                          <m:t>𝑇</m:t>
                        </m:r>
                        <m:r>
                          <a:rPr lang="en-US" b="0" i="1" smtClean="0">
                            <a:latin typeface="Cambria Math" panose="02040503050406030204" pitchFamily="18" charset="0"/>
                          </a:rPr>
                          <m:t>,</m:t>
                        </m:r>
                        <m:r>
                          <a:rPr lang="en-US" b="0" i="1" smtClean="0">
                            <a:latin typeface="Cambria Math" panose="02040503050406030204" pitchFamily="18" charset="0"/>
                          </a:rPr>
                          <m:t>𝑋</m:t>
                        </m:r>
                      </m:e>
                    </m:d>
                    <m:r>
                      <a:rPr lang="en-US" b="0" i="1" smtClean="0">
                        <a:latin typeface="Cambria Math" panose="02040503050406030204" pitchFamily="18" charset="0"/>
                      </a:rPr>
                      <m:t>=</m:t>
                    </m:r>
                    <m:r>
                      <a:rPr lang="en-US" b="0" i="1" smtClean="0">
                        <a:latin typeface="Cambria Math" panose="02040503050406030204" pitchFamily="18" charset="0"/>
                      </a:rPr>
                      <m:t>𝐸𝑛𝑡𝑟𝑜𝑝𝑦</m:t>
                    </m:r>
                    <m:d>
                      <m:dPr>
                        <m:ctrlPr>
                          <a:rPr lang="en-US" b="0" i="1" smtClean="0">
                            <a:latin typeface="Cambria Math" panose="02040503050406030204" pitchFamily="18" charset="0"/>
                          </a:rPr>
                        </m:ctrlPr>
                      </m:dPr>
                      <m:e>
                        <m:r>
                          <a:rPr lang="en-US" b="0" i="1" smtClean="0">
                            <a:latin typeface="Cambria Math" panose="02040503050406030204" pitchFamily="18" charset="0"/>
                          </a:rPr>
                          <m:t>𝑇</m:t>
                        </m:r>
                      </m:e>
                    </m:d>
                    <m:r>
                      <a:rPr lang="en-US" b="0" i="1" smtClean="0">
                        <a:latin typeface="Cambria Math" panose="02040503050406030204" pitchFamily="18" charset="0"/>
                      </a:rPr>
                      <m:t>− </m:t>
                    </m:r>
                    <m:nary>
                      <m:naryPr>
                        <m:chr m:val="∑"/>
                        <m:supHide m:val="on"/>
                        <m:ctrlPr>
                          <a:rPr lang="en-US" b="0" i="1" smtClean="0">
                            <a:latin typeface="Cambria Math" panose="02040503050406030204" pitchFamily="18" charset="0"/>
                          </a:rPr>
                        </m:ctrlPr>
                      </m:naryPr>
                      <m:sub>
                        <m:r>
                          <m:rPr>
                            <m:brk m:alnAt="7"/>
                          </m:rPr>
                          <a:rPr lang="en-US" b="0" i="1" smtClean="0">
                            <a:latin typeface="Cambria Math" panose="02040503050406030204" pitchFamily="18" charset="0"/>
                          </a:rPr>
                          <m:t>𝐶</m:t>
                        </m:r>
                        <m:r>
                          <a:rPr lang="en-US" b="0" i="1" smtClean="0">
                            <a:latin typeface="Cambria Math" panose="02040503050406030204" pitchFamily="18" charset="0"/>
                          </a:rPr>
                          <m:t>h𝑖𝑙𝑑</m:t>
                        </m:r>
                      </m:sub>
                      <m:sup/>
                      <m:e>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𝑐h𝑖𝑙𝑑</m:t>
                                </m:r>
                              </m:sub>
                            </m:sSub>
                          </m:num>
                          <m:den>
                            <m:r>
                              <a:rPr lang="en-US" b="0" i="1" smtClean="0">
                                <a:latin typeface="Cambria Math" panose="02040503050406030204" pitchFamily="18" charset="0"/>
                              </a:rPr>
                              <m:t>𝑇</m:t>
                            </m:r>
                          </m:den>
                        </m:f>
                        <m:r>
                          <a:rPr lang="en-US" b="0" i="1" smtClean="0">
                            <a:latin typeface="Cambria Math" panose="02040503050406030204" pitchFamily="18" charset="0"/>
                          </a:rPr>
                          <m:t>𝐸𝑛𝑡𝑟𝑜𝑝𝑦</m:t>
                        </m:r>
                        <m:r>
                          <a:rPr lang="en-US" b="0" i="1" smtClean="0">
                            <a:latin typeface="Cambria Math" panose="02040503050406030204" pitchFamily="18" charset="0"/>
                          </a:rPr>
                          <m:t>(</m:t>
                        </m:r>
                        <m:r>
                          <a:rPr lang="en-US" b="0" i="1" smtClean="0">
                            <a:latin typeface="Cambria Math" panose="02040503050406030204" pitchFamily="18" charset="0"/>
                          </a:rPr>
                          <m:t>𝑐h𝑖𝑙𝑑</m:t>
                        </m:r>
                        <m:r>
                          <a:rPr lang="en-US" b="0" i="1" smtClean="0">
                            <a:latin typeface="Cambria Math" panose="02040503050406030204" pitchFamily="18" charset="0"/>
                          </a:rPr>
                          <m:t>)</m:t>
                        </m:r>
                      </m:e>
                    </m:nary>
                  </m:oMath>
                </a14:m>
                <a:endParaRPr lang="en-US" dirty="0"/>
              </a:p>
              <a:p>
                <a:pPr lvl="1"/>
                <a:r>
                  <a:rPr lang="en-US" dirty="0"/>
                  <a:t>T = number of observations in the parent node</a:t>
                </a:r>
              </a:p>
              <a:p>
                <a:pPr lvl="1"/>
                <a:r>
                  <a:rPr lang="en-US" dirty="0" err="1"/>
                  <a:t>S_child</a:t>
                </a:r>
                <a:r>
                  <a:rPr lang="en-US" dirty="0"/>
                  <a:t> = number of observations in each child node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5"/>
                <a:ext cx="10515600" cy="4351338"/>
              </a:xfrm>
              <a:blipFill>
                <a:blip r:embed="rId3"/>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34838148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 Importance</a:t>
            </a:r>
          </a:p>
        </p:txBody>
      </p:sp>
      <p:sp>
        <p:nvSpPr>
          <p:cNvPr id="3" name="Content Placeholder 2"/>
          <p:cNvSpPr>
            <a:spLocks noGrp="1"/>
          </p:cNvSpPr>
          <p:nvPr>
            <p:ph idx="1"/>
          </p:nvPr>
        </p:nvSpPr>
        <p:spPr>
          <a:xfrm>
            <a:off x="838200" y="1825625"/>
            <a:ext cx="6994358" cy="4351338"/>
          </a:xfrm>
        </p:spPr>
        <p:txBody>
          <a:bodyPr/>
          <a:lstStyle/>
          <a:p>
            <a:r>
              <a:rPr lang="en-US" dirty="0"/>
              <a:t>Average Gini-based information for each variable for each tree</a:t>
            </a:r>
          </a:p>
          <a:p>
            <a:pPr lvl="1"/>
            <a:r>
              <a:rPr lang="en-US" dirty="0"/>
              <a:t>Plot = variable importance </a:t>
            </a:r>
          </a:p>
          <a:p>
            <a:r>
              <a:rPr lang="en-US" dirty="0"/>
              <a:t>Watch out:</a:t>
            </a:r>
          </a:p>
          <a:p>
            <a:pPr lvl="1"/>
            <a:r>
              <a:rPr lang="en-US" dirty="0"/>
              <a:t>Doesn’t deal well with correlated variables</a:t>
            </a:r>
          </a:p>
          <a:p>
            <a:pPr lvl="1"/>
            <a:r>
              <a:rPr lang="en-US" dirty="0"/>
              <a:t>Can show bias toward high-cardinality (many unique values) variables</a:t>
            </a:r>
          </a:p>
          <a:p>
            <a:r>
              <a:rPr lang="en-US" dirty="0"/>
              <a:t>More advanced </a:t>
            </a:r>
            <a:r>
              <a:rPr lang="en-US" b="1" dirty="0"/>
              <a:t>feature permutation</a:t>
            </a:r>
          </a:p>
          <a:p>
            <a:pPr lvl="1"/>
            <a:r>
              <a:rPr lang="en-US" dirty="0"/>
              <a:t>Overcomes Gini weaknesses</a:t>
            </a:r>
          </a:p>
          <a:p>
            <a:pPr lvl="1"/>
            <a:r>
              <a:rPr lang="en-US" dirty="0"/>
              <a:t>More computationally heavy </a:t>
            </a:r>
          </a:p>
        </p:txBody>
      </p:sp>
      <p:pic>
        <p:nvPicPr>
          <p:cNvPr id="6" name="Picture 5"/>
          <p:cNvPicPr>
            <a:picLocks noChangeAspect="1"/>
          </p:cNvPicPr>
          <p:nvPr/>
        </p:nvPicPr>
        <p:blipFill>
          <a:blip r:embed="rId3"/>
          <a:stretch>
            <a:fillRect/>
          </a:stretch>
        </p:blipFill>
        <p:spPr>
          <a:xfrm>
            <a:off x="7491301" y="2439925"/>
            <a:ext cx="4163650" cy="3122738"/>
          </a:xfrm>
          <a:prstGeom prst="rect">
            <a:avLst/>
          </a:prstGeom>
        </p:spPr>
      </p:pic>
    </p:spTree>
    <p:extLst>
      <p:ext uri="{BB962C8B-B14F-4D97-AF65-F5344CB8AC3E}">
        <p14:creationId xmlns:p14="http://schemas.microsoft.com/office/powerpoint/2010/main" val="27865901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Out-Of-Bag Error</a:t>
            </a:r>
          </a:p>
        </p:txBody>
      </p:sp>
      <p:pic>
        <p:nvPicPr>
          <p:cNvPr id="14" name="Picture 13"/>
          <p:cNvPicPr>
            <a:picLocks noChangeAspect="1"/>
          </p:cNvPicPr>
          <p:nvPr/>
        </p:nvPicPr>
        <p:blipFill>
          <a:blip r:embed="rId3"/>
          <a:stretch>
            <a:fillRect/>
          </a:stretch>
        </p:blipFill>
        <p:spPr>
          <a:xfrm>
            <a:off x="5716925" y="2105526"/>
            <a:ext cx="5991054" cy="3505230"/>
          </a:xfrm>
          <a:prstGeom prst="rect">
            <a:avLst/>
          </a:prstGeom>
        </p:spPr>
      </p:pic>
      <p:sp>
        <p:nvSpPr>
          <p:cNvPr id="15" name="Content Placeholder 2"/>
          <p:cNvSpPr>
            <a:spLocks noGrp="1"/>
          </p:cNvSpPr>
          <p:nvPr>
            <p:ph idx="1"/>
          </p:nvPr>
        </p:nvSpPr>
        <p:spPr>
          <a:xfrm>
            <a:off x="838200" y="1690688"/>
            <a:ext cx="4696326" cy="5167312"/>
          </a:xfrm>
        </p:spPr>
        <p:txBody>
          <a:bodyPr>
            <a:normAutofit/>
          </a:bodyPr>
          <a:lstStyle/>
          <a:p>
            <a:r>
              <a:rPr lang="en-US" dirty="0"/>
              <a:t>Decision Tree grown with subset of observations</a:t>
            </a:r>
          </a:p>
          <a:p>
            <a:r>
              <a:rPr lang="en-US" dirty="0"/>
              <a:t>Observations left out = “Out Of Bag” (OOB)</a:t>
            </a:r>
          </a:p>
          <a:p>
            <a:r>
              <a:rPr lang="en-US" dirty="0"/>
              <a:t>Test decision tree on OOB</a:t>
            </a:r>
          </a:p>
          <a:p>
            <a:r>
              <a:rPr lang="en-US" dirty="0"/>
              <a:t>For observation X</a:t>
            </a:r>
          </a:p>
          <a:p>
            <a:pPr lvl="1"/>
            <a:r>
              <a:rPr lang="en-US" dirty="0"/>
              <a:t>All trees where X was OOB vote</a:t>
            </a:r>
          </a:p>
          <a:p>
            <a:pPr lvl="1"/>
            <a:r>
              <a:rPr lang="en-US" dirty="0"/>
              <a:t>Majority vote = prediction</a:t>
            </a:r>
          </a:p>
          <a:p>
            <a:r>
              <a:rPr lang="en-US" dirty="0"/>
              <a:t>Calculate overall error for all OOB observations</a:t>
            </a:r>
          </a:p>
        </p:txBody>
      </p:sp>
      <p:sp>
        <p:nvSpPr>
          <p:cNvPr id="16" name="Rectangle 15"/>
          <p:cNvSpPr/>
          <p:nvPr/>
        </p:nvSpPr>
        <p:spPr>
          <a:xfrm>
            <a:off x="6172200" y="2731168"/>
            <a:ext cx="5535779" cy="132348"/>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p:cNvCxnSpPr/>
          <p:nvPr/>
        </p:nvCxnSpPr>
        <p:spPr>
          <a:xfrm flipV="1">
            <a:off x="5149516" y="2791326"/>
            <a:ext cx="1215189" cy="1397754"/>
          </a:xfrm>
          <a:prstGeom prst="straightConnector1">
            <a:avLst/>
          </a:prstGeom>
          <a:ln w="38100">
            <a:tailEnd type="triangle"/>
          </a:ln>
        </p:spPr>
        <p:style>
          <a:lnRef idx="1">
            <a:schemeClr val="accent4"/>
          </a:lnRef>
          <a:fillRef idx="0">
            <a:schemeClr val="accent4"/>
          </a:fillRef>
          <a:effectRef idx="0">
            <a:schemeClr val="accent4"/>
          </a:effectRef>
          <a:fontRef idx="minor">
            <a:schemeClr val="tx1"/>
          </a:fontRef>
        </p:style>
      </p:cxnSp>
      <p:cxnSp>
        <p:nvCxnSpPr>
          <p:cNvPr id="21" name="Straight Connector 20"/>
          <p:cNvCxnSpPr/>
          <p:nvPr/>
        </p:nvCxnSpPr>
        <p:spPr>
          <a:xfrm flipH="1">
            <a:off x="3765884" y="4189079"/>
            <a:ext cx="1371601" cy="0"/>
          </a:xfrm>
          <a:prstGeom prst="line">
            <a:avLst/>
          </a:prstGeom>
          <a:ln w="38100"/>
        </p:spPr>
        <p:style>
          <a:lnRef idx="1">
            <a:schemeClr val="accent4"/>
          </a:lnRef>
          <a:fillRef idx="0">
            <a:schemeClr val="accent4"/>
          </a:fillRef>
          <a:effectRef idx="0">
            <a:schemeClr val="accent4"/>
          </a:effectRef>
          <a:fontRef idx="minor">
            <a:schemeClr val="tx1"/>
          </a:fontRef>
        </p:style>
      </p:cxnSp>
      <p:sp>
        <p:nvSpPr>
          <p:cNvPr id="24" name="Rectangle 23"/>
          <p:cNvSpPr/>
          <p:nvPr/>
        </p:nvSpPr>
        <p:spPr>
          <a:xfrm>
            <a:off x="3450380" y="3970421"/>
            <a:ext cx="318190" cy="421105"/>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61203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Number of Trees</a:t>
            </a:r>
          </a:p>
        </p:txBody>
      </p:sp>
      <p:sp>
        <p:nvSpPr>
          <p:cNvPr id="3" name="Content Placeholder 2"/>
          <p:cNvSpPr>
            <a:spLocks noGrp="1"/>
          </p:cNvSpPr>
          <p:nvPr>
            <p:ph idx="1"/>
          </p:nvPr>
        </p:nvSpPr>
        <p:spPr>
          <a:xfrm>
            <a:off x="741586" y="2405417"/>
            <a:ext cx="4973414" cy="3153171"/>
          </a:xfrm>
        </p:spPr>
        <p:txBody>
          <a:bodyPr anchor="ctr"/>
          <a:lstStyle/>
          <a:p>
            <a:r>
              <a:rPr lang="en-US" dirty="0"/>
              <a:t>How big a forest do you need?  </a:t>
            </a:r>
          </a:p>
          <a:p>
            <a:r>
              <a:rPr lang="en-US" dirty="0"/>
              <a:t>Try different options</a:t>
            </a:r>
          </a:p>
          <a:p>
            <a:r>
              <a:rPr lang="en-US" dirty="0"/>
              <a:t>Plot OOB Error to see inflection point</a:t>
            </a:r>
          </a:p>
        </p:txBody>
      </p:sp>
      <p:pic>
        <p:nvPicPr>
          <p:cNvPr id="4" name="Picture 3"/>
          <p:cNvPicPr>
            <a:picLocks noChangeAspect="1"/>
          </p:cNvPicPr>
          <p:nvPr/>
        </p:nvPicPr>
        <p:blipFill>
          <a:blip r:embed="rId3"/>
          <a:stretch>
            <a:fillRect/>
          </a:stretch>
        </p:blipFill>
        <p:spPr>
          <a:xfrm>
            <a:off x="5961258" y="2139824"/>
            <a:ext cx="5392542" cy="4044407"/>
          </a:xfrm>
          <a:prstGeom prst="rect">
            <a:avLst/>
          </a:prstGeom>
        </p:spPr>
      </p:pic>
    </p:spTree>
    <p:extLst>
      <p:ext uri="{BB962C8B-B14F-4D97-AF65-F5344CB8AC3E}">
        <p14:creationId xmlns:p14="http://schemas.microsoft.com/office/powerpoint/2010/main" val="7263509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5D528-84C2-2FBB-4AA4-A1B88D8A7656}"/>
              </a:ext>
            </a:extLst>
          </p:cNvPr>
          <p:cNvSpPr>
            <a:spLocks noGrp="1"/>
          </p:cNvSpPr>
          <p:nvPr>
            <p:ph type="title"/>
          </p:nvPr>
        </p:nvSpPr>
        <p:spPr>
          <a:xfrm>
            <a:off x="838200" y="5094288"/>
            <a:ext cx="10515600" cy="1325563"/>
          </a:xfrm>
        </p:spPr>
        <p:txBody>
          <a:bodyPr/>
          <a:lstStyle/>
          <a:p>
            <a:r>
              <a:rPr lang="en-US" dirty="0"/>
              <a:t>High Variance</a:t>
            </a:r>
          </a:p>
        </p:txBody>
      </p:sp>
      <p:pic>
        <p:nvPicPr>
          <p:cNvPr id="4" name="Picture 2">
            <a:extLst>
              <a:ext uri="{FF2B5EF4-FFF2-40B4-BE49-F238E27FC236}">
                <a16:creationId xmlns:a16="http://schemas.microsoft.com/office/drawing/2014/main" id="{94DEEF7A-BA28-4E13-1928-37EFFC03BB2C}"/>
              </a:ext>
            </a:extLst>
          </p:cNvPr>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rightnessContrast bright="20000"/>
                    </a14:imgEffect>
                  </a14:imgLayer>
                </a14:imgProps>
              </a:ext>
            </a:extLst>
          </a:blip>
          <a:srcRect l="2344" t="6698" r="26683" b="3372"/>
          <a:stretch/>
        </p:blipFill>
        <p:spPr bwMode="auto">
          <a:xfrm>
            <a:off x="3505200" y="1295402"/>
            <a:ext cx="1803400" cy="1790700"/>
          </a:xfrm>
          <a:prstGeom prst="rect">
            <a:avLst/>
          </a:prstGeom>
        </p:spPr>
      </p:pic>
      <p:pic>
        <p:nvPicPr>
          <p:cNvPr id="5" name="Picture 3">
            <a:extLst>
              <a:ext uri="{FF2B5EF4-FFF2-40B4-BE49-F238E27FC236}">
                <a16:creationId xmlns:a16="http://schemas.microsoft.com/office/drawing/2014/main" id="{61F59C43-29E6-F406-C502-D1D7CD280A78}"/>
              </a:ext>
            </a:extLst>
          </p:cNvPr>
          <p:cNvPicPr>
            <a:picLocks noChangeAspect="1" noChangeArrowheads="1"/>
          </p:cNvPicPr>
          <p:nvPr/>
        </p:nvPicPr>
        <p:blipFill rotWithShape="1">
          <a:blip r:embed="rId5" cstate="print">
            <a:extLst>
              <a:ext uri="{BEBA8EAE-BF5A-486C-A8C5-ECC9F3942E4B}">
                <a14:imgProps xmlns:a14="http://schemas.microsoft.com/office/drawing/2010/main">
                  <a14:imgLayer r:embed="rId6">
                    <a14:imgEffect>
                      <a14:brightnessContrast bright="20000"/>
                    </a14:imgEffect>
                  </a14:imgLayer>
                </a14:imgProps>
              </a:ext>
            </a:extLst>
          </a:blip>
          <a:srcRect l="2128" t="6698" r="27099" b="3372"/>
          <a:stretch/>
        </p:blipFill>
        <p:spPr bwMode="auto">
          <a:xfrm>
            <a:off x="5486400" y="1295401"/>
            <a:ext cx="1798320" cy="1790700"/>
          </a:xfrm>
          <a:prstGeom prst="rect">
            <a:avLst/>
          </a:prstGeom>
        </p:spPr>
      </p:pic>
      <p:pic>
        <p:nvPicPr>
          <p:cNvPr id="6" name="Picture 4">
            <a:extLst>
              <a:ext uri="{FF2B5EF4-FFF2-40B4-BE49-F238E27FC236}">
                <a16:creationId xmlns:a16="http://schemas.microsoft.com/office/drawing/2014/main" id="{4A51A98B-6D7C-4EFC-CB2B-D9E7445EFA90}"/>
              </a:ext>
            </a:extLst>
          </p:cNvPr>
          <p:cNvPicPr>
            <a:picLocks noChangeAspect="1" noChangeArrowheads="1"/>
          </p:cNvPicPr>
          <p:nvPr/>
        </p:nvPicPr>
        <p:blipFill rotWithShape="1">
          <a:blip r:embed="rId7" cstate="print">
            <a:extLst>
              <a:ext uri="{BEBA8EAE-BF5A-486C-A8C5-ECC9F3942E4B}">
                <a14:imgProps xmlns:a14="http://schemas.microsoft.com/office/drawing/2010/main">
                  <a14:imgLayer r:embed="rId8">
                    <a14:imgEffect>
                      <a14:brightnessContrast bright="20000"/>
                    </a14:imgEffect>
                  </a14:imgLayer>
                </a14:imgProps>
              </a:ext>
            </a:extLst>
          </a:blip>
          <a:srcRect l="2211" t="6698" r="27016" b="3372"/>
          <a:stretch/>
        </p:blipFill>
        <p:spPr bwMode="auto">
          <a:xfrm>
            <a:off x="7467600" y="1295400"/>
            <a:ext cx="1798320" cy="1790700"/>
          </a:xfrm>
          <a:prstGeom prst="rect">
            <a:avLst/>
          </a:prstGeom>
        </p:spPr>
      </p:pic>
      <p:pic>
        <p:nvPicPr>
          <p:cNvPr id="7" name="Picture 5">
            <a:extLst>
              <a:ext uri="{FF2B5EF4-FFF2-40B4-BE49-F238E27FC236}">
                <a16:creationId xmlns:a16="http://schemas.microsoft.com/office/drawing/2014/main" id="{5DF5F234-23D3-E8BF-354B-C94AF453C8E9}"/>
              </a:ext>
            </a:extLst>
          </p:cNvPr>
          <p:cNvPicPr>
            <a:picLocks noChangeAspect="1" noChangeArrowheads="1"/>
          </p:cNvPicPr>
          <p:nvPr/>
        </p:nvPicPr>
        <p:blipFill rotWithShape="1">
          <a:blip r:embed="rId9" cstate="print">
            <a:extLst>
              <a:ext uri="{BEBA8EAE-BF5A-486C-A8C5-ECC9F3942E4B}">
                <a14:imgProps xmlns:a14="http://schemas.microsoft.com/office/drawing/2010/main">
                  <a14:imgLayer r:embed="rId10">
                    <a14:imgEffect>
                      <a14:brightnessContrast bright="20000"/>
                    </a14:imgEffect>
                  </a14:imgLayer>
                </a14:imgProps>
              </a:ext>
            </a:extLst>
          </a:blip>
          <a:srcRect l="2127" t="7224" r="27100" b="3611"/>
          <a:stretch/>
        </p:blipFill>
        <p:spPr bwMode="auto">
          <a:xfrm>
            <a:off x="5486400" y="3215640"/>
            <a:ext cx="1798320" cy="1775461"/>
          </a:xfrm>
          <a:prstGeom prst="rect">
            <a:avLst/>
          </a:prstGeom>
        </p:spPr>
      </p:pic>
      <p:pic>
        <p:nvPicPr>
          <p:cNvPr id="8" name="Picture 6">
            <a:extLst>
              <a:ext uri="{FF2B5EF4-FFF2-40B4-BE49-F238E27FC236}">
                <a16:creationId xmlns:a16="http://schemas.microsoft.com/office/drawing/2014/main" id="{8223B709-7999-E9CD-E455-F55648197003}"/>
              </a:ext>
            </a:extLst>
          </p:cNvPr>
          <p:cNvPicPr>
            <a:picLocks noChangeAspect="1" noChangeArrowheads="1"/>
          </p:cNvPicPr>
          <p:nvPr/>
        </p:nvPicPr>
        <p:blipFill rotWithShape="1">
          <a:blip r:embed="rId11" cstate="print">
            <a:extLst>
              <a:ext uri="{BEBA8EAE-BF5A-486C-A8C5-ECC9F3942E4B}">
                <a14:imgProps xmlns:a14="http://schemas.microsoft.com/office/drawing/2010/main">
                  <a14:imgLayer r:embed="rId12">
                    <a14:imgEffect>
                      <a14:brightnessContrast bright="20000"/>
                    </a14:imgEffect>
                  </a14:imgLayer>
                </a14:imgProps>
              </a:ext>
            </a:extLst>
          </a:blip>
          <a:srcRect l="2211" t="7224" r="27016" b="3611"/>
          <a:stretch/>
        </p:blipFill>
        <p:spPr bwMode="auto">
          <a:xfrm>
            <a:off x="7467600" y="3215638"/>
            <a:ext cx="1798320" cy="1775461"/>
          </a:xfrm>
          <a:prstGeom prst="rect">
            <a:avLst/>
          </a:prstGeom>
        </p:spPr>
      </p:pic>
      <p:pic>
        <p:nvPicPr>
          <p:cNvPr id="9" name="Picture 7">
            <a:extLst>
              <a:ext uri="{FF2B5EF4-FFF2-40B4-BE49-F238E27FC236}">
                <a16:creationId xmlns:a16="http://schemas.microsoft.com/office/drawing/2014/main" id="{C44A23CB-CE60-363B-39B5-481C740BCA8E}"/>
              </a:ext>
            </a:extLst>
          </p:cNvPr>
          <p:cNvPicPr>
            <a:picLocks noChangeAspect="1" noChangeArrowheads="1"/>
          </p:cNvPicPr>
          <p:nvPr/>
        </p:nvPicPr>
        <p:blipFill rotWithShape="1">
          <a:blip r:embed="rId13" cstate="print">
            <a:extLst>
              <a:ext uri="{BEBA8EAE-BF5A-486C-A8C5-ECC9F3942E4B}">
                <a14:imgProps xmlns:a14="http://schemas.microsoft.com/office/drawing/2010/main">
                  <a14:imgLayer r:embed="rId14">
                    <a14:imgEffect>
                      <a14:brightnessContrast bright="20000"/>
                    </a14:imgEffect>
                  </a14:imgLayer>
                </a14:imgProps>
              </a:ext>
            </a:extLst>
          </a:blip>
          <a:srcRect l="2344" t="7224" r="26683" b="3611"/>
          <a:stretch/>
        </p:blipFill>
        <p:spPr bwMode="auto">
          <a:xfrm>
            <a:off x="3505200" y="3215640"/>
            <a:ext cx="1803400" cy="1775461"/>
          </a:xfrm>
          <a:prstGeom prst="rect">
            <a:avLst/>
          </a:prstGeom>
        </p:spPr>
      </p:pic>
    </p:spTree>
    <p:extLst>
      <p:ext uri="{BB962C8B-B14F-4D97-AF65-F5344CB8AC3E}">
        <p14:creationId xmlns:p14="http://schemas.microsoft.com/office/powerpoint/2010/main" val="33396602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Settings Trade-off</a:t>
            </a:r>
          </a:p>
        </p:txBody>
      </p:sp>
      <p:sp>
        <p:nvSpPr>
          <p:cNvPr id="3" name="Content Placeholder 2"/>
          <p:cNvSpPr>
            <a:spLocks noGrp="1"/>
          </p:cNvSpPr>
          <p:nvPr>
            <p:ph idx="1"/>
          </p:nvPr>
        </p:nvSpPr>
        <p:spPr/>
        <p:txBody>
          <a:bodyPr/>
          <a:lstStyle/>
          <a:p>
            <a:r>
              <a:rPr lang="en-US" dirty="0"/>
              <a:t>Number of Trees </a:t>
            </a:r>
          </a:p>
          <a:p>
            <a:pPr lvl="1"/>
            <a:r>
              <a:rPr lang="en-US" i="1" dirty="0" err="1"/>
              <a:t>n_estimators</a:t>
            </a:r>
            <a:endParaRPr lang="en-US" dirty="0"/>
          </a:p>
          <a:p>
            <a:r>
              <a:rPr lang="en-US" dirty="0"/>
              <a:t>Tree Length</a:t>
            </a:r>
          </a:p>
          <a:p>
            <a:pPr lvl="1"/>
            <a:r>
              <a:rPr lang="en-US" i="1" dirty="0" err="1"/>
              <a:t>max_depth</a:t>
            </a:r>
            <a:endParaRPr lang="en-US" i="1" dirty="0"/>
          </a:p>
          <a:p>
            <a:r>
              <a:rPr lang="en-US" dirty="0"/>
              <a:t>OOB Percentage</a:t>
            </a:r>
          </a:p>
          <a:p>
            <a:pPr lvl="1"/>
            <a:r>
              <a:rPr lang="en-US" i="1" dirty="0" err="1"/>
              <a:t>max_samples</a:t>
            </a:r>
            <a:endParaRPr lang="en-US" i="1" dirty="0"/>
          </a:p>
          <a:p>
            <a:r>
              <a:rPr lang="en-US" dirty="0"/>
              <a:t>Number of features per node</a:t>
            </a:r>
          </a:p>
          <a:p>
            <a:pPr lvl="1"/>
            <a:r>
              <a:rPr lang="en-US" i="1" dirty="0" err="1"/>
              <a:t>max_features</a:t>
            </a:r>
            <a:endParaRPr lang="en-US" i="1" dirty="0"/>
          </a:p>
          <a:p>
            <a:pPr marL="0" indent="0">
              <a:buNone/>
            </a:pPr>
            <a:endParaRPr lang="en-US" dirty="0"/>
          </a:p>
        </p:txBody>
      </p:sp>
    </p:spTree>
    <p:extLst>
      <p:ext uri="{BB962C8B-B14F-4D97-AF65-F5344CB8AC3E}">
        <p14:creationId xmlns:p14="http://schemas.microsoft.com/office/powerpoint/2010/main" val="12651221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Boosted Trees</a:t>
            </a:r>
          </a:p>
        </p:txBody>
      </p:sp>
      <p:pic>
        <p:nvPicPr>
          <p:cNvPr id="4" name="Picture 3"/>
          <p:cNvPicPr>
            <a:picLocks noChangeAspect="1"/>
          </p:cNvPicPr>
          <p:nvPr/>
        </p:nvPicPr>
        <p:blipFill>
          <a:blip r:embed="rId3"/>
          <a:stretch>
            <a:fillRect/>
          </a:stretch>
        </p:blipFill>
        <p:spPr>
          <a:xfrm>
            <a:off x="838200" y="2538091"/>
            <a:ext cx="1534019" cy="1038456"/>
          </a:xfrm>
          <a:prstGeom prst="rect">
            <a:avLst/>
          </a:prstGeom>
        </p:spPr>
      </p:pic>
      <p:sp>
        <p:nvSpPr>
          <p:cNvPr id="5" name="TextBox 4"/>
          <p:cNvSpPr txBox="1"/>
          <p:nvPr/>
        </p:nvSpPr>
        <p:spPr>
          <a:xfrm>
            <a:off x="838200" y="1443789"/>
            <a:ext cx="1479885" cy="923330"/>
          </a:xfrm>
          <a:prstGeom prst="rect">
            <a:avLst/>
          </a:prstGeom>
          <a:noFill/>
        </p:spPr>
        <p:txBody>
          <a:bodyPr wrap="square" rtlCol="0">
            <a:spAutoFit/>
          </a:bodyPr>
          <a:lstStyle/>
          <a:p>
            <a:pPr algn="ctr"/>
            <a:r>
              <a:rPr lang="en-US" dirty="0"/>
              <a:t>Grow short decision tree or stump</a:t>
            </a:r>
          </a:p>
        </p:txBody>
      </p:sp>
      <p:sp>
        <p:nvSpPr>
          <p:cNvPr id="6" name="TextBox 5"/>
          <p:cNvSpPr txBox="1"/>
          <p:nvPr/>
        </p:nvSpPr>
        <p:spPr>
          <a:xfrm>
            <a:off x="577516" y="3801979"/>
            <a:ext cx="1239252" cy="923330"/>
          </a:xfrm>
          <a:prstGeom prst="rect">
            <a:avLst/>
          </a:prstGeom>
          <a:noFill/>
        </p:spPr>
        <p:txBody>
          <a:bodyPr wrap="square" rtlCol="0">
            <a:spAutoFit/>
          </a:bodyPr>
          <a:lstStyle/>
          <a:p>
            <a:pPr algn="ctr"/>
            <a:r>
              <a:rPr lang="en-US" dirty="0"/>
              <a:t>Calculate training data error</a:t>
            </a:r>
          </a:p>
        </p:txBody>
      </p:sp>
      <p:cxnSp>
        <p:nvCxnSpPr>
          <p:cNvPr id="8" name="Straight Arrow Connector 7"/>
          <p:cNvCxnSpPr/>
          <p:nvPr/>
        </p:nvCxnSpPr>
        <p:spPr>
          <a:xfrm flipV="1">
            <a:off x="2318085" y="2129589"/>
            <a:ext cx="2037347" cy="22943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4463716" y="1690687"/>
            <a:ext cx="3633537" cy="1200329"/>
          </a:xfrm>
          <a:prstGeom prst="rect">
            <a:avLst/>
          </a:prstGeom>
          <a:noFill/>
        </p:spPr>
        <p:txBody>
          <a:bodyPr wrap="square" rtlCol="0">
            <a:spAutoFit/>
          </a:bodyPr>
          <a:lstStyle/>
          <a:p>
            <a:pPr marL="285750" indent="-285750">
              <a:buFont typeface="Arial" panose="020B0604020202020204" pitchFamily="34" charset="0"/>
              <a:buChar char="•"/>
            </a:pPr>
            <a:r>
              <a:rPr lang="en-US" dirty="0" err="1"/>
              <a:t>Misclassfiied</a:t>
            </a:r>
            <a:r>
              <a:rPr lang="en-US" dirty="0"/>
              <a:t> observations more likely to be used to grow next tree</a:t>
            </a:r>
          </a:p>
          <a:p>
            <a:pPr marL="285750" indent="-285750">
              <a:buFont typeface="Arial" panose="020B0604020202020204" pitchFamily="34" charset="0"/>
              <a:buChar char="•"/>
            </a:pPr>
            <a:r>
              <a:rPr lang="en-US" dirty="0"/>
              <a:t>Trees that do a better job get more weight or “say” in final vote</a:t>
            </a:r>
          </a:p>
        </p:txBody>
      </p:sp>
      <p:cxnSp>
        <p:nvCxnSpPr>
          <p:cNvPr id="11" name="Straight Arrow Connector 10"/>
          <p:cNvCxnSpPr>
            <a:stCxn id="9" idx="2"/>
          </p:cNvCxnSpPr>
          <p:nvPr/>
        </p:nvCxnSpPr>
        <p:spPr>
          <a:xfrm flipH="1">
            <a:off x="5943601" y="2891016"/>
            <a:ext cx="336884" cy="9109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2" name="Picture 11"/>
          <p:cNvPicPr>
            <a:picLocks noChangeAspect="1"/>
          </p:cNvPicPr>
          <p:nvPr/>
        </p:nvPicPr>
        <p:blipFill>
          <a:blip r:embed="rId3"/>
          <a:stretch>
            <a:fillRect/>
          </a:stretch>
        </p:blipFill>
        <p:spPr>
          <a:xfrm>
            <a:off x="5170574" y="3934835"/>
            <a:ext cx="1534019" cy="1038456"/>
          </a:xfrm>
          <a:prstGeom prst="rect">
            <a:avLst/>
          </a:prstGeom>
        </p:spPr>
      </p:pic>
      <p:sp>
        <p:nvSpPr>
          <p:cNvPr id="13" name="TextBox 12"/>
          <p:cNvSpPr txBox="1"/>
          <p:nvPr/>
        </p:nvSpPr>
        <p:spPr>
          <a:xfrm>
            <a:off x="5317957" y="5180291"/>
            <a:ext cx="1239252" cy="923330"/>
          </a:xfrm>
          <a:prstGeom prst="rect">
            <a:avLst/>
          </a:prstGeom>
          <a:noFill/>
        </p:spPr>
        <p:txBody>
          <a:bodyPr wrap="square" rtlCol="0">
            <a:spAutoFit/>
          </a:bodyPr>
          <a:lstStyle/>
          <a:p>
            <a:pPr algn="ctr"/>
            <a:r>
              <a:rPr lang="en-US" dirty="0"/>
              <a:t>Calculate training data error</a:t>
            </a:r>
          </a:p>
        </p:txBody>
      </p:sp>
      <p:cxnSp>
        <p:nvCxnSpPr>
          <p:cNvPr id="14" name="Straight Arrow Connector 13"/>
          <p:cNvCxnSpPr/>
          <p:nvPr/>
        </p:nvCxnSpPr>
        <p:spPr>
          <a:xfrm flipV="1">
            <a:off x="7111669" y="2226349"/>
            <a:ext cx="2037347" cy="22943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9418962" y="1983910"/>
            <a:ext cx="1618007" cy="369332"/>
          </a:xfrm>
          <a:prstGeom prst="rect">
            <a:avLst/>
          </a:prstGeom>
          <a:noFill/>
        </p:spPr>
        <p:txBody>
          <a:bodyPr wrap="none" rtlCol="0">
            <a:spAutoFit/>
          </a:bodyPr>
          <a:lstStyle/>
          <a:p>
            <a:r>
              <a:rPr lang="en-US" dirty="0"/>
              <a:t>Repeat N times</a:t>
            </a:r>
          </a:p>
        </p:txBody>
      </p:sp>
    </p:spTree>
    <p:extLst>
      <p:ext uri="{BB962C8B-B14F-4D97-AF65-F5344CB8AC3E}">
        <p14:creationId xmlns:p14="http://schemas.microsoft.com/office/powerpoint/2010/main" val="29435238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Boosted Trees</a:t>
            </a:r>
          </a:p>
        </p:txBody>
      </p:sp>
      <p:sp>
        <p:nvSpPr>
          <p:cNvPr id="5" name="Oval 4"/>
          <p:cNvSpPr>
            <a:spLocks noChangeAspect="1"/>
          </p:cNvSpPr>
          <p:nvPr/>
        </p:nvSpPr>
        <p:spPr>
          <a:xfrm>
            <a:off x="4601087" y="5136166"/>
            <a:ext cx="1371600" cy="1371600"/>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800" dirty="0"/>
              <a:t>Final Vote</a:t>
            </a:r>
          </a:p>
        </p:txBody>
      </p:sp>
      <p:pic>
        <p:nvPicPr>
          <p:cNvPr id="6" name="Picture 5"/>
          <p:cNvPicPr>
            <a:picLocks noChangeAspect="1"/>
          </p:cNvPicPr>
          <p:nvPr/>
        </p:nvPicPr>
        <p:blipFill>
          <a:blip r:embed="rId3"/>
          <a:stretch>
            <a:fillRect/>
          </a:stretch>
        </p:blipFill>
        <p:spPr>
          <a:xfrm>
            <a:off x="838200" y="2538091"/>
            <a:ext cx="1534019" cy="1038456"/>
          </a:xfrm>
          <a:prstGeom prst="rect">
            <a:avLst/>
          </a:prstGeom>
        </p:spPr>
      </p:pic>
      <p:pic>
        <p:nvPicPr>
          <p:cNvPr id="7" name="Picture 6"/>
          <p:cNvPicPr>
            <a:picLocks noChangeAspect="1"/>
          </p:cNvPicPr>
          <p:nvPr/>
        </p:nvPicPr>
        <p:blipFill>
          <a:blip r:embed="rId3"/>
          <a:stretch>
            <a:fillRect/>
          </a:stretch>
        </p:blipFill>
        <p:spPr>
          <a:xfrm>
            <a:off x="2805363" y="2538091"/>
            <a:ext cx="1534019" cy="1038456"/>
          </a:xfrm>
          <a:prstGeom prst="rect">
            <a:avLst/>
          </a:prstGeom>
        </p:spPr>
      </p:pic>
      <p:pic>
        <p:nvPicPr>
          <p:cNvPr id="8" name="Picture 7"/>
          <p:cNvPicPr>
            <a:picLocks noChangeAspect="1"/>
          </p:cNvPicPr>
          <p:nvPr/>
        </p:nvPicPr>
        <p:blipFill>
          <a:blip r:embed="rId3"/>
          <a:stretch>
            <a:fillRect/>
          </a:stretch>
        </p:blipFill>
        <p:spPr>
          <a:xfrm>
            <a:off x="4772526" y="2538091"/>
            <a:ext cx="1534019" cy="1038456"/>
          </a:xfrm>
          <a:prstGeom prst="rect">
            <a:avLst/>
          </a:prstGeom>
        </p:spPr>
      </p:pic>
      <p:pic>
        <p:nvPicPr>
          <p:cNvPr id="9" name="Picture 8"/>
          <p:cNvPicPr>
            <a:picLocks noChangeAspect="1"/>
          </p:cNvPicPr>
          <p:nvPr/>
        </p:nvPicPr>
        <p:blipFill>
          <a:blip r:embed="rId3"/>
          <a:stretch>
            <a:fillRect/>
          </a:stretch>
        </p:blipFill>
        <p:spPr>
          <a:xfrm>
            <a:off x="6739689" y="2538091"/>
            <a:ext cx="1534019" cy="1038456"/>
          </a:xfrm>
          <a:prstGeom prst="rect">
            <a:avLst/>
          </a:prstGeom>
        </p:spPr>
      </p:pic>
      <p:sp>
        <p:nvSpPr>
          <p:cNvPr id="10" name="TextBox 9"/>
          <p:cNvSpPr txBox="1"/>
          <p:nvPr/>
        </p:nvSpPr>
        <p:spPr>
          <a:xfrm>
            <a:off x="8939463" y="2872653"/>
            <a:ext cx="1204176" cy="523220"/>
          </a:xfrm>
          <a:prstGeom prst="rect">
            <a:avLst/>
          </a:prstGeom>
          <a:noFill/>
        </p:spPr>
        <p:txBody>
          <a:bodyPr wrap="none" rtlCol="0">
            <a:spAutoFit/>
          </a:bodyPr>
          <a:lstStyle/>
          <a:p>
            <a:r>
              <a:rPr lang="en-US" sz="2800" b="1" dirty="0"/>
              <a:t>.	.	.</a:t>
            </a:r>
          </a:p>
        </p:txBody>
      </p:sp>
      <mc:AlternateContent xmlns:mc="http://schemas.openxmlformats.org/markup-compatibility/2006" xmlns:a14="http://schemas.microsoft.com/office/drawing/2010/main">
        <mc:Choice Requires="a14">
          <p:sp>
            <p:nvSpPr>
              <p:cNvPr id="12" name="TextBox 11"/>
              <p:cNvSpPr txBox="1"/>
              <p:nvPr/>
            </p:nvSpPr>
            <p:spPr>
              <a:xfrm>
                <a:off x="1354307" y="3858489"/>
                <a:ext cx="606512"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𝑤</m:t>
                          </m:r>
                        </m:e>
                        <m:sub>
                          <m:r>
                            <a:rPr lang="en-US" sz="2400" b="0" i="1" smtClean="0">
                              <a:latin typeface="Cambria Math" panose="02040503050406030204" pitchFamily="18" charset="0"/>
                            </a:rPr>
                            <m:t>1</m:t>
                          </m:r>
                        </m:sub>
                      </m:sSub>
                    </m:oMath>
                  </m:oMathPara>
                </a14:m>
                <a:endParaRPr lang="en-US" sz="2400" dirty="0"/>
              </a:p>
            </p:txBody>
          </p:sp>
        </mc:Choice>
        <mc:Fallback xmlns="">
          <p:sp>
            <p:nvSpPr>
              <p:cNvPr id="12" name="TextBox 11"/>
              <p:cNvSpPr txBox="1">
                <a:spLocks noRot="1" noChangeAspect="1" noMove="1" noResize="1" noEditPoints="1" noAdjustHandles="1" noChangeArrowheads="1" noChangeShapeType="1" noTextEdit="1"/>
              </p:cNvSpPr>
              <p:nvPr/>
            </p:nvSpPr>
            <p:spPr>
              <a:xfrm>
                <a:off x="1354307" y="3858489"/>
                <a:ext cx="606512" cy="46166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3320597" y="3858489"/>
                <a:ext cx="61363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𝑤</m:t>
                          </m:r>
                        </m:e>
                        <m:sub>
                          <m:r>
                            <a:rPr lang="en-US" sz="2400" b="0" i="1" smtClean="0">
                              <a:latin typeface="Cambria Math" panose="02040503050406030204" pitchFamily="18" charset="0"/>
                            </a:rPr>
                            <m:t>2</m:t>
                          </m:r>
                        </m:sub>
                      </m:sSub>
                    </m:oMath>
                  </m:oMathPara>
                </a14:m>
                <a:endParaRPr lang="en-US" sz="2400" dirty="0"/>
              </a:p>
            </p:txBody>
          </p:sp>
        </mc:Choice>
        <mc:Fallback xmlns="">
          <p:sp>
            <p:nvSpPr>
              <p:cNvPr id="13" name="TextBox 12"/>
              <p:cNvSpPr txBox="1">
                <a:spLocks noRot="1" noChangeAspect="1" noMove="1" noResize="1" noEditPoints="1" noAdjustHandles="1" noChangeArrowheads="1" noChangeShapeType="1" noTextEdit="1"/>
              </p:cNvSpPr>
              <p:nvPr/>
            </p:nvSpPr>
            <p:spPr>
              <a:xfrm>
                <a:off x="3320597" y="3858489"/>
                <a:ext cx="613630" cy="461665"/>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5286887" y="3858489"/>
                <a:ext cx="61363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𝑤</m:t>
                          </m:r>
                        </m:e>
                        <m:sub>
                          <m:r>
                            <a:rPr lang="en-US" sz="2400" b="0" i="1" smtClean="0">
                              <a:latin typeface="Cambria Math" panose="02040503050406030204" pitchFamily="18" charset="0"/>
                            </a:rPr>
                            <m:t>3</m:t>
                          </m:r>
                        </m:sub>
                      </m:sSub>
                    </m:oMath>
                  </m:oMathPara>
                </a14:m>
                <a:endParaRPr lang="en-US" sz="2400" dirty="0"/>
              </a:p>
            </p:txBody>
          </p:sp>
        </mc:Choice>
        <mc:Fallback xmlns="">
          <p:sp>
            <p:nvSpPr>
              <p:cNvPr id="14" name="TextBox 13"/>
              <p:cNvSpPr txBox="1">
                <a:spLocks noRot="1" noChangeAspect="1" noMove="1" noResize="1" noEditPoints="1" noAdjustHandles="1" noChangeArrowheads="1" noChangeShapeType="1" noTextEdit="1"/>
              </p:cNvSpPr>
              <p:nvPr/>
            </p:nvSpPr>
            <p:spPr>
              <a:xfrm>
                <a:off x="5286887" y="3858489"/>
                <a:ext cx="613630" cy="461665"/>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7253177" y="3858489"/>
                <a:ext cx="604268"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𝑤</m:t>
                          </m:r>
                        </m:e>
                        <m:sub>
                          <m:r>
                            <a:rPr lang="en-US" sz="2400" b="0" i="1" smtClean="0">
                              <a:latin typeface="Cambria Math" panose="02040503050406030204" pitchFamily="18" charset="0"/>
                            </a:rPr>
                            <m:t>4</m:t>
                          </m:r>
                        </m:sub>
                      </m:sSub>
                    </m:oMath>
                  </m:oMathPara>
                </a14:m>
                <a:endParaRPr lang="en-US" sz="2400" dirty="0"/>
              </a:p>
            </p:txBody>
          </p:sp>
        </mc:Choice>
        <mc:Fallback xmlns="">
          <p:sp>
            <p:nvSpPr>
              <p:cNvPr id="15" name="TextBox 14"/>
              <p:cNvSpPr txBox="1">
                <a:spLocks noRot="1" noChangeAspect="1" noMove="1" noResize="1" noEditPoints="1" noAdjustHandles="1" noChangeArrowheads="1" noChangeShapeType="1" noTextEdit="1"/>
              </p:cNvSpPr>
              <p:nvPr/>
            </p:nvSpPr>
            <p:spPr>
              <a:xfrm>
                <a:off x="7253177" y="3858489"/>
                <a:ext cx="604268" cy="461665"/>
              </a:xfrm>
              <a:prstGeom prst="rect">
                <a:avLst/>
              </a:prstGeom>
              <a:blipFill>
                <a:blip r:embed="rId7"/>
                <a:stretch>
                  <a:fillRect/>
                </a:stretch>
              </a:blipFill>
            </p:spPr>
            <p:txBody>
              <a:bodyPr/>
              <a:lstStyle/>
              <a:p>
                <a:r>
                  <a:rPr lang="en-US">
                    <a:noFill/>
                  </a:rPr>
                  <a:t> </a:t>
                </a:r>
              </a:p>
            </p:txBody>
          </p:sp>
        </mc:Fallback>
      </mc:AlternateContent>
      <p:cxnSp>
        <p:nvCxnSpPr>
          <p:cNvPr id="21" name="Straight Arrow Connector 20"/>
          <p:cNvCxnSpPr>
            <a:stCxn id="15" idx="2"/>
            <a:endCxn id="5" idx="7"/>
          </p:cNvCxnSpPr>
          <p:nvPr/>
        </p:nvCxnSpPr>
        <p:spPr>
          <a:xfrm flipH="1">
            <a:off x="5771821" y="4320154"/>
            <a:ext cx="1783490" cy="10168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4" idx="2"/>
            <a:endCxn id="5" idx="0"/>
          </p:cNvCxnSpPr>
          <p:nvPr/>
        </p:nvCxnSpPr>
        <p:spPr>
          <a:xfrm flipH="1">
            <a:off x="5286887" y="4320154"/>
            <a:ext cx="306815" cy="8160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3" idx="2"/>
            <a:endCxn id="5" idx="1"/>
          </p:cNvCxnSpPr>
          <p:nvPr/>
        </p:nvCxnSpPr>
        <p:spPr>
          <a:xfrm>
            <a:off x="3627412" y="4320154"/>
            <a:ext cx="1174541" cy="10168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12" idx="2"/>
            <a:endCxn id="5" idx="2"/>
          </p:cNvCxnSpPr>
          <p:nvPr/>
        </p:nvCxnSpPr>
        <p:spPr>
          <a:xfrm>
            <a:off x="1657563" y="4320154"/>
            <a:ext cx="2943524" cy="15018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46906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Resources</a:t>
            </a:r>
          </a:p>
        </p:txBody>
      </p:sp>
      <p:sp>
        <p:nvSpPr>
          <p:cNvPr id="3" name="Content Placeholder 2"/>
          <p:cNvSpPr>
            <a:spLocks noGrp="1"/>
          </p:cNvSpPr>
          <p:nvPr>
            <p:ph idx="1"/>
          </p:nvPr>
        </p:nvSpPr>
        <p:spPr/>
        <p:txBody>
          <a:bodyPr>
            <a:normAutofit/>
          </a:bodyPr>
          <a:lstStyle/>
          <a:p>
            <a:pPr marL="0" indent="0" algn="ctr">
              <a:buNone/>
            </a:pPr>
            <a:r>
              <a:rPr lang="en-US" u="sng" dirty="0"/>
              <a:t>General Boosting Explained:</a:t>
            </a:r>
          </a:p>
          <a:p>
            <a:pPr marL="457200" lvl="1" indent="0" algn="ctr">
              <a:buNone/>
            </a:pPr>
            <a:r>
              <a:rPr lang="en-US" dirty="0"/>
              <a:t>https://youtu.be/MIPkK5ZAsms</a:t>
            </a:r>
          </a:p>
          <a:p>
            <a:pPr marL="0" indent="0" algn="ctr">
              <a:buNone/>
            </a:pPr>
            <a:endParaRPr lang="en-US" u="sng" dirty="0"/>
          </a:p>
          <a:p>
            <a:pPr marL="0" indent="0" algn="ctr">
              <a:buNone/>
            </a:pPr>
            <a:r>
              <a:rPr lang="en-US" u="sng" dirty="0" err="1"/>
              <a:t>AdaBoost</a:t>
            </a:r>
            <a:r>
              <a:rPr lang="en-US" u="sng" dirty="0"/>
              <a:t> Explained:</a:t>
            </a:r>
          </a:p>
          <a:p>
            <a:pPr marL="457200" lvl="1" indent="0" algn="ctr">
              <a:buNone/>
            </a:pPr>
            <a:r>
              <a:rPr lang="en-US" dirty="0"/>
              <a:t>https://youtu.be/LsK-xG1cLYA</a:t>
            </a:r>
          </a:p>
          <a:p>
            <a:pPr marL="0" indent="0" algn="ctr">
              <a:buNone/>
            </a:pPr>
            <a:endParaRPr lang="en-US" u="sng" dirty="0"/>
          </a:p>
          <a:p>
            <a:pPr marL="0" indent="0" algn="ctr">
              <a:buNone/>
            </a:pPr>
            <a:r>
              <a:rPr lang="en-US" u="sng" dirty="0"/>
              <a:t>Gradient Boosting Estimation:</a:t>
            </a:r>
          </a:p>
          <a:p>
            <a:pPr marL="457200" lvl="1" indent="0" algn="ctr">
              <a:buNone/>
            </a:pPr>
            <a:r>
              <a:rPr lang="en-US" dirty="0"/>
              <a:t>https://youtu.be/3zEqUSf5duw</a:t>
            </a:r>
          </a:p>
        </p:txBody>
      </p:sp>
    </p:spTree>
    <p:extLst>
      <p:ext uri="{BB962C8B-B14F-4D97-AF65-F5344CB8AC3E}">
        <p14:creationId xmlns:p14="http://schemas.microsoft.com/office/powerpoint/2010/main" val="37859653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F5198-2FA3-0B7A-40B7-873C9A1D5A47}"/>
              </a:ext>
            </a:extLst>
          </p:cNvPr>
          <p:cNvSpPr>
            <a:spLocks noGrp="1"/>
          </p:cNvSpPr>
          <p:nvPr>
            <p:ph type="title"/>
          </p:nvPr>
        </p:nvSpPr>
        <p:spPr/>
        <p:txBody>
          <a:bodyPr/>
          <a:lstStyle/>
          <a:p>
            <a:r>
              <a:rPr lang="en-US" dirty="0"/>
              <a:t>Ensemble Learning</a:t>
            </a:r>
          </a:p>
        </p:txBody>
      </p:sp>
      <p:pic>
        <p:nvPicPr>
          <p:cNvPr id="4" name="Picture 3">
            <a:extLst>
              <a:ext uri="{FF2B5EF4-FFF2-40B4-BE49-F238E27FC236}">
                <a16:creationId xmlns:a16="http://schemas.microsoft.com/office/drawing/2014/main" id="{7E009F94-D214-99DD-28B2-88860F56C3E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52295" y="1690688"/>
            <a:ext cx="6087409" cy="4565558"/>
          </a:xfrm>
          <a:prstGeom prst="rect">
            <a:avLst/>
          </a:prstGeom>
        </p:spPr>
      </p:pic>
    </p:spTree>
    <p:extLst>
      <p:ext uri="{BB962C8B-B14F-4D97-AF65-F5344CB8AC3E}">
        <p14:creationId xmlns:p14="http://schemas.microsoft.com/office/powerpoint/2010/main" val="34912879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Random Forest Classifier</a:t>
            </a:r>
          </a:p>
        </p:txBody>
      </p:sp>
      <p:sp>
        <p:nvSpPr>
          <p:cNvPr id="3" name="Content Placeholder 2"/>
          <p:cNvSpPr>
            <a:spLocks noGrp="1"/>
          </p:cNvSpPr>
          <p:nvPr>
            <p:ph idx="1"/>
          </p:nvPr>
        </p:nvSpPr>
        <p:spPr/>
        <p:txBody>
          <a:bodyPr/>
          <a:lstStyle/>
          <a:p>
            <a:r>
              <a:rPr lang="en-US" i="1" dirty="0"/>
              <a:t>For each tree </a:t>
            </a:r>
          </a:p>
          <a:p>
            <a:pPr lvl="1"/>
            <a:r>
              <a:rPr lang="en-US" i="1" dirty="0"/>
              <a:t>Randomly choose a certain subset N of observations (with replacement)</a:t>
            </a:r>
          </a:p>
          <a:p>
            <a:pPr lvl="1"/>
            <a:r>
              <a:rPr lang="en-US" i="1" dirty="0">
                <a:solidFill>
                  <a:schemeClr val="bg1">
                    <a:lumMod val="75000"/>
                    <a:lumOff val="25000"/>
                  </a:schemeClr>
                </a:solidFill>
              </a:rPr>
              <a:t>For each decision node </a:t>
            </a:r>
          </a:p>
          <a:p>
            <a:pPr lvl="2"/>
            <a:r>
              <a:rPr lang="en-US" i="1" dirty="0">
                <a:solidFill>
                  <a:schemeClr val="bg1">
                    <a:lumMod val="75000"/>
                    <a:lumOff val="25000"/>
                  </a:schemeClr>
                </a:solidFill>
              </a:rPr>
              <a:t>Randomly choose a subset of variables X</a:t>
            </a:r>
          </a:p>
          <a:p>
            <a:pPr lvl="2"/>
            <a:r>
              <a:rPr lang="en-US" i="1" dirty="0">
                <a:solidFill>
                  <a:schemeClr val="bg1">
                    <a:lumMod val="75000"/>
                    <a:lumOff val="25000"/>
                  </a:schemeClr>
                </a:solidFill>
              </a:rPr>
              <a:t>For each variable x in set X</a:t>
            </a:r>
          </a:p>
          <a:p>
            <a:pPr lvl="3"/>
            <a:r>
              <a:rPr lang="en-US" i="1" dirty="0">
                <a:solidFill>
                  <a:schemeClr val="bg1">
                    <a:lumMod val="75000"/>
                    <a:lumOff val="25000"/>
                  </a:schemeClr>
                </a:solidFill>
              </a:rPr>
              <a:t>Try all training values as a decision threshold</a:t>
            </a:r>
          </a:p>
          <a:p>
            <a:pPr lvl="3"/>
            <a:r>
              <a:rPr lang="en-US" i="1" dirty="0">
                <a:solidFill>
                  <a:schemeClr val="bg1">
                    <a:lumMod val="75000"/>
                    <a:lumOff val="25000"/>
                  </a:schemeClr>
                </a:solidFill>
              </a:rPr>
              <a:t>Choose the variable and threshold that best splits the data</a:t>
            </a:r>
          </a:p>
          <a:p>
            <a:pPr lvl="1"/>
            <a:r>
              <a:rPr lang="en-US" i="1" dirty="0">
                <a:solidFill>
                  <a:schemeClr val="bg1">
                    <a:lumMod val="75000"/>
                    <a:lumOff val="25000"/>
                  </a:schemeClr>
                </a:solidFill>
              </a:rPr>
              <a:t>Iterate through each child leaf</a:t>
            </a:r>
          </a:p>
          <a:p>
            <a:pPr lvl="1"/>
            <a:r>
              <a:rPr lang="en-US" i="1" dirty="0">
                <a:solidFill>
                  <a:schemeClr val="bg1">
                    <a:lumMod val="75000"/>
                    <a:lumOff val="25000"/>
                  </a:schemeClr>
                </a:solidFill>
              </a:rPr>
              <a:t>If  child leaf only contains observations from one class, stop</a:t>
            </a:r>
          </a:p>
          <a:p>
            <a:pPr lvl="2"/>
            <a:endParaRPr lang="en-US" i="1" dirty="0"/>
          </a:p>
        </p:txBody>
      </p:sp>
    </p:spTree>
    <p:extLst>
      <p:ext uri="{BB962C8B-B14F-4D97-AF65-F5344CB8AC3E}">
        <p14:creationId xmlns:p14="http://schemas.microsoft.com/office/powerpoint/2010/main" val="36110864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Random Forest Classifier</a:t>
            </a:r>
          </a:p>
        </p:txBody>
      </p:sp>
      <p:sp>
        <p:nvSpPr>
          <p:cNvPr id="3" name="Content Placeholder 2"/>
          <p:cNvSpPr>
            <a:spLocks noGrp="1"/>
          </p:cNvSpPr>
          <p:nvPr>
            <p:ph idx="1"/>
          </p:nvPr>
        </p:nvSpPr>
        <p:spPr/>
        <p:txBody>
          <a:bodyPr/>
          <a:lstStyle/>
          <a:p>
            <a:r>
              <a:rPr lang="en-US" i="1" dirty="0"/>
              <a:t>For each tree </a:t>
            </a:r>
          </a:p>
          <a:p>
            <a:pPr lvl="1"/>
            <a:r>
              <a:rPr lang="en-US" i="1" dirty="0"/>
              <a:t>Randomly choose a certain subset N of observations (with replacement)</a:t>
            </a:r>
          </a:p>
          <a:p>
            <a:pPr lvl="1"/>
            <a:r>
              <a:rPr lang="en-US" i="1" dirty="0"/>
              <a:t>For each decision node </a:t>
            </a:r>
          </a:p>
          <a:p>
            <a:pPr lvl="2"/>
            <a:r>
              <a:rPr lang="en-US" i="1" dirty="0"/>
              <a:t>Randomly choose a subset of variables X</a:t>
            </a:r>
          </a:p>
          <a:p>
            <a:pPr lvl="2"/>
            <a:r>
              <a:rPr lang="en-US" i="1" dirty="0">
                <a:solidFill>
                  <a:schemeClr val="bg1">
                    <a:lumMod val="75000"/>
                    <a:lumOff val="25000"/>
                  </a:schemeClr>
                </a:solidFill>
              </a:rPr>
              <a:t>For each variable x in set X</a:t>
            </a:r>
          </a:p>
          <a:p>
            <a:pPr lvl="3"/>
            <a:r>
              <a:rPr lang="en-US" i="1" dirty="0">
                <a:solidFill>
                  <a:schemeClr val="bg1">
                    <a:lumMod val="75000"/>
                    <a:lumOff val="25000"/>
                  </a:schemeClr>
                </a:solidFill>
              </a:rPr>
              <a:t>Try all training values as a decision threshold</a:t>
            </a:r>
          </a:p>
          <a:p>
            <a:pPr lvl="3"/>
            <a:r>
              <a:rPr lang="en-US" i="1" dirty="0">
                <a:solidFill>
                  <a:schemeClr val="bg1">
                    <a:lumMod val="75000"/>
                    <a:lumOff val="25000"/>
                  </a:schemeClr>
                </a:solidFill>
              </a:rPr>
              <a:t>Choose the variable and threshold that best splits the data</a:t>
            </a:r>
          </a:p>
          <a:p>
            <a:pPr lvl="1"/>
            <a:r>
              <a:rPr lang="en-US" i="1" dirty="0">
                <a:solidFill>
                  <a:schemeClr val="bg1">
                    <a:lumMod val="75000"/>
                    <a:lumOff val="25000"/>
                  </a:schemeClr>
                </a:solidFill>
              </a:rPr>
              <a:t>Iterate through each child leaf</a:t>
            </a:r>
          </a:p>
          <a:p>
            <a:pPr lvl="1"/>
            <a:r>
              <a:rPr lang="en-US" i="1" dirty="0">
                <a:solidFill>
                  <a:schemeClr val="bg1">
                    <a:lumMod val="75000"/>
                    <a:lumOff val="25000"/>
                  </a:schemeClr>
                </a:solidFill>
              </a:rPr>
              <a:t>If  child leaf only contains observations from one class, stop</a:t>
            </a:r>
          </a:p>
          <a:p>
            <a:pPr lvl="2"/>
            <a:endParaRPr lang="en-US" i="1" dirty="0"/>
          </a:p>
        </p:txBody>
      </p:sp>
    </p:spTree>
    <p:extLst>
      <p:ext uri="{BB962C8B-B14F-4D97-AF65-F5344CB8AC3E}">
        <p14:creationId xmlns:p14="http://schemas.microsoft.com/office/powerpoint/2010/main" val="31188977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Random Forest Classifier</a:t>
            </a:r>
          </a:p>
        </p:txBody>
      </p:sp>
      <p:sp>
        <p:nvSpPr>
          <p:cNvPr id="3" name="Content Placeholder 2"/>
          <p:cNvSpPr>
            <a:spLocks noGrp="1"/>
          </p:cNvSpPr>
          <p:nvPr>
            <p:ph idx="1"/>
          </p:nvPr>
        </p:nvSpPr>
        <p:spPr/>
        <p:txBody>
          <a:bodyPr/>
          <a:lstStyle/>
          <a:p>
            <a:r>
              <a:rPr lang="en-US" i="1" dirty="0"/>
              <a:t>For each tree </a:t>
            </a:r>
          </a:p>
          <a:p>
            <a:pPr lvl="1"/>
            <a:r>
              <a:rPr lang="en-US" i="1" dirty="0"/>
              <a:t>Randomly choose a certain subset N of observations (with replacement)</a:t>
            </a:r>
          </a:p>
          <a:p>
            <a:pPr lvl="1"/>
            <a:r>
              <a:rPr lang="en-US" i="1" dirty="0"/>
              <a:t>For each decision node </a:t>
            </a:r>
          </a:p>
          <a:p>
            <a:pPr lvl="2"/>
            <a:r>
              <a:rPr lang="en-US" i="1" dirty="0"/>
              <a:t>Randomly choose a subset of variables X</a:t>
            </a:r>
          </a:p>
          <a:p>
            <a:pPr lvl="2"/>
            <a:r>
              <a:rPr lang="en-US" i="1" dirty="0"/>
              <a:t>For each variable x in set X</a:t>
            </a:r>
          </a:p>
          <a:p>
            <a:pPr lvl="3"/>
            <a:r>
              <a:rPr lang="en-US" i="1" dirty="0"/>
              <a:t>Try all training values as a decision threshold</a:t>
            </a:r>
          </a:p>
          <a:p>
            <a:pPr lvl="3"/>
            <a:r>
              <a:rPr lang="en-US" i="1" dirty="0"/>
              <a:t>Choose the variable and threshold that best splits the data</a:t>
            </a:r>
          </a:p>
          <a:p>
            <a:pPr lvl="1"/>
            <a:r>
              <a:rPr lang="en-US" i="1" dirty="0">
                <a:solidFill>
                  <a:schemeClr val="bg1">
                    <a:lumMod val="75000"/>
                    <a:lumOff val="25000"/>
                  </a:schemeClr>
                </a:solidFill>
              </a:rPr>
              <a:t>Iterate through each child leaf</a:t>
            </a:r>
          </a:p>
          <a:p>
            <a:pPr lvl="1"/>
            <a:r>
              <a:rPr lang="en-US" i="1" dirty="0">
                <a:solidFill>
                  <a:schemeClr val="bg1">
                    <a:lumMod val="75000"/>
                    <a:lumOff val="25000"/>
                  </a:schemeClr>
                </a:solidFill>
              </a:rPr>
              <a:t>If  child leaf only contains observations from one class, stop</a:t>
            </a:r>
          </a:p>
          <a:p>
            <a:pPr lvl="2"/>
            <a:endParaRPr lang="en-US" i="1" dirty="0"/>
          </a:p>
        </p:txBody>
      </p:sp>
    </p:spTree>
    <p:extLst>
      <p:ext uri="{BB962C8B-B14F-4D97-AF65-F5344CB8AC3E}">
        <p14:creationId xmlns:p14="http://schemas.microsoft.com/office/powerpoint/2010/main" val="8576595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Random Forest Classifier</a:t>
            </a:r>
          </a:p>
        </p:txBody>
      </p:sp>
      <p:sp>
        <p:nvSpPr>
          <p:cNvPr id="3" name="Content Placeholder 2"/>
          <p:cNvSpPr>
            <a:spLocks noGrp="1"/>
          </p:cNvSpPr>
          <p:nvPr>
            <p:ph idx="1"/>
          </p:nvPr>
        </p:nvSpPr>
        <p:spPr/>
        <p:txBody>
          <a:bodyPr/>
          <a:lstStyle/>
          <a:p>
            <a:r>
              <a:rPr lang="en-US" i="1" dirty="0"/>
              <a:t>For each tree </a:t>
            </a:r>
          </a:p>
          <a:p>
            <a:pPr lvl="1"/>
            <a:r>
              <a:rPr lang="en-US" i="1" dirty="0"/>
              <a:t>Randomly choose a certain subset N of observations (with replacement)</a:t>
            </a:r>
          </a:p>
          <a:p>
            <a:pPr lvl="1"/>
            <a:r>
              <a:rPr lang="en-US" i="1" dirty="0"/>
              <a:t>For each decision node </a:t>
            </a:r>
          </a:p>
          <a:p>
            <a:pPr lvl="2"/>
            <a:r>
              <a:rPr lang="en-US" i="1" dirty="0"/>
              <a:t>Randomly choose a subset of variables X</a:t>
            </a:r>
          </a:p>
          <a:p>
            <a:pPr lvl="2"/>
            <a:r>
              <a:rPr lang="en-US" i="1" dirty="0"/>
              <a:t>For each variable x in set X</a:t>
            </a:r>
          </a:p>
          <a:p>
            <a:pPr lvl="3"/>
            <a:r>
              <a:rPr lang="en-US" i="1" dirty="0"/>
              <a:t>Try all training values as a decision threshold</a:t>
            </a:r>
          </a:p>
          <a:p>
            <a:pPr lvl="3"/>
            <a:r>
              <a:rPr lang="en-US" i="1" dirty="0"/>
              <a:t>Choose the variable and threshold that best splits the data</a:t>
            </a:r>
          </a:p>
          <a:p>
            <a:pPr lvl="1"/>
            <a:r>
              <a:rPr lang="en-US" i="1" dirty="0"/>
              <a:t>Iterate through each child leaf</a:t>
            </a:r>
          </a:p>
          <a:p>
            <a:pPr lvl="1"/>
            <a:r>
              <a:rPr lang="en-US" i="1" dirty="0"/>
              <a:t>If  child leaf only contains observations from one class, stop</a:t>
            </a:r>
          </a:p>
          <a:p>
            <a:pPr lvl="2"/>
            <a:endParaRPr lang="en-US" i="1" dirty="0"/>
          </a:p>
        </p:txBody>
      </p:sp>
    </p:spTree>
    <p:extLst>
      <p:ext uri="{BB962C8B-B14F-4D97-AF65-F5344CB8AC3E}">
        <p14:creationId xmlns:p14="http://schemas.microsoft.com/office/powerpoint/2010/main" val="35469748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Random Forest Classifier</a:t>
            </a:r>
          </a:p>
        </p:txBody>
      </p:sp>
      <p:sp>
        <p:nvSpPr>
          <p:cNvPr id="3" name="Content Placeholder 2"/>
          <p:cNvSpPr>
            <a:spLocks noGrp="1"/>
          </p:cNvSpPr>
          <p:nvPr>
            <p:ph idx="1"/>
          </p:nvPr>
        </p:nvSpPr>
        <p:spPr>
          <a:xfrm>
            <a:off x="838200" y="1825625"/>
            <a:ext cx="10515600" cy="929607"/>
          </a:xfrm>
        </p:spPr>
        <p:txBody>
          <a:bodyPr/>
          <a:lstStyle/>
          <a:p>
            <a:r>
              <a:rPr lang="en-US" i="1" dirty="0"/>
              <a:t>For each tree </a:t>
            </a:r>
          </a:p>
          <a:p>
            <a:pPr lvl="1"/>
            <a:r>
              <a:rPr lang="en-US" i="1" dirty="0"/>
              <a:t>Randomly choose a certain subset N of observations (with replacement)</a:t>
            </a:r>
          </a:p>
          <a:p>
            <a:endParaRPr lang="en-US" dirty="0"/>
          </a:p>
        </p:txBody>
      </p:sp>
      <p:sp>
        <p:nvSpPr>
          <p:cNvPr id="4" name="Rectangle 3"/>
          <p:cNvSpPr/>
          <p:nvPr/>
        </p:nvSpPr>
        <p:spPr>
          <a:xfrm>
            <a:off x="2021305" y="3019926"/>
            <a:ext cx="6172200" cy="3441032"/>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5" name="Rectangle 4"/>
          <p:cNvSpPr/>
          <p:nvPr/>
        </p:nvSpPr>
        <p:spPr>
          <a:xfrm>
            <a:off x="2033337" y="4018547"/>
            <a:ext cx="6172200" cy="19731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Subset N</a:t>
            </a:r>
          </a:p>
        </p:txBody>
      </p:sp>
      <p:sp>
        <p:nvSpPr>
          <p:cNvPr id="6" name="TextBox 5"/>
          <p:cNvSpPr txBox="1"/>
          <p:nvPr/>
        </p:nvSpPr>
        <p:spPr>
          <a:xfrm>
            <a:off x="3777916" y="2689309"/>
            <a:ext cx="1900989" cy="369332"/>
          </a:xfrm>
          <a:prstGeom prst="rect">
            <a:avLst/>
          </a:prstGeom>
          <a:noFill/>
        </p:spPr>
        <p:txBody>
          <a:bodyPr wrap="square" rtlCol="0">
            <a:spAutoFit/>
          </a:bodyPr>
          <a:lstStyle/>
          <a:p>
            <a:r>
              <a:rPr lang="en-US" dirty="0"/>
              <a:t>Variables</a:t>
            </a:r>
          </a:p>
        </p:txBody>
      </p:sp>
      <p:sp>
        <p:nvSpPr>
          <p:cNvPr id="7" name="TextBox 6"/>
          <p:cNvSpPr txBox="1"/>
          <p:nvPr/>
        </p:nvSpPr>
        <p:spPr>
          <a:xfrm rot="16200000">
            <a:off x="1037684" y="4574607"/>
            <a:ext cx="1659636" cy="331670"/>
          </a:xfrm>
          <a:prstGeom prst="rect">
            <a:avLst/>
          </a:prstGeom>
          <a:noFill/>
        </p:spPr>
        <p:txBody>
          <a:bodyPr wrap="square" rtlCol="0">
            <a:spAutoFit/>
          </a:bodyPr>
          <a:lstStyle/>
          <a:p>
            <a:r>
              <a:rPr lang="en-US" dirty="0"/>
              <a:t>Observations</a:t>
            </a:r>
          </a:p>
        </p:txBody>
      </p:sp>
    </p:spTree>
    <p:extLst>
      <p:ext uri="{BB962C8B-B14F-4D97-AF65-F5344CB8AC3E}">
        <p14:creationId xmlns:p14="http://schemas.microsoft.com/office/powerpoint/2010/main" val="29721519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Random Forest Classifier</a:t>
            </a:r>
          </a:p>
        </p:txBody>
      </p:sp>
      <p:sp>
        <p:nvSpPr>
          <p:cNvPr id="4" name="Rectangle 3"/>
          <p:cNvSpPr/>
          <p:nvPr/>
        </p:nvSpPr>
        <p:spPr>
          <a:xfrm>
            <a:off x="2033337" y="3058641"/>
            <a:ext cx="6172200" cy="29330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Subset N</a:t>
            </a:r>
          </a:p>
        </p:txBody>
      </p:sp>
      <p:sp>
        <p:nvSpPr>
          <p:cNvPr id="5" name="TextBox 4"/>
          <p:cNvSpPr txBox="1"/>
          <p:nvPr/>
        </p:nvSpPr>
        <p:spPr>
          <a:xfrm>
            <a:off x="3777916" y="2689309"/>
            <a:ext cx="1900989" cy="369332"/>
          </a:xfrm>
          <a:prstGeom prst="rect">
            <a:avLst/>
          </a:prstGeom>
          <a:noFill/>
        </p:spPr>
        <p:txBody>
          <a:bodyPr wrap="square" rtlCol="0">
            <a:spAutoFit/>
          </a:bodyPr>
          <a:lstStyle/>
          <a:p>
            <a:r>
              <a:rPr lang="en-US" dirty="0"/>
              <a:t>Variables</a:t>
            </a:r>
          </a:p>
        </p:txBody>
      </p:sp>
      <p:sp>
        <p:nvSpPr>
          <p:cNvPr id="6" name="TextBox 5"/>
          <p:cNvSpPr txBox="1"/>
          <p:nvPr/>
        </p:nvSpPr>
        <p:spPr>
          <a:xfrm rot="16200000">
            <a:off x="1037684" y="4574607"/>
            <a:ext cx="1659636" cy="331670"/>
          </a:xfrm>
          <a:prstGeom prst="rect">
            <a:avLst/>
          </a:prstGeom>
          <a:noFill/>
        </p:spPr>
        <p:txBody>
          <a:bodyPr wrap="square" rtlCol="0">
            <a:spAutoFit/>
          </a:bodyPr>
          <a:lstStyle/>
          <a:p>
            <a:r>
              <a:rPr lang="en-US" dirty="0"/>
              <a:t>Observations</a:t>
            </a:r>
          </a:p>
        </p:txBody>
      </p:sp>
      <p:sp>
        <p:nvSpPr>
          <p:cNvPr id="7" name="Rectangle 6"/>
          <p:cNvSpPr/>
          <p:nvPr/>
        </p:nvSpPr>
        <p:spPr>
          <a:xfrm>
            <a:off x="2896803" y="3058641"/>
            <a:ext cx="881113" cy="2933085"/>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a:t>Variable Subset x</a:t>
            </a:r>
          </a:p>
        </p:txBody>
      </p:sp>
      <p:grpSp>
        <p:nvGrpSpPr>
          <p:cNvPr id="23" name="Group 22"/>
          <p:cNvGrpSpPr/>
          <p:nvPr/>
        </p:nvGrpSpPr>
        <p:grpSpPr>
          <a:xfrm>
            <a:off x="8537208" y="3058641"/>
            <a:ext cx="2303245" cy="1549454"/>
            <a:chOff x="8537208" y="3058641"/>
            <a:chExt cx="2303245" cy="1549454"/>
          </a:xfrm>
        </p:grpSpPr>
        <p:sp>
          <p:nvSpPr>
            <p:cNvPr id="8" name="Rectangle 7"/>
            <p:cNvSpPr/>
            <p:nvPr/>
          </p:nvSpPr>
          <p:spPr>
            <a:xfrm>
              <a:off x="8537208" y="3058641"/>
              <a:ext cx="2303245" cy="1549454"/>
            </a:xfrm>
            <a:prstGeom prst="rect">
              <a:avLst/>
            </a:prstGeom>
          </p:spPr>
          <p:style>
            <a:lnRef idx="1">
              <a:schemeClr val="accent2"/>
            </a:lnRef>
            <a:fillRef idx="2">
              <a:schemeClr val="accent2"/>
            </a:fillRef>
            <a:effectRef idx="1">
              <a:schemeClr val="accent2"/>
            </a:effectRef>
            <a:fontRef idx="minor">
              <a:schemeClr val="dk1"/>
            </a:fontRef>
          </p:style>
          <p:txBody>
            <a:bodyPr rtlCol="0" anchor="t"/>
            <a:lstStyle/>
            <a:p>
              <a:pPr algn="ctr"/>
              <a:r>
                <a:rPr lang="en-US" dirty="0"/>
                <a:t>Node</a:t>
              </a:r>
            </a:p>
          </p:txBody>
        </p:sp>
        <p:sp>
          <p:nvSpPr>
            <p:cNvPr id="9" name="Oval 8"/>
            <p:cNvSpPr>
              <a:spLocks noChangeAspect="1"/>
            </p:cNvSpPr>
            <p:nvPr/>
          </p:nvSpPr>
          <p:spPr>
            <a:xfrm>
              <a:off x="8819147" y="3525253"/>
              <a:ext cx="182880" cy="182880"/>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a:spLocks noChangeAspect="1"/>
            </p:cNvSpPr>
            <p:nvPr/>
          </p:nvSpPr>
          <p:spPr>
            <a:xfrm>
              <a:off x="9292386" y="3992471"/>
              <a:ext cx="182880" cy="182880"/>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a:spLocks noChangeAspect="1"/>
            </p:cNvSpPr>
            <p:nvPr/>
          </p:nvSpPr>
          <p:spPr>
            <a:xfrm>
              <a:off x="9592776" y="3695889"/>
              <a:ext cx="182880" cy="182880"/>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a:spLocks noChangeAspect="1"/>
            </p:cNvSpPr>
            <p:nvPr/>
          </p:nvSpPr>
          <p:spPr>
            <a:xfrm>
              <a:off x="8914196" y="4144265"/>
              <a:ext cx="182880" cy="182880"/>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a:spLocks noChangeAspect="1"/>
            </p:cNvSpPr>
            <p:nvPr/>
          </p:nvSpPr>
          <p:spPr>
            <a:xfrm>
              <a:off x="10236467" y="3604449"/>
              <a:ext cx="182880" cy="182880"/>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a:spLocks noChangeAspect="1"/>
            </p:cNvSpPr>
            <p:nvPr/>
          </p:nvSpPr>
          <p:spPr>
            <a:xfrm>
              <a:off x="10123771" y="4297443"/>
              <a:ext cx="182880" cy="182880"/>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a:spLocks noChangeAspect="1"/>
            </p:cNvSpPr>
            <p:nvPr/>
          </p:nvSpPr>
          <p:spPr>
            <a:xfrm>
              <a:off x="8652310" y="4222466"/>
              <a:ext cx="182880" cy="182880"/>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a:spLocks noChangeAspect="1"/>
            </p:cNvSpPr>
            <p:nvPr/>
          </p:nvSpPr>
          <p:spPr>
            <a:xfrm>
              <a:off x="8731316" y="3833458"/>
              <a:ext cx="182880" cy="182880"/>
            </a:xfrm>
            <a:prstGeom prst="ellipse">
              <a:avLst/>
            </a:prstGeom>
            <a:solidFill>
              <a:schemeClr val="accent4">
                <a:lumMod val="40000"/>
                <a:lumOff val="6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a:spLocks noChangeAspect="1"/>
            </p:cNvSpPr>
            <p:nvPr/>
          </p:nvSpPr>
          <p:spPr>
            <a:xfrm>
              <a:off x="9204555" y="4300676"/>
              <a:ext cx="182880" cy="182880"/>
            </a:xfrm>
            <a:prstGeom prst="ellipse">
              <a:avLst/>
            </a:prstGeom>
            <a:solidFill>
              <a:schemeClr val="accent4">
                <a:lumMod val="40000"/>
                <a:lumOff val="6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a:spLocks noChangeAspect="1"/>
            </p:cNvSpPr>
            <p:nvPr/>
          </p:nvSpPr>
          <p:spPr>
            <a:xfrm>
              <a:off x="9504945" y="4004094"/>
              <a:ext cx="182880" cy="182880"/>
            </a:xfrm>
            <a:prstGeom prst="ellipse">
              <a:avLst/>
            </a:prstGeom>
            <a:solidFill>
              <a:schemeClr val="accent4">
                <a:lumMod val="40000"/>
                <a:lumOff val="6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a:spLocks noChangeAspect="1"/>
            </p:cNvSpPr>
            <p:nvPr/>
          </p:nvSpPr>
          <p:spPr>
            <a:xfrm>
              <a:off x="9709479" y="4235705"/>
              <a:ext cx="182880" cy="182880"/>
            </a:xfrm>
            <a:prstGeom prst="ellipse">
              <a:avLst/>
            </a:prstGeom>
            <a:solidFill>
              <a:schemeClr val="accent4">
                <a:lumMod val="40000"/>
                <a:lumOff val="6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a:spLocks noChangeAspect="1"/>
            </p:cNvSpPr>
            <p:nvPr/>
          </p:nvSpPr>
          <p:spPr>
            <a:xfrm>
              <a:off x="10148636" y="3912654"/>
              <a:ext cx="182880" cy="182880"/>
            </a:xfrm>
            <a:prstGeom prst="ellipse">
              <a:avLst/>
            </a:prstGeom>
            <a:solidFill>
              <a:schemeClr val="accent4">
                <a:lumMod val="40000"/>
                <a:lumOff val="6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a:spLocks noChangeAspect="1"/>
            </p:cNvSpPr>
            <p:nvPr/>
          </p:nvSpPr>
          <p:spPr>
            <a:xfrm>
              <a:off x="10504762" y="4052825"/>
              <a:ext cx="182880" cy="182880"/>
            </a:xfrm>
            <a:prstGeom prst="ellipse">
              <a:avLst/>
            </a:prstGeom>
            <a:solidFill>
              <a:schemeClr val="accent4">
                <a:lumMod val="40000"/>
                <a:lumOff val="6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a:spLocks noChangeAspect="1"/>
            </p:cNvSpPr>
            <p:nvPr/>
          </p:nvSpPr>
          <p:spPr>
            <a:xfrm>
              <a:off x="9121140" y="3571546"/>
              <a:ext cx="182880" cy="182880"/>
            </a:xfrm>
            <a:prstGeom prst="ellipse">
              <a:avLst/>
            </a:prstGeom>
            <a:solidFill>
              <a:schemeClr val="accent4">
                <a:lumMod val="40000"/>
                <a:lumOff val="6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78412345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2029</TotalTime>
  <Words>2418</Words>
  <Application>Microsoft Office PowerPoint</Application>
  <PresentationFormat>Widescreen</PresentationFormat>
  <Paragraphs>275</Paragraphs>
  <Slides>23</Slides>
  <Notes>22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Calibri Light</vt:lpstr>
      <vt:lpstr>Cambria Math</vt:lpstr>
      <vt:lpstr>Office Theme</vt:lpstr>
      <vt:lpstr>Ensemble Learning</vt:lpstr>
      <vt:lpstr>High Variance</vt:lpstr>
      <vt:lpstr>Ensemble Learning</vt:lpstr>
      <vt:lpstr>Random Forest Classifier</vt:lpstr>
      <vt:lpstr>Random Forest Classifier</vt:lpstr>
      <vt:lpstr>Random Forest Classifier</vt:lpstr>
      <vt:lpstr>Random Forest Classifier</vt:lpstr>
      <vt:lpstr>Random Forest Classifier</vt:lpstr>
      <vt:lpstr>Random Forest Classifier</vt:lpstr>
      <vt:lpstr>Random Forest Classifier</vt:lpstr>
      <vt:lpstr>Gini Gain</vt:lpstr>
      <vt:lpstr>Parent Impurity</vt:lpstr>
      <vt:lpstr>Child1 Impurity</vt:lpstr>
      <vt:lpstr>Child2 Impurity</vt:lpstr>
      <vt:lpstr>Gini Gain</vt:lpstr>
      <vt:lpstr>Information Gain</vt:lpstr>
      <vt:lpstr>Variable Importance</vt:lpstr>
      <vt:lpstr>Out-Of-Bag Error</vt:lpstr>
      <vt:lpstr>Number of Trees</vt:lpstr>
      <vt:lpstr>Settings Trade-off</vt:lpstr>
      <vt:lpstr>Boosted Trees</vt:lpstr>
      <vt:lpstr>Boosted Trees</vt:lpstr>
      <vt:lpstr>Other Resources</vt:lpstr>
    </vt:vector>
  </TitlesOfParts>
  <Company>AFIT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PATEL, HIREN J Lt Col USAF AETC AFIT/LSS</dc:creator>
  <cp:lastModifiedBy>Hiren Patel</cp:lastModifiedBy>
  <cp:revision>49</cp:revision>
  <dcterms:created xsi:type="dcterms:W3CDTF">2022-11-02T14:37:43Z</dcterms:created>
  <dcterms:modified xsi:type="dcterms:W3CDTF">2023-10-06T19:30:15Z</dcterms:modified>
</cp:coreProperties>
</file>