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C584-8AEF-4A43-8713-A662A829C1C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57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C584-8AEF-4A43-8713-A662A829C1C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48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C584-8AEF-4A43-8713-A662A829C1C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C584-8AEF-4A43-8713-A662A829C1C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33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C584-8AEF-4A43-8713-A662A829C1C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1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C584-8AEF-4A43-8713-A662A829C1C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01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C584-8AEF-4A43-8713-A662A829C1C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5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C584-8AEF-4A43-8713-A662A829C1C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66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C584-8AEF-4A43-8713-A662A829C1C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9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C584-8AEF-4A43-8713-A662A829C1C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7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C584-8AEF-4A43-8713-A662A829C1C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9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3C584-8AEF-4A43-8713-A662A829C1C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299AA-6EB0-4C14-BE1C-21965C8C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38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Pandas – Advanced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WKSP 722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25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df.sort_values</a:t>
            </a:r>
            <a:r>
              <a:rPr lang="en-US" dirty="0" smtClean="0"/>
              <a:t>( "</a:t>
            </a:r>
            <a:r>
              <a:rPr lang="en-US" dirty="0" err="1" smtClean="0"/>
              <a:t>housing_median_age</a:t>
            </a:r>
            <a:r>
              <a:rPr lang="en-US" dirty="0" smtClean="0"/>
              <a:t>", 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ascending = True)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07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df.sort_values</a:t>
            </a:r>
            <a:r>
              <a:rPr lang="en-US" dirty="0" smtClean="0"/>
              <a:t>( "</a:t>
            </a:r>
            <a:r>
              <a:rPr lang="en-US" dirty="0" err="1" smtClean="0"/>
              <a:t>housing_median_age</a:t>
            </a:r>
            <a:r>
              <a:rPr lang="en-US" dirty="0" smtClean="0"/>
              <a:t>", 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ascending = True…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inplace</a:t>
            </a:r>
            <a:r>
              <a:rPr lang="en-US" dirty="0" smtClean="0"/>
              <a:t> = True)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933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data by category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ount, max, min, mean, </a:t>
            </a:r>
            <a:r>
              <a:rPr lang="en-US" dirty="0" err="1" smtClean="0"/>
              <a:t>var</a:t>
            </a:r>
            <a:r>
              <a:rPr lang="en-US" dirty="0" smtClean="0"/>
              <a:t>, </a:t>
            </a:r>
            <a:r>
              <a:rPr lang="en-US" dirty="0" err="1" smtClean="0"/>
              <a:t>std</a:t>
            </a:r>
            <a:r>
              <a:rPr lang="en-US" dirty="0" smtClean="0"/>
              <a:t>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a column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Apply aggregate function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df.loc</a:t>
            </a:r>
            <a:r>
              <a:rPr lang="en-US" dirty="0"/>
              <a:t>[:,"</a:t>
            </a:r>
            <a:r>
              <a:rPr lang="en-US" dirty="0" err="1"/>
              <a:t>housing_median_age</a:t>
            </a:r>
            <a:r>
              <a:rPr lang="en-US" dirty="0"/>
              <a:t>"].mean</a:t>
            </a:r>
            <a:r>
              <a:rPr lang="en-US" dirty="0" smtClean="0"/>
              <a:t>( )</a:t>
            </a:r>
          </a:p>
          <a:p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 rot="5400000">
            <a:off x="3190970" y="3294664"/>
            <a:ext cx="537327" cy="4506017"/>
          </a:xfrm>
          <a:prstGeom prst="rightBrace">
            <a:avLst>
              <a:gd name="adj1" fmla="val 8333"/>
              <a:gd name="adj2" fmla="val 5193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06626" y="5951274"/>
            <a:ext cx="363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Select a column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 rot="5400000">
            <a:off x="6089713" y="5043337"/>
            <a:ext cx="537327" cy="1008672"/>
          </a:xfrm>
          <a:prstGeom prst="rightBrace">
            <a:avLst>
              <a:gd name="adj1" fmla="val 8333"/>
              <a:gd name="adj2" fmla="val 5193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54041" y="5951274"/>
            <a:ext cx="279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Apply aggregate function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136091" y="4496586"/>
            <a:ext cx="1282045" cy="461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18136" y="4286956"/>
            <a:ext cx="1039067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28.639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1422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Split Data into Groups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Apply aggregate function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 err="1"/>
              <a:t>df.groupby</a:t>
            </a:r>
            <a:r>
              <a:rPr lang="en-US" dirty="0" smtClean="0"/>
              <a:t>( [ '</a:t>
            </a:r>
            <a:r>
              <a:rPr lang="en-US" dirty="0" err="1" smtClean="0"/>
              <a:t>ocean_proximity</a:t>
            </a:r>
            <a:r>
              <a:rPr lang="en-US" dirty="0" smtClean="0"/>
              <a:t>‘ ] ).</a:t>
            </a:r>
            <a:r>
              <a:rPr lang="en-US" dirty="0"/>
              <a:t>mean</a:t>
            </a:r>
            <a:r>
              <a:rPr lang="en-US" dirty="0" smtClean="0"/>
              <a:t>( )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 rot="5400000">
            <a:off x="3285238" y="1805229"/>
            <a:ext cx="537327" cy="4751115"/>
          </a:xfrm>
          <a:prstGeom prst="rightBrace">
            <a:avLst>
              <a:gd name="adj1" fmla="val 8333"/>
              <a:gd name="adj2" fmla="val 5193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05868" y="4598463"/>
            <a:ext cx="2469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Split Data into Groups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 rot="5400000">
            <a:off x="6331672" y="3676450"/>
            <a:ext cx="537327" cy="1008672"/>
          </a:xfrm>
          <a:prstGeom prst="rightBrace">
            <a:avLst>
              <a:gd name="adj1" fmla="val 8333"/>
              <a:gd name="adj2" fmla="val 5193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95110" y="4598463"/>
            <a:ext cx="279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Apply aggregate function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923" y="5231251"/>
            <a:ext cx="2454506" cy="135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12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86162" y="2112761"/>
            <a:ext cx="3819677" cy="51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DataFrame</a:t>
            </a:r>
            <a:endParaRPr lang="en-US" sz="2400" dirty="0"/>
          </a:p>
        </p:txBody>
      </p:sp>
      <p:sp>
        <p:nvSpPr>
          <p:cNvPr id="6" name="Down Arrow 5"/>
          <p:cNvSpPr/>
          <p:nvPr/>
        </p:nvSpPr>
        <p:spPr>
          <a:xfrm>
            <a:off x="5853684" y="2733192"/>
            <a:ext cx="484632" cy="650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86162" y="3487918"/>
            <a:ext cx="3819677" cy="51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DataFrame</a:t>
            </a:r>
            <a:endParaRPr lang="en-US" sz="2400" dirty="0"/>
          </a:p>
        </p:txBody>
      </p:sp>
      <p:sp>
        <p:nvSpPr>
          <p:cNvPr id="8" name="Down Arrow 7"/>
          <p:cNvSpPr/>
          <p:nvPr/>
        </p:nvSpPr>
        <p:spPr>
          <a:xfrm>
            <a:off x="5853684" y="4108349"/>
            <a:ext cx="484632" cy="650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86161" y="4863075"/>
            <a:ext cx="3819677" cy="51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DataFrame</a:t>
            </a:r>
            <a:endParaRPr lang="en-US" sz="2400" dirty="0"/>
          </a:p>
        </p:txBody>
      </p:sp>
      <p:sp>
        <p:nvSpPr>
          <p:cNvPr id="10" name="Down Arrow 9"/>
          <p:cNvSpPr/>
          <p:nvPr/>
        </p:nvSpPr>
        <p:spPr>
          <a:xfrm>
            <a:off x="5853683" y="5483506"/>
            <a:ext cx="484632" cy="650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03633" y="6186697"/>
            <a:ext cx="21833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/>
              <a:t>.</a:t>
            </a:r>
          </a:p>
          <a:p>
            <a:r>
              <a:rPr lang="en-US" sz="1050" b="1" dirty="0" smtClean="0"/>
              <a:t>.</a:t>
            </a:r>
          </a:p>
          <a:p>
            <a:r>
              <a:rPr lang="en-US" sz="1050" b="1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23348" y="2809188"/>
            <a:ext cx="93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24918" y="4253060"/>
            <a:ext cx="93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26488" y="5696932"/>
            <a:ext cx="93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01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48517" y="2112761"/>
            <a:ext cx="5083991" cy="51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r>
              <a:rPr lang="en-US" sz="2400" dirty="0" smtClean="0"/>
              <a:t>f2 = df1[: , [‘A’ , ‘B’] ]</a:t>
            </a:r>
            <a:endParaRPr lang="en-US" sz="2400" dirty="0"/>
          </a:p>
        </p:txBody>
      </p:sp>
      <p:sp>
        <p:nvSpPr>
          <p:cNvPr id="6" name="Down Arrow 5"/>
          <p:cNvSpPr/>
          <p:nvPr/>
        </p:nvSpPr>
        <p:spPr>
          <a:xfrm>
            <a:off x="3148196" y="2733192"/>
            <a:ext cx="484632" cy="650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8517" y="3487918"/>
            <a:ext cx="5083991" cy="51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r>
              <a:rPr lang="en-US" sz="2400" dirty="0" smtClean="0"/>
              <a:t>f3 = df2.fillna(0)</a:t>
            </a:r>
            <a:endParaRPr lang="en-US" sz="2400" dirty="0"/>
          </a:p>
        </p:txBody>
      </p:sp>
      <p:sp>
        <p:nvSpPr>
          <p:cNvPr id="8" name="Down Arrow 7"/>
          <p:cNvSpPr/>
          <p:nvPr/>
        </p:nvSpPr>
        <p:spPr>
          <a:xfrm>
            <a:off x="3148196" y="4108349"/>
            <a:ext cx="484632" cy="650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48516" y="4863075"/>
            <a:ext cx="5083991" cy="51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r>
              <a:rPr lang="en-US" sz="2400" dirty="0" smtClean="0"/>
              <a:t>f4 = df3.head()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817860" y="2809188"/>
            <a:ext cx="93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9430" y="4253060"/>
            <a:ext cx="93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3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Chaining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48513" y="2112761"/>
            <a:ext cx="5083991" cy="51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r>
              <a:rPr lang="en-US" sz="2400" dirty="0" smtClean="0"/>
              <a:t>f2 = df1[: , [‘A’ , ‘B’] ]</a:t>
            </a:r>
            <a:endParaRPr lang="en-US" sz="2400" dirty="0"/>
          </a:p>
        </p:txBody>
      </p:sp>
      <p:sp>
        <p:nvSpPr>
          <p:cNvPr id="6" name="Down Arrow 5"/>
          <p:cNvSpPr/>
          <p:nvPr/>
        </p:nvSpPr>
        <p:spPr>
          <a:xfrm>
            <a:off x="3148192" y="2733192"/>
            <a:ext cx="484632" cy="650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8513" y="3487918"/>
            <a:ext cx="5083991" cy="51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r>
              <a:rPr lang="en-US" sz="2400" dirty="0" smtClean="0"/>
              <a:t>f3 = df2.fillna(0)</a:t>
            </a:r>
            <a:endParaRPr lang="en-US" sz="2400" dirty="0"/>
          </a:p>
        </p:txBody>
      </p:sp>
      <p:sp>
        <p:nvSpPr>
          <p:cNvPr id="8" name="Down Arrow 7"/>
          <p:cNvSpPr/>
          <p:nvPr/>
        </p:nvSpPr>
        <p:spPr>
          <a:xfrm>
            <a:off x="3148192" y="4108349"/>
            <a:ext cx="484632" cy="650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48512" y="4863075"/>
            <a:ext cx="5083991" cy="51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r>
              <a:rPr lang="en-US" sz="2400" dirty="0" smtClean="0"/>
              <a:t>f4 = df3.head()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817856" y="2809188"/>
            <a:ext cx="93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9426" y="4253060"/>
            <a:ext cx="93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95999" y="3421346"/>
            <a:ext cx="6766792" cy="6870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  <a:r>
              <a:rPr lang="en-US" sz="3200" dirty="0" smtClean="0">
                <a:solidFill>
                  <a:schemeClr val="tx1"/>
                </a:solidFill>
              </a:rPr>
              <a:t>f1[: , [‘A’,’B’] ]</a:t>
            </a:r>
            <a:r>
              <a:rPr lang="en-US" sz="3200" dirty="0" smtClean="0"/>
              <a:t>.</a:t>
            </a:r>
            <a:r>
              <a:rPr lang="en-US" sz="3200" dirty="0" err="1" smtClean="0"/>
              <a:t>fillna</a:t>
            </a:r>
            <a:r>
              <a:rPr lang="en-US" sz="3200" dirty="0" smtClean="0"/>
              <a:t>(0)</a:t>
            </a:r>
            <a:r>
              <a:rPr lang="en-US" sz="3200" dirty="0" smtClean="0">
                <a:solidFill>
                  <a:srgbClr val="00B050"/>
                </a:solidFill>
              </a:rPr>
              <a:t>.head()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6202836" y="1998482"/>
            <a:ext cx="546755" cy="355390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2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Important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df.info()</a:t>
            </a:r>
          </a:p>
          <a:p>
            <a:pPr lvl="1"/>
            <a:r>
              <a:rPr lang="en-US" dirty="0" smtClean="0"/>
              <a:t>Type and count of non-Null values for each column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2882638"/>
            <a:ext cx="51435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3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Important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err="1" smtClean="0"/>
              <a:t>df.describe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Statistical values of each column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537" y="2985203"/>
            <a:ext cx="43529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8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Important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err="1" smtClean="0"/>
              <a:t>df.nunique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Number of unique values in each column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725" y="3197749"/>
            <a:ext cx="28765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9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Important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err="1" smtClean="0"/>
              <a:t>df.isnull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df.isnull</a:t>
            </a:r>
            <a:r>
              <a:rPr lang="en-US" dirty="0" smtClean="0"/>
              <a:t>().sum() </a:t>
            </a:r>
            <a:r>
              <a:rPr lang="en-US" dirty="0" smtClean="0">
                <a:sym typeface="Wingdings" panose="05000000000000000000" pitchFamily="2" charset="2"/>
              </a:rPr>
              <a:t> sum of null rows in each column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df.fillna</a:t>
            </a:r>
            <a:r>
              <a:rPr lang="en-US" dirty="0" smtClean="0">
                <a:sym typeface="Wingdings" panose="05000000000000000000" pitchFamily="2" charset="2"/>
              </a:rPr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194" y="1511578"/>
            <a:ext cx="3395611" cy="17218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836" y="4001579"/>
            <a:ext cx="26003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8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70" y="1825625"/>
            <a:ext cx="11956330" cy="4351338"/>
          </a:xfrm>
        </p:spPr>
        <p:txBody>
          <a:bodyPr/>
          <a:lstStyle/>
          <a:p>
            <a:r>
              <a:rPr lang="en-US" dirty="0" err="1" smtClean="0"/>
              <a:t>df.loc</a:t>
            </a:r>
            <a:r>
              <a:rPr lang="en-US" dirty="0" smtClean="0"/>
              <a:t>[ : , ‘A’ ] </a:t>
            </a:r>
            <a:r>
              <a:rPr lang="en-US" dirty="0" smtClean="0">
                <a:sym typeface="Wingdings" panose="05000000000000000000" pitchFamily="2" charset="2"/>
              </a:rPr>
              <a:t> All rows for column ‘A’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5610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70" y="1825625"/>
            <a:ext cx="11956330" cy="4351338"/>
          </a:xfrm>
        </p:spPr>
        <p:txBody>
          <a:bodyPr/>
          <a:lstStyle/>
          <a:p>
            <a:r>
              <a:rPr lang="en-US" dirty="0" err="1" smtClean="0"/>
              <a:t>df.loc</a:t>
            </a:r>
            <a:r>
              <a:rPr lang="en-US" dirty="0" smtClean="0"/>
              <a:t>[ : , ‘A’ ] </a:t>
            </a:r>
            <a:r>
              <a:rPr lang="en-US" dirty="0" smtClean="0">
                <a:sym typeface="Wingdings" panose="05000000000000000000" pitchFamily="2" charset="2"/>
              </a:rPr>
              <a:t> All rows for column ‘A’</a:t>
            </a:r>
          </a:p>
          <a:p>
            <a:endParaRPr lang="en-US" dirty="0" smtClean="0"/>
          </a:p>
          <a:p>
            <a:r>
              <a:rPr lang="en-US" dirty="0" err="1" smtClean="0"/>
              <a:t>df.loc</a:t>
            </a:r>
            <a:r>
              <a:rPr lang="en-US" dirty="0" smtClean="0"/>
              <a:t>[ </a:t>
            </a:r>
            <a:r>
              <a:rPr lang="en-US" dirty="0" err="1" smtClean="0"/>
              <a:t>df.loc</a:t>
            </a:r>
            <a:r>
              <a:rPr lang="en-US" dirty="0" smtClean="0"/>
              <a:t>[ :, ’A’ ] &gt; 40, : ]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 rot="5400000">
            <a:off x="2488674" y="2375554"/>
            <a:ext cx="537327" cy="2366131"/>
          </a:xfrm>
          <a:prstGeom prst="rightBrace">
            <a:avLst>
              <a:gd name="adj1" fmla="val 8333"/>
              <a:gd name="adj2" fmla="val 5193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74272" y="3962221"/>
            <a:ext cx="417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Find all rows where column A &gt; 40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885361" y="2356701"/>
            <a:ext cx="188536" cy="37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35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70" y="1825625"/>
            <a:ext cx="11956330" cy="4351338"/>
          </a:xfrm>
        </p:spPr>
        <p:txBody>
          <a:bodyPr/>
          <a:lstStyle/>
          <a:p>
            <a:r>
              <a:rPr lang="en-US" dirty="0" err="1" smtClean="0"/>
              <a:t>df.loc</a:t>
            </a:r>
            <a:r>
              <a:rPr lang="en-US" dirty="0" smtClean="0"/>
              <a:t>[ : , ‘A’ ] </a:t>
            </a:r>
            <a:r>
              <a:rPr lang="en-US" dirty="0" smtClean="0">
                <a:sym typeface="Wingdings" panose="05000000000000000000" pitchFamily="2" charset="2"/>
              </a:rPr>
              <a:t> All rows for column ‘A’</a:t>
            </a:r>
          </a:p>
          <a:p>
            <a:endParaRPr lang="en-US" dirty="0" smtClean="0"/>
          </a:p>
          <a:p>
            <a:r>
              <a:rPr lang="en-US" dirty="0" err="1" smtClean="0"/>
              <a:t>df.loc</a:t>
            </a:r>
            <a:r>
              <a:rPr lang="en-US" dirty="0" smtClean="0"/>
              <a:t>[ </a:t>
            </a:r>
            <a:r>
              <a:rPr lang="en-US" dirty="0" err="1" smtClean="0"/>
              <a:t>df.loc</a:t>
            </a:r>
            <a:r>
              <a:rPr lang="en-US" dirty="0" smtClean="0"/>
              <a:t>[ :, ’A’ ] &gt; 40, : ]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 rot="5400000">
            <a:off x="2488674" y="2375554"/>
            <a:ext cx="537327" cy="2366131"/>
          </a:xfrm>
          <a:prstGeom prst="rightBrace">
            <a:avLst>
              <a:gd name="adj1" fmla="val 8333"/>
              <a:gd name="adj2" fmla="val 5193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74272" y="3962221"/>
            <a:ext cx="417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Find all rows where column A &gt; 40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 rot="5400000">
            <a:off x="2225509" y="2742168"/>
            <a:ext cx="537327" cy="3985971"/>
          </a:xfrm>
          <a:prstGeom prst="rightBrace">
            <a:avLst>
              <a:gd name="adj1" fmla="val 8333"/>
              <a:gd name="adj2" fmla="val 5193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9354" y="5138755"/>
            <a:ext cx="555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Return </a:t>
            </a:r>
            <a:r>
              <a:rPr lang="en-US" dirty="0" smtClean="0">
                <a:solidFill>
                  <a:srgbClr val="FF0000"/>
                </a:solidFill>
              </a:rPr>
              <a:t>all columns </a:t>
            </a:r>
            <a:r>
              <a:rPr lang="en-US" dirty="0" smtClean="0"/>
              <a:t>in the data that meet this condition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00660" y="2875174"/>
            <a:ext cx="207390" cy="4987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8" idx="3"/>
          </p:cNvCxnSpPr>
          <p:nvPr/>
        </p:nvCxnSpPr>
        <p:spPr>
          <a:xfrm flipV="1">
            <a:off x="4308050" y="3119120"/>
            <a:ext cx="2158790" cy="54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66840" y="3119120"/>
            <a:ext cx="0" cy="26659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923068" y="5786723"/>
            <a:ext cx="4543772" cy="242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923068" y="5508087"/>
            <a:ext cx="0" cy="3029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095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df.sort_values</a:t>
            </a:r>
            <a:r>
              <a:rPr lang="en-US" dirty="0" smtClean="0"/>
              <a:t>( "</a:t>
            </a:r>
            <a:r>
              <a:rPr lang="en-US" dirty="0" err="1" smtClean="0"/>
              <a:t>housing_median_age</a:t>
            </a:r>
            <a:r>
              <a:rPr lang="en-US" dirty="0" smtClean="0"/>
              <a:t>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589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</TotalTime>
  <Words>358</Words>
  <Application>Microsoft Office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Pandas – Advanced Functions</vt:lpstr>
      <vt:lpstr>Some Important Functions</vt:lpstr>
      <vt:lpstr>Some Important Functions</vt:lpstr>
      <vt:lpstr>Some Important Functions</vt:lpstr>
      <vt:lpstr>Some Important Functions</vt:lpstr>
      <vt:lpstr>Filtering</vt:lpstr>
      <vt:lpstr>Filtering</vt:lpstr>
      <vt:lpstr>Filtering</vt:lpstr>
      <vt:lpstr>Sorting</vt:lpstr>
      <vt:lpstr>Sorting</vt:lpstr>
      <vt:lpstr>Sorting</vt:lpstr>
      <vt:lpstr>Aggregate Functions</vt:lpstr>
      <vt:lpstr>Grouping</vt:lpstr>
      <vt:lpstr>Method Chaining</vt:lpstr>
      <vt:lpstr>Method Chaining</vt:lpstr>
      <vt:lpstr>Method Chaining</vt:lpstr>
    </vt:vector>
  </TitlesOfParts>
  <Company>AFIT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PATEL, HIREN J Lt Col USAF AETC AFIT/LSS</dc:creator>
  <cp:lastModifiedBy>PATEL, HIREN J Lt Col USAF AETC AFIT/LSS</cp:lastModifiedBy>
  <cp:revision>17</cp:revision>
  <dcterms:created xsi:type="dcterms:W3CDTF">2022-11-02T14:37:43Z</dcterms:created>
  <dcterms:modified xsi:type="dcterms:W3CDTF">2022-11-02T19:13:13Z</dcterms:modified>
</cp:coreProperties>
</file>