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9"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86BD01-7452-DC1C-FDF5-3E2968C3325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8F3425C-295A-AA53-FAD7-61FDBBE07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27CB392-5872-E08E-E2FE-AE9CE70FCD2F}"/>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5" name="Alt Bilgi Yer Tutucusu 4">
            <a:extLst>
              <a:ext uri="{FF2B5EF4-FFF2-40B4-BE49-F238E27FC236}">
                <a16:creationId xmlns:a16="http://schemas.microsoft.com/office/drawing/2014/main" id="{794F53E0-C415-D53F-F9A2-0C0B64BD7C7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00FB67B-E38E-2D5E-784E-D7A1E69D6ACF}"/>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269943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0D2B5C-C860-D19A-EABE-BCC63B78343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E178303-F74C-69D2-419B-3C61A391ECC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EA1C37A-BF83-D92C-31AF-5F2184E1F798}"/>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5" name="Alt Bilgi Yer Tutucusu 4">
            <a:extLst>
              <a:ext uri="{FF2B5EF4-FFF2-40B4-BE49-F238E27FC236}">
                <a16:creationId xmlns:a16="http://schemas.microsoft.com/office/drawing/2014/main" id="{F513DF45-BD53-F5AF-9E73-116BEC1DE30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D14D698-645A-C1EA-B247-791DBD506691}"/>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169104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6DE2DB8-33AF-7F42-A7DF-6112CC15CCF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92FB1A0-1143-3942-B25A-8E6BE61A6E9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239EBC-B17D-0C88-545D-17DF4633C4C3}"/>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5" name="Alt Bilgi Yer Tutucusu 4">
            <a:extLst>
              <a:ext uri="{FF2B5EF4-FFF2-40B4-BE49-F238E27FC236}">
                <a16:creationId xmlns:a16="http://schemas.microsoft.com/office/drawing/2014/main" id="{BB8EEC72-4E70-0915-EA7A-5B8E303BD6A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63DFA6-0C5F-848C-3C47-92656B349B78}"/>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225383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341C1C-9D07-3EAC-445D-CBD7AF28A79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64A6558-1BBC-BDF1-20AD-17D2135B8EA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442D0B3-7B8C-D0E8-0D88-5791BF2A73DC}"/>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5" name="Alt Bilgi Yer Tutucusu 4">
            <a:extLst>
              <a:ext uri="{FF2B5EF4-FFF2-40B4-BE49-F238E27FC236}">
                <a16:creationId xmlns:a16="http://schemas.microsoft.com/office/drawing/2014/main" id="{F7BE84F5-D81F-EB03-29E2-753CB82B01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92361ED-013A-233E-EAE1-750D718C418D}"/>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272036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08063-1FBA-9CA4-C690-1864519640D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0F49521-EDE3-4FCB-39EB-AB9D877B5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CEB4BC6-5B0E-CD72-8312-F923D5C7416A}"/>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5" name="Alt Bilgi Yer Tutucusu 4">
            <a:extLst>
              <a:ext uri="{FF2B5EF4-FFF2-40B4-BE49-F238E27FC236}">
                <a16:creationId xmlns:a16="http://schemas.microsoft.com/office/drawing/2014/main" id="{207956F8-4F6B-F467-C2E2-051FBE6F29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2285DE-0703-DC53-72DE-E396BAD4C747}"/>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417880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ED45C9-73ED-4F45-811A-22D21AA786A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B2C3E30-3157-5738-FFF5-1934B788FF3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21CB1A9-1021-C2E7-57C1-2963A74318F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E18D2EE-2291-E27E-5315-83DCA7FC3DFF}"/>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6" name="Alt Bilgi Yer Tutucusu 5">
            <a:extLst>
              <a:ext uri="{FF2B5EF4-FFF2-40B4-BE49-F238E27FC236}">
                <a16:creationId xmlns:a16="http://schemas.microsoft.com/office/drawing/2014/main" id="{D0846844-8431-B1D8-225D-036DA66B5A2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DC3DBAB-555D-1E43-EBB4-0B0EECE18F45}"/>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17193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0FD529-DA5E-BFA1-3CA6-9D76D99EC49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6B6DE28-5283-AFF0-68DA-E7A74F62DD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FB8ECED-A079-D330-6F58-5A72DB29293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4EC2475-2982-8BBE-52D5-4CDCDDAFA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DF931CE-07DF-7F20-AE3E-BF1A094C901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88C4368-0E3B-A81F-6874-949AA66BCD2C}"/>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8" name="Alt Bilgi Yer Tutucusu 7">
            <a:extLst>
              <a:ext uri="{FF2B5EF4-FFF2-40B4-BE49-F238E27FC236}">
                <a16:creationId xmlns:a16="http://schemas.microsoft.com/office/drawing/2014/main" id="{F907C130-9430-1377-EDA5-A07A8D1F63C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4C353E0-CFD2-8D9F-FA12-8A445D950504}"/>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138707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61F3DF-37C7-32F1-E037-918C71DC12B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DF9B28D-2893-4622-2D19-942B10A364D0}"/>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4" name="Alt Bilgi Yer Tutucusu 3">
            <a:extLst>
              <a:ext uri="{FF2B5EF4-FFF2-40B4-BE49-F238E27FC236}">
                <a16:creationId xmlns:a16="http://schemas.microsoft.com/office/drawing/2014/main" id="{DB59341B-7741-A02F-E368-EB82E07240C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2C4C673-D991-7C22-97BC-55C7827AF129}"/>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333762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D1165DE-BEDE-9DB5-1813-201B9B9A0FF8}"/>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3" name="Alt Bilgi Yer Tutucusu 2">
            <a:extLst>
              <a:ext uri="{FF2B5EF4-FFF2-40B4-BE49-F238E27FC236}">
                <a16:creationId xmlns:a16="http://schemas.microsoft.com/office/drawing/2014/main" id="{5A66F5CE-441D-14DA-705B-3D5021ADD9F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09469F7-8A57-130F-E158-387CD456363D}"/>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68845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3D00ED-506F-3C41-AFF5-4BB00C09677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93C8072-40D1-E730-C0B6-29885822C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A8C845E-8DD0-C7BD-0C53-2B66F57BE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3C1EFE-B4A2-697E-A722-0E4F984C4476}"/>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6" name="Alt Bilgi Yer Tutucusu 5">
            <a:extLst>
              <a:ext uri="{FF2B5EF4-FFF2-40B4-BE49-F238E27FC236}">
                <a16:creationId xmlns:a16="http://schemas.microsoft.com/office/drawing/2014/main" id="{167C9B81-F404-3930-3AFD-31054FE340A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8A0DB4C-E335-5E3F-C896-F68B6E2C2AF4}"/>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276747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074F6C-6516-FE39-37E4-256BA739774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6CE0C76-4B7C-1A09-0F45-8B06C967F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EB688BE-15E2-2310-9428-F71E1BFCF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916984E-442F-5FB5-0DD6-34F9BB383F7E}"/>
              </a:ext>
            </a:extLst>
          </p:cNvPr>
          <p:cNvSpPr>
            <a:spLocks noGrp="1"/>
          </p:cNvSpPr>
          <p:nvPr>
            <p:ph type="dt" sz="half" idx="10"/>
          </p:nvPr>
        </p:nvSpPr>
        <p:spPr/>
        <p:txBody>
          <a:bodyPr/>
          <a:lstStyle/>
          <a:p>
            <a:fld id="{BCAAE6A5-DD23-44CC-89C5-49CB309D429A}" type="datetimeFigureOut">
              <a:rPr lang="tr-TR" smtClean="0"/>
              <a:t>19.08.2022</a:t>
            </a:fld>
            <a:endParaRPr lang="tr-TR"/>
          </a:p>
        </p:txBody>
      </p:sp>
      <p:sp>
        <p:nvSpPr>
          <p:cNvPr id="6" name="Alt Bilgi Yer Tutucusu 5">
            <a:extLst>
              <a:ext uri="{FF2B5EF4-FFF2-40B4-BE49-F238E27FC236}">
                <a16:creationId xmlns:a16="http://schemas.microsoft.com/office/drawing/2014/main" id="{EE0E0A6B-DA62-7670-516A-0C4B4D69A83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F447A70-DBAB-072C-F95E-094F52D7A540}"/>
              </a:ext>
            </a:extLst>
          </p:cNvPr>
          <p:cNvSpPr>
            <a:spLocks noGrp="1"/>
          </p:cNvSpPr>
          <p:nvPr>
            <p:ph type="sldNum" sz="quarter" idx="12"/>
          </p:nvPr>
        </p:nvSpPr>
        <p:spPr/>
        <p:txBody>
          <a:bodyPr/>
          <a:lstStyle/>
          <a:p>
            <a:fld id="{D81538BA-061D-48FD-A8AA-ABC400FA40D5}" type="slidenum">
              <a:rPr lang="tr-TR" smtClean="0"/>
              <a:t>‹#›</a:t>
            </a:fld>
            <a:endParaRPr lang="tr-TR"/>
          </a:p>
        </p:txBody>
      </p:sp>
    </p:spTree>
    <p:extLst>
      <p:ext uri="{BB962C8B-B14F-4D97-AF65-F5344CB8AC3E}">
        <p14:creationId xmlns:p14="http://schemas.microsoft.com/office/powerpoint/2010/main" val="9217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0B64FC1-F7F8-B873-93F4-46455B99E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EF6B563-7A82-4B82-6302-4A0F702FE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D0893CB-BB22-9E80-52D0-66781B6A4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AE6A5-DD23-44CC-89C5-49CB309D429A}" type="datetimeFigureOut">
              <a:rPr lang="tr-TR" smtClean="0"/>
              <a:t>19.08.2022</a:t>
            </a:fld>
            <a:endParaRPr lang="tr-TR"/>
          </a:p>
        </p:txBody>
      </p:sp>
      <p:sp>
        <p:nvSpPr>
          <p:cNvPr id="5" name="Alt Bilgi Yer Tutucusu 4">
            <a:extLst>
              <a:ext uri="{FF2B5EF4-FFF2-40B4-BE49-F238E27FC236}">
                <a16:creationId xmlns:a16="http://schemas.microsoft.com/office/drawing/2014/main" id="{5095D5B3-5EA8-A144-2414-203796A90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FE93D43-EF39-8210-15F6-B96FCADC9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538BA-061D-48FD-A8AA-ABC400FA40D5}" type="slidenum">
              <a:rPr lang="tr-TR" smtClean="0"/>
              <a:t>‹#›</a:t>
            </a:fld>
            <a:endParaRPr lang="tr-TR"/>
          </a:p>
        </p:txBody>
      </p:sp>
    </p:spTree>
    <p:extLst>
      <p:ext uri="{BB962C8B-B14F-4D97-AF65-F5344CB8AC3E}">
        <p14:creationId xmlns:p14="http://schemas.microsoft.com/office/powerpoint/2010/main" val="496707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B4BA9D75-10E1-4207-7313-761012338D7F}"/>
              </a:ext>
            </a:extLst>
          </p:cNvPr>
          <p:cNvSpPr/>
          <p:nvPr/>
        </p:nvSpPr>
        <p:spPr>
          <a:xfrm>
            <a:off x="0" y="0"/>
            <a:ext cx="12192000"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A6791BCB-444E-B82E-A667-B42309A1C504}"/>
              </a:ext>
            </a:extLst>
          </p:cNvPr>
          <p:cNvPicPr>
            <a:picLocks noChangeAspect="1"/>
          </p:cNvPicPr>
          <p:nvPr/>
        </p:nvPicPr>
        <p:blipFill rotWithShape="1">
          <a:blip r:embed="rId2"/>
          <a:srcRect l="16734" t="16423" r="21000" b="6537"/>
          <a:stretch/>
        </p:blipFill>
        <p:spPr>
          <a:xfrm>
            <a:off x="1411357" y="0"/>
            <a:ext cx="9853915" cy="6858000"/>
          </a:xfrm>
          <a:prstGeom prst="rect">
            <a:avLst/>
          </a:prstGeom>
          <a:ln w="19050">
            <a:noFill/>
          </a:ln>
        </p:spPr>
      </p:pic>
    </p:spTree>
    <p:extLst>
      <p:ext uri="{BB962C8B-B14F-4D97-AF65-F5344CB8AC3E}">
        <p14:creationId xmlns:p14="http://schemas.microsoft.com/office/powerpoint/2010/main" val="59577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FE98855-DA69-967B-554C-963FB4AA00EB}"/>
              </a:ext>
            </a:extLst>
          </p:cNvPr>
          <p:cNvPicPr>
            <a:picLocks noChangeAspect="1"/>
          </p:cNvPicPr>
          <p:nvPr/>
        </p:nvPicPr>
        <p:blipFill rotWithShape="1">
          <a:blip r:embed="rId2"/>
          <a:srcRect l="16915" t="15888" r="21091" b="6383"/>
          <a:stretch/>
        </p:blipFill>
        <p:spPr>
          <a:xfrm>
            <a:off x="1234078" y="0"/>
            <a:ext cx="9723843" cy="6858000"/>
          </a:xfrm>
          <a:prstGeom prst="rect">
            <a:avLst/>
          </a:prstGeom>
        </p:spPr>
      </p:pic>
      <p:sp>
        <p:nvSpPr>
          <p:cNvPr id="3" name="İçerik Yer Tutucusu 2">
            <a:extLst>
              <a:ext uri="{FF2B5EF4-FFF2-40B4-BE49-F238E27FC236}">
                <a16:creationId xmlns:a16="http://schemas.microsoft.com/office/drawing/2014/main" id="{FE8BE62C-0ADC-1316-EF8B-67025287F9B9}"/>
              </a:ext>
            </a:extLst>
          </p:cNvPr>
          <p:cNvSpPr>
            <a:spLocks noGrp="1"/>
          </p:cNvSpPr>
          <p:nvPr>
            <p:ph idx="1"/>
          </p:nvPr>
        </p:nvSpPr>
        <p:spPr>
          <a:xfrm>
            <a:off x="838200" y="2227633"/>
            <a:ext cx="10515600" cy="2976665"/>
          </a:xfrm>
        </p:spPr>
        <p:txBody>
          <a:bodyPr/>
          <a:lstStyle/>
          <a:p>
            <a:endParaRPr lang="tr-TR" dirty="0"/>
          </a:p>
        </p:txBody>
      </p:sp>
    </p:spTree>
    <p:extLst>
      <p:ext uri="{BB962C8B-B14F-4D97-AF65-F5344CB8AC3E}">
        <p14:creationId xmlns:p14="http://schemas.microsoft.com/office/powerpoint/2010/main" val="254012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490585C8-15DC-87BE-C322-3F674196DEB1}"/>
              </a:ext>
            </a:extLst>
          </p:cNvPr>
          <p:cNvPicPr>
            <a:picLocks noChangeAspect="1"/>
          </p:cNvPicPr>
          <p:nvPr/>
        </p:nvPicPr>
        <p:blipFill rotWithShape="1">
          <a:blip r:embed="rId2"/>
          <a:srcRect l="16915" t="15888" r="21091" b="6383"/>
          <a:stretch/>
        </p:blipFill>
        <p:spPr>
          <a:xfrm>
            <a:off x="1234078" y="0"/>
            <a:ext cx="9723843" cy="6858000"/>
          </a:xfrm>
          <a:prstGeom prst="rect">
            <a:avLst/>
          </a:prstGeom>
        </p:spPr>
      </p:pic>
      <p:sp>
        <p:nvSpPr>
          <p:cNvPr id="2" name="Başlık 1">
            <a:extLst>
              <a:ext uri="{FF2B5EF4-FFF2-40B4-BE49-F238E27FC236}">
                <a16:creationId xmlns:a16="http://schemas.microsoft.com/office/drawing/2014/main" id="{9BA946CF-75A6-1ACE-CAE6-90A43EF482A9}"/>
              </a:ext>
            </a:extLst>
          </p:cNvPr>
          <p:cNvSpPr>
            <a:spLocks noGrp="1"/>
          </p:cNvSpPr>
          <p:nvPr>
            <p:ph type="title"/>
          </p:nvPr>
        </p:nvSpPr>
        <p:spPr>
          <a:xfrm>
            <a:off x="3716517" y="1369848"/>
            <a:ext cx="4519367" cy="823422"/>
          </a:xfrm>
          <a:solidFill>
            <a:schemeClr val="bg1"/>
          </a:solidFill>
        </p:spPr>
        <p:txBody>
          <a:bodyPr>
            <a:normAutofit/>
          </a:bodyPr>
          <a:lstStyle/>
          <a:p>
            <a:pPr algn="ctr"/>
            <a:r>
              <a:rPr lang="tr-TR" sz="4000" b="1" dirty="0">
                <a:solidFill>
                  <a:schemeClr val="tx1">
                    <a:lumMod val="65000"/>
                    <a:lumOff val="35000"/>
                  </a:schemeClr>
                </a:solidFill>
                <a:latin typeface="Arial" panose="020B0604020202020204" pitchFamily="34" charset="0"/>
                <a:cs typeface="Arial" panose="020B0604020202020204" pitchFamily="34" charset="0"/>
              </a:rPr>
              <a:t>-</a:t>
            </a:r>
            <a:r>
              <a:rPr lang="tr-TR" sz="4000" b="1" dirty="0">
                <a:solidFill>
                  <a:schemeClr val="accent1">
                    <a:lumMod val="50000"/>
                  </a:schemeClr>
                </a:solidFill>
                <a:latin typeface="Arial" panose="020B0604020202020204" pitchFamily="34" charset="0"/>
                <a:cs typeface="Arial" panose="020B0604020202020204" pitchFamily="34" charset="0"/>
              </a:rPr>
              <a:t>YOL HARİTASI</a:t>
            </a:r>
            <a:r>
              <a:rPr lang="tr-TR" sz="4000" b="1" dirty="0">
                <a:solidFill>
                  <a:schemeClr val="tx1">
                    <a:lumMod val="65000"/>
                    <a:lumOff val="35000"/>
                  </a:schemeClr>
                </a:solidFill>
                <a:latin typeface="Arial" panose="020B0604020202020204" pitchFamily="34" charset="0"/>
                <a:cs typeface="Arial" panose="020B0604020202020204" pitchFamily="34" charset="0"/>
              </a:rPr>
              <a:t>-</a:t>
            </a:r>
          </a:p>
        </p:txBody>
      </p:sp>
      <p:sp>
        <p:nvSpPr>
          <p:cNvPr id="3" name="İçerik Yer Tutucusu 2">
            <a:extLst>
              <a:ext uri="{FF2B5EF4-FFF2-40B4-BE49-F238E27FC236}">
                <a16:creationId xmlns:a16="http://schemas.microsoft.com/office/drawing/2014/main" id="{709B064F-46D2-66D9-37F6-03E509092D2B}"/>
              </a:ext>
            </a:extLst>
          </p:cNvPr>
          <p:cNvSpPr>
            <a:spLocks noGrp="1"/>
          </p:cNvSpPr>
          <p:nvPr>
            <p:ph idx="1"/>
          </p:nvPr>
        </p:nvSpPr>
        <p:spPr>
          <a:xfrm>
            <a:off x="1186992" y="2579770"/>
            <a:ext cx="9578419" cy="1256939"/>
          </a:xfrm>
        </p:spPr>
        <p:txBody>
          <a:bodyPr/>
          <a:lstStyle/>
          <a:p>
            <a:pPr marL="0" indent="0">
              <a:buNone/>
            </a:pPr>
            <a:r>
              <a:rPr lang="tr-TR" dirty="0"/>
              <a:t>Problemden çözüme giden yol, çözümden gelecekte planlanan hedefler</a:t>
            </a:r>
          </a:p>
        </p:txBody>
      </p:sp>
    </p:spTree>
    <p:extLst>
      <p:ext uri="{BB962C8B-B14F-4D97-AF65-F5344CB8AC3E}">
        <p14:creationId xmlns:p14="http://schemas.microsoft.com/office/powerpoint/2010/main" val="269168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7134256-8950-009C-1A7D-84836597F635}"/>
              </a:ext>
            </a:extLst>
          </p:cNvPr>
          <p:cNvPicPr>
            <a:picLocks noChangeAspect="1"/>
          </p:cNvPicPr>
          <p:nvPr/>
        </p:nvPicPr>
        <p:blipFill rotWithShape="1">
          <a:blip r:embed="rId2"/>
          <a:srcRect l="16915" t="15888" r="21091" b="6383"/>
          <a:stretch/>
        </p:blipFill>
        <p:spPr>
          <a:xfrm>
            <a:off x="1234078" y="0"/>
            <a:ext cx="9723843" cy="6858000"/>
          </a:xfrm>
          <a:prstGeom prst="rect">
            <a:avLst/>
          </a:prstGeom>
        </p:spPr>
      </p:pic>
      <p:sp>
        <p:nvSpPr>
          <p:cNvPr id="2" name="Başlık 1">
            <a:extLst>
              <a:ext uri="{FF2B5EF4-FFF2-40B4-BE49-F238E27FC236}">
                <a16:creationId xmlns:a16="http://schemas.microsoft.com/office/drawing/2014/main" id="{BB572FDD-AFE3-D861-8CF3-F140ADCB1587}"/>
              </a:ext>
            </a:extLst>
          </p:cNvPr>
          <p:cNvSpPr>
            <a:spLocks noGrp="1"/>
          </p:cNvSpPr>
          <p:nvPr>
            <p:ph type="title"/>
          </p:nvPr>
        </p:nvSpPr>
        <p:spPr>
          <a:xfrm>
            <a:off x="2281287" y="1348034"/>
            <a:ext cx="7347408" cy="1159497"/>
          </a:xfrm>
          <a:solidFill>
            <a:schemeClr val="bg1"/>
          </a:solidFill>
        </p:spPr>
        <p:txBody>
          <a:bodyPr>
            <a:normAutofit/>
          </a:bodyPr>
          <a:lstStyle/>
          <a:p>
            <a:pPr algn="ctr"/>
            <a:r>
              <a:rPr lang="tr-TR" sz="4000" b="1" dirty="0">
                <a:solidFill>
                  <a:schemeClr val="tx1">
                    <a:lumMod val="65000"/>
                    <a:lumOff val="35000"/>
                  </a:schemeClr>
                </a:solidFill>
                <a:latin typeface="Arial" panose="020B0604020202020204" pitchFamily="34" charset="0"/>
                <a:cs typeface="Arial" panose="020B0604020202020204" pitchFamily="34" charset="0"/>
              </a:rPr>
              <a:t>-</a:t>
            </a:r>
            <a:r>
              <a:rPr lang="tr-TR" sz="4000" b="1" dirty="0">
                <a:solidFill>
                  <a:schemeClr val="accent1">
                    <a:lumMod val="50000"/>
                  </a:schemeClr>
                </a:solidFill>
                <a:latin typeface="Arial" panose="020B0604020202020204" pitchFamily="34" charset="0"/>
                <a:cs typeface="Arial" panose="020B0604020202020204" pitchFamily="34" charset="0"/>
              </a:rPr>
              <a:t>DEMO VİDEO LİNKİ</a:t>
            </a:r>
            <a:r>
              <a:rPr lang="tr-TR" sz="4000" b="1" dirty="0">
                <a:solidFill>
                  <a:schemeClr val="tx1">
                    <a:lumMod val="65000"/>
                    <a:lumOff val="35000"/>
                  </a:schemeClr>
                </a:solidFill>
                <a:latin typeface="Arial" panose="020B0604020202020204" pitchFamily="34" charset="0"/>
                <a:cs typeface="Arial" panose="020B0604020202020204" pitchFamily="34" charset="0"/>
              </a:rPr>
              <a:t>-</a:t>
            </a:r>
          </a:p>
        </p:txBody>
      </p:sp>
      <p:sp>
        <p:nvSpPr>
          <p:cNvPr id="3" name="İçerik Yer Tutucusu 2">
            <a:extLst>
              <a:ext uri="{FF2B5EF4-FFF2-40B4-BE49-F238E27FC236}">
                <a16:creationId xmlns:a16="http://schemas.microsoft.com/office/drawing/2014/main" id="{7497DE8C-B92A-7E2D-AADF-3D817FA0E454}"/>
              </a:ext>
            </a:extLst>
          </p:cNvPr>
          <p:cNvSpPr>
            <a:spLocks noGrp="1"/>
          </p:cNvSpPr>
          <p:nvPr>
            <p:ph idx="1"/>
          </p:nvPr>
        </p:nvSpPr>
        <p:spPr>
          <a:xfrm>
            <a:off x="838200" y="2507531"/>
            <a:ext cx="10515600" cy="2196444"/>
          </a:xfrm>
        </p:spPr>
        <p:txBody>
          <a:bodyPr/>
          <a:lstStyle/>
          <a:p>
            <a:endParaRPr lang="tr-TR" dirty="0"/>
          </a:p>
        </p:txBody>
      </p:sp>
    </p:spTree>
    <p:extLst>
      <p:ext uri="{BB962C8B-B14F-4D97-AF65-F5344CB8AC3E}">
        <p14:creationId xmlns:p14="http://schemas.microsoft.com/office/powerpoint/2010/main" val="1630119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E70565A-87A0-71D8-E9CF-168F8CB0C049}"/>
              </a:ext>
            </a:extLst>
          </p:cNvPr>
          <p:cNvPicPr>
            <a:picLocks noChangeAspect="1"/>
          </p:cNvPicPr>
          <p:nvPr/>
        </p:nvPicPr>
        <p:blipFill rotWithShape="1">
          <a:blip r:embed="rId2"/>
          <a:srcRect l="16994" t="15888" r="20931" b="6383"/>
          <a:stretch/>
        </p:blipFill>
        <p:spPr>
          <a:xfrm>
            <a:off x="525222" y="0"/>
            <a:ext cx="9736359" cy="6858000"/>
          </a:xfrm>
          <a:prstGeom prst="rect">
            <a:avLst/>
          </a:prstGeom>
        </p:spPr>
      </p:pic>
    </p:spTree>
    <p:extLst>
      <p:ext uri="{BB962C8B-B14F-4D97-AF65-F5344CB8AC3E}">
        <p14:creationId xmlns:p14="http://schemas.microsoft.com/office/powerpoint/2010/main" val="93456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F6B7F1C-8E48-5B41-8265-485506704C4A}"/>
              </a:ext>
            </a:extLst>
          </p:cNvPr>
          <p:cNvPicPr>
            <a:picLocks noChangeAspect="1"/>
          </p:cNvPicPr>
          <p:nvPr/>
        </p:nvPicPr>
        <p:blipFill rotWithShape="1">
          <a:blip r:embed="rId2"/>
          <a:srcRect l="16875" t="15797" r="21005" b="6377"/>
          <a:stretch/>
        </p:blipFill>
        <p:spPr>
          <a:xfrm>
            <a:off x="1230267" y="-1"/>
            <a:ext cx="9731465" cy="6858001"/>
          </a:xfrm>
          <a:prstGeom prst="rect">
            <a:avLst/>
          </a:prstGeom>
        </p:spPr>
      </p:pic>
      <p:sp>
        <p:nvSpPr>
          <p:cNvPr id="3" name="İçerik Yer Tutucusu 2">
            <a:extLst>
              <a:ext uri="{FF2B5EF4-FFF2-40B4-BE49-F238E27FC236}">
                <a16:creationId xmlns:a16="http://schemas.microsoft.com/office/drawing/2014/main" id="{51959D7E-D9A1-0EBE-7668-241EEAAADB77}"/>
              </a:ext>
            </a:extLst>
          </p:cNvPr>
          <p:cNvSpPr>
            <a:spLocks noGrp="1"/>
          </p:cNvSpPr>
          <p:nvPr>
            <p:ph idx="1"/>
          </p:nvPr>
        </p:nvSpPr>
        <p:spPr>
          <a:xfrm>
            <a:off x="2246242" y="2738229"/>
            <a:ext cx="7699513" cy="1381540"/>
          </a:xfrm>
        </p:spPr>
        <p:txBody>
          <a:bodyPr/>
          <a:lstStyle/>
          <a:p>
            <a:pPr marL="0" indent="0" algn="ctr">
              <a:buNone/>
            </a:pPr>
            <a:r>
              <a:rPr lang="tr-TR" sz="3200" b="1" dirty="0">
                <a:solidFill>
                  <a:srgbClr val="FF0000"/>
                </a:solidFill>
                <a:latin typeface="Arial" panose="020B0604020202020204" pitchFamily="34" charset="0"/>
                <a:cs typeface="Arial" panose="020B0604020202020204" pitchFamily="34" charset="0"/>
              </a:rPr>
              <a:t>mAIn</a:t>
            </a:r>
          </a:p>
          <a:p>
            <a:pPr marL="0" indent="0" algn="ctr">
              <a:buNone/>
            </a:pPr>
            <a:r>
              <a:rPr lang="tr-TR" dirty="0">
                <a:latin typeface="Arial" panose="020B0604020202020204" pitchFamily="34" charset="0"/>
                <a:cs typeface="Arial" panose="020B0604020202020204" pitchFamily="34" charset="0"/>
              </a:rPr>
              <a:t>Takım Lideri: Kevser Cansu YURDUSEVER</a:t>
            </a:r>
          </a:p>
        </p:txBody>
      </p:sp>
    </p:spTree>
    <p:extLst>
      <p:ext uri="{BB962C8B-B14F-4D97-AF65-F5344CB8AC3E}">
        <p14:creationId xmlns:p14="http://schemas.microsoft.com/office/powerpoint/2010/main" val="75219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B7C1C85-7248-E77B-A497-83C98FE35777}"/>
              </a:ext>
            </a:extLst>
          </p:cNvPr>
          <p:cNvPicPr>
            <a:picLocks noChangeAspect="1"/>
          </p:cNvPicPr>
          <p:nvPr/>
        </p:nvPicPr>
        <p:blipFill rotWithShape="1">
          <a:blip r:embed="rId2"/>
          <a:srcRect l="17154" t="15744" r="21091" b="6666"/>
          <a:stretch/>
        </p:blipFill>
        <p:spPr>
          <a:xfrm>
            <a:off x="1243996" y="0"/>
            <a:ext cx="9704007" cy="6858000"/>
          </a:xfrm>
          <a:prstGeom prst="rect">
            <a:avLst/>
          </a:prstGeom>
        </p:spPr>
      </p:pic>
      <p:sp>
        <p:nvSpPr>
          <p:cNvPr id="3" name="İçerik Yer Tutucusu 2">
            <a:extLst>
              <a:ext uri="{FF2B5EF4-FFF2-40B4-BE49-F238E27FC236}">
                <a16:creationId xmlns:a16="http://schemas.microsoft.com/office/drawing/2014/main" id="{9C60EDA7-E485-2A6B-6F9C-A6E67EBE9C1F}"/>
              </a:ext>
            </a:extLst>
          </p:cNvPr>
          <p:cNvSpPr>
            <a:spLocks noGrp="1"/>
          </p:cNvSpPr>
          <p:nvPr>
            <p:ph idx="1"/>
          </p:nvPr>
        </p:nvSpPr>
        <p:spPr>
          <a:xfrm>
            <a:off x="838200" y="2111604"/>
            <a:ext cx="10515600" cy="3280528"/>
          </a:xfrm>
        </p:spPr>
        <p:txBody>
          <a:bodyPr>
            <a:noAutofit/>
          </a:bodyPr>
          <a:lstStyle/>
          <a:p>
            <a:pPr marL="0" indent="0" algn="just" rtl="0" fontAlgn="base">
              <a:lnSpc>
                <a:spcPct val="160000"/>
              </a:lnSpc>
              <a:spcBef>
                <a:spcPts val="0"/>
              </a:spcBef>
              <a:spcAft>
                <a:spcPts val="0"/>
              </a:spcAft>
              <a:buNone/>
            </a:pPr>
            <a:endParaRPr lang="tr-TR" sz="1400" b="0" i="0" u="none" strike="noStrike" dirty="0">
              <a:effectLst/>
              <a:latin typeface="Arial" panose="020B0604020202020204" pitchFamily="34" charset="0"/>
              <a:cs typeface="Arial" panose="020B0604020202020204" pitchFamily="34" charset="0"/>
            </a:endParaRPr>
          </a:p>
          <a:p>
            <a:pPr algn="just" rtl="0" fontAlgn="base">
              <a:lnSpc>
                <a:spcPct val="160000"/>
              </a:lnSpc>
              <a:spcBef>
                <a:spcPts val="0"/>
              </a:spcBef>
              <a:spcAft>
                <a:spcPts val="0"/>
              </a:spcAft>
              <a:buFont typeface="Arial" panose="020B0604020202020204" pitchFamily="34" charset="0"/>
              <a:buChar char="•"/>
            </a:pPr>
            <a:r>
              <a:rPr lang="tr-TR" sz="1400" b="0" i="0" u="none" strike="noStrike" dirty="0">
                <a:effectLst/>
                <a:latin typeface="Arial" panose="020B0604020202020204" pitchFamily="34" charset="0"/>
                <a:cs typeface="Arial" panose="020B0604020202020204" pitchFamily="34" charset="0"/>
              </a:rPr>
              <a:t>Ekip 1 üyeden oluşmaktadır. Takım kaptanı Kevser Cansu YURDUSEVER’dir</a:t>
            </a:r>
          </a:p>
          <a:p>
            <a:pPr algn="just" fontAlgn="base">
              <a:lnSpc>
                <a:spcPct val="160000"/>
              </a:lnSpc>
              <a:spcBef>
                <a:spcPts val="0"/>
              </a:spcBef>
            </a:pPr>
            <a:r>
              <a:rPr lang="tr-TR" sz="1400" b="0" i="0" u="none" strike="noStrike" dirty="0">
                <a:effectLst/>
                <a:latin typeface="Arial" panose="020B0604020202020204" pitchFamily="34" charset="0"/>
                <a:cs typeface="Arial" panose="020B0604020202020204" pitchFamily="34" charset="0"/>
              </a:rPr>
              <a:t>1998 yılında Trabzon’da doğdum. KTO Karatay Üniversitesi Bilgisayar Mühendisliği bölümünden bu yıl(2022) mezun oluyorum. Üniversitede 3. sınıfta Yapay Zeka ve Veri Bilimi Çalışma grubuna katıldım ve halen aktif olarak çalışmalarıma devam etmekteyim. Bu grupta yapay zeka ve veri bilimi alanında kendimi geliştirdim. </a:t>
            </a:r>
          </a:p>
          <a:p>
            <a:pPr algn="just" fontAlgn="base">
              <a:lnSpc>
                <a:spcPct val="160000"/>
              </a:lnSpc>
              <a:spcBef>
                <a:spcPts val="0"/>
              </a:spcBef>
            </a:pPr>
            <a:r>
              <a:rPr lang="tr-TR" sz="1400" b="0" i="0" u="none" strike="noStrike" dirty="0">
                <a:effectLst/>
                <a:latin typeface="Arial" panose="020B0604020202020204" pitchFamily="34" charset="0"/>
                <a:cs typeface="Arial" panose="020B0604020202020204" pitchFamily="34" charset="0"/>
              </a:rPr>
              <a:t>Bu süreçte ‘TÜBİTAK 1005’ programına grup arkadaşlarımla katıldım. Aynı projede önerdiğimiz yöntem için patent başvurusunda bulunduk. Ayrıca bu grubun üyelerinden oluşan bir takımla TeknoFest’e Akıllı Ulaşım kategorisinde katıldık. Projemizle finale kaldık. Yarışma  süreci devam etmektedir.</a:t>
            </a:r>
          </a:p>
          <a:p>
            <a:pPr algn="just" rtl="0" fontAlgn="base">
              <a:lnSpc>
                <a:spcPct val="160000"/>
              </a:lnSpc>
              <a:spcBef>
                <a:spcPts val="0"/>
              </a:spcBef>
              <a:spcAft>
                <a:spcPts val="0"/>
              </a:spcAft>
              <a:buFont typeface="Arial" panose="020B0604020202020204" pitchFamily="34" charset="0"/>
              <a:buChar char="•"/>
            </a:pPr>
            <a:r>
              <a:rPr lang="tr-TR" sz="1400" b="1" i="0" u="none" strike="noStrike" dirty="0">
                <a:effectLst/>
                <a:latin typeface="Arial" panose="020B0604020202020204" pitchFamily="34" charset="0"/>
                <a:cs typeface="Arial" panose="020B0604020202020204" pitchFamily="34" charset="0"/>
              </a:rPr>
              <a:t>Bu takımdaki görevim proje geliştirme, model oluşturma ve kodlamadır.</a:t>
            </a:r>
          </a:p>
          <a:p>
            <a:pPr marL="0" indent="0" algn="just">
              <a:buNone/>
            </a:pPr>
            <a:br>
              <a:rPr lang="tr-TR" sz="1400" b="0" dirty="0">
                <a:effectLst/>
                <a:latin typeface="Arial" panose="020B0604020202020204" pitchFamily="34" charset="0"/>
                <a:cs typeface="Arial" panose="020B0604020202020204" pitchFamily="34" charset="0"/>
              </a:rPr>
            </a:br>
            <a:endParaRPr lang="tr-T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619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06E8C68-4D63-C271-829A-D2E05C7CD806}"/>
              </a:ext>
            </a:extLst>
          </p:cNvPr>
          <p:cNvPicPr>
            <a:picLocks noChangeAspect="1"/>
          </p:cNvPicPr>
          <p:nvPr/>
        </p:nvPicPr>
        <p:blipFill rotWithShape="1">
          <a:blip r:embed="rId2"/>
          <a:srcRect l="16995" t="15887" r="21011" b="6525"/>
          <a:stretch/>
        </p:blipFill>
        <p:spPr>
          <a:xfrm>
            <a:off x="1225190" y="0"/>
            <a:ext cx="9741620" cy="6858000"/>
          </a:xfrm>
          <a:prstGeom prst="rect">
            <a:avLst/>
          </a:prstGeom>
        </p:spPr>
      </p:pic>
      <p:sp>
        <p:nvSpPr>
          <p:cNvPr id="3" name="İçerik Yer Tutucusu 2">
            <a:extLst>
              <a:ext uri="{FF2B5EF4-FFF2-40B4-BE49-F238E27FC236}">
                <a16:creationId xmlns:a16="http://schemas.microsoft.com/office/drawing/2014/main" id="{85EEA467-DB4A-9ACC-161F-DA9592576EC5}"/>
              </a:ext>
            </a:extLst>
          </p:cNvPr>
          <p:cNvSpPr>
            <a:spLocks noGrp="1"/>
          </p:cNvSpPr>
          <p:nvPr>
            <p:ph idx="1"/>
          </p:nvPr>
        </p:nvSpPr>
        <p:spPr>
          <a:xfrm>
            <a:off x="1445368" y="3137757"/>
            <a:ext cx="9301264" cy="1500232"/>
          </a:xfrm>
        </p:spPr>
        <p:txBody>
          <a:bodyPr>
            <a:normAutofit/>
          </a:bodyPr>
          <a:lstStyle/>
          <a:p>
            <a:pPr algn="just"/>
            <a:r>
              <a:rPr lang="tr-TR" sz="1800" dirty="0">
                <a:latin typeface="Arial" panose="020B0604020202020204" pitchFamily="34" charset="0"/>
                <a:cs typeface="Arial" panose="020B0604020202020204" pitchFamily="34" charset="0"/>
              </a:rPr>
              <a:t>Ekipteki tek üye olarak araştırma, proje geliştirme ve kodlama görevlerim vardı. </a:t>
            </a:r>
          </a:p>
          <a:p>
            <a:pPr algn="just"/>
            <a:r>
              <a:rPr lang="tr-TR" sz="1800" dirty="0">
                <a:latin typeface="Arial" panose="020B0604020202020204" pitchFamily="34" charset="0"/>
                <a:cs typeface="Arial" panose="020B0604020202020204" pitchFamily="34" charset="0"/>
              </a:rPr>
              <a:t>Projenin planlanması, üzerinde çalışılacak verinin oluşturulması ve projede bahsi geçen deyimler ve atasözlerinin duygu skorlarını içeren bir veri setinin hazırlanması aşamalarında görev aldım. </a:t>
            </a:r>
          </a:p>
        </p:txBody>
      </p:sp>
    </p:spTree>
    <p:extLst>
      <p:ext uri="{BB962C8B-B14F-4D97-AF65-F5344CB8AC3E}">
        <p14:creationId xmlns:p14="http://schemas.microsoft.com/office/powerpoint/2010/main" val="236516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2585C74-331B-1538-FCB2-05EEC71EABFF}"/>
              </a:ext>
            </a:extLst>
          </p:cNvPr>
          <p:cNvPicPr>
            <a:picLocks noChangeAspect="1"/>
          </p:cNvPicPr>
          <p:nvPr/>
        </p:nvPicPr>
        <p:blipFill rotWithShape="1">
          <a:blip r:embed="rId2"/>
          <a:srcRect l="16915" t="15888" r="21011" b="6383"/>
          <a:stretch/>
        </p:blipFill>
        <p:spPr>
          <a:xfrm>
            <a:off x="1227271" y="-775"/>
            <a:ext cx="9737458" cy="6858775"/>
          </a:xfrm>
          <a:prstGeom prst="rect">
            <a:avLst/>
          </a:prstGeom>
        </p:spPr>
      </p:pic>
      <p:sp>
        <p:nvSpPr>
          <p:cNvPr id="3" name="İçerik Yer Tutucusu 2">
            <a:extLst>
              <a:ext uri="{FF2B5EF4-FFF2-40B4-BE49-F238E27FC236}">
                <a16:creationId xmlns:a16="http://schemas.microsoft.com/office/drawing/2014/main" id="{C12360EE-E537-F7A8-90B4-55587513C456}"/>
              </a:ext>
            </a:extLst>
          </p:cNvPr>
          <p:cNvSpPr>
            <a:spLocks noGrp="1"/>
          </p:cNvSpPr>
          <p:nvPr>
            <p:ph idx="1"/>
          </p:nvPr>
        </p:nvSpPr>
        <p:spPr>
          <a:xfrm>
            <a:off x="1459960" y="2502897"/>
            <a:ext cx="9272080" cy="1851430"/>
          </a:xfrm>
        </p:spPr>
        <p:txBody>
          <a:bodyPr>
            <a:normAutofit/>
          </a:bodyPr>
          <a:lstStyle/>
          <a:p>
            <a:pPr algn="just"/>
            <a:r>
              <a:rPr lang="tr-TR" sz="1800" b="0" i="0" u="none" strike="noStrike" dirty="0">
                <a:effectLst/>
                <a:latin typeface="Arial" panose="020B0604020202020204" pitchFamily="34" charset="0"/>
                <a:cs typeface="Arial" panose="020B0604020202020204" pitchFamily="34" charset="0"/>
              </a:rPr>
              <a:t>Projenin odağı Türkçe Doğal Dil İşleme’de atasözleri ve deyimlerimiz için duygu skorları içeren bir veri seti bulunmamasıdır. Bunun altında yatan temel sebep ise bağlamın anlaşılamamasıdır. Deyimler ve atasözleri mecaz ve ironi içerdiğinden içeriğin anlaşılması zorlaşmaktadır. </a:t>
            </a:r>
          </a:p>
          <a:p>
            <a:pPr algn="just"/>
            <a:r>
              <a:rPr lang="tr-TR" sz="1800" dirty="0">
                <a:latin typeface="Arial" panose="020B0604020202020204" pitchFamily="34" charset="0"/>
                <a:cs typeface="Arial" panose="020B0604020202020204" pitchFamily="34" charset="0"/>
              </a:rPr>
              <a:t>Türkçe dilimizde de duygu analizi yapılmak istendiğinde alınan sonucun en doğru şekilde olması adına atasözleri ve deyimler için bir veri seti ihtiyacı vardır.</a:t>
            </a:r>
          </a:p>
        </p:txBody>
      </p:sp>
    </p:spTree>
    <p:extLst>
      <p:ext uri="{BB962C8B-B14F-4D97-AF65-F5344CB8AC3E}">
        <p14:creationId xmlns:p14="http://schemas.microsoft.com/office/powerpoint/2010/main" val="394500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754DB2BA-71A9-5B96-BA73-77F50E03B93A}"/>
              </a:ext>
            </a:extLst>
          </p:cNvPr>
          <p:cNvPicPr>
            <a:picLocks noChangeAspect="1"/>
          </p:cNvPicPr>
          <p:nvPr/>
        </p:nvPicPr>
        <p:blipFill rotWithShape="1">
          <a:blip r:embed="rId2"/>
          <a:srcRect l="16915" t="15887" r="21091" b="6099"/>
          <a:stretch/>
        </p:blipFill>
        <p:spPr>
          <a:xfrm>
            <a:off x="1251759" y="0"/>
            <a:ext cx="9688482" cy="6858000"/>
          </a:xfrm>
          <a:prstGeom prst="rect">
            <a:avLst/>
          </a:prstGeom>
        </p:spPr>
      </p:pic>
      <p:sp>
        <p:nvSpPr>
          <p:cNvPr id="3" name="İçerik Yer Tutucusu 2">
            <a:extLst>
              <a:ext uri="{FF2B5EF4-FFF2-40B4-BE49-F238E27FC236}">
                <a16:creationId xmlns:a16="http://schemas.microsoft.com/office/drawing/2014/main" id="{6DE9FD06-B8FC-A8FA-BFE2-D1BA8D85B16D}"/>
              </a:ext>
            </a:extLst>
          </p:cNvPr>
          <p:cNvSpPr>
            <a:spLocks noGrp="1"/>
          </p:cNvSpPr>
          <p:nvPr>
            <p:ph idx="1"/>
          </p:nvPr>
        </p:nvSpPr>
        <p:spPr>
          <a:xfrm>
            <a:off x="1690344" y="2729829"/>
            <a:ext cx="8811312" cy="1578221"/>
          </a:xfrm>
        </p:spPr>
        <p:txBody>
          <a:bodyPr>
            <a:normAutofit/>
          </a:bodyPr>
          <a:lstStyle/>
          <a:p>
            <a:pPr marL="0" indent="0" algn="just">
              <a:buNone/>
            </a:pPr>
            <a:r>
              <a:rPr lang="tr-TR" sz="2400" dirty="0">
                <a:latin typeface="Arial" panose="020B0604020202020204" pitchFamily="34" charset="0"/>
                <a:cs typeface="Arial" panose="020B0604020202020204" pitchFamily="34" charset="0"/>
              </a:rPr>
              <a:t>Probleme çözüm önerisi olarak herhangi bir Türkçe metinde gerçekleştirilecek duygu analizinde kullanılmak üzere  </a:t>
            </a:r>
            <a:r>
              <a:rPr lang="tr-TR" sz="2400" b="1" dirty="0">
                <a:latin typeface="Arial" panose="020B0604020202020204" pitchFamily="34" charset="0"/>
                <a:cs typeface="Arial" panose="020B0604020202020204" pitchFamily="34" charset="0"/>
              </a:rPr>
              <a:t>atasözleri ve deyimlerin duygu skorlarını içeren </a:t>
            </a:r>
            <a:r>
              <a:rPr lang="tr-TR" sz="2400" dirty="0">
                <a:latin typeface="Arial" panose="020B0604020202020204" pitchFamily="34" charset="0"/>
                <a:cs typeface="Arial" panose="020B0604020202020204" pitchFamily="34" charset="0"/>
              </a:rPr>
              <a:t>bir veri seti oluşturulması planlanmıştır.</a:t>
            </a:r>
          </a:p>
        </p:txBody>
      </p:sp>
    </p:spTree>
    <p:extLst>
      <p:ext uri="{BB962C8B-B14F-4D97-AF65-F5344CB8AC3E}">
        <p14:creationId xmlns:p14="http://schemas.microsoft.com/office/powerpoint/2010/main" val="59083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A0EF977-E532-A16D-ADFE-FC7BB0A080F3}"/>
              </a:ext>
            </a:extLst>
          </p:cNvPr>
          <p:cNvPicPr>
            <a:picLocks noChangeAspect="1"/>
          </p:cNvPicPr>
          <p:nvPr/>
        </p:nvPicPr>
        <p:blipFill rotWithShape="1">
          <a:blip r:embed="rId2"/>
          <a:srcRect l="16915" t="15888" r="21011" b="6383"/>
          <a:stretch/>
        </p:blipFill>
        <p:spPr>
          <a:xfrm>
            <a:off x="1227271" y="-775"/>
            <a:ext cx="9737458" cy="6858775"/>
          </a:xfrm>
          <a:prstGeom prst="rect">
            <a:avLst/>
          </a:prstGeom>
        </p:spPr>
      </p:pic>
      <p:sp>
        <p:nvSpPr>
          <p:cNvPr id="2" name="Başlık 1">
            <a:extLst>
              <a:ext uri="{FF2B5EF4-FFF2-40B4-BE49-F238E27FC236}">
                <a16:creationId xmlns:a16="http://schemas.microsoft.com/office/drawing/2014/main" id="{59C0535C-6139-371B-F0EB-D337E51CA988}"/>
              </a:ext>
            </a:extLst>
          </p:cNvPr>
          <p:cNvSpPr>
            <a:spLocks noGrp="1"/>
          </p:cNvSpPr>
          <p:nvPr>
            <p:ph type="title"/>
          </p:nvPr>
        </p:nvSpPr>
        <p:spPr>
          <a:xfrm>
            <a:off x="4392890" y="1288951"/>
            <a:ext cx="3252248" cy="709531"/>
          </a:xfrm>
          <a:solidFill>
            <a:schemeClr val="bg1"/>
          </a:solidFill>
        </p:spPr>
        <p:txBody>
          <a:bodyPr/>
          <a:lstStyle/>
          <a:p>
            <a:pPr algn="ctr"/>
            <a:r>
              <a:rPr lang="tr-TR" b="1" dirty="0">
                <a:solidFill>
                  <a:schemeClr val="tx1">
                    <a:lumMod val="65000"/>
                    <a:lumOff val="35000"/>
                  </a:schemeClr>
                </a:solidFill>
                <a:latin typeface="Arial" panose="020B0604020202020204" pitchFamily="34" charset="0"/>
                <a:cs typeface="Arial" panose="020B0604020202020204" pitchFamily="34" charset="0"/>
              </a:rPr>
              <a:t>-</a:t>
            </a:r>
            <a:r>
              <a:rPr lang="tr-TR" b="1" dirty="0">
                <a:solidFill>
                  <a:schemeClr val="accent1">
                    <a:lumMod val="50000"/>
                  </a:schemeClr>
                </a:solidFill>
                <a:latin typeface="Arial" panose="020B0604020202020204" pitchFamily="34" charset="0"/>
                <a:cs typeface="Arial" panose="020B0604020202020204" pitchFamily="34" charset="0"/>
              </a:rPr>
              <a:t>YÖNTEM</a:t>
            </a:r>
            <a:r>
              <a:rPr lang="tr-TR" b="1" dirty="0">
                <a:solidFill>
                  <a:schemeClr val="tx1">
                    <a:lumMod val="65000"/>
                    <a:lumOff val="35000"/>
                  </a:schemeClr>
                </a:solidFill>
                <a:latin typeface="Arial" panose="020B0604020202020204" pitchFamily="34" charset="0"/>
                <a:cs typeface="Arial" panose="020B0604020202020204" pitchFamily="34" charset="0"/>
              </a:rPr>
              <a:t>-</a:t>
            </a:r>
          </a:p>
        </p:txBody>
      </p:sp>
      <p:sp>
        <p:nvSpPr>
          <p:cNvPr id="3" name="İçerik Yer Tutucusu 2">
            <a:extLst>
              <a:ext uri="{FF2B5EF4-FFF2-40B4-BE49-F238E27FC236}">
                <a16:creationId xmlns:a16="http://schemas.microsoft.com/office/drawing/2014/main" id="{BBCB628B-486D-A3FB-EF88-834B51157DD7}"/>
              </a:ext>
            </a:extLst>
          </p:cNvPr>
          <p:cNvSpPr>
            <a:spLocks noGrp="1"/>
          </p:cNvSpPr>
          <p:nvPr>
            <p:ph idx="1"/>
          </p:nvPr>
        </p:nvSpPr>
        <p:spPr>
          <a:xfrm>
            <a:off x="1227271" y="2521672"/>
            <a:ext cx="9737458" cy="2337847"/>
          </a:xfrm>
        </p:spPr>
        <p:txBody>
          <a:bodyPr>
            <a:normAutofit/>
          </a:bodyPr>
          <a:lstStyle/>
          <a:p>
            <a:pPr algn="just"/>
            <a:r>
              <a:rPr lang="tr-TR" sz="1400" dirty="0">
                <a:latin typeface="Arial" panose="020B0604020202020204" pitchFamily="34" charset="0"/>
                <a:cs typeface="Arial" panose="020B0604020202020204" pitchFamily="34" charset="0"/>
              </a:rPr>
              <a:t>Projede kullanılan yöntemde deyim ve atasözleri yerine anlamlarına duygu analizi yapılması planlanmıştır.</a:t>
            </a:r>
          </a:p>
          <a:p>
            <a:pPr algn="just"/>
            <a:r>
              <a:rPr lang="tr-TR" sz="1400" dirty="0">
                <a:latin typeface="Arial" panose="020B0604020202020204" pitchFamily="34" charset="0"/>
                <a:cs typeface="Arial" panose="020B0604020202020204" pitchFamily="34" charset="0"/>
              </a:rPr>
              <a:t>Türkçe deyim ve atasözlerinin anlamları çevrimiçi ortamdan elde edilerek bir veri seti oluşturulacaktır.</a:t>
            </a:r>
          </a:p>
          <a:p>
            <a:pPr algn="just"/>
            <a:r>
              <a:rPr lang="tr-TR" sz="1400" dirty="0">
                <a:latin typeface="Arial" panose="020B0604020202020204" pitchFamily="34" charset="0"/>
                <a:cs typeface="Arial" panose="020B0604020202020204" pitchFamily="34" charset="0"/>
              </a:rPr>
              <a:t>‘</a:t>
            </a:r>
            <a:r>
              <a:rPr lang="tr-TR" sz="1400" dirty="0" err="1">
                <a:latin typeface="Arial" panose="020B0604020202020204" pitchFamily="34" charset="0"/>
                <a:cs typeface="Arial" panose="020B0604020202020204" pitchFamily="34" charset="0"/>
              </a:rPr>
              <a:t>sentistrength</a:t>
            </a:r>
            <a:r>
              <a:rPr lang="tr-TR" sz="1400" dirty="0">
                <a:latin typeface="Arial" panose="020B0604020202020204" pitchFamily="34" charset="0"/>
                <a:cs typeface="Arial" panose="020B0604020202020204" pitchFamily="34" charset="0"/>
              </a:rPr>
              <a:t>’ kütüphanesi kullanılarak atasözleri ve deyimlerin anlamlarına cümle bazlı analiz yapılarak duygu skorları elde edilecektir.</a:t>
            </a:r>
          </a:p>
          <a:p>
            <a:pPr algn="just"/>
            <a:r>
              <a:rPr lang="tr-TR" sz="1400" dirty="0">
                <a:latin typeface="Arial" panose="020B0604020202020204" pitchFamily="34" charset="0"/>
                <a:cs typeface="Arial" panose="020B0604020202020204" pitchFamily="34" charset="0"/>
              </a:rPr>
              <a:t>Ardından Türkiye Türkçesindeki Deyimlerinde Duyguların Analizi(AVCI, Yıldız Yenen, 2015) adlı makaleden yararlanılarak kendi oluşturduğum veri setinde de bulunan deyimlerin etiketlenmesi yapılacaktır. Negatif ve Pozitif şeklinde etiketleme yapılacaktır. </a:t>
            </a:r>
          </a:p>
          <a:p>
            <a:pPr algn="just"/>
            <a:r>
              <a:rPr lang="tr-TR" sz="1400" dirty="0">
                <a:latin typeface="Arial" panose="020B0604020202020204" pitchFamily="34" charset="0"/>
                <a:cs typeface="Arial" panose="020B0604020202020204" pitchFamily="34" charset="0"/>
              </a:rPr>
              <a:t>Analiz sonucunda elde edilen skorlar ile etiketler karşılaştırılarak doğruluk oranı incelenecek ve iyileştirmeler yapılacaktır.</a:t>
            </a:r>
          </a:p>
        </p:txBody>
      </p:sp>
    </p:spTree>
    <p:extLst>
      <p:ext uri="{BB962C8B-B14F-4D97-AF65-F5344CB8AC3E}">
        <p14:creationId xmlns:p14="http://schemas.microsoft.com/office/powerpoint/2010/main" val="197367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8E9D1A6-8F89-1F65-2F14-2B5829E22519}"/>
              </a:ext>
            </a:extLst>
          </p:cNvPr>
          <p:cNvPicPr>
            <a:picLocks noChangeAspect="1"/>
          </p:cNvPicPr>
          <p:nvPr/>
        </p:nvPicPr>
        <p:blipFill rotWithShape="1">
          <a:blip r:embed="rId2"/>
          <a:srcRect l="16915" t="15888" r="21011" b="6383"/>
          <a:stretch/>
        </p:blipFill>
        <p:spPr>
          <a:xfrm>
            <a:off x="1227271" y="-775"/>
            <a:ext cx="9737458" cy="6858775"/>
          </a:xfrm>
          <a:prstGeom prst="rect">
            <a:avLst/>
          </a:prstGeom>
        </p:spPr>
      </p:pic>
      <p:sp>
        <p:nvSpPr>
          <p:cNvPr id="2" name="Başlık 1">
            <a:extLst>
              <a:ext uri="{FF2B5EF4-FFF2-40B4-BE49-F238E27FC236}">
                <a16:creationId xmlns:a16="http://schemas.microsoft.com/office/drawing/2014/main" id="{D1A81179-51D1-EF66-36FF-07E8CE62347F}"/>
              </a:ext>
            </a:extLst>
          </p:cNvPr>
          <p:cNvSpPr>
            <a:spLocks noGrp="1"/>
          </p:cNvSpPr>
          <p:nvPr>
            <p:ph type="title"/>
          </p:nvPr>
        </p:nvSpPr>
        <p:spPr>
          <a:xfrm>
            <a:off x="3148160" y="1391992"/>
            <a:ext cx="5895680" cy="867266"/>
          </a:xfrm>
          <a:solidFill>
            <a:schemeClr val="bg1"/>
          </a:solidFill>
        </p:spPr>
        <p:txBody>
          <a:bodyPr>
            <a:normAutofit/>
          </a:bodyPr>
          <a:lstStyle/>
          <a:p>
            <a:pPr algn="ctr"/>
            <a:r>
              <a:rPr lang="tr-TR" sz="3600" b="1" dirty="0">
                <a:solidFill>
                  <a:schemeClr val="tx1">
                    <a:lumMod val="75000"/>
                    <a:lumOff val="25000"/>
                  </a:schemeClr>
                </a:solidFill>
                <a:latin typeface="Arial" panose="020B0604020202020204" pitchFamily="34" charset="0"/>
                <a:cs typeface="Arial" panose="020B0604020202020204" pitchFamily="34" charset="0"/>
              </a:rPr>
              <a:t>-</a:t>
            </a:r>
            <a:r>
              <a:rPr lang="tr-TR" sz="3600" b="1" dirty="0">
                <a:solidFill>
                  <a:schemeClr val="accent1">
                    <a:lumMod val="50000"/>
                  </a:schemeClr>
                </a:solidFill>
                <a:latin typeface="Arial" panose="020B0604020202020204" pitchFamily="34" charset="0"/>
                <a:cs typeface="Arial" panose="020B0604020202020204" pitchFamily="34" charset="0"/>
              </a:rPr>
              <a:t>TEKNİK ÇALIŞMALAR</a:t>
            </a:r>
            <a:r>
              <a:rPr lang="tr-TR" sz="3600" b="1" dirty="0">
                <a:solidFill>
                  <a:schemeClr val="tx1">
                    <a:lumMod val="75000"/>
                    <a:lumOff val="25000"/>
                  </a:schemeClr>
                </a:solidFill>
                <a:latin typeface="Arial" panose="020B0604020202020204" pitchFamily="34" charset="0"/>
                <a:cs typeface="Arial" panose="020B0604020202020204" pitchFamily="34" charset="0"/>
              </a:rPr>
              <a:t>-</a:t>
            </a:r>
          </a:p>
        </p:txBody>
      </p:sp>
      <p:sp>
        <p:nvSpPr>
          <p:cNvPr id="3" name="İçerik Yer Tutucusu 2">
            <a:extLst>
              <a:ext uri="{FF2B5EF4-FFF2-40B4-BE49-F238E27FC236}">
                <a16:creationId xmlns:a16="http://schemas.microsoft.com/office/drawing/2014/main" id="{486C3FAE-6451-BFD6-C0C4-6CE5D81F7359}"/>
              </a:ext>
            </a:extLst>
          </p:cNvPr>
          <p:cNvSpPr>
            <a:spLocks noGrp="1"/>
          </p:cNvSpPr>
          <p:nvPr>
            <p:ph idx="1"/>
          </p:nvPr>
        </p:nvSpPr>
        <p:spPr>
          <a:xfrm>
            <a:off x="838200" y="2259258"/>
            <a:ext cx="10515600" cy="3206750"/>
          </a:xfrm>
        </p:spPr>
        <p:txBody>
          <a:bodyPr>
            <a:normAutofit/>
          </a:bodyPr>
          <a:lstStyle/>
          <a:p>
            <a:pPr algn="just"/>
            <a:r>
              <a:rPr lang="tr-TR" sz="2000" dirty="0"/>
              <a:t>Çevrim içi olarak elde edilen veri seti .</a:t>
            </a:r>
            <a:r>
              <a:rPr lang="tr-TR" sz="2000" dirty="0" err="1"/>
              <a:t>xlsx</a:t>
            </a:r>
            <a:r>
              <a:rPr lang="tr-TR" sz="2000" dirty="0"/>
              <a:t> ve .</a:t>
            </a:r>
            <a:r>
              <a:rPr lang="tr-TR" sz="2000" dirty="0" err="1"/>
              <a:t>csv</a:t>
            </a:r>
            <a:r>
              <a:rPr lang="tr-TR" sz="2000" dirty="0"/>
              <a:t> formatında kaydedilmiştir.</a:t>
            </a:r>
          </a:p>
          <a:p>
            <a:pPr algn="just"/>
            <a:r>
              <a:rPr lang="tr-TR" sz="2000" dirty="0"/>
              <a:t>Duygu analizi için çeşitli kütüphaneler araştırılmıştır. Bunlar </a:t>
            </a:r>
            <a:r>
              <a:rPr lang="tr-TR" sz="2000" dirty="0" err="1"/>
              <a:t>SentiTurkNet</a:t>
            </a:r>
            <a:r>
              <a:rPr lang="tr-TR" sz="2000" dirty="0"/>
              <a:t>, </a:t>
            </a:r>
            <a:r>
              <a:rPr lang="tr-TR" sz="2000" dirty="0" err="1"/>
              <a:t>KeNet</a:t>
            </a:r>
            <a:r>
              <a:rPr lang="tr-TR" sz="2000" dirty="0"/>
              <a:t> gibi </a:t>
            </a:r>
            <a:r>
              <a:rPr lang="tr-TR" sz="2000" dirty="0" err="1"/>
              <a:t>synsetler</a:t>
            </a:r>
            <a:r>
              <a:rPr lang="tr-TR" sz="2000" dirty="0"/>
              <a:t>; sentistrength, </a:t>
            </a:r>
            <a:r>
              <a:rPr lang="tr-TR" sz="2000" dirty="0" err="1"/>
              <a:t>scikit-learn</a:t>
            </a:r>
            <a:r>
              <a:rPr lang="tr-TR" sz="2000" dirty="0"/>
              <a:t>, zeyrek, </a:t>
            </a:r>
            <a:r>
              <a:rPr lang="tr-TR" sz="2000" dirty="0" err="1"/>
              <a:t>Turkish</a:t>
            </a:r>
            <a:r>
              <a:rPr lang="tr-TR" sz="2000" dirty="0"/>
              <a:t> </a:t>
            </a:r>
            <a:r>
              <a:rPr lang="tr-TR" sz="2000" dirty="0" err="1"/>
              <a:t>Stemmer</a:t>
            </a:r>
            <a:r>
              <a:rPr lang="tr-TR" sz="2000" dirty="0"/>
              <a:t>, </a:t>
            </a:r>
            <a:r>
              <a:rPr lang="tr-TR" sz="2000" dirty="0" err="1"/>
              <a:t>nltk</a:t>
            </a:r>
            <a:r>
              <a:rPr lang="tr-TR" sz="2000" dirty="0"/>
              <a:t> ve </a:t>
            </a:r>
            <a:r>
              <a:rPr lang="tr-TR" sz="2000" dirty="0" err="1"/>
              <a:t>spaCy’dir</a:t>
            </a:r>
            <a:r>
              <a:rPr lang="tr-TR" sz="2000" dirty="0"/>
              <a:t>.</a:t>
            </a:r>
          </a:p>
          <a:p>
            <a:pPr algn="just"/>
            <a:r>
              <a:rPr lang="tr-TR" sz="2000" dirty="0"/>
              <a:t>Bunlarla çeşitli </a:t>
            </a:r>
            <a:r>
              <a:rPr lang="tr-TR" sz="2000" dirty="0" err="1"/>
              <a:t>vectorization</a:t>
            </a:r>
            <a:r>
              <a:rPr lang="tr-TR" sz="2000" dirty="0"/>
              <a:t>, </a:t>
            </a:r>
            <a:r>
              <a:rPr lang="tr-TR" sz="2000" dirty="0" err="1"/>
              <a:t>stemming</a:t>
            </a:r>
            <a:r>
              <a:rPr lang="tr-TR" sz="2000" dirty="0"/>
              <a:t> ve </a:t>
            </a:r>
            <a:r>
              <a:rPr lang="tr-TR" sz="2000" dirty="0" err="1"/>
              <a:t>lemmatization</a:t>
            </a:r>
            <a:r>
              <a:rPr lang="tr-TR" sz="2000" dirty="0"/>
              <a:t> işlemleri denenmiştir. </a:t>
            </a:r>
          </a:p>
          <a:p>
            <a:pPr algn="just"/>
            <a:r>
              <a:rPr lang="tr-TR" sz="2000" dirty="0"/>
              <a:t>Öncelikle atasözü ve deyimlerin Türkçe anlamları </a:t>
            </a:r>
            <a:r>
              <a:rPr lang="tr-TR" sz="2000" dirty="0" err="1"/>
              <a:t>lemma’lara</a:t>
            </a:r>
            <a:r>
              <a:rPr lang="tr-TR" sz="2000" dirty="0"/>
              <a:t> ayrılarak </a:t>
            </a:r>
            <a:r>
              <a:rPr lang="tr-TR" sz="2000" dirty="0" err="1"/>
              <a:t>SentiTurkNet</a:t>
            </a:r>
            <a:r>
              <a:rPr lang="tr-TR" sz="2000" dirty="0"/>
              <a:t> </a:t>
            </a:r>
            <a:r>
              <a:rPr lang="tr-TR" sz="2000" dirty="0" err="1"/>
              <a:t>synset’inde</a:t>
            </a:r>
            <a:r>
              <a:rPr lang="tr-TR" sz="2000" dirty="0"/>
              <a:t> karşılık gelen </a:t>
            </a:r>
            <a:r>
              <a:rPr lang="tr-TR" sz="2000" dirty="0" err="1"/>
              <a:t>lemmaların</a:t>
            </a:r>
            <a:r>
              <a:rPr lang="tr-TR" sz="2000" dirty="0"/>
              <a:t> skorları elde edilmiştir. Ancak bu </a:t>
            </a:r>
            <a:r>
              <a:rPr lang="tr-TR" sz="2000" dirty="0" err="1"/>
              <a:t>synset’te</a:t>
            </a:r>
            <a:r>
              <a:rPr lang="tr-TR" sz="2000" dirty="0"/>
              <a:t> tekrar eden </a:t>
            </a:r>
            <a:r>
              <a:rPr lang="tr-TR" sz="2000" dirty="0" err="1"/>
              <a:t>lemmalara</a:t>
            </a:r>
            <a:r>
              <a:rPr lang="tr-TR" sz="2000" dirty="0"/>
              <a:t> rastlanmıştır. </a:t>
            </a:r>
            <a:r>
              <a:rPr lang="tr-TR" sz="2000" dirty="0" err="1"/>
              <a:t>SentiTurkNet</a:t>
            </a:r>
            <a:r>
              <a:rPr lang="tr-TR" sz="2000" dirty="0"/>
              <a:t> </a:t>
            </a:r>
            <a:r>
              <a:rPr lang="tr-TR" sz="2000" dirty="0" err="1"/>
              <a:t>synset’inde</a:t>
            </a:r>
            <a:r>
              <a:rPr lang="tr-TR" sz="2000" dirty="0"/>
              <a:t> düzenlemeler yapılması gerekmektedir. Buna ek olarak cümleleri kelime bazlı değerlendirirken anlamın tamamen karşılanmadığı da fark edilmiştir.</a:t>
            </a:r>
          </a:p>
          <a:p>
            <a:pPr algn="just"/>
            <a:r>
              <a:rPr lang="tr-TR" sz="2000" dirty="0"/>
              <a:t>Bu nokta da cümle bazlı analiz yapılmasına karar verilmiştir.</a:t>
            </a:r>
          </a:p>
        </p:txBody>
      </p:sp>
    </p:spTree>
    <p:extLst>
      <p:ext uri="{BB962C8B-B14F-4D97-AF65-F5344CB8AC3E}">
        <p14:creationId xmlns:p14="http://schemas.microsoft.com/office/powerpoint/2010/main" val="425312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8E9D1A6-8F89-1F65-2F14-2B5829E22519}"/>
              </a:ext>
            </a:extLst>
          </p:cNvPr>
          <p:cNvPicPr>
            <a:picLocks noChangeAspect="1"/>
          </p:cNvPicPr>
          <p:nvPr/>
        </p:nvPicPr>
        <p:blipFill rotWithShape="1">
          <a:blip r:embed="rId2"/>
          <a:srcRect l="16915" t="15888" r="21011" b="6383"/>
          <a:stretch/>
        </p:blipFill>
        <p:spPr>
          <a:xfrm>
            <a:off x="1227271" y="-775"/>
            <a:ext cx="9737458" cy="6858775"/>
          </a:xfrm>
          <a:prstGeom prst="rect">
            <a:avLst/>
          </a:prstGeom>
        </p:spPr>
      </p:pic>
      <p:sp>
        <p:nvSpPr>
          <p:cNvPr id="2" name="Başlık 1">
            <a:extLst>
              <a:ext uri="{FF2B5EF4-FFF2-40B4-BE49-F238E27FC236}">
                <a16:creationId xmlns:a16="http://schemas.microsoft.com/office/drawing/2014/main" id="{D1A81179-51D1-EF66-36FF-07E8CE62347F}"/>
              </a:ext>
            </a:extLst>
          </p:cNvPr>
          <p:cNvSpPr>
            <a:spLocks noGrp="1"/>
          </p:cNvSpPr>
          <p:nvPr>
            <p:ph type="title"/>
          </p:nvPr>
        </p:nvSpPr>
        <p:spPr>
          <a:xfrm>
            <a:off x="3148160" y="1391992"/>
            <a:ext cx="5895680" cy="867266"/>
          </a:xfrm>
          <a:solidFill>
            <a:schemeClr val="bg1"/>
          </a:solidFill>
        </p:spPr>
        <p:txBody>
          <a:bodyPr>
            <a:normAutofit/>
          </a:bodyPr>
          <a:lstStyle/>
          <a:p>
            <a:pPr algn="ctr"/>
            <a:r>
              <a:rPr lang="tr-TR" sz="3600" b="1" dirty="0">
                <a:solidFill>
                  <a:schemeClr val="tx1">
                    <a:lumMod val="75000"/>
                    <a:lumOff val="25000"/>
                  </a:schemeClr>
                </a:solidFill>
                <a:latin typeface="Arial" panose="020B0604020202020204" pitchFamily="34" charset="0"/>
                <a:cs typeface="Arial" panose="020B0604020202020204" pitchFamily="34" charset="0"/>
              </a:rPr>
              <a:t>-</a:t>
            </a:r>
            <a:r>
              <a:rPr lang="tr-TR" sz="3600" b="1" dirty="0">
                <a:solidFill>
                  <a:schemeClr val="accent1">
                    <a:lumMod val="50000"/>
                  </a:schemeClr>
                </a:solidFill>
                <a:latin typeface="Arial" panose="020B0604020202020204" pitchFamily="34" charset="0"/>
                <a:cs typeface="Arial" panose="020B0604020202020204" pitchFamily="34" charset="0"/>
              </a:rPr>
              <a:t>TEKNİK ÇALIŞMALAR</a:t>
            </a:r>
            <a:r>
              <a:rPr lang="tr-TR" sz="3600" b="1" dirty="0">
                <a:solidFill>
                  <a:schemeClr val="tx1">
                    <a:lumMod val="75000"/>
                    <a:lumOff val="25000"/>
                  </a:schemeClr>
                </a:solidFill>
                <a:latin typeface="Arial" panose="020B0604020202020204" pitchFamily="34" charset="0"/>
                <a:cs typeface="Arial" panose="020B0604020202020204" pitchFamily="34" charset="0"/>
              </a:rPr>
              <a:t>-</a:t>
            </a:r>
          </a:p>
        </p:txBody>
      </p:sp>
      <p:sp>
        <p:nvSpPr>
          <p:cNvPr id="3" name="İçerik Yer Tutucusu 2">
            <a:extLst>
              <a:ext uri="{FF2B5EF4-FFF2-40B4-BE49-F238E27FC236}">
                <a16:creationId xmlns:a16="http://schemas.microsoft.com/office/drawing/2014/main" id="{486C3FAE-6451-BFD6-C0C4-6CE5D81F7359}"/>
              </a:ext>
            </a:extLst>
          </p:cNvPr>
          <p:cNvSpPr>
            <a:spLocks noGrp="1"/>
          </p:cNvSpPr>
          <p:nvPr>
            <p:ph idx="1"/>
          </p:nvPr>
        </p:nvSpPr>
        <p:spPr>
          <a:xfrm>
            <a:off x="838200" y="2259258"/>
            <a:ext cx="10515600" cy="3206750"/>
          </a:xfrm>
        </p:spPr>
        <p:txBody>
          <a:bodyPr>
            <a:normAutofit/>
          </a:bodyPr>
          <a:lstStyle/>
          <a:p>
            <a:pPr algn="just"/>
            <a:r>
              <a:rPr lang="tr-TR" sz="2000" dirty="0"/>
              <a:t>Cümle bazlı analizde kullanılmak üzere yabancı bir kaynak kullanılmıştır: ‘sentistrength’ kütüphanesi.</a:t>
            </a:r>
          </a:p>
          <a:p>
            <a:pPr algn="just"/>
            <a:r>
              <a:rPr lang="tr-TR" sz="2000" dirty="0"/>
              <a:t>Bu kütüphanenin kullanılması için Türkçe deyim ve atasözleri </a:t>
            </a:r>
            <a:r>
              <a:rPr lang="tr-TR" sz="2000" dirty="0" err="1"/>
              <a:t>İngilizce’ye</a:t>
            </a:r>
            <a:r>
              <a:rPr lang="tr-TR" sz="2000" dirty="0"/>
              <a:t> çevrilmiştir. Ardından kütüphanede ilgili metotlar kullanılarak bunların duygu skorları çıkarılmıştır.</a:t>
            </a:r>
          </a:p>
          <a:p>
            <a:pPr algn="just"/>
            <a:r>
              <a:rPr lang="tr-TR" sz="2000" dirty="0"/>
              <a:t>Son olarak veri setinde negatif ‘N’, pozitif ‘P’ şeklinde etiketleme yapılmıştır.</a:t>
            </a:r>
          </a:p>
          <a:p>
            <a:pPr algn="just"/>
            <a:r>
              <a:rPr lang="tr-TR" sz="2000" dirty="0"/>
              <a:t>Etiketlemenin ardından duygu analizi sonucu çıkan skorlar ve etiketlerin karşılaştırılması yapılmıştır. </a:t>
            </a:r>
          </a:p>
        </p:txBody>
      </p:sp>
    </p:spTree>
    <p:extLst>
      <p:ext uri="{BB962C8B-B14F-4D97-AF65-F5344CB8AC3E}">
        <p14:creationId xmlns:p14="http://schemas.microsoft.com/office/powerpoint/2010/main" val="75143326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535</Words>
  <Application>Microsoft Office PowerPoint</Application>
  <PresentationFormat>Geniş ekran</PresentationFormat>
  <Paragraphs>33</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-YÖNTEM-</vt:lpstr>
      <vt:lpstr>-TEKNİK ÇALIŞMALAR-</vt:lpstr>
      <vt:lpstr>-TEKNİK ÇALIŞMALAR-</vt:lpstr>
      <vt:lpstr>PowerPoint Sunusu</vt:lpstr>
      <vt:lpstr>-YOL HARİTASI-</vt:lpstr>
      <vt:lpstr>-DEMO VİDEO LİNKİ-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KEVSER CANSU YURDUSEVER</dc:creator>
  <cp:lastModifiedBy>KEVSER CANSU YURDUSEVER</cp:lastModifiedBy>
  <cp:revision>91</cp:revision>
  <dcterms:created xsi:type="dcterms:W3CDTF">2022-08-18T20:23:01Z</dcterms:created>
  <dcterms:modified xsi:type="dcterms:W3CDTF">2022-08-19T17:21:14Z</dcterms:modified>
</cp:coreProperties>
</file>