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94" r:id="rId6"/>
    <p:sldId id="295" r:id="rId7"/>
    <p:sldId id="283" r:id="rId8"/>
    <p:sldId id="282" r:id="rId9"/>
    <p:sldId id="277" r:id="rId10"/>
    <p:sldId id="278" r:id="rId11"/>
    <p:sldId id="284" r:id="rId12"/>
    <p:sldId id="279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JAVAYA </a:t>
            </a:r>
            <a:r>
              <a:rPr lang="en-US" dirty="0" err="1">
                <a:solidFill>
                  <a:srgbClr val="FFFFFF"/>
                </a:solidFill>
              </a:rPr>
              <a:t>giriş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dersleri</a:t>
            </a:r>
            <a:r>
              <a:rPr lang="en-US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Kevser Yolcu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709A-F644-4443-978E-E7AFCEA7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96742" cy="1499616"/>
          </a:xfrm>
        </p:spPr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operatörler</a:t>
            </a:r>
            <a:r>
              <a:rPr lang="en-US" dirty="0"/>
              <a:t> (Arithmetic operators)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DB19-5EF9-42D4-BCAE-685055BD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Toplama</a:t>
            </a:r>
            <a:r>
              <a:rPr lang="en-US" dirty="0"/>
              <a:t> </a:t>
            </a:r>
            <a:r>
              <a:rPr lang="en-US" dirty="0" err="1"/>
              <a:t>operatörü</a:t>
            </a:r>
            <a:r>
              <a:rPr lang="en-US" dirty="0"/>
              <a:t> +		</a:t>
            </a:r>
            <a:r>
              <a:rPr lang="en-US" i="1" dirty="0">
                <a:solidFill>
                  <a:srgbClr val="7030A0"/>
                </a:solidFill>
              </a:rPr>
              <a:t>x + 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Çıkarma</a:t>
            </a:r>
            <a:r>
              <a:rPr lang="en-US" dirty="0"/>
              <a:t> </a:t>
            </a:r>
            <a:r>
              <a:rPr lang="en-US" dirty="0" err="1"/>
              <a:t>operatörü</a:t>
            </a:r>
            <a:r>
              <a:rPr lang="en-US" dirty="0"/>
              <a:t> -		</a:t>
            </a:r>
            <a:r>
              <a:rPr lang="en-US" i="1" dirty="0">
                <a:solidFill>
                  <a:srgbClr val="7030A0"/>
                </a:solidFill>
              </a:rPr>
              <a:t>x - 5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Çarpma</a:t>
            </a:r>
            <a:r>
              <a:rPr lang="en-US" dirty="0"/>
              <a:t> </a:t>
            </a:r>
            <a:r>
              <a:rPr lang="en-US" dirty="0" err="1"/>
              <a:t>operatörü</a:t>
            </a:r>
            <a:r>
              <a:rPr lang="en-US" dirty="0"/>
              <a:t> *		</a:t>
            </a:r>
            <a:r>
              <a:rPr lang="en-US" i="1" dirty="0">
                <a:solidFill>
                  <a:srgbClr val="7030A0"/>
                </a:solidFill>
              </a:rPr>
              <a:t>6 *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Bölme</a:t>
            </a:r>
            <a:r>
              <a:rPr lang="en-US" dirty="0"/>
              <a:t> </a:t>
            </a:r>
            <a:r>
              <a:rPr lang="en-US" dirty="0" err="1"/>
              <a:t>operatörü</a:t>
            </a:r>
            <a:r>
              <a:rPr lang="en-US" dirty="0"/>
              <a:t> /		</a:t>
            </a:r>
            <a:r>
              <a:rPr lang="en-US" i="1" dirty="0">
                <a:solidFill>
                  <a:srgbClr val="7030A0"/>
                </a:solidFill>
              </a:rPr>
              <a:t>9 /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 alma </a:t>
            </a:r>
            <a:r>
              <a:rPr lang="en-US" dirty="0" err="1"/>
              <a:t>operatörü</a:t>
            </a:r>
            <a:r>
              <a:rPr lang="en-US" dirty="0"/>
              <a:t> %	</a:t>
            </a:r>
            <a:r>
              <a:rPr lang="en-US" i="1" dirty="0">
                <a:solidFill>
                  <a:srgbClr val="7030A0"/>
                </a:solidFill>
              </a:rPr>
              <a:t>y %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Arttırma</a:t>
            </a:r>
            <a:r>
              <a:rPr lang="en-US" dirty="0"/>
              <a:t> </a:t>
            </a:r>
            <a:r>
              <a:rPr lang="en-US" dirty="0" err="1"/>
              <a:t>operatörü</a:t>
            </a:r>
            <a:r>
              <a:rPr lang="en-US" dirty="0"/>
              <a:t> ++		</a:t>
            </a:r>
            <a:r>
              <a:rPr lang="en-US" i="1" dirty="0">
                <a:solidFill>
                  <a:srgbClr val="7030A0"/>
                </a:solidFill>
              </a:rPr>
              <a:t>++x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Azaltma</a:t>
            </a:r>
            <a:r>
              <a:rPr lang="en-US" dirty="0"/>
              <a:t> </a:t>
            </a:r>
            <a:r>
              <a:rPr lang="en-US" dirty="0" err="1"/>
              <a:t>operatörü</a:t>
            </a:r>
            <a:r>
              <a:rPr lang="en-US" dirty="0"/>
              <a:t> --		</a:t>
            </a:r>
            <a:r>
              <a:rPr lang="en-US" i="1" dirty="0">
                <a:solidFill>
                  <a:srgbClr val="7030A0"/>
                </a:solidFill>
              </a:rPr>
              <a:t>--y</a:t>
            </a:r>
          </a:p>
        </p:txBody>
      </p:sp>
    </p:spTree>
    <p:extLst>
      <p:ext uri="{BB962C8B-B14F-4D97-AF65-F5344CB8AC3E}">
        <p14:creationId xmlns:p14="http://schemas.microsoft.com/office/powerpoint/2010/main" val="2486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DF25-BD5B-46C5-B23F-F470514B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50513" cy="1499616"/>
          </a:xfrm>
        </p:spPr>
        <p:txBody>
          <a:bodyPr>
            <a:normAutofit/>
          </a:bodyPr>
          <a:lstStyle/>
          <a:p>
            <a:r>
              <a:rPr lang="en-US" dirty="0" err="1"/>
              <a:t>Atama</a:t>
            </a:r>
            <a:r>
              <a:rPr lang="en-US" dirty="0"/>
              <a:t> </a:t>
            </a:r>
            <a:r>
              <a:rPr lang="en-US" dirty="0" err="1"/>
              <a:t>operatörleri</a:t>
            </a:r>
            <a:r>
              <a:rPr lang="en-US" dirty="0"/>
              <a:t> (Assignment operators)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A83D-B309-41E9-928C-2F63F2770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operatörlerdir</a:t>
            </a:r>
            <a:r>
              <a:rPr lang="en-US" dirty="0"/>
              <a:t>.</a:t>
            </a:r>
          </a:p>
          <a:p>
            <a:r>
              <a:rPr lang="en-US" i="1" dirty="0">
                <a:solidFill>
                  <a:srgbClr val="7030A0"/>
                </a:solidFill>
              </a:rPr>
              <a:t>int </a:t>
            </a:r>
            <a:r>
              <a:rPr lang="en-US" i="1" dirty="0" err="1">
                <a:solidFill>
                  <a:srgbClr val="7030A0"/>
                </a:solidFill>
              </a:rPr>
              <a:t>sayi</a:t>
            </a:r>
            <a:r>
              <a:rPr lang="en-US" i="1" dirty="0">
                <a:solidFill>
                  <a:srgbClr val="7030A0"/>
                </a:solidFill>
              </a:rPr>
              <a:t> = 13; </a:t>
            </a:r>
          </a:p>
          <a:p>
            <a:r>
              <a:rPr lang="en-US" i="1" dirty="0" err="1">
                <a:solidFill>
                  <a:srgbClr val="7030A0"/>
                </a:solidFill>
              </a:rPr>
              <a:t>sayi</a:t>
            </a:r>
            <a:r>
              <a:rPr lang="en-US" i="1" dirty="0">
                <a:solidFill>
                  <a:srgbClr val="7030A0"/>
                </a:solidFill>
              </a:rPr>
              <a:t> += 5; // 13 + 5 = 18</a:t>
            </a:r>
          </a:p>
          <a:p>
            <a:r>
              <a:rPr lang="en-US" i="1" dirty="0" err="1">
                <a:solidFill>
                  <a:srgbClr val="7030A0"/>
                </a:solidFill>
              </a:rPr>
              <a:t>sayi</a:t>
            </a:r>
            <a:r>
              <a:rPr lang="en-US" i="1" dirty="0">
                <a:solidFill>
                  <a:srgbClr val="7030A0"/>
                </a:solidFill>
              </a:rPr>
              <a:t> -= 4; //18 – 4 = 14</a:t>
            </a:r>
          </a:p>
          <a:p>
            <a:r>
              <a:rPr lang="en-US" i="1" dirty="0" err="1">
                <a:solidFill>
                  <a:srgbClr val="7030A0"/>
                </a:solidFill>
              </a:rPr>
              <a:t>sayi</a:t>
            </a:r>
            <a:r>
              <a:rPr lang="en-US" i="1" dirty="0">
                <a:solidFill>
                  <a:srgbClr val="7030A0"/>
                </a:solidFill>
              </a:rPr>
              <a:t> /= 2; // 14 / 2 = 7</a:t>
            </a:r>
          </a:p>
          <a:p>
            <a:r>
              <a:rPr lang="en-US" i="1" dirty="0" err="1">
                <a:solidFill>
                  <a:srgbClr val="7030A0"/>
                </a:solidFill>
              </a:rPr>
              <a:t>sayi</a:t>
            </a:r>
            <a:r>
              <a:rPr lang="en-US" i="1" dirty="0">
                <a:solidFill>
                  <a:srgbClr val="7030A0"/>
                </a:solidFill>
              </a:rPr>
              <a:t> %= 3; // 7%3 = 1</a:t>
            </a:r>
          </a:p>
          <a:p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0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F067-A533-4B75-90C4-8660BAD1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Karşılaştırma</a:t>
            </a:r>
            <a:r>
              <a:rPr lang="en-US" dirty="0"/>
              <a:t> </a:t>
            </a:r>
            <a:r>
              <a:rPr lang="en-US" dirty="0" err="1"/>
              <a:t>operatörleri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(Comparison operators)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7852-31BE-4BFF-88C3-DB47AA4C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== </a:t>
            </a:r>
            <a:r>
              <a:rPr lang="en-US" dirty="0" err="1"/>
              <a:t>eşit</a:t>
            </a:r>
            <a:r>
              <a:rPr lang="en-US" dirty="0"/>
              <a:t>		</a:t>
            </a:r>
            <a:r>
              <a:rPr lang="en-US" i="1" dirty="0">
                <a:solidFill>
                  <a:srgbClr val="7030A0"/>
                </a:solidFill>
              </a:rPr>
              <a:t>x == y // x </a:t>
            </a:r>
            <a:r>
              <a:rPr lang="en-US" i="1" dirty="0" err="1">
                <a:solidFill>
                  <a:srgbClr val="7030A0"/>
                </a:solidFill>
              </a:rPr>
              <a:t>ve</a:t>
            </a:r>
            <a:r>
              <a:rPr lang="en-US" i="1" dirty="0">
                <a:solidFill>
                  <a:srgbClr val="7030A0"/>
                </a:solidFill>
              </a:rPr>
              <a:t> y </a:t>
            </a:r>
            <a:r>
              <a:rPr lang="en-US" i="1" dirty="0" err="1">
                <a:solidFill>
                  <a:srgbClr val="7030A0"/>
                </a:solidFill>
              </a:rPr>
              <a:t>birbirine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eşit</a:t>
            </a:r>
            <a:r>
              <a:rPr lang="en-US" i="1" dirty="0">
                <a:solidFill>
                  <a:srgbClr val="7030A0"/>
                </a:solidFill>
              </a:rPr>
              <a:t> 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!=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		</a:t>
            </a:r>
            <a:r>
              <a:rPr lang="en-US" i="1" dirty="0">
                <a:solidFill>
                  <a:srgbClr val="7030A0"/>
                </a:solidFill>
              </a:rPr>
              <a:t>x != y // x </a:t>
            </a:r>
            <a:r>
              <a:rPr lang="en-US" i="1" dirty="0" err="1">
                <a:solidFill>
                  <a:srgbClr val="7030A0"/>
                </a:solidFill>
              </a:rPr>
              <a:t>ve</a:t>
            </a:r>
            <a:r>
              <a:rPr lang="en-US" i="1" dirty="0">
                <a:solidFill>
                  <a:srgbClr val="7030A0"/>
                </a:solidFill>
              </a:rPr>
              <a:t> y </a:t>
            </a:r>
            <a:r>
              <a:rPr lang="en-US" i="1" dirty="0" err="1">
                <a:solidFill>
                  <a:srgbClr val="7030A0"/>
                </a:solidFill>
              </a:rPr>
              <a:t>birbirine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eşit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değil</a:t>
            </a:r>
            <a:r>
              <a:rPr lang="en-US" i="1" dirty="0">
                <a:solidFill>
                  <a:srgbClr val="7030A0"/>
                </a:solidFill>
              </a:rPr>
              <a:t> 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&gt; </a:t>
            </a:r>
            <a:r>
              <a:rPr lang="en-US" dirty="0" err="1"/>
              <a:t>büyük</a:t>
            </a:r>
            <a:r>
              <a:rPr lang="en-US" dirty="0"/>
              <a:t>		</a:t>
            </a:r>
            <a:r>
              <a:rPr lang="en-US" i="1" dirty="0">
                <a:solidFill>
                  <a:srgbClr val="7030A0"/>
                </a:solidFill>
              </a:rPr>
              <a:t>x &gt; y // x, </a:t>
            </a:r>
            <a:r>
              <a:rPr lang="en-US" i="1" dirty="0" err="1">
                <a:solidFill>
                  <a:srgbClr val="7030A0"/>
                </a:solidFill>
              </a:rPr>
              <a:t>y’den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büyük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mü</a:t>
            </a:r>
            <a:endParaRPr lang="en-US" i="1" dirty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&lt; </a:t>
            </a:r>
            <a:r>
              <a:rPr lang="en-US" dirty="0" err="1"/>
              <a:t>küçük</a:t>
            </a:r>
            <a:r>
              <a:rPr lang="en-US" dirty="0"/>
              <a:t>		</a:t>
            </a:r>
            <a:r>
              <a:rPr lang="en-US" i="1" dirty="0">
                <a:solidFill>
                  <a:srgbClr val="7030A0"/>
                </a:solidFill>
              </a:rPr>
              <a:t>x &lt; y // x, </a:t>
            </a:r>
            <a:r>
              <a:rPr lang="en-US" i="1" dirty="0" err="1">
                <a:solidFill>
                  <a:srgbClr val="7030A0"/>
                </a:solidFill>
              </a:rPr>
              <a:t>y’den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küçük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mü</a:t>
            </a:r>
            <a:endParaRPr lang="en-US" i="1" dirty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&gt;=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		</a:t>
            </a:r>
            <a:r>
              <a:rPr lang="en-US" i="1" dirty="0">
                <a:solidFill>
                  <a:srgbClr val="7030A0"/>
                </a:solidFill>
              </a:rPr>
              <a:t>x &gt;= y // x, </a:t>
            </a:r>
            <a:r>
              <a:rPr lang="en-US" i="1" dirty="0" err="1">
                <a:solidFill>
                  <a:srgbClr val="7030A0"/>
                </a:solidFill>
              </a:rPr>
              <a:t>y’den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büyük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veya</a:t>
            </a:r>
            <a:r>
              <a:rPr lang="en-US" i="1" dirty="0">
                <a:solidFill>
                  <a:srgbClr val="7030A0"/>
                </a:solidFill>
              </a:rPr>
              <a:t> x, </a:t>
            </a:r>
            <a:r>
              <a:rPr lang="en-US" i="1" dirty="0" err="1">
                <a:solidFill>
                  <a:srgbClr val="7030A0"/>
                </a:solidFill>
              </a:rPr>
              <a:t>y’ye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eşit</a:t>
            </a:r>
            <a:r>
              <a:rPr lang="en-US" i="1" dirty="0">
                <a:solidFill>
                  <a:srgbClr val="7030A0"/>
                </a:solidFill>
              </a:rPr>
              <a:t> 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&lt;=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		</a:t>
            </a:r>
            <a:r>
              <a:rPr lang="en-US" i="1" dirty="0">
                <a:solidFill>
                  <a:srgbClr val="7030A0"/>
                </a:solidFill>
              </a:rPr>
              <a:t>x &lt;= y // x, </a:t>
            </a:r>
            <a:r>
              <a:rPr lang="en-US" i="1" dirty="0" err="1">
                <a:solidFill>
                  <a:srgbClr val="7030A0"/>
                </a:solidFill>
              </a:rPr>
              <a:t>y’den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küçük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veya</a:t>
            </a:r>
            <a:r>
              <a:rPr lang="en-US" i="1" dirty="0">
                <a:solidFill>
                  <a:srgbClr val="7030A0"/>
                </a:solidFill>
              </a:rPr>
              <a:t> x, </a:t>
            </a:r>
            <a:r>
              <a:rPr lang="en-US" i="1" dirty="0" err="1">
                <a:solidFill>
                  <a:srgbClr val="7030A0"/>
                </a:solidFill>
              </a:rPr>
              <a:t>y’ye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eşit</a:t>
            </a:r>
            <a:r>
              <a:rPr lang="en-US" i="1" dirty="0">
                <a:solidFill>
                  <a:srgbClr val="7030A0"/>
                </a:solidFill>
              </a:rPr>
              <a:t> mi</a:t>
            </a:r>
          </a:p>
        </p:txBody>
      </p:sp>
    </p:spTree>
    <p:extLst>
      <p:ext uri="{BB962C8B-B14F-4D97-AF65-F5344CB8AC3E}">
        <p14:creationId xmlns:p14="http://schemas.microsoft.com/office/powerpoint/2010/main" val="211790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E113-1914-4C9F-9F19-086E6DEA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operatörleri</a:t>
            </a:r>
            <a:r>
              <a:rPr lang="en-US" dirty="0"/>
              <a:t> (Logical operators)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E772-04CF-4DF3-97C3-DA4F0D9A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&amp;&amp; </a:t>
            </a:r>
            <a:r>
              <a:rPr lang="en-US" dirty="0" err="1"/>
              <a:t>ve</a:t>
            </a:r>
            <a:r>
              <a:rPr lang="en-US" dirty="0"/>
              <a:t>(and) </a:t>
            </a:r>
            <a:r>
              <a:rPr lang="en-US" dirty="0" err="1"/>
              <a:t>operatörü</a:t>
            </a: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x &amp;&amp; 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|| </a:t>
            </a:r>
            <a:r>
              <a:rPr lang="en-US" dirty="0" err="1"/>
              <a:t>veya</a:t>
            </a:r>
            <a:r>
              <a:rPr lang="en-US" dirty="0"/>
              <a:t>(or) </a:t>
            </a:r>
            <a:r>
              <a:rPr lang="en-US" dirty="0" err="1"/>
              <a:t>operatörü</a:t>
            </a: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x || 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! </a:t>
            </a:r>
            <a:r>
              <a:rPr lang="en-US" dirty="0" err="1"/>
              <a:t>Değil</a:t>
            </a:r>
            <a:r>
              <a:rPr lang="en-US" dirty="0"/>
              <a:t>(not) </a:t>
            </a:r>
            <a:r>
              <a:rPr lang="en-US" dirty="0" err="1"/>
              <a:t>operatörü</a:t>
            </a: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!x</a:t>
            </a:r>
          </a:p>
        </p:txBody>
      </p:sp>
    </p:spTree>
    <p:extLst>
      <p:ext uri="{BB962C8B-B14F-4D97-AF65-F5344CB8AC3E}">
        <p14:creationId xmlns:p14="http://schemas.microsoft.com/office/powerpoint/2010/main" val="6214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9866-F32A-47EC-8A0B-CEA71B76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Vısual</a:t>
            </a:r>
            <a:r>
              <a:rPr lang="en-US" dirty="0"/>
              <a:t>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D9B5-2E63-4D0D-A117-4FEABBC3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Kurulum</a:t>
            </a:r>
            <a:endParaRPr lang="en-US" dirty="0"/>
          </a:p>
          <a:p>
            <a:r>
              <a:rPr lang="en-US" dirty="0"/>
              <a:t>- https://medium.com/@kevser.yolcuu/visual-studio-code-java-yazmak-i̇çin-gerekenler-6061ea7f7ae7</a:t>
            </a:r>
          </a:p>
        </p:txBody>
      </p:sp>
    </p:spTree>
    <p:extLst>
      <p:ext uri="{BB962C8B-B14F-4D97-AF65-F5344CB8AC3E}">
        <p14:creationId xmlns:p14="http://schemas.microsoft.com/office/powerpoint/2010/main" val="251768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E17D-73E7-498D-9925-298B8A8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5CD3-9ADA-4EA1-91B9-1345FB98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Makinesi</a:t>
            </a:r>
            <a:r>
              <a:rPr lang="en-US" dirty="0"/>
              <a:t>(Java Virtual Machine-JVM)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Java class </a:t>
            </a:r>
            <a:r>
              <a:rPr lang="en-US" dirty="0" err="1"/>
              <a:t>dosyası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Javanın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amacı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426D-9772-4900-B18D-C82D1E68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811C-885F-4FA4-9D6A-B5AE6E23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Komutlar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Derlemek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java HelloWorld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i="0" dirty="0">
                <a:solidFill>
                  <a:srgbClr val="222635"/>
                </a:solidFill>
                <a:effectLst/>
              </a:rPr>
              <a:t>(CAFEBABE)</a:t>
            </a:r>
            <a:r>
              <a:rPr lang="en-US" b="0" i="0" baseline="-25000" dirty="0">
                <a:solidFill>
                  <a:srgbClr val="222635"/>
                </a:solidFill>
                <a:effectLst/>
              </a:rPr>
              <a:t>16</a:t>
            </a:r>
            <a:r>
              <a:rPr lang="en-US" b="0" i="0" dirty="0">
                <a:solidFill>
                  <a:srgbClr val="222635"/>
                </a:solidFill>
                <a:effectLst/>
              </a:rPr>
              <a:t> = (3405691582)</a:t>
            </a:r>
            <a:r>
              <a:rPr lang="en-US" b="0" i="0" baseline="-25000" dirty="0">
                <a:solidFill>
                  <a:srgbClr val="222635"/>
                </a:solidFill>
                <a:effectLst/>
              </a:rPr>
              <a:t>10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James Gosling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CAFÉDEAD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8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B6AA-0561-4EDA-906E-6C19DF7C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YORUM(Comment)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185F-FA0C-4C7D-B774-F778395C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Tek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yorum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(Single-line comment)  </a:t>
            </a:r>
            <a:r>
              <a:rPr lang="en-US" dirty="0">
                <a:solidFill>
                  <a:srgbClr val="7030A0"/>
                </a:solidFill>
              </a:rPr>
              <a:t>//</a:t>
            </a:r>
            <a:r>
              <a:rPr lang="en-US" dirty="0" err="1">
                <a:solidFill>
                  <a:srgbClr val="7030A0"/>
                </a:solidFill>
              </a:rPr>
              <a:t>bu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bir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yorumdur</a:t>
            </a:r>
            <a:endParaRPr lang="en-US" dirty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yorum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(Multi-line comment)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/*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Bu </a:t>
            </a:r>
            <a:r>
              <a:rPr lang="en-US" i="1" dirty="0" err="1">
                <a:solidFill>
                  <a:srgbClr val="7030A0"/>
                </a:solidFill>
              </a:rPr>
              <a:t>bir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yorumdur</a:t>
            </a:r>
            <a:endParaRPr lang="en-US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7030A0"/>
                </a:solidFill>
              </a:rPr>
              <a:t>Ctrl+z</a:t>
            </a:r>
            <a:r>
              <a:rPr lang="en-US" i="1" dirty="0">
                <a:solidFill>
                  <a:srgbClr val="7030A0"/>
                </a:solidFill>
              </a:rPr>
              <a:t> = </a:t>
            </a:r>
            <a:r>
              <a:rPr lang="en-US" i="1" dirty="0" err="1">
                <a:solidFill>
                  <a:srgbClr val="7030A0"/>
                </a:solidFill>
              </a:rPr>
              <a:t>yaptığın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değişikliği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geri</a:t>
            </a:r>
            <a:r>
              <a:rPr lang="en-US" i="1" dirty="0">
                <a:solidFill>
                  <a:srgbClr val="7030A0"/>
                </a:solidFill>
              </a:rPr>
              <a:t> alma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7030A0"/>
                </a:solidFill>
              </a:rPr>
              <a:t>Ctrl+y</a:t>
            </a:r>
            <a:r>
              <a:rPr lang="en-US" i="1" dirty="0">
                <a:solidFill>
                  <a:srgbClr val="7030A0"/>
                </a:solidFill>
              </a:rPr>
              <a:t> = </a:t>
            </a:r>
            <a:r>
              <a:rPr lang="en-US" i="1" dirty="0" err="1">
                <a:solidFill>
                  <a:srgbClr val="7030A0"/>
                </a:solidFill>
              </a:rPr>
              <a:t>geri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alınan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değişiklikleri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yerine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koyma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DEGİŞKENLER(VARIABLES)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FF6186F-40F2-4AF7-AAA7-821CB3F9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7054552" cy="42568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Veri </a:t>
            </a:r>
            <a:r>
              <a:rPr lang="en-US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konteynırlardır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>
                <a:solidFill>
                  <a:srgbClr val="7030A0"/>
                </a:solidFill>
              </a:rPr>
              <a:t>tip </a:t>
            </a:r>
            <a:r>
              <a:rPr lang="en-US" i="1" dirty="0" err="1">
                <a:solidFill>
                  <a:srgbClr val="7030A0"/>
                </a:solidFill>
              </a:rPr>
              <a:t>değişkenAdı</a:t>
            </a:r>
            <a:r>
              <a:rPr lang="en-US" i="1" dirty="0">
                <a:solidFill>
                  <a:srgbClr val="7030A0"/>
                </a:solidFill>
              </a:rPr>
              <a:t> = </a:t>
            </a:r>
            <a:r>
              <a:rPr lang="en-US" i="1" dirty="0" err="1">
                <a:solidFill>
                  <a:srgbClr val="7030A0"/>
                </a:solidFill>
              </a:rPr>
              <a:t>değeri</a:t>
            </a:r>
            <a:r>
              <a:rPr lang="en-US" i="1" dirty="0">
                <a:solidFill>
                  <a:srgbClr val="7030A0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 err="1"/>
              <a:t>Örn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String </a:t>
            </a:r>
            <a:r>
              <a:rPr lang="en-US" i="1" dirty="0" err="1">
                <a:solidFill>
                  <a:srgbClr val="7030A0"/>
                </a:solidFill>
              </a:rPr>
              <a:t>isim</a:t>
            </a:r>
            <a:r>
              <a:rPr lang="en-US" i="1" dirty="0">
                <a:solidFill>
                  <a:srgbClr val="7030A0"/>
                </a:solidFill>
              </a:rPr>
              <a:t> = “</a:t>
            </a:r>
            <a:r>
              <a:rPr lang="en-US" i="1" dirty="0" err="1">
                <a:solidFill>
                  <a:srgbClr val="7030A0"/>
                </a:solidFill>
              </a:rPr>
              <a:t>Feriha</a:t>
            </a:r>
            <a:r>
              <a:rPr lang="en-US" i="1" dirty="0">
                <a:solidFill>
                  <a:srgbClr val="7030A0"/>
                </a:solidFill>
              </a:rPr>
              <a:t>”;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 int </a:t>
            </a:r>
            <a:r>
              <a:rPr lang="en-US" i="1" dirty="0" err="1">
                <a:solidFill>
                  <a:srgbClr val="7030A0"/>
                </a:solidFill>
              </a:rPr>
              <a:t>numara</a:t>
            </a:r>
            <a:r>
              <a:rPr lang="en-US" i="1" dirty="0">
                <a:solidFill>
                  <a:srgbClr val="7030A0"/>
                </a:solidFill>
              </a:rPr>
              <a:t> = 13;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numara</a:t>
            </a:r>
            <a:r>
              <a:rPr lang="en-US" i="1" dirty="0">
                <a:solidFill>
                  <a:srgbClr val="7030A0"/>
                </a:solidFill>
              </a:rPr>
              <a:t> = 5;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 float </a:t>
            </a:r>
            <a:r>
              <a:rPr lang="en-US" i="1" dirty="0" err="1">
                <a:solidFill>
                  <a:srgbClr val="7030A0"/>
                </a:solidFill>
              </a:rPr>
              <a:t>virgulluSayi</a:t>
            </a:r>
            <a:r>
              <a:rPr lang="en-US" i="1" dirty="0">
                <a:solidFill>
                  <a:srgbClr val="7030A0"/>
                </a:solidFill>
              </a:rPr>
              <a:t> = 3.1415;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 char </a:t>
            </a:r>
            <a:r>
              <a:rPr lang="en-US" i="1" dirty="0" err="1">
                <a:solidFill>
                  <a:srgbClr val="7030A0"/>
                </a:solidFill>
              </a:rPr>
              <a:t>harf</a:t>
            </a:r>
            <a:r>
              <a:rPr lang="en-US" i="1" dirty="0">
                <a:solidFill>
                  <a:srgbClr val="7030A0"/>
                </a:solidFill>
              </a:rPr>
              <a:t> = ‘f’;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 Boolean </a:t>
            </a:r>
            <a:r>
              <a:rPr lang="en-US" i="1" dirty="0" err="1">
                <a:solidFill>
                  <a:srgbClr val="7030A0"/>
                </a:solidFill>
              </a:rPr>
              <a:t>dogru</a:t>
            </a:r>
            <a:r>
              <a:rPr lang="en-US" i="1" dirty="0">
                <a:solidFill>
                  <a:srgbClr val="7030A0"/>
                </a:solidFill>
              </a:rPr>
              <a:t> = True; 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B56E-401F-478C-85EA-E29D4E96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6006986" cy="1499616"/>
          </a:xfrm>
        </p:spPr>
        <p:txBody>
          <a:bodyPr>
            <a:normAutofit/>
          </a:bodyPr>
          <a:lstStyle/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(data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1186-10A4-45F9-84DB-E8EDA1F2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208649" cy="3931920"/>
          </a:xfrm>
        </p:spPr>
        <p:txBody>
          <a:bodyPr>
            <a:normAutofit/>
          </a:bodyPr>
          <a:lstStyle/>
          <a:p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(Primitive data types)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CA10E-4F52-46CB-8DD7-6F685889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51163"/>
            <a:ext cx="7598975" cy="300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B56E-401F-478C-85EA-E29D4E96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VERi tipleri (data types)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1186-10A4-45F9-84DB-E8EDA1F2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489557" cy="3931920"/>
          </a:xfrm>
        </p:spPr>
        <p:txBody>
          <a:bodyPr>
            <a:normAutofit/>
          </a:bodyPr>
          <a:lstStyle/>
          <a:p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(non-primitive data types)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String   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dirty="0" err="1">
                <a:solidFill>
                  <a:srgbClr val="7030A0"/>
                </a:solidFill>
              </a:rPr>
              <a:t>bu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bir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stringdir</a:t>
            </a:r>
            <a:r>
              <a:rPr lang="en-US" dirty="0">
                <a:solidFill>
                  <a:srgbClr val="7030A0"/>
                </a:solidFill>
              </a:rPr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	   </a:t>
            </a:r>
            <a:r>
              <a:rPr lang="en-US" dirty="0">
                <a:solidFill>
                  <a:srgbClr val="7030A0"/>
                </a:solidFill>
              </a:rPr>
              <a:t>“class </a:t>
            </a:r>
            <a:r>
              <a:rPr lang="en-US" dirty="0" err="1">
                <a:solidFill>
                  <a:srgbClr val="7030A0"/>
                </a:solidFill>
              </a:rPr>
              <a:t>Apartman</a:t>
            </a:r>
            <a:r>
              <a:rPr lang="en-US" dirty="0">
                <a:solidFill>
                  <a:srgbClr val="7030A0"/>
                </a:solidFill>
              </a:rPr>
              <a:t>{  }”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Array	   </a:t>
            </a:r>
            <a:r>
              <a:rPr lang="en-US" dirty="0">
                <a:solidFill>
                  <a:srgbClr val="7030A0"/>
                </a:solidFill>
              </a:rPr>
              <a:t>“int[] array”</a:t>
            </a:r>
          </a:p>
        </p:txBody>
      </p:sp>
    </p:spTree>
    <p:extLst>
      <p:ext uri="{BB962C8B-B14F-4D97-AF65-F5344CB8AC3E}">
        <p14:creationId xmlns:p14="http://schemas.microsoft.com/office/powerpoint/2010/main" val="109191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DD61-BD3D-40F4-87F2-BE3773F1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Operatorler</a:t>
            </a:r>
            <a:r>
              <a:rPr lang="en-US" dirty="0"/>
              <a:t>(Operators)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6C29-B191-47A5-BDFC-4BCCDA30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Operatörler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(value)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kullanılırlar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operatörler</a:t>
            </a:r>
            <a:r>
              <a:rPr lang="en-US" dirty="0"/>
              <a:t> (Arithmetic operators)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Atama</a:t>
            </a:r>
            <a:r>
              <a:rPr lang="en-US" dirty="0"/>
              <a:t> </a:t>
            </a:r>
            <a:r>
              <a:rPr lang="en-US" dirty="0" err="1"/>
              <a:t>operatörleri</a:t>
            </a:r>
            <a:r>
              <a:rPr lang="en-US" dirty="0"/>
              <a:t> (Assignment operators)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Karşılaştırma</a:t>
            </a:r>
            <a:r>
              <a:rPr lang="en-US" dirty="0"/>
              <a:t> </a:t>
            </a:r>
            <a:r>
              <a:rPr lang="en-US" dirty="0" err="1"/>
              <a:t>operatörleri</a:t>
            </a:r>
            <a:r>
              <a:rPr lang="en-US" dirty="0"/>
              <a:t> (Comparison operators)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operatörleri</a:t>
            </a:r>
            <a:r>
              <a:rPr lang="en-US" dirty="0"/>
              <a:t> (Logical operators)</a:t>
            </a:r>
          </a:p>
        </p:txBody>
      </p:sp>
    </p:spTree>
    <p:extLst>
      <p:ext uri="{BB962C8B-B14F-4D97-AF65-F5344CB8AC3E}">
        <p14:creationId xmlns:p14="http://schemas.microsoft.com/office/powerpoint/2010/main" val="1500912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3693</TotalTime>
  <Words>549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JAVAYA giriş dersleri 2</vt:lpstr>
      <vt:lpstr>Vısual Studio code</vt:lpstr>
      <vt:lpstr>JAVA nedir?</vt:lpstr>
      <vt:lpstr>HELLO world!</vt:lpstr>
      <vt:lpstr>YORUM(Comment)</vt:lpstr>
      <vt:lpstr>DEGİŞKENLER(VARIABLES)</vt:lpstr>
      <vt:lpstr>VERi tipleri (data types)</vt:lpstr>
      <vt:lpstr>VERi tipleri (data types)</vt:lpstr>
      <vt:lpstr>Operatorler(Operators)</vt:lpstr>
      <vt:lpstr>Aritmetik operatörler (Arithmetic operators)</vt:lpstr>
      <vt:lpstr>Atama operatörleri (Assignment operators)</vt:lpstr>
      <vt:lpstr>Karşılaştırma operatörleri  (Comparison operators)</vt:lpstr>
      <vt:lpstr>Mantık operatörleri (Logical operators)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JAVAYA giriş dersleri 1</dc:title>
  <dc:creator>Kevser Yolcu</dc:creator>
  <cp:lastModifiedBy>Kevser Yolcu</cp:lastModifiedBy>
  <cp:revision>33</cp:revision>
  <dcterms:created xsi:type="dcterms:W3CDTF">2022-01-20T19:16:11Z</dcterms:created>
  <dcterms:modified xsi:type="dcterms:W3CDTF">2022-01-24T19:05:09Z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