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56" r:id="rId3"/>
    <p:sldId id="257" r:id="rId4"/>
    <p:sldId id="258" r:id="rId5"/>
    <p:sldId id="259" r:id="rId6"/>
    <p:sldId id="264" r:id="rId7"/>
    <p:sldId id="260" r:id="rId8"/>
    <p:sldId id="261" r:id="rId9"/>
    <p:sldId id="262" r:id="rId10"/>
    <p:sldId id="263" r:id="rId11"/>
    <p:sldId id="265" r:id="rId12"/>
    <p:sldId id="266" r:id="rId13"/>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57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23CA06C-945F-4B31-AA34-29D287695DE2}" type="datetimeFigureOut">
              <a:rPr lang="es-GT" smtClean="0"/>
              <a:t>25/04/2017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EA6FD3E-A194-4093-A7E8-08B1AC91F70F}" type="slidenum">
              <a:rPr lang="es-GT" smtClean="0"/>
              <a:t>‹Nº›</a:t>
            </a:fld>
            <a:endParaRPr lang="es-GT"/>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23CA06C-945F-4B31-AA34-29D287695DE2}" type="datetimeFigureOut">
              <a:rPr lang="es-GT" smtClean="0"/>
              <a:t>25/04/2017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23CA06C-945F-4B31-AA34-29D287695DE2}" type="datetimeFigureOut">
              <a:rPr lang="es-GT" smtClean="0"/>
              <a:t>25/04/2017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23CA06C-945F-4B31-AA34-29D287695DE2}" type="datetimeFigureOut">
              <a:rPr lang="es-GT" smtClean="0"/>
              <a:t>25/04/2017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B23CA06C-945F-4B31-AA34-29D287695DE2}" type="datetimeFigureOut">
              <a:rPr lang="es-GT" smtClean="0"/>
              <a:t>25/04/2017</a:t>
            </a:fld>
            <a:endParaRPr lang="es-GT"/>
          </a:p>
        </p:txBody>
      </p:sp>
      <p:sp>
        <p:nvSpPr>
          <p:cNvPr id="91" name="Footer Placeholder 90"/>
          <p:cNvSpPr>
            <a:spLocks noGrp="1"/>
          </p:cNvSpPr>
          <p:nvPr>
            <p:ph type="ftr" sz="quarter" idx="11"/>
          </p:nvPr>
        </p:nvSpPr>
        <p:spPr/>
        <p:txBody>
          <a:bodyPr/>
          <a:lstStyle/>
          <a:p>
            <a:endParaRPr lang="es-GT"/>
          </a:p>
        </p:txBody>
      </p:sp>
      <p:sp>
        <p:nvSpPr>
          <p:cNvPr id="92" name="Slide Number Placeholder 91"/>
          <p:cNvSpPr>
            <a:spLocks noGrp="1"/>
          </p:cNvSpPr>
          <p:nvPr>
            <p:ph type="sldNum" sz="quarter" idx="12"/>
          </p:nvPr>
        </p:nvSpPr>
        <p:spPr/>
        <p:txBody>
          <a:bodyPr/>
          <a:lstStyle/>
          <a:p>
            <a:fld id="{0EA6FD3E-A194-4093-A7E8-08B1AC91F70F}" type="slidenum">
              <a:rPr lang="es-GT" smtClean="0"/>
              <a:t>‹Nº›</a:t>
            </a:fld>
            <a:endParaRPr lang="es-G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B23CA06C-945F-4B31-AA34-29D287695DE2}" type="datetimeFigureOut">
              <a:rPr lang="es-GT" smtClean="0"/>
              <a:t>25/04/2017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23CA06C-945F-4B31-AA34-29D287695DE2}" type="datetimeFigureOut">
              <a:rPr lang="es-GT" smtClean="0"/>
              <a:t>25/04/2017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B23CA06C-945F-4B31-AA34-29D287695DE2}" type="datetimeFigureOut">
              <a:rPr lang="es-GT" smtClean="0"/>
              <a:t>25/04/2017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CA06C-945F-4B31-AA34-29D287695DE2}" type="datetimeFigureOut">
              <a:rPr lang="es-GT" smtClean="0"/>
              <a:t>25/04/2017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EA6FD3E-A194-4093-A7E8-08B1AC91F70F}" type="slidenum">
              <a:rPr lang="es-GT" smtClean="0"/>
              <a:t>‹Nº›</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23CA06C-945F-4B31-AA34-29D287695DE2}" type="datetimeFigureOut">
              <a:rPr lang="es-GT" smtClean="0"/>
              <a:t>25/04/2017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EA6FD3E-A194-4093-A7E8-08B1AC91F70F}" type="slidenum">
              <a:rPr lang="es-GT" smtClean="0"/>
              <a:t>‹Nº›</a:t>
            </a:fld>
            <a:endParaRPr lang="es-GT"/>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B23CA06C-945F-4B31-AA34-29D287695DE2}" type="datetimeFigureOut">
              <a:rPr lang="es-GT" smtClean="0"/>
              <a:t>25/04/2017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EA6FD3E-A194-4093-A7E8-08B1AC91F70F}" type="slidenum">
              <a:rPr lang="es-GT" smtClean="0"/>
              <a:t>‹Nº›</a:t>
            </a:fld>
            <a:endParaRPr lang="es-GT"/>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23CA06C-945F-4B31-AA34-29D287695DE2}" type="datetimeFigureOut">
              <a:rPr lang="es-GT" smtClean="0"/>
              <a:t>25/04/2017</a:t>
            </a:fld>
            <a:endParaRPr lang="es-GT"/>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GT"/>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EA6FD3E-A194-4093-A7E8-08B1AC91F70F}" type="slidenum">
              <a:rPr lang="es-GT" smtClean="0"/>
              <a:t>‹Nº›</a:t>
            </a:fld>
            <a:endParaRPr lang="es-GT"/>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76672"/>
            <a:ext cx="8363272" cy="5649491"/>
          </a:xfrm>
        </p:spPr>
        <p:txBody>
          <a:bodyPr/>
          <a:lstStyle/>
          <a:p>
            <a:endParaRPr lang="es-GT"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353"/>
            <a:ext cx="7710594" cy="43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462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8640"/>
            <a:ext cx="8291264" cy="5937523"/>
          </a:xfrm>
          <a:ln>
            <a:solidFill>
              <a:schemeClr val="accent1"/>
            </a:solidFill>
          </a:ln>
        </p:spPr>
        <p:txBody>
          <a:bodyPr>
            <a:normAutofit/>
          </a:bodyPr>
          <a:lstStyle/>
          <a:p>
            <a:r>
              <a:rPr lang="es-GT" dirty="0" smtClean="0"/>
              <a:t>Además, los minicomputadoras eran relativamente más interactivos que las unidades centrales, y pronto tendrían sus propios sistemas operativos. El minicomputador Xerox Alto (1973) fue un hito en el desarrollo de las computadoras personales, debido a su interfaz gráfica de usuario, pantalla de mapa de bits de alta resolución, gran almacenamiento de memoria interno y externo, ratón, y software especial.</a:t>
            </a:r>
            <a:endParaRPr lang="es-GT" dirty="0"/>
          </a:p>
        </p:txBody>
      </p:sp>
    </p:spTree>
    <p:extLst>
      <p:ext uri="{BB962C8B-B14F-4D97-AF65-F5344CB8AC3E}">
        <p14:creationId xmlns:p14="http://schemas.microsoft.com/office/powerpoint/2010/main" val="647188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548680"/>
            <a:ext cx="8661648" cy="5606083"/>
          </a:xfrm>
        </p:spPr>
        <p:txBody>
          <a:bodyPr/>
          <a:lstStyle/>
          <a:p>
            <a:endParaRPr lang="es-G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5124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049563"/>
            <a:ext cx="4430291" cy="332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20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332656"/>
            <a:ext cx="8291264" cy="5793507"/>
          </a:xfrm>
        </p:spPr>
        <p:txBody>
          <a:bodyPr/>
          <a:lstStyle/>
          <a:p>
            <a:endParaRPr lang="es-G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04353"/>
            <a:ext cx="7389444" cy="415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656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15616" y="4976"/>
            <a:ext cx="7268344" cy="1335792"/>
          </a:xfrm>
        </p:spPr>
        <p:txBody>
          <a:bodyPr/>
          <a:lstStyle/>
          <a:p>
            <a:r>
              <a:rPr lang="es-GT" dirty="0" smtClean="0"/>
              <a:t>Historia de la Computadora </a:t>
            </a:r>
            <a:endParaRPr lang="es-GT" dirty="0"/>
          </a:p>
        </p:txBody>
      </p:sp>
      <p:sp>
        <p:nvSpPr>
          <p:cNvPr id="3" name="2 Subtítulo"/>
          <p:cNvSpPr>
            <a:spLocks noGrp="1"/>
          </p:cNvSpPr>
          <p:nvPr>
            <p:ph type="subTitle" idx="1"/>
          </p:nvPr>
        </p:nvSpPr>
        <p:spPr>
          <a:xfrm>
            <a:off x="971600" y="1556792"/>
            <a:ext cx="7272808" cy="4392488"/>
          </a:xfrm>
        </p:spPr>
        <p:txBody>
          <a:bodyPr>
            <a:normAutofit fontScale="85000" lnSpcReduction="20000"/>
          </a:bodyPr>
          <a:lstStyle/>
          <a:p>
            <a:r>
              <a:rPr lang="es-GT" dirty="0" smtClean="0"/>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dirty="0" smtClean="0"/>
              <a:t>El inventor francés Joseph Marie Jacquard, al diseñar un telar automático, utilizó delgadas placas de madera perforadas para controlar el tejido utilizado en los diseños complejos. Durante la década de 1880 el estadístico estadounidense Herman Hollerith concibió la idea de utilizar tarjetas perforadas, similares a las placas de Jacquard, para procesar datos. Hollerith consiguió compilar la información estadística destinada al censo de población de 1890 de Estados Unidos mediante la utilización de un sistema que hacía pasar tarjetas perforadas sobre contactos eléctricos</a:t>
            </a:r>
          </a:p>
        </p:txBody>
      </p:sp>
    </p:spTree>
    <p:extLst>
      <p:ext uri="{BB962C8B-B14F-4D97-AF65-F5344CB8AC3E}">
        <p14:creationId xmlns:p14="http://schemas.microsoft.com/office/powerpoint/2010/main" val="150286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0"/>
            <a:ext cx="8229600" cy="1143000"/>
          </a:xfrm>
        </p:spPr>
        <p:txBody>
          <a:bodyPr/>
          <a:lstStyle/>
          <a:p>
            <a:r>
              <a:rPr lang="es-GT" dirty="0" smtClean="0"/>
              <a:t>La máquina analítica</a:t>
            </a:r>
            <a:endParaRPr lang="es-GT" dirty="0"/>
          </a:p>
        </p:txBody>
      </p:sp>
      <p:sp>
        <p:nvSpPr>
          <p:cNvPr id="3" name="2 Marcador de contenido"/>
          <p:cNvSpPr>
            <a:spLocks noGrp="1"/>
          </p:cNvSpPr>
          <p:nvPr>
            <p:ph idx="1"/>
          </p:nvPr>
        </p:nvSpPr>
        <p:spPr>
          <a:xfrm>
            <a:off x="467544" y="1052736"/>
            <a:ext cx="8219256" cy="5073427"/>
          </a:xfrm>
        </p:spPr>
        <p:txBody>
          <a:bodyPr>
            <a:normAutofit fontScale="92500" lnSpcReduction="10000"/>
          </a:bodyPr>
          <a:lstStyle/>
          <a:p>
            <a:r>
              <a:rPr lang="es-GT" dirty="0" smtClean="0"/>
              <a:t>También en el siglo XIX el matemático e inventor británico Charles Babbage elaboró los principios de la 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computadora digital moderna. La tecnología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memoria para guardar los datos, un procesador para las operaciones matemáticas y una impresora para hacer permanente el registro.</a:t>
            </a:r>
          </a:p>
          <a:p>
            <a:endParaRPr lang="es-GT" dirty="0" smtClean="0"/>
          </a:p>
        </p:txBody>
      </p:sp>
    </p:spTree>
    <p:extLst>
      <p:ext uri="{BB962C8B-B14F-4D97-AF65-F5344CB8AC3E}">
        <p14:creationId xmlns:p14="http://schemas.microsoft.com/office/powerpoint/2010/main" val="1431157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GT" dirty="0" smtClean="0"/>
              <a:t>Primeros ordenadores</a:t>
            </a:r>
            <a:endParaRPr lang="es-GT" dirty="0"/>
          </a:p>
        </p:txBody>
      </p:sp>
      <p:sp>
        <p:nvSpPr>
          <p:cNvPr id="3" name="2 Marcador de contenido"/>
          <p:cNvSpPr>
            <a:spLocks noGrp="1"/>
          </p:cNvSpPr>
          <p:nvPr>
            <p:ph idx="1"/>
          </p:nvPr>
        </p:nvSpPr>
        <p:spPr/>
        <p:txBody>
          <a:bodyPr>
            <a:normAutofit/>
          </a:bodyPr>
          <a:lstStyle/>
          <a:p>
            <a:r>
              <a:rPr lang="es-GT" dirty="0" smtClean="0"/>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p>
          <a:p>
            <a:endParaRPr lang="es-GT" dirty="0" smtClean="0"/>
          </a:p>
        </p:txBody>
      </p:sp>
    </p:spTree>
    <p:extLst>
      <p:ext uri="{BB962C8B-B14F-4D97-AF65-F5344CB8AC3E}">
        <p14:creationId xmlns:p14="http://schemas.microsoft.com/office/powerpoint/2010/main" val="310929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33928"/>
            <a:ext cx="7772400" cy="1470025"/>
          </a:xfrm>
        </p:spPr>
        <p:txBody>
          <a:bodyPr/>
          <a:lstStyle/>
          <a:p>
            <a:r>
              <a:rPr lang="es-GT" dirty="0" smtClean="0"/>
              <a:t>Ordenadores electrónicos</a:t>
            </a:r>
            <a:endParaRPr lang="es-GT" dirty="0"/>
          </a:p>
        </p:txBody>
      </p:sp>
      <p:sp>
        <p:nvSpPr>
          <p:cNvPr id="3" name="2 Subtítulo"/>
          <p:cNvSpPr>
            <a:spLocks noGrp="1"/>
          </p:cNvSpPr>
          <p:nvPr>
            <p:ph type="subTitle" idx="1"/>
          </p:nvPr>
        </p:nvSpPr>
        <p:spPr>
          <a:xfrm>
            <a:off x="1043608" y="1772816"/>
            <a:ext cx="6840760" cy="4680520"/>
          </a:xfrm>
        </p:spPr>
        <p:txBody>
          <a:bodyPr>
            <a:normAutofit fontScale="92500" lnSpcReduction="20000"/>
          </a:bodyPr>
          <a:lstStyle/>
          <a:p>
            <a:r>
              <a:rPr lang="es-GT" dirty="0" smtClean="0"/>
              <a:t>Durante la II Guerra Mundial (1939-1945), un equipo de científicos y matemáticos que trabajaban en </a:t>
            </a:r>
            <a:r>
              <a:rPr lang="es-GT" dirty="0" err="1" smtClean="0"/>
              <a:t>Bletchley</a:t>
            </a:r>
            <a:r>
              <a:rPr lang="es-GT" dirty="0" smtClean="0"/>
              <a:t> Park, al norte de Londres, crearon lo que se consideró el primer ordenador digital totalmente electrónico: el </a:t>
            </a:r>
            <a:r>
              <a:rPr lang="es-GT" dirty="0" err="1" smtClean="0"/>
              <a:t>Colossus</a:t>
            </a:r>
            <a:r>
              <a:rPr lang="es-GT" dirty="0" smtClean="0"/>
              <a:t>. Hacia diciembre de 1943 el </a:t>
            </a:r>
            <a:r>
              <a:rPr lang="es-GT" dirty="0" err="1" smtClean="0"/>
              <a:t>Colossus</a:t>
            </a:r>
            <a:r>
              <a:rPr lang="es-GT" dirty="0" smtClean="0"/>
              <a:t>, que incorporaba 1.500 válvulas o tubos de vacío, era ya operativo. Fue utilizado por el equipo dirigido por Alan </a:t>
            </a:r>
            <a:r>
              <a:rPr lang="es-GT" dirty="0" err="1" smtClean="0"/>
              <a:t>Turing</a:t>
            </a:r>
            <a:r>
              <a:rPr lang="es-GT" dirty="0" smtClean="0"/>
              <a:t> para descodificar los mensajes de radio cifrados de los alemanes. En 1939 y con independencia de este proyecto, John </a:t>
            </a:r>
            <a:r>
              <a:rPr lang="es-GT" dirty="0" err="1" smtClean="0"/>
              <a:t>Atanasoff</a:t>
            </a:r>
            <a:r>
              <a:rPr lang="es-GT" dirty="0" smtClean="0"/>
              <a:t> y </a:t>
            </a:r>
            <a:r>
              <a:rPr lang="es-GT" dirty="0" err="1" smtClean="0"/>
              <a:t>Clifford</a:t>
            </a:r>
            <a:r>
              <a:rPr lang="es-GT" dirty="0" smtClean="0"/>
              <a:t> Berry ya habían construido un prototipo de máquina electrónica en el Iowa </a:t>
            </a:r>
            <a:r>
              <a:rPr lang="es-GT" dirty="0" err="1" smtClean="0"/>
              <a:t>State</a:t>
            </a:r>
            <a:r>
              <a:rPr lang="es-GT" dirty="0" smtClean="0"/>
              <a:t> </a:t>
            </a:r>
            <a:r>
              <a:rPr lang="es-GT" dirty="0" err="1" smtClean="0"/>
              <a:t>College</a:t>
            </a:r>
            <a:r>
              <a:rPr lang="es-GT" dirty="0" smtClean="0"/>
              <a:t> (EEUU). Este prototipo y las investigaciones posteriores se realizaron en el anonimato, y más tarde quedaron eclipsadas por el desarrollo del Calculador e integrador numérico digital electrónico (ENIAC) en 1945. El ENIAC, que según mostró la evidencia se basaba en gran medida en el ‘ordenador’ </a:t>
            </a:r>
            <a:r>
              <a:rPr lang="es-GT" dirty="0" err="1" smtClean="0"/>
              <a:t>Atanasoff</a:t>
            </a:r>
            <a:r>
              <a:rPr lang="es-GT" dirty="0" smtClean="0"/>
              <a:t>-Berry (ABC, acrónimo de </a:t>
            </a:r>
            <a:r>
              <a:rPr lang="es-GT" dirty="0" err="1" smtClean="0"/>
              <a:t>Electronic</a:t>
            </a:r>
            <a:r>
              <a:rPr lang="es-GT" dirty="0" smtClean="0"/>
              <a:t> </a:t>
            </a:r>
            <a:r>
              <a:rPr lang="es-GT" dirty="0" err="1" smtClean="0"/>
              <a:t>Numerical</a:t>
            </a:r>
            <a:r>
              <a:rPr lang="es-GT" dirty="0" smtClean="0"/>
              <a:t> </a:t>
            </a:r>
            <a:r>
              <a:rPr lang="es-GT" dirty="0" err="1" smtClean="0"/>
              <a:t>Integrator</a:t>
            </a:r>
            <a:r>
              <a:rPr lang="es-GT" dirty="0" smtClean="0"/>
              <a:t> and </a:t>
            </a:r>
            <a:r>
              <a:rPr lang="es-GT" dirty="0" err="1" smtClean="0"/>
              <a:t>Computer</a:t>
            </a:r>
            <a:r>
              <a:rPr lang="es-GT" dirty="0" smtClean="0"/>
              <a:t>), obtuvo una patente que caducó en 1973, varias décadas más tarde.</a:t>
            </a:r>
          </a:p>
          <a:p>
            <a:endParaRPr lang="es-GT" dirty="0" smtClean="0"/>
          </a:p>
        </p:txBody>
      </p:sp>
    </p:spTree>
    <p:extLst>
      <p:ext uri="{BB962C8B-B14F-4D97-AF65-F5344CB8AC3E}">
        <p14:creationId xmlns:p14="http://schemas.microsoft.com/office/powerpoint/2010/main" val="902547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196752"/>
            <a:ext cx="8219256" cy="4929411"/>
          </a:xfrm>
        </p:spPr>
        <p:txBody>
          <a:bodyPr>
            <a:normAutofit lnSpcReduction="10000"/>
          </a:bodyPr>
          <a:lstStyle/>
          <a:p>
            <a:r>
              <a:rPr lang="es-GT" dirty="0" smtClean="0"/>
              <a:t>Ya en 1945, </a:t>
            </a:r>
            <a:r>
              <a:rPr lang="es-GT" dirty="0" err="1" smtClean="0"/>
              <a:t>Vannevar</a:t>
            </a:r>
            <a:r>
              <a:rPr lang="es-GT" dirty="0" smtClean="0"/>
              <a:t> Bush, en un ensayo llamado As </a:t>
            </a:r>
            <a:r>
              <a:rPr lang="es-GT" dirty="0" err="1" smtClean="0"/>
              <a:t>We</a:t>
            </a:r>
            <a:r>
              <a:rPr lang="es-GT" dirty="0" smtClean="0"/>
              <a:t> </a:t>
            </a:r>
            <a:r>
              <a:rPr lang="es-GT" dirty="0" err="1" smtClean="0"/>
              <a:t>May</a:t>
            </a:r>
            <a:r>
              <a:rPr lang="es-GT" dirty="0" smtClean="0"/>
              <a:t> </a:t>
            </a:r>
            <a:r>
              <a:rPr lang="es-GT" dirty="0" err="1" smtClean="0"/>
              <a:t>Think</a:t>
            </a:r>
            <a:r>
              <a:rPr lang="es-GT" dirty="0" smtClean="0"/>
              <a:t> (Como podemos pensar, en idioma español), esbozó una posible solución al creciente problema del almacenamiento y la recuperación de información. En lo que fue llamado más tarde como </a:t>
            </a:r>
            <a:r>
              <a:rPr lang="es-GT" dirty="0" err="1" smtClean="0"/>
              <a:t>The</a:t>
            </a:r>
            <a:r>
              <a:rPr lang="es-GT" dirty="0" smtClean="0"/>
              <a:t> </a:t>
            </a:r>
            <a:r>
              <a:rPr lang="es-GT" dirty="0" err="1" smtClean="0"/>
              <a:t>Mother</a:t>
            </a:r>
            <a:r>
              <a:rPr lang="es-GT" dirty="0" smtClean="0"/>
              <a:t> of </a:t>
            </a:r>
            <a:r>
              <a:rPr lang="es-GT" dirty="0" err="1" smtClean="0"/>
              <a:t>All</a:t>
            </a:r>
            <a:r>
              <a:rPr lang="es-GT" dirty="0" smtClean="0"/>
              <a:t> Demos (La Madre de todas las demostraciones, en idioma español), el investigador Douglas </a:t>
            </a:r>
            <a:r>
              <a:rPr lang="es-GT" dirty="0" err="1" smtClean="0"/>
              <a:t>Engelbart</a:t>
            </a:r>
            <a:r>
              <a:rPr lang="es-GT" dirty="0" smtClean="0"/>
              <a:t> del SRI dio en 1968 un adelanto de lo que se convertiría en los elementos básicos de la vida laboral diaria en el siglo XXI (correo electrónico, hipertexto, procesamiento de palabras, video conferencia, y el ratón). La demostración era la culminación de la investigación en el laboratorio </a:t>
            </a:r>
            <a:r>
              <a:rPr lang="es-GT" dirty="0" err="1" smtClean="0"/>
              <a:t>Augmentation</a:t>
            </a:r>
            <a:r>
              <a:rPr lang="es-GT" dirty="0" smtClean="0"/>
              <a:t> </a:t>
            </a:r>
            <a:r>
              <a:rPr lang="es-GT" dirty="0" err="1" smtClean="0"/>
              <a:t>Research</a:t>
            </a:r>
            <a:r>
              <a:rPr lang="es-GT" dirty="0" smtClean="0"/>
              <a:t> Center de </a:t>
            </a:r>
            <a:r>
              <a:rPr lang="es-GT" dirty="0" err="1" smtClean="0"/>
              <a:t>Engelbart</a:t>
            </a:r>
            <a:r>
              <a:rPr lang="es-GT" dirty="0" smtClean="0"/>
              <a:t>, que se concentró en la aplicación de la tecnología de computación para facilitar el pensamiento humano creativo.</a:t>
            </a:r>
            <a:endParaRPr lang="es-GT" dirty="0"/>
          </a:p>
        </p:txBody>
      </p:sp>
    </p:spTree>
    <p:extLst>
      <p:ext uri="{BB962C8B-B14F-4D97-AF65-F5344CB8AC3E}">
        <p14:creationId xmlns:p14="http://schemas.microsoft.com/office/powerpoint/2010/main" val="391206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260648"/>
            <a:ext cx="7992888" cy="6408712"/>
          </a:xfrm>
          <a:ln>
            <a:solidFill>
              <a:schemeClr val="accent1"/>
            </a:solidFill>
          </a:ln>
        </p:spPr>
        <p:txBody>
          <a:bodyPr>
            <a:noAutofit/>
          </a:bodyPr>
          <a:lstStyle/>
          <a:p>
            <a:r>
              <a:rPr lang="es-GT" sz="1600" dirty="0" smtClean="0"/>
              <a:t>Originalmente el término "computadora personal" apareció en un artículo del New York Times el 3 de noviembre de 1962, informando de la visión de John W. </a:t>
            </a:r>
            <a:r>
              <a:rPr lang="es-GT" sz="1600" dirty="0" err="1" smtClean="0"/>
              <a:t>Mauchly</a:t>
            </a:r>
            <a:r>
              <a:rPr lang="es-GT" sz="1600" dirty="0" smtClean="0"/>
              <a:t> sobre el futuro de la computación, según lo detallado en una reciente reunión del American </a:t>
            </a:r>
            <a:r>
              <a:rPr lang="es-GT" sz="1600" dirty="0" err="1" smtClean="0"/>
              <a:t>Institute</a:t>
            </a:r>
            <a:r>
              <a:rPr lang="es-GT" sz="1600" dirty="0" smtClean="0"/>
              <a:t> of Industrial </a:t>
            </a:r>
            <a:r>
              <a:rPr lang="es-GT" sz="1600" dirty="0" err="1" smtClean="0"/>
              <a:t>Engineers</a:t>
            </a:r>
            <a:r>
              <a:rPr lang="es-GT" sz="1600" dirty="0" smtClean="0"/>
              <a:t>. </a:t>
            </a:r>
            <a:r>
              <a:rPr lang="es-GT" sz="1600" dirty="0" err="1" smtClean="0"/>
              <a:t>Mauchly</a:t>
            </a:r>
            <a:r>
              <a:rPr lang="es-GT" sz="1600" dirty="0" smtClean="0"/>
              <a:t> indicó, "No hay razón para suponer que un chico o chica promedio, no pueda ser dueño de una computadora personal".1</a:t>
            </a:r>
          </a:p>
          <a:p>
            <a:r>
              <a:rPr lang="es-GT" sz="1600" dirty="0" smtClean="0"/>
              <a:t>Seis años más tarde un fabricante tomó el riesgo de referirse a su producto de esta manera, cuando Hewlett-Packard hizo publicidad de sus "</a:t>
            </a:r>
            <a:r>
              <a:rPr lang="es-GT" sz="1600" dirty="0" err="1" smtClean="0"/>
              <a:t>Powerful</a:t>
            </a:r>
            <a:r>
              <a:rPr lang="es-GT" sz="1600" dirty="0" smtClean="0"/>
              <a:t> Computing </a:t>
            </a:r>
            <a:r>
              <a:rPr lang="es-GT" sz="1600" dirty="0" err="1" smtClean="0"/>
              <a:t>Genie</a:t>
            </a:r>
            <a:r>
              <a:rPr lang="es-GT" sz="1600" dirty="0" smtClean="0"/>
              <a:t>" como "La nueva computadora personal Hewlett-Packard 9100A".2 Este anuncio fue juzgado como demasiado radical para la audiencia a la que iba destinado, y fue reemplazado por un anuncio mucho más sobrio para la calculadora programable HP 9100A.3 4</a:t>
            </a:r>
          </a:p>
          <a:p>
            <a:r>
              <a:rPr lang="es-GT" sz="1600" dirty="0" smtClean="0"/>
              <a:t>Durante los siguientes siete años la expresión había ganado suficiente reconocimiento, por lo que cuando la revista Byte publicó su primera edición, se refirió a sus lectores como "en el campo de la computación personal",5 y </a:t>
            </a:r>
            <a:r>
              <a:rPr lang="es-GT" sz="1600" dirty="0" err="1" smtClean="0"/>
              <a:t>Creative</a:t>
            </a:r>
            <a:r>
              <a:rPr lang="es-GT" sz="1600" dirty="0" smtClean="0"/>
              <a:t> Computing definió la computadora personal como un "sistema no-compartido (es decir, que no era de tiempo compartido, como los grandes equipos de la época), que cuenta con suficiente potencia de procesamiento, y capacidades de almacenamiento para satisfacer las necesidades de un usuario individual".6 Dos años más tarde, ocurrió lo que la revista Byte llamó la "Trinidad de 1977" de las pequeñas computadoras pre-ensambladas que llegaron al mercado:7 el Apple II y el PET 2001, que fueron promocionados como computadoras personales,8 9 mientras que el TRS-80 era descrito como un microcomputador usado para las tareas del hogar incluyendo la "gestión financiera personal". En 1979 fueron vendidos más de medio millón de microcomputadoras y los jóvenes de esos días tuvieron un nuevo concepto de la computadora personal.</a:t>
            </a:r>
            <a:endParaRPr lang="es-GT" sz="1600" dirty="0"/>
          </a:p>
        </p:txBody>
      </p:sp>
    </p:spTree>
    <p:extLst>
      <p:ext uri="{BB962C8B-B14F-4D97-AF65-F5344CB8AC3E}">
        <p14:creationId xmlns:p14="http://schemas.microsoft.com/office/powerpoint/2010/main" val="359947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332656"/>
            <a:ext cx="8496944" cy="6336704"/>
          </a:xfrm>
        </p:spPr>
        <p:txBody>
          <a:bodyPr>
            <a:normAutofit fontScale="92500"/>
          </a:bodyPr>
          <a:lstStyle/>
          <a:p>
            <a:r>
              <a:rPr lang="es-GT" dirty="0" smtClean="0"/>
              <a:t>Antes de la introducción del microprocesador a principios de los años 1970, las computadoras generalmente eran sistemas grandes y costosos cuyos dueños eran grandes corporaciones, universidades, agencias gubernamentales, e instituciones de tamaño similar. Los usuarios finales generalmente no interactuaban directamente con la máquina, sino que preparaban tareas para el computador, en equipos fuera de línea como perforadoras de tarjetas. Varias asignaciones para la computadora serían recogidas y procesadas en proceso por lotes. Después de que el trabajo hubiera terminado, los usuarios podían recoger los resultados. En algunos casos podría tardar horas o días entre someter un trabajo al centro de computación y la recepción de la </a:t>
            </a:r>
            <a:r>
              <a:rPr lang="es-GT" dirty="0" err="1" smtClean="0"/>
              <a:t>salida,para</a:t>
            </a:r>
            <a:r>
              <a:rPr lang="es-GT" dirty="0" smtClean="0"/>
              <a:t> una mejor calidad .</a:t>
            </a:r>
          </a:p>
          <a:p>
            <a:r>
              <a:rPr lang="es-GT" dirty="0" smtClean="0"/>
              <a:t>Una forma más interactiva de uso de la computadora se desarrolló comercialmente por mediados de los años 1960. En un sistema de tiempo compartido, múltiples terminales permitieron a mucha gente compartir el uso de un procesador de computadora mainframe. Esto era común en aplicaciones empresariales y en ciencia e ingeniería.</a:t>
            </a:r>
            <a:endParaRPr lang="es-GT" dirty="0"/>
          </a:p>
        </p:txBody>
      </p:sp>
    </p:spTree>
    <p:extLst>
      <p:ext uri="{BB962C8B-B14F-4D97-AF65-F5344CB8AC3E}">
        <p14:creationId xmlns:p14="http://schemas.microsoft.com/office/powerpoint/2010/main" val="1219687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8640"/>
            <a:ext cx="8435280" cy="5937523"/>
          </a:xfrm>
        </p:spPr>
        <p:txBody>
          <a:bodyPr>
            <a:normAutofit fontScale="85000" lnSpcReduction="10000"/>
          </a:bodyPr>
          <a:lstStyle/>
          <a:p>
            <a:r>
              <a:rPr lang="es-GT" dirty="0" smtClean="0"/>
              <a:t>Un modelo diferente del uso de la computadora fue presagiado en la manera en que fueron usados las tempranas computadoras experimentales </a:t>
            </a:r>
            <a:r>
              <a:rPr lang="es-GT" dirty="0" err="1" smtClean="0"/>
              <a:t>precomerciales</a:t>
            </a:r>
            <a:r>
              <a:rPr lang="es-GT" dirty="0" smtClean="0"/>
              <a:t>, donde un usuario tenía uso exclusivo de un procesador.11 En lugares como el MIT, los estudiantes con acceso a algunos de las primeras computadoras experimentaron con aplicaciones que hoy serían típicas de una computadora personal, por ejemplo, el diseño asistido por computadora fue previsto por el T-</a:t>
            </a:r>
            <a:r>
              <a:rPr lang="es-GT" dirty="0" err="1" smtClean="0"/>
              <a:t>square</a:t>
            </a:r>
            <a:r>
              <a:rPr lang="es-GT" dirty="0" smtClean="0"/>
              <a:t>, un programa escrito en 1961, y un ancestro de los juegos de computadora de hoy se encontró en el </a:t>
            </a:r>
            <a:r>
              <a:rPr lang="es-GT" dirty="0" err="1" smtClean="0"/>
              <a:t>Spacewar</a:t>
            </a:r>
            <a:r>
              <a:rPr lang="es-GT" dirty="0" smtClean="0"/>
              <a:t>! de 1962. Algunos de las primeras computadoras que pudieron haberse llamados "personales" eran minicomputadores tempranos tales como el LINC y el PDP-8, y posteriormente el VAX, y minicomputadoras más grandes de Digital </a:t>
            </a:r>
            <a:r>
              <a:rPr lang="es-GT" dirty="0" err="1" smtClean="0"/>
              <a:t>Equipment</a:t>
            </a:r>
            <a:r>
              <a:rPr lang="es-GT" dirty="0" smtClean="0"/>
              <a:t> </a:t>
            </a:r>
            <a:r>
              <a:rPr lang="es-GT" dirty="0" err="1" smtClean="0"/>
              <a:t>Corporation</a:t>
            </a:r>
            <a:r>
              <a:rPr lang="es-GT" dirty="0" smtClean="0"/>
              <a:t> (DEC), Data General, Prime </a:t>
            </a:r>
            <a:r>
              <a:rPr lang="es-GT" dirty="0" err="1" smtClean="0"/>
              <a:t>Computer</a:t>
            </a:r>
            <a:r>
              <a:rPr lang="es-GT" dirty="0" smtClean="0"/>
              <a:t>, y otros. Para los estándares de hoy, eran muy grandes (alrededor del tamaño de un refrigerador) y de costo prohibitivo (típicamente decenas de miles de dólares), y por lo tanto raramente fueron comprados por individuos. Sin embargo, eran mucho más pequeños, menos costosos, y generalmente más simples de operar que muchos de las computadoras mainframes de ese tiempo, por lo tanto eran asequibles por laboratorios individuales y proyectos de investigación. Las minicomputadoras liberaron en gran parte, a estas organizaciones, del procesamiento por lotes, y de la burocracia de un centro de computación comercial o universitario.</a:t>
            </a:r>
          </a:p>
        </p:txBody>
      </p:sp>
    </p:spTree>
    <p:extLst>
      <p:ext uri="{BB962C8B-B14F-4D97-AF65-F5344CB8AC3E}">
        <p14:creationId xmlns:p14="http://schemas.microsoft.com/office/powerpoint/2010/main" val="316685820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16</TotalTime>
  <Words>1590</Words>
  <Application>Microsoft Office PowerPoint</Application>
  <PresentationFormat>Presentación en pantalla (4:3)</PresentationFormat>
  <Paragraphs>17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Paja</vt:lpstr>
      <vt:lpstr>Presentación de PowerPoint</vt:lpstr>
      <vt:lpstr>Historia de la Computadora </vt:lpstr>
      <vt:lpstr>La máquina analítica</vt:lpstr>
      <vt:lpstr>Primeros ordenadores</vt:lpstr>
      <vt:lpstr>Ordenadores electrónicos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3</cp:revision>
  <dcterms:created xsi:type="dcterms:W3CDTF">2017-04-25T14:13:18Z</dcterms:created>
  <dcterms:modified xsi:type="dcterms:W3CDTF">2017-04-25T14:29:58Z</dcterms:modified>
</cp:coreProperties>
</file>