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198" r:id="rId1"/>
  </p:sldMasterIdLst>
  <p:sldIdLst>
    <p:sldId id="257" r:id="rId2"/>
    <p:sldId id="256" r:id="rId3"/>
    <p:sldId id="259" r:id="rId4"/>
    <p:sldId id="258"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02" autoAdjust="0"/>
    <p:restoredTop sz="94660"/>
  </p:normalViewPr>
  <p:slideViewPr>
    <p:cSldViewPr snapToGrid="0">
      <p:cViewPr varScale="1">
        <p:scale>
          <a:sx n="59" d="100"/>
          <a:sy n="59" d="100"/>
        </p:scale>
        <p:origin x="48"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2153808092"/>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1BC509-ACDA-4151-BE63-09A906DF17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3499624951"/>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3886628891"/>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39650008"/>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1263519880"/>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1164209836"/>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1787062974"/>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1084992483"/>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1735788443"/>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2965729291"/>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3158818809"/>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31BC509-ACDA-4151-BE63-09A906DF17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3551596188"/>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1BC509-ACDA-4151-BE63-09A906DF173E}"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1372963991"/>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1573286286"/>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3914410693"/>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C31BC509-ACDA-4151-BE63-09A906DF173E}" type="datetimeFigureOut">
              <a:rPr lang="es-GT" smtClean="0"/>
              <a:t>20/04/2017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685201038"/>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1BC509-ACDA-4151-BE63-09A906DF17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1B9E43C-2057-4826-A502-E17BC77CB885}" type="slidenum">
              <a:rPr lang="es-GT" smtClean="0"/>
              <a:t>‹Nº›</a:t>
            </a:fld>
            <a:endParaRPr lang="es-GT"/>
          </a:p>
        </p:txBody>
      </p:sp>
    </p:spTree>
    <p:extLst>
      <p:ext uri="{BB962C8B-B14F-4D97-AF65-F5344CB8AC3E}">
        <p14:creationId xmlns:p14="http://schemas.microsoft.com/office/powerpoint/2010/main" val="804153071"/>
      </p:ext>
    </p:extLst>
  </p:cSld>
  <p:clrMapOvr>
    <a:masterClrMapping/>
  </p:clrMapOvr>
  <mc:AlternateContent xmlns:mc="http://schemas.openxmlformats.org/markup-compatibility/2006" xmlns:p14="http://schemas.microsoft.com/office/powerpoint/2010/main">
    <mc:Choice Requires="p14">
      <p:transition spd="slow" p14:dur="1500" advClick="0" advTm="3000">
        <p:sndAc>
          <p:stSnd>
            <p:snd r:embed="rId1" name="camera.wav"/>
          </p:stSnd>
        </p:sndAc>
      </p:transition>
    </mc:Choice>
    <mc:Fallback xmlns="">
      <p:transition spd="slow" advClick="0" advTm="3000">
        <p:sndAc>
          <p:stSnd>
            <p:snd r:embed="rId3" name="camera.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audio" Target="../media/audio1.wav"/><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1BC509-ACDA-4151-BE63-09A906DF173E}" type="datetimeFigureOut">
              <a:rPr lang="es-GT" smtClean="0"/>
              <a:t>20/04/2017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B9E43C-2057-4826-A502-E17BC77CB885}" type="slidenum">
              <a:rPr lang="es-GT" smtClean="0"/>
              <a:t>‹Nº›</a:t>
            </a:fld>
            <a:endParaRPr lang="es-GT"/>
          </a:p>
        </p:txBody>
      </p:sp>
    </p:spTree>
    <p:extLst>
      <p:ext uri="{BB962C8B-B14F-4D97-AF65-F5344CB8AC3E}">
        <p14:creationId xmlns:p14="http://schemas.microsoft.com/office/powerpoint/2010/main" val="887759356"/>
      </p:ext>
    </p:extLst>
  </p:cSld>
  <p:clrMap bg1="dk1" tx1="lt1" bg2="dk2" tx2="lt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 id="2147484214" r:id="rId16"/>
    <p:sldLayoutId id="2147484215" r:id="rId17"/>
  </p:sldLayoutIdLst>
  <mc:AlternateContent xmlns:mc="http://schemas.openxmlformats.org/markup-compatibility/2006" xmlns:p14="http://schemas.microsoft.com/office/powerpoint/2010/main">
    <mc:Choice Requires="p14">
      <p:transition spd="slow" p14:dur="1500" advClick="0" advTm="3000">
        <p:sndAc>
          <p:stSnd>
            <p:snd r:embed="rId19" name="camera.wav"/>
          </p:stSnd>
        </p:sndAc>
      </p:transition>
    </mc:Choice>
    <mc:Fallback xmlns="">
      <p:transition spd="slow" advClick="0" advTm="3000">
        <p:sndAc>
          <p:stSnd>
            <p:snd r:embed="rId24" name="camera.wav"/>
          </p:stSnd>
        </p:sndAc>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es.wikipedia.org/wiki/Circuito_integrado" TargetMode="External"/><Relationship Id="rId13" Type="http://schemas.openxmlformats.org/officeDocument/2006/relationships/hyperlink" Target="https://es.wikipedia.org/wiki/Inform%C3%A1tica#cite_note-4" TargetMode="External"/><Relationship Id="rId3" Type="http://schemas.openxmlformats.org/officeDocument/2006/relationships/hyperlink" Target="https://es.wikipedia.org/wiki/Inform%C3%A1tica#cite_note-1" TargetMode="External"/><Relationship Id="rId7" Type="http://schemas.openxmlformats.org/officeDocument/2006/relationships/hyperlink" Target="https://es.wikipedia.org/wiki/Electr%C3%B3nica_digital" TargetMode="External"/><Relationship Id="rId12" Type="http://schemas.openxmlformats.org/officeDocument/2006/relationships/hyperlink" Target="https://es.wikipedia.org/wiki/Inform%C3%A1tica#cite_note-3" TargetMode="External"/><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hyperlink" Target="https://es.wikipedia.org/wiki/Dato" TargetMode="External"/><Relationship Id="rId11" Type="http://schemas.openxmlformats.org/officeDocument/2006/relationships/hyperlink" Target="https://es.wikipedia.org/wiki/Inform%C3%A1tica#cite_note-2" TargetMode="External"/><Relationship Id="rId5" Type="http://schemas.openxmlformats.org/officeDocument/2006/relationships/hyperlink" Target="https://es.wikipedia.org/wiki/Informaci%C3%B3n" TargetMode="External"/><Relationship Id="rId10" Type="http://schemas.openxmlformats.org/officeDocument/2006/relationships/hyperlink" Target="https://es.wikipedia.org/wiki/Telefon%C3%ADa_m%C3%B3vil" TargetMode="External"/><Relationship Id="rId4" Type="http://schemas.openxmlformats.org/officeDocument/2006/relationships/hyperlink" Target="https://es.wikipedia.org/wiki/Ciencia" TargetMode="External"/><Relationship Id="rId9" Type="http://schemas.openxmlformats.org/officeDocument/2006/relationships/hyperlink" Target="https://es.wikipedia.org/wiki/Internet" TargetMode="External"/><Relationship Id="rId14" Type="http://schemas.openxmlformats.org/officeDocument/2006/relationships/hyperlink" Target="https://es.wikipedia.org/wiki/Karl_Steinbuch"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www.monografias.com/trabajos15/introduccion-informatica/introduccion-informatica.shtml#navegad" TargetMode="External"/><Relationship Id="rId13" Type="http://schemas.openxmlformats.org/officeDocument/2006/relationships/hyperlink" Target="http://www.monografias.com/trabajos16/ciencia-y-tecnologia/ciencia-y-tecnologia.shtml" TargetMode="External"/><Relationship Id="rId18" Type="http://schemas.openxmlformats.org/officeDocument/2006/relationships/hyperlink" Target="http://www.monografias.com/Computacion/index.shtml" TargetMode="External"/><Relationship Id="rId3" Type="http://schemas.openxmlformats.org/officeDocument/2006/relationships/hyperlink" Target="http://www.monografias.com/trabajos34/el-trabajo/el-trabajo.shtml" TargetMode="External"/><Relationship Id="rId7" Type="http://schemas.openxmlformats.org/officeDocument/2006/relationships/hyperlink" Target="http://www.monografias.com/trabajos4/refrec/refrec.shtml" TargetMode="External"/><Relationship Id="rId12" Type="http://schemas.openxmlformats.org/officeDocument/2006/relationships/hyperlink" Target="http://www.monografias.com/trabajos15/computadoras/computadoras.shtml" TargetMode="External"/><Relationship Id="rId17" Type="http://schemas.openxmlformats.org/officeDocument/2006/relationships/hyperlink" Target="http://www.monografias.com/trabajos16/evolucion-sociedades/evolucion-sociedades.shtml" TargetMode="External"/><Relationship Id="rId2" Type="http://schemas.openxmlformats.org/officeDocument/2006/relationships/audio" Target="../media/audio1.wav"/><Relationship Id="rId16" Type="http://schemas.openxmlformats.org/officeDocument/2006/relationships/hyperlink" Target="http://www.monografias.com/trabajos11/curinfa/curinfa.shtml" TargetMode="External"/><Relationship Id="rId1" Type="http://schemas.openxmlformats.org/officeDocument/2006/relationships/slideLayout" Target="../slideLayouts/slideLayout3.xml"/><Relationship Id="rId6" Type="http://schemas.openxmlformats.org/officeDocument/2006/relationships/hyperlink" Target="http://www.monografias.com/Computacion/Internet/" TargetMode="External"/><Relationship Id="rId11" Type="http://schemas.openxmlformats.org/officeDocument/2006/relationships/hyperlink" Target="http://monografias.com/trabajos10/anali/anali.shtml" TargetMode="External"/><Relationship Id="rId5" Type="http://schemas.openxmlformats.org/officeDocument/2006/relationships/hyperlink" Target="http://www.monografias.com/Computacion/Software/" TargetMode="External"/><Relationship Id="rId15" Type="http://schemas.openxmlformats.org/officeDocument/2006/relationships/hyperlink" Target="http://www.monografias.com/trabajos7/sisinf/sisinf.shtml" TargetMode="External"/><Relationship Id="rId10" Type="http://schemas.openxmlformats.org/officeDocument/2006/relationships/hyperlink" Target="http://www.monografias.com/trabajos10/recped/recped.shtml" TargetMode="External"/><Relationship Id="rId19" Type="http://schemas.openxmlformats.org/officeDocument/2006/relationships/hyperlink" Target="http://www.monografias.com/trabajos5/sisope/sisope2.shtml#tecla" TargetMode="External"/><Relationship Id="rId4" Type="http://schemas.openxmlformats.org/officeDocument/2006/relationships/hyperlink" Target="http://www.monografias.com/Computacion/Hardware/" TargetMode="External"/><Relationship Id="rId9" Type="http://schemas.openxmlformats.org/officeDocument/2006/relationships/hyperlink" Target="http://www.monografias.com/trabajos/buscadores/buscadores.shtml" TargetMode="External"/><Relationship Id="rId14" Type="http://schemas.openxmlformats.org/officeDocument/2006/relationships/hyperlink" Target="http://www.monografias.com/trabajos6/auti/auti.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Mantenimiento" TargetMode="External"/><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hyperlink" Target="https://es.wikipedia.org/wiki/Mantenimiento_correctivo" TargetMode="Externa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983" y="991891"/>
            <a:ext cx="11189776" cy="5160936"/>
          </a:xfrm>
        </p:spPr>
        <p:txBody>
          <a:bodyPr>
            <a:normAutofit/>
          </a:bodyPr>
          <a:lstStyle/>
          <a:p>
            <a:r>
              <a:rPr lang="es-GT" sz="3200" dirty="0" smtClean="0"/>
              <a:t> Nombre: Kevin serrano</a:t>
            </a:r>
            <a:br>
              <a:rPr lang="es-GT" sz="3200" dirty="0" smtClean="0"/>
            </a:br>
            <a:r>
              <a:rPr lang="es-GT" sz="3200" dirty="0" smtClean="0"/>
              <a:t> grado: 5to bachillerato en computación </a:t>
            </a:r>
            <a:br>
              <a:rPr lang="es-GT" sz="3200" dirty="0" smtClean="0"/>
            </a:br>
            <a:r>
              <a:rPr lang="es-GT" sz="3200" dirty="0" smtClean="0"/>
              <a:t> Maestro: Erick Gonzales </a:t>
            </a:r>
            <a:br>
              <a:rPr lang="es-GT" sz="3200" dirty="0" smtClean="0"/>
            </a:br>
            <a:r>
              <a:rPr lang="es-GT" sz="3200" dirty="0"/>
              <a:t/>
            </a:r>
            <a:br>
              <a:rPr lang="es-GT" sz="3200" dirty="0"/>
            </a:br>
            <a:r>
              <a:rPr lang="es-GT" sz="3200" dirty="0" smtClean="0"/>
              <a:t/>
            </a:r>
            <a:br>
              <a:rPr lang="es-GT" sz="3200" dirty="0" smtClean="0"/>
            </a:br>
            <a:r>
              <a:rPr lang="es-GT" sz="3200" dirty="0"/>
              <a:t> </a:t>
            </a:r>
            <a:r>
              <a:rPr lang="es-GT" sz="3200" dirty="0" smtClean="0"/>
              <a:t>                                                          </a:t>
            </a:r>
            <a:br>
              <a:rPr lang="es-GT" sz="3200" dirty="0" smtClean="0"/>
            </a:br>
            <a:r>
              <a:rPr lang="es-GT" sz="3200" dirty="0"/>
              <a:t> </a:t>
            </a:r>
            <a:r>
              <a:rPr lang="es-GT" sz="3200" dirty="0" smtClean="0"/>
              <a:t>                                                 </a:t>
            </a:r>
            <a:r>
              <a:rPr lang="es-GT" sz="3200" dirty="0"/>
              <a:t>jornada: </a:t>
            </a:r>
            <a:r>
              <a:rPr lang="es-GT" sz="3200" dirty="0" smtClean="0"/>
              <a:t>vespertina   </a:t>
            </a:r>
            <a:br>
              <a:rPr lang="es-GT" sz="3200" dirty="0" smtClean="0"/>
            </a:br>
            <a:r>
              <a:rPr lang="es-GT" sz="3200" dirty="0" smtClean="0"/>
              <a:t>                                                  </a:t>
            </a:r>
            <a:r>
              <a:rPr lang="es-GT" sz="3200" dirty="0"/>
              <a:t>materia: laboratorio</a:t>
            </a:r>
            <a:r>
              <a:rPr lang="es-GT" sz="3200" dirty="0" smtClean="0"/>
              <a:t>  </a:t>
            </a:r>
            <a:br>
              <a:rPr lang="es-GT" sz="3200" dirty="0" smtClean="0"/>
            </a:br>
            <a:r>
              <a:rPr lang="es-GT" sz="3200" dirty="0"/>
              <a:t> </a:t>
            </a:r>
            <a:r>
              <a:rPr lang="es-GT" sz="3200" dirty="0" smtClean="0"/>
              <a:t>                                                 </a:t>
            </a:r>
            <a:r>
              <a:rPr lang="es-GT" sz="3200" dirty="0"/>
              <a:t>colegio: </a:t>
            </a:r>
            <a:r>
              <a:rPr lang="es-GT" sz="3200" dirty="0" smtClean="0"/>
              <a:t>Compu-market </a:t>
            </a:r>
            <a:endParaRPr lang="es-GT" dirty="0"/>
          </a:p>
        </p:txBody>
      </p:sp>
    </p:spTree>
    <p:extLst>
      <p:ext uri="{BB962C8B-B14F-4D97-AF65-F5344CB8AC3E}">
        <p14:creationId xmlns:p14="http://schemas.microsoft.com/office/powerpoint/2010/main" val="4258308850"/>
      </p:ext>
    </p:extLst>
  </p:cSld>
  <p:clrMapOvr>
    <a:masterClrMapping/>
  </p:clrMapOvr>
  <mc:AlternateContent xmlns:mc="http://schemas.openxmlformats.org/markup-compatibility/2006">
    <mc:Choice xmlns:p14="http://schemas.microsoft.com/office/powerpoint/2010/main" Requires="p14">
      <p:transition spd="slow" p14:dur="4000" advClick="0" advTm="1000">
        <p14:vortex dir="r"/>
        <p:sndAc>
          <p:stSnd>
            <p:snd r:embed="rId2" name="camera.wav"/>
          </p:stSnd>
        </p:sndAc>
      </p:transition>
    </mc:Choice>
    <mc:Fallback>
      <p:transition spd="slow" advClick="0" advTm="1000">
        <p:fade/>
        <p:sndAc>
          <p:stSnd>
            <p:snd r:embed="rId2" name="camera.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4921" y="108488"/>
            <a:ext cx="7679079" cy="1224366"/>
          </a:xfrm>
        </p:spPr>
        <p:txBody>
          <a:bodyPr/>
          <a:lstStyle/>
          <a:p>
            <a:r>
              <a:rPr lang="es-GT" dirty="0" smtClean="0"/>
              <a:t>Ejemplo de mantenimiento preventivo</a:t>
            </a:r>
            <a:endParaRPr lang="es-GT" dirty="0"/>
          </a:p>
        </p:txBody>
      </p:sp>
      <p:pic>
        <p:nvPicPr>
          <p:cNvPr id="8" name="Imagen 7"/>
          <p:cNvPicPr>
            <a:picLocks noChangeAspect="1"/>
          </p:cNvPicPr>
          <p:nvPr/>
        </p:nvPicPr>
        <p:blipFill>
          <a:blip r:embed="rId3"/>
          <a:stretch>
            <a:fillRect/>
          </a:stretch>
        </p:blipFill>
        <p:spPr>
          <a:xfrm>
            <a:off x="1948108" y="2448732"/>
            <a:ext cx="3371850" cy="2857500"/>
          </a:xfrm>
          <a:prstGeom prst="rect">
            <a:avLst/>
          </a:prstGeom>
        </p:spPr>
      </p:pic>
      <p:sp>
        <p:nvSpPr>
          <p:cNvPr id="3" name="Marcador de texto 2"/>
          <p:cNvSpPr>
            <a:spLocks noGrp="1"/>
          </p:cNvSpPr>
          <p:nvPr>
            <p:ph type="body" idx="1"/>
          </p:nvPr>
        </p:nvSpPr>
        <p:spPr>
          <a:xfrm>
            <a:off x="1642820" y="2092271"/>
            <a:ext cx="8446282" cy="3793483"/>
          </a:xfrm>
        </p:spPr>
        <p:txBody>
          <a:bodyPr/>
          <a:lstStyle/>
          <a:p>
            <a:r>
              <a:rPr lang="es-GT" dirty="0" smtClean="0"/>
              <a:t>1.</a:t>
            </a:r>
            <a:endParaRPr lang="es-GT" dirty="0"/>
          </a:p>
        </p:txBody>
      </p:sp>
      <p:pic>
        <p:nvPicPr>
          <p:cNvPr id="9" name="Imagen 8"/>
          <p:cNvPicPr>
            <a:picLocks noChangeAspect="1"/>
          </p:cNvPicPr>
          <p:nvPr/>
        </p:nvPicPr>
        <p:blipFill>
          <a:blip r:embed="rId4"/>
          <a:stretch>
            <a:fillRect/>
          </a:stretch>
        </p:blipFill>
        <p:spPr>
          <a:xfrm>
            <a:off x="5865961" y="2448732"/>
            <a:ext cx="3642741" cy="2857500"/>
          </a:xfrm>
          <a:prstGeom prst="rect">
            <a:avLst/>
          </a:prstGeom>
        </p:spPr>
      </p:pic>
    </p:spTree>
    <p:extLst>
      <p:ext uri="{BB962C8B-B14F-4D97-AF65-F5344CB8AC3E}">
        <p14:creationId xmlns:p14="http://schemas.microsoft.com/office/powerpoint/2010/main" val="1316845450"/>
      </p:ext>
    </p:extLst>
  </p:cSld>
  <p:clrMapOvr>
    <a:masterClrMapping/>
  </p:clrMapOvr>
  <mc:AlternateContent xmlns:mc="http://schemas.openxmlformats.org/markup-compatibility/2006">
    <mc:Choice xmlns:p14="http://schemas.microsoft.com/office/powerpoint/2010/main" Requires="p14">
      <p:transition spd="slow" p14:dur="3900" advClick="0" advTm="3000">
        <p14:glitter pattern="hexagon"/>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5885" y="511443"/>
            <a:ext cx="7214128" cy="976393"/>
          </a:xfrm>
        </p:spPr>
        <p:txBody>
          <a:bodyPr/>
          <a:lstStyle/>
          <a:p>
            <a:r>
              <a:rPr lang="es-GT" dirty="0" smtClean="0"/>
              <a:t>Conclusión de informática</a:t>
            </a:r>
            <a:endParaRPr lang="es-GT" dirty="0"/>
          </a:p>
        </p:txBody>
      </p:sp>
      <p:sp>
        <p:nvSpPr>
          <p:cNvPr id="3" name="Marcador de texto 2"/>
          <p:cNvSpPr>
            <a:spLocks noGrp="1"/>
          </p:cNvSpPr>
          <p:nvPr>
            <p:ph type="body" idx="1"/>
          </p:nvPr>
        </p:nvSpPr>
        <p:spPr>
          <a:xfrm>
            <a:off x="1549831" y="1704814"/>
            <a:ext cx="8430782" cy="3932967"/>
          </a:xfrm>
        </p:spPr>
        <p:txBody>
          <a:bodyPr>
            <a:normAutofit lnSpcReduction="10000"/>
          </a:bodyPr>
          <a:lstStyle/>
          <a:p>
            <a:r>
              <a:rPr lang="es-GT" dirty="0"/>
              <a:t>Al finalizar este trabajo pude aprender un poco más sobre la informática por ejemplo como realizar diferentes videos y los pasos que se requieren para hacerlos. Pero lo más importante que aprendí y que pondré en práctica con los niños cuando sea una profesional será los distintos juegos que ya que tratan de mucho análisis para realizarlos y así podrán desarrollar más rápido su mente</a:t>
            </a:r>
            <a:r>
              <a:rPr lang="es-GT" dirty="0" smtClean="0"/>
              <a:t>.</a:t>
            </a:r>
          </a:p>
          <a:p>
            <a:endParaRPr lang="es-GT" dirty="0"/>
          </a:p>
          <a:p>
            <a:r>
              <a:rPr lang="es-GT" dirty="0"/>
              <a:t>el uso que se le deben dar a las computadoras,  como las han ido desarrollando con el tiempo y que son muy importantes en nuestra vida para y especialmente en la educación </a:t>
            </a:r>
          </a:p>
        </p:txBody>
      </p:sp>
    </p:spTree>
    <p:extLst>
      <p:ext uri="{BB962C8B-B14F-4D97-AF65-F5344CB8AC3E}">
        <p14:creationId xmlns:p14="http://schemas.microsoft.com/office/powerpoint/2010/main" val="4199088938"/>
      </p:ext>
    </p:extLst>
  </p:cSld>
  <p:clrMapOvr>
    <a:masterClrMapping/>
  </p:clrMapOvr>
  <mc:AlternateContent xmlns:mc="http://schemas.openxmlformats.org/markup-compatibility/2006">
    <mc:Choice xmlns:p14="http://schemas.microsoft.com/office/powerpoint/2010/main" Requires="p14">
      <p:transition spd="slow" p14:dur="4400" advClick="0" advTm="3000">
        <p14:honeycomb/>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4292" y="325464"/>
            <a:ext cx="8546983" cy="1255363"/>
          </a:xfrm>
        </p:spPr>
        <p:txBody>
          <a:bodyPr/>
          <a:lstStyle/>
          <a:p>
            <a:r>
              <a:rPr lang="es-GT" sz="3600" dirty="0" smtClean="0"/>
              <a:t>Conclusión de lenguaje de programación y su línea de tiempo</a:t>
            </a:r>
            <a:endParaRPr lang="es-GT" sz="3600" dirty="0"/>
          </a:p>
        </p:txBody>
      </p:sp>
      <p:sp>
        <p:nvSpPr>
          <p:cNvPr id="3" name="Marcador de texto 2"/>
          <p:cNvSpPr>
            <a:spLocks noGrp="1"/>
          </p:cNvSpPr>
          <p:nvPr>
            <p:ph type="body" idx="1"/>
          </p:nvPr>
        </p:nvSpPr>
        <p:spPr>
          <a:xfrm>
            <a:off x="1294292" y="2076772"/>
            <a:ext cx="8361153" cy="3239146"/>
          </a:xfrm>
        </p:spPr>
        <p:txBody>
          <a:bodyPr/>
          <a:lstStyle/>
          <a:p>
            <a:r>
              <a:rPr lang="es-GT" dirty="0"/>
              <a:t>Los lenguajes de programación al principio eran muy difíciles de entender pues estaban desarrollados para ser entendidos directamente por las maquinas (lenguajes de bajo nivel) y eran muy pocas las personas que se dedicaban a programar en ese entonces, pero con el paso del tiempo se han hecho cada vez mas amigables y gracias al uso de compiladores e interpretes se ha podido llevar la programación a un nivel mas humano (lenguajes de alto nivel) facilitando el proceso de desarrollo de software.</a:t>
            </a:r>
          </a:p>
        </p:txBody>
      </p:sp>
    </p:spTree>
    <p:extLst>
      <p:ext uri="{BB962C8B-B14F-4D97-AF65-F5344CB8AC3E}">
        <p14:creationId xmlns:p14="http://schemas.microsoft.com/office/powerpoint/2010/main" val="15661375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Click="0" advTm="3000">
        <p15:prstTrans prst="curtains"/>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5288" y="413001"/>
            <a:ext cx="8484991" cy="1136829"/>
          </a:xfrm>
        </p:spPr>
        <p:txBody>
          <a:bodyPr/>
          <a:lstStyle/>
          <a:p>
            <a:r>
              <a:rPr lang="es-GT" dirty="0" smtClean="0"/>
              <a:t>Conclusión de mantenimiento preventivo</a:t>
            </a:r>
            <a:endParaRPr lang="es-GT" dirty="0"/>
          </a:p>
        </p:txBody>
      </p:sp>
      <p:sp>
        <p:nvSpPr>
          <p:cNvPr id="3" name="Marcador de texto 2"/>
          <p:cNvSpPr>
            <a:spLocks noGrp="1"/>
          </p:cNvSpPr>
          <p:nvPr>
            <p:ph type="body" idx="1"/>
          </p:nvPr>
        </p:nvSpPr>
        <p:spPr>
          <a:xfrm>
            <a:off x="1325288" y="1906292"/>
            <a:ext cx="8957725" cy="3626603"/>
          </a:xfrm>
        </p:spPr>
        <p:txBody>
          <a:bodyPr>
            <a:normAutofit/>
          </a:bodyPr>
          <a:lstStyle/>
          <a:p>
            <a:r>
              <a:rPr lang="es-GT" sz="2400" dirty="0"/>
              <a:t>Es necesario realizar un mantenimiento preventivo a tu computadora para evitar problemas </a:t>
            </a:r>
            <a:r>
              <a:rPr lang="es-GT" sz="2400" dirty="0" smtClean="0"/>
              <a:t>técnicos, mecánicos </a:t>
            </a:r>
            <a:r>
              <a:rPr lang="es-GT" sz="2400" dirty="0"/>
              <a:t>y </a:t>
            </a:r>
            <a:r>
              <a:rPr lang="es-GT" sz="2400" dirty="0" smtClean="0"/>
              <a:t>electrónicos </a:t>
            </a:r>
            <a:r>
              <a:rPr lang="es-GT" sz="2400" dirty="0"/>
              <a:t>esto se tiene que realizar normalmente cada 6 meses, eso depende de las necesidades de tu equipo.</a:t>
            </a:r>
            <a:br>
              <a:rPr lang="es-GT" sz="2400" dirty="0"/>
            </a:br>
            <a:r>
              <a:rPr lang="es-GT" sz="2400" dirty="0"/>
              <a:t>Pero es necesario que tu pc se encuentre en un lugar donde no tenga mucho polvo o un lugar donde la computadora se pueda llegar a descompone.</a:t>
            </a:r>
          </a:p>
        </p:txBody>
      </p:sp>
    </p:spTree>
    <p:extLst>
      <p:ext uri="{BB962C8B-B14F-4D97-AF65-F5344CB8AC3E}">
        <p14:creationId xmlns:p14="http://schemas.microsoft.com/office/powerpoint/2010/main" val="3159131845"/>
      </p:ext>
    </p:extLst>
  </p:cSld>
  <p:clrMapOvr>
    <a:masterClrMapping/>
  </p:clrMapOvr>
  <mc:AlternateContent xmlns:mc="http://schemas.openxmlformats.org/markup-compatibility/2006">
    <mc:Choice xmlns:p14="http://schemas.microsoft.com/office/powerpoint/2010/main" Requires="p14">
      <p:transition spd="slow" p14:dur="3000" advClick="0" advTm="3000">
        <p14:shred/>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6" y="511444"/>
            <a:ext cx="8825657" cy="5966847"/>
          </a:xfrm>
        </p:spPr>
        <p:txBody>
          <a:bodyPr>
            <a:normAutofit/>
          </a:bodyPr>
          <a:lstStyle/>
          <a:p>
            <a:r>
              <a:rPr lang="es-GT" sz="9600" dirty="0" smtClean="0">
                <a:latin typeface="+mn-lt"/>
              </a:rPr>
              <a:t>Informática</a:t>
            </a:r>
            <a:br>
              <a:rPr lang="es-GT" sz="9600" dirty="0" smtClean="0">
                <a:latin typeface="+mn-lt"/>
              </a:rPr>
            </a:br>
            <a:r>
              <a:rPr lang="es-GT" sz="9600" dirty="0" smtClean="0">
                <a:latin typeface="+mn-lt"/>
              </a:rPr>
              <a:t/>
            </a:r>
            <a:br>
              <a:rPr lang="es-GT" sz="9600" dirty="0" smtClean="0">
                <a:latin typeface="+mn-lt"/>
              </a:rPr>
            </a:br>
            <a:r>
              <a:rPr lang="es-GT" sz="9600" dirty="0" smtClean="0">
                <a:latin typeface="+mn-lt"/>
              </a:rPr>
              <a:t/>
            </a:r>
            <a:br>
              <a:rPr lang="es-GT" sz="9600" dirty="0" smtClean="0">
                <a:latin typeface="+mn-lt"/>
              </a:rPr>
            </a:br>
            <a:endParaRPr lang="es-GT" sz="9600" dirty="0">
              <a:latin typeface="+mn-lt"/>
            </a:endParaRPr>
          </a:p>
        </p:txBody>
      </p:sp>
      <p:sp>
        <p:nvSpPr>
          <p:cNvPr id="6" name="Subtítulo 2"/>
          <p:cNvSpPr>
            <a:spLocks noGrp="1"/>
          </p:cNvSpPr>
          <p:nvPr>
            <p:ph type="body" idx="1"/>
          </p:nvPr>
        </p:nvSpPr>
        <p:spPr>
          <a:xfrm rot="10800000" flipH="1" flipV="1">
            <a:off x="1200673" y="2061275"/>
            <a:ext cx="9446662" cy="4200040"/>
          </a:xfrm>
        </p:spPr>
        <p:txBody>
          <a:bodyPr>
            <a:normAutofit/>
          </a:bodyPr>
          <a:lstStyle/>
          <a:p>
            <a:r>
              <a:rPr lang="es-GT" sz="1800" dirty="0"/>
              <a:t>La </a:t>
            </a:r>
            <a:r>
              <a:rPr lang="es-GT" sz="1800" b="1" dirty="0"/>
              <a:t>informática</a:t>
            </a:r>
            <a:r>
              <a:rPr lang="es-GT" sz="1800" dirty="0"/>
              <a:t>, también llamada </a:t>
            </a:r>
            <a:r>
              <a:rPr lang="es-GT" sz="1800" b="1" dirty="0"/>
              <a:t>computación</a:t>
            </a:r>
            <a:r>
              <a:rPr lang="es-GT" sz="1800" dirty="0"/>
              <a:t> en América latina,</a:t>
            </a:r>
            <a:r>
              <a:rPr lang="es-GT" sz="1800" baseline="30000" dirty="0">
                <a:hlinkClick r:id="rId3"/>
              </a:rPr>
              <a:t>1</a:t>
            </a:r>
            <a:r>
              <a:rPr lang="es-GT" sz="1800" dirty="0"/>
              <a:t> es una </a:t>
            </a:r>
            <a:r>
              <a:rPr lang="es-GT" sz="1800" dirty="0">
                <a:hlinkClick r:id="rId4" tooltip="Ciencia"/>
              </a:rPr>
              <a:t>ciencia</a:t>
            </a:r>
            <a:r>
              <a:rPr lang="es-GT" sz="1800" dirty="0"/>
              <a:t> que estudia métodos, técnicas, procesos, con el fin de almacenar, procesar y transmitir </a:t>
            </a:r>
            <a:r>
              <a:rPr lang="es-GT" sz="1800" dirty="0">
                <a:hlinkClick r:id="rId5" tooltip="Información"/>
              </a:rPr>
              <a:t>información</a:t>
            </a:r>
            <a:r>
              <a:rPr lang="es-GT" sz="1800" dirty="0"/>
              <a:t> y </a:t>
            </a:r>
            <a:r>
              <a:rPr lang="es-GT" sz="1800" dirty="0">
                <a:hlinkClick r:id="rId6" tooltip="Dato"/>
              </a:rPr>
              <a:t>datos</a:t>
            </a:r>
            <a:r>
              <a:rPr lang="es-GT" sz="1800" dirty="0"/>
              <a:t> en formato </a:t>
            </a:r>
            <a:r>
              <a:rPr lang="es-GT" sz="1800" dirty="0">
                <a:hlinkClick r:id="rId7" tooltip="Electrónica digital"/>
              </a:rPr>
              <a:t>digital</a:t>
            </a:r>
            <a:r>
              <a:rPr lang="es-GT" sz="1800" dirty="0"/>
              <a:t>. La informática se ha desarrollado rápidamente a partir de la segunda mitad del siglo XX, con la aparición de tecnologías tales como el </a:t>
            </a:r>
            <a:r>
              <a:rPr lang="es-GT" sz="1800" dirty="0">
                <a:hlinkClick r:id="rId8" tooltip="Circuito integrado"/>
              </a:rPr>
              <a:t>circuito integrado</a:t>
            </a:r>
            <a:r>
              <a:rPr lang="es-GT" sz="1800" dirty="0"/>
              <a:t>, el </a:t>
            </a:r>
            <a:r>
              <a:rPr lang="es-GT" sz="1800" dirty="0">
                <a:hlinkClick r:id="rId9" tooltip="Internet"/>
              </a:rPr>
              <a:t>Internet</a:t>
            </a:r>
            <a:r>
              <a:rPr lang="es-GT" sz="1800" dirty="0"/>
              <a:t>, y el </a:t>
            </a:r>
            <a:r>
              <a:rPr lang="es-GT" sz="1800" dirty="0">
                <a:hlinkClick r:id="rId10" tooltip="Telefonía móvil"/>
              </a:rPr>
              <a:t>teléfono móvil</a:t>
            </a:r>
            <a:r>
              <a:rPr lang="es-GT" sz="1800" dirty="0"/>
              <a:t>.</a:t>
            </a:r>
            <a:r>
              <a:rPr lang="es-GT" sz="1800" baseline="30000" dirty="0">
                <a:hlinkClick r:id="rId11"/>
              </a:rPr>
              <a:t>2</a:t>
            </a:r>
            <a:r>
              <a:rPr lang="es-GT" sz="1800" dirty="0"/>
              <a:t> Se define como la rama de la tecnología que estudia el tratamiento automático de la información.</a:t>
            </a:r>
            <a:r>
              <a:rPr lang="es-GT" sz="1800" baseline="30000" dirty="0">
                <a:hlinkClick r:id="rId12"/>
              </a:rPr>
              <a:t>3</a:t>
            </a:r>
            <a:r>
              <a:rPr lang="es-GT" sz="1800" dirty="0"/>
              <a:t> </a:t>
            </a:r>
            <a:r>
              <a:rPr lang="es-GT" sz="1800" baseline="30000" dirty="0">
                <a:hlinkClick r:id="rId13"/>
              </a:rPr>
              <a:t>4</a:t>
            </a:r>
            <a:endParaRPr lang="es-GT" sz="1800" dirty="0"/>
          </a:p>
          <a:p>
            <a:r>
              <a:rPr lang="es-GT" sz="1800" dirty="0"/>
              <a:t>En 1957, </a:t>
            </a:r>
            <a:r>
              <a:rPr lang="es-GT" sz="1800" dirty="0">
                <a:hlinkClick r:id="rId14" tooltip="Karl Steinbuch"/>
              </a:rPr>
              <a:t>Karl Steinbuch</a:t>
            </a:r>
            <a:r>
              <a:rPr lang="es-GT" sz="1800" dirty="0"/>
              <a:t> añadió la palabra alemana </a:t>
            </a:r>
            <a:r>
              <a:rPr lang="es-GT" sz="1800" i="1" dirty="0"/>
              <a:t>Informatik</a:t>
            </a:r>
            <a:r>
              <a:rPr lang="es-GT" sz="1800" dirty="0"/>
              <a:t> en la publicación de un documento denominado </a:t>
            </a:r>
            <a:r>
              <a:rPr lang="es-GT" sz="1800" i="1" dirty="0"/>
              <a:t>Informatik: Automatische Informationsverarbeitung</a:t>
            </a:r>
            <a:r>
              <a:rPr lang="es-GT" sz="1800" dirty="0"/>
              <a:t> (Informática: procesamiento automático de información).</a:t>
            </a:r>
          </a:p>
          <a:p>
            <a:endParaRPr lang="es-GT" sz="1800" dirty="0"/>
          </a:p>
        </p:txBody>
      </p:sp>
    </p:spTree>
    <p:extLst>
      <p:ext uri="{BB962C8B-B14F-4D97-AF65-F5344CB8AC3E}">
        <p14:creationId xmlns:p14="http://schemas.microsoft.com/office/powerpoint/2010/main" val="1973654140"/>
      </p:ext>
    </p:extLst>
  </p:cSld>
  <p:clrMapOvr>
    <a:masterClrMapping/>
  </p:clrMapOvr>
  <mc:AlternateContent xmlns:mc="http://schemas.openxmlformats.org/markup-compatibility/2006">
    <mc:Choice xmlns:p14="http://schemas.microsoft.com/office/powerpoint/2010/main" Requires="p14">
      <p:transition spd="slow" p14:dur="1600" advClick="0" advTm="3000">
        <p:blinds dir="vert"/>
        <p:sndAc>
          <p:stSnd>
            <p:snd r:embed="rId2" name="camera.wav"/>
          </p:stSnd>
        </p:sndAc>
      </p:transition>
    </mc:Choice>
    <mc:Fallback>
      <p:transition spd="slow" advClick="0" advTm="3000">
        <p:blinds dir="vert"/>
        <p:sndAc>
          <p:stSnd>
            <p:snd r:embed="rId2" name="camera.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7980" y="335509"/>
            <a:ext cx="8825657" cy="1415799"/>
          </a:xfrm>
        </p:spPr>
        <p:txBody>
          <a:bodyPr/>
          <a:lstStyle/>
          <a:p>
            <a:r>
              <a:rPr lang="es-GT" sz="8000" dirty="0" smtClean="0"/>
              <a:t>introducción</a:t>
            </a:r>
            <a:endParaRPr lang="es-GT" sz="8000" dirty="0"/>
          </a:p>
        </p:txBody>
      </p:sp>
      <p:sp>
        <p:nvSpPr>
          <p:cNvPr id="3" name="Marcador de texto 2"/>
          <p:cNvSpPr>
            <a:spLocks noGrp="1"/>
          </p:cNvSpPr>
          <p:nvPr>
            <p:ph type="body" idx="1"/>
          </p:nvPr>
        </p:nvSpPr>
        <p:spPr>
          <a:xfrm>
            <a:off x="666427" y="1751308"/>
            <a:ext cx="9577953" cy="4835472"/>
          </a:xfrm>
        </p:spPr>
        <p:txBody>
          <a:bodyPr>
            <a:normAutofit fontScale="77500" lnSpcReduction="20000"/>
          </a:bodyPr>
          <a:lstStyle/>
          <a:p>
            <a:r>
              <a:rPr lang="es-GT" dirty="0"/>
              <a:t>El presente </a:t>
            </a:r>
            <a:r>
              <a:rPr lang="es-GT" dirty="0">
                <a:hlinkClick r:id="rId3"/>
              </a:rPr>
              <a:t>trabajo</a:t>
            </a:r>
            <a:r>
              <a:rPr lang="es-GT" dirty="0"/>
              <a:t> esta diseñado de forma práctica y sencilla para comenzar a conocer un poco de esta extraordinaria herramienta, recorriendo lo conceptos y características de </a:t>
            </a:r>
            <a:r>
              <a:rPr lang="es-GT" dirty="0">
                <a:hlinkClick r:id="rId4"/>
              </a:rPr>
              <a:t>Hardware</a:t>
            </a:r>
            <a:r>
              <a:rPr lang="es-GT" dirty="0"/>
              <a:t> y </a:t>
            </a:r>
            <a:r>
              <a:rPr lang="es-GT" dirty="0">
                <a:hlinkClick r:id="rId5"/>
              </a:rPr>
              <a:t>Software</a:t>
            </a:r>
            <a:r>
              <a:rPr lang="es-GT" dirty="0"/>
              <a:t>, </a:t>
            </a:r>
            <a:r>
              <a:rPr lang="es-GT" dirty="0">
                <a:hlinkClick r:id="rId6"/>
              </a:rPr>
              <a:t>Internet</a:t>
            </a:r>
            <a:r>
              <a:rPr lang="es-GT" dirty="0"/>
              <a:t>, uso y </a:t>
            </a:r>
            <a:r>
              <a:rPr lang="es-GT" dirty="0">
                <a:hlinkClick r:id="rId7"/>
              </a:rPr>
              <a:t>recursos</a:t>
            </a:r>
            <a:r>
              <a:rPr lang="es-GT" dirty="0"/>
              <a:t>, </a:t>
            </a:r>
            <a:r>
              <a:rPr lang="es-GT" dirty="0">
                <a:hlinkClick r:id="rId8"/>
              </a:rPr>
              <a:t>Navegadores</a:t>
            </a:r>
            <a:r>
              <a:rPr lang="es-GT" dirty="0"/>
              <a:t> y </a:t>
            </a:r>
            <a:r>
              <a:rPr lang="es-GT" dirty="0">
                <a:hlinkClick r:id="rId9"/>
              </a:rPr>
              <a:t>Buscadores</a:t>
            </a:r>
            <a:r>
              <a:rPr lang="es-GT" dirty="0"/>
              <a:t> definición y características, todo lo referente a </a:t>
            </a:r>
            <a:r>
              <a:rPr lang="es-GT" dirty="0">
                <a:hlinkClick r:id="rId10"/>
              </a:rPr>
              <a:t>Software educativo</a:t>
            </a:r>
            <a:r>
              <a:rPr lang="es-GT" dirty="0"/>
              <a:t>, etc. y dando una breve </a:t>
            </a:r>
            <a:r>
              <a:rPr lang="es-GT" dirty="0">
                <a:hlinkClick r:id="rId11"/>
              </a:rPr>
              <a:t>descripción</a:t>
            </a:r>
            <a:r>
              <a:rPr lang="es-GT" dirty="0"/>
              <a:t> de los principales componentes de un </a:t>
            </a:r>
            <a:r>
              <a:rPr lang="es-GT" dirty="0">
                <a:hlinkClick r:id="rId12"/>
              </a:rPr>
              <a:t>computador</a:t>
            </a:r>
            <a:r>
              <a:rPr lang="es-GT" dirty="0" smtClean="0"/>
              <a:t>.</a:t>
            </a:r>
          </a:p>
          <a:p>
            <a:endParaRPr lang="es-GT" dirty="0"/>
          </a:p>
          <a:p>
            <a:r>
              <a:rPr lang="es-GT" dirty="0"/>
              <a:t>Es por eso que se puede definir como </a:t>
            </a:r>
            <a:r>
              <a:rPr lang="es-GT" dirty="0">
                <a:hlinkClick r:id="rId13"/>
              </a:rPr>
              <a:t>la ciencia</a:t>
            </a:r>
            <a:r>
              <a:rPr lang="es-GT" dirty="0"/>
              <a:t> que se encarga de la </a:t>
            </a:r>
            <a:r>
              <a:rPr lang="es-GT" dirty="0">
                <a:hlinkClick r:id="rId14"/>
              </a:rPr>
              <a:t>automatización</a:t>
            </a:r>
            <a:r>
              <a:rPr lang="es-GT" dirty="0"/>
              <a:t> del manejo de la </a:t>
            </a:r>
            <a:r>
              <a:rPr lang="es-GT" dirty="0">
                <a:hlinkClick r:id="rId15"/>
              </a:rPr>
              <a:t>información</a:t>
            </a:r>
            <a:r>
              <a:rPr lang="es-GT" dirty="0" smtClean="0"/>
              <a:t>.</a:t>
            </a:r>
          </a:p>
          <a:p>
            <a:endParaRPr lang="es-GT" dirty="0"/>
          </a:p>
          <a:p>
            <a:r>
              <a:rPr lang="es-GT" dirty="0"/>
              <a:t>La </a:t>
            </a:r>
            <a:r>
              <a:rPr lang="es-GT" dirty="0">
                <a:hlinkClick r:id="rId16"/>
              </a:rPr>
              <a:t>informática</a:t>
            </a:r>
            <a:r>
              <a:rPr lang="es-GT" dirty="0"/>
              <a:t>, por su rapidez de crecimiento y expansión, ha venido transformando rápidamente las </a:t>
            </a:r>
            <a:r>
              <a:rPr lang="es-GT" dirty="0">
                <a:hlinkClick r:id="rId17"/>
              </a:rPr>
              <a:t>sociedades</a:t>
            </a:r>
            <a:r>
              <a:rPr lang="es-GT" dirty="0"/>
              <a:t> actuales; sin embargo el público en general solo las conoce superficialmente. Lo importante para entrar en el asombroso mundo de la </a:t>
            </a:r>
            <a:r>
              <a:rPr lang="es-GT" dirty="0">
                <a:hlinkClick r:id="rId18"/>
              </a:rPr>
              <a:t>computación</a:t>
            </a:r>
            <a:r>
              <a:rPr lang="es-GT" dirty="0"/>
              <a:t>, es perderle el miedo a esa extraña pantalla, a ese complejo </a:t>
            </a:r>
            <a:r>
              <a:rPr lang="es-GT" dirty="0">
                <a:hlinkClick r:id="rId19"/>
              </a:rPr>
              <a:t>teclado</a:t>
            </a:r>
            <a:r>
              <a:rPr lang="es-GT" dirty="0"/>
              <a:t> y a esos misteriosos discos y así </a:t>
            </a:r>
            <a:r>
              <a:rPr lang="es-GT" dirty="0" smtClean="0"/>
              <a:t>poder entender </a:t>
            </a:r>
            <a:r>
              <a:rPr lang="es-GT" dirty="0"/>
              <a:t>lo práctico, lo útil y sencillo que resulta tenerlas como nuestro aliado en el día a día de nuestras vidas</a:t>
            </a:r>
          </a:p>
          <a:p>
            <a:r>
              <a:rPr lang="es-GT" dirty="0"/>
              <a:t/>
            </a:r>
            <a:br>
              <a:rPr lang="es-GT" dirty="0"/>
            </a:br>
            <a:r>
              <a:rPr lang="es-GT" dirty="0"/>
              <a:t/>
            </a:r>
            <a:br>
              <a:rPr lang="es-GT" dirty="0"/>
            </a:br>
            <a:endParaRPr lang="es-GT" dirty="0"/>
          </a:p>
        </p:txBody>
      </p:sp>
    </p:spTree>
    <p:extLst>
      <p:ext uri="{BB962C8B-B14F-4D97-AF65-F5344CB8AC3E}">
        <p14:creationId xmlns:p14="http://schemas.microsoft.com/office/powerpoint/2010/main" val="1179970793"/>
      </p:ext>
    </p:extLst>
  </p:cSld>
  <p:clrMapOvr>
    <a:masterClrMapping/>
  </p:clrMapOvr>
  <mc:AlternateContent xmlns:mc="http://schemas.openxmlformats.org/markup-compatibility/2006">
    <mc:Choice xmlns:p14="http://schemas.microsoft.com/office/powerpoint/2010/main" Requires="p14">
      <p:transition spd="slow" p14:dur="800" advClick="0" advTm="3000">
        <p14:flythrough/>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5" y="201477"/>
            <a:ext cx="8361003" cy="1569231"/>
          </a:xfrm>
        </p:spPr>
        <p:txBody>
          <a:bodyPr/>
          <a:lstStyle/>
          <a:p>
            <a:r>
              <a:rPr lang="es-GT" dirty="0" smtClean="0"/>
              <a:t>ejemplo de informática </a:t>
            </a:r>
            <a:endParaRPr lang="es-GT" dirty="0"/>
          </a:p>
        </p:txBody>
      </p:sp>
      <p:sp>
        <p:nvSpPr>
          <p:cNvPr id="3" name="Marcador de texto 2"/>
          <p:cNvSpPr>
            <a:spLocks noGrp="1"/>
          </p:cNvSpPr>
          <p:nvPr>
            <p:ph type="body" idx="1"/>
          </p:nvPr>
        </p:nvSpPr>
        <p:spPr>
          <a:xfrm>
            <a:off x="1154955" y="1983782"/>
            <a:ext cx="8825658" cy="4293031"/>
          </a:xfrm>
        </p:spPr>
        <p:txBody>
          <a:bodyPr/>
          <a:lstStyle/>
          <a:p>
            <a:endParaRPr lang="es-GT" dirty="0"/>
          </a:p>
        </p:txBody>
      </p:sp>
      <p:pic>
        <p:nvPicPr>
          <p:cNvPr id="6" name="Picture 2" descr="Resultado de imagen para que es informat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955" y="1983782"/>
            <a:ext cx="8825658" cy="42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882253"/>
      </p:ext>
    </p:extLst>
  </p:cSld>
  <p:clrMapOvr>
    <a:masterClrMapping/>
  </p:clrMapOvr>
  <mc:AlternateContent xmlns:mc="http://schemas.openxmlformats.org/markup-compatibility/2006">
    <mc:Choice xmlns:p14="http://schemas.microsoft.com/office/powerpoint/2010/main" Requires="p14">
      <p:transition spd="slow" advClick="0" advTm="3000">
        <p14:flash/>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5" y="232475"/>
            <a:ext cx="8849237" cy="1228269"/>
          </a:xfrm>
        </p:spPr>
        <p:txBody>
          <a:bodyPr/>
          <a:lstStyle/>
          <a:p>
            <a:r>
              <a:rPr lang="es-GT" sz="4400" dirty="0" smtClean="0"/>
              <a:t>Lenguajes de programación y su línea de tiempo </a:t>
            </a:r>
            <a:endParaRPr lang="es-GT" sz="4400" dirty="0"/>
          </a:p>
        </p:txBody>
      </p:sp>
      <p:sp>
        <p:nvSpPr>
          <p:cNvPr id="3" name="Marcador de texto 2"/>
          <p:cNvSpPr>
            <a:spLocks noGrp="1"/>
          </p:cNvSpPr>
          <p:nvPr>
            <p:ph type="body" idx="1"/>
          </p:nvPr>
        </p:nvSpPr>
        <p:spPr>
          <a:xfrm>
            <a:off x="821410" y="1627322"/>
            <a:ext cx="9182782" cy="4339525"/>
          </a:xfrm>
        </p:spPr>
        <p:txBody>
          <a:bodyPr>
            <a:normAutofit fontScale="92500" lnSpcReduction="20000"/>
          </a:bodyPr>
          <a:lstStyle/>
          <a:p>
            <a:r>
              <a:rPr lang="es-GT" dirty="0"/>
              <a:t>Estos lenguajes codificados en una computadora específica no podrán ser ejecutados en otra computadora diferente.</a:t>
            </a:r>
            <a:br>
              <a:rPr lang="es-GT" dirty="0"/>
            </a:br>
            <a:r>
              <a:rPr lang="es-GT" dirty="0"/>
              <a:t/>
            </a:r>
            <a:br>
              <a:rPr lang="es-GT" dirty="0"/>
            </a:br>
            <a:r>
              <a:rPr lang="es-GT" dirty="0"/>
              <a:t>Para que estos programas funcionen para diferentes computadoras hay que realizar una versión para cada una de ellas, lo que implica el aumento del costo de desarrollo.</a:t>
            </a:r>
            <a:br>
              <a:rPr lang="es-GT" dirty="0"/>
            </a:br>
            <a:r>
              <a:rPr lang="es-GT" dirty="0"/>
              <a:t/>
            </a:r>
            <a:br>
              <a:rPr lang="es-GT" dirty="0"/>
            </a:br>
            <a:r>
              <a:rPr lang="es-GT" dirty="0"/>
              <a:t>Por otra parte, los lenguajes de programación en código de máquina son verdaderamente difíciles de entender para una persona, ya que están compuestos de códigos numéricos sin sentido nemotécnico.</a:t>
            </a:r>
            <a:br>
              <a:rPr lang="es-GT" dirty="0"/>
            </a:br>
            <a:r>
              <a:rPr lang="es-GT" dirty="0"/>
              <a:t/>
            </a:r>
            <a:br>
              <a:rPr lang="es-GT" dirty="0"/>
            </a:br>
            <a:r>
              <a:rPr lang="es-GT" dirty="0"/>
              <a:t>Los </a:t>
            </a:r>
            <a:r>
              <a:rPr lang="es-GT" i="1" dirty="0"/>
              <a:t>lenguajes de programación</a:t>
            </a:r>
            <a:r>
              <a:rPr lang="es-GT" dirty="0"/>
              <a:t> facilitan la tarea de programación, ya que disponen de formas adecuadas que permiten ser </a:t>
            </a:r>
            <a:r>
              <a:rPr lang="es-GT" dirty="0" err="1"/>
              <a:t>leidas</a:t>
            </a:r>
            <a:r>
              <a:rPr lang="es-GT" dirty="0"/>
              <a:t> y escritas por personas, a su vez resultan independientes del modelo de computador a utilizar.</a:t>
            </a:r>
            <a:br>
              <a:rPr lang="es-GT" dirty="0"/>
            </a:br>
            <a:endParaRPr lang="es-GT" dirty="0"/>
          </a:p>
        </p:txBody>
      </p:sp>
    </p:spTree>
    <p:extLst>
      <p:ext uri="{BB962C8B-B14F-4D97-AF65-F5344CB8AC3E}">
        <p14:creationId xmlns:p14="http://schemas.microsoft.com/office/powerpoint/2010/main" val="1340539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3000">
        <p15:prstTrans prst="peelOff"/>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6" y="196024"/>
            <a:ext cx="8051037" cy="1276315"/>
          </a:xfrm>
        </p:spPr>
        <p:txBody>
          <a:bodyPr/>
          <a:lstStyle/>
          <a:p>
            <a:r>
              <a:rPr lang="es-GT" sz="8000" dirty="0" smtClean="0"/>
              <a:t>introducción</a:t>
            </a:r>
            <a:endParaRPr lang="es-GT" sz="8000" dirty="0"/>
          </a:p>
        </p:txBody>
      </p:sp>
      <p:sp>
        <p:nvSpPr>
          <p:cNvPr id="3" name="Marcador de texto 2"/>
          <p:cNvSpPr>
            <a:spLocks noGrp="1"/>
          </p:cNvSpPr>
          <p:nvPr>
            <p:ph type="body" idx="1"/>
          </p:nvPr>
        </p:nvSpPr>
        <p:spPr>
          <a:xfrm>
            <a:off x="914400" y="1642820"/>
            <a:ext cx="9066213" cy="4510007"/>
          </a:xfrm>
        </p:spPr>
        <p:txBody>
          <a:bodyPr>
            <a:normAutofit lnSpcReduction="10000"/>
          </a:bodyPr>
          <a:lstStyle/>
          <a:p>
            <a:r>
              <a:rPr lang="es-GT" dirty="0"/>
              <a:t>Los lenguajes de programación se clasifican en varios tipos, los hay por nivel, y por la forma como se ejecutan.</a:t>
            </a:r>
          </a:p>
          <a:p>
            <a:r>
              <a:rPr lang="es-GT" b="1" dirty="0"/>
              <a:t>Por nivel:</a:t>
            </a:r>
            <a:r>
              <a:rPr lang="es-GT" dirty="0"/>
              <a:t> Hay lenguajes de programación de alto nivel y lenguajes de bajo nivel. Los lenguajes de alto nivel permiten que con pocas palabras se logre hacer lo mismo que se logra con un lenguaje de bajo nivel.</a:t>
            </a:r>
          </a:p>
          <a:p>
            <a:r>
              <a:rPr lang="es-GT" dirty="0"/>
              <a:t>Ejemplos de lenguajes de alto nivel: C++, Python, Java</a:t>
            </a:r>
          </a:p>
          <a:p>
            <a:r>
              <a:rPr lang="es-GT" dirty="0"/>
              <a:t>Ejemplos de lenguaje de bajo nivel: assembler</a:t>
            </a:r>
          </a:p>
          <a:p>
            <a:r>
              <a:rPr lang="es-GT" b="1" dirty="0"/>
              <a:t>Por la forma como se ejecutan</a:t>
            </a:r>
            <a:r>
              <a:rPr lang="es-GT" dirty="0"/>
              <a:t> Hay lenguajes compilados e interpretados.</a:t>
            </a:r>
          </a:p>
          <a:p>
            <a:r>
              <a:rPr lang="es-GT" dirty="0"/>
              <a:t>Los lenguajes compilados necesitan de un programa especial que lea el código fuente y cree un archivo binario ejecutable para una plataforma específica. Ejm: C++, Pascal.</a:t>
            </a:r>
          </a:p>
          <a:p>
            <a:endParaRPr lang="es-GT" dirty="0"/>
          </a:p>
        </p:txBody>
      </p:sp>
    </p:spTree>
    <p:extLst>
      <p:ext uri="{BB962C8B-B14F-4D97-AF65-F5344CB8AC3E}">
        <p14:creationId xmlns:p14="http://schemas.microsoft.com/office/powerpoint/2010/main" val="3723174687"/>
      </p:ext>
    </p:extLst>
  </p:cSld>
  <p:clrMapOvr>
    <a:masterClrMapping/>
  </p:clrMapOvr>
  <mc:AlternateContent xmlns:mc="http://schemas.openxmlformats.org/markup-compatibility/2006">
    <mc:Choice xmlns:p14="http://schemas.microsoft.com/office/powerpoint/2010/main" Requires="p14">
      <p:transition spd="slow" p14:dur="1500" advClick="0" advTm="3000">
        <p14:window dir="vert"/>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6984" y="443999"/>
            <a:ext cx="8051036" cy="1183323"/>
          </a:xfrm>
        </p:spPr>
        <p:txBody>
          <a:bodyPr/>
          <a:lstStyle/>
          <a:p>
            <a:r>
              <a:rPr lang="es-GT" dirty="0" smtClean="0"/>
              <a:t>Ejemplo de lenguaje de programación</a:t>
            </a:r>
            <a:endParaRPr lang="es-GT" dirty="0"/>
          </a:p>
        </p:txBody>
      </p:sp>
      <p:sp>
        <p:nvSpPr>
          <p:cNvPr id="3" name="Marcador de texto 2"/>
          <p:cNvSpPr>
            <a:spLocks noGrp="1"/>
          </p:cNvSpPr>
          <p:nvPr>
            <p:ph type="body" idx="1"/>
          </p:nvPr>
        </p:nvSpPr>
        <p:spPr>
          <a:xfrm>
            <a:off x="906983" y="1906292"/>
            <a:ext cx="9073629" cy="4463511"/>
          </a:xfrm>
        </p:spPr>
        <p:txBody>
          <a:bodyPr/>
          <a:lstStyle/>
          <a:p>
            <a:r>
              <a:rPr lang="es-GT" dirty="0" smtClean="0"/>
              <a:t>  </a:t>
            </a:r>
            <a:endParaRPr lang="es-GT" dirty="0"/>
          </a:p>
        </p:txBody>
      </p:sp>
      <p:pic>
        <p:nvPicPr>
          <p:cNvPr id="5" name="Imagen 4"/>
          <p:cNvPicPr>
            <a:picLocks noChangeAspect="1"/>
          </p:cNvPicPr>
          <p:nvPr/>
        </p:nvPicPr>
        <p:blipFill>
          <a:blip r:embed="rId3"/>
          <a:stretch>
            <a:fillRect/>
          </a:stretch>
        </p:blipFill>
        <p:spPr>
          <a:xfrm>
            <a:off x="535023" y="2461647"/>
            <a:ext cx="5943600" cy="3352800"/>
          </a:xfrm>
          <a:prstGeom prst="rect">
            <a:avLst/>
          </a:prstGeom>
        </p:spPr>
      </p:pic>
      <p:pic>
        <p:nvPicPr>
          <p:cNvPr id="6" name="Imagen 5"/>
          <p:cNvPicPr>
            <a:picLocks noChangeAspect="1"/>
          </p:cNvPicPr>
          <p:nvPr/>
        </p:nvPicPr>
        <p:blipFill>
          <a:blip r:embed="rId4"/>
          <a:stretch>
            <a:fillRect/>
          </a:stretch>
        </p:blipFill>
        <p:spPr>
          <a:xfrm>
            <a:off x="6850583" y="2461648"/>
            <a:ext cx="4711153" cy="3352800"/>
          </a:xfrm>
          <a:prstGeom prst="rect">
            <a:avLst/>
          </a:prstGeom>
        </p:spPr>
      </p:pic>
    </p:spTree>
    <p:extLst>
      <p:ext uri="{BB962C8B-B14F-4D97-AF65-F5344CB8AC3E}">
        <p14:creationId xmlns:p14="http://schemas.microsoft.com/office/powerpoint/2010/main" val="1415933555"/>
      </p:ext>
    </p:extLst>
  </p:cSld>
  <p:clrMapOvr>
    <a:masterClrMapping/>
  </p:clrMapOvr>
  <p:transition spd="slow" advClick="0" advTm="1000">
    <p:comb/>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5471" y="289016"/>
            <a:ext cx="8438495" cy="811364"/>
          </a:xfrm>
        </p:spPr>
        <p:txBody>
          <a:bodyPr/>
          <a:lstStyle/>
          <a:p>
            <a:r>
              <a:rPr lang="es-GT" sz="4800" dirty="0" smtClean="0"/>
              <a:t>Mantenimiento preventivo</a:t>
            </a:r>
            <a:endParaRPr lang="es-GT" sz="4800" dirty="0"/>
          </a:p>
        </p:txBody>
      </p:sp>
      <p:sp>
        <p:nvSpPr>
          <p:cNvPr id="3" name="Marcador de texto 2"/>
          <p:cNvSpPr>
            <a:spLocks noGrp="1"/>
          </p:cNvSpPr>
          <p:nvPr>
            <p:ph type="body" idx="1"/>
          </p:nvPr>
        </p:nvSpPr>
        <p:spPr>
          <a:xfrm>
            <a:off x="1015471" y="1394848"/>
            <a:ext cx="9290902" cy="4835471"/>
          </a:xfrm>
        </p:spPr>
        <p:txBody>
          <a:bodyPr>
            <a:normAutofit lnSpcReduction="10000"/>
          </a:bodyPr>
          <a:lstStyle/>
          <a:p>
            <a:r>
              <a:rPr lang="es-GT" dirty="0"/>
              <a:t>En las operaciones de </a:t>
            </a:r>
            <a:r>
              <a:rPr lang="es-GT" dirty="0">
                <a:hlinkClick r:id="rId3" tooltip="Mantenimiento"/>
              </a:rPr>
              <a:t>mantenimiento</a:t>
            </a:r>
            <a:r>
              <a:rPr lang="es-GT" dirty="0"/>
              <a:t>,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hlinkClick r:id="rId4" tooltip="Mantenimiento correctivo"/>
              </a:rPr>
              <a:t>mantenimiento correctivo</a:t>
            </a:r>
            <a:r>
              <a:rPr lang="es-GT" dirty="0"/>
              <a:t> que repara o pone en condiciones de funcionamiento aquellos que dejaron de funcionar o están dañados.</a:t>
            </a:r>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a:p>
        </p:txBody>
      </p:sp>
    </p:spTree>
    <p:extLst>
      <p:ext uri="{BB962C8B-B14F-4D97-AF65-F5344CB8AC3E}">
        <p14:creationId xmlns:p14="http://schemas.microsoft.com/office/powerpoint/2010/main" val="3679213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3000">
        <p15:prstTrans prst="pageCurlDouble"/>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4407" y="366506"/>
            <a:ext cx="7322617" cy="1183325"/>
          </a:xfrm>
        </p:spPr>
        <p:txBody>
          <a:bodyPr/>
          <a:lstStyle/>
          <a:p>
            <a:r>
              <a:rPr lang="es-GT" sz="7200" dirty="0" smtClean="0"/>
              <a:t>introducción</a:t>
            </a:r>
            <a:endParaRPr lang="es-GT" sz="7200" dirty="0"/>
          </a:p>
        </p:txBody>
      </p:sp>
      <p:sp>
        <p:nvSpPr>
          <p:cNvPr id="3" name="Marcador de texto 2"/>
          <p:cNvSpPr>
            <a:spLocks noGrp="1"/>
          </p:cNvSpPr>
          <p:nvPr>
            <p:ph type="body" idx="1"/>
          </p:nvPr>
        </p:nvSpPr>
        <p:spPr>
          <a:xfrm>
            <a:off x="1208867" y="1549831"/>
            <a:ext cx="8771745" cy="4138047"/>
          </a:xfrm>
        </p:spPr>
        <p:txBody>
          <a:bodyPr/>
          <a:lstStyle/>
          <a:p>
            <a:r>
              <a:rPr lang="es-GT" dirty="0"/>
              <a:t>Sobre el mantenimiento a los equipos de cómputo son todas aquellas acciones que realizamos para prevenir daños futuros o inmediatos. Se dividen en Preventivo y correctivo, al referirse a un mantenimiento correctivo es al que se le aplica a un equipo para evitar futuros errores y problemas técnicos, ejemplo: Buscar y eliminar virus del disco duro, buscar y corregir errores lógicos y físico en el disco, desfragmentar el disco, limpiar la placa base y demás tarjetas para evitar fallas técnicas por el polvo, etc. Cuando se refiere a un mantenimiento correctivo es aquel que está orientado a diagnosticar y reparar el equipo cuando se presenta un problema técnico.</a:t>
            </a:r>
          </a:p>
        </p:txBody>
      </p:sp>
    </p:spTree>
    <p:extLst>
      <p:ext uri="{BB962C8B-B14F-4D97-AF65-F5344CB8AC3E}">
        <p14:creationId xmlns:p14="http://schemas.microsoft.com/office/powerpoint/2010/main" val="18960467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3000">
        <p15:prstTrans prst="crush"/>
        <p:sndAc>
          <p:stSnd>
            <p:snd r:embed="rId2" name="camera.wav"/>
          </p:stSnd>
        </p:sndAc>
      </p:transition>
    </mc:Choice>
    <mc:Fallback>
      <p:transition spd="slow" advClick="0" advTm="3000">
        <p:fade/>
        <p:sndAc>
          <p:stSnd>
            <p:snd r:embed="rId2" name="camera.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Integral</Template>
  <TotalTime>110</TotalTime>
  <Words>410</Words>
  <Application>Microsoft Office PowerPoint</Application>
  <PresentationFormat>Panorámica</PresentationFormat>
  <Paragraphs>38</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 3</vt:lpstr>
      <vt:lpstr>Ion</vt:lpstr>
      <vt:lpstr> Nombre: Kevin serrano  grado: 5to bachillerato en computación   Maestro: Erick Gonzales                                                                                                                  jornada: vespertina                                                      materia: laboratorio                                                     colegio: Compu-market </vt:lpstr>
      <vt:lpstr>Informática   </vt:lpstr>
      <vt:lpstr>introducción</vt:lpstr>
      <vt:lpstr>ejemplo de informática </vt:lpstr>
      <vt:lpstr>Lenguajes de programación y su línea de tiempo </vt:lpstr>
      <vt:lpstr>introducción</vt:lpstr>
      <vt:lpstr>Ejemplo de lenguaje de programación</vt:lpstr>
      <vt:lpstr>Mantenimiento preventivo</vt:lpstr>
      <vt:lpstr>introducción</vt:lpstr>
      <vt:lpstr>Ejemplo de mantenimiento preventivo</vt:lpstr>
      <vt:lpstr>Conclusión de informática</vt:lpstr>
      <vt:lpstr>Conclusión de lenguaje de programación y su línea de tiempo</vt:lpstr>
      <vt:lpstr>Conclusión de mantenimiento preventivo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13</cp:revision>
  <dcterms:created xsi:type="dcterms:W3CDTF">2017-04-20T19:45:06Z</dcterms:created>
  <dcterms:modified xsi:type="dcterms:W3CDTF">2017-04-20T23:32:47Z</dcterms:modified>
</cp:coreProperties>
</file>