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51"/>
  </p:notesMasterIdLst>
  <p:handoutMasterIdLst>
    <p:handoutMasterId r:id="rId52"/>
  </p:handoutMasterIdLst>
  <p:sldIdLst>
    <p:sldId id="256" r:id="rId5"/>
    <p:sldId id="382" r:id="rId6"/>
    <p:sldId id="386" r:id="rId7"/>
    <p:sldId id="387" r:id="rId8"/>
    <p:sldId id="390" r:id="rId9"/>
    <p:sldId id="391" r:id="rId10"/>
    <p:sldId id="392" r:id="rId11"/>
    <p:sldId id="393" r:id="rId12"/>
    <p:sldId id="395" r:id="rId13"/>
    <p:sldId id="388" r:id="rId14"/>
    <p:sldId id="389" r:id="rId15"/>
    <p:sldId id="396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349" r:id="rId33"/>
    <p:sldId id="397" r:id="rId34"/>
    <p:sldId id="414" r:id="rId35"/>
    <p:sldId id="417" r:id="rId36"/>
    <p:sldId id="418" r:id="rId37"/>
    <p:sldId id="419" r:id="rId38"/>
    <p:sldId id="420" r:id="rId39"/>
    <p:sldId id="421" r:id="rId40"/>
    <p:sldId id="427" r:id="rId41"/>
    <p:sldId id="422" r:id="rId42"/>
    <p:sldId id="428" r:id="rId43"/>
    <p:sldId id="425" r:id="rId44"/>
    <p:sldId id="429" r:id="rId45"/>
    <p:sldId id="424" r:id="rId46"/>
    <p:sldId id="430" r:id="rId47"/>
    <p:sldId id="431" r:id="rId48"/>
    <p:sldId id="415" r:id="rId49"/>
    <p:sldId id="41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EF3"/>
    <a:srgbClr val="532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95820-687B-18FB-F88E-65F0841508D1}" v="1" dt="2024-09-18T04:14:00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nas Alsageer" userId="S::yoanas.alsageer@griffithuni.edu.au::2ea2ab5c-9a69-4226-934b-978502f83c2a" providerId="AD" clId="Web-{175BD1FF-E400-0620-F121-75928B752695}"/>
    <pc:docChg chg="modSld">
      <pc:chgData name="Yoanas Alsageer" userId="S::yoanas.alsageer@griffithuni.edu.au::2ea2ab5c-9a69-4226-934b-978502f83c2a" providerId="AD" clId="Web-{175BD1FF-E400-0620-F121-75928B752695}" dt="2024-09-09T14:35:32.580" v="0" actId="1076"/>
      <pc:docMkLst>
        <pc:docMk/>
      </pc:docMkLst>
      <pc:sldChg chg="modSp">
        <pc:chgData name="Yoanas Alsageer" userId="S::yoanas.alsageer@griffithuni.edu.au::2ea2ab5c-9a69-4226-934b-978502f83c2a" providerId="AD" clId="Web-{175BD1FF-E400-0620-F121-75928B752695}" dt="2024-09-09T14:35:32.580" v="0" actId="1076"/>
        <pc:sldMkLst>
          <pc:docMk/>
          <pc:sldMk cId="4126809651" sldId="408"/>
        </pc:sldMkLst>
        <pc:picChg chg="mod">
          <ac:chgData name="Yoanas Alsageer" userId="S::yoanas.alsageer@griffithuni.edu.au::2ea2ab5c-9a69-4226-934b-978502f83c2a" providerId="AD" clId="Web-{175BD1FF-E400-0620-F121-75928B752695}" dt="2024-09-09T14:35:32.580" v="0" actId="1076"/>
          <ac:picMkLst>
            <pc:docMk/>
            <pc:sldMk cId="4126809651" sldId="408"/>
            <ac:picMk id="5" creationId="{5EF582E8-CC70-E482-6622-48B7D9608FD7}"/>
          </ac:picMkLst>
        </pc:picChg>
      </pc:sldChg>
    </pc:docChg>
  </pc:docChgLst>
  <pc:docChgLst>
    <pc:chgData name="Andrew Leahy" userId="S::andrew.leahy@griffithuni.edu.au::2f026ec9-5278-4147-a780-fa096e61f391" providerId="AD" clId="Web-{B7AA2D02-4868-2139-A5BC-07944B7DA1B6}"/>
    <pc:docChg chg="modSld">
      <pc:chgData name="Andrew Leahy" userId="S::andrew.leahy@griffithuni.edu.au::2f026ec9-5278-4147-a780-fa096e61f391" providerId="AD" clId="Web-{B7AA2D02-4868-2139-A5BC-07944B7DA1B6}" dt="2024-09-04T09:58:34.243" v="1" actId="1076"/>
      <pc:docMkLst>
        <pc:docMk/>
      </pc:docMkLst>
      <pc:sldChg chg="modSp">
        <pc:chgData name="Andrew Leahy" userId="S::andrew.leahy@griffithuni.edu.au::2f026ec9-5278-4147-a780-fa096e61f391" providerId="AD" clId="Web-{B7AA2D02-4868-2139-A5BC-07944B7DA1B6}" dt="2024-09-04T09:58:34.243" v="1" actId="1076"/>
        <pc:sldMkLst>
          <pc:docMk/>
          <pc:sldMk cId="3152537438" sldId="403"/>
        </pc:sldMkLst>
        <pc:spChg chg="mod">
          <ac:chgData name="Andrew Leahy" userId="S::andrew.leahy@griffithuni.edu.au::2f026ec9-5278-4147-a780-fa096e61f391" providerId="AD" clId="Web-{B7AA2D02-4868-2139-A5BC-07944B7DA1B6}" dt="2024-09-04T09:58:34.243" v="1" actId="1076"/>
          <ac:spMkLst>
            <pc:docMk/>
            <pc:sldMk cId="3152537438" sldId="403"/>
            <ac:spMk id="6" creationId="{A95F1990-FDB5-43EB-2172-8DC448B949DC}"/>
          </ac:spMkLst>
        </pc:spChg>
      </pc:sldChg>
    </pc:docChg>
  </pc:docChgLst>
  <pc:docChgLst>
    <pc:chgData name="Devyn Sullivan" userId="S::devyn.sullivan@griffithuni.edu.au::5f333579-2bf8-4d09-8f58-c3ab65232a96" providerId="AD" clId="Web-{DA495820-687B-18FB-F88E-65F0841508D1}"/>
    <pc:docChg chg="modSld">
      <pc:chgData name="Devyn Sullivan" userId="S::devyn.sullivan@griffithuni.edu.au::5f333579-2bf8-4d09-8f58-c3ab65232a96" providerId="AD" clId="Web-{DA495820-687B-18FB-F88E-65F0841508D1}" dt="2024-09-18T04:14:00.088" v="0" actId="1076"/>
      <pc:docMkLst>
        <pc:docMk/>
      </pc:docMkLst>
      <pc:sldChg chg="modSp">
        <pc:chgData name="Devyn Sullivan" userId="S::devyn.sullivan@griffithuni.edu.au::5f333579-2bf8-4d09-8f58-c3ab65232a96" providerId="AD" clId="Web-{DA495820-687B-18FB-F88E-65F0841508D1}" dt="2024-09-18T04:14:00.088" v="0" actId="1076"/>
        <pc:sldMkLst>
          <pc:docMk/>
          <pc:sldMk cId="2386522016" sldId="422"/>
        </pc:sldMkLst>
        <pc:spChg chg="mod">
          <ac:chgData name="Devyn Sullivan" userId="S::devyn.sullivan@griffithuni.edu.au::5f333579-2bf8-4d09-8f58-c3ab65232a96" providerId="AD" clId="Web-{DA495820-687B-18FB-F88E-65F0841508D1}" dt="2024-09-18T04:14:00.088" v="0" actId="1076"/>
          <ac:spMkLst>
            <pc:docMk/>
            <pc:sldMk cId="2386522016" sldId="422"/>
            <ac:spMk id="10" creationId="{84E9C80C-8E43-3967-BC5A-453118D5B8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ing-laptop-laptops-macbook-69386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docs.python.org/3/library/functions.html#abs" TargetMode="External"/><Relationship Id="rId7" Type="http://schemas.openxmlformats.org/officeDocument/2006/relationships/hyperlink" Target="https://docs.python.org/3/library/stdtypes.html#numeric-types-int-float-complex" TargetMode="External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stdtypes.html" TargetMode="External"/><Relationship Id="rId5" Type="http://schemas.openxmlformats.org/officeDocument/2006/relationships/hyperlink" Target="https://docs.python.org/3/library/constants.html#True" TargetMode="External"/><Relationship Id="rId4" Type="http://schemas.openxmlformats.org/officeDocument/2006/relationships/hyperlink" Target="https://docs.python.org/3/library/constant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" TargetMode="External"/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docs.python.org/3/library/stdtypes.html#string-method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36" y="22052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Programming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1967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1811ICT/2807ICT/7001ICT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6 Lecture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D51E65-C479-759D-88C7-758B9E79EBEF}"/>
              </a:ext>
            </a:extLst>
          </p:cNvPr>
          <p:cNvSpPr txBox="1">
            <a:spLocks/>
          </p:cNvSpPr>
          <p:nvPr/>
        </p:nvSpPr>
        <p:spPr>
          <a:xfrm>
            <a:off x="1953336" y="3963657"/>
            <a:ext cx="8791575" cy="64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Mardé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Helbig</a:t>
            </a:r>
          </a:p>
        </p:txBody>
      </p:sp>
      <p:pic>
        <p:nvPicPr>
          <p:cNvPr id="5" name="Picture Placeholder 4" descr="A toy figurine on a computer&#10;&#10;Description automatically generated">
            <a:extLst>
              <a:ext uri="{FF2B5EF4-FFF2-40B4-BE49-F238E27FC236}">
                <a16:creationId xmlns:a16="http://schemas.microsoft.com/office/drawing/2014/main" id="{31443806-1C7F-88D8-591C-36374B78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13" b="7813"/>
          <a:stretch>
            <a:fillRect/>
          </a:stretch>
        </p:blipFill>
        <p:spPr>
          <a:xfrm>
            <a:off x="4899412" y="4753701"/>
            <a:ext cx="3078108" cy="17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5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335342" y="597584"/>
            <a:ext cx="7545776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pass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break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continue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1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15: Using library functions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8651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Standard Library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50998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covered the syntax of Python statements</a:t>
            </a:r>
          </a:p>
          <a:p>
            <a:r>
              <a:rPr lang="en-US" b="1" dirty="0"/>
              <a:t>We still need to explore the standard library more</a:t>
            </a:r>
          </a:p>
          <a:p>
            <a:r>
              <a:rPr lang="en-US" dirty="0"/>
              <a:t>Many kind of things can be found in the standard library: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built-in functions</a:t>
            </a:r>
            <a:r>
              <a:rPr lang="en-US" dirty="0"/>
              <a:t>, e.g.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xt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abs()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Txt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built-in constants</a:t>
            </a:r>
            <a:r>
              <a:rPr lang="en-US" dirty="0"/>
              <a:t>, e.g.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xt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True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Txt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built-in types</a:t>
            </a:r>
            <a:r>
              <a:rPr lang="en-US" dirty="0"/>
              <a:t> (classes), e.g.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Txt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Txt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constructors of the built-in classes, e.g. </a:t>
            </a:r>
            <a:r>
              <a:rPr lang="en-US" dirty="0">
                <a:latin typeface="Txtt"/>
              </a:rPr>
              <a:t>int()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methods of the built-in classes, e.g. </a:t>
            </a:r>
            <a:r>
              <a:rPr lang="en-US" dirty="0" err="1">
                <a:latin typeface="Txtt"/>
              </a:rPr>
              <a:t>str.isalpha</a:t>
            </a:r>
            <a:r>
              <a:rPr lang="en-US" dirty="0">
                <a:latin typeface="Txtt"/>
              </a:rPr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functions, constants and classes imported from modules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8999" y="680790"/>
            <a:ext cx="634817" cy="6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2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Standard Library: reading docs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61" y="1658143"/>
            <a:ext cx="10540816" cy="3541714"/>
          </a:xfrm>
        </p:spPr>
        <p:txBody>
          <a:bodyPr>
            <a:normAutofit/>
          </a:bodyPr>
          <a:lstStyle/>
          <a:p>
            <a:r>
              <a:rPr lang="en-US" dirty="0"/>
              <a:t>Do no treat this course’s lecture notes as your sole source of information for learning Python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Python documentation</a:t>
            </a:r>
            <a:r>
              <a:rPr lang="en-US" dirty="0"/>
              <a:t> is the primary course for Python Programmers</a:t>
            </a:r>
          </a:p>
          <a:p>
            <a:r>
              <a:rPr lang="en-US" dirty="0"/>
              <a:t>We introduce you to it and enable you to use it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9" y="680790"/>
            <a:ext cx="634817" cy="6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Standard Library: built-in 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61" y="1658143"/>
            <a:ext cx="10540816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functions that are always available for use without importing modules or invoking as methods</a:t>
            </a:r>
          </a:p>
          <a:p>
            <a:r>
              <a:rPr lang="en-US" dirty="0"/>
              <a:t>Relatively short list of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built-in functions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These 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constructors of types we know, e.g. </a:t>
            </a:r>
            <a:r>
              <a:rPr lang="en-US" dirty="0">
                <a:latin typeface="Txtt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Txtt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Txtt"/>
              </a:rPr>
              <a:t>str</a:t>
            </a:r>
            <a:r>
              <a:rPr lang="en-US" dirty="0"/>
              <a:t>, </a:t>
            </a:r>
            <a:r>
              <a:rPr lang="en-US" dirty="0">
                <a:latin typeface="Txtt"/>
              </a:rPr>
              <a:t>bool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xtt"/>
              </a:rPr>
              <a:t>print</a:t>
            </a:r>
            <a:r>
              <a:rPr lang="en-US" dirty="0"/>
              <a:t> and </a:t>
            </a:r>
            <a:r>
              <a:rPr lang="en-US" dirty="0">
                <a:latin typeface="Txtt"/>
              </a:rPr>
              <a:t>input</a:t>
            </a:r>
            <a:r>
              <a:rPr lang="en-US" dirty="0"/>
              <a:t> statements we have used often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other utilities</a:t>
            </a:r>
          </a:p>
          <a:p>
            <a:r>
              <a:rPr lang="en-US" dirty="0"/>
              <a:t>Look up </a:t>
            </a:r>
            <a:r>
              <a:rPr lang="en-US" dirty="0">
                <a:latin typeface="Txtt"/>
              </a:rPr>
              <a:t>abs</a:t>
            </a:r>
            <a:r>
              <a:rPr lang="en-US" dirty="0"/>
              <a:t> which is handy to know – read the documentation to see how you can use it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9" y="680790"/>
            <a:ext cx="634817" cy="6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0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Function calls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61" y="1658143"/>
            <a:ext cx="10540816" cy="3541714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call</a:t>
            </a:r>
            <a:r>
              <a:rPr lang="en-US" dirty="0"/>
              <a:t> to a function always involves the function’s name and a pair of parentheses</a:t>
            </a:r>
          </a:p>
          <a:p>
            <a:r>
              <a:rPr lang="en-US" dirty="0"/>
              <a:t>Parentheses enclose zero or more </a:t>
            </a:r>
            <a:r>
              <a:rPr lang="en-US" i="1" dirty="0"/>
              <a:t>arguments</a:t>
            </a:r>
            <a:r>
              <a:rPr lang="en-US" dirty="0"/>
              <a:t> (also called </a:t>
            </a:r>
            <a:r>
              <a:rPr lang="en-US" i="1" dirty="0"/>
              <a:t>parameters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D0E79-1B2B-53A0-D719-A9C52822F541}"/>
              </a:ext>
            </a:extLst>
          </p:cNvPr>
          <p:cNvSpPr txBox="1"/>
          <p:nvPr/>
        </p:nvSpPr>
        <p:spPr>
          <a:xfrm>
            <a:off x="971204" y="3157401"/>
            <a:ext cx="5195636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function calls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REPL examples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a = input(“Enter your name:”)  #input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round(10/6, 2)  #round number to 2 digits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print(-42) #print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F1990-FDB5-43EB-2172-8DC448B949DC}"/>
              </a:ext>
            </a:extLst>
          </p:cNvPr>
          <p:cNvSpPr txBox="1"/>
          <p:nvPr/>
        </p:nvSpPr>
        <p:spPr>
          <a:xfrm>
            <a:off x="6518298" y="3157401"/>
            <a:ext cx="4601541" cy="203132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function calls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script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#functions.py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a = input(“Enter your name:”)  #input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round(10/6, 2)  #round number to 2 digits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print(-42) #print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8E76-D32B-C1BF-5675-8F2A265C97E3}"/>
              </a:ext>
            </a:extLst>
          </p:cNvPr>
          <p:cNvSpPr txBox="1"/>
          <p:nvPr/>
        </p:nvSpPr>
        <p:spPr>
          <a:xfrm>
            <a:off x="6518298" y="5404178"/>
            <a:ext cx="2471793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functions.py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-42</a:t>
            </a:r>
          </a:p>
        </p:txBody>
      </p:sp>
      <p:pic>
        <p:nvPicPr>
          <p:cNvPr id="9" name="Picture 8" descr="Cartoon bee with megaphone">
            <a:extLst>
              <a:ext uri="{FF2B5EF4-FFF2-40B4-BE49-F238E27FC236}">
                <a16:creationId xmlns:a16="http://schemas.microsoft.com/office/drawing/2014/main" id="{02E5EA5C-83A3-1FF1-E866-C6CAEAFBE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4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returned values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61" y="1658143"/>
            <a:ext cx="10540816" cy="3541714"/>
          </a:xfrm>
        </p:spPr>
        <p:txBody>
          <a:bodyPr>
            <a:normAutofit/>
          </a:bodyPr>
          <a:lstStyle/>
          <a:p>
            <a:r>
              <a:rPr lang="en-US" dirty="0"/>
              <a:t>In general functions receive values (arguments) and return values when they finish</a:t>
            </a:r>
          </a:p>
          <a:p>
            <a:r>
              <a:rPr lang="en-US" dirty="0"/>
              <a:t>How can we see the values returned by a function?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F1990-FDB5-43EB-2172-8DC448B949DC}"/>
              </a:ext>
            </a:extLst>
          </p:cNvPr>
          <p:cNvSpPr txBox="1"/>
          <p:nvPr/>
        </p:nvSpPr>
        <p:spPr>
          <a:xfrm>
            <a:off x="1741028" y="2905981"/>
            <a:ext cx="4601541" cy="203132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function calls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#returnValues.py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a = input(“Enter your name:”)  #input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round(10/6, 2)  #round number to 2 digits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print(-42) #print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print(abs(-8))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8E76-D32B-C1BF-5675-8F2A265C97E3}"/>
              </a:ext>
            </a:extLst>
          </p:cNvPr>
          <p:cNvSpPr txBox="1"/>
          <p:nvPr/>
        </p:nvSpPr>
        <p:spPr>
          <a:xfrm>
            <a:off x="1741028" y="5388483"/>
            <a:ext cx="3165950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returnValues.py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-42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8</a:t>
            </a:r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314D52E3-226B-A009-D689-37D46C2C9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6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returned values - none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61" y="1658143"/>
            <a:ext cx="10540816" cy="3541714"/>
          </a:xfrm>
        </p:spPr>
        <p:txBody>
          <a:bodyPr>
            <a:normAutofit/>
          </a:bodyPr>
          <a:lstStyle/>
          <a:p>
            <a:r>
              <a:rPr lang="en-US" dirty="0"/>
              <a:t>Which value does </a:t>
            </a:r>
            <a:r>
              <a:rPr lang="en-US" dirty="0">
                <a:latin typeface="Txtt"/>
              </a:rPr>
              <a:t>print</a:t>
            </a:r>
            <a:r>
              <a:rPr lang="en-US" dirty="0"/>
              <a:t> return?</a:t>
            </a:r>
          </a:p>
          <a:p>
            <a:r>
              <a:rPr lang="en-US" dirty="0">
                <a:latin typeface="Txtt"/>
              </a:rPr>
              <a:t>None</a:t>
            </a:r>
            <a:r>
              <a:rPr lang="en-US" dirty="0"/>
              <a:t> – a special value in Python meaning no value has been returned by the function (similar to </a:t>
            </a:r>
            <a:r>
              <a:rPr lang="en-US" dirty="0">
                <a:latin typeface="Txtt"/>
              </a:rPr>
              <a:t>void</a:t>
            </a:r>
            <a:r>
              <a:rPr lang="en-US" dirty="0"/>
              <a:t> in other programming languages)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F1990-FDB5-43EB-2172-8DC448B949DC}"/>
              </a:ext>
            </a:extLst>
          </p:cNvPr>
          <p:cNvSpPr txBox="1"/>
          <p:nvPr/>
        </p:nvSpPr>
        <p:spPr>
          <a:xfrm>
            <a:off x="1329869" y="3557001"/>
            <a:ext cx="4601541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function calls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script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#returnValues2.py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print(print(-42))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8E76-D32B-C1BF-5675-8F2A265C97E3}"/>
              </a:ext>
            </a:extLst>
          </p:cNvPr>
          <p:cNvSpPr txBox="1"/>
          <p:nvPr/>
        </p:nvSpPr>
        <p:spPr>
          <a:xfrm>
            <a:off x="6412616" y="3724396"/>
            <a:ext cx="3591464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returnValues2.py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-42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</p:txBody>
      </p:sp>
      <p:pic>
        <p:nvPicPr>
          <p:cNvPr id="4" name="Picture 3" descr="Cartoon bee with megaphone">
            <a:extLst>
              <a:ext uri="{FF2B5EF4-FFF2-40B4-BE49-F238E27FC236}">
                <a16:creationId xmlns:a16="http://schemas.microsoft.com/office/drawing/2014/main" id="{3EE5786C-736E-B762-2FAA-F4478ED1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order of arguments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61" y="1367637"/>
            <a:ext cx="10540816" cy="3541714"/>
          </a:xfrm>
        </p:spPr>
        <p:txBody>
          <a:bodyPr>
            <a:normAutofit/>
          </a:bodyPr>
          <a:lstStyle/>
          <a:p>
            <a:r>
              <a:rPr lang="en-US" dirty="0"/>
              <a:t>When a function has more than one argument, the order of arguments is very important</a:t>
            </a:r>
          </a:p>
          <a:p>
            <a:r>
              <a:rPr lang="en-US" dirty="0"/>
              <a:t>For example, the constructor </a:t>
            </a:r>
            <a:r>
              <a:rPr lang="en-US" dirty="0">
                <a:latin typeface="Txtt"/>
              </a:rPr>
              <a:t>range</a:t>
            </a:r>
            <a:r>
              <a:rPr lang="en-US" dirty="0"/>
              <a:t> can have 1 to 3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F1990-FDB5-43EB-2172-8DC448B949DC}"/>
              </a:ext>
            </a:extLst>
          </p:cNvPr>
          <p:cNvSpPr txBox="1"/>
          <p:nvPr/>
        </p:nvSpPr>
        <p:spPr>
          <a:xfrm>
            <a:off x="1629625" y="3292179"/>
            <a:ext cx="2471794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function calls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script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#argumentOrder.py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in range(1, 3):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8E76-D32B-C1BF-5675-8F2A265C97E3}"/>
              </a:ext>
            </a:extLst>
          </p:cNvPr>
          <p:cNvSpPr txBox="1"/>
          <p:nvPr/>
        </p:nvSpPr>
        <p:spPr>
          <a:xfrm>
            <a:off x="1629625" y="5183658"/>
            <a:ext cx="3113600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argumentOrder.py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1D0F5-5478-8DC9-5C61-90942464B73C}"/>
              </a:ext>
            </a:extLst>
          </p:cNvPr>
          <p:cNvSpPr txBox="1"/>
          <p:nvPr/>
        </p:nvSpPr>
        <p:spPr>
          <a:xfrm>
            <a:off x="5809826" y="3292179"/>
            <a:ext cx="2471794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function calls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script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#argumentOrder2.py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in range(3, 1):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B0036B-BAEA-1E54-5A57-B508C4EA51C5}"/>
              </a:ext>
            </a:extLst>
          </p:cNvPr>
          <p:cNvSpPr txBox="1"/>
          <p:nvPr/>
        </p:nvSpPr>
        <p:spPr>
          <a:xfrm>
            <a:off x="5803790" y="5166068"/>
            <a:ext cx="3424708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argumentOrder2.py</a:t>
            </a:r>
          </a:p>
        </p:txBody>
      </p:sp>
    </p:spTree>
    <p:extLst>
      <p:ext uri="{BB962C8B-B14F-4D97-AF65-F5344CB8AC3E}">
        <p14:creationId xmlns:p14="http://schemas.microsoft.com/office/powerpoint/2010/main" val="332122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Recap: for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68" y="1583154"/>
            <a:ext cx="8441955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You want to determine the average of a student’s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grades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courses completed so far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Prompt the student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grade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until a negative grade is entered.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 out the number of grades entered and the student’s average grade.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830BACEB-81F3-22F2-DAE9-39841C3A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10" y="2438812"/>
            <a:ext cx="844767" cy="8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7A67FE-5B40-D9E1-0191-2FC1F8A0753D}"/>
              </a:ext>
            </a:extLst>
          </p:cNvPr>
          <p:cNvSpPr txBox="1"/>
          <p:nvPr/>
        </p:nvSpPr>
        <p:spPr>
          <a:xfrm>
            <a:off x="2224444" y="2663651"/>
            <a:ext cx="78158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How will we change this problem to solve it with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xtt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loop instead of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xtt"/>
              </a:rPr>
              <a:t>while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loop?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670" y="542864"/>
            <a:ext cx="777195" cy="777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90E11-88E7-3E63-85D0-EA5215024BEF}"/>
              </a:ext>
            </a:extLst>
          </p:cNvPr>
          <p:cNvSpPr txBox="1"/>
          <p:nvPr/>
        </p:nvSpPr>
        <p:spPr>
          <a:xfrm>
            <a:off x="1382268" y="3745855"/>
            <a:ext cx="8441955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You want to determine the average of a student’s grades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courses completed so far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Prompt the student for the number of grades they want to enter and then prompt them for those grades.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 out the number of grades entered and the student’s average grade.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" name="Picture 7" descr="Question Cat">
            <a:extLst>
              <a:ext uri="{FF2B5EF4-FFF2-40B4-BE49-F238E27FC236}">
                <a16:creationId xmlns:a16="http://schemas.microsoft.com/office/drawing/2014/main" id="{BD705EEC-B33E-4F28-9310-0A15E540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96" y="4709077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C4139B-AD10-43EC-105B-EBD857577015}"/>
              </a:ext>
            </a:extLst>
          </p:cNvPr>
          <p:cNvSpPr txBox="1"/>
          <p:nvPr/>
        </p:nvSpPr>
        <p:spPr>
          <a:xfrm>
            <a:off x="2427344" y="4946794"/>
            <a:ext cx="37833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are key differences here? Why?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2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default arguments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61" y="1367637"/>
            <a:ext cx="10540816" cy="3541714"/>
          </a:xfrm>
        </p:spPr>
        <p:txBody>
          <a:bodyPr>
            <a:normAutofit/>
          </a:bodyPr>
          <a:lstStyle/>
          <a:p>
            <a:r>
              <a:rPr lang="en-US" dirty="0"/>
              <a:t>After list of compulsory arguments, there can be optional arguments indicated with a keyword and a default value</a:t>
            </a:r>
          </a:p>
          <a:p>
            <a:r>
              <a:rPr lang="en-US" dirty="0"/>
              <a:t>Saw this with the </a:t>
            </a:r>
            <a:r>
              <a:rPr lang="en-US" dirty="0">
                <a:latin typeface="Txtt"/>
              </a:rPr>
              <a:t>print</a:t>
            </a:r>
            <a:r>
              <a:rPr lang="en-US" dirty="0"/>
              <a:t>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F1990-FDB5-43EB-2172-8DC448B949DC}"/>
              </a:ext>
            </a:extLst>
          </p:cNvPr>
          <p:cNvSpPr txBox="1"/>
          <p:nvPr/>
        </p:nvSpPr>
        <p:spPr>
          <a:xfrm>
            <a:off x="1684053" y="3138494"/>
            <a:ext cx="3508432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function calls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script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#defaultArguments.py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in range(1, 3):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j in range(1, 3):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print(j, end=“ “)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k in range(1, 3):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print(k, k*2,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sep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=“:”, end=“ “)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68E76-D32B-C1BF-5675-8F2A265C97E3}"/>
              </a:ext>
            </a:extLst>
          </p:cNvPr>
          <p:cNvSpPr txBox="1"/>
          <p:nvPr/>
        </p:nvSpPr>
        <p:spPr>
          <a:xfrm>
            <a:off x="5547912" y="3977757"/>
            <a:ext cx="4267696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defaultArguments.py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1 2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1:2 2:4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6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calling methods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31" y="1765989"/>
            <a:ext cx="10540816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Object-oriented Programming Definitions</a:t>
            </a:r>
            <a:r>
              <a:rPr lang="en-US" dirty="0"/>
              <a:t>:</a:t>
            </a:r>
          </a:p>
          <a:p>
            <a:r>
              <a:rPr lang="en-US" dirty="0"/>
              <a:t>Class: Data type defining </a:t>
            </a:r>
            <a:r>
              <a:rPr lang="en-US" i="1" dirty="0"/>
              <a:t>attributes</a:t>
            </a:r>
            <a:r>
              <a:rPr lang="en-US" dirty="0"/>
              <a:t> (properties/fields) and </a:t>
            </a:r>
            <a:r>
              <a:rPr lang="en-US" i="1" dirty="0"/>
              <a:t>methods</a:t>
            </a:r>
            <a:r>
              <a:rPr lang="en-US" dirty="0"/>
              <a:t> for any objects that are instances of the class.</a:t>
            </a:r>
          </a:p>
          <a:p>
            <a:r>
              <a:rPr lang="en-US" dirty="0"/>
              <a:t>Attribute: An item of data stored in the instances of the class.</a:t>
            </a:r>
          </a:p>
          <a:p>
            <a:r>
              <a:rPr lang="en-US" dirty="0"/>
              <a:t>Method: Function that defines operations that can be performed on/with instances of the class.</a:t>
            </a:r>
          </a:p>
          <a:p>
            <a:r>
              <a:rPr lang="en-US" dirty="0"/>
              <a:t>Members: Attributes and methods of a class.</a:t>
            </a:r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1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calling methods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34" y="1729775"/>
            <a:ext cx="10641802" cy="3541714"/>
          </a:xfrm>
        </p:spPr>
        <p:txBody>
          <a:bodyPr>
            <a:normAutofit/>
          </a:bodyPr>
          <a:lstStyle/>
          <a:p>
            <a:r>
              <a:rPr lang="en-US" dirty="0"/>
              <a:t>Know now that class also defines methods that can operate on the instances (objects)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rgbClr val="C3DE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library</a:t>
            </a:r>
            <a:r>
              <a:rPr lang="en-US" dirty="0"/>
              <a:t> below the </a:t>
            </a:r>
            <a:r>
              <a:rPr lang="en-US" dirty="0">
                <a:solidFill>
                  <a:srgbClr val="C3DE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built-in functions</a:t>
            </a:r>
            <a:r>
              <a:rPr lang="en-US" dirty="0"/>
              <a:t>, we can find the </a:t>
            </a:r>
            <a:r>
              <a:rPr lang="en-US" dirty="0">
                <a:solidFill>
                  <a:srgbClr val="C3DEF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built-in types </a:t>
            </a:r>
            <a:r>
              <a:rPr lang="en-US" dirty="0"/>
              <a:t>(classes):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Will not document attributes – normally private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Documents the methods we can use with each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Refer to the </a:t>
            </a:r>
            <a:r>
              <a:rPr lang="en-US" dirty="0">
                <a:solidFill>
                  <a:srgbClr val="C3DEF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methods of the String class</a:t>
            </a:r>
            <a:endParaRPr lang="en-US" dirty="0">
              <a:solidFill>
                <a:srgbClr val="C3DEF3"/>
              </a:solidFill>
            </a:endParaRPr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68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calling methods - String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45" y="1437488"/>
            <a:ext cx="10641802" cy="3541714"/>
          </a:xfrm>
        </p:spPr>
        <p:txBody>
          <a:bodyPr>
            <a:normAutofit/>
          </a:bodyPr>
          <a:lstStyle/>
          <a:p>
            <a:r>
              <a:rPr lang="en-US" dirty="0"/>
              <a:t>Most useful </a:t>
            </a:r>
            <a:r>
              <a:rPr lang="en-US" dirty="0">
                <a:solidFill>
                  <a:srgbClr val="C3DE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methods</a:t>
            </a:r>
            <a:r>
              <a:rPr lang="en-US" dirty="0"/>
              <a:t> of </a:t>
            </a:r>
            <a:r>
              <a:rPr lang="en-US" dirty="0">
                <a:latin typeface="Txtt"/>
              </a:rPr>
              <a:t>String</a:t>
            </a:r>
            <a:r>
              <a:rPr lang="en-US" dirty="0"/>
              <a:t>:</a:t>
            </a:r>
            <a:endParaRPr lang="en-US" dirty="0">
              <a:solidFill>
                <a:srgbClr val="C3DEF3"/>
              </a:solidFill>
            </a:endParaRPr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582E8-CC70-E482-6622-48B7D9608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13" y="1986506"/>
            <a:ext cx="6785820" cy="3349962"/>
          </a:xfrm>
          <a:prstGeom prst="rect">
            <a:avLst/>
          </a:prstGeom>
        </p:spPr>
      </p:pic>
      <p:pic>
        <p:nvPicPr>
          <p:cNvPr id="6" name="Picture 5" descr="Question Cat">
            <a:extLst>
              <a:ext uri="{FF2B5EF4-FFF2-40B4-BE49-F238E27FC236}">
                <a16:creationId xmlns:a16="http://schemas.microsoft.com/office/drawing/2014/main" id="{F6890BB7-579A-E144-A9DA-A771748ED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054" y="5420512"/>
            <a:ext cx="844767" cy="844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7DA459-D339-B74E-9BA0-B244612BC149}"/>
              </a:ext>
            </a:extLst>
          </p:cNvPr>
          <p:cNvSpPr txBox="1"/>
          <p:nvPr/>
        </p:nvSpPr>
        <p:spPr>
          <a:xfrm>
            <a:off x="3027513" y="5700462"/>
            <a:ext cx="30684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How do we call these methods?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8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calling methods</a:t>
            </a:r>
            <a:endParaRPr lang="en-AU" dirty="0"/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17529-33F0-F19C-0F4C-A07E5A84F295}"/>
              </a:ext>
            </a:extLst>
          </p:cNvPr>
          <p:cNvSpPr txBox="1"/>
          <p:nvPr/>
        </p:nvSpPr>
        <p:spPr>
          <a:xfrm>
            <a:off x="1285592" y="1550998"/>
            <a:ext cx="10058399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#calling methods examples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#callingMethods.py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s = “hello”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#normal built-in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print(“length of”, s, “=“,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len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(s))   #pass s as argument to the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#method of str class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s.isdigit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())  #method is called on instance of str (s) using the member access operator, the period (.)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E45BB5-D88F-0813-6DDF-0B7E55075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096" y="4404524"/>
            <a:ext cx="6934279" cy="902478"/>
          </a:xfrm>
          <a:solidFill>
            <a:srgbClr val="0070C0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object is passed as extra argument to the method</a:t>
            </a:r>
          </a:p>
          <a:p>
            <a:r>
              <a:rPr lang="en-US" dirty="0" err="1">
                <a:latin typeface="Txtt"/>
              </a:rPr>
              <a:t>isdigit</a:t>
            </a:r>
            <a:r>
              <a:rPr lang="en-US" dirty="0">
                <a:latin typeface="Txtt"/>
              </a:rPr>
              <a:t>()</a:t>
            </a:r>
            <a:r>
              <a:rPr lang="en-US" dirty="0"/>
              <a:t> does not have any other arguments, but some methods do</a:t>
            </a:r>
          </a:p>
        </p:txBody>
      </p:sp>
    </p:spTree>
    <p:extLst>
      <p:ext uri="{BB962C8B-B14F-4D97-AF65-F5344CB8AC3E}">
        <p14:creationId xmlns:p14="http://schemas.microsoft.com/office/powerpoint/2010/main" val="372407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48" y="-208326"/>
            <a:ext cx="9905998" cy="1478570"/>
          </a:xfrm>
        </p:spPr>
        <p:txBody>
          <a:bodyPr/>
          <a:lstStyle/>
          <a:p>
            <a:r>
              <a:rPr lang="en-US" dirty="0"/>
              <a:t>calling string methods - format</a:t>
            </a:r>
            <a:endParaRPr lang="en-AU" dirty="0"/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D17529-33F0-F19C-0F4C-A07E5A84F295}"/>
              </a:ext>
            </a:extLst>
          </p:cNvPr>
          <p:cNvSpPr txBox="1"/>
          <p:nvPr/>
        </p:nvSpPr>
        <p:spPr>
          <a:xfrm>
            <a:off x="1054054" y="2456908"/>
            <a:ext cx="10058399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#str.format examples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#REPL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“{} / {} = {}”.format(10, 3, 10/3) #interpolating multiple values in order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’10 / 3 = 3.333333333333’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“{2} {1} {0}”.format(10, 20, 30)  #using values out of order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’30 20 10’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“{2:d} {1:d} {0:d}”.format(10, 20, 30)  #using values out of order and format them in decimal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’30 20 10’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“{::.3e} {:.3e}”.format(2**20, 2**40)  #using values in order in scientific notation with 3 decimal places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‘1.049e+06  1.100e+12’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“{:&lt;10s} {:&lt;20s}”.format(“name:”, “Fred”)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‘name:	Fred ‘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FFFBC-E8C7-5F3B-99B1-7C70D98538B7}"/>
              </a:ext>
            </a:extLst>
          </p:cNvPr>
          <p:cNvSpPr txBox="1"/>
          <p:nvPr/>
        </p:nvSpPr>
        <p:spPr>
          <a:xfrm>
            <a:off x="1054054" y="880945"/>
            <a:ext cx="8354085" cy="147732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xtt"/>
              </a:rPr>
              <a:t>str</a:t>
            </a:r>
            <a:r>
              <a:rPr lang="en-US" dirty="0"/>
              <a:t>’s </a:t>
            </a:r>
            <a:r>
              <a:rPr lang="en-US" dirty="0">
                <a:latin typeface="Txtt"/>
              </a:rPr>
              <a:t>format</a:t>
            </a:r>
            <a:r>
              <a:rPr lang="en-US" dirty="0"/>
              <a:t> method: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us control the number of decimal places when we print floats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arguments are interpolated into the output string, with {} indicating where it will be interpolated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sequence of characters in {} controls the conversion of the value to a string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0052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importing modules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45" y="1367637"/>
            <a:ext cx="106418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approaches:</a:t>
            </a:r>
          </a:p>
          <a:p>
            <a:pPr>
              <a:spcBef>
                <a:spcPts val="0"/>
              </a:spcBef>
            </a:pPr>
            <a:r>
              <a:rPr lang="en-US" dirty="0"/>
              <a:t>Import qualified – must use class name with method, e.g. </a:t>
            </a:r>
            <a:r>
              <a:rPr lang="en-US" dirty="0" err="1"/>
              <a:t>math.floor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Import unqualified – can use method name alone, e.g. floor</a:t>
            </a:r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76F0D-390E-3370-C634-8CA2367E6991}"/>
              </a:ext>
            </a:extLst>
          </p:cNvPr>
          <p:cNvSpPr txBox="1"/>
          <p:nvPr/>
        </p:nvSpPr>
        <p:spPr>
          <a:xfrm>
            <a:off x="963343" y="2925741"/>
            <a:ext cx="4428368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#ceilFloor1.py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#qualified – must use class name with method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import math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x = 10 /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print(“x = {:.4f}”.format(x))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print(“ceil(x) = {:.4f}”.format(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math.ceil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(x)))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print(“floor(x) = {:.4f}”.format(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math.floor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(x)))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36750-F570-186D-AFAD-09CAF69E45C2}"/>
              </a:ext>
            </a:extLst>
          </p:cNvPr>
          <p:cNvSpPr txBox="1"/>
          <p:nvPr/>
        </p:nvSpPr>
        <p:spPr>
          <a:xfrm>
            <a:off x="5651723" y="2925741"/>
            <a:ext cx="5441132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#ceilFloor2.py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#unqualified – can use method name without class name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from math import ceil, floor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x = 10 /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print(“x = {:.4f}”.format(x))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print(“ceil(x) = {:.4f}”.format(ceil(x)))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print(“floor(x) = {:.4f}”.format(floor(x)))</a:t>
            </a:r>
          </a:p>
        </p:txBody>
      </p:sp>
      <p:pic>
        <p:nvPicPr>
          <p:cNvPr id="6" name="Picture 5" descr="Question Cat">
            <a:extLst>
              <a:ext uri="{FF2B5EF4-FFF2-40B4-BE49-F238E27FC236}">
                <a16:creationId xmlns:a16="http://schemas.microsoft.com/office/drawing/2014/main" id="{3A58DD7C-83F4-A204-1926-1AE36BEA7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85" y="5282138"/>
            <a:ext cx="844767" cy="844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389AE-E081-DF1B-55F8-540CBB2EF320}"/>
              </a:ext>
            </a:extLst>
          </p:cNvPr>
          <p:cNvSpPr txBox="1"/>
          <p:nvPr/>
        </p:nvSpPr>
        <p:spPr>
          <a:xfrm>
            <a:off x="2181033" y="5519855"/>
            <a:ext cx="638354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How can we import all methods of a class to use them unqualified?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D013F-7785-C149-723B-62BFC30B1F62}"/>
              </a:ext>
            </a:extLst>
          </p:cNvPr>
          <p:cNvSpPr txBox="1"/>
          <p:nvPr/>
        </p:nvSpPr>
        <p:spPr>
          <a:xfrm>
            <a:off x="2181033" y="5942238"/>
            <a:ext cx="1983562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from math import *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7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3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021349" y="1090851"/>
            <a:ext cx="7324326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 modules and methods?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61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F3261-4BD1-5E4B-BC7A-D5D143937B0D}"/>
              </a:ext>
            </a:extLst>
          </p:cNvPr>
          <p:cNvSpPr txBox="1"/>
          <p:nvPr/>
        </p:nvSpPr>
        <p:spPr>
          <a:xfrm>
            <a:off x="2992467" y="1432701"/>
            <a:ext cx="55579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5 Minute Break Time!</a:t>
            </a:r>
          </a:p>
          <a:p>
            <a:r>
              <a:rPr lang="en-US" sz="5000" dirty="0"/>
              <a:t>Back at 12:18pm</a:t>
            </a:r>
            <a:endParaRPr lang="en-AU" sz="5000" dirty="0"/>
          </a:p>
        </p:txBody>
      </p:sp>
      <p:pic>
        <p:nvPicPr>
          <p:cNvPr id="5" name="Picture 4" descr="Bored Bee">
            <a:extLst>
              <a:ext uri="{FF2B5EF4-FFF2-40B4-BE49-F238E27FC236}">
                <a16:creationId xmlns:a16="http://schemas.microsoft.com/office/drawing/2014/main" id="{58883A02-2868-1F02-E914-9EC82731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968" y="2966069"/>
            <a:ext cx="2459230" cy="24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9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Recap: for loop problem solving</a:t>
            </a: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645" y="591600"/>
            <a:ext cx="743245" cy="743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90E11-88E7-3E63-85D0-EA5215024BEF}"/>
              </a:ext>
            </a:extLst>
          </p:cNvPr>
          <p:cNvSpPr txBox="1"/>
          <p:nvPr/>
        </p:nvSpPr>
        <p:spPr>
          <a:xfrm>
            <a:off x="1382270" y="1158532"/>
            <a:ext cx="8441955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You want to determine the average of a student’s grades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courses completed so far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Prompt the student for the number of grades they want to enter and then prompt them for those grades.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 out the number of grades entered and the student’s average grade.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A33E0-0A84-C85F-FB82-252FDD75F057}"/>
              </a:ext>
            </a:extLst>
          </p:cNvPr>
          <p:cNvSpPr txBox="1"/>
          <p:nvPr/>
        </p:nvSpPr>
        <p:spPr>
          <a:xfrm>
            <a:off x="1382270" y="2345476"/>
            <a:ext cx="6226628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forLoop7.py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changing grade example using for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#determine how many grades will be entered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grade</a:t>
            </a:r>
            <a:r>
              <a:rPr lang="en-US" baseline="0" dirty="0" err="1">
                <a:solidFill>
                  <a:prstClr val="white"/>
                </a:solidFill>
                <a:latin typeface="Tw Cen MT" panose="020B0602020104020603"/>
              </a:rPr>
              <a:t>Number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 = int(input(“How many grades will be entered: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total = 0 #sum of the grades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using the for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in range(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gradeNumber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grade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float(input(“Enter a grade: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total +=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white"/>
                </a:solidFill>
                <a:latin typeface="Tw Cen MT" panose="020B0602020104020603"/>
              </a:rPr>
              <a:t>print(“Number of grades: “, </a:t>
            </a:r>
            <a:r>
              <a:rPr lang="en-US" noProof="0" dirty="0" err="1">
                <a:solidFill>
                  <a:prstClr val="white"/>
                </a:solidFill>
                <a:latin typeface="Tw Cen MT" panose="020B0602020104020603"/>
              </a:rPr>
              <a:t>gradeNumber</a:t>
            </a:r>
            <a:r>
              <a:rPr lang="en-US" noProof="0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print(“Grade average: “, (total/</a:t>
            </a:r>
            <a:r>
              <a:rPr kumimoji="0" lang="en-US" sz="1800" b="0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gradeNumber</a:t>
            </a: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3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16: defining functions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8142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functions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31" y="1765989"/>
            <a:ext cx="10540816" cy="3541714"/>
          </a:xfrm>
        </p:spPr>
        <p:txBody>
          <a:bodyPr>
            <a:normAutofit/>
          </a:bodyPr>
          <a:lstStyle/>
          <a:p>
            <a:r>
              <a:rPr lang="en-US" dirty="0"/>
              <a:t>Encapsulate statements into small packages called subroutines, procedure, functions, or methods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re-use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minimise</a:t>
            </a:r>
            <a:r>
              <a:rPr lang="en-US" dirty="0"/>
              <a:t> the number of bugs/errors by simplifying a program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control the flow of statements in another way</a:t>
            </a:r>
          </a:p>
          <a:p>
            <a:endParaRPr lang="en-US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207AF1-7836-CC79-C643-3E56924FA855}"/>
              </a:ext>
            </a:extLst>
          </p:cNvPr>
          <p:cNvSpPr txBox="1"/>
          <p:nvPr/>
        </p:nvSpPr>
        <p:spPr>
          <a:xfrm>
            <a:off x="3530851" y="2770360"/>
            <a:ext cx="1544012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maintainability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24A54-79C6-F3A5-F81F-C4E8B0A5FE62}"/>
              </a:ext>
            </a:extLst>
          </p:cNvPr>
          <p:cNvSpPr txBox="1"/>
          <p:nvPr/>
        </p:nvSpPr>
        <p:spPr>
          <a:xfrm>
            <a:off x="8391053" y="3167514"/>
            <a:ext cx="1963999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divide and conquer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D62F1-44EF-3B03-73A8-1D3CEEECD87D}"/>
              </a:ext>
            </a:extLst>
          </p:cNvPr>
          <p:cNvSpPr txBox="1"/>
          <p:nvPr/>
        </p:nvSpPr>
        <p:spPr>
          <a:xfrm>
            <a:off x="6642225" y="3668720"/>
            <a:ext cx="987771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50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Defining functions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63E35-EE0D-570D-4D5D-7E9EAA2F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891" y="2944541"/>
            <a:ext cx="4143953" cy="733527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6F33C85-9455-EB6F-A105-EE9FDEE0D523}"/>
              </a:ext>
            </a:extLst>
          </p:cNvPr>
          <p:cNvSpPr/>
          <p:nvPr/>
        </p:nvSpPr>
        <p:spPr>
          <a:xfrm rot="19114602">
            <a:off x="2773029" y="2108613"/>
            <a:ext cx="327554" cy="108236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207" y="1667032"/>
            <a:ext cx="2439361" cy="733527"/>
          </a:xfrm>
          <a:solidFill>
            <a:srgbClr val="0070C0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keyword indicating definition of a function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C7343E2-A6A7-0D08-6BF5-034062828D29}"/>
              </a:ext>
            </a:extLst>
          </p:cNvPr>
          <p:cNvSpPr/>
          <p:nvPr/>
        </p:nvSpPr>
        <p:spPr>
          <a:xfrm rot="911822">
            <a:off x="4890585" y="1998327"/>
            <a:ext cx="327554" cy="108236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C7687F-B7EA-7A05-4F6C-36A3057B583D}"/>
              </a:ext>
            </a:extLst>
          </p:cNvPr>
          <p:cNvSpPr txBox="1">
            <a:spLocks/>
          </p:cNvSpPr>
          <p:nvPr/>
        </p:nvSpPr>
        <p:spPr>
          <a:xfrm>
            <a:off x="4007186" y="1602674"/>
            <a:ext cx="2439361" cy="46339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name of your function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8ECF436-560E-514F-2FC2-CE62D65AC221}"/>
              </a:ext>
            </a:extLst>
          </p:cNvPr>
          <p:cNvSpPr/>
          <p:nvPr/>
        </p:nvSpPr>
        <p:spPr>
          <a:xfrm rot="2799912">
            <a:off x="7062389" y="1836742"/>
            <a:ext cx="327554" cy="142053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C397EA5-2211-80A2-7F8B-FEEFB29CC3D7}"/>
              </a:ext>
            </a:extLst>
          </p:cNvPr>
          <p:cNvSpPr txBox="1">
            <a:spLocks/>
          </p:cNvSpPr>
          <p:nvPr/>
        </p:nvSpPr>
        <p:spPr>
          <a:xfrm>
            <a:off x="7037360" y="1758060"/>
            <a:ext cx="3211163" cy="46339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arguments passed to function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5C5B53C-2B0F-B71D-82DA-219FD83E8F82}"/>
              </a:ext>
            </a:extLst>
          </p:cNvPr>
          <p:cNvSpPr/>
          <p:nvPr/>
        </p:nvSpPr>
        <p:spPr>
          <a:xfrm rot="5400000">
            <a:off x="7620538" y="2701327"/>
            <a:ext cx="327554" cy="102526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225C8D-AD4B-44D3-C85F-3B61C2F5E91C}"/>
              </a:ext>
            </a:extLst>
          </p:cNvPr>
          <p:cNvSpPr txBox="1">
            <a:spLocks/>
          </p:cNvSpPr>
          <p:nvPr/>
        </p:nvSpPr>
        <p:spPr>
          <a:xfrm>
            <a:off x="8235551" y="2982259"/>
            <a:ext cx="2742214" cy="46339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indicates statements follow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F5B69E3-5104-2782-2548-701EE654BDB9}"/>
              </a:ext>
            </a:extLst>
          </p:cNvPr>
          <p:cNvSpPr/>
          <p:nvPr/>
        </p:nvSpPr>
        <p:spPr>
          <a:xfrm rot="10800000">
            <a:off x="4007186" y="3607590"/>
            <a:ext cx="327554" cy="102526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BE5692-A465-36D9-C6C1-90081CE34011}"/>
              </a:ext>
            </a:extLst>
          </p:cNvPr>
          <p:cNvSpPr txBox="1">
            <a:spLocks/>
          </p:cNvSpPr>
          <p:nvPr/>
        </p:nvSpPr>
        <p:spPr>
          <a:xfrm>
            <a:off x="2963633" y="4450455"/>
            <a:ext cx="2742214" cy="46339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statements part of function</a:t>
            </a:r>
          </a:p>
        </p:txBody>
      </p:sp>
      <p:pic>
        <p:nvPicPr>
          <p:cNvPr id="4" name="Picture 3" descr="Stop Bee">
            <a:extLst>
              <a:ext uri="{FF2B5EF4-FFF2-40B4-BE49-F238E27FC236}">
                <a16:creationId xmlns:a16="http://schemas.microsoft.com/office/drawing/2014/main" id="{BD14200B-49CC-378B-F37E-E8090B2DD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039" y="5459900"/>
            <a:ext cx="817006" cy="81700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2B249B-1622-7795-E2F5-38E3CA34BFA3}"/>
              </a:ext>
            </a:extLst>
          </p:cNvPr>
          <p:cNvSpPr txBox="1">
            <a:spLocks/>
          </p:cNvSpPr>
          <p:nvPr/>
        </p:nvSpPr>
        <p:spPr>
          <a:xfrm>
            <a:off x="2799855" y="5636705"/>
            <a:ext cx="7358134" cy="46339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Python is interpretive language – must define function before calling it! </a:t>
            </a:r>
          </a:p>
        </p:txBody>
      </p:sp>
    </p:spTree>
    <p:extLst>
      <p:ext uri="{BB962C8B-B14F-4D97-AF65-F5344CB8AC3E}">
        <p14:creationId xmlns:p14="http://schemas.microsoft.com/office/powerpoint/2010/main" val="160001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 animBg="1"/>
      <p:bldP spid="14" grpId="0" animBg="1"/>
      <p:bldP spid="6" grpId="0" animBg="1"/>
      <p:bldP spid="15" grpId="0" animBg="1"/>
      <p:bldP spid="16" grpId="0" animBg="1"/>
      <p:bldP spid="17" grpId="0" animBg="1"/>
      <p:bldP spid="7" grpId="0" animBg="1"/>
      <p:bldP spid="18" grpId="0" animBg="1"/>
      <p:bldP spid="8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defining functions</a:t>
            </a:r>
            <a:endParaRPr lang="en-AU" dirty="0"/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159" y="631665"/>
            <a:ext cx="762788" cy="735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76F0D-390E-3370-C634-8CA2367E6991}"/>
              </a:ext>
            </a:extLst>
          </p:cNvPr>
          <p:cNvSpPr txBox="1"/>
          <p:nvPr/>
        </p:nvSpPr>
        <p:spPr>
          <a:xfrm>
            <a:off x="1026717" y="1857618"/>
            <a:ext cx="4428368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#ownFunction.py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function without parameters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printHowdy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print(“Howdy!”)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#calling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printHowdy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printHowdy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9C80C-8E43-3967-BC5A-453118D5B85F}"/>
              </a:ext>
            </a:extLst>
          </p:cNvPr>
          <p:cNvSpPr txBox="1"/>
          <p:nvPr/>
        </p:nvSpPr>
        <p:spPr>
          <a:xfrm>
            <a:off x="5736382" y="1857618"/>
            <a:ext cx="4267696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ownFunction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.py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Howdy!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Howdy!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72783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69" y="-99400"/>
            <a:ext cx="9905998" cy="1478570"/>
          </a:xfrm>
        </p:spPr>
        <p:txBody>
          <a:bodyPr/>
          <a:lstStyle/>
          <a:p>
            <a:r>
              <a:rPr lang="en-US" dirty="0"/>
              <a:t>defining functions with parameters</a:t>
            </a:r>
            <a:endParaRPr lang="en-AU" dirty="0"/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337" y="97510"/>
            <a:ext cx="762788" cy="735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76F0D-390E-3370-C634-8CA2367E6991}"/>
              </a:ext>
            </a:extLst>
          </p:cNvPr>
          <p:cNvSpPr txBox="1"/>
          <p:nvPr/>
        </p:nvSpPr>
        <p:spPr>
          <a:xfrm>
            <a:off x="878669" y="1381768"/>
            <a:ext cx="5120585" cy="286232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#ownFunction2.py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function with parameters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printHowdy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(name):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“””printing a greeting for a specific person”””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print(“Howdy”, name, “!”)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#calling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printHowdy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(“John”)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printHowdy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(“Susan”)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9C80C-8E43-3967-BC5A-453118D5B85F}"/>
              </a:ext>
            </a:extLst>
          </p:cNvPr>
          <p:cNvSpPr txBox="1"/>
          <p:nvPr/>
        </p:nvSpPr>
        <p:spPr>
          <a:xfrm>
            <a:off x="878669" y="4393716"/>
            <a:ext cx="4267696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ownFunction</a:t>
            </a:r>
            <a:r>
              <a:rPr lang="en-US" noProof="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.py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Howdy John 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Howdy Susan 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47625-7085-B0B8-E673-95D4A9A750D4}"/>
              </a:ext>
            </a:extLst>
          </p:cNvPr>
          <p:cNvSpPr txBox="1"/>
          <p:nvPr/>
        </p:nvSpPr>
        <p:spPr>
          <a:xfrm>
            <a:off x="6334426" y="1379170"/>
            <a:ext cx="5120585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#ownFunction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function with parameters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printVertically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(name):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“””printing a string vertically”””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for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in name: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#calling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printHowdy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(“John”)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printHowdy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(“Susan”)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B98A6-41FD-A44A-348A-3F2C7DBAAAAB}"/>
              </a:ext>
            </a:extLst>
          </p:cNvPr>
          <p:cNvSpPr txBox="1"/>
          <p:nvPr/>
        </p:nvSpPr>
        <p:spPr>
          <a:xfrm>
            <a:off x="10303118" y="2579498"/>
            <a:ext cx="101021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docstring</a:t>
            </a:r>
            <a:endParaRPr lang="en-AU" dirty="0"/>
          </a:p>
        </p:txBody>
      </p:sp>
      <p:pic>
        <p:nvPicPr>
          <p:cNvPr id="11" name="Picture 10" descr="Stop Bee">
            <a:extLst>
              <a:ext uri="{FF2B5EF4-FFF2-40B4-BE49-F238E27FC236}">
                <a16:creationId xmlns:a16="http://schemas.microsoft.com/office/drawing/2014/main" id="{D634195E-5BE3-395D-C21D-13C6F29F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928" y="5858253"/>
            <a:ext cx="817006" cy="817006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F9B2E7-B388-8F83-989F-6ED256800577}"/>
              </a:ext>
            </a:extLst>
          </p:cNvPr>
          <p:cNvSpPr txBox="1">
            <a:spLocks/>
          </p:cNvSpPr>
          <p:nvPr/>
        </p:nvSpPr>
        <p:spPr>
          <a:xfrm>
            <a:off x="2678744" y="6035058"/>
            <a:ext cx="5252092" cy="463395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docstring is used by the help() function in the REPL</a:t>
            </a:r>
          </a:p>
        </p:txBody>
      </p:sp>
    </p:spTree>
    <p:extLst>
      <p:ext uri="{BB962C8B-B14F-4D97-AF65-F5344CB8AC3E}">
        <p14:creationId xmlns:p14="http://schemas.microsoft.com/office/powerpoint/2010/main" val="1267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69" y="-99400"/>
            <a:ext cx="9905998" cy="1478570"/>
          </a:xfrm>
        </p:spPr>
        <p:txBody>
          <a:bodyPr/>
          <a:lstStyle/>
          <a:p>
            <a:r>
              <a:rPr lang="en-US" dirty="0"/>
              <a:t>defining functions with return value</a:t>
            </a:r>
            <a:endParaRPr lang="en-AU" dirty="0"/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337" y="97510"/>
            <a:ext cx="762788" cy="735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76F0D-390E-3370-C634-8CA2367E6991}"/>
              </a:ext>
            </a:extLst>
          </p:cNvPr>
          <p:cNvSpPr txBox="1"/>
          <p:nvPr/>
        </p:nvSpPr>
        <p:spPr>
          <a:xfrm>
            <a:off x="999733" y="1199923"/>
            <a:ext cx="6768140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#ownFunction4.py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function with parameters and returning value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finalBalance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(d, c):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“”” returns the final balance after applying a discount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d is the discount that should be applied as a percentage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c is the cost before applying the discount”””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return d*c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#calling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finalBalance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(10, 120)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b =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finalBalance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(20, 200)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print(“Discounted balance: AUD”, 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9C80C-8E43-3967-BC5A-453118D5B85F}"/>
              </a:ext>
            </a:extLst>
          </p:cNvPr>
          <p:cNvSpPr txBox="1"/>
          <p:nvPr/>
        </p:nvSpPr>
        <p:spPr>
          <a:xfrm>
            <a:off x="7009467" y="4752910"/>
            <a:ext cx="4267696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ownFunction</a:t>
            </a: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.py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Discounted balance: AUD 160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B98A6-41FD-A44A-348A-3F2C7DBAAAAB}"/>
              </a:ext>
            </a:extLst>
          </p:cNvPr>
          <p:cNvSpPr txBox="1"/>
          <p:nvPr/>
        </p:nvSpPr>
        <p:spPr>
          <a:xfrm>
            <a:off x="7267638" y="2696708"/>
            <a:ext cx="101021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docstring</a:t>
            </a:r>
            <a:endParaRPr lang="en-AU" dirty="0"/>
          </a:p>
        </p:txBody>
      </p:sp>
      <p:pic>
        <p:nvPicPr>
          <p:cNvPr id="11" name="Picture 10" descr="Stop Bee">
            <a:extLst>
              <a:ext uri="{FF2B5EF4-FFF2-40B4-BE49-F238E27FC236}">
                <a16:creationId xmlns:a16="http://schemas.microsoft.com/office/drawing/2014/main" id="{D634195E-5BE3-395D-C21D-13C6F29F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928" y="5858253"/>
            <a:ext cx="817006" cy="817006"/>
          </a:xfrm>
          <a:prstGeom prst="rect">
            <a:avLst/>
          </a:prstGeom>
          <a:noFill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F9B2E7-B388-8F83-989F-6ED256800577}"/>
              </a:ext>
            </a:extLst>
          </p:cNvPr>
          <p:cNvSpPr txBox="1">
            <a:spLocks/>
          </p:cNvSpPr>
          <p:nvPr/>
        </p:nvSpPr>
        <p:spPr>
          <a:xfrm>
            <a:off x="2678744" y="6035058"/>
            <a:ext cx="5252092" cy="46339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docstring is used by the help() function in the REPL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7E26B-87A9-9FA8-2C25-EF535F8072B6}"/>
              </a:ext>
            </a:extLst>
          </p:cNvPr>
          <p:cNvCxnSpPr/>
          <p:nvPr/>
        </p:nvCxnSpPr>
        <p:spPr>
          <a:xfrm>
            <a:off x="6578681" y="2498757"/>
            <a:ext cx="5606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D391B6-3A3C-F1A0-2400-835A63371E8F}"/>
              </a:ext>
            </a:extLst>
          </p:cNvPr>
          <p:cNvCxnSpPr/>
          <p:nvPr/>
        </p:nvCxnSpPr>
        <p:spPr>
          <a:xfrm>
            <a:off x="6578681" y="3312060"/>
            <a:ext cx="5606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68A41E-4A0C-3858-C34F-5A3C58776915}"/>
              </a:ext>
            </a:extLst>
          </p:cNvPr>
          <p:cNvCxnSpPr>
            <a:cxnSpLocks/>
          </p:cNvCxnSpPr>
          <p:nvPr/>
        </p:nvCxnSpPr>
        <p:spPr>
          <a:xfrm>
            <a:off x="7139311" y="2498757"/>
            <a:ext cx="0" cy="8133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5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69" y="-99400"/>
            <a:ext cx="9905998" cy="1478570"/>
          </a:xfrm>
        </p:spPr>
        <p:txBody>
          <a:bodyPr/>
          <a:lstStyle/>
          <a:p>
            <a:r>
              <a:rPr lang="en-US" dirty="0"/>
              <a:t>defining functions with default arguments</a:t>
            </a:r>
            <a:endParaRPr lang="en-AU" dirty="0"/>
          </a:p>
        </p:txBody>
      </p:sp>
      <p:pic>
        <p:nvPicPr>
          <p:cNvPr id="8" name="Picture 7" descr="Cartoon bee with megaphone">
            <a:extLst>
              <a:ext uri="{FF2B5EF4-FFF2-40B4-BE49-F238E27FC236}">
                <a16:creationId xmlns:a16="http://schemas.microsoft.com/office/drawing/2014/main" id="{86C53409-50FF-AD81-BE47-E1E0FE279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063" y="643198"/>
            <a:ext cx="762788" cy="735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76F0D-390E-3370-C634-8CA2367E6991}"/>
              </a:ext>
            </a:extLst>
          </p:cNvPr>
          <p:cNvSpPr txBox="1"/>
          <p:nvPr/>
        </p:nvSpPr>
        <p:spPr>
          <a:xfrm>
            <a:off x="999733" y="1199923"/>
            <a:ext cx="6768140" cy="424731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#ownFunction5.py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function with parameters and returning value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area(length, width=4):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“”” returns the area of a rectangle 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length is the length of the rectangle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width is the width of the rectangle”””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return width*length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#calling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a =area(2, 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b = area(2)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print(“Area a =”, a)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print(“Area b = “, 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9C80C-8E43-3967-BC5A-453118D5B85F}"/>
              </a:ext>
            </a:extLst>
          </p:cNvPr>
          <p:cNvSpPr txBox="1"/>
          <p:nvPr/>
        </p:nvSpPr>
        <p:spPr>
          <a:xfrm>
            <a:off x="7009467" y="4752910"/>
            <a:ext cx="4267696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ownFunction</a:t>
            </a:r>
            <a:r>
              <a:rPr lang="en-US" noProof="0" dirty="0">
                <a:solidFill>
                  <a:prstClr val="white"/>
                </a:solidFill>
                <a:latin typeface="Tw Cen MT" panose="020B0602020104020603"/>
              </a:rPr>
              <a:t>5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.py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Area a = 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Area b = 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B98A6-41FD-A44A-348A-3F2C7DBAAAAB}"/>
              </a:ext>
            </a:extLst>
          </p:cNvPr>
          <p:cNvSpPr txBox="1"/>
          <p:nvPr/>
        </p:nvSpPr>
        <p:spPr>
          <a:xfrm>
            <a:off x="7267638" y="2696708"/>
            <a:ext cx="101021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docstring</a:t>
            </a:r>
            <a:endParaRPr lang="en-AU" dirty="0"/>
          </a:p>
        </p:txBody>
      </p:sp>
      <p:pic>
        <p:nvPicPr>
          <p:cNvPr id="11" name="Picture 10" descr="Stop Bee">
            <a:extLst>
              <a:ext uri="{FF2B5EF4-FFF2-40B4-BE49-F238E27FC236}">
                <a16:creationId xmlns:a16="http://schemas.microsoft.com/office/drawing/2014/main" id="{D634195E-5BE3-395D-C21D-13C6F29FA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928" y="5858253"/>
            <a:ext cx="817006" cy="817006"/>
          </a:xfrm>
          <a:prstGeom prst="rect">
            <a:avLst/>
          </a:prstGeom>
          <a:noFill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F9B2E7-B388-8F83-989F-6ED256800577}"/>
              </a:ext>
            </a:extLst>
          </p:cNvPr>
          <p:cNvSpPr txBox="1">
            <a:spLocks/>
          </p:cNvSpPr>
          <p:nvPr/>
        </p:nvSpPr>
        <p:spPr>
          <a:xfrm>
            <a:off x="2678744" y="6035058"/>
            <a:ext cx="5252092" cy="46339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docstring is used by the help() function in the REPL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7E26B-87A9-9FA8-2C25-EF535F8072B6}"/>
              </a:ext>
            </a:extLst>
          </p:cNvPr>
          <p:cNvCxnSpPr/>
          <p:nvPr/>
        </p:nvCxnSpPr>
        <p:spPr>
          <a:xfrm>
            <a:off x="6578681" y="2498757"/>
            <a:ext cx="5606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D391B6-3A3C-F1A0-2400-835A63371E8F}"/>
              </a:ext>
            </a:extLst>
          </p:cNvPr>
          <p:cNvCxnSpPr/>
          <p:nvPr/>
        </p:nvCxnSpPr>
        <p:spPr>
          <a:xfrm>
            <a:off x="6578681" y="3312060"/>
            <a:ext cx="5606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68A41E-4A0C-3858-C34F-5A3C58776915}"/>
              </a:ext>
            </a:extLst>
          </p:cNvPr>
          <p:cNvCxnSpPr>
            <a:cxnSpLocks/>
          </p:cNvCxnSpPr>
          <p:nvPr/>
        </p:nvCxnSpPr>
        <p:spPr>
          <a:xfrm>
            <a:off x="7139311" y="2498757"/>
            <a:ext cx="0" cy="8133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1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Local and global scope of variables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31" y="1765989"/>
            <a:ext cx="10540816" cy="3541714"/>
          </a:xfrm>
        </p:spPr>
        <p:txBody>
          <a:bodyPr>
            <a:normAutofit/>
          </a:bodyPr>
          <a:lstStyle/>
          <a:p>
            <a:r>
              <a:rPr lang="en-US" dirty="0"/>
              <a:t>Scope of variable determines the visibility of a variable</a:t>
            </a:r>
          </a:p>
          <a:p>
            <a:r>
              <a:rPr lang="en-US" i="1" dirty="0"/>
              <a:t>Global scope</a:t>
            </a:r>
            <a:r>
              <a:rPr lang="en-US" dirty="0"/>
              <a:t>: variable is created and visible outside the function</a:t>
            </a:r>
          </a:p>
          <a:p>
            <a:r>
              <a:rPr lang="en-US" i="1" dirty="0"/>
              <a:t>Local scope</a:t>
            </a:r>
            <a:r>
              <a:rPr lang="en-US" dirty="0"/>
              <a:t>: variable is created within the function and visible only within the function</a:t>
            </a:r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40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69" y="-99400"/>
            <a:ext cx="9905998" cy="1478570"/>
          </a:xfrm>
        </p:spPr>
        <p:txBody>
          <a:bodyPr/>
          <a:lstStyle/>
          <a:p>
            <a:r>
              <a:rPr lang="en-US" dirty="0"/>
              <a:t>local and global scope of variables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76F0D-390E-3370-C634-8CA2367E6991}"/>
              </a:ext>
            </a:extLst>
          </p:cNvPr>
          <p:cNvSpPr txBox="1"/>
          <p:nvPr/>
        </p:nvSpPr>
        <p:spPr>
          <a:xfrm>
            <a:off x="999733" y="1199923"/>
            <a:ext cx="4127438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localScope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function with local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f():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x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print(“a. x =“, 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global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print(“b. y =“, 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print(“c. x =“,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9C80C-8E43-3967-BC5A-453118D5B85F}"/>
              </a:ext>
            </a:extLst>
          </p:cNvPr>
          <p:cNvSpPr txBox="1"/>
          <p:nvPr/>
        </p:nvSpPr>
        <p:spPr>
          <a:xfrm>
            <a:off x="5474856" y="1200973"/>
            <a:ext cx="5509104" cy="34163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localScope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py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 = 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 = 1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Traceback (most recent call last):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File "C:\Users\s2989440\Documents\Teaching\Programming Principles\Week6\PP-Week6\localScope.py", line 10, in &lt;module&gt;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print("c. x =", x)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          ^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NameError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 name 'x' is not defined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</p:txBody>
      </p:sp>
      <p:pic>
        <p:nvPicPr>
          <p:cNvPr id="3" name="Picture 2" descr="Well Done Max The Husky">
            <a:extLst>
              <a:ext uri="{FF2B5EF4-FFF2-40B4-BE49-F238E27FC236}">
                <a16:creationId xmlns:a16="http://schemas.microsoft.com/office/drawing/2014/main" id="{24030DFF-912F-FCEB-9F74-BE2ADAC9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pic>
        <p:nvPicPr>
          <p:cNvPr id="13" name="Picture 12" descr="Question Cat">
            <a:extLst>
              <a:ext uri="{FF2B5EF4-FFF2-40B4-BE49-F238E27FC236}">
                <a16:creationId xmlns:a16="http://schemas.microsoft.com/office/drawing/2014/main" id="{69092E2F-E4FF-50B8-A8E7-48D83096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94" y="5856317"/>
            <a:ext cx="844767" cy="8447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A46802-81DD-27A7-DC67-AD17D2477E02}"/>
              </a:ext>
            </a:extLst>
          </p:cNvPr>
          <p:cNvSpPr txBox="1"/>
          <p:nvPr/>
        </p:nvSpPr>
        <p:spPr>
          <a:xfrm>
            <a:off x="5412042" y="6094034"/>
            <a:ext cx="37833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is causing the error?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52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69" y="-99400"/>
            <a:ext cx="9905998" cy="1478570"/>
          </a:xfrm>
        </p:spPr>
        <p:txBody>
          <a:bodyPr/>
          <a:lstStyle/>
          <a:p>
            <a:r>
              <a:rPr lang="en-US" dirty="0"/>
              <a:t>local and global scope of variables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76F0D-390E-3370-C634-8CA2367E6991}"/>
              </a:ext>
            </a:extLst>
          </p:cNvPr>
          <p:cNvSpPr txBox="1"/>
          <p:nvPr/>
        </p:nvSpPr>
        <p:spPr>
          <a:xfrm>
            <a:off x="1478705" y="1798637"/>
            <a:ext cx="4127438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#global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Scope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function with local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f():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x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print(“a. x =“, 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print(“b. y =“, y)  #global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global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print(“c. y =“, y)  #global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9C80C-8E43-3967-BC5A-453118D5B85F}"/>
              </a:ext>
            </a:extLst>
          </p:cNvPr>
          <p:cNvSpPr txBox="1"/>
          <p:nvPr/>
        </p:nvSpPr>
        <p:spPr>
          <a:xfrm>
            <a:off x="7064831" y="2919324"/>
            <a:ext cx="3131053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global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Scope.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py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 = 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 = 1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</p:txBody>
      </p:sp>
      <p:pic>
        <p:nvPicPr>
          <p:cNvPr id="3" name="Picture 2" descr="Well Done Max The Husky">
            <a:extLst>
              <a:ext uri="{FF2B5EF4-FFF2-40B4-BE49-F238E27FC236}">
                <a16:creationId xmlns:a16="http://schemas.microsoft.com/office/drawing/2014/main" id="{24030DFF-912F-FCEB-9F74-BE2ADAC9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CE36F988-6D00-03B4-2123-639A96E4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923" y="5377346"/>
            <a:ext cx="844767" cy="844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F6020-CC45-61B2-F067-D87116F01201}"/>
              </a:ext>
            </a:extLst>
          </p:cNvPr>
          <p:cNvSpPr txBox="1"/>
          <p:nvPr/>
        </p:nvSpPr>
        <p:spPr>
          <a:xfrm>
            <a:off x="2647071" y="5615063"/>
            <a:ext cx="44177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Can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we change the value of y in the function?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4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14: PASS, break, continue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99827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69" y="-99400"/>
            <a:ext cx="9905998" cy="1478570"/>
          </a:xfrm>
        </p:spPr>
        <p:txBody>
          <a:bodyPr/>
          <a:lstStyle/>
          <a:p>
            <a:r>
              <a:rPr lang="en-US" dirty="0"/>
              <a:t>global eclipsing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76F0D-390E-3370-C634-8CA2367E6991}"/>
              </a:ext>
            </a:extLst>
          </p:cNvPr>
          <p:cNvSpPr txBox="1"/>
          <p:nvPr/>
        </p:nvSpPr>
        <p:spPr>
          <a:xfrm>
            <a:off x="1206562" y="1449449"/>
            <a:ext cx="4889438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globalEclipsing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function with local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f():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y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print(“a. y =“, 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global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print(“b. y =“, y)  #global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9C80C-8E43-3967-BC5A-453118D5B85F}"/>
              </a:ext>
            </a:extLst>
          </p:cNvPr>
          <p:cNvSpPr txBox="1"/>
          <p:nvPr/>
        </p:nvSpPr>
        <p:spPr>
          <a:xfrm>
            <a:off x="6326354" y="1477518"/>
            <a:ext cx="4267696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globalEclipsing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.py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</p:txBody>
      </p:sp>
      <p:pic>
        <p:nvPicPr>
          <p:cNvPr id="3" name="Picture 2" descr="Well Done Max The Husky">
            <a:extLst>
              <a:ext uri="{FF2B5EF4-FFF2-40B4-BE49-F238E27FC236}">
                <a16:creationId xmlns:a16="http://schemas.microsoft.com/office/drawing/2014/main" id="{879A4185-C3C7-FCFC-A1A9-191457DF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pic>
        <p:nvPicPr>
          <p:cNvPr id="13" name="Picture 12" descr="Stop Bee">
            <a:extLst>
              <a:ext uri="{FF2B5EF4-FFF2-40B4-BE49-F238E27FC236}">
                <a16:creationId xmlns:a16="http://schemas.microsoft.com/office/drawing/2014/main" id="{057CF1F4-8D3D-3EC9-8AC9-7A490D42B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85" y="5000048"/>
            <a:ext cx="817006" cy="817006"/>
          </a:xfrm>
          <a:prstGeom prst="rect">
            <a:avLst/>
          </a:prstGeom>
          <a:noFill/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2554E7-E42F-D807-D82C-6BCFC59D58E8}"/>
              </a:ext>
            </a:extLst>
          </p:cNvPr>
          <p:cNvSpPr txBox="1">
            <a:spLocks/>
          </p:cNvSpPr>
          <p:nvPr/>
        </p:nvSpPr>
        <p:spPr>
          <a:xfrm>
            <a:off x="2635200" y="5176853"/>
            <a:ext cx="7553829" cy="4633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Don’t use global variables in a function – rather pass value as argument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C68AE-12C5-0857-0E87-667C6957FBEF}"/>
              </a:ext>
            </a:extLst>
          </p:cNvPr>
          <p:cNvSpPr txBox="1"/>
          <p:nvPr/>
        </p:nvSpPr>
        <p:spPr>
          <a:xfrm>
            <a:off x="6645216" y="2979825"/>
            <a:ext cx="378333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Variable in function is a local variable and while being used in function the value of global variable with same name is hidden - eclipsed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1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68" y="194463"/>
            <a:ext cx="9905998" cy="1478570"/>
          </a:xfrm>
        </p:spPr>
        <p:txBody>
          <a:bodyPr/>
          <a:lstStyle/>
          <a:p>
            <a:r>
              <a:rPr lang="en-US" dirty="0"/>
              <a:t>Lifetime of variables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959" y="1896617"/>
            <a:ext cx="10540816" cy="3541714"/>
          </a:xfrm>
        </p:spPr>
        <p:txBody>
          <a:bodyPr>
            <a:normAutofit/>
          </a:bodyPr>
          <a:lstStyle/>
          <a:p>
            <a:r>
              <a:rPr lang="en-US" dirty="0"/>
              <a:t>Local variables go out of scope when function exits AND they cease to exist – Python interpreter can use that memory allocation for other variables</a:t>
            </a:r>
          </a:p>
          <a:p>
            <a:r>
              <a:rPr lang="en-US" dirty="0"/>
              <a:t>Global variables exist until the end of the program unless they are deleted with </a:t>
            </a:r>
            <a:r>
              <a:rPr lang="en-US" dirty="0">
                <a:latin typeface="Txtt"/>
              </a:rPr>
              <a:t>del</a:t>
            </a:r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69" y="-99400"/>
            <a:ext cx="9905998" cy="1478570"/>
          </a:xfrm>
        </p:spPr>
        <p:txBody>
          <a:bodyPr/>
          <a:lstStyle/>
          <a:p>
            <a:r>
              <a:rPr lang="en-US" dirty="0"/>
              <a:t>Scope of parameters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76F0D-390E-3370-C634-8CA2367E6991}"/>
              </a:ext>
            </a:extLst>
          </p:cNvPr>
          <p:cNvSpPr txBox="1"/>
          <p:nvPr/>
        </p:nvSpPr>
        <p:spPr>
          <a:xfrm>
            <a:off x="1286269" y="1472065"/>
            <a:ext cx="4432238" cy="369331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#parametersScope.py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function with local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f(x):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print(“b  x =“, 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x +=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print(“c  x =“, x)  #global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global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 = 1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print(“a y =“, y)  #global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f(y)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print(“d y =“, y)  #global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9C80C-8E43-3967-BC5A-453118D5B85F}"/>
              </a:ext>
            </a:extLst>
          </p:cNvPr>
          <p:cNvSpPr txBox="1"/>
          <p:nvPr/>
        </p:nvSpPr>
        <p:spPr>
          <a:xfrm>
            <a:off x="5964439" y="3046582"/>
            <a:ext cx="4267696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parametersScope.p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a y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b x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c  x =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 y 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</p:txBody>
      </p:sp>
      <p:pic>
        <p:nvPicPr>
          <p:cNvPr id="3" name="Picture 2" descr="Question Cat">
            <a:extLst>
              <a:ext uri="{FF2B5EF4-FFF2-40B4-BE49-F238E27FC236}">
                <a16:creationId xmlns:a16="http://schemas.microsoft.com/office/drawing/2014/main" id="{33A824D6-8FBF-C3AC-0839-53873AC4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23" y="5377346"/>
            <a:ext cx="844767" cy="8447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5300D4-F202-8A1C-B4AC-D5B52AF5854E}"/>
              </a:ext>
            </a:extLst>
          </p:cNvPr>
          <p:cNvSpPr txBox="1"/>
          <p:nvPr/>
        </p:nvSpPr>
        <p:spPr>
          <a:xfrm>
            <a:off x="2647071" y="5615063"/>
            <a:ext cx="44177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is happening here with the variables?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4" name="Picture 13" descr="Well Done Max The Husky">
            <a:extLst>
              <a:ext uri="{FF2B5EF4-FFF2-40B4-BE49-F238E27FC236}">
                <a16:creationId xmlns:a16="http://schemas.microsoft.com/office/drawing/2014/main" id="{0349B649-47B1-E97C-D512-D5AB8E7D2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69" y="-99400"/>
            <a:ext cx="9905998" cy="1478570"/>
          </a:xfrm>
        </p:spPr>
        <p:txBody>
          <a:bodyPr/>
          <a:lstStyle/>
          <a:p>
            <a:r>
              <a:rPr lang="en-US" dirty="0"/>
              <a:t>Scope of parameters</a:t>
            </a:r>
            <a:endParaRPr lang="en-AU" dirty="0"/>
          </a:p>
        </p:txBody>
      </p:sp>
      <p:pic>
        <p:nvPicPr>
          <p:cNvPr id="5" name="Picture 4" descr="Well Done Max The Husky">
            <a:extLst>
              <a:ext uri="{FF2B5EF4-FFF2-40B4-BE49-F238E27FC236}">
                <a16:creationId xmlns:a16="http://schemas.microsoft.com/office/drawing/2014/main" id="{C13B799C-C200-A3CF-504E-5FB5F677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D4CD7-5458-E3F0-6A87-D193D52B6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4" y="1067858"/>
            <a:ext cx="8469686" cy="5477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4C6C0F-D927-D097-ADBF-6D14453438D9}"/>
              </a:ext>
            </a:extLst>
          </p:cNvPr>
          <p:cNvSpPr txBox="1"/>
          <p:nvPr/>
        </p:nvSpPr>
        <p:spPr>
          <a:xfrm>
            <a:off x="9226950" y="1883857"/>
            <a:ext cx="2513997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#parametersScope.py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f(x):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print(“b  x =“, 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x +=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print(“c  x =“, 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global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 = 1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print(“a y =“, 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f(y)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print(“d y =“, y)</a:t>
            </a:r>
          </a:p>
        </p:txBody>
      </p:sp>
    </p:spTree>
    <p:extLst>
      <p:ext uri="{BB962C8B-B14F-4D97-AF65-F5344CB8AC3E}">
        <p14:creationId xmlns:p14="http://schemas.microsoft.com/office/powerpoint/2010/main" val="3577842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69" y="-99400"/>
            <a:ext cx="9905998" cy="1478570"/>
          </a:xfrm>
        </p:spPr>
        <p:txBody>
          <a:bodyPr/>
          <a:lstStyle/>
          <a:p>
            <a:r>
              <a:rPr lang="en-US" dirty="0"/>
              <a:t>Scope of parameters</a:t>
            </a:r>
            <a:endParaRPr lang="en-AU" dirty="0"/>
          </a:p>
        </p:txBody>
      </p:sp>
      <p:pic>
        <p:nvPicPr>
          <p:cNvPr id="5" name="Picture 4" descr="Well Done Max The Husky">
            <a:extLst>
              <a:ext uri="{FF2B5EF4-FFF2-40B4-BE49-F238E27FC236}">
                <a16:creationId xmlns:a16="http://schemas.microsoft.com/office/drawing/2014/main" id="{C13B799C-C200-A3CF-504E-5FB5F677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4D4BA7-A484-6F22-5A97-23B5903CA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53" y="1449449"/>
            <a:ext cx="8622915" cy="3963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ADA2B-A8FF-DC76-46CD-5097810E3D22}"/>
              </a:ext>
            </a:extLst>
          </p:cNvPr>
          <p:cNvSpPr txBox="1"/>
          <p:nvPr/>
        </p:nvSpPr>
        <p:spPr>
          <a:xfrm>
            <a:off x="9226950" y="1883857"/>
            <a:ext cx="2513997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#parametersScope.py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f(x):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print(“b  x =“, 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x +=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print(“c  x =“, x)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global variable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 = 1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print(“a y =“, 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f(y)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print(“d y =“, y)</a:t>
            </a:r>
          </a:p>
        </p:txBody>
      </p:sp>
    </p:spTree>
    <p:extLst>
      <p:ext uri="{BB962C8B-B14F-4D97-AF65-F5344CB8AC3E}">
        <p14:creationId xmlns:p14="http://schemas.microsoft.com/office/powerpoint/2010/main" val="3461532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88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407133" y="763442"/>
            <a:ext cx="990599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defining functions and their parameters?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02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control statements – pass, break, continue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6057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3 control statements are used in the bodies of other control statements (such as </a:t>
            </a:r>
            <a:r>
              <a:rPr lang="en-US" dirty="0">
                <a:latin typeface="Txtt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Txtt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Txtt"/>
              </a:rPr>
              <a:t>while</a:t>
            </a:r>
            <a:r>
              <a:rPr lang="en-US" dirty="0"/>
              <a:t>) to change their normal </a:t>
            </a:r>
            <a:r>
              <a:rPr lang="en-US" dirty="0" err="1"/>
              <a:t>behaviour</a:t>
            </a:r>
            <a:endParaRPr lang="en-US" b="1" dirty="0"/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327" y="916181"/>
            <a:ext cx="893837" cy="893837"/>
          </a:xfrm>
          <a:prstGeom prst="rect">
            <a:avLst/>
          </a:prstGeom>
        </p:spPr>
      </p:pic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619A256C-660C-CCA1-7439-FBE13E88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543" y="3353521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6C38D1-D3B9-7CCB-8AF4-856C7DC85D48}"/>
              </a:ext>
            </a:extLst>
          </p:cNvPr>
          <p:cNvSpPr txBox="1"/>
          <p:nvPr/>
        </p:nvSpPr>
        <p:spPr>
          <a:xfrm>
            <a:off x="2461691" y="3591238"/>
            <a:ext cx="20160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But why? And how?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null operation – pass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147" y="1550998"/>
            <a:ext cx="10301140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Txtt"/>
              </a:rPr>
              <a:t>pass</a:t>
            </a:r>
            <a:r>
              <a:rPr lang="en-US" dirty="0"/>
              <a:t> statement does nothing</a:t>
            </a:r>
          </a:p>
          <a:p>
            <a:r>
              <a:rPr lang="en-US" dirty="0"/>
              <a:t>Used as a placeholder where a statement is required but nothing should be done</a:t>
            </a:r>
          </a:p>
          <a:p>
            <a:r>
              <a:rPr lang="en-US" dirty="0"/>
              <a:t>For example: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920" y="256305"/>
            <a:ext cx="893837" cy="893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A3018-4F2E-86D7-B8A0-EB045A39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27" y="3413766"/>
            <a:ext cx="3526619" cy="1297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5693790" y="3141779"/>
            <a:ext cx="5195636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passStatement.py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illustrate usage of pass statement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numbers = [0, 1, 2, 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n in numbers: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if (not n):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pass #do nothing if n is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n += 2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print(n)  #print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FFF4-E9E2-00D5-7B80-6AFF434F4764}"/>
              </a:ext>
            </a:extLst>
          </p:cNvPr>
          <p:cNvSpPr txBox="1"/>
          <p:nvPr/>
        </p:nvSpPr>
        <p:spPr>
          <a:xfrm>
            <a:off x="1451727" y="4803772"/>
            <a:ext cx="3526619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passStatement.py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5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473FC9-696B-856C-35AA-57205C2E05DE}"/>
              </a:ext>
            </a:extLst>
          </p:cNvPr>
          <p:cNvCxnSpPr>
            <a:cxnSpLocks/>
          </p:cNvCxnSpPr>
          <p:nvPr/>
        </p:nvCxnSpPr>
        <p:spPr>
          <a:xfrm flipH="1">
            <a:off x="5839488" y="5269117"/>
            <a:ext cx="7272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DDC725-AF52-B34B-0DF0-70E9B8C92E2D}"/>
              </a:ext>
            </a:extLst>
          </p:cNvPr>
          <p:cNvCxnSpPr/>
          <p:nvPr/>
        </p:nvCxnSpPr>
        <p:spPr>
          <a:xfrm>
            <a:off x="5839488" y="5260063"/>
            <a:ext cx="0" cy="8510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73BDD5-F547-5997-1B7C-66C4F6549665}"/>
              </a:ext>
            </a:extLst>
          </p:cNvPr>
          <p:cNvCxnSpPr>
            <a:cxnSpLocks/>
          </p:cNvCxnSpPr>
          <p:nvPr/>
        </p:nvCxnSpPr>
        <p:spPr>
          <a:xfrm>
            <a:off x="5839488" y="6120143"/>
            <a:ext cx="3711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6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8642"/>
            <a:ext cx="9905998" cy="1478570"/>
          </a:xfrm>
        </p:spPr>
        <p:txBody>
          <a:bodyPr/>
          <a:lstStyle/>
          <a:p>
            <a:r>
              <a:rPr lang="en-US" dirty="0"/>
              <a:t>Break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65" y="1190839"/>
            <a:ext cx="10952044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Txtt"/>
              </a:rPr>
              <a:t>break</a:t>
            </a:r>
            <a:r>
              <a:rPr lang="en-US" dirty="0"/>
              <a:t> statement terminates the execution of the loop body it occurs in, AND the loop itself</a:t>
            </a:r>
          </a:p>
          <a:p>
            <a:r>
              <a:rPr lang="en-US" dirty="0"/>
              <a:t>Most useful in </a:t>
            </a:r>
            <a:r>
              <a:rPr lang="en-US" dirty="0">
                <a:latin typeface="Txtt"/>
              </a:rPr>
              <a:t>for</a:t>
            </a:r>
            <a:r>
              <a:rPr lang="en-US" dirty="0"/>
              <a:t> loops that achieve their aim before reaching the end of the sequence</a:t>
            </a:r>
          </a:p>
          <a:p>
            <a:r>
              <a:rPr lang="en-US" dirty="0"/>
              <a:t>Should be placed inside a selection inside the loop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413" y="72428"/>
            <a:ext cx="893837" cy="893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1646914" y="3387466"/>
            <a:ext cx="5038585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breakStatement.py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illustrate usage of break statement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numbers = [0, 1, 2, 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n in numbers: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if (n == 1):  #if (not n): nothing. Why?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break  #exits body of loop and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n += 2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print(n)  #print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590F0-5B5B-4D9E-1A1D-68A4B6B99AD1}"/>
              </a:ext>
            </a:extLst>
          </p:cNvPr>
          <p:cNvSpPr txBox="1"/>
          <p:nvPr/>
        </p:nvSpPr>
        <p:spPr>
          <a:xfrm>
            <a:off x="7200518" y="4409387"/>
            <a:ext cx="3274337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breakStatement.py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2DEC69-1488-BCCB-1C68-998FC55E1985}"/>
              </a:ext>
            </a:extLst>
          </p:cNvPr>
          <p:cNvCxnSpPr>
            <a:cxnSpLocks/>
          </p:cNvCxnSpPr>
          <p:nvPr/>
        </p:nvCxnSpPr>
        <p:spPr>
          <a:xfrm flipH="1">
            <a:off x="1801638" y="5504507"/>
            <a:ext cx="72729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9D36C8-41A9-1E81-2FA4-C6F0160A5F18}"/>
              </a:ext>
            </a:extLst>
          </p:cNvPr>
          <p:cNvCxnSpPr>
            <a:cxnSpLocks/>
          </p:cNvCxnSpPr>
          <p:nvPr/>
        </p:nvCxnSpPr>
        <p:spPr>
          <a:xfrm>
            <a:off x="1801638" y="5495453"/>
            <a:ext cx="0" cy="11859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AAD58-7263-D663-E257-CC83FDB1BCF5}"/>
              </a:ext>
            </a:extLst>
          </p:cNvPr>
          <p:cNvCxnSpPr>
            <a:cxnSpLocks/>
          </p:cNvCxnSpPr>
          <p:nvPr/>
        </p:nvCxnSpPr>
        <p:spPr>
          <a:xfrm>
            <a:off x="1801638" y="6681451"/>
            <a:ext cx="3711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9A1DB6-9B1A-D697-A354-F5804E3C542D}"/>
              </a:ext>
            </a:extLst>
          </p:cNvPr>
          <p:cNvCxnSpPr>
            <a:stCxn id="8" idx="1"/>
          </p:cNvCxnSpPr>
          <p:nvPr/>
        </p:nvCxnSpPr>
        <p:spPr>
          <a:xfrm flipV="1">
            <a:off x="1646914" y="4952246"/>
            <a:ext cx="1675703" cy="48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71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0582"/>
            <a:ext cx="9905998" cy="1478570"/>
          </a:xfrm>
        </p:spPr>
        <p:txBody>
          <a:bodyPr/>
          <a:lstStyle/>
          <a:p>
            <a:r>
              <a:rPr lang="en-US" dirty="0"/>
              <a:t>Continue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98" y="1149742"/>
            <a:ext cx="10301140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Txtt"/>
              </a:rPr>
              <a:t>continue</a:t>
            </a:r>
            <a:r>
              <a:rPr lang="en-US" dirty="0"/>
              <a:t> statement terminates the current execution of the loop body it occurs in, but NOT the loop</a:t>
            </a:r>
          </a:p>
          <a:p>
            <a:r>
              <a:rPr lang="en-US" dirty="0"/>
              <a:t>It skips to the next iteration of the loop</a:t>
            </a:r>
          </a:p>
          <a:p>
            <a:r>
              <a:rPr lang="en-US" dirty="0"/>
              <a:t>Should be placed inside a selection inside the loop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920" y="256305"/>
            <a:ext cx="893837" cy="893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1732002" y="3398795"/>
            <a:ext cx="5967175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continueStatement.py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illustrate usage of continue statement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numbers = [0, 1, 2, 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n in numbers: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if (not n):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continue  #exits body of loop, skips to next iteration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n += 2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print(n)  #print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7EF67-5F50-5E57-C676-F0ED04E9AEBB}"/>
              </a:ext>
            </a:extLst>
          </p:cNvPr>
          <p:cNvSpPr txBox="1"/>
          <p:nvPr/>
        </p:nvSpPr>
        <p:spPr>
          <a:xfrm>
            <a:off x="8053358" y="4014464"/>
            <a:ext cx="3444543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continueStatement.py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5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0212E7-5720-E048-3EE0-6A11D192B02B}"/>
              </a:ext>
            </a:extLst>
          </p:cNvPr>
          <p:cNvCxnSpPr>
            <a:cxnSpLocks/>
          </p:cNvCxnSpPr>
          <p:nvPr/>
        </p:nvCxnSpPr>
        <p:spPr>
          <a:xfrm flipH="1">
            <a:off x="1448555" y="5504507"/>
            <a:ext cx="11769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523D5-0918-A969-5D06-FFA2CF247584}"/>
              </a:ext>
            </a:extLst>
          </p:cNvPr>
          <p:cNvCxnSpPr>
            <a:cxnSpLocks/>
          </p:cNvCxnSpPr>
          <p:nvPr/>
        </p:nvCxnSpPr>
        <p:spPr>
          <a:xfrm>
            <a:off x="1457612" y="4925079"/>
            <a:ext cx="0" cy="5794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C547C5-442C-889C-363C-A4504B5A651E}"/>
              </a:ext>
            </a:extLst>
          </p:cNvPr>
          <p:cNvCxnSpPr>
            <a:cxnSpLocks/>
          </p:cNvCxnSpPr>
          <p:nvPr/>
        </p:nvCxnSpPr>
        <p:spPr>
          <a:xfrm>
            <a:off x="1448555" y="4925079"/>
            <a:ext cx="371189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3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8642"/>
            <a:ext cx="9905998" cy="1478570"/>
          </a:xfrm>
        </p:spPr>
        <p:txBody>
          <a:bodyPr/>
          <a:lstStyle/>
          <a:p>
            <a:r>
              <a:rPr lang="en-US" dirty="0"/>
              <a:t>Break statement – BAD practice</a:t>
            </a:r>
            <a:endParaRPr lang="en-AU" dirty="0"/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413" y="72428"/>
            <a:ext cx="893837" cy="89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C7AE8-8C57-A8F6-966B-84759A99A1ED}"/>
              </a:ext>
            </a:extLst>
          </p:cNvPr>
          <p:cNvSpPr txBox="1"/>
          <p:nvPr/>
        </p:nvSpPr>
        <p:spPr>
          <a:xfrm>
            <a:off x="174926" y="1040910"/>
            <a:ext cx="5921074" cy="575542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averageGradeWhile.py - calculates the average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#sentinel pattern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#read first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grade = float(input(“Enter a grade (negative value to stop):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#check value against condition – not sentinel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 (True):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#repeat the following statements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#what do we do with value?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#why here? why not after reading?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	if (grade &lt; 0):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sum +=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num +=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#read next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grade = float(input(“Enter a grade (negative value to stop):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#print out results (number of grades entered and average)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print(“Number of grades: “, num)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print(“Average grade: “, sum/num)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49C9E-8D97-B242-DB8B-8514F31E070C}"/>
              </a:ext>
            </a:extLst>
          </p:cNvPr>
          <p:cNvSpPr txBox="1"/>
          <p:nvPr/>
        </p:nvSpPr>
        <p:spPr>
          <a:xfrm>
            <a:off x="6202285" y="1216521"/>
            <a:ext cx="5921074" cy="526297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averageGradeFor.py - calculates the average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#sentinel pattern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#read first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grade = float(input(“Enter a grade (negative value to stop):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#check value against condition – not sentinel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 (grade &gt;= 0):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#repeat the following statements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#what do we do with value?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#why here? why not after reading?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sum +=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num +=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#read next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grade = float(input(“Enter a grade (negative value to stop):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#print out results (number of grades entered and average)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print(“Number of grades: “, num)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print(“Average grade: “, sum/num)</a:t>
            </a:r>
          </a:p>
        </p:txBody>
      </p:sp>
      <p:pic>
        <p:nvPicPr>
          <p:cNvPr id="12" name="Picture 11" descr="Ashamed Max The Husky">
            <a:extLst>
              <a:ext uri="{FF2B5EF4-FFF2-40B4-BE49-F238E27FC236}">
                <a16:creationId xmlns:a16="http://schemas.microsoft.com/office/drawing/2014/main" id="{D15DB1FD-8B39-06BE-BF9B-DA3497AF3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07" y="3041780"/>
            <a:ext cx="500035" cy="500035"/>
          </a:xfrm>
          <a:prstGeom prst="rect">
            <a:avLst/>
          </a:prstGeom>
        </p:spPr>
      </p:pic>
      <p:pic>
        <p:nvPicPr>
          <p:cNvPr id="13" name="Picture 12" descr="Ashamed Max The Husky">
            <a:extLst>
              <a:ext uri="{FF2B5EF4-FFF2-40B4-BE49-F238E27FC236}">
                <a16:creationId xmlns:a16="http://schemas.microsoft.com/office/drawing/2014/main" id="{FE888790-AE36-C2B6-B271-5C782EF1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776" y="4178829"/>
            <a:ext cx="520957" cy="5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979ED6DFFF944A3D8C0C8ED18EEFC" ma:contentTypeVersion="12" ma:contentTypeDescription="Create a new document." ma:contentTypeScope="" ma:versionID="d5f3bd848b1de2ca696b67fbbca7db90">
  <xsd:schema xmlns:xsd="http://www.w3.org/2001/XMLSchema" xmlns:xs="http://www.w3.org/2001/XMLSchema" xmlns:p="http://schemas.microsoft.com/office/2006/metadata/properties" xmlns:ns2="5ab5858c-e3b4-4572-9a20-0273a20b92b7" xmlns:ns3="292d16fe-2316-4afb-8d84-264083cc4a81" targetNamespace="http://schemas.microsoft.com/office/2006/metadata/properties" ma:root="true" ma:fieldsID="71a2ca8cbabce2be2561ab344807d579" ns2:_="" ns3:_="">
    <xsd:import namespace="5ab5858c-e3b4-4572-9a20-0273a20b92b7"/>
    <xsd:import namespace="292d16fe-2316-4afb-8d84-264083cc4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5858c-e3b4-4572-9a20-0273a20b92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fcee89-5a73-4a7b-ac3d-7e05f09405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d16fe-2316-4afb-8d84-264083cc4a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a9a5bd1-58cd-4d94-a911-86fe089a779c}" ma:internalName="TaxCatchAll" ma:showField="CatchAllData" ma:web="292d16fe-2316-4afb-8d84-264083cc4a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2d16fe-2316-4afb-8d84-264083cc4a81" xsi:nil="true"/>
    <lcf76f155ced4ddcb4097134ff3c332f xmlns="5ab5858c-e3b4-4572-9a20-0273a20b92b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509629-6A8E-4894-A2ED-89708336DE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5858c-e3b4-4572-9a20-0273a20b92b7"/>
    <ds:schemaRef ds:uri="292d16fe-2316-4afb-8d84-264083cc4a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92d16fe-2316-4afb-8d84-264083cc4a81"/>
    <ds:schemaRef ds:uri="5ab5858c-e3b4-4572-9a20-0273a20b92b7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2712</TotalTime>
  <Words>3426</Words>
  <Application>Microsoft Office PowerPoint</Application>
  <PresentationFormat>Widescreen</PresentationFormat>
  <Paragraphs>535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Circuit</vt:lpstr>
      <vt:lpstr>Programming Principles</vt:lpstr>
      <vt:lpstr>Recap: for loop</vt:lpstr>
      <vt:lpstr>Recap: for loop problem solving</vt:lpstr>
      <vt:lpstr>Control and Data</vt:lpstr>
      <vt:lpstr>control statements – pass, break, continue</vt:lpstr>
      <vt:lpstr>null operation – pass statement</vt:lpstr>
      <vt:lpstr>Break statement</vt:lpstr>
      <vt:lpstr>Continue statement</vt:lpstr>
      <vt:lpstr>Break statement – BAD practice</vt:lpstr>
      <vt:lpstr>Any questions?</vt:lpstr>
      <vt:lpstr>Temperature Check</vt:lpstr>
      <vt:lpstr>Control and Data</vt:lpstr>
      <vt:lpstr>Standard Library</vt:lpstr>
      <vt:lpstr>Standard Library: reading docs</vt:lpstr>
      <vt:lpstr>Standard Library: built-in functions</vt:lpstr>
      <vt:lpstr>Function calls</vt:lpstr>
      <vt:lpstr>returned values</vt:lpstr>
      <vt:lpstr>returned values - none</vt:lpstr>
      <vt:lpstr>order of arguments</vt:lpstr>
      <vt:lpstr>default arguments</vt:lpstr>
      <vt:lpstr>calling methods</vt:lpstr>
      <vt:lpstr>calling methods</vt:lpstr>
      <vt:lpstr>calling methods - String</vt:lpstr>
      <vt:lpstr>calling methods</vt:lpstr>
      <vt:lpstr>calling string methods - format</vt:lpstr>
      <vt:lpstr>importing modules</vt:lpstr>
      <vt:lpstr>Any questions?</vt:lpstr>
      <vt:lpstr>Temperature Check</vt:lpstr>
      <vt:lpstr>PowerPoint Presentation</vt:lpstr>
      <vt:lpstr>Control and Data</vt:lpstr>
      <vt:lpstr>functions</vt:lpstr>
      <vt:lpstr>Defining functions</vt:lpstr>
      <vt:lpstr>defining functions</vt:lpstr>
      <vt:lpstr>defining functions with parameters</vt:lpstr>
      <vt:lpstr>defining functions with return value</vt:lpstr>
      <vt:lpstr>defining functions with default arguments</vt:lpstr>
      <vt:lpstr>Local and global scope of variables</vt:lpstr>
      <vt:lpstr>local and global scope of variables</vt:lpstr>
      <vt:lpstr>local and global scope of variables</vt:lpstr>
      <vt:lpstr>global eclipsing</vt:lpstr>
      <vt:lpstr>Lifetime of variables</vt:lpstr>
      <vt:lpstr>Scope of parameters</vt:lpstr>
      <vt:lpstr>Scope of parameters</vt:lpstr>
      <vt:lpstr>Scope of parameters</vt:lpstr>
      <vt:lpstr>Any questions?</vt:lpstr>
      <vt:lpstr>Temperature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</dc:title>
  <dc:creator>Marde Helbig</dc:creator>
  <cp:lastModifiedBy>Marde Helbig</cp:lastModifiedBy>
  <cp:revision>150</cp:revision>
  <dcterms:created xsi:type="dcterms:W3CDTF">2024-07-16T05:37:24Z</dcterms:created>
  <dcterms:modified xsi:type="dcterms:W3CDTF">2024-09-18T04:14:00Z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