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58"/>
  </p:notesMasterIdLst>
  <p:handoutMasterIdLst>
    <p:handoutMasterId r:id="rId59"/>
  </p:handoutMasterIdLst>
  <p:sldIdLst>
    <p:sldId id="256" r:id="rId5"/>
    <p:sldId id="426" r:id="rId6"/>
    <p:sldId id="387" r:id="rId7"/>
    <p:sldId id="390" r:id="rId8"/>
    <p:sldId id="391" r:id="rId9"/>
    <p:sldId id="431" r:id="rId10"/>
    <p:sldId id="432" r:id="rId11"/>
    <p:sldId id="433" r:id="rId12"/>
    <p:sldId id="434" r:id="rId13"/>
    <p:sldId id="427" r:id="rId14"/>
    <p:sldId id="428" r:id="rId15"/>
    <p:sldId id="396" r:id="rId16"/>
    <p:sldId id="435" r:id="rId17"/>
    <p:sldId id="436" r:id="rId18"/>
    <p:sldId id="437" r:id="rId19"/>
    <p:sldId id="438" r:id="rId20"/>
    <p:sldId id="439" r:id="rId21"/>
    <p:sldId id="440" r:id="rId22"/>
    <p:sldId id="451" r:id="rId23"/>
    <p:sldId id="452" r:id="rId24"/>
    <p:sldId id="450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448" r:id="rId33"/>
    <p:sldId id="449" r:id="rId34"/>
    <p:sldId id="429" r:id="rId35"/>
    <p:sldId id="349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397" r:id="rId44"/>
    <p:sldId id="460" r:id="rId45"/>
    <p:sldId id="414" r:id="rId46"/>
    <p:sldId id="461" r:id="rId47"/>
    <p:sldId id="462" r:id="rId48"/>
    <p:sldId id="463" r:id="rId49"/>
    <p:sldId id="464" r:id="rId50"/>
    <p:sldId id="465" r:id="rId51"/>
    <p:sldId id="466" r:id="rId52"/>
    <p:sldId id="467" r:id="rId53"/>
    <p:sldId id="468" r:id="rId54"/>
    <p:sldId id="469" r:id="rId55"/>
    <p:sldId id="415" r:id="rId56"/>
    <p:sldId id="416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  <a:srgbClr val="532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8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40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647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80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4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0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29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62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48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31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7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9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6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6.jpeg"/><Relationship Id="rId3" Type="http://schemas.openxmlformats.org/officeDocument/2006/relationships/image" Target="../media/image16.png"/><Relationship Id="rId7" Type="http://schemas.openxmlformats.org/officeDocument/2006/relationships/image" Target="../media/image20.jpeg"/><Relationship Id="rId12" Type="http://schemas.openxmlformats.org/officeDocument/2006/relationships/image" Target="../media/image25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11" Type="http://schemas.openxmlformats.org/officeDocument/2006/relationships/image" Target="../media/image24.jpeg"/><Relationship Id="rId5" Type="http://schemas.openxmlformats.org/officeDocument/2006/relationships/image" Target="../media/image18.jpeg"/><Relationship Id="rId10" Type="http://schemas.openxmlformats.org/officeDocument/2006/relationships/image" Target="../media/image23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polar-cartesian-coordinat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polar-cartesian-coordinat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polar-cartesian-coordinat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7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5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956169" y="738755"/>
            <a:ext cx="4878263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tuples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1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17: lists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88651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r>
              <a:rPr lang="en-US" dirty="0"/>
              <a:t>Multiple values separated by ,</a:t>
            </a:r>
          </a:p>
          <a:p>
            <a:r>
              <a:rPr lang="en-US" dirty="0"/>
              <a:t>Maintain the values in order</a:t>
            </a:r>
          </a:p>
          <a:p>
            <a:r>
              <a:rPr lang="en-US" dirty="0"/>
              <a:t>Can be empty (zero elements)</a:t>
            </a:r>
          </a:p>
          <a:p>
            <a:r>
              <a:rPr lang="en-US" dirty="0"/>
              <a:t>Mutable – once it is created it can be changed and length can change</a:t>
            </a:r>
          </a:p>
          <a:p>
            <a:r>
              <a:rPr lang="en-US" dirty="0"/>
              <a:t>Written in [ ] to distinguish from tuple ()</a:t>
            </a:r>
          </a:p>
          <a:p>
            <a:r>
              <a:rPr lang="en-US" dirty="0"/>
              <a:t>Elements can be of different types</a:t>
            </a:r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3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creating/constructing empty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 ways to create an empty list: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1520331" y="2139236"/>
            <a:ext cx="3196524" cy="258532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x = list()  #list constructor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y = [ ]  #literal expression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 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 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x == 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True   </a:t>
            </a:r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479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creating/constructing non-empty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Approaches to create a non-empty 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List constructor with sequence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Writing list literals with [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new elements to an existing list with append()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comprehensions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1628974" y="4254570"/>
            <a:ext cx="5360302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approach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list(range(10))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1, 2, 3, 4, 5, 6, 7, 8, 9]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list(range(3, 30, 5))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[3, 8, 13, 18, 23, 28, 33, 38]</a:t>
            </a:r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75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creating/constructing non-empty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185550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Approaches to create a non-empty 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constructor with sequence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Writing list literals with [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new elements to an existing list with append()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comprehensions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E7262-6B85-7ACC-25DC-5AC8DEAE1D2F}"/>
              </a:ext>
            </a:extLst>
          </p:cNvPr>
          <p:cNvSpPr txBox="1"/>
          <p:nvPr/>
        </p:nvSpPr>
        <p:spPr>
          <a:xfrm>
            <a:off x="4806741" y="3229824"/>
            <a:ext cx="5767707" cy="34163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approach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[1, “Hello”, 12.0]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[1, ‘Hello’, 12.0]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[1, “Hello”, round]  #can have a function here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[1, ‘Hello’, &lt;built-in function round&gt;]  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&gt;&gt;&gt; [1, “Hello”, round()]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Traceback (most recent call last):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  File "&lt;stdin&gt;", line 1, in &lt;module&gt;</a:t>
            </a:r>
          </a:p>
          <a:p>
            <a:pPr>
              <a:defRPr/>
            </a:pPr>
            <a:r>
              <a:rPr lang="en-US" dirty="0" err="1">
                <a:solidFill>
                  <a:prstClr val="white"/>
                </a:solidFill>
              </a:rPr>
              <a:t>TypeError</a:t>
            </a:r>
            <a:r>
              <a:rPr lang="en-US" dirty="0">
                <a:solidFill>
                  <a:prstClr val="white"/>
                </a:solidFill>
              </a:rPr>
              <a:t>: round() missing required argument 'number' (pos 1)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535668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creating/constructing non-empty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Approaches to create a non-empty 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constructor with sequence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Writing list literals with [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Adding new elements to an existing list with append()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comprehensions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C8DBC-EA3E-76F8-3FDC-ABA1C8E58F9C}"/>
              </a:ext>
            </a:extLst>
          </p:cNvPr>
          <p:cNvSpPr txBox="1"/>
          <p:nvPr/>
        </p:nvSpPr>
        <p:spPr>
          <a:xfrm>
            <a:off x="1628974" y="4254570"/>
            <a:ext cx="5360302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approach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myList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[1, 2, 3, 4]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myList.append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(5)   #adds 5 to end of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myList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[1, 2, 3, 4, 5]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757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creating/constructing non-empty 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203657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Approaches to create a non-empty 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List constructor with sequence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Writing list literals with [ 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Adding new elements to an existing list with append()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List comprehensions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4A744F-96E8-058E-250F-C60FD5DD14B3}"/>
              </a:ext>
            </a:extLst>
          </p:cNvPr>
          <p:cNvSpPr txBox="1"/>
          <p:nvPr/>
        </p:nvSpPr>
        <p:spPr>
          <a:xfrm>
            <a:off x="4652832" y="3530293"/>
            <a:ext cx="5360302" cy="31393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approach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[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for </a:t>
            </a:r>
            <a:r>
              <a:rPr kumimoji="0" lang="en-US" sz="1800" b="0" i="0" u="none" strike="noStrike" kern="120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 range(10)]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[0, 1, 2, 3, 4, 5, 6, 7, 8, 9]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[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*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for 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in range(10)]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[0, 1, 4, 9, 16, 25, 36, 49, 64, 81]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[5*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for 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in range(10)]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[0, 5, 10, 15, 20, 25, 30, 35, 40, 45]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[5*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for 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in range(3, 10, 2)]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[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*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for </a:t>
            </a:r>
            <a:r>
              <a:rPr lang="en-US" dirty="0" err="1">
                <a:solidFill>
                  <a:prstClr val="white"/>
                </a:solidFill>
              </a:rPr>
              <a:t>i</a:t>
            </a:r>
            <a:r>
              <a:rPr lang="en-US" dirty="0">
                <a:solidFill>
                  <a:prstClr val="white"/>
                </a:solidFill>
              </a:rPr>
              <a:t> in range(10)]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[15, 25, 35, 45]</a:t>
            </a:r>
          </a:p>
        </p:txBody>
      </p:sp>
    </p:spTree>
    <p:extLst>
      <p:ext uri="{BB962C8B-B14F-4D97-AF65-F5344CB8AC3E}">
        <p14:creationId xmlns:p14="http://schemas.microsoft.com/office/powerpoint/2010/main" val="6565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6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269" y="-99400"/>
            <a:ext cx="9905998" cy="1478570"/>
          </a:xfrm>
        </p:spPr>
        <p:txBody>
          <a:bodyPr/>
          <a:lstStyle/>
          <a:p>
            <a:r>
              <a:rPr lang="en-US" dirty="0"/>
              <a:t>Recap: functions and scope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C76F0D-390E-3370-C634-8CA2367E6991}"/>
              </a:ext>
            </a:extLst>
          </p:cNvPr>
          <p:cNvSpPr txBox="1"/>
          <p:nvPr/>
        </p:nvSpPr>
        <p:spPr>
          <a:xfrm>
            <a:off x="999733" y="1199923"/>
            <a:ext cx="6768140" cy="397031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#ownFunction4.py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#define function with parameters and returning value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def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finalBalance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(d, c):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“”” returns the final balance after applying a discount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d is the discount that should be applied as a percentage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c is the cost before applying the discount”””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return d*c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#calling function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finalBalance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(10, 120)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 =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finalBalance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(20, 200)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print(“Discounted balance: AUD”, 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E9C80C-8E43-3967-BC5A-453118D5B85F}"/>
              </a:ext>
            </a:extLst>
          </p:cNvPr>
          <p:cNvSpPr txBox="1"/>
          <p:nvPr/>
        </p:nvSpPr>
        <p:spPr>
          <a:xfrm>
            <a:off x="8029019" y="4101994"/>
            <a:ext cx="3259248" cy="175432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&gt;python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ownFunction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.py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Discounted balance: AUD 160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&gt;&gt;&gt;help()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help&gt; ownFunction4.finalBalance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4B98A6-41FD-A44A-348A-3F2C7DBAAAAB}"/>
              </a:ext>
            </a:extLst>
          </p:cNvPr>
          <p:cNvSpPr txBox="1"/>
          <p:nvPr/>
        </p:nvSpPr>
        <p:spPr>
          <a:xfrm>
            <a:off x="7267638" y="2696708"/>
            <a:ext cx="1010213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docstring</a:t>
            </a:r>
            <a:endParaRPr lang="en-AU" dirty="0"/>
          </a:p>
        </p:txBody>
      </p:sp>
      <p:pic>
        <p:nvPicPr>
          <p:cNvPr id="11" name="Picture 10" descr="Stop Bee">
            <a:extLst>
              <a:ext uri="{FF2B5EF4-FFF2-40B4-BE49-F238E27FC236}">
                <a16:creationId xmlns:a16="http://schemas.microsoft.com/office/drawing/2014/main" id="{D634195E-5BE3-395D-C21D-13C6F29F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59" y="5299297"/>
            <a:ext cx="640201" cy="640201"/>
          </a:xfrm>
          <a:prstGeom prst="rect">
            <a:avLst/>
          </a:prstGeom>
          <a:noFill/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F9B2E7-B388-8F83-989F-6ED256800577}"/>
              </a:ext>
            </a:extLst>
          </p:cNvPr>
          <p:cNvSpPr txBox="1">
            <a:spLocks/>
          </p:cNvSpPr>
          <p:nvPr/>
        </p:nvSpPr>
        <p:spPr>
          <a:xfrm>
            <a:off x="1786021" y="5473411"/>
            <a:ext cx="4792660" cy="369332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docstring is used by the help() function in the REPL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77E26B-87A9-9FA8-2C25-EF535F8072B6}"/>
              </a:ext>
            </a:extLst>
          </p:cNvPr>
          <p:cNvCxnSpPr/>
          <p:nvPr/>
        </p:nvCxnSpPr>
        <p:spPr>
          <a:xfrm>
            <a:off x="6578681" y="2498757"/>
            <a:ext cx="5606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D391B6-3A3C-F1A0-2400-835A63371E8F}"/>
              </a:ext>
            </a:extLst>
          </p:cNvPr>
          <p:cNvCxnSpPr/>
          <p:nvPr/>
        </p:nvCxnSpPr>
        <p:spPr>
          <a:xfrm>
            <a:off x="6578681" y="3312060"/>
            <a:ext cx="5606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68A41E-4A0C-3858-C34F-5A3C58776915}"/>
              </a:ext>
            </a:extLst>
          </p:cNvPr>
          <p:cNvCxnSpPr>
            <a:cxnSpLocks/>
          </p:cNvCxnSpPr>
          <p:nvPr/>
        </p:nvCxnSpPr>
        <p:spPr>
          <a:xfrm>
            <a:off x="7139311" y="2498757"/>
            <a:ext cx="0" cy="8133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shamed Bee">
            <a:extLst>
              <a:ext uri="{FF2B5EF4-FFF2-40B4-BE49-F238E27FC236}">
                <a16:creationId xmlns:a16="http://schemas.microsoft.com/office/drawing/2014/main" id="{B2CF5749-0CD1-1E1B-E7AA-111190512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670" y="542864"/>
            <a:ext cx="777195" cy="777195"/>
          </a:xfrm>
          <a:prstGeom prst="rect">
            <a:avLst/>
          </a:prstGeom>
        </p:spPr>
      </p:pic>
      <p:pic>
        <p:nvPicPr>
          <p:cNvPr id="13" name="Picture 12" descr="Question Cat">
            <a:extLst>
              <a:ext uri="{FF2B5EF4-FFF2-40B4-BE49-F238E27FC236}">
                <a16:creationId xmlns:a16="http://schemas.microsoft.com/office/drawing/2014/main" id="{70E7D2E5-CB16-57EA-B599-67D128C7D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69" y="6112431"/>
            <a:ext cx="699637" cy="699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8B520F-287D-7834-670B-0BF7A078E0D7}"/>
              </a:ext>
            </a:extLst>
          </p:cNvPr>
          <p:cNvSpPr txBox="1"/>
          <p:nvPr/>
        </p:nvSpPr>
        <p:spPr>
          <a:xfrm>
            <a:off x="1985906" y="6284898"/>
            <a:ext cx="526052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 can we return more than one value with a function?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54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956169" y="738755"/>
            <a:ext cx="4878263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lists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22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17: sequences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82249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Sequences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871" y="1615892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Learned about 3 types of sequences in Python:</a:t>
            </a:r>
          </a:p>
          <a:p>
            <a:r>
              <a:rPr lang="en-US" sz="2000" dirty="0"/>
              <a:t>String</a:t>
            </a:r>
          </a:p>
          <a:p>
            <a:r>
              <a:rPr lang="en-US" sz="2000" dirty="0"/>
              <a:t>Tuple</a:t>
            </a:r>
          </a:p>
          <a:p>
            <a:r>
              <a:rPr lang="en-US" sz="2000" dirty="0"/>
              <a:t>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267C50-6707-99AC-059C-80FA40DD5C01}"/>
              </a:ext>
            </a:extLst>
          </p:cNvPr>
          <p:cNvSpPr txBox="1"/>
          <p:nvPr/>
        </p:nvSpPr>
        <p:spPr>
          <a:xfrm>
            <a:off x="2471596" y="2163778"/>
            <a:ext cx="1509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DEF3"/>
                </a:solidFill>
              </a:rPr>
              <a:t>“Howdy mate”</a:t>
            </a:r>
            <a:endParaRPr lang="en-AU" dirty="0">
              <a:solidFill>
                <a:srgbClr val="C3DEF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19A4C-B7CC-9B58-92DF-7FBFE865490E}"/>
              </a:ext>
            </a:extLst>
          </p:cNvPr>
          <p:cNvSpPr txBox="1"/>
          <p:nvPr/>
        </p:nvSpPr>
        <p:spPr>
          <a:xfrm>
            <a:off x="2471596" y="265472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DEF3"/>
                </a:solidFill>
              </a:rPr>
              <a:t>(23, 45.2)</a:t>
            </a:r>
            <a:endParaRPr lang="en-AU" dirty="0">
              <a:solidFill>
                <a:srgbClr val="C3DEF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4117B-3A29-3190-69D8-8145A6AE11B3}"/>
              </a:ext>
            </a:extLst>
          </p:cNvPr>
          <p:cNvSpPr txBox="1"/>
          <p:nvPr/>
        </p:nvSpPr>
        <p:spPr>
          <a:xfrm>
            <a:off x="2471596" y="3131697"/>
            <a:ext cx="182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3DEF3"/>
                </a:solidFill>
              </a:rPr>
              <a:t>[23, “bye”, round]</a:t>
            </a:r>
            <a:endParaRPr lang="en-AU" dirty="0">
              <a:solidFill>
                <a:srgbClr val="C3DE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009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indexing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r>
              <a:rPr lang="en-US" sz="2000" dirty="0"/>
              <a:t>Selecting a specific element by its position in the sequence</a:t>
            </a:r>
          </a:p>
          <a:p>
            <a:r>
              <a:rPr lang="en-US" sz="2000" dirty="0"/>
              <a:t>Position is indicated by a number in square brackets</a:t>
            </a:r>
          </a:p>
          <a:p>
            <a:r>
              <a:rPr lang="en-US" sz="2000" dirty="0"/>
              <a:t>First element’s position (or index) is zero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828150" y="3005193"/>
            <a:ext cx="5360302" cy="369331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indexing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myTuple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(“Happy birthday”, 2, “you”)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myTuple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‘Happy birthday’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myString</a:t>
            </a:r>
            <a:r>
              <a:rPr lang="en-US" dirty="0">
                <a:solidFill>
                  <a:prstClr val="white"/>
                </a:solidFill>
              </a:rPr>
              <a:t> = “Goodbye mate!”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myString</a:t>
            </a:r>
            <a:r>
              <a:rPr lang="en-US" dirty="0">
                <a:solidFill>
                  <a:prstClr val="white"/>
                </a:solidFill>
              </a:rPr>
              <a:t>[0]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‘G’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myList</a:t>
            </a:r>
            <a:r>
              <a:rPr lang="en-US" dirty="0">
                <a:solidFill>
                  <a:prstClr val="white"/>
                </a:solidFill>
              </a:rPr>
              <a:t> = [20, ‘hallo’, round]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myList</a:t>
            </a:r>
            <a:r>
              <a:rPr lang="en-US" dirty="0">
                <a:solidFill>
                  <a:prstClr val="white"/>
                </a:solidFill>
              </a:rPr>
              <a:t>[0]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5669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indexing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r>
              <a:rPr lang="en-US" sz="2000" dirty="0"/>
              <a:t>First element’s position (or index) is zero, second is 1, third is 2, etc.</a:t>
            </a:r>
          </a:p>
          <a:p>
            <a:r>
              <a:rPr lang="en-US" sz="2000" dirty="0"/>
              <a:t>Last element’s position (or index) is -1, second last is -2,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828151" y="2373783"/>
            <a:ext cx="5360302" cy="424731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indexing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myTuple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(“Happy birthday”, 2, “you”)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myTuple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[-1]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‘you’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myString</a:t>
            </a:r>
            <a:r>
              <a:rPr lang="en-US" dirty="0">
                <a:solidFill>
                  <a:prstClr val="white"/>
                </a:solidFill>
              </a:rPr>
              <a:t> = “Goodbye mate!”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myString</a:t>
            </a:r>
            <a:r>
              <a:rPr lang="en-US" dirty="0">
                <a:solidFill>
                  <a:prstClr val="white"/>
                </a:solidFill>
              </a:rPr>
              <a:t>[-1]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‘!’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myList</a:t>
            </a:r>
            <a:r>
              <a:rPr lang="en-US" dirty="0">
                <a:solidFill>
                  <a:prstClr val="white"/>
                </a:solidFill>
              </a:rPr>
              <a:t> = [20, ‘hallo’, round]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myList</a:t>
            </a:r>
            <a:r>
              <a:rPr lang="en-US" dirty="0">
                <a:solidFill>
                  <a:prstClr val="white"/>
                </a:solidFill>
              </a:rPr>
              <a:t>[-1]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&lt;built-in function round&gt;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</a:t>
            </a:r>
            <a:r>
              <a:rPr lang="en-US" dirty="0" err="1">
                <a:solidFill>
                  <a:prstClr val="white"/>
                </a:solidFill>
              </a:rPr>
              <a:t>myList</a:t>
            </a:r>
            <a:r>
              <a:rPr lang="en-US" dirty="0">
                <a:solidFill>
                  <a:prstClr val="white"/>
                </a:solidFill>
              </a:rPr>
              <a:t>[-2]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‘hallo’</a:t>
            </a:r>
          </a:p>
        </p:txBody>
      </p:sp>
    </p:spTree>
    <p:extLst>
      <p:ext uri="{BB962C8B-B14F-4D97-AF65-F5344CB8AC3E}">
        <p14:creationId xmlns:p14="http://schemas.microsoft.com/office/powerpoint/2010/main" val="333616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Slicing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r>
              <a:rPr lang="en-US" sz="2000" dirty="0"/>
              <a:t>Slicing allows selection of a subset of the sequence </a:t>
            </a:r>
          </a:p>
          <a:p>
            <a:r>
              <a:rPr lang="en-US" sz="2000" dirty="0"/>
              <a:t>Can be more than one element</a:t>
            </a:r>
          </a:p>
          <a:p>
            <a:r>
              <a:rPr lang="en-US" sz="2000" dirty="0"/>
              <a:t>Last element’s position (or index) is -1, second last is -2,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64798A-3904-1F4C-DCDA-6C73CC48C6FB}"/>
              </a:ext>
            </a:extLst>
          </p:cNvPr>
          <p:cNvSpPr txBox="1"/>
          <p:nvPr/>
        </p:nvSpPr>
        <p:spPr>
          <a:xfrm>
            <a:off x="3168716" y="4089496"/>
            <a:ext cx="180350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[start : end : step]</a:t>
            </a:r>
            <a:endParaRPr lang="en-AU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848A338-284E-EA36-271B-2C20D7B173A8}"/>
              </a:ext>
            </a:extLst>
          </p:cNvPr>
          <p:cNvSpPr/>
          <p:nvPr/>
        </p:nvSpPr>
        <p:spPr>
          <a:xfrm rot="5400000">
            <a:off x="3519849" y="3758195"/>
            <a:ext cx="540190" cy="325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8D439C-931D-0184-C506-4B65C56D06D8}"/>
              </a:ext>
            </a:extLst>
          </p:cNvPr>
          <p:cNvSpPr txBox="1"/>
          <p:nvPr/>
        </p:nvSpPr>
        <p:spPr>
          <a:xfrm>
            <a:off x="2498760" y="3307722"/>
            <a:ext cx="2739853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 ] with the : indicates slicing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90F870-4AAE-5C31-C4B4-1BFC40883660}"/>
              </a:ext>
            </a:extLst>
          </p:cNvPr>
          <p:cNvSpPr/>
          <p:nvPr/>
        </p:nvSpPr>
        <p:spPr>
          <a:xfrm rot="17668428">
            <a:off x="3121711" y="4465381"/>
            <a:ext cx="540190" cy="325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CEDBF-5D6B-6340-EE77-0F29C5D7E96D}"/>
              </a:ext>
            </a:extLst>
          </p:cNvPr>
          <p:cNvSpPr txBox="1"/>
          <p:nvPr/>
        </p:nvSpPr>
        <p:spPr>
          <a:xfrm>
            <a:off x="1190193" y="4801495"/>
            <a:ext cx="259975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starting index, default is 0</a:t>
            </a:r>
            <a:endParaRPr lang="en-AU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CE5379-0BAB-435A-BB69-F783AF49BD5F}"/>
              </a:ext>
            </a:extLst>
          </p:cNvPr>
          <p:cNvSpPr/>
          <p:nvPr/>
        </p:nvSpPr>
        <p:spPr>
          <a:xfrm rot="13772641">
            <a:off x="3970666" y="4467462"/>
            <a:ext cx="540190" cy="325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41D059-49C8-E2CC-243B-409E86136080}"/>
              </a:ext>
            </a:extLst>
          </p:cNvPr>
          <p:cNvSpPr txBox="1"/>
          <p:nvPr/>
        </p:nvSpPr>
        <p:spPr>
          <a:xfrm>
            <a:off x="4223492" y="4757016"/>
            <a:ext cx="4796441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ending index (not inclusive), default is -1 (inclusive)</a:t>
            </a:r>
            <a:endParaRPr lang="en-AU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326C3A-35E9-112C-C23B-75B5B8E38F9A}"/>
              </a:ext>
            </a:extLst>
          </p:cNvPr>
          <p:cNvSpPr/>
          <p:nvPr/>
        </p:nvSpPr>
        <p:spPr>
          <a:xfrm rot="10800000">
            <a:off x="4888370" y="4111199"/>
            <a:ext cx="540190" cy="3259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939AAC-59CA-EB39-E339-DEDA54A081E7}"/>
              </a:ext>
            </a:extLst>
          </p:cNvPr>
          <p:cNvSpPr txBox="1"/>
          <p:nvPr/>
        </p:nvSpPr>
        <p:spPr>
          <a:xfrm>
            <a:off x="5405771" y="4049797"/>
            <a:ext cx="5703484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second : is followed by step size and is optional, default is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8196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Slicing</a:t>
            </a:r>
            <a:endParaRPr lang="en-AU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376126" y="2352347"/>
            <a:ext cx="5360302" cy="313932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slicing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 = “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abcdefghijklmnopqrstuvwxyz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s[2:6]  #returns elements 2 to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‘</a:t>
            </a:r>
            <a:r>
              <a:rPr lang="en-US" dirty="0" err="1">
                <a:solidFill>
                  <a:prstClr val="white"/>
                </a:solidFill>
              </a:rPr>
              <a:t>cdef</a:t>
            </a:r>
            <a:r>
              <a:rPr lang="en-US" dirty="0">
                <a:solidFill>
                  <a:prstClr val="white"/>
                </a:solidFill>
              </a:rPr>
              <a:t>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s[:6]   #returns elements 0 to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‘</a:t>
            </a:r>
            <a:r>
              <a:rPr lang="en-US" dirty="0" err="1">
                <a:solidFill>
                  <a:prstClr val="white"/>
                </a:solidFill>
              </a:rPr>
              <a:t>abcdef</a:t>
            </a:r>
            <a:r>
              <a:rPr lang="en-US" dirty="0">
                <a:solidFill>
                  <a:prstClr val="white"/>
                </a:solidFill>
              </a:rPr>
              <a:t>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s[4:]   #returns elements 4 to -1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‘</a:t>
            </a:r>
            <a:r>
              <a:rPr lang="en-US" dirty="0" err="1">
                <a:solidFill>
                  <a:prstClr val="white"/>
                </a:solidFill>
              </a:rPr>
              <a:t>defghijklmnopqrstuvwxyz</a:t>
            </a:r>
            <a:r>
              <a:rPr lang="en-US" dirty="0">
                <a:solidFill>
                  <a:prstClr val="white"/>
                </a:solidFill>
              </a:rPr>
              <a:t>’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s[2:-2:2]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'</a:t>
            </a:r>
            <a:r>
              <a:rPr lang="en-US" dirty="0" err="1">
                <a:solidFill>
                  <a:prstClr val="white"/>
                </a:solidFill>
              </a:rPr>
              <a:t>cegikmoqsuw</a:t>
            </a:r>
            <a:r>
              <a:rPr lang="en-US" dirty="0">
                <a:solidFill>
                  <a:prstClr val="white"/>
                </a:solidFill>
              </a:rPr>
              <a:t>'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68EA0-C43F-08AB-53D9-182021E2B215}"/>
              </a:ext>
            </a:extLst>
          </p:cNvPr>
          <p:cNvSpPr txBox="1"/>
          <p:nvPr/>
        </p:nvSpPr>
        <p:spPr>
          <a:xfrm>
            <a:off x="1376126" y="1767006"/>
            <a:ext cx="1803507" cy="36933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[start : end : step]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92343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concatenation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+ operator (concatenation) joins sequences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456958" y="2190381"/>
            <a:ext cx="6238488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concatenation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(1, 3) + (7, 9)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(1, 3, 7, 9)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“good” + “ “ + “morning”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‘good morning’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[2.5, “hi”, round] + [10, abs]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[2.5, 'hi', &lt;built-in function round&gt;, 10, &lt;built-in function abs&gt;]</a:t>
            </a:r>
          </a:p>
        </p:txBody>
      </p:sp>
    </p:spTree>
    <p:extLst>
      <p:ext uri="{BB962C8B-B14F-4D97-AF65-F5344CB8AC3E}">
        <p14:creationId xmlns:p14="http://schemas.microsoft.com/office/powerpoint/2010/main" val="2596455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repetition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*</a:t>
            </a:r>
            <a:r>
              <a:rPr lang="en-US" sz="2400" dirty="0"/>
              <a:t> operator (repetition) joins multiple copies of a sequence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456958" y="2190381"/>
            <a:ext cx="6238488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repetition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(2, 5)*3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(2, 5, 2, 5, 2, 5)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[1]*5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[1, 1, 1, 1, 1]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‘ha’*10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'ha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 err="1">
                <a:solidFill>
                  <a:prstClr val="white"/>
                </a:solidFill>
              </a:rPr>
              <a:t>ha</a:t>
            </a:r>
            <a:r>
              <a:rPr lang="en-US" dirty="0">
                <a:solidFill>
                  <a:prstClr val="white"/>
                </a:solidFill>
              </a:rPr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674075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in/not in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xtt"/>
              </a:rPr>
              <a:t>in</a:t>
            </a:r>
            <a:r>
              <a:rPr lang="en-US" dirty="0"/>
              <a:t> or </a:t>
            </a:r>
            <a:r>
              <a:rPr lang="en-US" dirty="0">
                <a:latin typeface="Txtt"/>
              </a:rPr>
              <a:t>not in</a:t>
            </a:r>
            <a:r>
              <a:rPr lang="en-US" dirty="0"/>
              <a:t> test whether or not a value occurs within a sequence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284942" y="1927830"/>
            <a:ext cx="6238488" cy="452431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in and not in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5 in [2 5 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True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ll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‘hello’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Traceback (most recent call last):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  File "&lt;stdin&gt;", line 1, in &lt;module&gt;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</a:rPr>
              <a:t>NameError</a:t>
            </a:r>
            <a:r>
              <a:rPr lang="en-US" dirty="0">
                <a:solidFill>
                  <a:prstClr val="white"/>
                </a:solidFill>
              </a:rPr>
              <a:t>: name 'll' is not defined. Did you mean: 'all’?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‘ll’ in ‘hello’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5 not in [2 5 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False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&gt;&gt;&gt; 7 not in [2 5 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6363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17: Tuples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99827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relational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10138"/>
            <a:ext cx="10301140" cy="3541714"/>
          </a:xfrm>
        </p:spPr>
        <p:txBody>
          <a:bodyPr/>
          <a:lstStyle/>
          <a:p>
            <a:r>
              <a:rPr lang="en-US" dirty="0">
                <a:latin typeface="Txtt"/>
              </a:rPr>
              <a:t>All relational operators can be used to compare sequences</a:t>
            </a:r>
          </a:p>
          <a:p>
            <a:r>
              <a:rPr lang="en-US" sz="2400" dirty="0">
                <a:latin typeface="Txtt"/>
              </a:rPr>
              <a:t>Comparison is done lexicographically, not on length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115" y="487353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1385857" y="2682642"/>
            <a:ext cx="6238488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relational operators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[5] &lt; [2, 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False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[5, 20] &lt; [20]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True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[1, 2] == [1]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False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[1] == [1]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222335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43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5 Minute Break Time!</a:t>
            </a:r>
            <a:endParaRPr lang="en-AU" sz="5000" dirty="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6" y="2289740"/>
            <a:ext cx="2459230" cy="245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1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built-in methods</a:t>
            </a:r>
            <a:endParaRPr lang="en-AU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35" y="482514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6096000" y="1332583"/>
            <a:ext cx="5008076" cy="48013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built-in methods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 = [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*2 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range(5)]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2, 4, 6, 8]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len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max(s)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8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min(s)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s.index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(4)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s.index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(7)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Traceback (most recent call last):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File "&lt;stdin&gt;", line 1, in &lt;module&gt;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ValueError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 7 is not in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81B1AF-CD3B-5C4F-569A-FB1F0381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84" y="1741121"/>
            <a:ext cx="5143945" cy="2971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230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modifying lists</a:t>
            </a:r>
            <a:endParaRPr lang="en-AU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35" y="482514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6166840" y="1283486"/>
            <a:ext cx="5008076" cy="4801314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built-in methods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 = [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*2 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range(5)]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2, 4, 6, 8]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s[2] = 11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2, 11, 6, 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s[1:3] = [3, 6, 9, 12]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3, 6, 9, 12, 6, 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t = (4, 2.5, ‘hello’, 3)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t[2] = 20.5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Traceback (most recent call last):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 File "&lt;stdin&gt;", line 1, in &lt;module&gt;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TypeError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 'tuple' object does not support item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AD0A9-306B-3273-5F8E-61E6760DD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352" y="2229688"/>
            <a:ext cx="5485973" cy="1612759"/>
          </a:xfrm>
          <a:prstGeom prst="rect">
            <a:avLst/>
          </a:prstGeom>
        </p:spPr>
      </p:pic>
      <p:pic>
        <p:nvPicPr>
          <p:cNvPr id="5" name="Picture 4" descr="Question Cat">
            <a:extLst>
              <a:ext uri="{FF2B5EF4-FFF2-40B4-BE49-F238E27FC236}">
                <a16:creationId xmlns:a16="http://schemas.microsoft.com/office/drawing/2014/main" id="{7D882CA7-BCA9-02F9-FAA0-CCFEC1C6FD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4957" y="5915518"/>
            <a:ext cx="744083" cy="744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51490E-66B9-1EB9-49D8-15E662702E26}"/>
              </a:ext>
            </a:extLst>
          </p:cNvPr>
          <p:cNvSpPr txBox="1"/>
          <p:nvPr/>
        </p:nvSpPr>
        <p:spPr>
          <a:xfrm>
            <a:off x="6244055" y="6187534"/>
            <a:ext cx="26192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do we get this error?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452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modifying lists</a:t>
            </a:r>
            <a:endParaRPr lang="en-AU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35" y="482514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6166840" y="1389105"/>
            <a:ext cx="5854574" cy="53553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#examples of built-in methods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 = [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*2 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range(5)]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2, 4, 6, 8]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s.append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(20)  #adds 20 to end of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2, 4, 6, 8, 20]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s.insert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(3, 50)  #adds 50 at index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2, 4, 50, 6, 8, 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s.pop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(1)) #returns and removes element at index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4, 50, 6, 8, 20]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s.pop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())  #returns and removes last element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4, 50, 6, 8]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B4D6-0078-3B11-34E0-551BBEE6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8" y="2002712"/>
            <a:ext cx="5205950" cy="28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8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modifying lists</a:t>
            </a:r>
            <a:endParaRPr lang="en-AU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35" y="482514"/>
            <a:ext cx="930896" cy="930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748332-E377-9F6A-885B-2B6B60F38FD5}"/>
              </a:ext>
            </a:extLst>
          </p:cNvPr>
          <p:cNvSpPr txBox="1"/>
          <p:nvPr/>
        </p:nvSpPr>
        <p:spPr>
          <a:xfrm>
            <a:off x="6166840" y="1255705"/>
            <a:ext cx="5023839" cy="535531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#continued examples of built-in methods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4, 50, 6, 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s.append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(6)  #adds 6 to end of list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4, 50, 6, 8, 6]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s.remove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(6)   #removes first occurrence of 6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4, 50, 8, 6]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s.reverse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  #reverses order of elements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[6, 8, 50, 4, 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s.sort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   #sorts elements in ascending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[0, 4, 6, 8, 50]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s.clear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  #removes all elements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[ 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B4D6-0078-3B11-34E0-551BBEE67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48" y="2002712"/>
            <a:ext cx="5205950" cy="28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51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operations on Sequences: operators</a:t>
            </a:r>
            <a:endParaRPr lang="en-AU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35" y="482514"/>
            <a:ext cx="930896" cy="93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44468E-9BE1-99D4-DF10-CE247326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970" y="1862762"/>
            <a:ext cx="7096576" cy="3475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8C33EC-CFB2-553F-8A96-62E603DCD8B1}"/>
              </a:ext>
            </a:extLst>
          </p:cNvPr>
          <p:cNvSpPr txBox="1"/>
          <p:nvPr/>
        </p:nvSpPr>
        <p:spPr>
          <a:xfrm>
            <a:off x="1605542" y="1413410"/>
            <a:ext cx="30092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C3DEF3"/>
                </a:solidFill>
              </a:rPr>
              <a:t>Precedence of operators</a:t>
            </a:r>
            <a:endParaRPr lang="en-AU" sz="2200" b="1" dirty="0">
              <a:solidFill>
                <a:srgbClr val="C3DEF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973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853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845078" y="816092"/>
            <a:ext cx="5556904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sequences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79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Traditional sequences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0" y="1347273"/>
            <a:ext cx="9905999" cy="3541714"/>
          </a:xfrm>
        </p:spPr>
        <p:txBody>
          <a:bodyPr/>
          <a:lstStyle/>
          <a:p>
            <a:r>
              <a:rPr lang="en-US" dirty="0"/>
              <a:t>Traditionally programming languages use arrays</a:t>
            </a:r>
          </a:p>
          <a:p>
            <a:r>
              <a:rPr lang="en-US" dirty="0"/>
              <a:t>All elements are of the same type </a:t>
            </a:r>
          </a:p>
          <a:p>
            <a:r>
              <a:rPr lang="en-US" dirty="0"/>
              <a:t>Once created it has a fixed size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410" y="513863"/>
            <a:ext cx="715005" cy="715005"/>
          </a:xfrm>
          <a:prstGeom prst="rect">
            <a:avLst/>
          </a:prstGeom>
        </p:spPr>
      </p:pic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619A256C-660C-CCA1-7439-FBE13E88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483" y="5770795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C38D1-D3B9-7CCB-8AF4-856C7DC85D48}"/>
              </a:ext>
            </a:extLst>
          </p:cNvPr>
          <p:cNvSpPr txBox="1"/>
          <p:nvPr/>
        </p:nvSpPr>
        <p:spPr>
          <a:xfrm>
            <a:off x="6923544" y="6078614"/>
            <a:ext cx="42853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But which sequences are available in Python?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39C75E-FFBB-956B-0E90-EF2AB2BD0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160" y="3118130"/>
            <a:ext cx="4610358" cy="274884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35D1C7D7-D70A-B2C3-9391-BE621DE2C919}"/>
              </a:ext>
            </a:extLst>
          </p:cNvPr>
          <p:cNvSpPr/>
          <p:nvPr/>
        </p:nvSpPr>
        <p:spPr>
          <a:xfrm rot="16200000">
            <a:off x="4291375" y="5801222"/>
            <a:ext cx="488887" cy="29502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446C0E-1945-1448-E484-B41C94BD3627}"/>
              </a:ext>
            </a:extLst>
          </p:cNvPr>
          <p:cNvSpPr txBox="1"/>
          <p:nvPr/>
        </p:nvSpPr>
        <p:spPr>
          <a:xfrm>
            <a:off x="3736339" y="6175679"/>
            <a:ext cx="171893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Elements (values)</a:t>
            </a:r>
            <a:endParaRPr lang="en-AU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58B5F6-A3AC-C317-7D15-BBA67A67DABF}"/>
              </a:ext>
            </a:extLst>
          </p:cNvPr>
          <p:cNvSpPr/>
          <p:nvPr/>
        </p:nvSpPr>
        <p:spPr>
          <a:xfrm rot="10800000">
            <a:off x="5676522" y="4127015"/>
            <a:ext cx="663921" cy="295026"/>
          </a:xfrm>
          <a:prstGeom prst="righ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092EF-8D7D-8F7B-F386-612029BF1D83}"/>
              </a:ext>
            </a:extLst>
          </p:cNvPr>
          <p:cNvSpPr txBox="1"/>
          <p:nvPr/>
        </p:nvSpPr>
        <p:spPr>
          <a:xfrm>
            <a:off x="6282920" y="4052710"/>
            <a:ext cx="2619628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Index (position of element)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3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17: problem examples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8142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2593911" y="2146041"/>
            <a:ext cx="4506684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094722" y="288315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F0077-6FBD-B6FB-A0F3-A01A4D834CA3}"/>
              </a:ext>
            </a:extLst>
          </p:cNvPr>
          <p:cNvSpPr txBox="1"/>
          <p:nvPr/>
        </p:nvSpPr>
        <p:spPr>
          <a:xfrm>
            <a:off x="2943405" y="3059668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each of these elements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DC846-3144-91B1-FE31-808546BD7F81}"/>
              </a:ext>
            </a:extLst>
          </p:cNvPr>
          <p:cNvSpPr txBox="1"/>
          <p:nvPr/>
        </p:nvSpPr>
        <p:spPr>
          <a:xfrm>
            <a:off x="2943404" y="3369703"/>
            <a:ext cx="281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larger than 15, swap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46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2593911" y="2146041"/>
            <a:ext cx="4506684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094722" y="288315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254E0A1-EA73-9C5D-567C-37053096638F}"/>
              </a:ext>
            </a:extLst>
          </p:cNvPr>
          <p:cNvSpPr/>
          <p:nvPr/>
        </p:nvSpPr>
        <p:spPr>
          <a:xfrm rot="10800000">
            <a:off x="4026158" y="2883159"/>
            <a:ext cx="354563" cy="5458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5049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2593911" y="2146041"/>
            <a:ext cx="4506684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094722" y="288315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254E0A1-EA73-9C5D-567C-37053096638F}"/>
              </a:ext>
            </a:extLst>
          </p:cNvPr>
          <p:cNvSpPr/>
          <p:nvPr/>
        </p:nvSpPr>
        <p:spPr>
          <a:xfrm rot="10800000">
            <a:off x="4026158" y="2883159"/>
            <a:ext cx="354563" cy="5458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9A77A-AB4D-2ABD-0D49-F962D5013B1F}"/>
              </a:ext>
            </a:extLst>
          </p:cNvPr>
          <p:cNvSpPr/>
          <p:nvPr/>
        </p:nvSpPr>
        <p:spPr>
          <a:xfrm>
            <a:off x="2094721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C4DA9-7418-77CD-300F-1B156CED5612}"/>
              </a:ext>
            </a:extLst>
          </p:cNvPr>
          <p:cNvSpPr/>
          <p:nvPr/>
        </p:nvSpPr>
        <p:spPr>
          <a:xfrm>
            <a:off x="2738533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4525B-A100-8905-B8B2-ED1008B40810}"/>
              </a:ext>
            </a:extLst>
          </p:cNvPr>
          <p:cNvSpPr/>
          <p:nvPr/>
        </p:nvSpPr>
        <p:spPr>
          <a:xfrm>
            <a:off x="3382345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F3B6F-88D1-4C30-36A7-D249DCCD8B48}"/>
              </a:ext>
            </a:extLst>
          </p:cNvPr>
          <p:cNvSpPr/>
          <p:nvPr/>
        </p:nvSpPr>
        <p:spPr>
          <a:xfrm>
            <a:off x="4026157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83E23-5051-18AF-1A86-0160841FF096}"/>
              </a:ext>
            </a:extLst>
          </p:cNvPr>
          <p:cNvSpPr/>
          <p:nvPr/>
        </p:nvSpPr>
        <p:spPr>
          <a:xfrm>
            <a:off x="4669969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E1927-DE94-D528-D9D8-95226D05E294}"/>
              </a:ext>
            </a:extLst>
          </p:cNvPr>
          <p:cNvSpPr/>
          <p:nvPr/>
        </p:nvSpPr>
        <p:spPr>
          <a:xfrm>
            <a:off x="5313781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F307E9-50BC-3155-5540-2849FCE4A004}"/>
              </a:ext>
            </a:extLst>
          </p:cNvPr>
          <p:cNvSpPr/>
          <p:nvPr/>
        </p:nvSpPr>
        <p:spPr>
          <a:xfrm>
            <a:off x="5957593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5F556-C9A9-B480-24DC-E9CCB81CEB09}"/>
              </a:ext>
            </a:extLst>
          </p:cNvPr>
          <p:cNvSpPr/>
          <p:nvPr/>
        </p:nvSpPr>
        <p:spPr>
          <a:xfrm>
            <a:off x="6601405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2561BAC-C28B-161D-43CD-7A77E65A36B6}"/>
              </a:ext>
            </a:extLst>
          </p:cNvPr>
          <p:cNvSpPr/>
          <p:nvPr/>
        </p:nvSpPr>
        <p:spPr>
          <a:xfrm>
            <a:off x="2239344" y="5060287"/>
            <a:ext cx="2286000" cy="697117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505228EB-FE13-C0CF-5E7B-E53FB168CBD0}"/>
              </a:ext>
            </a:extLst>
          </p:cNvPr>
          <p:cNvSpPr/>
          <p:nvPr/>
        </p:nvSpPr>
        <p:spPr>
          <a:xfrm flipH="1" flipV="1">
            <a:off x="2239344" y="3698827"/>
            <a:ext cx="2286000" cy="697117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21E79E-3CE0-086C-CDCD-4D5A64B686BA}"/>
              </a:ext>
            </a:extLst>
          </p:cNvPr>
          <p:cNvSpPr txBox="1"/>
          <p:nvPr/>
        </p:nvSpPr>
        <p:spPr>
          <a:xfrm>
            <a:off x="4434449" y="3065821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each of these elements</a:t>
            </a:r>
            <a:endParaRPr lang="en-A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6002D2-D595-1731-B58D-36B9F51802DC}"/>
              </a:ext>
            </a:extLst>
          </p:cNvPr>
          <p:cNvSpPr txBox="1"/>
          <p:nvPr/>
        </p:nvSpPr>
        <p:spPr>
          <a:xfrm>
            <a:off x="4434448" y="3375856"/>
            <a:ext cx="2810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larger than 30, swap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126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2593911" y="2146041"/>
            <a:ext cx="4506684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094722" y="288315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254E0A1-EA73-9C5D-567C-37053096638F}"/>
              </a:ext>
            </a:extLst>
          </p:cNvPr>
          <p:cNvSpPr/>
          <p:nvPr/>
        </p:nvSpPr>
        <p:spPr>
          <a:xfrm rot="10800000">
            <a:off x="5957594" y="2883159"/>
            <a:ext cx="354563" cy="5458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515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2593911" y="2146041"/>
            <a:ext cx="4506684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094722" y="288315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2254E0A1-EA73-9C5D-567C-37053096638F}"/>
              </a:ext>
            </a:extLst>
          </p:cNvPr>
          <p:cNvSpPr/>
          <p:nvPr/>
        </p:nvSpPr>
        <p:spPr>
          <a:xfrm rot="10800000">
            <a:off x="5957594" y="2883159"/>
            <a:ext cx="354563" cy="5458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F9A77A-AB4D-2ABD-0D49-F962D5013B1F}"/>
              </a:ext>
            </a:extLst>
          </p:cNvPr>
          <p:cNvSpPr/>
          <p:nvPr/>
        </p:nvSpPr>
        <p:spPr>
          <a:xfrm>
            <a:off x="2094721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C4DA9-7418-77CD-300F-1B156CED5612}"/>
              </a:ext>
            </a:extLst>
          </p:cNvPr>
          <p:cNvSpPr/>
          <p:nvPr/>
        </p:nvSpPr>
        <p:spPr>
          <a:xfrm>
            <a:off x="2738533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B4525B-A100-8905-B8B2-ED1008B40810}"/>
              </a:ext>
            </a:extLst>
          </p:cNvPr>
          <p:cNvSpPr/>
          <p:nvPr/>
        </p:nvSpPr>
        <p:spPr>
          <a:xfrm>
            <a:off x="3382345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F3B6F-88D1-4C30-36A7-D249DCCD8B48}"/>
              </a:ext>
            </a:extLst>
          </p:cNvPr>
          <p:cNvSpPr/>
          <p:nvPr/>
        </p:nvSpPr>
        <p:spPr>
          <a:xfrm>
            <a:off x="4026157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C83E23-5051-18AF-1A86-0160841FF096}"/>
              </a:ext>
            </a:extLst>
          </p:cNvPr>
          <p:cNvSpPr/>
          <p:nvPr/>
        </p:nvSpPr>
        <p:spPr>
          <a:xfrm>
            <a:off x="4669969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0E1927-DE94-D528-D9D8-95226D05E294}"/>
              </a:ext>
            </a:extLst>
          </p:cNvPr>
          <p:cNvSpPr/>
          <p:nvPr/>
        </p:nvSpPr>
        <p:spPr>
          <a:xfrm>
            <a:off x="5313781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F307E9-50BC-3155-5540-2849FCE4A004}"/>
              </a:ext>
            </a:extLst>
          </p:cNvPr>
          <p:cNvSpPr/>
          <p:nvPr/>
        </p:nvSpPr>
        <p:spPr>
          <a:xfrm>
            <a:off x="5957593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E5F556-C9A9-B480-24DC-E9CCB81CEB09}"/>
              </a:ext>
            </a:extLst>
          </p:cNvPr>
          <p:cNvSpPr/>
          <p:nvPr/>
        </p:nvSpPr>
        <p:spPr>
          <a:xfrm>
            <a:off x="6601405" y="448640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B2561BAC-C28B-161D-43CD-7A77E65A36B6}"/>
              </a:ext>
            </a:extLst>
          </p:cNvPr>
          <p:cNvSpPr/>
          <p:nvPr/>
        </p:nvSpPr>
        <p:spPr>
          <a:xfrm>
            <a:off x="2239344" y="5060287"/>
            <a:ext cx="4072812" cy="697117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505228EB-FE13-C0CF-5E7B-E53FB168CBD0}"/>
              </a:ext>
            </a:extLst>
          </p:cNvPr>
          <p:cNvSpPr/>
          <p:nvPr/>
        </p:nvSpPr>
        <p:spPr>
          <a:xfrm flipH="1" flipV="1">
            <a:off x="2239343" y="3698826"/>
            <a:ext cx="4072813" cy="697117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6530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3237721" y="2146041"/>
            <a:ext cx="3862873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738534" y="293916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DF0077-6FBD-B6FB-A0F3-A01A4D834CA3}"/>
              </a:ext>
            </a:extLst>
          </p:cNvPr>
          <p:cNvSpPr txBox="1"/>
          <p:nvPr/>
        </p:nvSpPr>
        <p:spPr>
          <a:xfrm>
            <a:off x="3763774" y="3118965"/>
            <a:ext cx="289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each of these elements</a:t>
            </a:r>
            <a:endParaRPr lang="en-A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CDC846-3144-91B1-FE31-808546BD7F81}"/>
              </a:ext>
            </a:extLst>
          </p:cNvPr>
          <p:cNvSpPr txBox="1"/>
          <p:nvPr/>
        </p:nvSpPr>
        <p:spPr>
          <a:xfrm>
            <a:off x="3763773" y="3429000"/>
            <a:ext cx="268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larger than 4, swap them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21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3237721" y="2146041"/>
            <a:ext cx="3862873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738534" y="293916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22F85BC-B970-85A1-DAA8-7AEEE018ED0D}"/>
              </a:ext>
            </a:extLst>
          </p:cNvPr>
          <p:cNvSpPr/>
          <p:nvPr/>
        </p:nvSpPr>
        <p:spPr>
          <a:xfrm rot="10800000">
            <a:off x="3382346" y="2930822"/>
            <a:ext cx="354563" cy="5458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7720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3237721" y="2146041"/>
            <a:ext cx="3862873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195009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59391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23772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3881534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525346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169158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5812970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456782" y="2332653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738534" y="2939169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522F85BC-B970-85A1-DAA8-7AEEE018ED0D}"/>
              </a:ext>
            </a:extLst>
          </p:cNvPr>
          <p:cNvSpPr/>
          <p:nvPr/>
        </p:nvSpPr>
        <p:spPr>
          <a:xfrm rot="10800000">
            <a:off x="3382346" y="2930822"/>
            <a:ext cx="354563" cy="54584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828F9-C708-6913-9AB9-3F06F8A9D4E8}"/>
              </a:ext>
            </a:extLst>
          </p:cNvPr>
          <p:cNvSpPr/>
          <p:nvPr/>
        </p:nvSpPr>
        <p:spPr>
          <a:xfrm>
            <a:off x="1950098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84847-464B-FF9A-C127-2F4245B6085E}"/>
              </a:ext>
            </a:extLst>
          </p:cNvPr>
          <p:cNvSpPr/>
          <p:nvPr/>
        </p:nvSpPr>
        <p:spPr>
          <a:xfrm>
            <a:off x="2593910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8E73E-BE90-982A-3FDE-FD08C15E947E}"/>
              </a:ext>
            </a:extLst>
          </p:cNvPr>
          <p:cNvSpPr/>
          <p:nvPr/>
        </p:nvSpPr>
        <p:spPr>
          <a:xfrm>
            <a:off x="3237722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BB5E18-797F-B71F-F217-813B3AA08515}"/>
              </a:ext>
            </a:extLst>
          </p:cNvPr>
          <p:cNvSpPr/>
          <p:nvPr/>
        </p:nvSpPr>
        <p:spPr>
          <a:xfrm>
            <a:off x="3881534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51A69-7C05-F01E-AEE8-769FE1E747A6}"/>
              </a:ext>
            </a:extLst>
          </p:cNvPr>
          <p:cNvSpPr/>
          <p:nvPr/>
        </p:nvSpPr>
        <p:spPr>
          <a:xfrm>
            <a:off x="4525346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478C10F-4A2F-5E77-AE98-204191923EDD}"/>
              </a:ext>
            </a:extLst>
          </p:cNvPr>
          <p:cNvSpPr/>
          <p:nvPr/>
        </p:nvSpPr>
        <p:spPr>
          <a:xfrm>
            <a:off x="5169158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D5F1DE-D33D-DB72-2865-52A12F60500D}"/>
              </a:ext>
            </a:extLst>
          </p:cNvPr>
          <p:cNvSpPr/>
          <p:nvPr/>
        </p:nvSpPr>
        <p:spPr>
          <a:xfrm>
            <a:off x="5812970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74F0CF-6EE6-264D-BBA7-CE26476FB00D}"/>
              </a:ext>
            </a:extLst>
          </p:cNvPr>
          <p:cNvSpPr/>
          <p:nvPr/>
        </p:nvSpPr>
        <p:spPr>
          <a:xfrm>
            <a:off x="6456782" y="4503976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B85B4D6F-11FF-7AAC-289F-94BE0F1E3010}"/>
              </a:ext>
            </a:extLst>
          </p:cNvPr>
          <p:cNvSpPr/>
          <p:nvPr/>
        </p:nvSpPr>
        <p:spPr>
          <a:xfrm flipH="1" flipV="1">
            <a:off x="2738533" y="3935093"/>
            <a:ext cx="998376" cy="460847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7699F622-C50C-39D5-9702-37C5B756BA57}"/>
              </a:ext>
            </a:extLst>
          </p:cNvPr>
          <p:cNvSpPr/>
          <p:nvPr/>
        </p:nvSpPr>
        <p:spPr>
          <a:xfrm>
            <a:off x="2738533" y="5060288"/>
            <a:ext cx="998376" cy="460660"/>
          </a:xfrm>
          <a:prstGeom prst="curvedUp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4723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15AF1B-9DCA-AF5E-9F73-2866812C4FE9}"/>
              </a:ext>
            </a:extLst>
          </p:cNvPr>
          <p:cNvSpPr/>
          <p:nvPr/>
        </p:nvSpPr>
        <p:spPr>
          <a:xfrm>
            <a:off x="2937943" y="3072559"/>
            <a:ext cx="4506684" cy="9265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1293436" y="1337053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9EC4A-BC86-C6EF-A59D-D3335625CDC3}"/>
              </a:ext>
            </a:extLst>
          </p:cNvPr>
          <p:cNvSpPr/>
          <p:nvPr/>
        </p:nvSpPr>
        <p:spPr>
          <a:xfrm>
            <a:off x="2294130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E97FA-EE19-74B5-1F6C-AC1DC5D10181}"/>
              </a:ext>
            </a:extLst>
          </p:cNvPr>
          <p:cNvSpPr/>
          <p:nvPr/>
        </p:nvSpPr>
        <p:spPr>
          <a:xfrm>
            <a:off x="2937942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C1974A-C7DC-5AB2-2D66-1D70B19C09AD}"/>
              </a:ext>
            </a:extLst>
          </p:cNvPr>
          <p:cNvSpPr/>
          <p:nvPr/>
        </p:nvSpPr>
        <p:spPr>
          <a:xfrm>
            <a:off x="3581754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7DF1D-920B-10A9-8E50-07651E1E6465}"/>
              </a:ext>
            </a:extLst>
          </p:cNvPr>
          <p:cNvSpPr/>
          <p:nvPr/>
        </p:nvSpPr>
        <p:spPr>
          <a:xfrm>
            <a:off x="4225566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3AFD6A-8531-7460-46D6-AA151B6A28A7}"/>
              </a:ext>
            </a:extLst>
          </p:cNvPr>
          <p:cNvSpPr/>
          <p:nvPr/>
        </p:nvSpPr>
        <p:spPr>
          <a:xfrm>
            <a:off x="4869378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3C60EE-7BA9-0322-D6CD-9A1D7D7E2BE5}"/>
              </a:ext>
            </a:extLst>
          </p:cNvPr>
          <p:cNvSpPr/>
          <p:nvPr/>
        </p:nvSpPr>
        <p:spPr>
          <a:xfrm>
            <a:off x="5513190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57432A-81D4-D892-3F03-F5426CE7B0F7}"/>
              </a:ext>
            </a:extLst>
          </p:cNvPr>
          <p:cNvSpPr/>
          <p:nvPr/>
        </p:nvSpPr>
        <p:spPr>
          <a:xfrm>
            <a:off x="6157002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88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817BDB-9CDB-FBA1-9B16-61322ED76F53}"/>
              </a:ext>
            </a:extLst>
          </p:cNvPr>
          <p:cNvSpPr/>
          <p:nvPr/>
        </p:nvSpPr>
        <p:spPr>
          <a:xfrm>
            <a:off x="6800814" y="3259171"/>
            <a:ext cx="643812" cy="460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AU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A569C152-76AA-790D-B365-3BAAA78FE004}"/>
              </a:ext>
            </a:extLst>
          </p:cNvPr>
          <p:cNvSpPr/>
          <p:nvPr/>
        </p:nvSpPr>
        <p:spPr>
          <a:xfrm rot="10800000">
            <a:off x="2438754" y="3809677"/>
            <a:ext cx="354563" cy="54584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CD34D4-CF7B-FBF4-B1DF-C5F64634A2B8}"/>
              </a:ext>
            </a:extLst>
          </p:cNvPr>
          <p:cNvSpPr txBox="1"/>
          <p:nvPr/>
        </p:nvSpPr>
        <p:spPr>
          <a:xfrm>
            <a:off x="4103577" y="4330583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92D050"/>
                </a:solidFill>
              </a:rPr>
              <a:t>i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B26B2A2-4CF1-1553-E0EF-CA93E78B4CCD}"/>
              </a:ext>
            </a:extLst>
          </p:cNvPr>
          <p:cNvSpPr/>
          <p:nvPr/>
        </p:nvSpPr>
        <p:spPr>
          <a:xfrm>
            <a:off x="2294130" y="4646551"/>
            <a:ext cx="4506684" cy="30376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40B44-A9EE-9A69-FFA7-E06E97674C07}"/>
              </a:ext>
            </a:extLst>
          </p:cNvPr>
          <p:cNvSpPr txBox="1"/>
          <p:nvPr/>
        </p:nvSpPr>
        <p:spPr>
          <a:xfrm>
            <a:off x="2518565" y="4925611"/>
            <a:ext cx="3874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counter over indices: 0 to </a:t>
            </a:r>
            <a:r>
              <a:rPr lang="en-US" b="1" dirty="0" err="1">
                <a:solidFill>
                  <a:srgbClr val="92D050"/>
                </a:solidFill>
              </a:rPr>
              <a:t>len</a:t>
            </a:r>
            <a:r>
              <a:rPr lang="en-US" b="1" dirty="0">
                <a:solidFill>
                  <a:srgbClr val="92D050"/>
                </a:solidFill>
              </a:rPr>
              <a:t>(</a:t>
            </a:r>
            <a:r>
              <a:rPr lang="en-US" b="1" dirty="0" err="1">
                <a:solidFill>
                  <a:srgbClr val="92D050"/>
                </a:solidFill>
              </a:rPr>
              <a:t>myList</a:t>
            </a:r>
            <a:r>
              <a:rPr lang="en-US" b="1" dirty="0">
                <a:solidFill>
                  <a:srgbClr val="92D050"/>
                </a:solidFill>
              </a:rPr>
              <a:t>)-1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B3D042A-42F2-DAA6-7854-879F73382CB4}"/>
              </a:ext>
            </a:extLst>
          </p:cNvPr>
          <p:cNvSpPr/>
          <p:nvPr/>
        </p:nvSpPr>
        <p:spPr>
          <a:xfrm>
            <a:off x="2937942" y="2348711"/>
            <a:ext cx="4506684" cy="3093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207B0C-48C4-BEF3-1FE4-8BC1E495F6B5}"/>
              </a:ext>
            </a:extLst>
          </p:cNvPr>
          <p:cNvSpPr txBox="1"/>
          <p:nvPr/>
        </p:nvSpPr>
        <p:spPr>
          <a:xfrm>
            <a:off x="4941805" y="2045878"/>
            <a:ext cx="3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Txtt"/>
              </a:rPr>
              <a:t>j</a:t>
            </a:r>
            <a:endParaRPr lang="en-AU" b="1" dirty="0">
              <a:solidFill>
                <a:srgbClr val="7030A0"/>
              </a:solidFill>
              <a:latin typeface="Txt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DBDF9-0324-862A-5077-68F8D9B4C6C9}"/>
              </a:ext>
            </a:extLst>
          </p:cNvPr>
          <p:cNvSpPr txBox="1"/>
          <p:nvPr/>
        </p:nvSpPr>
        <p:spPr>
          <a:xfrm>
            <a:off x="3004383" y="2566102"/>
            <a:ext cx="457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counter over rest of indices: i+1 to </a:t>
            </a:r>
            <a:r>
              <a:rPr lang="en-US" b="1" dirty="0" err="1">
                <a:solidFill>
                  <a:srgbClr val="7030A0"/>
                </a:solidFill>
              </a:rPr>
              <a:t>len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myList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endParaRPr lang="en-AU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2" grpId="0"/>
      <p:bldP spid="13" grpId="0" animBg="1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tuples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r>
              <a:rPr lang="en-US" dirty="0"/>
              <a:t>Way to group or package together new values</a:t>
            </a:r>
          </a:p>
          <a:p>
            <a:r>
              <a:rPr lang="en-US" dirty="0"/>
              <a:t>Can have different types</a:t>
            </a:r>
          </a:p>
          <a:p>
            <a:r>
              <a:rPr lang="en-US" dirty="0"/>
              <a:t>Values separated by ,</a:t>
            </a:r>
          </a:p>
          <a:p>
            <a:r>
              <a:rPr lang="en-US" dirty="0"/>
              <a:t>Maintain the values in order</a:t>
            </a:r>
          </a:p>
          <a:p>
            <a:r>
              <a:rPr lang="en-US" dirty="0"/>
              <a:t>Immutable – once it is created it cannot be changed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1909630" y="4484412"/>
            <a:ext cx="2445087" cy="203132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 python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(1, 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(1, 2)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1,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(1, 5)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&gt;&gt;&gt;type((1,2))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&lt;class ‘tuple’&gt;</a:t>
            </a:r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pic>
        <p:nvPicPr>
          <p:cNvPr id="19" name="Picture 18" descr="Question Cat">
            <a:extLst>
              <a:ext uri="{FF2B5EF4-FFF2-40B4-BE49-F238E27FC236}">
                <a16:creationId xmlns:a16="http://schemas.microsoft.com/office/drawing/2014/main" id="{CE92B7D7-C87F-9874-820B-81B3BE718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443" y="5670970"/>
            <a:ext cx="844767" cy="8447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9E0902C-1FF1-9542-1A25-7228393D62F5}"/>
              </a:ext>
            </a:extLst>
          </p:cNvPr>
          <p:cNvSpPr txBox="1"/>
          <p:nvPr/>
        </p:nvSpPr>
        <p:spPr>
          <a:xfrm>
            <a:off x="4159221" y="5908687"/>
            <a:ext cx="367806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What happens if you use type(1, 2)?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1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858869" y="1080117"/>
            <a:ext cx="9128781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sort a list descending order in place without using built-in Python </a:t>
            </a:r>
            <a:r>
              <a:rPr lang="en-US" dirty="0">
                <a:latin typeface="Txtt"/>
              </a:rPr>
              <a:t>sort</a:t>
            </a:r>
            <a:r>
              <a:rPr lang="en-US" dirty="0"/>
              <a:t> functions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C1002-C60B-8DEC-4006-2BA28F01269C}"/>
              </a:ext>
            </a:extLst>
          </p:cNvPr>
          <p:cNvSpPr txBox="1"/>
          <p:nvPr/>
        </p:nvSpPr>
        <p:spPr>
          <a:xfrm>
            <a:off x="7462887" y="2558687"/>
            <a:ext cx="3030079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python descendingSort.py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[88, 30, 5, 1]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[88, 30, 5, 1]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[90, 88, 30, 30, 5, 1]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18ABE-98CF-35E0-BB57-195E357BFE6B}"/>
              </a:ext>
            </a:extLst>
          </p:cNvPr>
          <p:cNvSpPr txBox="1"/>
          <p:nvPr/>
        </p:nvSpPr>
        <p:spPr>
          <a:xfrm>
            <a:off x="858869" y="1715438"/>
            <a:ext cx="6320528" cy="504753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#descendingSort.py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#define function to sort a list in descending order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def sort(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"""soring a list in descending order"""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#counter over all elements except the last one (inner loop manages that element)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for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in range(0,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len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)-1):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#counter over all elements after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for j in range(i+1,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len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)):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  #if element after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is larger than the element at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  if 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[j] &gt;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]):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      #swap the two values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     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],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[j] =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[j],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 = [1, 30, 5, 88]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sort(s)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print(s)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 = [1, 30, 90, 30, 5, 88]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sort(s)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print(s)</a:t>
            </a:r>
          </a:p>
        </p:txBody>
      </p:sp>
    </p:spTree>
    <p:extLst>
      <p:ext uri="{BB962C8B-B14F-4D97-AF65-F5344CB8AC3E}">
        <p14:creationId xmlns:p14="http://schemas.microsoft.com/office/powerpoint/2010/main" val="39721155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31" y="-29121"/>
            <a:ext cx="9905998" cy="1478570"/>
          </a:xfrm>
        </p:spPr>
        <p:txBody>
          <a:bodyPr/>
          <a:lstStyle/>
          <a:p>
            <a:r>
              <a:rPr lang="en-US" dirty="0"/>
              <a:t>problem 2</a:t>
            </a:r>
            <a:endParaRPr lang="en-AU" dirty="0"/>
          </a:p>
        </p:txBody>
      </p:sp>
      <p:pic>
        <p:nvPicPr>
          <p:cNvPr id="10" name="Picture 9" descr="Well Done Max The Husky">
            <a:extLst>
              <a:ext uri="{FF2B5EF4-FFF2-40B4-BE49-F238E27FC236}">
                <a16:creationId xmlns:a16="http://schemas.microsoft.com/office/drawing/2014/main" id="{F606BD02-3527-E8FE-91D5-6AB3C9C0B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7765" y="686267"/>
            <a:ext cx="763182" cy="7631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C379E-BC50-7D23-7957-3C3305FE56A5}"/>
              </a:ext>
            </a:extLst>
          </p:cNvPr>
          <p:cNvSpPr txBox="1"/>
          <p:nvPr/>
        </p:nvSpPr>
        <p:spPr>
          <a:xfrm>
            <a:off x="858869" y="1080117"/>
            <a:ext cx="6569619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that counts the number of times a value occurs in a list</a:t>
            </a:r>
            <a:endParaRPr lang="en-A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5C1002-C60B-8DEC-4006-2BA28F01269C}"/>
              </a:ext>
            </a:extLst>
          </p:cNvPr>
          <p:cNvSpPr txBox="1"/>
          <p:nvPr/>
        </p:nvSpPr>
        <p:spPr>
          <a:xfrm>
            <a:off x="7462887" y="2558687"/>
            <a:ext cx="3514878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python countingOccurrence.py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D18ABE-98CF-35E0-BB57-195E357BFE6B}"/>
              </a:ext>
            </a:extLst>
          </p:cNvPr>
          <p:cNvSpPr txBox="1"/>
          <p:nvPr/>
        </p:nvSpPr>
        <p:spPr>
          <a:xfrm>
            <a:off x="858869" y="1715438"/>
            <a:ext cx="6320528" cy="504753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#countingOccurrence.py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def occurrence(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,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aValue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"""returning the number of times a value occurs within a list"""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count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for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in range(0, 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len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)):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if (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aList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[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]==</a:t>
            </a:r>
            <a:r>
              <a:rPr lang="en-US" sz="1400" dirty="0" err="1">
                <a:solidFill>
                  <a:prstClr val="white"/>
                </a:solidFill>
                <a:latin typeface="Tw Cen MT" panose="020B0602020104020603"/>
              </a:rPr>
              <a:t>aValue</a:t>
            </a: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):  #what is wrong here?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        count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    return count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 = [1, 30, 5, 88]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print(occurrence(s, 30))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 = [1, 30, 5, 88]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print(occurrence(s, 3))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 = [1, 30, 5, 88, 30, 6, -30]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print(occurrence(s, 30))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s = [1, 30, 5, 'hello', 88, 'hi', 30, 6, -30]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Tw Cen MT" panose="020B0602020104020603"/>
              </a:rPr>
              <a:t>print(occurrence(s, 'hello'))</a:t>
            </a:r>
          </a:p>
        </p:txBody>
      </p:sp>
    </p:spTree>
    <p:extLst>
      <p:ext uri="{BB962C8B-B14F-4D97-AF65-F5344CB8AC3E}">
        <p14:creationId xmlns:p14="http://schemas.microsoft.com/office/powerpoint/2010/main" val="4042657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6882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07683" y="1174694"/>
            <a:ext cx="8933344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solving problems using sequences?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2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tuples – multiple assignment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assign multiple values simultaneously if:</a:t>
            </a:r>
          </a:p>
          <a:p>
            <a:r>
              <a:rPr lang="en-US" dirty="0"/>
              <a:t>If left hand side has multiple values (tuple or list)</a:t>
            </a:r>
          </a:p>
          <a:p>
            <a:r>
              <a:rPr lang="en-US" dirty="0"/>
              <a:t>Length of sequence on the left is same as length of sequence on the right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1855309" y="3429000"/>
            <a:ext cx="2445087" cy="286232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python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x, y = 2, 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x, 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(2, 7)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type((x, y))</a:t>
            </a:r>
          </a:p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&lt;class ‘tuple’&gt;</a:t>
            </a:r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tuples – multiple return values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159989"/>
            <a:ext cx="10301140" cy="3541714"/>
          </a:xfrm>
        </p:spPr>
        <p:txBody>
          <a:bodyPr/>
          <a:lstStyle/>
          <a:p>
            <a:r>
              <a:rPr lang="en-US" dirty="0"/>
              <a:t>Can solve issue of returning multiple values in a function using a tuple</a:t>
            </a:r>
          </a:p>
          <a:p>
            <a:r>
              <a:rPr lang="en-US" dirty="0"/>
              <a:t>Problem: Write a function that converts polar coordinates to Cartesian coordinates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5E4B6-77A6-E263-8169-746791ED6831}"/>
              </a:ext>
            </a:extLst>
          </p:cNvPr>
          <p:cNvSpPr txBox="1"/>
          <p:nvPr/>
        </p:nvSpPr>
        <p:spPr>
          <a:xfrm>
            <a:off x="5866646" y="2987268"/>
            <a:ext cx="351044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Polar and Cartesian Coordinates</a:t>
            </a:r>
            <a:endParaRPr lang="en-A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73B2F8-2D45-D47E-051A-1028541E8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302" y="2863296"/>
            <a:ext cx="3486059" cy="39212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0606A-B512-E110-7DE5-B1748B760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646" y="3462363"/>
            <a:ext cx="3024386" cy="1675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4FC8A4-20FC-1E52-F992-B0EEDCD77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6646" y="5349492"/>
            <a:ext cx="4369382" cy="88924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437CAE-B343-8605-B847-11AC9DCF5314}"/>
              </a:ext>
            </a:extLst>
          </p:cNvPr>
          <p:cNvSpPr txBox="1"/>
          <p:nvPr/>
        </p:nvSpPr>
        <p:spPr>
          <a:xfrm>
            <a:off x="6166840" y="6414834"/>
            <a:ext cx="43633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[1]</a:t>
            </a:r>
            <a:endParaRPr lang="en-A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67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tuples – multiple return values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r>
              <a:rPr lang="en-US" dirty="0"/>
              <a:t>Can solve problem of returning multiple values in a function using a tuple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5896637" y="3429000"/>
            <a:ext cx="4110224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python multipleReturnValues.py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</a:rPr>
              <a:t>&gt;</a:t>
            </a:r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DABCB9-C4C0-82E4-88F9-95B9ABE3FEAF}"/>
              </a:ext>
            </a:extLst>
          </p:cNvPr>
          <p:cNvSpPr txBox="1"/>
          <p:nvPr/>
        </p:nvSpPr>
        <p:spPr>
          <a:xfrm>
            <a:off x="1365857" y="3429000"/>
            <a:ext cx="4110224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#multipleReturnValues.py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r>
              <a:rPr lang="en-US" dirty="0"/>
              <a:t>from math import sin, cos</a:t>
            </a:r>
          </a:p>
          <a:p>
            <a:endParaRPr lang="en-US" dirty="0"/>
          </a:p>
          <a:p>
            <a:r>
              <a:rPr lang="en-AU" dirty="0"/>
              <a:t>def </a:t>
            </a:r>
            <a:r>
              <a:rPr lang="en-AU" dirty="0" err="1"/>
              <a:t>polarToCartesian</a:t>
            </a:r>
            <a:r>
              <a:rPr lang="en-AU" dirty="0"/>
              <a:t>(r, theta):</a:t>
            </a:r>
          </a:p>
          <a:p>
            <a:r>
              <a:rPr lang="en-US" dirty="0"/>
              <a:t>"""Convert the polar coordinates (r, theta  </a:t>
            </a:r>
          </a:p>
          <a:p>
            <a:r>
              <a:rPr lang="en-US" dirty="0"/>
              <a:t>    (rad)) to </a:t>
            </a:r>
            <a:r>
              <a:rPr lang="en-AU" dirty="0"/>
              <a:t>Cartesian coordinates (x, y)."""</a:t>
            </a:r>
          </a:p>
          <a:p>
            <a:endParaRPr lang="pt-BR" dirty="0"/>
          </a:p>
          <a:p>
            <a:r>
              <a:rPr lang="pt-BR" dirty="0"/>
              <a:t>    return (r * cos(theta), r * sin(theta))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5E4B6-77A6-E263-8169-746791ED6831}"/>
              </a:ext>
            </a:extLst>
          </p:cNvPr>
          <p:cNvSpPr txBox="1"/>
          <p:nvPr/>
        </p:nvSpPr>
        <p:spPr>
          <a:xfrm>
            <a:off x="1457608" y="1946487"/>
            <a:ext cx="3194657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Polar and Cartesian Coordinates</a:t>
            </a:r>
            <a:endParaRPr lang="en-A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3EB9DA-963E-5038-73D0-8F16ED85A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58" y="1944087"/>
            <a:ext cx="4369382" cy="889246"/>
          </a:xfrm>
          <a:prstGeom prst="rect">
            <a:avLst/>
          </a:prstGeom>
        </p:spPr>
      </p:pic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295151D3-43C0-E10E-FB06-02901F733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097" y="4248614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A69B1F-36B9-526D-A770-9B3C5303DB7C}"/>
              </a:ext>
            </a:extLst>
          </p:cNvPr>
          <p:cNvSpPr txBox="1"/>
          <p:nvPr/>
        </p:nvSpPr>
        <p:spPr>
          <a:xfrm>
            <a:off x="6401158" y="4556433"/>
            <a:ext cx="2914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Why is nothing happening?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9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tuples – multiple return values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41" y="1384726"/>
            <a:ext cx="10301140" cy="3541714"/>
          </a:xfrm>
        </p:spPr>
        <p:txBody>
          <a:bodyPr/>
          <a:lstStyle/>
          <a:p>
            <a:r>
              <a:rPr lang="en-US" dirty="0"/>
              <a:t>Can you solve the opposite problem, i.e. converting from Cartesian Coordinates to Polar Coordinates?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7" name="Picture 16" descr="Fist Bump Bee">
            <a:extLst>
              <a:ext uri="{FF2B5EF4-FFF2-40B4-BE49-F238E27FC236}">
                <a16:creationId xmlns:a16="http://schemas.microsoft.com/office/drawing/2014/main" id="{77F28251-572D-7E2C-C192-43B0FA534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115" y="378712"/>
            <a:ext cx="930896" cy="930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E5E4B6-77A6-E263-8169-746791ED6831}"/>
              </a:ext>
            </a:extLst>
          </p:cNvPr>
          <p:cNvSpPr txBox="1"/>
          <p:nvPr/>
        </p:nvSpPr>
        <p:spPr>
          <a:xfrm>
            <a:off x="1484769" y="2540848"/>
            <a:ext cx="351044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Polar and Cartesian Coordinates</a:t>
            </a:r>
            <a:endParaRPr lang="en-A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Picture 5" descr="Question Cat">
            <a:extLst>
              <a:ext uri="{FF2B5EF4-FFF2-40B4-BE49-F238E27FC236}">
                <a16:creationId xmlns:a16="http://schemas.microsoft.com/office/drawing/2014/main" id="{3BB3448F-3D99-695D-3639-22649C4FE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699" y="1246944"/>
            <a:ext cx="844767" cy="844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DAFFA-8188-848A-77F5-AFFBB0CF9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769" y="3266227"/>
            <a:ext cx="6201623" cy="13722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0E7ECF1-AD86-4703-0ECE-1CED81DAB646}"/>
              </a:ext>
            </a:extLst>
          </p:cNvPr>
          <p:cNvSpPr txBox="1"/>
          <p:nvPr/>
        </p:nvSpPr>
        <p:spPr>
          <a:xfrm>
            <a:off x="1484769" y="4766290"/>
            <a:ext cx="436338" cy="369332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[1]</a:t>
            </a:r>
            <a:endParaRPr lang="en-AU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23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92d16fe-2316-4afb-8d84-264083cc4a81"/>
    <ds:schemaRef ds:uri="5ab5858c-e3b4-4572-9a20-0273a20b92b7"/>
  </ds:schemaRefs>
</ds:datastoreItem>
</file>

<file path=customXml/itemProps2.xml><?xml version="1.0" encoding="utf-8"?>
<ds:datastoreItem xmlns:ds="http://schemas.openxmlformats.org/officeDocument/2006/customXml" ds:itemID="{1714AEA6-C755-4620-910B-B1573A189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5858c-e3b4-4572-9a20-0273a20b92b7"/>
    <ds:schemaRef ds:uri="292d16fe-2316-4afb-8d84-264083cc4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2968</TotalTime>
  <Words>3296</Words>
  <Application>Microsoft Office PowerPoint</Application>
  <PresentationFormat>Widescreen</PresentationFormat>
  <Paragraphs>584</Paragraphs>
  <Slides>53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Circuit</vt:lpstr>
      <vt:lpstr>Programming Principles</vt:lpstr>
      <vt:lpstr>Recap: functions and scope</vt:lpstr>
      <vt:lpstr>Control and Data</vt:lpstr>
      <vt:lpstr>Traditional sequences</vt:lpstr>
      <vt:lpstr>tuples</vt:lpstr>
      <vt:lpstr>tuples – multiple assignment</vt:lpstr>
      <vt:lpstr>tuples – multiple return values</vt:lpstr>
      <vt:lpstr>tuples – multiple return values</vt:lpstr>
      <vt:lpstr>tuples – multiple return values</vt:lpstr>
      <vt:lpstr>Any questions?</vt:lpstr>
      <vt:lpstr>Temperature Check</vt:lpstr>
      <vt:lpstr>Control and Data</vt:lpstr>
      <vt:lpstr>Lists</vt:lpstr>
      <vt:lpstr>creating/constructing empty lists</vt:lpstr>
      <vt:lpstr>creating/constructing non-empty lists</vt:lpstr>
      <vt:lpstr>creating/constructing non-empty lists</vt:lpstr>
      <vt:lpstr>creating/constructing non-empty lists</vt:lpstr>
      <vt:lpstr>creating/constructing non-empty lists</vt:lpstr>
      <vt:lpstr>Any questions?</vt:lpstr>
      <vt:lpstr>Temperature Check</vt:lpstr>
      <vt:lpstr>Control and Data</vt:lpstr>
      <vt:lpstr>Sequences</vt:lpstr>
      <vt:lpstr>operations on Sequences: indexing</vt:lpstr>
      <vt:lpstr>operations on Sequences: indexing</vt:lpstr>
      <vt:lpstr>operations on Sequences: Slicing</vt:lpstr>
      <vt:lpstr>operations on Sequences: Slicing</vt:lpstr>
      <vt:lpstr>operations on Sequences: concatenation</vt:lpstr>
      <vt:lpstr>operations on Sequences: repetition</vt:lpstr>
      <vt:lpstr>operations on Sequences: in/not in</vt:lpstr>
      <vt:lpstr>operations on Sequences: relational</vt:lpstr>
      <vt:lpstr>Any questions?</vt:lpstr>
      <vt:lpstr>PowerPoint Presentation</vt:lpstr>
      <vt:lpstr>operations on Sequences: built-in methods</vt:lpstr>
      <vt:lpstr>operations on Sequences: modifying lists</vt:lpstr>
      <vt:lpstr>operations on Sequences: modifying lists</vt:lpstr>
      <vt:lpstr>operations on Sequences: modifying lists</vt:lpstr>
      <vt:lpstr>operations on Sequences: operators</vt:lpstr>
      <vt:lpstr>Any questions?</vt:lpstr>
      <vt:lpstr>Temperature Check</vt:lpstr>
      <vt:lpstr>Control and Data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1</vt:lpstr>
      <vt:lpstr>problem 2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Marde Helbig</cp:lastModifiedBy>
  <cp:revision>154</cp:revision>
  <dcterms:created xsi:type="dcterms:W3CDTF">2024-07-16T05:37:24Z</dcterms:created>
  <dcterms:modified xsi:type="dcterms:W3CDTF">2024-09-18T05:58:00Z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