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6"/>
  </p:notesMasterIdLst>
  <p:sldIdLst>
    <p:sldId id="256" r:id="rId2"/>
    <p:sldId id="294" r:id="rId3"/>
    <p:sldId id="295" r:id="rId4"/>
    <p:sldId id="296" r:id="rId5"/>
    <p:sldId id="297" r:id="rId6"/>
    <p:sldId id="299" r:id="rId7"/>
    <p:sldId id="30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13608-968E-694F-BA73-418D7C47B563}" v="14" dt="2023-10-22T03:38:03.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00" d="100"/>
          <a:sy n="100" d="100"/>
        </p:scale>
        <p:origin x="3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8F49E-D876-4F99-8410-668F03B8F09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4DA4858-BC3A-494F-831B-E31403EC4D6E}">
      <dgm:prSet/>
      <dgm:spPr/>
      <dgm:t>
        <a:bodyPr/>
        <a:lstStyle/>
        <a:p>
          <a:r>
            <a:rPr lang="en-US"/>
            <a:t>Participate in workshop exercises and discussions in Weeks 1-10. </a:t>
          </a:r>
        </a:p>
      </dgm:t>
    </dgm:pt>
    <dgm:pt modelId="{A71578EF-9080-4FDC-B8FA-5EA81FA611DB}" type="parTrans" cxnId="{F4C5FFC0-B413-4496-95EF-5A57F39BC6E8}">
      <dgm:prSet/>
      <dgm:spPr/>
      <dgm:t>
        <a:bodyPr/>
        <a:lstStyle/>
        <a:p>
          <a:endParaRPr lang="en-US"/>
        </a:p>
      </dgm:t>
    </dgm:pt>
    <dgm:pt modelId="{8E237EEF-7629-4ED7-A955-EC16828FEE17}" type="sibTrans" cxnId="{F4C5FFC0-B413-4496-95EF-5A57F39BC6E8}">
      <dgm:prSet/>
      <dgm:spPr/>
      <dgm:t>
        <a:bodyPr/>
        <a:lstStyle/>
        <a:p>
          <a:endParaRPr lang="en-US"/>
        </a:p>
      </dgm:t>
    </dgm:pt>
    <dgm:pt modelId="{BD2339D0-9CBD-4F7E-B07E-23F199E0112B}">
      <dgm:prSet/>
      <dgm:spPr/>
      <dgm:t>
        <a:bodyPr/>
        <a:lstStyle/>
        <a:p>
          <a:r>
            <a:rPr lang="en-US"/>
            <a:t>You receive a maximum of 5 marks per weekly task; 50 marks in total (10 w’shops)</a:t>
          </a:r>
        </a:p>
      </dgm:t>
    </dgm:pt>
    <dgm:pt modelId="{D7BC53B4-41A8-4F19-BB84-89E05910FE10}" type="parTrans" cxnId="{F26ACD1A-168D-4955-BF34-08E88D9AD8D5}">
      <dgm:prSet/>
      <dgm:spPr/>
      <dgm:t>
        <a:bodyPr/>
        <a:lstStyle/>
        <a:p>
          <a:endParaRPr lang="en-US"/>
        </a:p>
      </dgm:t>
    </dgm:pt>
    <dgm:pt modelId="{D6AEFC13-96CB-4B08-B750-4071620D76C8}" type="sibTrans" cxnId="{F26ACD1A-168D-4955-BF34-08E88D9AD8D5}">
      <dgm:prSet/>
      <dgm:spPr/>
      <dgm:t>
        <a:bodyPr/>
        <a:lstStyle/>
        <a:p>
          <a:endParaRPr lang="en-US"/>
        </a:p>
      </dgm:t>
    </dgm:pt>
    <dgm:pt modelId="{10F82EF7-45C6-420B-BF3C-C09F8C503801}">
      <dgm:prSet/>
      <dgm:spPr/>
      <dgm:t>
        <a:bodyPr/>
        <a:lstStyle/>
        <a:p>
          <a:r>
            <a:rPr lang="en-US"/>
            <a:t>Each weekly workshop gives instructions for that week’s task.  </a:t>
          </a:r>
        </a:p>
      </dgm:t>
    </dgm:pt>
    <dgm:pt modelId="{6FB6977A-3FED-4587-973C-9CCC7F71384F}" type="parTrans" cxnId="{7B03F7D4-C71F-425E-A1D5-FDC6A09DD9A9}">
      <dgm:prSet/>
      <dgm:spPr/>
      <dgm:t>
        <a:bodyPr/>
        <a:lstStyle/>
        <a:p>
          <a:endParaRPr lang="en-US"/>
        </a:p>
      </dgm:t>
    </dgm:pt>
    <dgm:pt modelId="{C86DE3F9-B373-4681-9833-D32CCF6E7C44}" type="sibTrans" cxnId="{7B03F7D4-C71F-425E-A1D5-FDC6A09DD9A9}">
      <dgm:prSet/>
      <dgm:spPr/>
      <dgm:t>
        <a:bodyPr/>
        <a:lstStyle/>
        <a:p>
          <a:endParaRPr lang="en-US"/>
        </a:p>
      </dgm:t>
    </dgm:pt>
    <dgm:pt modelId="{A46F911C-F332-413B-97D1-11047022BBC7}">
      <dgm:prSet/>
      <dgm:spPr/>
      <dgm:t>
        <a:bodyPr/>
        <a:lstStyle/>
        <a:p>
          <a:r>
            <a:rPr lang="en-US"/>
            <a:t>Write up each week’s task (500 word) in the template document provided, adding to it each week</a:t>
          </a:r>
        </a:p>
      </dgm:t>
    </dgm:pt>
    <dgm:pt modelId="{EA84AE82-AA87-45CD-9E97-05C1750E85B8}" type="parTrans" cxnId="{5D3456B1-B292-49B6-97A9-DD676BAB665F}">
      <dgm:prSet/>
      <dgm:spPr/>
      <dgm:t>
        <a:bodyPr/>
        <a:lstStyle/>
        <a:p>
          <a:endParaRPr lang="en-US"/>
        </a:p>
      </dgm:t>
    </dgm:pt>
    <dgm:pt modelId="{B9D43E35-A634-4B00-8A80-D18518F1FBD1}" type="sibTrans" cxnId="{5D3456B1-B292-49B6-97A9-DD676BAB665F}">
      <dgm:prSet/>
      <dgm:spPr/>
      <dgm:t>
        <a:bodyPr/>
        <a:lstStyle/>
        <a:p>
          <a:endParaRPr lang="en-US"/>
        </a:p>
      </dgm:t>
    </dgm:pt>
    <dgm:pt modelId="{CA5D3269-55DD-4FB3-ADA1-28EE1D71D30D}">
      <dgm:prSet/>
      <dgm:spPr/>
      <dgm:t>
        <a:bodyPr/>
        <a:lstStyle/>
        <a:p>
          <a:r>
            <a:rPr lang="en-US"/>
            <a:t>Submit the first five weeks in Week 6 (First Checkpoint), then weeks 6-10 in week 11 (Second Checkpoint). Use the same document throughout. </a:t>
          </a:r>
        </a:p>
      </dgm:t>
    </dgm:pt>
    <dgm:pt modelId="{3FF2F13B-3BF9-4F34-B5FD-6AB832115D82}" type="parTrans" cxnId="{4B581056-ADD7-4D41-AB03-289FF1744B58}">
      <dgm:prSet/>
      <dgm:spPr/>
      <dgm:t>
        <a:bodyPr/>
        <a:lstStyle/>
        <a:p>
          <a:endParaRPr lang="en-US"/>
        </a:p>
      </dgm:t>
    </dgm:pt>
    <dgm:pt modelId="{41BF037F-9C03-4F5E-9AE5-E07FB6E8F303}" type="sibTrans" cxnId="{4B581056-ADD7-4D41-AB03-289FF1744B58}">
      <dgm:prSet/>
      <dgm:spPr/>
      <dgm:t>
        <a:bodyPr/>
        <a:lstStyle/>
        <a:p>
          <a:endParaRPr lang="en-US"/>
        </a:p>
      </dgm:t>
    </dgm:pt>
    <dgm:pt modelId="{7ED60FDC-DDE8-49B4-B8E2-F392E1696A60}" type="pres">
      <dgm:prSet presAssocID="{10B8F49E-D876-4F99-8410-668F03B8F096}" presName="diagram" presStyleCnt="0">
        <dgm:presLayoutVars>
          <dgm:dir/>
          <dgm:resizeHandles val="exact"/>
        </dgm:presLayoutVars>
      </dgm:prSet>
      <dgm:spPr/>
    </dgm:pt>
    <dgm:pt modelId="{A136ADEF-624E-4FD8-A413-DE2E167AB91C}" type="pres">
      <dgm:prSet presAssocID="{14DA4858-BC3A-494F-831B-E31403EC4D6E}" presName="node" presStyleLbl="node1" presStyleIdx="0" presStyleCnt="5">
        <dgm:presLayoutVars>
          <dgm:bulletEnabled val="1"/>
        </dgm:presLayoutVars>
      </dgm:prSet>
      <dgm:spPr/>
    </dgm:pt>
    <dgm:pt modelId="{64CE1F38-B921-4ACD-83FE-5BE2F512CBC9}" type="pres">
      <dgm:prSet presAssocID="{8E237EEF-7629-4ED7-A955-EC16828FEE17}" presName="sibTrans" presStyleCnt="0"/>
      <dgm:spPr/>
    </dgm:pt>
    <dgm:pt modelId="{560872BF-C620-4B90-A535-5D948CFAA229}" type="pres">
      <dgm:prSet presAssocID="{BD2339D0-9CBD-4F7E-B07E-23F199E0112B}" presName="node" presStyleLbl="node1" presStyleIdx="1" presStyleCnt="5">
        <dgm:presLayoutVars>
          <dgm:bulletEnabled val="1"/>
        </dgm:presLayoutVars>
      </dgm:prSet>
      <dgm:spPr/>
    </dgm:pt>
    <dgm:pt modelId="{15DB0977-6969-4BC5-985F-1C9494371486}" type="pres">
      <dgm:prSet presAssocID="{D6AEFC13-96CB-4B08-B750-4071620D76C8}" presName="sibTrans" presStyleCnt="0"/>
      <dgm:spPr/>
    </dgm:pt>
    <dgm:pt modelId="{B51784A1-EA6B-479E-9509-DCC86BC77649}" type="pres">
      <dgm:prSet presAssocID="{10F82EF7-45C6-420B-BF3C-C09F8C503801}" presName="node" presStyleLbl="node1" presStyleIdx="2" presStyleCnt="5">
        <dgm:presLayoutVars>
          <dgm:bulletEnabled val="1"/>
        </dgm:presLayoutVars>
      </dgm:prSet>
      <dgm:spPr/>
    </dgm:pt>
    <dgm:pt modelId="{46AF88E2-7C57-4E0B-A2DF-5969B6657AFE}" type="pres">
      <dgm:prSet presAssocID="{C86DE3F9-B373-4681-9833-D32CCF6E7C44}" presName="sibTrans" presStyleCnt="0"/>
      <dgm:spPr/>
    </dgm:pt>
    <dgm:pt modelId="{C4CF61D4-4CA8-4BBD-BC41-3F9030B35DF2}" type="pres">
      <dgm:prSet presAssocID="{A46F911C-F332-413B-97D1-11047022BBC7}" presName="node" presStyleLbl="node1" presStyleIdx="3" presStyleCnt="5">
        <dgm:presLayoutVars>
          <dgm:bulletEnabled val="1"/>
        </dgm:presLayoutVars>
      </dgm:prSet>
      <dgm:spPr/>
    </dgm:pt>
    <dgm:pt modelId="{FBF9D39D-0A7B-40D0-94ED-CE15E0E86A02}" type="pres">
      <dgm:prSet presAssocID="{B9D43E35-A634-4B00-8A80-D18518F1FBD1}" presName="sibTrans" presStyleCnt="0"/>
      <dgm:spPr/>
    </dgm:pt>
    <dgm:pt modelId="{576E562E-4289-4841-A8EA-BC0CF69BDBCE}" type="pres">
      <dgm:prSet presAssocID="{CA5D3269-55DD-4FB3-ADA1-28EE1D71D30D}" presName="node" presStyleLbl="node1" presStyleIdx="4" presStyleCnt="5">
        <dgm:presLayoutVars>
          <dgm:bulletEnabled val="1"/>
        </dgm:presLayoutVars>
      </dgm:prSet>
      <dgm:spPr/>
    </dgm:pt>
  </dgm:ptLst>
  <dgm:cxnLst>
    <dgm:cxn modelId="{BD516011-93DB-4744-BB6E-44F6F8F7C50D}" type="presOf" srcId="{10B8F49E-D876-4F99-8410-668F03B8F096}" destId="{7ED60FDC-DDE8-49B4-B8E2-F392E1696A60}" srcOrd="0" destOrd="0" presId="urn:microsoft.com/office/officeart/2005/8/layout/default"/>
    <dgm:cxn modelId="{F26ACD1A-168D-4955-BF34-08E88D9AD8D5}" srcId="{10B8F49E-D876-4F99-8410-668F03B8F096}" destId="{BD2339D0-9CBD-4F7E-B07E-23F199E0112B}" srcOrd="1" destOrd="0" parTransId="{D7BC53B4-41A8-4F19-BB84-89E05910FE10}" sibTransId="{D6AEFC13-96CB-4B08-B750-4071620D76C8}"/>
    <dgm:cxn modelId="{217C505E-5A59-43EC-8491-7A5E507577F3}" type="presOf" srcId="{10F82EF7-45C6-420B-BF3C-C09F8C503801}" destId="{B51784A1-EA6B-479E-9509-DCC86BC77649}" srcOrd="0" destOrd="0" presId="urn:microsoft.com/office/officeart/2005/8/layout/default"/>
    <dgm:cxn modelId="{3185206F-9A00-4432-8CDE-DF11F36D4146}" type="presOf" srcId="{BD2339D0-9CBD-4F7E-B07E-23F199E0112B}" destId="{560872BF-C620-4B90-A535-5D948CFAA229}" srcOrd="0" destOrd="0" presId="urn:microsoft.com/office/officeart/2005/8/layout/default"/>
    <dgm:cxn modelId="{4B581056-ADD7-4D41-AB03-289FF1744B58}" srcId="{10B8F49E-D876-4F99-8410-668F03B8F096}" destId="{CA5D3269-55DD-4FB3-ADA1-28EE1D71D30D}" srcOrd="4" destOrd="0" parTransId="{3FF2F13B-3BF9-4F34-B5FD-6AB832115D82}" sibTransId="{41BF037F-9C03-4F5E-9AE5-E07FB6E8F303}"/>
    <dgm:cxn modelId="{5D3456B1-B292-49B6-97A9-DD676BAB665F}" srcId="{10B8F49E-D876-4F99-8410-668F03B8F096}" destId="{A46F911C-F332-413B-97D1-11047022BBC7}" srcOrd="3" destOrd="0" parTransId="{EA84AE82-AA87-45CD-9E97-05C1750E85B8}" sibTransId="{B9D43E35-A634-4B00-8A80-D18518F1FBD1}"/>
    <dgm:cxn modelId="{0008C9BC-9E2D-4007-9DB5-65EDCCC5A4D9}" type="presOf" srcId="{A46F911C-F332-413B-97D1-11047022BBC7}" destId="{C4CF61D4-4CA8-4BBD-BC41-3F9030B35DF2}" srcOrd="0" destOrd="0" presId="urn:microsoft.com/office/officeart/2005/8/layout/default"/>
    <dgm:cxn modelId="{73774BBE-F6C8-48C8-8626-164EBDC6CEC3}" type="presOf" srcId="{CA5D3269-55DD-4FB3-ADA1-28EE1D71D30D}" destId="{576E562E-4289-4841-A8EA-BC0CF69BDBCE}" srcOrd="0" destOrd="0" presId="urn:microsoft.com/office/officeart/2005/8/layout/default"/>
    <dgm:cxn modelId="{F4C5FFC0-B413-4496-95EF-5A57F39BC6E8}" srcId="{10B8F49E-D876-4F99-8410-668F03B8F096}" destId="{14DA4858-BC3A-494F-831B-E31403EC4D6E}" srcOrd="0" destOrd="0" parTransId="{A71578EF-9080-4FDC-B8FA-5EA81FA611DB}" sibTransId="{8E237EEF-7629-4ED7-A955-EC16828FEE17}"/>
    <dgm:cxn modelId="{BC595FC6-4DE4-47BF-8317-06446F62E573}" type="presOf" srcId="{14DA4858-BC3A-494F-831B-E31403EC4D6E}" destId="{A136ADEF-624E-4FD8-A413-DE2E167AB91C}" srcOrd="0" destOrd="0" presId="urn:microsoft.com/office/officeart/2005/8/layout/default"/>
    <dgm:cxn modelId="{7B03F7D4-C71F-425E-A1D5-FDC6A09DD9A9}" srcId="{10B8F49E-D876-4F99-8410-668F03B8F096}" destId="{10F82EF7-45C6-420B-BF3C-C09F8C503801}" srcOrd="2" destOrd="0" parTransId="{6FB6977A-3FED-4587-973C-9CCC7F71384F}" sibTransId="{C86DE3F9-B373-4681-9833-D32CCF6E7C44}"/>
    <dgm:cxn modelId="{D67D0F90-24B8-43F2-90EA-23D9C5ECEBE4}" type="presParOf" srcId="{7ED60FDC-DDE8-49B4-B8E2-F392E1696A60}" destId="{A136ADEF-624E-4FD8-A413-DE2E167AB91C}" srcOrd="0" destOrd="0" presId="urn:microsoft.com/office/officeart/2005/8/layout/default"/>
    <dgm:cxn modelId="{EC331C5C-1942-4457-944F-CC5BD6F8F1F9}" type="presParOf" srcId="{7ED60FDC-DDE8-49B4-B8E2-F392E1696A60}" destId="{64CE1F38-B921-4ACD-83FE-5BE2F512CBC9}" srcOrd="1" destOrd="0" presId="urn:microsoft.com/office/officeart/2005/8/layout/default"/>
    <dgm:cxn modelId="{508E240A-01A1-44F8-8ED1-AF5D04EEAD6C}" type="presParOf" srcId="{7ED60FDC-DDE8-49B4-B8E2-F392E1696A60}" destId="{560872BF-C620-4B90-A535-5D948CFAA229}" srcOrd="2" destOrd="0" presId="urn:microsoft.com/office/officeart/2005/8/layout/default"/>
    <dgm:cxn modelId="{735F4401-3809-4D9E-AD93-A6F0B09EEB66}" type="presParOf" srcId="{7ED60FDC-DDE8-49B4-B8E2-F392E1696A60}" destId="{15DB0977-6969-4BC5-985F-1C9494371486}" srcOrd="3" destOrd="0" presId="urn:microsoft.com/office/officeart/2005/8/layout/default"/>
    <dgm:cxn modelId="{88A08ED2-2997-494F-9D55-0A8AE5DB3806}" type="presParOf" srcId="{7ED60FDC-DDE8-49B4-B8E2-F392E1696A60}" destId="{B51784A1-EA6B-479E-9509-DCC86BC77649}" srcOrd="4" destOrd="0" presId="urn:microsoft.com/office/officeart/2005/8/layout/default"/>
    <dgm:cxn modelId="{5CBD22A7-5229-4C65-B4ED-50F4B18E6539}" type="presParOf" srcId="{7ED60FDC-DDE8-49B4-B8E2-F392E1696A60}" destId="{46AF88E2-7C57-4E0B-A2DF-5969B6657AFE}" srcOrd="5" destOrd="0" presId="urn:microsoft.com/office/officeart/2005/8/layout/default"/>
    <dgm:cxn modelId="{6DB4C403-DBB4-42C7-B10F-BC074D6A5FC8}" type="presParOf" srcId="{7ED60FDC-DDE8-49B4-B8E2-F392E1696A60}" destId="{C4CF61D4-4CA8-4BBD-BC41-3F9030B35DF2}" srcOrd="6" destOrd="0" presId="urn:microsoft.com/office/officeart/2005/8/layout/default"/>
    <dgm:cxn modelId="{4DAF34C5-F143-47D7-9291-40FB559E714B}" type="presParOf" srcId="{7ED60FDC-DDE8-49B4-B8E2-F392E1696A60}" destId="{FBF9D39D-0A7B-40D0-94ED-CE15E0E86A02}" srcOrd="7" destOrd="0" presId="urn:microsoft.com/office/officeart/2005/8/layout/default"/>
    <dgm:cxn modelId="{FFA4C428-A272-4698-946A-59FB7028F5E4}" type="presParOf" srcId="{7ED60FDC-DDE8-49B4-B8E2-F392E1696A60}" destId="{576E562E-4289-4841-A8EA-BC0CF69BDBC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6ADEF-624E-4FD8-A413-DE2E167AB91C}">
      <dsp:nvSpPr>
        <dsp:cNvPr id="0" name=""/>
        <dsp:cNvSpPr/>
      </dsp:nvSpPr>
      <dsp:spPr>
        <a:xfrm>
          <a:off x="990941" y="1331"/>
          <a:ext cx="2827415" cy="1696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Participate in workshop exercises and discussions in Weeks 1-10. </a:t>
          </a:r>
        </a:p>
      </dsp:txBody>
      <dsp:txXfrm>
        <a:off x="990941" y="1331"/>
        <a:ext cx="2827415" cy="1696449"/>
      </dsp:txXfrm>
    </dsp:sp>
    <dsp:sp modelId="{560872BF-C620-4B90-A535-5D948CFAA229}">
      <dsp:nvSpPr>
        <dsp:cNvPr id="0" name=""/>
        <dsp:cNvSpPr/>
      </dsp:nvSpPr>
      <dsp:spPr>
        <a:xfrm>
          <a:off x="4101099" y="1331"/>
          <a:ext cx="2827415" cy="1696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You receive a maximum of 5 marks per weekly task; 50 marks in total (10 w’shops)</a:t>
          </a:r>
        </a:p>
      </dsp:txBody>
      <dsp:txXfrm>
        <a:off x="4101099" y="1331"/>
        <a:ext cx="2827415" cy="1696449"/>
      </dsp:txXfrm>
    </dsp:sp>
    <dsp:sp modelId="{B51784A1-EA6B-479E-9509-DCC86BC77649}">
      <dsp:nvSpPr>
        <dsp:cNvPr id="0" name=""/>
        <dsp:cNvSpPr/>
      </dsp:nvSpPr>
      <dsp:spPr>
        <a:xfrm>
          <a:off x="7211257" y="1331"/>
          <a:ext cx="2827415" cy="1696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Each weekly workshop gives instructions for that week’s task.  </a:t>
          </a:r>
        </a:p>
      </dsp:txBody>
      <dsp:txXfrm>
        <a:off x="7211257" y="1331"/>
        <a:ext cx="2827415" cy="1696449"/>
      </dsp:txXfrm>
    </dsp:sp>
    <dsp:sp modelId="{C4CF61D4-4CA8-4BBD-BC41-3F9030B35DF2}">
      <dsp:nvSpPr>
        <dsp:cNvPr id="0" name=""/>
        <dsp:cNvSpPr/>
      </dsp:nvSpPr>
      <dsp:spPr>
        <a:xfrm>
          <a:off x="2546020" y="1980522"/>
          <a:ext cx="2827415" cy="1696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Write up each week’s task (500 word) in the template document provided, adding to it each week</a:t>
          </a:r>
        </a:p>
      </dsp:txBody>
      <dsp:txXfrm>
        <a:off x="2546020" y="1980522"/>
        <a:ext cx="2827415" cy="1696449"/>
      </dsp:txXfrm>
    </dsp:sp>
    <dsp:sp modelId="{576E562E-4289-4841-A8EA-BC0CF69BDBCE}">
      <dsp:nvSpPr>
        <dsp:cNvPr id="0" name=""/>
        <dsp:cNvSpPr/>
      </dsp:nvSpPr>
      <dsp:spPr>
        <a:xfrm>
          <a:off x="5656178" y="1980522"/>
          <a:ext cx="2827415" cy="1696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Submit the first five weeks in Week 6 (First Checkpoint), then weeks 6-10 in week 11 (Second Checkpoint). Use the same document throughout. </a:t>
          </a:r>
        </a:p>
      </dsp:txBody>
      <dsp:txXfrm>
        <a:off x="5656178" y="1980522"/>
        <a:ext cx="2827415" cy="169644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93339-52BB-4138-9CD3-B897303300A0}" type="datetimeFigureOut">
              <a:rPr lang="en-AU" smtClean="0"/>
              <a:t>30/07/2024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8615E-86A1-42D4-8E0E-4A5C2B395619}" type="slidenum">
              <a:rPr lang="en-AU" smtClean="0"/>
              <a:t>‹#›</a:t>
            </a:fld>
            <a:endParaRPr lang="en-AU"/>
          </a:p>
        </p:txBody>
      </p:sp>
    </p:spTree>
    <p:extLst>
      <p:ext uri="{BB962C8B-B14F-4D97-AF65-F5344CB8AC3E}">
        <p14:creationId xmlns:p14="http://schemas.microsoft.com/office/powerpoint/2010/main" val="89314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515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293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36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7503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181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14024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045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24611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97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2737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491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603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631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01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58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423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466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5454039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fi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mailto:d.tuffley@griffith.edu.au"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cxnSp>
        <p:nvCxnSpPr>
          <p:cNvPr id="11" name="Straight Connector 10">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4654295" y="1266958"/>
            <a:ext cx="6808362" cy="4528457"/>
          </a:xfrm>
        </p:spPr>
        <p:txBody>
          <a:bodyPr anchor="ctr">
            <a:normAutofit/>
          </a:bodyPr>
          <a:lstStyle/>
          <a:p>
            <a:r>
              <a:rPr lang="en-US" dirty="0"/>
              <a:t>Module 1: </a:t>
            </a:r>
            <a:br>
              <a:rPr lang="en-US" dirty="0"/>
            </a:br>
            <a:r>
              <a:rPr lang="en-US" dirty="0"/>
              <a:t>IT Governance Frameworks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COBIT Orchestrating Control &amp; Assurance</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COBIT is a comprehensive framework for the governance and management of enterprise information and technology</a:t>
            </a:r>
          </a:p>
          <a:p>
            <a:pPr lvl="0"/>
            <a:r>
              <a:rPr lang="en-US" dirty="0"/>
              <a:t>COBIT consists of seven enablers: principles, policies and frameworks; processes; organizational structures; culture, ethics and behaviour; information; services, infrastructure and applications; and people, skills and competencies</a:t>
            </a:r>
          </a:p>
          <a:p>
            <a:pPr lvl="0"/>
            <a:r>
              <a:rPr lang="en-US" dirty="0"/>
              <a:t>COBIT also provides a common language and terminology for I&amp;T governance that can be understood by all stakeholders, including business executives, IT managers, auditors and regulators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MEA01: Managed Performance and Conformance Monitoring</a:t>
            </a:r>
          </a:p>
        </p:txBody>
      </p:sp>
      <p:sp>
        <p:nvSpPr>
          <p:cNvPr id="3" name="Content Placeholder"/>
          <p:cNvSpPr>
            <a:spLocks noGrp="1"/>
          </p:cNvSpPr>
          <p:nvPr>
            <p:ph idx="1"/>
          </p:nvPr>
        </p:nvSpPr>
        <p:spPr>
          <a:xfrm>
            <a:off x="4975861" y="804671"/>
            <a:ext cx="6399930" cy="5248657"/>
          </a:xfrm>
        </p:spPr>
        <p:txBody>
          <a:bodyPr anchor="ctr">
            <a:normAutofit/>
          </a:bodyPr>
          <a:lstStyle/>
          <a:p>
            <a:pPr marL="0" lvl="0" indent="0">
              <a:buNone/>
            </a:pPr>
            <a:r>
              <a:rPr lang="en-US" dirty="0"/>
              <a:t>This process collects, validates, and evaluates enterprise and alignment goals and metrics, monitors that processes and practices are performing against agreed performance and conformance goals and metrics, provides systematic and timely reporting, and provides transparency of performance and conformance and drives achievement of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MEA02: Managed System of Internal Control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marL="0" lvl="0" indent="0">
              <a:buNone/>
            </a:pPr>
            <a:r>
              <a:rPr lang="en-US" dirty="0"/>
              <a:t>This process continuously monitors and evaluates the control environment, including self-assessments and self-awareness, enables management to identify control deficiencies and inefficiencies and to initiate improvement actions, plans, organizes and maintains standards for internal control assessment and process control effectiveness, obtains transparency for key stakeholders on the adequacy of the system of internal controls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MEA03: Managed Compliance with External Requirements</a:t>
            </a:r>
          </a:p>
        </p:txBody>
      </p:sp>
      <p:sp>
        <p:nvSpPr>
          <p:cNvPr id="3" name="Content Placeholder"/>
          <p:cNvSpPr>
            <a:spLocks noGrp="1"/>
          </p:cNvSpPr>
          <p:nvPr>
            <p:ph idx="1"/>
          </p:nvPr>
        </p:nvSpPr>
        <p:spPr>
          <a:xfrm>
            <a:off x="4975861" y="804671"/>
            <a:ext cx="6399930" cy="5248657"/>
          </a:xfrm>
        </p:spPr>
        <p:txBody>
          <a:bodyPr anchor="ctr">
            <a:normAutofit/>
          </a:bodyPr>
          <a:lstStyle/>
          <a:p>
            <a:pPr marL="0" lvl="0" indent="0">
              <a:buNone/>
            </a:pPr>
            <a:r>
              <a:rPr lang="en-US" dirty="0"/>
              <a:t>This process evaluates that I&amp;T processes and I&amp;T-supported business processes are compliant with laws, regulations and contractual requirements, obtains assurance that the requirements have been identified and complied with; integrates IT compliance with overall enterprise compliance, ensures that the enterprise is compliant with all applicable external requirements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MEA04: Managed Assurance</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This process plans, scopes and executes assurance initiatives to comply with internal requirements, laws, regulations and strategic objectives, enables management to deliver adequate and sustainable assurance in the enterprise by performing independent assurance reviews and activities, enables the organization to design and develop efficient and effective assurance initiatives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ITIL Elevating Service Management</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Improve customer satisfaction by delivering reliable and high-quality IT services</a:t>
            </a:r>
          </a:p>
          <a:p>
            <a:pPr lvl="0"/>
            <a:r>
              <a:rPr lang="en-US" dirty="0"/>
              <a:t>Enhance IT services delivered using best practice procedures</a:t>
            </a:r>
          </a:p>
          <a:p>
            <a:pPr lvl="0"/>
            <a:r>
              <a:rPr lang="en-US" dirty="0"/>
              <a:t>Reduce costs and risks by optimizing the use of resources and avoiding service disruptions</a:t>
            </a:r>
          </a:p>
          <a:p>
            <a:pPr lvl="0"/>
            <a:r>
              <a:rPr lang="en-US" dirty="0"/>
              <a:t>Increase agility and innovation by enabling faster and more effective changes to IT services</a:t>
            </a:r>
          </a:p>
          <a:p>
            <a:pPr lvl="0"/>
            <a:r>
              <a:rPr lang="en-US" dirty="0"/>
              <a:t>Support digital transformation by integrating ITSM with other frameworks such as DevOps, Agile and SRE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dirty="0"/>
              <a:t>ITIL Elevating Service Management</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dirty="0"/>
              <a:t>Assess the current state of your ITSM practices and identify gaps and areas for improvement</a:t>
            </a:r>
          </a:p>
          <a:p>
            <a:pPr lvl="0">
              <a:lnSpc>
                <a:spcPct val="90000"/>
              </a:lnSpc>
            </a:pPr>
            <a:r>
              <a:rPr lang="en-US" sz="1700" dirty="0"/>
              <a:t>Define a vision and strategy for your ITSM that aligns with your organizational goals and customer value propositions</a:t>
            </a:r>
          </a:p>
          <a:p>
            <a:pPr lvl="0">
              <a:lnSpc>
                <a:spcPct val="90000"/>
              </a:lnSpc>
            </a:pPr>
            <a:r>
              <a:rPr lang="en-US" sz="1700" dirty="0"/>
              <a:t>Implement the ITIL Service Value System that consists of five components: guiding principles, governance, service value chain, practices, and continual improvement</a:t>
            </a:r>
          </a:p>
          <a:p>
            <a:pPr lvl="0">
              <a:lnSpc>
                <a:spcPct val="90000"/>
              </a:lnSpc>
            </a:pPr>
            <a:r>
              <a:rPr lang="en-US" sz="1700" dirty="0"/>
              <a:t>Use the SVS to plan, engage, design, transition, obtain/build, deliver/support and improve your IT services</a:t>
            </a:r>
          </a:p>
          <a:p>
            <a:pPr lvl="0">
              <a:lnSpc>
                <a:spcPct val="90000"/>
              </a:lnSpc>
            </a:pPr>
            <a:r>
              <a:rPr lang="en-US" sz="1700" dirty="0"/>
              <a:t>Apply the seven guiding principles of ITIL to guide your decisions and actions: focus on value, start where you are, progress iteratively with feedback, collaborate and promote visibility, think and work holistically, keep it simple and practical, optimize and automate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ITIL Elevating Service Management</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dirty="0"/>
              <a:t>Establish a Service Management Office that provides a central point for consistency and governance in organizational best practice</a:t>
            </a:r>
          </a:p>
          <a:p>
            <a:pPr lvl="0">
              <a:lnSpc>
                <a:spcPct val="90000"/>
              </a:lnSpc>
            </a:pPr>
            <a:r>
              <a:rPr lang="en-US" sz="1900" dirty="0"/>
              <a:t>Monitor and measure your service performance using relevant metrics and indicators</a:t>
            </a:r>
          </a:p>
          <a:p>
            <a:pPr lvl="0">
              <a:lnSpc>
                <a:spcPct val="90000"/>
              </a:lnSpc>
            </a:pPr>
            <a:r>
              <a:rPr lang="en-US" sz="1900" dirty="0"/>
              <a:t>Report and communicate your service achievements and challenges to your customers and stakeholders</a:t>
            </a:r>
          </a:p>
          <a:p>
            <a:pPr lvl="0">
              <a:lnSpc>
                <a:spcPct val="90000"/>
              </a:lnSpc>
            </a:pPr>
            <a:r>
              <a:rPr lang="en-US" sz="1900" dirty="0"/>
              <a:t>Review and evaluate your service outcomes and feedback using various methods such as surveys, audits, reviews, benchmarks </a:t>
            </a:r>
            <a:r>
              <a:rPr lang="en-US" sz="1900" dirty="0" err="1"/>
              <a:t>etc</a:t>
            </a:r>
            <a:endParaRPr lang="en-US" sz="1900" dirty="0"/>
          </a:p>
          <a:p>
            <a:pPr lvl="0">
              <a:lnSpc>
                <a:spcPct val="90000"/>
              </a:lnSpc>
            </a:pPr>
            <a:r>
              <a:rPr lang="en-US" sz="1900" dirty="0"/>
              <a:t>Identify and prioritize improvement initiatives using techniques such as SWOT analysis, gap analysis, root cause analysis </a:t>
            </a:r>
            <a:r>
              <a:rPr lang="en-US" sz="1900" dirty="0" err="1"/>
              <a:t>etc</a:t>
            </a:r>
            <a:endParaRPr lang="en-US" sz="1900" dirty="0"/>
          </a:p>
          <a:p>
            <a:pPr lvl="0">
              <a:lnSpc>
                <a:spcPct val="90000"/>
              </a:lnSpc>
            </a:pPr>
            <a:r>
              <a:rPr lang="en-US" sz="1900" dirty="0"/>
              <a:t>Implement improvement actions using methods such as PDCA cycle , CSI approach </a:t>
            </a:r>
            <a:r>
              <a:rPr lang="en-US" sz="1900" dirty="0" err="1"/>
              <a:t>etc</a:t>
            </a:r>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ISO/IEC 38500 The Governing Standard</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Strategy</a:t>
            </a:r>
          </a:p>
          <a:p>
            <a:pPr lvl="0"/>
            <a:r>
              <a:rPr lang="en-US" dirty="0"/>
              <a:t>Performance</a:t>
            </a:r>
          </a:p>
          <a:p>
            <a:pPr lvl="0"/>
            <a:r>
              <a:rPr lang="en-US" dirty="0"/>
              <a:t>Conformance</a:t>
            </a:r>
          </a:p>
          <a:p>
            <a:pPr lvl="0"/>
            <a:r>
              <a:rPr lang="en-US" dirty="0"/>
              <a:t>Governing Body</a:t>
            </a:r>
          </a:p>
          <a:p>
            <a:pPr lvl="0"/>
            <a:r>
              <a:rPr lang="en-US" dirty="0"/>
              <a:t>Evaluation</a:t>
            </a:r>
          </a:p>
          <a:p>
            <a:pPr lvl="0"/>
            <a:r>
              <a:rPr lang="en-US" dirty="0"/>
              <a:t>Direction</a:t>
            </a:r>
          </a:p>
          <a:p>
            <a:pPr lvl="0"/>
            <a:r>
              <a:rPr lang="en-US" dirty="0"/>
              <a:t>Monitoring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ISO/IEC 38500 The Governing Standard</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Improving the alignment of IT with the organizational strategy</a:t>
            </a:r>
          </a:p>
          <a:p>
            <a:pPr lvl="0"/>
            <a:r>
              <a:rPr lang="en-US" dirty="0"/>
              <a:t>Enhancing the delivery of value from IT investments</a:t>
            </a:r>
          </a:p>
          <a:p>
            <a:pPr lvl="0"/>
            <a:r>
              <a:rPr lang="en-US" dirty="0"/>
              <a:t>Reducing risks related to IT projects and operations</a:t>
            </a:r>
          </a:p>
          <a:p>
            <a:pPr lvl="0"/>
            <a:r>
              <a:rPr lang="en-US" dirty="0"/>
              <a:t>Increasing transparency and accountability for IT decisions and outcomes</a:t>
            </a:r>
          </a:p>
          <a:p>
            <a:pPr lvl="0"/>
            <a:r>
              <a:rPr lang="en-US" dirty="0"/>
              <a:t>Fostering a culture of trust and collaboration among IT stakeholders</a:t>
            </a:r>
          </a:p>
          <a:p>
            <a:pPr lvl="0"/>
            <a:r>
              <a:rPr lang="en-US" dirty="0"/>
              <a:t>Supporting continuous improvement and innovation in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009E4-A38C-79FD-4575-07BA529646FB}"/>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About me</a:t>
            </a:r>
          </a:p>
        </p:txBody>
      </p:sp>
      <p:sp>
        <p:nvSpPr>
          <p:cNvPr id="3" name="Content Placeholder 2">
            <a:extLst>
              <a:ext uri="{FF2B5EF4-FFF2-40B4-BE49-F238E27FC236}">
                <a16:creationId xmlns:a16="http://schemas.microsoft.com/office/drawing/2014/main" id="{F64E0289-AACA-21F5-C4F7-6F7443AFD61E}"/>
              </a:ext>
            </a:extLst>
          </p:cNvPr>
          <p:cNvSpPr>
            <a:spLocks noGrp="1"/>
          </p:cNvSpPr>
          <p:nvPr>
            <p:ph sz="half" idx="1"/>
          </p:nvPr>
        </p:nvSpPr>
        <p:spPr>
          <a:xfrm>
            <a:off x="648930" y="2438400"/>
            <a:ext cx="6188189" cy="3785419"/>
          </a:xfrm>
        </p:spPr>
        <p:txBody>
          <a:bodyPr vert="horz" lIns="91440" tIns="45720" rIns="91440" bIns="45720" rtlCol="0">
            <a:normAutofit/>
          </a:bodyPr>
          <a:lstStyle/>
          <a:p>
            <a:r>
              <a:rPr lang="en-US">
                <a:solidFill>
                  <a:srgbClr val="FFFFFF"/>
                </a:solidFill>
              </a:rPr>
              <a:t>Senior Lecturer,  Applied Ethics &amp; Cybersecurity, School of ICT</a:t>
            </a:r>
          </a:p>
          <a:p>
            <a:endParaRPr lang="en-US">
              <a:solidFill>
                <a:srgbClr val="FFFFFF"/>
              </a:solidFill>
            </a:endParaRP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erson with white hair smiling&#10;&#10;Description automatically generated with low confidence">
            <a:extLst>
              <a:ext uri="{FF2B5EF4-FFF2-40B4-BE49-F238E27FC236}">
                <a16:creationId xmlns:a16="http://schemas.microsoft.com/office/drawing/2014/main" id="{5F4A7D95-06F1-92D9-FC7C-15EB1FEB7992}"/>
              </a:ext>
            </a:extLst>
          </p:cNvPr>
          <p:cNvPicPr>
            <a:picLocks noChangeAspect="1"/>
          </p:cNvPicPr>
          <p:nvPr/>
        </p:nvPicPr>
        <p:blipFill rotWithShape="1">
          <a:blip r:embed="rId7"/>
          <a:srcRect l="13688" r="19187"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p:spPr>
      </p:pic>
    </p:spTree>
    <p:extLst>
      <p:ext uri="{BB962C8B-B14F-4D97-AF65-F5344CB8AC3E}">
        <p14:creationId xmlns:p14="http://schemas.microsoft.com/office/powerpoint/2010/main" val="317055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Unifying Business &amp; Technology</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Ensure business value is generated by information and technology</a:t>
            </a:r>
          </a:p>
          <a:p>
            <a:pPr lvl="0"/>
            <a:r>
              <a:rPr lang="en-US" dirty="0"/>
              <a:t>Oversee the performance of IT managers</a:t>
            </a:r>
          </a:p>
          <a:p>
            <a:pPr lvl="0"/>
            <a:r>
              <a:rPr lang="en-US" dirty="0"/>
              <a:t>Assess risks associated with the IT department and mitigate them as needed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Unifying Business &amp; Technology</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COBIT. This is a comprehensive framework that covers 37 IT processes, with each process having a set of objectives, inputs, outputs, activities, roles, and responsibilities</a:t>
            </a:r>
          </a:p>
          <a:p>
            <a:pPr lvl="0"/>
            <a:r>
              <a:rPr lang="en-US" dirty="0"/>
              <a:t>AS8015</a:t>
            </a:r>
          </a:p>
          <a:p>
            <a:pPr lvl="0"/>
            <a:r>
              <a:rPr lang="en-US" dirty="0"/>
              <a:t>ISO/IEC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Unifying Business &amp; Technology</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dirty="0"/>
              <a:t>Define the scope and objectives of IT governance</a:t>
            </a:r>
            <a:endParaRPr lang="en-US"/>
          </a:p>
          <a:p>
            <a:pPr lvl="0">
              <a:lnSpc>
                <a:spcPct val="90000"/>
              </a:lnSpc>
            </a:pPr>
            <a:r>
              <a:rPr lang="en-US" dirty="0"/>
              <a:t>Establish the roles and responsibilities of IT governance stakeholders</a:t>
            </a:r>
            <a:endParaRPr lang="en-US"/>
          </a:p>
          <a:p>
            <a:pPr lvl="0">
              <a:lnSpc>
                <a:spcPct val="90000"/>
              </a:lnSpc>
            </a:pPr>
            <a:r>
              <a:rPr lang="en-US" dirty="0"/>
              <a:t>Identify the key IT processes and activities that need to be governed</a:t>
            </a:r>
            <a:endParaRPr lang="en-US"/>
          </a:p>
          <a:p>
            <a:pPr lvl="0">
              <a:lnSpc>
                <a:spcPct val="90000"/>
              </a:lnSpc>
            </a:pPr>
            <a:r>
              <a:rPr lang="en-US" dirty="0"/>
              <a:t>Define the policies, procedures, guidelines, and standards that govern IT</a:t>
            </a:r>
            <a:endParaRPr lang="en-US"/>
          </a:p>
          <a:p>
            <a:pPr lvl="0">
              <a:lnSpc>
                <a:spcPct val="90000"/>
              </a:lnSpc>
            </a:pPr>
            <a:r>
              <a:rPr lang="en-US" dirty="0"/>
              <a:t>Establish the mechanisms and tools for monitoring, reporting, and evaluating IT performance and compliance</a:t>
            </a:r>
            <a:endParaRPr lang="en-US"/>
          </a:p>
          <a:p>
            <a:pPr lvl="0">
              <a:lnSpc>
                <a:spcPct val="90000"/>
              </a:lnSpc>
            </a:pPr>
            <a:r>
              <a:rPr lang="en-US" dirty="0"/>
              <a:t>Implement continuous improvement initiatives to enhance IT value and maturity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a:t>Guidelines for Decision-Making</a:t>
            </a:r>
          </a:p>
        </p:txBody>
      </p:sp>
      <p:sp>
        <p:nvSpPr>
          <p:cNvPr id="17" name="Content Placeholder"/>
          <p:cNvSpPr>
            <a:spLocks noGrp="1"/>
          </p:cNvSpPr>
          <p:nvPr>
            <p:ph idx="1"/>
          </p:nvPr>
        </p:nvSpPr>
        <p:spPr>
          <a:xfrm>
            <a:off x="4975861" y="804671"/>
            <a:ext cx="6399930" cy="5248657"/>
          </a:xfrm>
        </p:spPr>
        <p:txBody>
          <a:bodyPr anchor="ctr">
            <a:normAutofit/>
          </a:bodyPr>
          <a:lstStyle/>
          <a:p>
            <a:pPr lvl="0"/>
            <a:r>
              <a:rPr lang="en-US"/>
              <a:t>What is IT governance and why is it important?</a:t>
            </a:r>
          </a:p>
          <a:p>
            <a:pPr lvl="0"/>
            <a:r>
              <a:rPr lang="en-US"/>
              <a:t>What are the key principles of IT governance?</a:t>
            </a:r>
          </a:p>
          <a:p>
            <a:pPr lvl="0"/>
            <a:r>
              <a:rPr lang="en-US"/>
              <a:t>What are the common IT governance frameworks and how do they support decision-making?</a:t>
            </a:r>
          </a:p>
          <a:p>
            <a:pPr lvl="0"/>
            <a:r>
              <a:rPr lang="en-US"/>
              <a:t>How to define the roles and responsibilities of decision-makers in IT governance?</a:t>
            </a:r>
          </a:p>
          <a:p>
            <a:pPr lvl="0"/>
            <a:r>
              <a:rPr lang="en-US"/>
              <a:t>How to ensure transparency, accountability, and compliance in IT governance decisions?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Guidelines for Decision-Making</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Achieve its strategic goals and objectives by aligning IT with the business needs and expectations</a:t>
            </a:r>
          </a:p>
          <a:p>
            <a:pPr lvl="0"/>
            <a:r>
              <a:rPr lang="en-US" dirty="0"/>
              <a:t>Optimize the value of IT by delivering benefits to the organization and its stakeholders</a:t>
            </a:r>
          </a:p>
          <a:p>
            <a:pPr lvl="0"/>
            <a:r>
              <a:rPr lang="en-US" dirty="0"/>
              <a:t>Manage the risks associated with IT by identifying, assessing, and mitigating them</a:t>
            </a:r>
          </a:p>
          <a:p>
            <a:pPr lvl="0"/>
            <a:r>
              <a:rPr lang="en-US" dirty="0"/>
              <a:t>Enhance the performance of IT by improving the quality, efficiency, and effectiveness of IT services</a:t>
            </a:r>
          </a:p>
          <a:p>
            <a:pPr lvl="0"/>
            <a:r>
              <a:rPr lang="en-US" dirty="0"/>
              <a:t>Foster a culture of continuous improvement by learning from feedback and best practices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Guidelines for Decision-Making</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Documenting and communicating the IT governance framework, including the principles, rules, processes, roles, responsibilities and authorities that guide decision-making</a:t>
            </a:r>
          </a:p>
          <a:p>
            <a:pPr lvl="0">
              <a:lnSpc>
                <a:spcPct val="90000"/>
              </a:lnSpc>
            </a:pPr>
            <a:r>
              <a:rPr lang="en-US" sz="1700"/>
              <a:t>Establishing and maintaining a repository of IT governance decisions, including the rationale, criteria, evidence, alternatives and impacts of each decision</a:t>
            </a:r>
          </a:p>
          <a:p>
            <a:pPr lvl="0">
              <a:lnSpc>
                <a:spcPct val="90000"/>
              </a:lnSpc>
            </a:pPr>
            <a:r>
              <a:rPr lang="en-US" sz="1700"/>
              <a:t>Implementing and monitoring a set of KPIs and metrics that measure the performance and outcomes of IT governance decisions</a:t>
            </a:r>
          </a:p>
          <a:p>
            <a:pPr lvl="0">
              <a:lnSpc>
                <a:spcPct val="90000"/>
              </a:lnSpc>
            </a:pPr>
            <a:r>
              <a:rPr lang="en-US" sz="1700"/>
              <a:t>Conducting regular audits and reviews of IT governance decisions to verify their validity, effectiveness and efficiency</a:t>
            </a:r>
          </a:p>
          <a:p>
            <a:pPr lvl="0">
              <a:lnSpc>
                <a:spcPct val="90000"/>
              </a:lnSpc>
            </a:pPr>
            <a:r>
              <a:rPr lang="en-US" sz="1700"/>
              <a:t>Reporting and disclosing IT governance decisions to relevant stakeholders, such as senior management, board of directors, regulators, customers and suppliers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Guidelines for Decision-Making</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Establishing and enforcing a mechanism for escalating, resolving and learning from issues, disputes and complaints related to IT governance decisions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Risk Management &amp; Mitigation</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Protect their assets, data, reputation, and stakeholders from harm or loss</a:t>
            </a:r>
          </a:p>
          <a:p>
            <a:pPr lvl="0"/>
            <a:r>
              <a:rPr lang="en-US" dirty="0"/>
              <a:t>Ensure the continuity and availability of their IT services and operations</a:t>
            </a:r>
          </a:p>
          <a:p>
            <a:pPr lvl="0"/>
            <a:r>
              <a:rPr lang="en-US" dirty="0"/>
              <a:t>Achieve their strategic objectives and deliver value to their customers</a:t>
            </a:r>
          </a:p>
          <a:p>
            <a:pPr lvl="0"/>
            <a:r>
              <a:rPr lang="en-US" dirty="0"/>
              <a:t>Comply with legal, regulatory, contractual, and ethical obligations</a:t>
            </a:r>
          </a:p>
          <a:p>
            <a:pPr lvl="0"/>
            <a:r>
              <a:rPr lang="en-US" dirty="0"/>
              <a:t>Enhance their decision-making and innovation capabilities</a:t>
            </a:r>
          </a:p>
          <a:p>
            <a:pPr lvl="0"/>
            <a:r>
              <a:rPr lang="en-US" dirty="0"/>
              <a:t>Reduce costs and optimize resources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Risk Management &amp; Mitigation</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Establish a risk management framework that defines the scope, objectives, roles, responsibilities, policies, procedures, tools, and metrics for managing and mitigating risks</a:t>
            </a:r>
          </a:p>
          <a:p>
            <a:pPr lvl="0">
              <a:lnSpc>
                <a:spcPct val="90000"/>
              </a:lnSpc>
            </a:pPr>
            <a:r>
              <a:rPr lang="en-US" sz="1700"/>
              <a:t>Conduct a risk assessment that identifies and prioritizes the sources and impacts of risks for each IT system and process</a:t>
            </a:r>
          </a:p>
          <a:p>
            <a:pPr lvl="0">
              <a:lnSpc>
                <a:spcPct val="90000"/>
              </a:lnSpc>
            </a:pPr>
            <a:r>
              <a:rPr lang="en-US" sz="1700"/>
              <a:t>Develop a risk treatment plan that specifies the actions, resources, timelines, and owners for reducing or eliminating the risks or their consequences</a:t>
            </a:r>
          </a:p>
          <a:p>
            <a:pPr lvl="0">
              <a:lnSpc>
                <a:spcPct val="90000"/>
              </a:lnSpc>
            </a:pPr>
            <a:r>
              <a:rPr lang="en-US" sz="1700"/>
              <a:t>Implement the risk treatment plan by executing the actions and allocating the resources as planned</a:t>
            </a:r>
          </a:p>
          <a:p>
            <a:pPr lvl="0">
              <a:lnSpc>
                <a:spcPct val="90000"/>
              </a:lnSpc>
            </a:pPr>
            <a:r>
              <a:rPr lang="en-US" sz="1700"/>
              <a:t>Monitor and review the risk situation by measuring the performance, effectiveness, and efficiency of the risk treatment actions and reporting the results and progress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Risk Management &amp; Mitigation</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Update the risk management framework, assessment, treatment plan, and actions as needed to reflect changes in the internal or external environment or feedback from stakeholders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43" name="Rectangle 104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B600F-BEB8-F9BF-B120-21F53AA962DD}"/>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Course notes</a:t>
            </a:r>
          </a:p>
        </p:txBody>
      </p:sp>
      <p:sp>
        <p:nvSpPr>
          <p:cNvPr id="104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7" name="Freeform: Shape 104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AU"/>
          </a:p>
        </p:txBody>
      </p:sp>
      <p:pic>
        <p:nvPicPr>
          <p:cNvPr id="1026" name="Picture 2" descr="Course-Notes.org - Crunchbase Company Profile &amp; Funding">
            <a:extLst>
              <a:ext uri="{FF2B5EF4-FFF2-40B4-BE49-F238E27FC236}">
                <a16:creationId xmlns:a16="http://schemas.microsoft.com/office/drawing/2014/main" id="{CD0CF19B-C062-32F9-6689-8796CBA73288}"/>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tretch>
            <a:fillRect/>
          </a:stretch>
        </p:blipFill>
        <p:spPr bwMode="auto">
          <a:xfrm>
            <a:off x="6093992" y="704054"/>
            <a:ext cx="5449889" cy="544988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778B97CE-8BDF-1F3B-1CFD-8762C75830AE}"/>
              </a:ext>
            </a:extLst>
          </p:cNvPr>
          <p:cNvSpPr>
            <a:spLocks noGrp="1"/>
          </p:cNvSpPr>
          <p:nvPr>
            <p:ph sz="half" idx="1"/>
          </p:nvPr>
        </p:nvSpPr>
        <p:spPr>
          <a:xfrm>
            <a:off x="648931" y="2438400"/>
            <a:ext cx="4166509" cy="3785419"/>
          </a:xfrm>
        </p:spPr>
        <p:txBody>
          <a:bodyPr vert="horz" lIns="91440" tIns="45720" rIns="91440" bIns="45720" rtlCol="0">
            <a:normAutofit/>
          </a:bodyPr>
          <a:lstStyle/>
          <a:p>
            <a:r>
              <a:rPr lang="en-US">
                <a:solidFill>
                  <a:srgbClr val="EBEBEB"/>
                </a:solidFill>
              </a:rPr>
              <a:t>Course notes contained in a single (large) PDF</a:t>
            </a:r>
          </a:p>
          <a:p>
            <a:r>
              <a:rPr lang="en-US">
                <a:solidFill>
                  <a:srgbClr val="EBEBEB"/>
                </a:solidFill>
              </a:rPr>
              <a:t>Endeavour to read the weekly topic before the lecture</a:t>
            </a:r>
          </a:p>
          <a:p>
            <a:r>
              <a:rPr lang="en-US">
                <a:solidFill>
                  <a:srgbClr val="EBEBEB"/>
                </a:solidFill>
              </a:rPr>
              <a:t>Course notes are the basis of the lectures and of the workshop tasks each week. </a:t>
            </a:r>
          </a:p>
          <a:p>
            <a:r>
              <a:rPr lang="en-US">
                <a:solidFill>
                  <a:srgbClr val="EBEBEB"/>
                </a:solidFill>
              </a:rPr>
              <a:t>Download from course website</a:t>
            </a:r>
          </a:p>
        </p:txBody>
      </p:sp>
    </p:spTree>
    <p:extLst>
      <p:ext uri="{BB962C8B-B14F-4D97-AF65-F5344CB8AC3E}">
        <p14:creationId xmlns:p14="http://schemas.microsoft.com/office/powerpoint/2010/main" val="270471602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8930" y="629266"/>
            <a:ext cx="6188190" cy="1622321"/>
          </a:xfrm>
        </p:spPr>
        <p:txBody>
          <a:bodyPr>
            <a:normAutofit/>
          </a:bodyPr>
          <a:lstStyle/>
          <a:p>
            <a:r>
              <a:rPr lang="en-US">
                <a:solidFill>
                  <a:srgbClr val="EBEBEB"/>
                </a:solidFill>
              </a:rPr>
              <a:t>Ethical &amp; Legal Compliance</a:t>
            </a:r>
          </a:p>
        </p:txBody>
      </p:sp>
      <p:sp>
        <p:nvSpPr>
          <p:cNvPr id="3" name="Content Placeholder"/>
          <p:cNvSpPr>
            <a:spLocks noGrp="1"/>
          </p:cNvSpPr>
          <p:nvPr>
            <p:ph idx="1"/>
          </p:nvPr>
        </p:nvSpPr>
        <p:spPr>
          <a:xfrm>
            <a:off x="648930" y="2438400"/>
            <a:ext cx="6188189" cy="3785419"/>
          </a:xfrm>
        </p:spPr>
        <p:txBody>
          <a:bodyPr>
            <a:normAutofit/>
          </a:bodyPr>
          <a:lstStyle/>
          <a:p>
            <a:pPr lvl="0">
              <a:lnSpc>
                <a:spcPct val="90000"/>
              </a:lnSpc>
            </a:pPr>
            <a:r>
              <a:rPr lang="en-US" sz="1600">
                <a:solidFill>
                  <a:srgbClr val="FFFFFF"/>
                </a:solidFill>
              </a:rPr>
              <a:t>It helps to build trust and reputation among stakeholders, which can enhance customer loyalty, employee engagement, partner collaboration and social responsibility</a:t>
            </a:r>
          </a:p>
          <a:p>
            <a:pPr lvl="0">
              <a:lnSpc>
                <a:spcPct val="90000"/>
              </a:lnSpc>
            </a:pPr>
            <a:r>
              <a:rPr lang="en-US" sz="1600">
                <a:solidFill>
                  <a:srgbClr val="FFFFFF"/>
                </a:solidFill>
              </a:rPr>
              <a:t>It helps to avoid or minimise legal liabilities, fines, sanctions or lawsuits that can result from violating laws, regulations or standards that apply to the organisation's IT activities</a:t>
            </a:r>
          </a:p>
          <a:p>
            <a:pPr lvl="0">
              <a:lnSpc>
                <a:spcPct val="90000"/>
              </a:lnSpc>
            </a:pPr>
            <a:r>
              <a:rPr lang="en-US" sz="1600">
                <a:solidFill>
                  <a:srgbClr val="FFFFFF"/>
                </a:solidFill>
              </a:rPr>
              <a:t>It helps to prevent or mitigate ethical issues or dilemmas that can arise from the use or misuse of IT, such as privacy breaches, data misuse, cyberattacks, bias or discrimination</a:t>
            </a:r>
          </a:p>
          <a:p>
            <a:pPr lvl="0">
              <a:lnSpc>
                <a:spcPct val="90000"/>
              </a:lnSpc>
            </a:pPr>
            <a:r>
              <a:rPr lang="en-US" sz="1600">
                <a:solidFill>
                  <a:srgbClr val="FFFFFF"/>
                </a:solidFill>
              </a:rPr>
              <a:t>It helps to foster a culture of ethics and integrity in the organisation, which can encourage innovation, creativity and excellence in IT</a:t>
            </a: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Hands-on top of each other">
            <a:extLst>
              <a:ext uri="{FF2B5EF4-FFF2-40B4-BE49-F238E27FC236}">
                <a16:creationId xmlns:a16="http://schemas.microsoft.com/office/drawing/2014/main" id="{7BD48B41-9A34-B734-8AE0-EDA6B56C9575}"/>
              </a:ext>
            </a:extLst>
          </p:cNvPr>
          <p:cNvPicPr>
            <a:picLocks noChangeAspect="1"/>
          </p:cNvPicPr>
          <p:nvPr/>
        </p:nvPicPr>
        <p:blipFill rotWithShape="1">
          <a:blip r:embed="rId3"/>
          <a:srcRect l="56291" r="12046"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8930" y="629266"/>
            <a:ext cx="6188190" cy="1622321"/>
          </a:xfrm>
        </p:spPr>
        <p:txBody>
          <a:bodyPr>
            <a:normAutofit/>
          </a:bodyPr>
          <a:lstStyle/>
          <a:p>
            <a:r>
              <a:rPr lang="en-US">
                <a:solidFill>
                  <a:srgbClr val="EBEBEB"/>
                </a:solidFill>
              </a:rPr>
              <a:t>Ethical &amp; Legal Compliance</a:t>
            </a:r>
          </a:p>
        </p:txBody>
      </p:sp>
      <p:sp>
        <p:nvSpPr>
          <p:cNvPr id="3" name="Content Placeholder"/>
          <p:cNvSpPr>
            <a:spLocks noGrp="1"/>
          </p:cNvSpPr>
          <p:nvPr>
            <p:ph idx="1"/>
          </p:nvPr>
        </p:nvSpPr>
        <p:spPr>
          <a:xfrm>
            <a:off x="648930" y="2438400"/>
            <a:ext cx="6188189" cy="3785419"/>
          </a:xfrm>
        </p:spPr>
        <p:txBody>
          <a:bodyPr>
            <a:normAutofit/>
          </a:bodyPr>
          <a:lstStyle/>
          <a:p>
            <a:pPr lvl="0">
              <a:lnSpc>
                <a:spcPct val="90000"/>
              </a:lnSpc>
            </a:pPr>
            <a:r>
              <a:rPr lang="en-US">
                <a:solidFill>
                  <a:srgbClr val="FFFFFF"/>
                </a:solidFill>
              </a:rPr>
              <a:t>Identify and understand the legal, regulatory and ethical requirements that apply to the organisation's IT activities</a:t>
            </a:r>
          </a:p>
          <a:p>
            <a:pPr lvl="0">
              <a:lnSpc>
                <a:spcPct val="90000"/>
              </a:lnSpc>
            </a:pPr>
            <a:r>
              <a:rPr lang="en-US">
                <a:solidFill>
                  <a:srgbClr val="FFFFFF"/>
                </a:solidFill>
              </a:rPr>
              <a:t>Assess and document the current state of compliance in the organisation's IT governance framework</a:t>
            </a:r>
          </a:p>
          <a:p>
            <a:pPr lvl="0">
              <a:lnSpc>
                <a:spcPct val="90000"/>
              </a:lnSpc>
            </a:pPr>
            <a:r>
              <a:rPr lang="en-US">
                <a:solidFill>
                  <a:srgbClr val="FFFFFF"/>
                </a:solidFill>
              </a:rPr>
              <a:t>Develop and implement a plan to improve compliance in the organisation's IT governance framework</a:t>
            </a:r>
          </a:p>
          <a:p>
            <a:pPr lvl="0">
              <a:lnSpc>
                <a:spcPct val="90000"/>
              </a:lnSpc>
            </a:pPr>
            <a:r>
              <a:rPr lang="en-US">
                <a:solidFill>
                  <a:srgbClr val="FFFFFF"/>
                </a:solidFill>
              </a:rPr>
              <a:t>Review and update the compliance plan regularly</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76064C7-8304-943D-BD5E-A960FD368BAD}"/>
              </a:ext>
            </a:extLst>
          </p:cNvPr>
          <p:cNvPicPr>
            <a:picLocks noChangeAspect="1"/>
          </p:cNvPicPr>
          <p:nvPr/>
        </p:nvPicPr>
        <p:blipFill rotWithShape="1">
          <a:blip r:embed="rId3"/>
          <a:srcRect l="49875" r="561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1.2. IT Compliance &amp; Regulatory Standards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Today's business environment is becoming more complex, and organizations must negotiate the web of regulations and standards</a:t>
            </a:r>
          </a:p>
          <a:p>
            <a:pPr lvl="0"/>
            <a:r>
              <a:rPr lang="en-US" dirty="0"/>
              <a:t>IT compliance and regulatory standards ensure that organizations adhere to a set of guidelines, laws, and best practices</a:t>
            </a:r>
          </a:p>
          <a:p>
            <a:pPr lvl="0"/>
            <a:r>
              <a:rPr lang="en-US" dirty="0"/>
              <a:t>Organizations must define and implement policies that not only facilitate compliance but also engender ethical conduct, responsible innovation, and safeguards against risks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The Regulatory Framework</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The regulatory framework for IT and cybersecurity compliance and regulatory standards is the set of laws, rules, guidelines and best practices that govern how businesses use, store, process and transmit information technology</a:t>
            </a:r>
          </a:p>
          <a:p>
            <a:pPr lvl="0"/>
            <a:r>
              <a:rPr lang="en-US" dirty="0"/>
              <a:t>The framework varies depending on the type and nature of the data involved, such as personal data, health data, financial data or government data</a:t>
            </a:r>
          </a:p>
          <a:p>
            <a:pPr lvl="0"/>
            <a:r>
              <a:rPr lang="en-US" dirty="0"/>
              <a:t>The framework also depends on the geographic location of the business and its customers, as different regions and countries have different regulations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900">
                <a:solidFill>
                  <a:schemeClr val="bg2"/>
                </a:solidFill>
              </a:rPr>
              <a:t>IT and Cybersecurity compliance standards include</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sz="1500"/>
              <a:t>GDPR: The General Data Protection Regulation is a set of IT regulations that the European Union enforces</a:t>
            </a:r>
          </a:p>
          <a:p>
            <a:pPr lvl="1">
              <a:lnSpc>
                <a:spcPct val="90000"/>
              </a:lnSpc>
            </a:pPr>
            <a:r>
              <a:rPr lang="en-US" sz="1500"/>
              <a:t>The data subject has given consent to the processing of his or her personal data</a:t>
            </a:r>
          </a:p>
          <a:p>
            <a:pPr lvl="1">
              <a:lnSpc>
                <a:spcPct val="90000"/>
              </a:lnSpc>
            </a:pPr>
            <a:r>
              <a:rPr lang="en-US" sz="1500"/>
              <a:t>Contractual obligations with a data subject have been fulfilled</a:t>
            </a:r>
          </a:p>
          <a:p>
            <a:pPr lvl="1">
              <a:lnSpc>
                <a:spcPct val="90000"/>
              </a:lnSpc>
            </a:pPr>
            <a:r>
              <a:rPr lang="en-US" sz="1500"/>
              <a:t>The data subject has complied with a data controller's legal obligations</a:t>
            </a:r>
          </a:p>
          <a:p>
            <a:pPr lvl="1">
              <a:lnSpc>
                <a:spcPct val="90000"/>
              </a:lnSpc>
            </a:pPr>
            <a:r>
              <a:rPr lang="en-US" sz="1500"/>
              <a:t>The vital interests of a data subject are protected</a:t>
            </a:r>
          </a:p>
          <a:p>
            <a:pPr lvl="1">
              <a:lnSpc>
                <a:spcPct val="90000"/>
              </a:lnSpc>
            </a:pPr>
            <a:r>
              <a:rPr lang="en-US" sz="1500"/>
              <a:t>The processing is done in the public interest or official authority</a:t>
            </a:r>
          </a:p>
          <a:p>
            <a:pPr lvl="1">
              <a:lnSpc>
                <a:spcPct val="90000"/>
              </a:lnSpc>
            </a:pPr>
            <a:r>
              <a:rPr lang="en-US" sz="1500"/>
              <a:t>The processing is done in the legitimate interests of a data controller unless precedence is taken by the interests of the data subject</a:t>
            </a:r>
          </a:p>
          <a:p>
            <a:pPr lvl="0">
              <a:lnSpc>
                <a:spcPct val="90000"/>
              </a:lnSpc>
            </a:pPr>
            <a:r>
              <a:rPr lang="en-US" sz="1500"/>
              <a:t>Anti-Money Laundering &amp; Know Your Customer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900">
                <a:solidFill>
                  <a:schemeClr val="bg2"/>
                </a:solidFill>
              </a:rPr>
              <a:t>IT and Cybersecurity compliance standards include</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sz="1600"/>
              <a:t>PCI DSS: The Payment Card Industry Data Security Standard governs the security of financial card data, such as credit card or debit card information</a:t>
            </a:r>
          </a:p>
          <a:p>
            <a:pPr lvl="0">
              <a:lnSpc>
                <a:spcPct val="90000"/>
              </a:lnSpc>
            </a:pPr>
            <a:r>
              <a:rPr lang="en-US" sz="1600"/>
              <a:t>HIPAA: The Health Insurance Portability and Accountability Act is an IT compliance standard for the health care industry</a:t>
            </a:r>
          </a:p>
          <a:p>
            <a:pPr lvl="0">
              <a:lnSpc>
                <a:spcPct val="90000"/>
              </a:lnSpc>
            </a:pPr>
            <a:r>
              <a:rPr lang="en-US" sz="1600"/>
              <a:t>NIST SP 800-171: The National Institute of Standards and Technology Special Publication 800-171 is a set of IT security requirements for businesses that work with federal or state agencies</a:t>
            </a:r>
          </a:p>
          <a:p>
            <a:pPr lvl="0">
              <a:lnSpc>
                <a:spcPct val="90000"/>
              </a:lnSpc>
            </a:pPr>
            <a:r>
              <a:rPr lang="en-US" sz="1600"/>
              <a:t>Identify the IT compliance standards that apply to your business</a:t>
            </a:r>
          </a:p>
          <a:p>
            <a:pPr lvl="0">
              <a:lnSpc>
                <a:spcPct val="90000"/>
              </a:lnSpc>
            </a:pPr>
            <a:r>
              <a:rPr lang="en-US" sz="1600"/>
              <a:t>Assess your current level of compliance</a:t>
            </a:r>
          </a:p>
          <a:p>
            <a:pPr lvl="0">
              <a:lnSpc>
                <a:spcPct val="90000"/>
              </a:lnSpc>
            </a:pPr>
            <a:r>
              <a:rPr lang="en-US" sz="1600"/>
              <a:t>Implement security measures to meet the compliance requirements</a:t>
            </a:r>
          </a:p>
          <a:p>
            <a:pPr lvl="0">
              <a:lnSpc>
                <a:spcPct val="90000"/>
              </a:lnSpc>
            </a:pPr>
            <a:r>
              <a:rPr lang="en-US" sz="1600"/>
              <a:t>Monitor and maintain your compliance status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IT Compliance Policies</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sz="1700"/>
              <a:t>They help the organization meet its legal and contractual obligations, such as the Sarbanes-Oxley Act for financial reporting, the Gramm-Leach-Bliley Act for financial data protection, or the Payment Card Industry Data Security Standard for credit card transactions</a:t>
            </a:r>
          </a:p>
          <a:p>
            <a:pPr lvl="0">
              <a:lnSpc>
                <a:spcPct val="90000"/>
              </a:lnSpc>
            </a:pPr>
            <a:r>
              <a:rPr lang="en-US" sz="1700"/>
              <a:t>They enhance the organization's reputation and trustworthiness among its customers, partners, and regulators, by demonstrating its commitment to data security and privacy</a:t>
            </a:r>
          </a:p>
          <a:p>
            <a:pPr lvl="0">
              <a:lnSpc>
                <a:spcPct val="90000"/>
              </a:lnSpc>
            </a:pPr>
            <a:r>
              <a:rPr lang="en-US" sz="1700"/>
              <a:t>They reduce the likelihood and impact of cyberattacks, data breaches, and other incidents that could compromise the organization's data and systems, by implementing preventive and corrective measures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IT Compliance Policies</a:t>
            </a:r>
          </a:p>
        </p:txBody>
      </p:sp>
      <p:sp>
        <p:nvSpPr>
          <p:cNvPr id="3" name="Content Placeholder"/>
          <p:cNvSpPr>
            <a:spLocks noGrp="1"/>
          </p:cNvSpPr>
          <p:nvPr>
            <p:ph idx="1"/>
          </p:nvPr>
        </p:nvSpPr>
        <p:spPr>
          <a:xfrm>
            <a:off x="5204109" y="1645920"/>
            <a:ext cx="6269434" cy="4470821"/>
          </a:xfrm>
        </p:spPr>
        <p:txBody>
          <a:bodyPr>
            <a:normAutofit/>
          </a:bodyPr>
          <a:lstStyle/>
          <a:p>
            <a:pPr lvl="0">
              <a:lnSpc>
                <a:spcPct val="90000"/>
              </a:lnSpc>
            </a:pPr>
            <a:r>
              <a:rPr lang="en-US" dirty="0"/>
              <a:t>Identify the applicable laws, regulations, and standards that affect its IT activities, such as SOX, GLBA, PCI DSS, HIPAA, GDPR, ISO 27001, NIST 800-53, etc</a:t>
            </a:r>
            <a:endParaRPr lang="en-US"/>
          </a:p>
          <a:p>
            <a:pPr lvl="0">
              <a:lnSpc>
                <a:spcPct val="90000"/>
              </a:lnSpc>
            </a:pPr>
            <a:r>
              <a:rPr lang="en-US" dirty="0"/>
              <a:t>Assess the current state of its IT compliance posture, by conducting audits, gap analyses, risk assessments, and maturity assessments</a:t>
            </a:r>
            <a:endParaRPr lang="en-US"/>
          </a:p>
          <a:p>
            <a:pPr lvl="0">
              <a:lnSpc>
                <a:spcPct val="90000"/>
              </a:lnSpc>
            </a:pPr>
            <a:r>
              <a:rPr lang="en-US" dirty="0"/>
              <a:t>Define the desired state of its IT compliance posture, by setting goals, objectives, and metrics for each compliance area</a:t>
            </a:r>
            <a:endParaRPr lang="en-US"/>
          </a:p>
          <a:p>
            <a:pPr lvl="0">
              <a:lnSpc>
                <a:spcPct val="90000"/>
              </a:lnSpc>
            </a:pPr>
            <a:r>
              <a:rPr lang="en-US" dirty="0"/>
              <a:t>Develop the IT compliance policies that outline the roles, responsibilities, procedures, controls, and tools for achieving compliance in each area</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a:solidFill>
                  <a:schemeClr val="bg2"/>
                </a:solidFill>
              </a:rPr>
              <a:t>IT Compliance Policies</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Implement the IT compliance policies across the organization, by communicating them to all stakeholders, providing training and awareness programs, enforcing them through monitoring and reporting mechanisms, and reviewing them periodically for improvement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Risk Management &amp; Mitigation</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a:t>The General Data Protection Regulation , which is a European Union law that protects the privacy and rights of individuals in relation to their personal data</a:t>
            </a:r>
          </a:p>
          <a:p>
            <a:pPr lvl="0">
              <a:lnSpc>
                <a:spcPct val="90000"/>
              </a:lnSpc>
            </a:pPr>
            <a:r>
              <a:rPr lang="en-US" sz="1900"/>
              <a:t>The Payment Card Industry Data Security Standard , which is a set of security requirements for organizations that process, store, or transmit credit card information</a:t>
            </a:r>
          </a:p>
          <a:p>
            <a:pPr lvl="0">
              <a:lnSpc>
                <a:spcPct val="90000"/>
              </a:lnSpc>
            </a:pPr>
            <a:r>
              <a:rPr lang="en-US" sz="1900"/>
              <a:t>The ISO/IEC 27000 series, which is a family of international standards for information security management systems</a:t>
            </a:r>
          </a:p>
          <a:p>
            <a:pPr lvl="0">
              <a:lnSpc>
                <a:spcPct val="90000"/>
              </a:lnSpc>
            </a:pPr>
            <a:r>
              <a:rPr lang="en-US" sz="1900"/>
              <a:t>Establishing a governance framework for IT compliance and regulatory standards</a:t>
            </a:r>
          </a:p>
          <a:p>
            <a:pPr lvl="0">
              <a:lnSpc>
                <a:spcPct val="90000"/>
              </a:lnSpc>
            </a:pPr>
            <a:r>
              <a:rPr lang="en-US" sz="1900"/>
              <a:t>Conducting a risk assessment for IT compliance and regulatory standards</a:t>
            </a:r>
          </a:p>
          <a:p>
            <a:pPr lvl="0">
              <a:lnSpc>
                <a:spcPct val="90000"/>
              </a:lnSpc>
            </a:pPr>
            <a:r>
              <a:rPr lang="en-US" sz="1900"/>
              <a:t>Implementing risk treatment strategies for IT compliance and regulatory standards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527F4-A889-AEDE-6526-4BD8461A241F}"/>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Assessment schedule</a:t>
            </a:r>
          </a:p>
        </p:txBody>
      </p:sp>
      <p:sp>
        <p:nvSpPr>
          <p:cNvPr id="4" name="Content Placeholder 3">
            <a:extLst>
              <a:ext uri="{FF2B5EF4-FFF2-40B4-BE49-F238E27FC236}">
                <a16:creationId xmlns:a16="http://schemas.microsoft.com/office/drawing/2014/main" id="{D783CBD3-0D90-CDC2-F9E7-DF883DED883B}"/>
              </a:ext>
            </a:extLst>
          </p:cNvPr>
          <p:cNvSpPr>
            <a:spLocks noGrp="1"/>
          </p:cNvSpPr>
          <p:nvPr>
            <p:ph sz="half" idx="2"/>
          </p:nvPr>
        </p:nvSpPr>
        <p:spPr>
          <a:xfrm>
            <a:off x="648930" y="2438400"/>
            <a:ext cx="6188189" cy="3785419"/>
          </a:xfrm>
        </p:spPr>
        <p:txBody>
          <a:bodyPr vert="horz" lIns="91440" tIns="45720" rIns="91440" bIns="45720" rtlCol="0">
            <a:normAutofit/>
          </a:bodyPr>
          <a:lstStyle/>
          <a:p>
            <a:r>
              <a:rPr lang="en-US" sz="1700" dirty="0">
                <a:solidFill>
                  <a:srgbClr val="FFFFFF"/>
                </a:solidFill>
              </a:rPr>
              <a:t>Do the weekly Workshop exercise (500 words using the workshop template provided on the course website.</a:t>
            </a:r>
          </a:p>
          <a:p>
            <a:r>
              <a:rPr lang="en-US" sz="1700" dirty="0">
                <a:solidFill>
                  <a:srgbClr val="FFFFFF"/>
                </a:solidFill>
              </a:rPr>
              <a:t>Assignment 1A </a:t>
            </a:r>
            <a:r>
              <a:rPr lang="en-US" sz="1700" dirty="0">
                <a:solidFill>
                  <a:srgbClr val="FFFFFF"/>
                </a:solidFill>
                <a:effectLst/>
              </a:rPr>
              <a:t>due no later Friday midnight Week 6</a:t>
            </a:r>
          </a:p>
          <a:p>
            <a:r>
              <a:rPr lang="en-US" sz="1700" dirty="0">
                <a:solidFill>
                  <a:srgbClr val="FFFFFF"/>
                </a:solidFill>
              </a:rPr>
              <a:t>Assignment 1B </a:t>
            </a:r>
            <a:r>
              <a:rPr lang="en-US" sz="1700" dirty="0">
                <a:solidFill>
                  <a:srgbClr val="FFFFFF"/>
                </a:solidFill>
                <a:effectLst/>
              </a:rPr>
              <a:t>due no later Friday midnight Week 11</a:t>
            </a:r>
          </a:p>
          <a:p>
            <a:r>
              <a:rPr lang="en-US" sz="1700" dirty="0">
                <a:solidFill>
                  <a:srgbClr val="FFFFFF"/>
                </a:solidFill>
                <a:effectLst/>
              </a:rPr>
              <a:t>A 3,000 to 3,500-word industry report, due Friday of Week 8. It explores a topic in cyber security governance that interests you and which you may like to be involved with later. Assignment helps clarify career focus.</a:t>
            </a:r>
          </a:p>
          <a:p>
            <a:r>
              <a:rPr lang="en-US" sz="1700" dirty="0">
                <a:solidFill>
                  <a:srgbClr val="FFFFFF"/>
                </a:solidFill>
              </a:rPr>
              <a:t>Weekly self-review quizzes</a:t>
            </a:r>
          </a:p>
          <a:p>
            <a:endParaRPr lang="en-US" sz="1700" dirty="0">
              <a:solidFill>
                <a:srgbClr val="FFFFFF"/>
              </a:solidFill>
            </a:endParaRP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Sticky notes on a wall">
            <a:extLst>
              <a:ext uri="{FF2B5EF4-FFF2-40B4-BE49-F238E27FC236}">
                <a16:creationId xmlns:a16="http://schemas.microsoft.com/office/drawing/2014/main" id="{3C0C18C1-2E98-7AC3-DFC4-28F5B0E7388B}"/>
              </a:ext>
            </a:extLst>
          </p:cNvPr>
          <p:cNvPicPr>
            <a:picLocks noChangeAspect="1"/>
          </p:cNvPicPr>
          <p:nvPr/>
        </p:nvPicPr>
        <p:blipFill rotWithShape="1">
          <a:blip r:embed="rId7"/>
          <a:srcRect l="24629" r="24892"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399991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600"/>
              <a:t>Risk Management &amp; Mitigation</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Implementing technical safeguards such as encryption, firewalls, antivirus software, or backup systems to protect information and technology from unauthorized access or damage</a:t>
            </a:r>
            <a:endParaRPr lang="en-US"/>
          </a:p>
          <a:p>
            <a:pPr lvl="0">
              <a:lnSpc>
                <a:spcPct val="90000"/>
              </a:lnSpc>
            </a:pPr>
            <a:r>
              <a:rPr lang="en-US" dirty="0"/>
              <a:t>Implementing administrative safeguards such as training, awareness, policies, procedures, or audits to ensure that staff follow the rules and requirements for information and technology</a:t>
            </a:r>
            <a:endParaRPr lang="en-US"/>
          </a:p>
          <a:p>
            <a:pPr lvl="0">
              <a:lnSpc>
                <a:spcPct val="90000"/>
              </a:lnSpc>
            </a:pPr>
            <a:r>
              <a:rPr lang="en-US" dirty="0"/>
              <a:t>Implementing legal safeguards such as contracts, agreements, or insurance to transfer or share the responsibility or liability for information and technology with other parties</a:t>
            </a:r>
            <a:endParaRPr lang="en-US"/>
          </a:p>
          <a:p>
            <a:pPr lvl="0">
              <a:lnSpc>
                <a:spcPct val="90000"/>
              </a:lnSpc>
            </a:pPr>
            <a:r>
              <a:rPr lang="en-US" dirty="0"/>
              <a:t>Monitoring and reviewing the effectiveness of risk management activities for IT compliance and regulatory standards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600">
                <a:solidFill>
                  <a:srgbClr val="FFFFFF"/>
                </a:solidFill>
              </a:rPr>
              <a:t>Ethical Considerations in Emerging Technologies</a:t>
            </a:r>
          </a:p>
        </p:txBody>
      </p:sp>
      <p:sp>
        <p:nvSpPr>
          <p:cNvPr id="3" name="Content Placeholder"/>
          <p:cNvSpPr>
            <a:spLocks noGrp="1"/>
          </p:cNvSpPr>
          <p:nvPr>
            <p:ph idx="1"/>
          </p:nvPr>
        </p:nvSpPr>
        <p:spPr>
          <a:xfrm>
            <a:off x="5204109" y="1645920"/>
            <a:ext cx="5919503" cy="4470821"/>
          </a:xfrm>
        </p:spPr>
        <p:txBody>
          <a:bodyPr>
            <a:normAutofit/>
          </a:bodyPr>
          <a:lstStyle/>
          <a:p>
            <a:pPr lvl="0"/>
            <a:r>
              <a:rPr lang="en-US" dirty="0"/>
              <a:t>Emerging technologies such as artificial intelligence, cloud computing, big data, and cybersecurity have enormous potential to transform various domains of human activity</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900">
                <a:solidFill>
                  <a:schemeClr val="bg2"/>
                </a:solidFill>
              </a:rPr>
              <a:t>Ethical Dilemmas and Principles in Data Retention and Deletion</a:t>
            </a:r>
          </a:p>
        </p:txBody>
      </p:sp>
      <p:sp>
        <p:nvSpPr>
          <p:cNvPr id="3" name="Content Placeholder"/>
          <p:cNvSpPr>
            <a:spLocks noGrp="1"/>
          </p:cNvSpPr>
          <p:nvPr>
            <p:ph idx="1"/>
          </p:nvPr>
        </p:nvSpPr>
        <p:spPr>
          <a:xfrm>
            <a:off x="5204109" y="1645920"/>
            <a:ext cx="6269434" cy="4470821"/>
          </a:xfrm>
        </p:spPr>
        <p:txBody>
          <a:bodyPr>
            <a:normAutofit/>
          </a:bodyPr>
          <a:lstStyle/>
          <a:p>
            <a:pPr lvl="0"/>
            <a:r>
              <a:rPr lang="en-US" dirty="0"/>
              <a:t>How long should data be retained?</a:t>
            </a:r>
          </a:p>
          <a:p>
            <a:pPr lvl="0"/>
            <a:r>
              <a:rPr lang="en-US" dirty="0"/>
              <a:t>How should data be deleted?</a:t>
            </a:r>
          </a:p>
          <a:p>
            <a:pPr lvl="0"/>
            <a:r>
              <a:rPr lang="en-US" dirty="0"/>
              <a:t>Who should decide on data retention and deletion?</a:t>
            </a:r>
          </a:p>
          <a:p>
            <a:pPr lvl="0"/>
            <a:r>
              <a:rPr lang="en-US" dirty="0"/>
              <a:t>What are the trade-offs between data retention and deletion?</a:t>
            </a:r>
          </a:p>
          <a:p>
            <a:pPr lvl="0"/>
            <a:r>
              <a:rPr lang="en-US" dirty="0"/>
              <a:t>Respect for human dignity</a:t>
            </a:r>
          </a:p>
          <a:p>
            <a:pPr lvl="0"/>
            <a:r>
              <a:rPr lang="en-US" dirty="0"/>
              <a:t>Fairness and justice</a:t>
            </a:r>
          </a:p>
          <a:p>
            <a:pPr lvl="0"/>
            <a:r>
              <a:rPr lang="en-US" dirty="0"/>
              <a:t>Beneficence and non-maleficence</a:t>
            </a:r>
          </a:p>
          <a:p>
            <a:pPr lvl="0"/>
            <a:r>
              <a:rPr lang="en-US" dirty="0"/>
              <a:t>Autonomy and consent</a:t>
            </a:r>
          </a:p>
          <a:p>
            <a:pPr lvl="0"/>
            <a:r>
              <a:rPr lang="en-US" dirty="0"/>
              <a:t>Transparency and accountability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title"/>
          </p:nvPr>
        </p:nvSpPr>
        <p:spPr>
          <a:xfrm>
            <a:off x="653143" y="1645920"/>
            <a:ext cx="3522879" cy="4470821"/>
          </a:xfrm>
        </p:spPr>
        <p:txBody>
          <a:bodyPr>
            <a:normAutofit/>
          </a:bodyPr>
          <a:lstStyle/>
          <a:p>
            <a:pPr algn="r"/>
            <a:r>
              <a:rPr lang="en-US" sz="3900">
                <a:solidFill>
                  <a:srgbClr val="FFFFFF"/>
                </a:solidFill>
              </a:rPr>
              <a:t>Case Study: Suspicious behaviour linked to large-scale identity fraud operation</a:t>
            </a:r>
          </a:p>
        </p:txBody>
      </p:sp>
      <p:sp>
        <p:nvSpPr>
          <p:cNvPr id="3" name="Content Placeholder"/>
          <p:cNvSpPr>
            <a:spLocks noGrp="1"/>
          </p:cNvSpPr>
          <p:nvPr>
            <p:ph idx="1"/>
          </p:nvPr>
        </p:nvSpPr>
        <p:spPr>
          <a:xfrm>
            <a:off x="5204109" y="1645920"/>
            <a:ext cx="5919503" cy="4470821"/>
          </a:xfrm>
        </p:spPr>
        <p:txBody>
          <a:bodyPr>
            <a:normAutofit/>
          </a:bodyPr>
          <a:lstStyle/>
          <a:p>
            <a:pPr lvl="0"/>
            <a:r>
              <a:rPr lang="en-US" dirty="0"/>
              <a:t>The report described over-the-counter transactions in which two people were involved – the account owner and the main suspect</a:t>
            </a:r>
          </a:p>
          <a:p>
            <a:pPr lvl="0"/>
            <a:r>
              <a:rPr lang="en-US" dirty="0"/>
              <a:t>The suspect was not connected to the account but controlled the transactions and would not allow the account owner to speak</a:t>
            </a:r>
          </a:p>
          <a:p>
            <a:pPr lvl="0"/>
            <a:r>
              <a:rPr lang="en-US" dirty="0"/>
              <a:t>AUSTRAC information allowed authorities to link the suspect in this matter with the movement of funds to Jordan, the United Arab Emirates and Peru</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32" name="Picture 31">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5" name="Rectangle 34">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06195" y="804672"/>
            <a:ext cx="3521359" cy="5248656"/>
          </a:xfrm>
        </p:spPr>
        <p:txBody>
          <a:bodyPr vert="horz" lIns="91440" tIns="45720" rIns="91440" bIns="45720" rtlCol="0" anchor="ctr">
            <a:normAutofit/>
          </a:bodyPr>
          <a:lstStyle/>
          <a:p>
            <a:pPr algn="ctr"/>
            <a:r>
              <a:rPr lang="en-US" sz="4200" b="0" i="0" kern="1200" dirty="0">
                <a:solidFill>
                  <a:schemeClr val="tx2"/>
                </a:solidFill>
                <a:latin typeface="+mj-lt"/>
                <a:ea typeface="+mj-ea"/>
                <a:cs typeface="+mj-cs"/>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4975861" y="804671"/>
            <a:ext cx="6399930" cy="5248657"/>
          </a:xfrm>
        </p:spPr>
        <p:txBody>
          <a:bodyPr vert="horz" lIns="91440" tIns="45720" rIns="91440" bIns="45720" rtlCol="0" anchor="ctr">
            <a:normAutofit/>
          </a:bodyPr>
          <a:lstStyle/>
          <a:p>
            <a:pPr>
              <a:buFont typeface="Wingdings 3" charset="2"/>
              <a:buChar char=""/>
            </a:pPr>
            <a:endParaRPr lang="en-US">
              <a:solidFill>
                <a:schemeClr val="tx1"/>
              </a:solidFill>
            </a:endParaRPr>
          </a:p>
          <a:p>
            <a:pPr>
              <a:buFont typeface="Wingdings 3" charset="2"/>
              <a:buChar char=""/>
            </a:pPr>
            <a:r>
              <a:rPr lang="en-US">
                <a:solidFill>
                  <a:schemeClr val="tx1"/>
                </a:solidFill>
              </a:rPr>
              <a:t>See you next week!</a:t>
            </a:r>
          </a:p>
          <a:p>
            <a:pPr>
              <a:buFont typeface="Wingdings 3" charset="2"/>
              <a:buChar char=""/>
            </a:pPr>
            <a:endParaRPr lang="en-US">
              <a:solidFill>
                <a:schemeClr val="tx1"/>
              </a:solidFill>
              <a:hlinkClick r:id="rId8">
                <a:extLst>
                  <a:ext uri="{A12FA001-AC4F-418D-AE19-62706E023703}">
                    <ahyp:hlinkClr xmlns:ahyp="http://schemas.microsoft.com/office/drawing/2018/hyperlinkcolor" val="tx"/>
                  </a:ext>
                </a:extLst>
              </a:hlinkClick>
            </a:endParaRPr>
          </a:p>
          <a:p>
            <a:pPr>
              <a:buFont typeface="Wingdings 3" charset="2"/>
              <a:buChar char=""/>
            </a:pPr>
            <a:r>
              <a:rPr lang="en-US">
                <a:solidFill>
                  <a:schemeClr val="tx1"/>
                </a:solidFill>
                <a:hlinkClick r:id="rId8">
                  <a:extLst>
                    <a:ext uri="{A12FA001-AC4F-418D-AE19-62706E023703}">
                      <ahyp:hlinkClr xmlns:ahyp="http://schemas.microsoft.com/office/drawing/2018/hyperlinkcolor" val="tx"/>
                    </a:ext>
                  </a:extLst>
                </a:hlinkClick>
              </a:rPr>
              <a:t>d.tuffley@griffith.edu.au</a:t>
            </a:r>
            <a:endParaRPr lang="en-US">
              <a:solidFill>
                <a:schemeClr val="tx1"/>
              </a:solidFill>
            </a:endParaRPr>
          </a:p>
          <a:p>
            <a:pPr>
              <a:buFont typeface="Wingdings 3" charset="2"/>
              <a:buChar char=""/>
            </a:pPr>
            <a:endParaRPr lang="en-US">
              <a:solidFill>
                <a:schemeClr val="tx1"/>
              </a:solidFill>
            </a:endParaRPr>
          </a:p>
          <a:p>
            <a:pPr>
              <a:buFont typeface="Wingdings 3" charset="2"/>
              <a:buChar char=""/>
            </a:pPr>
            <a:endParaRPr lang="en-US">
              <a:solidFill>
                <a:schemeClr val="tx1"/>
              </a:solidFill>
            </a:endParaRPr>
          </a:p>
        </p:txBody>
      </p:sp>
    </p:spTree>
    <p:extLst>
      <p:ext uri="{BB962C8B-B14F-4D97-AF65-F5344CB8AC3E}">
        <p14:creationId xmlns:p14="http://schemas.microsoft.com/office/powerpoint/2010/main" val="350134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7C0-096D-2813-FD68-B8D367174B5E}"/>
              </a:ext>
            </a:extLst>
          </p:cNvPr>
          <p:cNvSpPr>
            <a:spLocks noGrp="1"/>
          </p:cNvSpPr>
          <p:nvPr>
            <p:ph type="title"/>
          </p:nvPr>
        </p:nvSpPr>
        <p:spPr>
          <a:xfrm>
            <a:off x="581192" y="702156"/>
            <a:ext cx="11029616" cy="1013800"/>
          </a:xfrm>
        </p:spPr>
        <p:txBody>
          <a:bodyPr anchor="b">
            <a:normAutofit/>
          </a:bodyPr>
          <a:lstStyle/>
          <a:p>
            <a:r>
              <a:rPr lang="en-AU" dirty="0"/>
              <a:t>Weekly tasks</a:t>
            </a:r>
          </a:p>
        </p:txBody>
      </p:sp>
      <p:graphicFrame>
        <p:nvGraphicFramePr>
          <p:cNvPr id="5" name="Content Placeholder 2">
            <a:extLst>
              <a:ext uri="{FF2B5EF4-FFF2-40B4-BE49-F238E27FC236}">
                <a16:creationId xmlns:a16="http://schemas.microsoft.com/office/drawing/2014/main" id="{EBC0E3DE-E72A-A72E-AED4-DEF159AEACC9}"/>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99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pic>
        <p:nvPicPr>
          <p:cNvPr id="33" name="Picture 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36" name="Rectangle 35">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A244EFEC-5F54-9432-4102-81F2AEC84679}"/>
              </a:ext>
            </a:extLst>
          </p:cNvPr>
          <p:cNvPicPr>
            <a:picLocks noChangeAspect="1"/>
          </p:cNvPicPr>
          <p:nvPr/>
        </p:nvPicPr>
        <p:blipFill>
          <a:blip r:embed="rId6"/>
          <a:stretch>
            <a:fillRect/>
          </a:stretch>
        </p:blipFill>
        <p:spPr>
          <a:xfrm>
            <a:off x="635458" y="640081"/>
            <a:ext cx="8778253" cy="3291844"/>
          </a:xfrm>
          <a:prstGeom prst="rect">
            <a:avLst/>
          </a:prstGeom>
          <a:effectLst/>
        </p:spPr>
      </p:pic>
      <p:sp>
        <p:nvSpPr>
          <p:cNvPr id="39" name="Freeform: Shape 3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90F43-581D-6E25-2804-C564C3096959}"/>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expectations</a:t>
            </a:r>
          </a:p>
        </p:txBody>
      </p:sp>
    </p:spTree>
    <p:extLst>
      <p:ext uri="{BB962C8B-B14F-4D97-AF65-F5344CB8AC3E}">
        <p14:creationId xmlns:p14="http://schemas.microsoft.com/office/powerpoint/2010/main" val="31344145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AF2-3D51-5EAE-2C2F-E28E9C31C5EA}"/>
              </a:ext>
            </a:extLst>
          </p:cNvPr>
          <p:cNvSpPr>
            <a:spLocks noGrp="1"/>
          </p:cNvSpPr>
          <p:nvPr>
            <p:ph type="title"/>
          </p:nvPr>
        </p:nvSpPr>
        <p:spPr/>
        <p:txBody>
          <a:bodyPr/>
          <a:lstStyle/>
          <a:p>
            <a:r>
              <a:rPr lang="en-AU" dirty="0"/>
              <a:t>Assumed background</a:t>
            </a:r>
          </a:p>
        </p:txBody>
      </p:sp>
      <p:pic>
        <p:nvPicPr>
          <p:cNvPr id="5" name="Picture 4">
            <a:extLst>
              <a:ext uri="{FF2B5EF4-FFF2-40B4-BE49-F238E27FC236}">
                <a16:creationId xmlns:a16="http://schemas.microsoft.com/office/drawing/2014/main" id="{635EB438-ADFE-4F87-D963-66F17AC2C488}"/>
              </a:ext>
            </a:extLst>
          </p:cNvPr>
          <p:cNvPicPr>
            <a:picLocks noChangeAspect="1"/>
          </p:cNvPicPr>
          <p:nvPr/>
        </p:nvPicPr>
        <p:blipFill>
          <a:blip r:embed="rId2"/>
          <a:stretch>
            <a:fillRect/>
          </a:stretch>
        </p:blipFill>
        <p:spPr>
          <a:xfrm>
            <a:off x="682481" y="1960685"/>
            <a:ext cx="10827037" cy="4897315"/>
          </a:xfrm>
          <a:prstGeom prst="rect">
            <a:avLst/>
          </a:prstGeom>
        </p:spPr>
      </p:pic>
    </p:spTree>
    <p:extLst>
      <p:ext uri="{BB962C8B-B14F-4D97-AF65-F5344CB8AC3E}">
        <p14:creationId xmlns:p14="http://schemas.microsoft.com/office/powerpoint/2010/main" val="286171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ea typeface="Calibri Light"/>
                <a:cs typeface="Calibri Light"/>
              </a:rPr>
              <a:t>Overview</a:t>
            </a:r>
            <a:endParaRPr lang="en-AU"/>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IT governance frameworks are the rules and guidelines that help organizations manage their IT resources and processes effectively</a:t>
            </a:r>
          </a:p>
          <a:p>
            <a:pPr lvl="0"/>
            <a:r>
              <a:rPr lang="en-US" dirty="0"/>
              <a:t>IT compliance and regulatory standards are the requirements that organizations must follow to meet the expectations of external stakeholders, such as customers, auditors, or government agencies</a:t>
            </a:r>
          </a:p>
          <a:p>
            <a:pPr lvl="0"/>
            <a:r>
              <a:rPr lang="en-US" dirty="0"/>
              <a:t>Data retention and deletion are the policies and practices that determine how long and where organizations store their data, and when and how they dispose of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1.1. IT Governance Frameworks</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COBIT. This is a comprehensive framework that covers 37 IT processes, each with detailed objectives, practices, inputs, outputs, activities, and metrics</a:t>
            </a:r>
          </a:p>
          <a:p>
            <a:pPr lvl="0"/>
            <a:r>
              <a:rPr lang="en-US" dirty="0"/>
              <a:t>AS8015</a:t>
            </a:r>
          </a:p>
          <a:p>
            <a:pPr lvl="0"/>
            <a:r>
              <a:rPr lang="en-US" dirty="0"/>
              <a:t>ISO/IEC</a:t>
            </a:r>
          </a:p>
          <a:p>
            <a:pPr lvl="0"/>
            <a:r>
              <a:rPr lang="en-US" dirty="0"/>
              <a:t>ITIL. This is a widely adopted framework that focuses on the delivery and management of quality IT services that meet the needs and expectations of customers and stakeholders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otalTime>689</TotalTime>
  <Words>2885</Words>
  <Application>Microsoft Office PowerPoint</Application>
  <PresentationFormat>Widescreen</PresentationFormat>
  <Paragraphs>207</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Calibri</vt:lpstr>
      <vt:lpstr>Calibri Light</vt:lpstr>
      <vt:lpstr>Century Gothic</vt:lpstr>
      <vt:lpstr>Wingdings 3</vt:lpstr>
      <vt:lpstr>Ion</vt:lpstr>
      <vt:lpstr>Module 1:  IT Governance Frameworks</vt:lpstr>
      <vt:lpstr>About me</vt:lpstr>
      <vt:lpstr>Course notes</vt:lpstr>
      <vt:lpstr>Assessment schedule</vt:lpstr>
      <vt:lpstr>Weekly tasks</vt:lpstr>
      <vt:lpstr>expectations</vt:lpstr>
      <vt:lpstr>Assumed background</vt:lpstr>
      <vt:lpstr>Overview</vt:lpstr>
      <vt:lpstr>1.1. IT Governance Frameworks</vt:lpstr>
      <vt:lpstr>COBIT Orchestrating Control &amp; Assurance</vt:lpstr>
      <vt:lpstr>MEA01: Managed Performance and Conformance Monitoring</vt:lpstr>
      <vt:lpstr>MEA02: Managed System of Internal Control</vt:lpstr>
      <vt:lpstr>MEA03: Managed Compliance with External Requirements</vt:lpstr>
      <vt:lpstr>MEA04: Managed Assurance</vt:lpstr>
      <vt:lpstr>ITIL Elevating Service Management</vt:lpstr>
      <vt:lpstr>ITIL Elevating Service Management</vt:lpstr>
      <vt:lpstr>ITIL Elevating Service Management</vt:lpstr>
      <vt:lpstr>ISO/IEC 38500 The Governing Standard</vt:lpstr>
      <vt:lpstr>ISO/IEC 38500 The Governing Standard</vt:lpstr>
      <vt:lpstr>Unifying Business &amp; Technology</vt:lpstr>
      <vt:lpstr>Unifying Business &amp; Technology</vt:lpstr>
      <vt:lpstr>Unifying Business &amp; Technology</vt:lpstr>
      <vt:lpstr>Guidelines for Decision-Making</vt:lpstr>
      <vt:lpstr>Guidelines for Decision-Making</vt:lpstr>
      <vt:lpstr>Guidelines for Decision-Making</vt:lpstr>
      <vt:lpstr>Guidelines for Decision-Making</vt:lpstr>
      <vt:lpstr>Risk Management &amp; Mitigation</vt:lpstr>
      <vt:lpstr>Risk Management &amp; Mitigation</vt:lpstr>
      <vt:lpstr>Risk Management &amp; Mitigation</vt:lpstr>
      <vt:lpstr>Ethical &amp; Legal Compliance</vt:lpstr>
      <vt:lpstr>Ethical &amp; Legal Compliance</vt:lpstr>
      <vt:lpstr>1.2. IT Compliance &amp; Regulatory Standards</vt:lpstr>
      <vt:lpstr>The Regulatory Framework</vt:lpstr>
      <vt:lpstr>IT and Cybersecurity compliance standards include</vt:lpstr>
      <vt:lpstr>IT and Cybersecurity compliance standards include</vt:lpstr>
      <vt:lpstr>IT Compliance Policies</vt:lpstr>
      <vt:lpstr>IT Compliance Policies</vt:lpstr>
      <vt:lpstr>IT Compliance Policies</vt:lpstr>
      <vt:lpstr>Risk Management &amp; Mitigation</vt:lpstr>
      <vt:lpstr>Risk Management &amp; Mitigation</vt:lpstr>
      <vt:lpstr>Ethical Considerations in Emerging Technologies</vt:lpstr>
      <vt:lpstr>Ethical Dilemmas and Principles in Data Retention and Deletion</vt:lpstr>
      <vt:lpstr>Case Study: Suspicious behaviour linked to large-scale identity fraud operation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Kevin Victus</cp:lastModifiedBy>
  <cp:revision>17</cp:revision>
  <dcterms:created xsi:type="dcterms:W3CDTF">2023-10-22T03:30:48Z</dcterms:created>
  <dcterms:modified xsi:type="dcterms:W3CDTF">2024-07-30T18:35:36Z</dcterms:modified>
</cp:coreProperties>
</file>