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65E24-723D-56D8-FF9A-8D9072B44619}" v="2" dt="2023-10-22T04:42:13.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4" d="100"/>
          <a:sy n="84" d="100"/>
        </p:scale>
        <p:origin x="96"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7578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5265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8957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2552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33302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73810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42469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88096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2525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3033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0536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25246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7912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4381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9749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8778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6216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684984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3D windows background">
            <a:extLst>
              <a:ext uri="{FF2B5EF4-FFF2-40B4-BE49-F238E27FC236}">
                <a16:creationId xmlns:a16="http://schemas.microsoft.com/office/drawing/2014/main" id="{90767171-5D06-4062-5A07-43078E112455}"/>
              </a:ext>
            </a:extLst>
          </p:cNvPr>
          <p:cNvPicPr>
            <a:picLocks noChangeAspect="1"/>
          </p:cNvPicPr>
          <p:nvPr/>
        </p:nvPicPr>
        <p:blipFill rotWithShape="1">
          <a:blip r:embed="rId2">
            <a:alphaModFix amt="40000"/>
          </a:blip>
          <a:srcRect t="9091" r="9091"/>
          <a:stretch/>
        </p:blipFill>
        <p:spPr>
          <a:xfrm>
            <a:off x="20" y="10"/>
            <a:ext cx="12191980" cy="6857990"/>
          </a:xfrm>
          <a:prstGeom prst="rect">
            <a:avLst/>
          </a:prstGeom>
        </p:spPr>
      </p:pic>
      <p:sp>
        <p:nvSpPr>
          <p:cNvPr id="2" name="Title"/>
          <p:cNvSpPr>
            <a:spLocks noGrp="1"/>
          </p:cNvSpPr>
          <p:nvPr>
            <p:ph type="ctrTitle"/>
          </p:nvPr>
        </p:nvSpPr>
        <p:spPr>
          <a:xfrm>
            <a:off x="1154955" y="1447800"/>
            <a:ext cx="8825658" cy="3329581"/>
          </a:xfrm>
        </p:spPr>
        <p:txBody>
          <a:bodyPr>
            <a:normAutofit/>
          </a:bodyPr>
          <a:lstStyle/>
          <a:p>
            <a:pPr>
              <a:lnSpc>
                <a:spcPct val="90000"/>
              </a:lnSpc>
            </a:pPr>
            <a:r>
              <a:rPr lang="en-US" dirty="0">
                <a:solidFill>
                  <a:schemeClr val="tx1"/>
                </a:solidFill>
              </a:rPr>
              <a:t>Module 10: </a:t>
            </a:r>
            <a:br>
              <a:rPr lang="en-US" dirty="0">
                <a:solidFill>
                  <a:schemeClr val="tx1"/>
                </a:solidFill>
              </a:rPr>
            </a:br>
            <a:r>
              <a:rPr lang="en-US" dirty="0">
                <a:solidFill>
                  <a:schemeClr val="tx1"/>
                </a:solidFill>
              </a:rPr>
              <a:t>E-Gov &amp; Digital Transformation</a:t>
            </a:r>
          </a:p>
        </p:txBody>
      </p:sp>
      <p:sp>
        <p:nvSpPr>
          <p:cNvPr id="15" name="Rectangle 14">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Digital Divide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While e-government initiatives aim to enhance efficiency and accessibility, they also raise concerns about exacerbating existing digital divides</a:t>
            </a:r>
          </a:p>
          <a:p>
            <a:pPr lvl="0"/>
            <a:r>
              <a:rPr lang="en-US" dirty="0"/>
              <a:t>Ethical policies should address these concerns by prioritizing initiatives that bridge these divides, such as providing digital literacy training and ensuring that marginalized communities have access to necessary technology</a:t>
            </a:r>
          </a:p>
          <a:p>
            <a:pPr lvl="0"/>
            <a:r>
              <a:rPr lang="en-US" dirty="0"/>
              <a:t>This approach ensures that the benefits of e-government are distributed equitably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Convenience vs Consent</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E-government services often require citizens to share personal information for authentication and verification</a:t>
            </a:r>
          </a:p>
          <a:p>
            <a:pPr lvl="0"/>
            <a:r>
              <a:rPr lang="en-US" dirty="0"/>
              <a:t>Ethical policies must need to balance the convenience of streamlined services with the necessity of obtaining informed consent from citizens</a:t>
            </a:r>
          </a:p>
          <a:p>
            <a:pPr lvl="0"/>
            <a:r>
              <a:rPr lang="en-US" dirty="0"/>
              <a:t>Clear communication about how data will be used and the ability to opt-out should be integral to these policies, respecting citizens' autonomy over their personal information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Digital Literacy &amp; Informed Participation</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Citizen engagement in e-government initiatives is most effective when citizens are digitally literate and well-informed and have a willingness to engage with e-government</a:t>
            </a:r>
          </a:p>
          <a:p>
            <a:pPr lvl="0"/>
            <a:r>
              <a:rPr lang="en-US" dirty="0"/>
              <a:t>E-government has great potential to revolutionize the relationship between citizens and governments, fostering transparency, accessibility, and engagement</a:t>
            </a:r>
          </a:p>
          <a:p>
            <a:pPr lvl="0"/>
            <a:r>
              <a:rPr lang="en-US" dirty="0"/>
              <a:t>E-government, guided by ethical considerations, becomes a force for positive change, bridging gaps, enhancing accountability, and ultimately strengthening the democratic fabric of society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p:cNvSpPr>
            <a:spLocks noGrp="1"/>
          </p:cNvSpPr>
          <p:nvPr>
            <p:ph type="title"/>
          </p:nvPr>
        </p:nvSpPr>
        <p:spPr>
          <a:xfrm>
            <a:off x="646111" y="690879"/>
            <a:ext cx="3682049" cy="5557519"/>
          </a:xfrm>
        </p:spPr>
        <p:txBody>
          <a:bodyPr anchor="ctr">
            <a:normAutofit/>
          </a:bodyPr>
          <a:lstStyle/>
          <a:p>
            <a:pPr algn="r"/>
            <a:r>
              <a:rPr lang="en-US">
                <a:solidFill>
                  <a:srgbClr val="FFFFFF"/>
                </a:solidFill>
              </a:rPr>
              <a:t>10.2. Smart Cities &amp; Ethical Urbanization</a:t>
            </a:r>
          </a:p>
        </p:txBody>
      </p:sp>
      <p:sp>
        <p:nvSpPr>
          <p:cNvPr id="3" name="Content Placeholder"/>
          <p:cNvSpPr>
            <a:spLocks noGrp="1"/>
          </p:cNvSpPr>
          <p:nvPr>
            <p:ph idx="1"/>
          </p:nvPr>
        </p:nvSpPr>
        <p:spPr>
          <a:xfrm>
            <a:off x="5101999" y="690880"/>
            <a:ext cx="4947854" cy="5557519"/>
          </a:xfrm>
        </p:spPr>
        <p:txBody>
          <a:bodyPr anchor="ctr">
            <a:normAutofit/>
          </a:bodyPr>
          <a:lstStyle/>
          <a:p>
            <a:pPr lvl="0">
              <a:lnSpc>
                <a:spcPct val="90000"/>
              </a:lnSpc>
            </a:pPr>
            <a:r>
              <a:rPr lang="en-US" sz="1700"/>
              <a:t>Smart cities are urban areas that use digital technologies to improve the quality of life of their inhabitants</a:t>
            </a:r>
          </a:p>
          <a:p>
            <a:pPr lvl="0">
              <a:lnSpc>
                <a:spcPct val="90000"/>
              </a:lnSpc>
            </a:pPr>
            <a:r>
              <a:rPr lang="en-US" sz="1700"/>
              <a:t>They can also help address some of the challenges that cities face, such as congestion, pollution, crime, and inequality</a:t>
            </a:r>
          </a:p>
          <a:p>
            <a:pPr lvl="0">
              <a:lnSpc>
                <a:spcPct val="90000"/>
              </a:lnSpc>
            </a:pPr>
            <a:r>
              <a:rPr lang="en-US" sz="1700"/>
              <a:t>However, smart cities also raise some ethical issues and concerns that need to be considered and addressed by policymakers, developers, and citizens</a:t>
            </a:r>
          </a:p>
          <a:p>
            <a:pPr lvl="0">
              <a:lnSpc>
                <a:spcPct val="90000"/>
              </a:lnSpc>
            </a:pPr>
            <a:r>
              <a:rPr lang="en-US" sz="1700"/>
              <a:t>One of the key features of smart cities is the network infrastructure that connects various devices, sensors, and systems to collect, store, and analyse data</a:t>
            </a:r>
          </a:p>
          <a:p>
            <a:pPr lvl="0">
              <a:lnSpc>
                <a:spcPct val="90000"/>
              </a:lnSpc>
            </a:pPr>
            <a:r>
              <a:rPr lang="en-US" sz="1700"/>
              <a:t>This data can be used to optimize urban services, such as transportation, energy, waste management, and public safety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10.2. Smart Cities &amp; Ethical Urbanization</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Another aspect of smart cities is the post-political governance model that relies on data-driven decision-making and public-private partnerships</a:t>
            </a:r>
          </a:p>
          <a:p>
            <a:pPr lvl="0"/>
            <a:r>
              <a:rPr lang="en-US" dirty="0"/>
              <a:t>This model can enhance efficiency, transparency, and accountability in urban management</a:t>
            </a:r>
          </a:p>
          <a:p>
            <a:pPr lvl="0"/>
            <a:r>
              <a:rPr lang="en-US" dirty="0"/>
              <a:t>A third dimension of smart cities is the social inclusion of citizens in the benefits and opportunities offered by smart city technologies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Rise of Smart Cities Redefining Urban Living</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Smart cities are urban areas that use digital technologies to enhance the quality of life, efficiency of services, and sustainability of the environment</a:t>
            </a:r>
          </a:p>
          <a:p>
            <a:pPr lvl="0"/>
            <a:r>
              <a:rPr lang="en-US" dirty="0"/>
              <a:t>Smart cities are complex systems that require coordination and integration across different domains, such as transportation, energy, health, education, and security</a:t>
            </a:r>
          </a:p>
          <a:p>
            <a:pPr lvl="0"/>
            <a:r>
              <a:rPr lang="en-US" dirty="0"/>
              <a:t>Smart cities rely on data collection, analysis, and sharing to provide intelligent services and solutions</a:t>
            </a:r>
          </a:p>
          <a:p>
            <a:pPr lvl="0"/>
            <a:r>
              <a:rPr lang="en-US" dirty="0"/>
              <a:t>Smart cities are dynamic and evolving entities that need to adapt to the changing needs and expectations of the citizens and the environment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Ethical Dimensions of Smart Cities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Smart cities are urban areas that use digital technologies to improve the quality of life, efficiency of services, and sustainability of resources</a:t>
            </a:r>
          </a:p>
          <a:p>
            <a:pPr lvl="0"/>
            <a:r>
              <a:rPr lang="en-US" dirty="0"/>
              <a:t>Smart cities rely on complex and interconnected systems that are vulnerable to cyberattacks, natural disasters, or human errors</a:t>
            </a:r>
          </a:p>
          <a:p>
            <a:pPr lvl="0"/>
            <a:r>
              <a:rPr lang="en-US" dirty="0"/>
              <a:t>Smart cities involve multiple actors, such as governments, businesses, civil society, and citizens</a:t>
            </a:r>
          </a:p>
          <a:p>
            <a:pPr lvl="0"/>
            <a:r>
              <a:rPr lang="en-US" dirty="0"/>
              <a:t>Smart cities aim to improve the well-being and empowerment of citizens by providing them with more choices, opportunities, and services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Data Privacy &amp; Security</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Data privacy and security laws aim to protect citizens from the misuse, loss, unauthorized access or disclosure of their personal information by government agencies or private organisations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AF4C3D83-2CFD-0432-E872-2E932D60B9D3}"/>
              </a:ext>
            </a:extLst>
          </p:cNvPr>
          <p:cNvPicPr>
            <a:picLocks noChangeAspect="1"/>
          </p:cNvPicPr>
          <p:nvPr/>
        </p:nvPicPr>
        <p:blipFill rotWithShape="1">
          <a:blip r:embed="rId2">
            <a:alphaModFix amt="35000"/>
          </a:blip>
          <a:srcRect b="15730"/>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Why is data privacy &amp; security important?</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Data privacy and security are important because they respect the fundamental human right to privacy and dignity of individuals</a:t>
            </a:r>
          </a:p>
          <a:p>
            <a:pPr lvl="0"/>
            <a:r>
              <a:rPr lang="en-US" dirty="0"/>
              <a:t>They foster trust and confidence in the digital economy and society and enable citizens to exercise control and choice over their personal information</a:t>
            </a:r>
          </a:p>
          <a:p>
            <a:pPr lvl="0"/>
            <a:r>
              <a:rPr lang="en-US" dirty="0"/>
              <a:t>They also prevent identity theft, fraud, cybercrime and other harms that can result from data breaches or misuse, and support innovation and competitiveness by creating a level playing field for data-driven businesses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9FD72E6C-0ED2-92DF-AC2D-096C734A0D4A}"/>
              </a:ext>
            </a:extLst>
          </p:cNvPr>
          <p:cNvPicPr>
            <a:picLocks noChangeAspect="1"/>
          </p:cNvPicPr>
          <p:nvPr/>
        </p:nvPicPr>
        <p:blipFill rotWithShape="1">
          <a:blip r:embed="rId2">
            <a:alphaModFix amt="35000"/>
          </a:blip>
          <a:srcRect t="5981" b="9749"/>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Best practice for data privacy and security</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Lawfulness, fairness and transparency</a:t>
            </a:r>
          </a:p>
          <a:p>
            <a:pPr lvl="0"/>
            <a:r>
              <a:rPr lang="en-US" dirty="0"/>
              <a:t>Data minimization</a:t>
            </a:r>
          </a:p>
          <a:p>
            <a:pPr lvl="0"/>
            <a:r>
              <a:rPr lang="en-US" dirty="0"/>
              <a:t>Accuracy</a:t>
            </a:r>
          </a:p>
          <a:p>
            <a:pPr lvl="0"/>
            <a:r>
              <a:rPr lang="en-US" dirty="0"/>
              <a:t>Storage limitation</a:t>
            </a:r>
          </a:p>
          <a:p>
            <a:pPr lvl="0"/>
            <a:r>
              <a:rPr lang="en-US" dirty="0"/>
              <a:t>Integrity and confidentiality</a:t>
            </a:r>
          </a:p>
          <a:p>
            <a:pPr lvl="0"/>
            <a:r>
              <a:rPr lang="en-US" dirty="0"/>
              <a:t>Accountability</a:t>
            </a:r>
          </a:p>
          <a:p>
            <a:pPr lvl="0"/>
            <a:r>
              <a:rPr lang="en-US" dirty="0"/>
              <a:t>The General Data Protection Regulation</a:t>
            </a:r>
          </a:p>
          <a:p>
            <a:pPr lvl="0"/>
            <a:r>
              <a:rPr lang="en-US" dirty="0"/>
              <a:t>The California Consumer Privacy Act</a:t>
            </a:r>
          </a:p>
          <a:p>
            <a:pPr lvl="0"/>
            <a:r>
              <a:rPr lang="en-US" dirty="0"/>
              <a:t>The Privacy Act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twork Technology Background">
            <a:extLst>
              <a:ext uri="{FF2B5EF4-FFF2-40B4-BE49-F238E27FC236}">
                <a16:creationId xmlns:a16="http://schemas.microsoft.com/office/drawing/2014/main" id="{7359285D-C7E1-2831-C89D-5A0FF1DB374F}"/>
              </a:ext>
            </a:extLst>
          </p:cNvPr>
          <p:cNvPicPr>
            <a:picLocks noChangeAspect="1"/>
          </p:cNvPicPr>
          <p:nvPr/>
        </p:nvPicPr>
        <p:blipFill rotWithShape="1">
          <a:blip r:embed="rId2">
            <a:alphaModFix amt="35000"/>
          </a:blip>
          <a:srcRect b="3433"/>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10.1. E-Government &amp; Citizen Engagement</a:t>
            </a:r>
          </a:p>
        </p:txBody>
      </p:sp>
      <p:sp>
        <p:nvSpPr>
          <p:cNvPr id="3" name="Content Placeholder"/>
          <p:cNvSpPr>
            <a:spLocks noGrp="1"/>
          </p:cNvSpPr>
          <p:nvPr>
            <p:ph idx="1"/>
          </p:nvPr>
        </p:nvSpPr>
        <p:spPr>
          <a:xfrm>
            <a:off x="1103312" y="2052918"/>
            <a:ext cx="8946541" cy="4195481"/>
          </a:xfrm>
        </p:spPr>
        <p:txBody>
          <a:bodyPr>
            <a:normAutofit/>
          </a:bodyPr>
          <a:lstStyle/>
          <a:p>
            <a:pPr marL="0" indent="0">
              <a:buNone/>
            </a:pPr>
            <a:r>
              <a:rPr lang="en-US" dirty="0"/>
              <a:t>E-government and digital transformation are two related concepts that aim to improve the quality of life and the efficiency of public services</a:t>
            </a:r>
          </a:p>
          <a:p>
            <a:pPr lvl="0"/>
            <a:endParaRPr lang="en-US" dirty="0"/>
          </a:p>
          <a:p>
            <a:pPr lvl="0"/>
            <a:r>
              <a:rPr lang="en-US" dirty="0"/>
              <a:t>Data privacy</a:t>
            </a:r>
          </a:p>
          <a:p>
            <a:pPr lvl="0"/>
            <a:r>
              <a:rPr lang="en-US" dirty="0"/>
              <a:t>Security</a:t>
            </a:r>
          </a:p>
          <a:p>
            <a:pPr lvl="0"/>
            <a:r>
              <a:rPr lang="en-US" dirty="0"/>
              <a:t>Accessibility and</a:t>
            </a:r>
          </a:p>
          <a:p>
            <a:pPr lvl="0"/>
            <a:r>
              <a:rPr lang="en-US" dirty="0"/>
              <a:t>Citizen engagement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Responsible Use of AI and Automation</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Support the responsible and safe use of technology</a:t>
            </a:r>
          </a:p>
          <a:p>
            <a:pPr lvl="0"/>
            <a:r>
              <a:rPr lang="en-US" dirty="0"/>
              <a:t>Minimise harm, and achieve safer, more reliable and fairer outcomes for all Australians</a:t>
            </a:r>
          </a:p>
          <a:p>
            <a:pPr lvl="0"/>
            <a:r>
              <a:rPr lang="en-US" dirty="0"/>
              <a:t>Reduce the risk of negative impact on those affected by AI applications</a:t>
            </a:r>
          </a:p>
          <a:p>
            <a:pPr lvl="0"/>
            <a:r>
              <a:rPr lang="en-US" dirty="0"/>
              <a:t>Enable the highest ethical standards when using AI</a:t>
            </a:r>
          </a:p>
          <a:p>
            <a:pPr lvl="0"/>
            <a:r>
              <a:rPr lang="en-US" dirty="0"/>
              <a:t>Increase transparency and build community trust in the use of emerging technology by government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ircuit board background">
            <a:extLst>
              <a:ext uri="{FF2B5EF4-FFF2-40B4-BE49-F238E27FC236}">
                <a16:creationId xmlns:a16="http://schemas.microsoft.com/office/drawing/2014/main" id="{29E1BFF1-01EA-5BA9-F896-9E6A97F6AB39}"/>
              </a:ext>
            </a:extLst>
          </p:cNvPr>
          <p:cNvPicPr>
            <a:picLocks noChangeAspect="1"/>
          </p:cNvPicPr>
          <p:nvPr/>
        </p:nvPicPr>
        <p:blipFill rotWithShape="1">
          <a:blip r:embed="rId2">
            <a:alphaModFix amt="35000"/>
          </a:blip>
          <a:srcRect b="15414"/>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Responsible Use of AI and Automation</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Assess the potential risks and benefits for each use case</a:t>
            </a:r>
          </a:p>
          <a:p>
            <a:pPr lvl="0"/>
            <a:r>
              <a:rPr lang="en-US" dirty="0"/>
              <a:t>Use generative AI platforms only for low-risk purposes that do not involve personal or sensitive information, decision making, or official communication</a:t>
            </a:r>
          </a:p>
          <a:p>
            <a:pPr lvl="0"/>
            <a:r>
              <a:rPr lang="en-US" dirty="0"/>
              <a:t>Do not rely solely on generative AI outputs without human verification or quality assurance</a:t>
            </a:r>
          </a:p>
          <a:p>
            <a:pPr lvl="0"/>
            <a:r>
              <a:rPr lang="en-US" dirty="0"/>
              <a:t>Clearly disclose the use of generative AI platforms to stakeholders and users</a:t>
            </a:r>
          </a:p>
          <a:p>
            <a:pPr lvl="0"/>
            <a:r>
              <a:rPr lang="en-US" dirty="0"/>
              <a:t>Monitor and evaluate the performance and impact of generative AI platforms regularly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5" name="Picture 4" descr="White bulbs with a yellow one standing out">
            <a:extLst>
              <a:ext uri="{FF2B5EF4-FFF2-40B4-BE49-F238E27FC236}">
                <a16:creationId xmlns:a16="http://schemas.microsoft.com/office/drawing/2014/main" id="{850B21F6-9772-75C0-49F2-FDB5C19EA211}"/>
              </a:ext>
            </a:extLst>
          </p:cNvPr>
          <p:cNvPicPr>
            <a:picLocks noChangeAspect="1"/>
          </p:cNvPicPr>
          <p:nvPr/>
        </p:nvPicPr>
        <p:blipFill rotWithShape="1">
          <a:blip r:embed="rId2">
            <a:alphaModFix amt="25000"/>
            <a:grayscl/>
          </a:blip>
          <a:srcRect b="15730"/>
          <a:stretch/>
        </p:blipFill>
        <p:spPr>
          <a:xfrm>
            <a:off x="20" y="-1"/>
            <a:ext cx="12191980" cy="6858000"/>
          </a:xfrm>
          <a:prstGeom prst="rect">
            <a:avLst/>
          </a:prstGeom>
        </p:spPr>
      </p:pic>
      <p:sp>
        <p:nvSpPr>
          <p:cNvPr id="2" name="Title"/>
          <p:cNvSpPr>
            <a:spLocks noGrp="1"/>
          </p:cNvSpPr>
          <p:nvPr>
            <p:ph type="title"/>
          </p:nvPr>
        </p:nvSpPr>
        <p:spPr>
          <a:xfrm>
            <a:off x="646111" y="452718"/>
            <a:ext cx="9404723" cy="1400530"/>
          </a:xfrm>
        </p:spPr>
        <p:txBody>
          <a:bodyPr>
            <a:normAutofit/>
          </a:bodyPr>
          <a:lstStyle/>
          <a:p>
            <a:r>
              <a:rPr lang="en-US" dirty="0"/>
              <a:t>Responsible Use of AI and Automation</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 name="Content Placeholder"/>
          <p:cNvSpPr>
            <a:spLocks noGrp="1"/>
          </p:cNvSpPr>
          <p:nvPr>
            <p:ph idx="1"/>
          </p:nvPr>
        </p:nvSpPr>
        <p:spPr>
          <a:xfrm>
            <a:off x="1103312" y="2052918"/>
            <a:ext cx="8946541" cy="4195481"/>
          </a:xfrm>
        </p:spPr>
        <p:txBody>
          <a:bodyPr>
            <a:normAutofit/>
          </a:bodyPr>
          <a:lstStyle/>
          <a:p>
            <a:pPr lvl="0">
              <a:lnSpc>
                <a:spcPct val="90000"/>
              </a:lnSpc>
            </a:pPr>
            <a:r>
              <a:rPr lang="en-US" dirty="0"/>
              <a:t>Define a clear vision and strategy for digital transformation that aligns with the agency's mission and goals</a:t>
            </a:r>
            <a:endParaRPr lang="en-US"/>
          </a:p>
          <a:p>
            <a:pPr lvl="0">
              <a:lnSpc>
                <a:spcPct val="90000"/>
              </a:lnSpc>
            </a:pPr>
            <a:r>
              <a:rPr lang="en-US" dirty="0"/>
              <a:t>Establish a dedicated digital team or unit that can drive innovation and collaboration across the agency</a:t>
            </a:r>
            <a:endParaRPr lang="en-US"/>
          </a:p>
          <a:p>
            <a:pPr lvl="0">
              <a:lnSpc>
                <a:spcPct val="90000"/>
              </a:lnSpc>
            </a:pPr>
            <a:r>
              <a:rPr lang="en-US" dirty="0"/>
              <a:t>Adopt agile methods and tools that enable rapid experimentation and iteration</a:t>
            </a:r>
            <a:endParaRPr lang="en-US"/>
          </a:p>
          <a:p>
            <a:pPr lvl="0">
              <a:lnSpc>
                <a:spcPct val="90000"/>
              </a:lnSpc>
            </a:pPr>
            <a:r>
              <a:rPr lang="en-US" dirty="0"/>
              <a:t>Leverage data and analytics to generate insights and improve decision making</a:t>
            </a:r>
            <a:endParaRPr lang="en-US"/>
          </a:p>
          <a:p>
            <a:pPr lvl="0">
              <a:lnSpc>
                <a:spcPct val="90000"/>
              </a:lnSpc>
            </a:pPr>
            <a:r>
              <a:rPr lang="en-US" dirty="0"/>
              <a:t>Engage with stakeholders and users throughout the design and delivery process to ensure user-centricity and feedback</a:t>
            </a:r>
            <a:endParaRPr lang="en-US"/>
          </a:p>
          <a:p>
            <a:pPr lvl="0">
              <a:lnSpc>
                <a:spcPct val="90000"/>
              </a:lnSpc>
            </a:pPr>
            <a:r>
              <a:rPr lang="en-US" dirty="0"/>
              <a:t>Foster a culture of learning and change that supports continuous improvement and adaptation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cxnSp>
        <p:nvCxnSpPr>
          <p:cNvPr id="11" name="Straight Connector 10">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p:cNvSpPr>
            <a:spLocks noGrp="1"/>
          </p:cNvSpPr>
          <p:nvPr>
            <p:ph type="ctrTitle"/>
          </p:nvPr>
        </p:nvSpPr>
        <p:spPr>
          <a:xfrm>
            <a:off x="4654295" y="1266958"/>
            <a:ext cx="6808362" cy="4528457"/>
          </a:xfrm>
        </p:spPr>
        <p:txBody>
          <a:bodyPr anchor="ctr">
            <a:normAutofit/>
          </a:bodyPr>
          <a:lstStyle/>
          <a:p>
            <a:r>
              <a:rPr lang="en-US" dirty="0"/>
              <a:t>10.3. Remote Work &amp; Privacy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Flexibility, Productivity, &amp; Individual Rights</a:t>
            </a:r>
          </a:p>
        </p:txBody>
      </p:sp>
      <p:sp>
        <p:nvSpPr>
          <p:cNvPr id="3" name="Content Placeholder"/>
          <p:cNvSpPr>
            <a:spLocks noGrp="1"/>
          </p:cNvSpPr>
          <p:nvPr>
            <p:ph idx="1"/>
          </p:nvPr>
        </p:nvSpPr>
        <p:spPr/>
        <p:txBody>
          <a:bodyPr>
            <a:normAutofit lnSpcReduction="10000"/>
          </a:bodyPr>
          <a:lstStyle/>
          <a:p>
            <a:pPr lvl="0"/>
            <a:r>
              <a:rPr lang="en-US" dirty="0"/>
              <a:t>Setting realistic and measurable goals and outcomes for remote workers, rather than focusing on hours or attendance</a:t>
            </a:r>
          </a:p>
          <a:p>
            <a:pPr lvl="0"/>
            <a:r>
              <a:rPr lang="en-US" dirty="0"/>
              <a:t>Providing adequate training and support for remote workers to use the necessary tools and technologies effectively and safely</a:t>
            </a:r>
          </a:p>
          <a:p>
            <a:pPr lvl="0"/>
            <a:r>
              <a:rPr lang="en-US" dirty="0"/>
              <a:t>Communicating regularly and transparently with remote workers to maintain trust, collaboration, and feedback</a:t>
            </a:r>
          </a:p>
          <a:p>
            <a:pPr lvl="0"/>
            <a:r>
              <a:rPr lang="en-US" dirty="0"/>
              <a:t>Respecting the autonomy and flexibility of remote workers to choose their preferred work location, schedule, and style, as long as they meet their obligations and expectations</a:t>
            </a:r>
          </a:p>
          <a:p>
            <a:pPr lvl="0"/>
            <a:r>
              <a:rPr lang="en-US" dirty="0"/>
              <a:t>Protecting the privacy and data of remote workers by implementing appropriate security measures, such as encryption, VPNs, firewalls, etc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Flexibility, Productivity, &amp; Individual Rights</a:t>
            </a:r>
          </a:p>
        </p:txBody>
      </p:sp>
      <p:sp>
        <p:nvSpPr>
          <p:cNvPr id="3" name="Content Placeholder"/>
          <p:cNvSpPr>
            <a:spLocks noGrp="1"/>
          </p:cNvSpPr>
          <p:nvPr>
            <p:ph idx="1"/>
          </p:nvPr>
        </p:nvSpPr>
        <p:spPr/>
        <p:txBody>
          <a:bodyPr/>
          <a:lstStyle/>
          <a:p>
            <a:pPr lvl="0"/>
            <a:r>
              <a:rPr lang="en-US" dirty="0"/>
              <a:t>Avoiding excessive or intrusive monitoring or surveillance of remote workers that may violate their rights or harm their well-being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The Remote Work Revolution</a:t>
            </a:r>
          </a:p>
        </p:txBody>
      </p:sp>
      <p:sp>
        <p:nvSpPr>
          <p:cNvPr id="3" name="Content Placeholder"/>
          <p:cNvSpPr>
            <a:spLocks noGrp="1"/>
          </p:cNvSpPr>
          <p:nvPr>
            <p:ph idx="1"/>
          </p:nvPr>
        </p:nvSpPr>
        <p:spPr/>
        <p:txBody>
          <a:bodyPr>
            <a:normAutofit fontScale="92500" lnSpcReduction="10000"/>
          </a:bodyPr>
          <a:lstStyle/>
          <a:p>
            <a:pPr lvl="0"/>
            <a:r>
              <a:rPr lang="en-US" dirty="0"/>
              <a:t>Advances in technology have paved the way for remote work to become a mainstream practice</a:t>
            </a:r>
          </a:p>
          <a:p>
            <a:pPr lvl="0"/>
            <a:r>
              <a:rPr lang="en-US" dirty="0"/>
              <a:t>Develop standard security rules and procedures for your remote teams that cover regulatory compliance, remote access control, backup and media storage, data protection, remote system management, system ownership and return, and information disposal</a:t>
            </a:r>
          </a:p>
          <a:p>
            <a:pPr lvl="0"/>
            <a:r>
              <a:rPr lang="en-US" dirty="0"/>
              <a:t>Define PII standards that meet the obligations for personally identifiable information compliance in all territories in which your organization operates</a:t>
            </a:r>
          </a:p>
          <a:p>
            <a:pPr lvl="0"/>
            <a:r>
              <a:rPr lang="en-US" dirty="0"/>
              <a:t>Train and educate team members on how to protect themselves and others from the latest cybersecurity threats, especially those related to remote work, such as physical theft of devices, packet sniffers on public Wi-Fi networks, email scams, and spoof sites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The Privacy Puzzle</a:t>
            </a:r>
          </a:p>
        </p:txBody>
      </p:sp>
      <p:sp>
        <p:nvSpPr>
          <p:cNvPr id="3" name="Content Placeholder"/>
          <p:cNvSpPr>
            <a:spLocks noGrp="1"/>
          </p:cNvSpPr>
          <p:nvPr>
            <p:ph idx="1"/>
          </p:nvPr>
        </p:nvSpPr>
        <p:spPr/>
        <p:txBody>
          <a:bodyPr/>
          <a:lstStyle/>
          <a:p>
            <a:pPr lvl="0"/>
            <a:r>
              <a:rPr lang="en-US" dirty="0"/>
              <a:t>Implementing robust security technologies such as incident response platforms, anti-virus software, identity management and authentication systems, and encryption tools</a:t>
            </a:r>
          </a:p>
          <a:p>
            <a:pPr lvl="0"/>
            <a:r>
              <a:rPr lang="en-US" dirty="0"/>
              <a:t>Developing and enforcing clear privacy policies that specify the responsibilities and expectations of remote or hybrid workers, as well as the consequences of non-compliance</a:t>
            </a:r>
          </a:p>
          <a:p>
            <a:pPr lvl="0"/>
            <a:r>
              <a:rPr lang="en-US" dirty="0"/>
              <a:t>Providing regular training and awareness programs that educate employees on the importance of data privacy, the common threats they may face, and the mitigation methods they should use</a:t>
            </a:r>
          </a:p>
          <a:p>
            <a:pPr lvl="0"/>
            <a:r>
              <a:rPr lang="en-US" dirty="0"/>
              <a:t>Adopting privacy-enhancing solutions such as privacy screens, webcam covers, secure file sharing platforms, and VPNs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The Privacy Puzzle</a:t>
            </a:r>
          </a:p>
        </p:txBody>
      </p:sp>
      <p:sp>
        <p:nvSpPr>
          <p:cNvPr id="3" name="Content Placeholder"/>
          <p:cNvSpPr>
            <a:spLocks noGrp="1"/>
          </p:cNvSpPr>
          <p:nvPr>
            <p:ph idx="1"/>
          </p:nvPr>
        </p:nvSpPr>
        <p:spPr/>
        <p:txBody>
          <a:bodyPr/>
          <a:lstStyle/>
          <a:p>
            <a:pPr lvl="0"/>
            <a:r>
              <a:rPr lang="en-US" dirty="0"/>
              <a:t>Monitoring and auditing the compliance and performance of remote or hybrid workers, as well as the security and privacy of the data they handle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Remote Work &amp; Privacy Policies</a:t>
            </a:r>
          </a:p>
        </p:txBody>
      </p:sp>
      <p:sp>
        <p:nvSpPr>
          <p:cNvPr id="3" name="Content Placeholder"/>
          <p:cNvSpPr>
            <a:spLocks noGrp="1"/>
          </p:cNvSpPr>
          <p:nvPr>
            <p:ph idx="1"/>
          </p:nvPr>
        </p:nvSpPr>
        <p:spPr/>
        <p:txBody>
          <a:bodyPr/>
          <a:lstStyle/>
          <a:p>
            <a:pPr lvl="0"/>
            <a:r>
              <a:rPr lang="en-US" dirty="0"/>
              <a:t>Communication</a:t>
            </a:r>
          </a:p>
          <a:p>
            <a:pPr lvl="0"/>
            <a:r>
              <a:rPr lang="en-US" dirty="0"/>
              <a:t>Position and employee eligibility</a:t>
            </a:r>
          </a:p>
          <a:p>
            <a:pPr lvl="0"/>
            <a:r>
              <a:rPr lang="en-US" dirty="0"/>
              <a:t>Documentation</a:t>
            </a:r>
          </a:p>
          <a:p>
            <a:pPr lvl="0"/>
            <a:r>
              <a:rPr lang="en-US" dirty="0"/>
              <a:t>Remote work expectations</a:t>
            </a:r>
          </a:p>
          <a:p>
            <a:pPr lvl="0"/>
            <a:r>
              <a:rPr lang="en-US" dirty="0"/>
              <a:t>Remote equipment and tools</a:t>
            </a:r>
          </a:p>
          <a:p>
            <a:pPr lvl="0"/>
            <a:r>
              <a:rPr lang="en-US" dirty="0"/>
              <a:t>Cybersecurity and internet connection</a:t>
            </a:r>
          </a:p>
          <a:p>
            <a:pPr lvl="0"/>
            <a:r>
              <a:rPr lang="en-US" dirty="0"/>
              <a:t>Adapting existing policies</a:t>
            </a:r>
          </a:p>
          <a:p>
            <a:pPr lvl="0"/>
            <a:r>
              <a:rPr lang="en-US" dirty="0"/>
              <a:t>Training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10.1. E-Government &amp; Citizen Engagement</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Democratic principles</a:t>
            </a:r>
          </a:p>
          <a:p>
            <a:pPr lvl="0"/>
            <a:r>
              <a:rPr lang="en-US" dirty="0"/>
              <a:t>Respect individual rights, and</a:t>
            </a:r>
          </a:p>
          <a:p>
            <a:pPr lvl="0"/>
            <a:r>
              <a:rPr lang="en-US" dirty="0"/>
              <a:t>Promote transparency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Privacy in Digital Communication</a:t>
            </a:r>
          </a:p>
        </p:txBody>
      </p:sp>
      <p:sp>
        <p:nvSpPr>
          <p:cNvPr id="3" name="Content Placeholder"/>
          <p:cNvSpPr>
            <a:spLocks noGrp="1"/>
          </p:cNvSpPr>
          <p:nvPr>
            <p:ph idx="1"/>
          </p:nvPr>
        </p:nvSpPr>
        <p:spPr/>
        <p:txBody>
          <a:bodyPr/>
          <a:lstStyle/>
          <a:p>
            <a:pPr lvl="0"/>
            <a:r>
              <a:rPr lang="en-US" dirty="0"/>
              <a:t>Privacy in digital communication is a crucial issue for remote workers, as they may share sensitive information with their employers, clients, colleagues, or other parties over various platforms and devices</a:t>
            </a:r>
          </a:p>
          <a:p>
            <a:pPr lvl="0"/>
            <a:r>
              <a:rPr lang="en-US" dirty="0"/>
              <a:t>Remote workers should be aware of the data privacy regulations that apply to their location, industry, and type of data, such as GDPR or CCPA, and follow the best practices to comply with them</a:t>
            </a:r>
          </a:p>
          <a:p>
            <a:pPr lvl="0"/>
            <a:r>
              <a:rPr lang="en-US" dirty="0"/>
              <a:t>Remote workers should seek advice from IT governance, policy, ethics, and law experts if they encounter any challenges or dilemmas related to privacy in digital communication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Data Security in Remote Work</a:t>
            </a:r>
          </a:p>
        </p:txBody>
      </p:sp>
      <p:sp>
        <p:nvSpPr>
          <p:cNvPr id="3" name="Content Placeholder"/>
          <p:cNvSpPr>
            <a:spLocks noGrp="1"/>
          </p:cNvSpPr>
          <p:nvPr>
            <p:ph idx="1"/>
          </p:nvPr>
        </p:nvSpPr>
        <p:spPr/>
        <p:txBody>
          <a:bodyPr/>
          <a:lstStyle/>
          <a:p>
            <a:pPr lvl="0"/>
            <a:r>
              <a:rPr lang="en-US" dirty="0"/>
              <a:t>Data security in remote work is the practice of protecting sensitive information and systems when employees work from home or in remote locations</a:t>
            </a:r>
          </a:p>
          <a:p>
            <a:pPr lvl="0"/>
            <a:r>
              <a:rPr lang="en-US" dirty="0"/>
              <a:t>Data security in remote work involves encrypting data at rest and during transit, safeguarding it from interception, compromise, or theft</a:t>
            </a:r>
          </a:p>
          <a:p>
            <a:pPr lvl="0"/>
            <a:r>
              <a:rPr lang="en-US" dirty="0"/>
              <a:t>Data security in remote work requires a strong security policy that covers the roles and responsibilities of remote workers, the acceptable use of devices and applications, the encryption and backup of data, and the reporting of incidents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Balancing Monitoring &amp; Trust</a:t>
            </a:r>
          </a:p>
        </p:txBody>
      </p:sp>
      <p:sp>
        <p:nvSpPr>
          <p:cNvPr id="3" name="Content Placeholder"/>
          <p:cNvSpPr>
            <a:spLocks noGrp="1"/>
          </p:cNvSpPr>
          <p:nvPr>
            <p:ph idx="1"/>
          </p:nvPr>
        </p:nvSpPr>
        <p:spPr/>
        <p:txBody>
          <a:bodyPr>
            <a:normAutofit fontScale="85000" lnSpcReduction="10000"/>
          </a:bodyPr>
          <a:lstStyle/>
          <a:p>
            <a:pPr lvl="0"/>
            <a:r>
              <a:rPr lang="en-US" dirty="0"/>
              <a:t>Choosing metrics that are relevant, fair, and transparent, and involving all stakeholders in the process</a:t>
            </a:r>
          </a:p>
          <a:p>
            <a:pPr lvl="0"/>
            <a:r>
              <a:rPr lang="en-US" dirty="0"/>
              <a:t>Communicating clearly with employees about what is being monitored, why, and how</a:t>
            </a:r>
          </a:p>
          <a:p>
            <a:pPr lvl="0"/>
            <a:r>
              <a:rPr lang="en-US" dirty="0"/>
              <a:t>Offering incentives and feedback as well as consequences for performance</a:t>
            </a:r>
          </a:p>
          <a:p>
            <a:pPr lvl="0"/>
            <a:r>
              <a:rPr lang="en-US" dirty="0"/>
              <a:t>Recognizing that employees may face challenges and distractions in their remote work environment and being flexible and supportive</a:t>
            </a:r>
          </a:p>
          <a:p>
            <a:pPr lvl="0"/>
            <a:r>
              <a:rPr lang="en-US" dirty="0"/>
              <a:t>Monitoring their own systems to ensure that they are not biased or discriminatory against certain groups of employees</a:t>
            </a:r>
          </a:p>
          <a:p>
            <a:pPr lvl="0"/>
            <a:r>
              <a:rPr lang="en-US" dirty="0"/>
              <a:t>Decreasing monitoring when possible and respecting employees' privacy rights</a:t>
            </a:r>
          </a:p>
          <a:p>
            <a:pPr lvl="0"/>
            <a:r>
              <a:rPr lang="en-US" dirty="0"/>
              <a:t>Providing them with the tools, resources, and training they need to work remotely</a:t>
            </a:r>
          </a:p>
          <a:p>
            <a:pPr lvl="0"/>
            <a:r>
              <a:rPr lang="en-US" dirty="0"/>
              <a:t>Empowering them to make decisions and manage their own work schedules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Balancing Monitoring &amp; Trust</a:t>
            </a:r>
          </a:p>
        </p:txBody>
      </p:sp>
      <p:sp>
        <p:nvSpPr>
          <p:cNvPr id="3" name="Content Placeholder"/>
          <p:cNvSpPr>
            <a:spLocks noGrp="1"/>
          </p:cNvSpPr>
          <p:nvPr>
            <p:ph idx="1"/>
          </p:nvPr>
        </p:nvSpPr>
        <p:spPr/>
        <p:txBody>
          <a:bodyPr/>
          <a:lstStyle/>
          <a:p>
            <a:pPr lvl="0"/>
            <a:r>
              <a:rPr lang="en-US" dirty="0"/>
              <a:t>Encouraging them to communicate openly and frequently with their managers and peers</a:t>
            </a:r>
          </a:p>
          <a:p>
            <a:pPr lvl="0"/>
            <a:r>
              <a:rPr lang="en-US" dirty="0"/>
              <a:t>Appreciating their contributions and celebrating their achievements</a:t>
            </a:r>
          </a:p>
          <a:p>
            <a:pPr lvl="0"/>
            <a:r>
              <a:rPr lang="en-US" dirty="0"/>
              <a:t>Respecting their personal lives and boundaries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Remote Work Equipment &amp; Privacy</a:t>
            </a:r>
          </a:p>
        </p:txBody>
      </p:sp>
      <p:sp>
        <p:nvSpPr>
          <p:cNvPr id="3" name="Content Placeholder"/>
          <p:cNvSpPr>
            <a:spLocks noGrp="1"/>
          </p:cNvSpPr>
          <p:nvPr>
            <p:ph idx="1"/>
          </p:nvPr>
        </p:nvSpPr>
        <p:spPr/>
        <p:txBody>
          <a:bodyPr>
            <a:normAutofit lnSpcReduction="10000"/>
          </a:bodyPr>
          <a:lstStyle/>
          <a:p>
            <a:pPr lvl="0"/>
            <a:r>
              <a:rPr lang="en-US" dirty="0"/>
              <a:t>Providing adequate and ergonomic equipment for remote workers that meets their individual needs and preferences</a:t>
            </a:r>
          </a:p>
          <a:p>
            <a:pPr lvl="0"/>
            <a:r>
              <a:rPr lang="en-US" dirty="0"/>
              <a:t>Establishing clear policies and procedures on providing equipment for remote workers, including who owns, pays for, maintains, repairs, replaces, and returns the equipment</a:t>
            </a:r>
          </a:p>
          <a:p>
            <a:pPr lvl="0"/>
            <a:r>
              <a:rPr lang="en-US" dirty="0"/>
              <a:t>Implementing effective technologies and tools for protecting privacy and security in a remote or hybrid work environment, such as incident response platforms, anti-virus/anti-malware software, big data analytics for cybersecurity, identity management and authentication</a:t>
            </a:r>
          </a:p>
          <a:p>
            <a:pPr lvl="0"/>
            <a:r>
              <a:rPr lang="en-US" dirty="0"/>
              <a:t>Educating and training remote workers on how to use the equipment safely and securely, as well as their rights and responsibilities regarding data privacy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Remote Work Equipment &amp; Privacy</a:t>
            </a:r>
          </a:p>
        </p:txBody>
      </p:sp>
      <p:sp>
        <p:nvSpPr>
          <p:cNvPr id="3" name="Content Placeholder"/>
          <p:cNvSpPr>
            <a:spLocks noGrp="1"/>
          </p:cNvSpPr>
          <p:nvPr>
            <p:ph idx="1"/>
          </p:nvPr>
        </p:nvSpPr>
        <p:spPr/>
        <p:txBody>
          <a:bodyPr/>
          <a:lstStyle/>
          <a:p>
            <a:pPr lvl="0"/>
            <a:r>
              <a:rPr lang="en-US" dirty="0"/>
              <a:t>Monitoring and auditing the use of equipment for work purposes only when necessary and proportionate, and respecting the personal use of equipment when allowed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Consent &amp; Transparent Practices</a:t>
            </a:r>
          </a:p>
        </p:txBody>
      </p:sp>
      <p:sp>
        <p:nvSpPr>
          <p:cNvPr id="3" name="Content Placeholder"/>
          <p:cNvSpPr>
            <a:spLocks noGrp="1"/>
          </p:cNvSpPr>
          <p:nvPr>
            <p:ph idx="1"/>
          </p:nvPr>
        </p:nvSpPr>
        <p:spPr/>
        <p:txBody>
          <a:bodyPr/>
          <a:lstStyle/>
          <a:p>
            <a:pPr lvl="0"/>
            <a:r>
              <a:rPr lang="en-US" dirty="0"/>
              <a:t>Consent and transparent practices are essential for ensuring the privacy and trust of employees who work remotely</a:t>
            </a:r>
          </a:p>
          <a:p>
            <a:pPr lvl="0"/>
            <a:r>
              <a:rPr lang="en-US" dirty="0"/>
              <a:t>Employers should follow the Australian Privacy Principles when collecting, storing, using and disclosing personal information of their remote workers</a:t>
            </a:r>
          </a:p>
          <a:p>
            <a:pPr lvl="0"/>
            <a:r>
              <a:rPr lang="en-US" dirty="0"/>
              <a:t>Employers should have a clear privacy policy that explains what information they collect, why they collect it, how they use it, who they share it with, and how employees can access or correct it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Individual Privacy vs. Organizational Needs</a:t>
            </a:r>
          </a:p>
        </p:txBody>
      </p:sp>
      <p:sp>
        <p:nvSpPr>
          <p:cNvPr id="3" name="Content Placeholder"/>
          <p:cNvSpPr>
            <a:spLocks noGrp="1"/>
          </p:cNvSpPr>
          <p:nvPr>
            <p:ph idx="1"/>
          </p:nvPr>
        </p:nvSpPr>
        <p:spPr/>
        <p:txBody>
          <a:bodyPr>
            <a:normAutofit lnSpcReduction="10000"/>
          </a:bodyPr>
          <a:lstStyle/>
          <a:p>
            <a:pPr lvl="0"/>
            <a:r>
              <a:rPr lang="en-US" dirty="0"/>
              <a:t>Establish clear and consistent policies for remote work that address issues such as working hours, communication tools, data security, and performance evaluation</a:t>
            </a:r>
          </a:p>
          <a:p>
            <a:pPr lvl="0"/>
            <a:r>
              <a:rPr lang="en-US" dirty="0"/>
              <a:t>Communicate frequently and transparently with remote workers to foster a shared culture and identity, and to avoid misunderstandings or isolation</a:t>
            </a:r>
          </a:p>
          <a:p>
            <a:pPr lvl="0"/>
            <a:r>
              <a:rPr lang="en-US" dirty="0"/>
              <a:t>Provide adequate support and resources for remote workers to ensure their well-being, productivity, and engagement</a:t>
            </a:r>
          </a:p>
          <a:p>
            <a:pPr lvl="0"/>
            <a:r>
              <a:rPr lang="en-US" dirty="0"/>
              <a:t>Respect the boundaries and preferences of remote workers and avoid micromanaging or intruding on their personal space</a:t>
            </a:r>
          </a:p>
          <a:p>
            <a:pPr lvl="0"/>
            <a:r>
              <a:rPr lang="en-US" dirty="0"/>
              <a:t>Involve remote workers in decision making and feedback processes and recognize their contributions and achievements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Flexible Working Hours &amp; Privacy</a:t>
            </a:r>
          </a:p>
        </p:txBody>
      </p:sp>
      <p:sp>
        <p:nvSpPr>
          <p:cNvPr id="3" name="Content Placeholder"/>
          <p:cNvSpPr>
            <a:spLocks noGrp="1"/>
          </p:cNvSpPr>
          <p:nvPr>
            <p:ph idx="1"/>
          </p:nvPr>
        </p:nvSpPr>
        <p:spPr/>
        <p:txBody>
          <a:bodyPr/>
          <a:lstStyle/>
          <a:p>
            <a:pPr lvl="0"/>
            <a:r>
              <a:rPr lang="en-US" dirty="0"/>
              <a:t>Flexible hours are arrangements that allow employees to adjust their work schedules and locations to suit their personal and professional needs</a:t>
            </a:r>
          </a:p>
          <a:p>
            <a:pPr lvl="0"/>
            <a:r>
              <a:rPr lang="en-US" dirty="0"/>
              <a:t>Flexible hours can also pose some challenges, such as communication difficulties, performance management, security risks, and legal compliance</a:t>
            </a:r>
          </a:p>
          <a:p>
            <a:pPr lvl="0"/>
            <a:r>
              <a:rPr lang="en-US" dirty="0"/>
              <a:t>To implement flexible working hours successfully, employers need to establish clear policies and guidelines, consult with employees and stakeholders, provide adequate technology and support, and monitor and evaluate the outcomes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Managing Sensitive Information</a:t>
            </a:r>
          </a:p>
        </p:txBody>
      </p:sp>
      <p:sp>
        <p:nvSpPr>
          <p:cNvPr id="3" name="Content Placeholder"/>
          <p:cNvSpPr>
            <a:spLocks noGrp="1"/>
          </p:cNvSpPr>
          <p:nvPr>
            <p:ph idx="1"/>
          </p:nvPr>
        </p:nvSpPr>
        <p:spPr/>
        <p:txBody>
          <a:bodyPr/>
          <a:lstStyle/>
          <a:p>
            <a:pPr lvl="0"/>
            <a:r>
              <a:rPr lang="en-US" dirty="0"/>
              <a:t>Managing sensitive information in a remote work environment is crucial for protecting your data and intellectual property, as well as complying with legal and ethical obligations</a:t>
            </a:r>
          </a:p>
          <a:p>
            <a:pPr lvl="0"/>
            <a:r>
              <a:rPr lang="en-US" dirty="0"/>
              <a:t>Management should set up and communicate clear policies and guidelines for your employees on how to handle sensitive information, such as personal, financial, health, or confidential data, when working remotely</a:t>
            </a:r>
          </a:p>
          <a:p>
            <a:pPr lvl="0"/>
            <a:r>
              <a:rPr lang="en-US" dirty="0"/>
              <a:t>You should provide regular training and awareness programs for your employees on the importance of visual privacy, VPN security, personal device regulation, and communication channel security when working remotely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Rise of E-Government Initiatives</a:t>
            </a:r>
          </a:p>
        </p:txBody>
      </p:sp>
      <p:sp>
        <p:nvSpPr>
          <p:cNvPr id="3" name="Content Placeholder"/>
          <p:cNvSpPr>
            <a:spLocks noGrp="1"/>
          </p:cNvSpPr>
          <p:nvPr>
            <p:ph idx="1"/>
          </p:nvPr>
        </p:nvSpPr>
        <p:spPr>
          <a:xfrm>
            <a:off x="1103312" y="2052918"/>
            <a:ext cx="8946541" cy="4195481"/>
          </a:xfrm>
        </p:spPr>
        <p:txBody>
          <a:bodyPr>
            <a:normAutofit/>
          </a:bodyPr>
          <a:lstStyle/>
          <a:p>
            <a:pPr lvl="0">
              <a:lnSpc>
                <a:spcPct val="90000"/>
              </a:lnSpc>
            </a:pPr>
            <a:r>
              <a:rPr lang="en-US" sz="1900"/>
              <a:t>Conduct a situational analysis to assess the current state of e-government in terms of strengths, weaknesses, opportunities, and threats</a:t>
            </a:r>
          </a:p>
          <a:p>
            <a:pPr lvl="0">
              <a:lnSpc>
                <a:spcPct val="90000"/>
              </a:lnSpc>
            </a:pPr>
            <a:r>
              <a:rPr lang="en-US" sz="1900"/>
              <a:t>Develop a vision and a roadmap for e-government that defines the desired outcomes, priorities, indicators, and milestones</a:t>
            </a:r>
          </a:p>
          <a:p>
            <a:pPr lvl="0">
              <a:lnSpc>
                <a:spcPct val="90000"/>
              </a:lnSpc>
            </a:pPr>
            <a:r>
              <a:rPr lang="en-US" sz="1900"/>
              <a:t>Establish a governance framework for e-government that clarifies the roles and responsibilities of different actors, the decision-making processes, the coordination mechanisms, and the monitoring and evaluation systems</a:t>
            </a:r>
          </a:p>
          <a:p>
            <a:pPr lvl="0">
              <a:lnSpc>
                <a:spcPct val="90000"/>
              </a:lnSpc>
            </a:pPr>
            <a:r>
              <a:rPr lang="en-US" sz="1900"/>
              <a:t>Implement e-government projects that are aligned with the vision and roadmap, follow user-centric design principles, ensure interoperability and security standards, involve stakeholder participation and feedback, and evaluate the impacts and outcomes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Cultural and Legal Diversity</a:t>
            </a:r>
          </a:p>
        </p:txBody>
      </p:sp>
      <p:sp>
        <p:nvSpPr>
          <p:cNvPr id="3" name="Content Placeholder"/>
          <p:cNvSpPr>
            <a:spLocks noGrp="1"/>
          </p:cNvSpPr>
          <p:nvPr>
            <p:ph idx="1"/>
          </p:nvPr>
        </p:nvSpPr>
        <p:spPr/>
        <p:txBody>
          <a:bodyPr>
            <a:normAutofit fontScale="92500" lnSpcReduction="10000"/>
          </a:bodyPr>
          <a:lstStyle/>
          <a:p>
            <a:pPr lvl="0"/>
            <a:r>
              <a:rPr lang="en-US" dirty="0"/>
              <a:t>Developing workplace policies and training that promote cross-cultural awareness and respect</a:t>
            </a:r>
          </a:p>
          <a:p>
            <a:pPr lvl="0"/>
            <a:r>
              <a:rPr lang="en-US" dirty="0"/>
              <a:t>Holding regular virtual meetings and events that celebrate workplace diversity and encourage employees to share their cultures and experiences</a:t>
            </a:r>
          </a:p>
          <a:p>
            <a:pPr lvl="0"/>
            <a:r>
              <a:rPr lang="en-US" dirty="0"/>
              <a:t>Using clear and inclusive language and communication tools that suit the needs and preferences of different employees</a:t>
            </a:r>
          </a:p>
          <a:p>
            <a:pPr lvl="0"/>
            <a:r>
              <a:rPr lang="en-US" dirty="0"/>
              <a:t>Seeking feedback and input from diverse employees on important decisions and projects</a:t>
            </a:r>
          </a:p>
          <a:p>
            <a:pPr lvl="0"/>
            <a:r>
              <a:rPr lang="en-US" dirty="0"/>
              <a:t>Ensuring compliance with relevant laws and regulations in different jurisdictions where remote workers are located</a:t>
            </a:r>
          </a:p>
          <a:p>
            <a:pPr lvl="0"/>
            <a:r>
              <a:rPr lang="en-US" dirty="0"/>
              <a:t>Providing support and resources for remote workers to deal with any legal or cultural issues that may arise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Addressing Burnout &amp; Overwork</a:t>
            </a:r>
          </a:p>
        </p:txBody>
      </p:sp>
      <p:sp>
        <p:nvSpPr>
          <p:cNvPr id="3" name="Content Placeholder"/>
          <p:cNvSpPr>
            <a:spLocks noGrp="1"/>
          </p:cNvSpPr>
          <p:nvPr>
            <p:ph idx="1"/>
          </p:nvPr>
        </p:nvSpPr>
        <p:spPr/>
        <p:txBody>
          <a:bodyPr/>
          <a:lstStyle/>
          <a:p>
            <a:pPr lvl="0"/>
            <a:r>
              <a:rPr lang="en-US" dirty="0"/>
              <a:t>Creating an environment for communication</a:t>
            </a:r>
          </a:p>
          <a:p>
            <a:pPr lvl="0"/>
            <a:r>
              <a:rPr lang="en-US" dirty="0"/>
              <a:t>Lifting morale — genuinely</a:t>
            </a:r>
          </a:p>
          <a:p>
            <a:pPr lvl="0"/>
            <a:r>
              <a:rPr lang="en-US" dirty="0"/>
              <a:t>Simplifying remote work systems</a:t>
            </a:r>
          </a:p>
          <a:p>
            <a:pPr lvl="0"/>
            <a:r>
              <a:rPr lang="en-US" dirty="0"/>
              <a:t>Reducing or eliminating meetings</a:t>
            </a:r>
          </a:p>
          <a:p>
            <a:pPr lvl="0"/>
            <a:r>
              <a:rPr lang="en-US" dirty="0"/>
              <a:t>Addressing the elephant</a:t>
            </a:r>
          </a:p>
          <a:p>
            <a:pPr lvl="0"/>
            <a:r>
              <a:rPr lang="en-US" dirty="0"/>
              <a:t>Investing time and attention in themselves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Education &amp; Training</a:t>
            </a:r>
          </a:p>
        </p:txBody>
      </p:sp>
      <p:sp>
        <p:nvSpPr>
          <p:cNvPr id="3" name="Content Placeholder"/>
          <p:cNvSpPr>
            <a:spLocks noGrp="1"/>
          </p:cNvSpPr>
          <p:nvPr>
            <p:ph idx="1"/>
          </p:nvPr>
        </p:nvSpPr>
        <p:spPr/>
        <p:txBody>
          <a:bodyPr/>
          <a:lstStyle/>
          <a:p>
            <a:pPr lvl="0"/>
            <a:r>
              <a:rPr lang="en-US" dirty="0"/>
              <a:t>Ensure that you comply with IP, ethics and privacy policies and procedures in ICT environments, as outlined in the relevant training packages</a:t>
            </a:r>
          </a:p>
          <a:p>
            <a:pPr lvl="0"/>
            <a:r>
              <a:rPr lang="en-US" dirty="0"/>
              <a:t>Analyse legislation and standards that relate to IP, ethics and privacy in ICT, such as the Privacy Act 1988 , the Australian Privacy Principles, the Copyright Act 1968 , the Code of Ethics for Professional Conduct by the Australian Computer Society, etc</a:t>
            </a:r>
          </a:p>
          <a:p>
            <a:pPr lvl="0"/>
            <a:r>
              <a:rPr lang="en-US" dirty="0"/>
              <a:t>Contribute to policy and procedures improvements in code of ethics and privacy policy documents in the ICT industry, by providing feedback, suggestions and recommendations based on your experience and expertise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The Rise of E-Government Initiatives</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Foster a culture of innovation and learning for e-government that encourages experimentation, collaboration, knowledge sharing, and continuous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Policies for Data Privacy &amp; Security</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Data privacy and security are essential for e-government and citizen engagement, as they ensure trust, transparency and accountability in the use of personal and public information</a:t>
            </a:r>
          </a:p>
          <a:p>
            <a:pPr lvl="0"/>
            <a:r>
              <a:rPr lang="en-US" dirty="0"/>
              <a:t>E-government policies should comply with relevant laws and regulations, such as the General Data Protection Regulation in Europe and the California Consumer Privacy Act in the US, that protect consumer rights and choices about how their data are used</a:t>
            </a:r>
          </a:p>
          <a:p>
            <a:pPr lvl="0"/>
            <a:r>
              <a:rPr lang="en-US" dirty="0"/>
              <a:t>E-government policies should also follow best practices and standards, such as the Information and Data Governance Framework of the National Archives of Australia, that promote data interoperability, quality and value across government agencies and services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Accessibility Bridging the Digital Divide</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Ethical e-government policies extend to accessibility, ensuring that digital services are available to all citizens, including those with disabilities or limited technological access</a:t>
            </a:r>
          </a:p>
          <a:p>
            <a:pPr lvl="0"/>
            <a:r>
              <a:rPr lang="en-US" dirty="0"/>
              <a:t>Governments must prioritize designing platforms that adhere to accessibility standards, making sure that no citizen is excluded from utilizing vital services due to physical or digital barriers</a:t>
            </a:r>
          </a:p>
          <a:p>
            <a:pPr lvl="0"/>
            <a:r>
              <a:rPr lang="en-US" dirty="0"/>
              <a:t>This commitment to accessibility reflects an ethical imperative to create inclusive and equitable digital landscapes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Engagement &amp; Inclusivity</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A primary consideration of e-government is to enhance citizen engagement and participation in governance</a:t>
            </a:r>
          </a:p>
          <a:p>
            <a:pPr lvl="0"/>
            <a:r>
              <a:rPr lang="en-US" dirty="0"/>
              <a:t>Ethical considerations demand that these initiatives be inclusive, providing avenues for all citizens to voice their opinions, provide feedback, and influence decision-making processes</a:t>
            </a:r>
          </a:p>
          <a:p>
            <a:pPr lvl="0"/>
            <a:r>
              <a:rPr lang="en-US" dirty="0"/>
              <a:t>E-government initiatives must also respect and uphold individual rights, both online and offline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46111" y="452718"/>
            <a:ext cx="9404723" cy="1400530"/>
          </a:xfrm>
        </p:spPr>
        <p:txBody>
          <a:bodyPr>
            <a:normAutofit/>
          </a:bodyPr>
          <a:lstStyle/>
          <a:p>
            <a:r>
              <a:rPr lang="en-US" dirty="0"/>
              <a:t>Transparency &amp; Accountability</a:t>
            </a:r>
          </a:p>
        </p:txBody>
      </p:sp>
      <p:sp>
        <p:nvSpPr>
          <p:cNvPr id="3" name="Content Placeholder"/>
          <p:cNvSpPr>
            <a:spLocks noGrp="1"/>
          </p:cNvSpPr>
          <p:nvPr>
            <p:ph idx="1"/>
          </p:nvPr>
        </p:nvSpPr>
        <p:spPr>
          <a:xfrm>
            <a:off x="1103312" y="2052918"/>
            <a:ext cx="8946541" cy="4195481"/>
          </a:xfrm>
        </p:spPr>
        <p:txBody>
          <a:bodyPr>
            <a:normAutofit/>
          </a:bodyPr>
          <a:lstStyle/>
          <a:p>
            <a:pPr lvl="0"/>
            <a:r>
              <a:rPr lang="en-US" dirty="0"/>
              <a:t>E-government initiatives should promote transparency by giving citizens access to relevant information about government activities, decisions, and processes</a:t>
            </a:r>
          </a:p>
          <a:p>
            <a:pPr lvl="0"/>
            <a:r>
              <a:rPr lang="en-US" dirty="0"/>
              <a:t>Policies should mandate the publication of data, budgets, reports, and other pertinent information in formats that are easily accessible and understandable to the public</a:t>
            </a:r>
          </a:p>
          <a:p>
            <a:pPr lvl="0"/>
            <a:r>
              <a:rPr lang="en-US" dirty="0"/>
              <a:t>This transparency works towards proper accountability and empowers citizens to hold governments to ethical standards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adaa4be3-f650-4692-881a-64ae220cbceb}" enabled="1" method="Standar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3</TotalTime>
  <Words>2954</Words>
  <Application>Microsoft Office PowerPoint</Application>
  <PresentationFormat>Widescreen</PresentationFormat>
  <Paragraphs>196</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Century Gothic</vt:lpstr>
      <vt:lpstr>Wingdings 3</vt:lpstr>
      <vt:lpstr>Ion</vt:lpstr>
      <vt:lpstr>Module 10:  E-Gov &amp; Digital Transformation</vt:lpstr>
      <vt:lpstr>10.1. E-Government &amp; Citizen Engagement</vt:lpstr>
      <vt:lpstr>10.1. E-Government &amp; Citizen Engagement</vt:lpstr>
      <vt:lpstr>The Rise of E-Government Initiatives</vt:lpstr>
      <vt:lpstr>The Rise of E-Government Initiatives</vt:lpstr>
      <vt:lpstr>Policies for Data Privacy &amp; Security</vt:lpstr>
      <vt:lpstr>Accessibility Bridging the Digital Divide</vt:lpstr>
      <vt:lpstr>Engagement &amp; Inclusivity</vt:lpstr>
      <vt:lpstr>Transparency &amp; Accountability</vt:lpstr>
      <vt:lpstr>The Digital Divide</vt:lpstr>
      <vt:lpstr>Convenience vs Consent</vt:lpstr>
      <vt:lpstr>Digital Literacy &amp; Informed Participation</vt:lpstr>
      <vt:lpstr>10.2. Smart Cities &amp; Ethical Urbanization</vt:lpstr>
      <vt:lpstr>10.2. Smart Cities &amp; Ethical Urbanization</vt:lpstr>
      <vt:lpstr>The Rise of Smart Cities Redefining Urban Living</vt:lpstr>
      <vt:lpstr>Ethical Dimensions of Smart Cities</vt:lpstr>
      <vt:lpstr>Data Privacy &amp; Security</vt:lpstr>
      <vt:lpstr>Why is data privacy &amp; security important?</vt:lpstr>
      <vt:lpstr>Best practice for data privacy and security</vt:lpstr>
      <vt:lpstr>Responsible Use of AI and Automation</vt:lpstr>
      <vt:lpstr>Responsible Use of AI and Automation</vt:lpstr>
      <vt:lpstr>Responsible Use of AI and Automation</vt:lpstr>
      <vt:lpstr>10.3. Remote Work &amp; Privacy</vt:lpstr>
      <vt:lpstr>Flexibility, Productivity, &amp; Individual Rights</vt:lpstr>
      <vt:lpstr>Flexibility, Productivity, &amp; Individual Rights</vt:lpstr>
      <vt:lpstr>The Remote Work Revolution</vt:lpstr>
      <vt:lpstr>The Privacy Puzzle</vt:lpstr>
      <vt:lpstr>The Privacy Puzzle</vt:lpstr>
      <vt:lpstr>Remote Work &amp; Privacy Policies</vt:lpstr>
      <vt:lpstr>Privacy in Digital Communication</vt:lpstr>
      <vt:lpstr>Data Security in Remote Work</vt:lpstr>
      <vt:lpstr>Balancing Monitoring &amp; Trust</vt:lpstr>
      <vt:lpstr>Balancing Monitoring &amp; Trust</vt:lpstr>
      <vt:lpstr>Remote Work Equipment &amp; Privacy</vt:lpstr>
      <vt:lpstr>Remote Work Equipment &amp; Privacy</vt:lpstr>
      <vt:lpstr>Consent &amp; Transparent Practices</vt:lpstr>
      <vt:lpstr>Individual Privacy vs. Organizational Needs</vt:lpstr>
      <vt:lpstr>Flexible Working Hours &amp; Privacy</vt:lpstr>
      <vt:lpstr>Managing Sensitive Information</vt:lpstr>
      <vt:lpstr>Cultural and Legal Diversity</vt:lpstr>
      <vt:lpstr>Addressing Burnout &amp; Overwork</vt:lpstr>
      <vt:lpstr>Education &amp;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David Tuffley</cp:lastModifiedBy>
  <cp:revision>5</cp:revision>
  <dcterms:created xsi:type="dcterms:W3CDTF">2023-10-22T04:41:43Z</dcterms:created>
  <dcterms:modified xsi:type="dcterms:W3CDTF">2024-03-28T00:42:39Z</dcterms:modified>
</cp:coreProperties>
</file>