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289" r:id="rId31"/>
    <p:sldId id="290" r:id="rId32"/>
    <p:sldId id="291" r:id="rId33"/>
    <p:sldId id="292" r:id="rId34"/>
    <p:sldId id="293" r:id="rId35"/>
    <p:sldId id="294" r:id="rId36"/>
    <p:sldId id="295" r:id="rId37"/>
    <p:sldId id="296" r:id="rId38"/>
    <p:sldId id="297" r:id="rId39"/>
    <p:sldId id="2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C08AA1-A866-4944-8002-9BE8A4D132E6}" v="2" dt="2023-10-22T04:37:30.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100" d="100"/>
          <a:sy n="100" d="100"/>
        </p:scale>
        <p:origin x="-29"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356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93067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1763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98760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12106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66176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5750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46351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5466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49283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31119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0201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006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2654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777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5884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867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6858395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Illuminated server room panel">
            <a:extLst>
              <a:ext uri="{FF2B5EF4-FFF2-40B4-BE49-F238E27FC236}">
                <a16:creationId xmlns:a16="http://schemas.microsoft.com/office/drawing/2014/main" id="{BB3C20CB-F10D-6EE0-D50A-FE1CF05025E1}"/>
              </a:ext>
            </a:extLst>
          </p:cNvPr>
          <p:cNvPicPr>
            <a:picLocks noChangeAspect="1"/>
          </p:cNvPicPr>
          <p:nvPr/>
        </p:nvPicPr>
        <p:blipFill rotWithShape="1">
          <a:blip r:embed="rId3">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itle"/>
          <p:cNvSpPr>
            <a:spLocks noGrp="1"/>
          </p:cNvSpPr>
          <p:nvPr>
            <p:ph type="ctrTitle"/>
          </p:nvPr>
        </p:nvSpPr>
        <p:spPr>
          <a:xfrm>
            <a:off x="1154955" y="1447800"/>
            <a:ext cx="8825658" cy="3329581"/>
          </a:xfrm>
        </p:spPr>
        <p:txBody>
          <a:bodyPr>
            <a:normAutofit/>
          </a:bodyPr>
          <a:lstStyle/>
          <a:p>
            <a:pPr>
              <a:lnSpc>
                <a:spcPct val="90000"/>
              </a:lnSpc>
            </a:pPr>
            <a:r>
              <a:rPr lang="en-US" sz="5600"/>
              <a:t>Module 3:</a:t>
            </a:r>
            <a:br>
              <a:rPr lang="en-US" sz="5600"/>
            </a:br>
            <a:r>
              <a:rPr lang="en-US" sz="5600"/>
              <a:t>Data Breach Preparation &amp; Response</a:t>
            </a:r>
          </a:p>
        </p:txBody>
      </p:sp>
      <p:sp>
        <p:nvSpPr>
          <p:cNvPr id="22" name="Rectangle 2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300"/>
              <a:t>Consequences of a data breach</a:t>
            </a:r>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APP 7 — Direct marketing</a:t>
            </a:r>
          </a:p>
          <a:p>
            <a:pPr lvl="0"/>
            <a:r>
              <a:rPr lang="en-US" dirty="0"/>
              <a:t>APP 8 — Cross-border disclosure of personal information</a:t>
            </a:r>
          </a:p>
          <a:p>
            <a:pPr lvl="0"/>
            <a:r>
              <a:rPr lang="en-US" dirty="0"/>
              <a:t>APP 9 — Adoption, use or disclosure of government related identifiers</a:t>
            </a:r>
          </a:p>
          <a:p>
            <a:pPr lvl="0"/>
            <a:r>
              <a:rPr lang="en-US" dirty="0"/>
              <a:t>APP 10 — Quality of personal information</a:t>
            </a:r>
          </a:p>
          <a:p>
            <a:pPr lvl="0"/>
            <a:r>
              <a:rPr lang="en-US" dirty="0"/>
              <a:t>APP 11 — Security of personal information</a:t>
            </a:r>
          </a:p>
          <a:p>
            <a:pPr lvl="0"/>
            <a:r>
              <a:rPr lang="en-US" dirty="0"/>
              <a:t>APP 12 — Access to personal information</a:t>
            </a:r>
          </a:p>
          <a:p>
            <a:pPr lvl="0"/>
            <a:r>
              <a:rPr lang="en-US" dirty="0"/>
              <a:t>APP 13 — Correction of personal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dirty="0">
                <a:solidFill>
                  <a:schemeClr val="bg2"/>
                </a:solidFill>
              </a:rPr>
              <a:t>The Notifiable Data Breaches scheme</a:t>
            </a:r>
          </a:p>
        </p:txBody>
      </p:sp>
      <p:sp>
        <p:nvSpPr>
          <p:cNvPr id="3" name="Content Placeholder"/>
          <p:cNvSpPr>
            <a:spLocks noGrp="1"/>
          </p:cNvSpPr>
          <p:nvPr>
            <p:ph idx="1"/>
          </p:nvPr>
        </p:nvSpPr>
        <p:spPr>
          <a:xfrm>
            <a:off x="5204109" y="1645920"/>
            <a:ext cx="6269434" cy="4470821"/>
          </a:xfrm>
        </p:spPr>
        <p:txBody>
          <a:bodyPr>
            <a:normAutofit/>
          </a:bodyPr>
          <a:lstStyle/>
          <a:p>
            <a:pPr lvl="0"/>
            <a:r>
              <a:rPr lang="en-US" sz="2400" dirty="0"/>
              <a:t>There is unauthorised access to or disclosure of personal information held by an entity</a:t>
            </a:r>
          </a:p>
          <a:p>
            <a:pPr lvl="0"/>
            <a:r>
              <a:rPr lang="en-US" sz="2400" dirty="0"/>
              <a:t>This is likely to result in serious harm to any of the individuals to whom the information relates</a:t>
            </a:r>
          </a:p>
          <a:p>
            <a:pPr lvl="0"/>
            <a:r>
              <a:rPr lang="en-US" sz="2400" dirty="0"/>
              <a:t>The entity has been unable to prevent the likely risk of serious harm with remedial action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a:solidFill>
                  <a:schemeClr val="bg2"/>
                </a:solidFill>
              </a:rPr>
              <a:t>The Notifiable Data Breaches scheme</a:t>
            </a:r>
          </a:p>
        </p:txBody>
      </p:sp>
      <p:sp>
        <p:nvSpPr>
          <p:cNvPr id="3" name="Content Placeholder"/>
          <p:cNvSpPr>
            <a:spLocks noGrp="1"/>
          </p:cNvSpPr>
          <p:nvPr>
            <p:ph idx="1"/>
          </p:nvPr>
        </p:nvSpPr>
        <p:spPr>
          <a:xfrm>
            <a:off x="5204109" y="1645920"/>
            <a:ext cx="6269434" cy="4470821"/>
          </a:xfrm>
        </p:spPr>
        <p:txBody>
          <a:bodyPr>
            <a:normAutofit/>
          </a:bodyPr>
          <a:lstStyle/>
          <a:p>
            <a:pPr lvl="0">
              <a:lnSpc>
                <a:spcPct val="90000"/>
              </a:lnSpc>
            </a:pPr>
            <a:r>
              <a:rPr lang="en-US" sz="2400" dirty="0"/>
              <a:t>the entity’s financial services provider</a:t>
            </a:r>
          </a:p>
          <a:p>
            <a:pPr lvl="0">
              <a:lnSpc>
                <a:spcPct val="90000"/>
              </a:lnSpc>
            </a:pPr>
            <a:r>
              <a:rPr lang="en-US" sz="2400" dirty="0"/>
              <a:t>police or law enforcement bodies</a:t>
            </a:r>
          </a:p>
          <a:p>
            <a:pPr lvl="0">
              <a:lnSpc>
                <a:spcPct val="90000"/>
              </a:lnSpc>
            </a:pPr>
            <a:r>
              <a:rPr lang="en-US" sz="2400" dirty="0"/>
              <a:t>the Australian Securities &amp; Investments Commission</a:t>
            </a:r>
          </a:p>
          <a:p>
            <a:pPr lvl="0">
              <a:lnSpc>
                <a:spcPct val="90000"/>
              </a:lnSpc>
            </a:pPr>
            <a:r>
              <a:rPr lang="en-US" sz="2400" dirty="0"/>
              <a:t>the Australian Prudential Regulation Authority</a:t>
            </a:r>
          </a:p>
          <a:p>
            <a:pPr lvl="0">
              <a:lnSpc>
                <a:spcPct val="90000"/>
              </a:lnSpc>
            </a:pPr>
            <a:r>
              <a:rPr lang="en-US" sz="2400" dirty="0"/>
              <a:t>the Australian Taxation Office</a:t>
            </a:r>
          </a:p>
          <a:p>
            <a:pPr lvl="0">
              <a:lnSpc>
                <a:spcPct val="90000"/>
              </a:lnSpc>
            </a:pPr>
            <a:r>
              <a:rPr lang="en-US" sz="2400" dirty="0"/>
              <a:t>the Australian Transaction Reports and Analysis Centre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Freeform: Shape 22">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dirty="0">
                <a:solidFill>
                  <a:schemeClr val="bg2"/>
                </a:solidFill>
              </a:rPr>
              <a:t>The Notifiable Data Breaches scheme</a:t>
            </a:r>
          </a:p>
        </p:txBody>
      </p:sp>
      <p:sp>
        <p:nvSpPr>
          <p:cNvPr id="3" name="Content Placeholder"/>
          <p:cNvSpPr>
            <a:spLocks noGrp="1"/>
          </p:cNvSpPr>
          <p:nvPr>
            <p:ph idx="1"/>
          </p:nvPr>
        </p:nvSpPr>
        <p:spPr>
          <a:xfrm>
            <a:off x="5204109" y="1645920"/>
            <a:ext cx="6269434" cy="4470821"/>
          </a:xfrm>
        </p:spPr>
        <p:txBody>
          <a:bodyPr>
            <a:normAutofit/>
          </a:bodyPr>
          <a:lstStyle/>
          <a:p>
            <a:pPr lvl="0"/>
            <a:r>
              <a:rPr lang="en-US"/>
              <a:t>the Australian Cyber Security Centre</a:t>
            </a:r>
          </a:p>
          <a:p>
            <a:pPr lvl="0"/>
            <a:r>
              <a:rPr lang="en-US"/>
              <a:t>the Australian Digital Health Agency</a:t>
            </a:r>
          </a:p>
          <a:p>
            <a:pPr lvl="0"/>
            <a:r>
              <a:rPr lang="en-US"/>
              <a:t>the Department of Health</a:t>
            </a:r>
          </a:p>
          <a:p>
            <a:pPr lvl="0"/>
            <a:r>
              <a:rPr lang="en-US"/>
              <a:t>State or Territory Privacy and Information Commissioners</a:t>
            </a:r>
          </a:p>
          <a:p>
            <a:pPr lvl="0"/>
            <a:r>
              <a:rPr lang="en-US" dirty="0"/>
              <a:t>professional associations and regulatory bodies</a:t>
            </a:r>
          </a:p>
          <a:p>
            <a:pPr lvl="0"/>
            <a:r>
              <a:rPr lang="en-US" dirty="0"/>
              <a:t>insurance providers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a:solidFill>
                  <a:schemeClr val="bg2"/>
                </a:solidFill>
              </a:rPr>
              <a:t>The Notifiable Data Breaches scheme</a:t>
            </a:r>
          </a:p>
        </p:txBody>
      </p:sp>
      <p:sp>
        <p:nvSpPr>
          <p:cNvPr id="3" name="Content Placeholder"/>
          <p:cNvSpPr>
            <a:spLocks noGrp="1"/>
          </p:cNvSpPr>
          <p:nvPr>
            <p:ph idx="1"/>
          </p:nvPr>
        </p:nvSpPr>
        <p:spPr>
          <a:xfrm>
            <a:off x="5204109" y="1645920"/>
            <a:ext cx="6269434" cy="4470821"/>
          </a:xfrm>
        </p:spPr>
        <p:txBody>
          <a:bodyPr>
            <a:normAutofit/>
          </a:bodyPr>
          <a:lstStyle/>
          <a:p>
            <a:pPr lvl="0"/>
            <a:r>
              <a:rPr lang="en-US" dirty="0"/>
              <a:t>Meet your obligations under the Privacy Act — an entity must take reasonable steps to protect the personal information that it holds; those reasonable steps may include having a data response plan</a:t>
            </a:r>
          </a:p>
          <a:p>
            <a:pPr lvl="0"/>
            <a:r>
              <a:rPr lang="en-US" dirty="0"/>
              <a:t>Protect an important business asset — the personal information of your customers and clients as well as your reputation</a:t>
            </a:r>
          </a:p>
          <a:p>
            <a:pPr lvl="0"/>
            <a:r>
              <a:rPr lang="en-US" dirty="0"/>
              <a:t>Deal with adverse media or stakeholder attention from a breach or suspected breach</a:t>
            </a:r>
          </a:p>
          <a:p>
            <a:pPr lvl="0"/>
            <a:r>
              <a:rPr lang="en-US" dirty="0"/>
              <a:t>Instil public confidence in your capacity to protect personal information by properly responding to the breach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p:cNvSpPr>
            <a:spLocks noGrp="1"/>
          </p:cNvSpPr>
          <p:nvPr>
            <p:ph type="title"/>
          </p:nvPr>
        </p:nvSpPr>
        <p:spPr>
          <a:xfrm>
            <a:off x="646111" y="690879"/>
            <a:ext cx="3682049" cy="5557519"/>
          </a:xfrm>
        </p:spPr>
        <p:txBody>
          <a:bodyPr anchor="ctr">
            <a:normAutofit/>
          </a:bodyPr>
          <a:lstStyle/>
          <a:p>
            <a:pPr algn="r"/>
            <a:r>
              <a:rPr lang="en-US">
                <a:solidFill>
                  <a:srgbClr val="FFFFFF"/>
                </a:solidFill>
              </a:rPr>
              <a:t>Preparing a data breach response plan</a:t>
            </a:r>
          </a:p>
        </p:txBody>
      </p:sp>
      <p:sp>
        <p:nvSpPr>
          <p:cNvPr id="3" name="Content Placeholder"/>
          <p:cNvSpPr>
            <a:spLocks noGrp="1"/>
          </p:cNvSpPr>
          <p:nvPr>
            <p:ph idx="1"/>
          </p:nvPr>
        </p:nvSpPr>
        <p:spPr>
          <a:xfrm>
            <a:off x="5101999" y="690880"/>
            <a:ext cx="4947854" cy="5557519"/>
          </a:xfrm>
        </p:spPr>
        <p:txBody>
          <a:bodyPr anchor="ctr">
            <a:normAutofit/>
          </a:bodyPr>
          <a:lstStyle/>
          <a:p>
            <a:pPr lvl="0"/>
            <a:r>
              <a:rPr lang="en-US" dirty="0"/>
              <a:t>A quick response to a data breach, based on an up-to-date data breach response plan, is critical to effectively managing a breach</a:t>
            </a:r>
          </a:p>
          <a:p>
            <a:pPr lvl="0"/>
            <a:r>
              <a:rPr lang="en-US" dirty="0"/>
              <a:t>your data breach response plan should outline your entity’s strategy for </a:t>
            </a:r>
            <a:r>
              <a:rPr lang="en-US" dirty="0">
                <a:solidFill>
                  <a:srgbClr val="FF0000"/>
                </a:solidFill>
              </a:rPr>
              <a:t>containing</a:t>
            </a:r>
            <a:r>
              <a:rPr lang="en-US" dirty="0"/>
              <a:t>, </a:t>
            </a:r>
            <a:r>
              <a:rPr lang="en-US" dirty="0">
                <a:solidFill>
                  <a:srgbClr val="FF0000"/>
                </a:solidFill>
              </a:rPr>
              <a:t>assessing</a:t>
            </a:r>
            <a:r>
              <a:rPr lang="en-US" dirty="0"/>
              <a:t> and </a:t>
            </a:r>
            <a:r>
              <a:rPr lang="en-US" dirty="0">
                <a:solidFill>
                  <a:srgbClr val="FF0000"/>
                </a:solidFill>
              </a:rPr>
              <a:t>managing the incident</a:t>
            </a:r>
            <a:r>
              <a:rPr lang="en-US" dirty="0"/>
              <a:t> from start to finish</a:t>
            </a:r>
          </a:p>
          <a:p>
            <a:pPr lvl="0"/>
            <a:r>
              <a:rPr lang="en-US" dirty="0"/>
              <a:t>this part will provide practical guidance to help you develop a comprehensive and effective data breach response plan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p:cNvSpPr>
            <a:spLocks noGrp="1"/>
          </p:cNvSpPr>
          <p:nvPr>
            <p:ph type="title"/>
          </p:nvPr>
        </p:nvSpPr>
        <p:spPr>
          <a:xfrm>
            <a:off x="646111" y="690879"/>
            <a:ext cx="3682049" cy="5557519"/>
          </a:xfrm>
        </p:spPr>
        <p:txBody>
          <a:bodyPr anchor="ctr">
            <a:normAutofit/>
          </a:bodyPr>
          <a:lstStyle/>
          <a:p>
            <a:pPr algn="r"/>
            <a:r>
              <a:rPr lang="en-US">
                <a:solidFill>
                  <a:srgbClr val="FFFFFF"/>
                </a:solidFill>
              </a:rPr>
              <a:t>What is a data breach response plan?</a:t>
            </a:r>
          </a:p>
        </p:txBody>
      </p:sp>
      <p:sp>
        <p:nvSpPr>
          <p:cNvPr id="3" name="Content Placeholder"/>
          <p:cNvSpPr>
            <a:spLocks noGrp="1"/>
          </p:cNvSpPr>
          <p:nvPr>
            <p:ph idx="1"/>
          </p:nvPr>
        </p:nvSpPr>
        <p:spPr>
          <a:xfrm>
            <a:off x="5101999" y="690880"/>
            <a:ext cx="4947854" cy="5557519"/>
          </a:xfrm>
        </p:spPr>
        <p:txBody>
          <a:bodyPr anchor="ctr">
            <a:normAutofit/>
          </a:bodyPr>
          <a:lstStyle/>
          <a:p>
            <a:pPr lvl="0"/>
            <a:r>
              <a:rPr lang="en-US" dirty="0"/>
              <a:t>A data breach response plan is a framework that </a:t>
            </a:r>
            <a:r>
              <a:rPr lang="en-US" dirty="0">
                <a:solidFill>
                  <a:srgbClr val="FF0000"/>
                </a:solidFill>
              </a:rPr>
              <a:t>sets out the roles and responsibilities involved in managing a data breach</a:t>
            </a:r>
          </a:p>
          <a:p>
            <a:pPr lvl="0"/>
            <a:r>
              <a:rPr lang="en-US" dirty="0"/>
              <a:t>Your data breach response plan should be in writing to ensure that your staff clearly understand what needs to happen in the event of a data breach</a:t>
            </a:r>
          </a:p>
          <a:p>
            <a:pPr lvl="0"/>
            <a:r>
              <a:rPr lang="en-US" dirty="0"/>
              <a:t>You will need to regularly review and test your plan to make sure it is up to date and that your staff know what actions they are expected to take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p:cNvSpPr>
            <a:spLocks noGrp="1"/>
          </p:cNvSpPr>
          <p:nvPr>
            <p:ph type="title"/>
          </p:nvPr>
        </p:nvSpPr>
        <p:spPr>
          <a:xfrm>
            <a:off x="646111" y="690879"/>
            <a:ext cx="3682049" cy="5557519"/>
          </a:xfrm>
        </p:spPr>
        <p:txBody>
          <a:bodyPr anchor="ctr">
            <a:normAutofit/>
          </a:bodyPr>
          <a:lstStyle/>
          <a:p>
            <a:pPr algn="r"/>
            <a:r>
              <a:rPr lang="en-US">
                <a:solidFill>
                  <a:srgbClr val="FFFFFF"/>
                </a:solidFill>
              </a:rPr>
              <a:t>What should the plan cover?</a:t>
            </a:r>
          </a:p>
        </p:txBody>
      </p:sp>
      <p:sp>
        <p:nvSpPr>
          <p:cNvPr id="3" name="Content Placeholder"/>
          <p:cNvSpPr>
            <a:spLocks noGrp="1"/>
          </p:cNvSpPr>
          <p:nvPr>
            <p:ph idx="1"/>
          </p:nvPr>
        </p:nvSpPr>
        <p:spPr>
          <a:xfrm>
            <a:off x="5101999" y="690880"/>
            <a:ext cx="4947854" cy="5557519"/>
          </a:xfrm>
        </p:spPr>
        <p:txBody>
          <a:bodyPr anchor="ctr">
            <a:normAutofit/>
          </a:bodyPr>
          <a:lstStyle/>
          <a:p>
            <a:pPr lvl="0">
              <a:lnSpc>
                <a:spcPct val="90000"/>
              </a:lnSpc>
            </a:pPr>
            <a:r>
              <a:rPr lang="en-US" sz="1500" dirty="0"/>
              <a:t>potential strategies for containing and remediating data breaches</a:t>
            </a:r>
          </a:p>
          <a:p>
            <a:pPr lvl="0">
              <a:lnSpc>
                <a:spcPct val="90000"/>
              </a:lnSpc>
            </a:pPr>
            <a:r>
              <a:rPr lang="en-US" sz="1500" dirty="0"/>
              <a:t>ensuring you have the capability to implement those strategies as a matter of priority</a:t>
            </a:r>
          </a:p>
          <a:p>
            <a:pPr lvl="0">
              <a:lnSpc>
                <a:spcPct val="90000"/>
              </a:lnSpc>
            </a:pPr>
            <a:r>
              <a:rPr lang="en-US" sz="1500" dirty="0"/>
              <a:t>legislative or contractual requirements</a:t>
            </a:r>
          </a:p>
          <a:p>
            <a:pPr lvl="0">
              <a:lnSpc>
                <a:spcPct val="90000"/>
              </a:lnSpc>
            </a:pPr>
            <a:r>
              <a:rPr lang="en-US" sz="1500" dirty="0"/>
              <a:t>a clear and immediate communications strategy that allows for the prompt notification of affected individuals and other relevant entities</a:t>
            </a:r>
          </a:p>
          <a:p>
            <a:pPr lvl="1">
              <a:lnSpc>
                <a:spcPct val="90000"/>
              </a:lnSpc>
            </a:pPr>
            <a:r>
              <a:rPr lang="en-US" sz="1500" dirty="0"/>
              <a:t>who is responsible for implementing the communications strategy</a:t>
            </a:r>
          </a:p>
          <a:p>
            <a:pPr lvl="1">
              <a:lnSpc>
                <a:spcPct val="90000"/>
              </a:lnSpc>
            </a:pPr>
            <a:r>
              <a:rPr lang="en-US" sz="1500" dirty="0"/>
              <a:t>determining when affected individuals must be notified</a:t>
            </a:r>
          </a:p>
          <a:p>
            <a:pPr lvl="1">
              <a:lnSpc>
                <a:spcPct val="90000"/>
              </a:lnSpc>
            </a:pPr>
            <a:r>
              <a:rPr lang="en-US" sz="1500" dirty="0"/>
              <a:t>how affected individuals will be contacted and managed</a:t>
            </a:r>
          </a:p>
          <a:p>
            <a:pPr lvl="1">
              <a:lnSpc>
                <a:spcPct val="90000"/>
              </a:lnSpc>
            </a:pPr>
            <a:r>
              <a:rPr lang="en-US" sz="1500" dirty="0"/>
              <a:t>criteria for determining which external stakeholders should be contacted</a:t>
            </a:r>
          </a:p>
          <a:p>
            <a:pPr lvl="1">
              <a:lnSpc>
                <a:spcPct val="90000"/>
              </a:lnSpc>
            </a:pPr>
            <a:r>
              <a:rPr lang="en-US" sz="1500" dirty="0"/>
              <a:t>who is responsible for liaising with external stakeholders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p:cNvSpPr>
            <a:spLocks noGrp="1"/>
          </p:cNvSpPr>
          <p:nvPr>
            <p:ph type="title"/>
          </p:nvPr>
        </p:nvSpPr>
        <p:spPr>
          <a:xfrm>
            <a:off x="646111" y="690879"/>
            <a:ext cx="3682049" cy="5557519"/>
          </a:xfrm>
        </p:spPr>
        <p:txBody>
          <a:bodyPr anchor="ctr">
            <a:normAutofit/>
          </a:bodyPr>
          <a:lstStyle/>
          <a:p>
            <a:pPr algn="r"/>
            <a:r>
              <a:rPr lang="en-US" sz="3900" dirty="0">
                <a:solidFill>
                  <a:srgbClr val="FFFFFF"/>
                </a:solidFill>
              </a:rPr>
              <a:t>The roles and responsibilities of staff</a:t>
            </a:r>
          </a:p>
        </p:txBody>
      </p:sp>
      <p:sp>
        <p:nvSpPr>
          <p:cNvPr id="3" name="Content Placeholder"/>
          <p:cNvSpPr>
            <a:spLocks noGrp="1"/>
          </p:cNvSpPr>
          <p:nvPr>
            <p:ph idx="1"/>
          </p:nvPr>
        </p:nvSpPr>
        <p:spPr>
          <a:xfrm>
            <a:off x="5101999" y="690880"/>
            <a:ext cx="4947854" cy="5557519"/>
          </a:xfrm>
        </p:spPr>
        <p:txBody>
          <a:bodyPr anchor="ctr">
            <a:normAutofit/>
          </a:bodyPr>
          <a:lstStyle/>
          <a:p>
            <a:pPr lvl="0">
              <a:lnSpc>
                <a:spcPct val="90000"/>
              </a:lnSpc>
            </a:pPr>
            <a:r>
              <a:rPr lang="en-US" sz="1500" dirty="0"/>
              <a:t>who staff should inform immediately if they suspect a data breach</a:t>
            </a:r>
          </a:p>
          <a:p>
            <a:pPr lvl="0">
              <a:lnSpc>
                <a:spcPct val="90000"/>
              </a:lnSpc>
            </a:pPr>
            <a:r>
              <a:rPr lang="en-US" sz="1500" dirty="0"/>
              <a:t>the circumstances in which a line manager can handle a data breach, and when a data breach must be escalated to the response team</a:t>
            </a:r>
          </a:p>
          <a:p>
            <a:pPr lvl="1">
              <a:lnSpc>
                <a:spcPct val="90000"/>
              </a:lnSpc>
            </a:pPr>
            <a:r>
              <a:rPr lang="en-US" sz="1500" dirty="0"/>
              <a:t>the number of people affected by the breach or suspected breach</a:t>
            </a:r>
          </a:p>
          <a:p>
            <a:pPr lvl="1">
              <a:lnSpc>
                <a:spcPct val="90000"/>
              </a:lnSpc>
            </a:pPr>
            <a:r>
              <a:rPr lang="en-US" sz="1500" dirty="0"/>
              <a:t>whether there is a risk of serious harm to affected individuals now or in the future</a:t>
            </a:r>
          </a:p>
          <a:p>
            <a:pPr lvl="1">
              <a:lnSpc>
                <a:spcPct val="90000"/>
              </a:lnSpc>
            </a:pPr>
            <a:r>
              <a:rPr lang="en-US" sz="1500" dirty="0"/>
              <a:t>whether the data breach or suspected data breach may indicate a systemic problem with your entity’s practices or procedures</a:t>
            </a:r>
          </a:p>
          <a:p>
            <a:pPr lvl="1">
              <a:lnSpc>
                <a:spcPct val="90000"/>
              </a:lnSpc>
            </a:pPr>
            <a:r>
              <a:rPr lang="en-US" sz="1500" dirty="0"/>
              <a:t>other issues relevant to your circumstances, such as the value of the data to you or issues of reputational risk</a:t>
            </a:r>
          </a:p>
          <a:p>
            <a:pPr lvl="0">
              <a:lnSpc>
                <a:spcPct val="90000"/>
              </a:lnSpc>
            </a:pPr>
            <a:r>
              <a:rPr lang="en-US" sz="1500" dirty="0"/>
              <a:t>who is responsible for deciding whether the breach should be escalated to the response team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p:cNvSpPr>
            <a:spLocks noGrp="1"/>
          </p:cNvSpPr>
          <p:nvPr>
            <p:ph type="title"/>
          </p:nvPr>
        </p:nvSpPr>
        <p:spPr>
          <a:xfrm>
            <a:off x="646111" y="690879"/>
            <a:ext cx="3682049" cy="5557519"/>
          </a:xfrm>
        </p:spPr>
        <p:txBody>
          <a:bodyPr anchor="ctr">
            <a:normAutofit/>
          </a:bodyPr>
          <a:lstStyle/>
          <a:p>
            <a:pPr algn="r"/>
            <a:r>
              <a:rPr lang="en-US">
                <a:solidFill>
                  <a:srgbClr val="FFFFFF"/>
                </a:solidFill>
              </a:rPr>
              <a:t>Response team membership</a:t>
            </a:r>
          </a:p>
        </p:txBody>
      </p:sp>
      <p:sp>
        <p:nvSpPr>
          <p:cNvPr id="3" name="Content Placeholder"/>
          <p:cNvSpPr>
            <a:spLocks noGrp="1"/>
          </p:cNvSpPr>
          <p:nvPr>
            <p:ph idx="1"/>
          </p:nvPr>
        </p:nvSpPr>
        <p:spPr>
          <a:xfrm>
            <a:off x="5101999" y="690880"/>
            <a:ext cx="4947854" cy="5557519"/>
          </a:xfrm>
        </p:spPr>
        <p:txBody>
          <a:bodyPr anchor="ctr">
            <a:normAutofit/>
          </a:bodyPr>
          <a:lstStyle/>
          <a:p>
            <a:pPr lvl="0"/>
            <a:r>
              <a:rPr lang="en-US" dirty="0"/>
              <a:t>Your data breach response team is responsible for carrying out the actions that can reduce the potential impact of a data breach</a:t>
            </a:r>
          </a:p>
          <a:p>
            <a:pPr lvl="0"/>
            <a:r>
              <a:rPr lang="en-US" dirty="0"/>
              <a:t>It is important that the staff that make up the response team, as well as their roles and responsibilities, are clearly established and documented before a data breach occurs</a:t>
            </a:r>
          </a:p>
          <a:p>
            <a:pPr lvl="0"/>
            <a:r>
              <a:rPr lang="en-US" dirty="0"/>
              <a:t>Different skill sets and staff may be needed to respond to one breach compared to another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AU"/>
              <a:t>Overview</a:t>
            </a:r>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From 25 May 2018 Australian businesses of any size may need to comply with the GDPR if they have an establishment in the European Union , if they offer goods and services in the EU, or if they monitor the behaviours of individuals in the EU</a:t>
            </a:r>
          </a:p>
          <a:p>
            <a:pPr lvl="0"/>
            <a:r>
              <a:rPr lang="en-US" dirty="0"/>
              <a:t>The GDPR includes requirements that resemble those in the Privacy Act 1988, and additional measures that similarly aim to foster transparent information handling practices and business accountability around data handling</a:t>
            </a:r>
          </a:p>
          <a:p>
            <a:pPr lvl="0"/>
            <a:r>
              <a:rPr lang="en-US" dirty="0"/>
              <a:t>In the lead-up to the commencement of the GDPR requirements, businesses should confirm whether they are covered by the GDPR, and if so, take steps to implement any necessary changes to ensure compliance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p:cNvSpPr>
            <a:spLocks noGrp="1"/>
          </p:cNvSpPr>
          <p:nvPr>
            <p:ph type="title"/>
          </p:nvPr>
        </p:nvSpPr>
        <p:spPr>
          <a:xfrm>
            <a:off x="646111" y="690879"/>
            <a:ext cx="3682049" cy="5557519"/>
          </a:xfrm>
        </p:spPr>
        <p:txBody>
          <a:bodyPr anchor="ctr">
            <a:normAutofit/>
          </a:bodyPr>
          <a:lstStyle/>
          <a:p>
            <a:pPr algn="r"/>
            <a:r>
              <a:rPr lang="en-US">
                <a:solidFill>
                  <a:srgbClr val="FFFFFF"/>
                </a:solidFill>
              </a:rPr>
              <a:t>Typical data breach response team roles and skills</a:t>
            </a:r>
          </a:p>
        </p:txBody>
      </p:sp>
      <p:sp>
        <p:nvSpPr>
          <p:cNvPr id="3" name="Content Placeholder"/>
          <p:cNvSpPr>
            <a:spLocks noGrp="1"/>
          </p:cNvSpPr>
          <p:nvPr>
            <p:ph idx="1"/>
          </p:nvPr>
        </p:nvSpPr>
        <p:spPr>
          <a:xfrm>
            <a:off x="5101999" y="690880"/>
            <a:ext cx="4947854" cy="5557519"/>
          </a:xfrm>
        </p:spPr>
        <p:txBody>
          <a:bodyPr anchor="ctr">
            <a:normAutofit/>
          </a:bodyPr>
          <a:lstStyle/>
          <a:p>
            <a:pPr lvl="0">
              <a:lnSpc>
                <a:spcPct val="90000"/>
              </a:lnSpc>
            </a:pPr>
            <a:r>
              <a:rPr lang="en-US" sz="1700" dirty="0"/>
              <a:t>Team leader — who is responsible for leading the response team and reporting to senior management</a:t>
            </a:r>
          </a:p>
          <a:p>
            <a:pPr lvl="0">
              <a:lnSpc>
                <a:spcPct val="90000"/>
              </a:lnSpc>
            </a:pPr>
            <a:r>
              <a:rPr lang="en-US" sz="1700" dirty="0"/>
              <a:t>Project manager — to coordinate the team and provide support to its members</a:t>
            </a:r>
          </a:p>
          <a:p>
            <a:pPr lvl="0">
              <a:lnSpc>
                <a:spcPct val="90000"/>
              </a:lnSpc>
            </a:pPr>
            <a:r>
              <a:rPr lang="en-US" sz="1700" dirty="0"/>
              <a:t>Senior member of staff with overall accountability for privacy and/or key privacy officer — to bring privacy expertise to the team</a:t>
            </a:r>
          </a:p>
          <a:p>
            <a:pPr lvl="0">
              <a:lnSpc>
                <a:spcPct val="90000"/>
              </a:lnSpc>
            </a:pPr>
            <a:r>
              <a:rPr lang="en-US" sz="1700" dirty="0"/>
              <a:t>Legal support — to identify legal obligations and provide advice</a:t>
            </a:r>
          </a:p>
          <a:p>
            <a:pPr lvl="0">
              <a:lnSpc>
                <a:spcPct val="90000"/>
              </a:lnSpc>
            </a:pPr>
            <a:r>
              <a:rPr lang="en-US" sz="1700" dirty="0"/>
              <a:t>Risk management support — to assess the risks from the breach</a:t>
            </a:r>
          </a:p>
          <a:p>
            <a:pPr lvl="0">
              <a:lnSpc>
                <a:spcPct val="90000"/>
              </a:lnSpc>
            </a:pPr>
            <a:r>
              <a:rPr lang="en-US" sz="1700" dirty="0"/>
              <a:t>Information and Communication Technology support/forensics support — this role can help establish the cause and impact of a data breach that involved ICT systems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p:cNvSpPr>
            <a:spLocks noGrp="1"/>
          </p:cNvSpPr>
          <p:nvPr>
            <p:ph type="title"/>
          </p:nvPr>
        </p:nvSpPr>
        <p:spPr>
          <a:xfrm>
            <a:off x="646111" y="690879"/>
            <a:ext cx="3682049" cy="5557519"/>
          </a:xfrm>
        </p:spPr>
        <p:txBody>
          <a:bodyPr anchor="ctr">
            <a:normAutofit/>
          </a:bodyPr>
          <a:lstStyle/>
          <a:p>
            <a:pPr algn="r"/>
            <a:r>
              <a:rPr lang="en-US">
                <a:solidFill>
                  <a:srgbClr val="FFFFFF"/>
                </a:solidFill>
              </a:rPr>
              <a:t>Typical data breach response team roles and skills</a:t>
            </a:r>
          </a:p>
        </p:txBody>
      </p:sp>
      <p:sp>
        <p:nvSpPr>
          <p:cNvPr id="3" name="Content Placeholder"/>
          <p:cNvSpPr>
            <a:spLocks noGrp="1"/>
          </p:cNvSpPr>
          <p:nvPr>
            <p:ph idx="1"/>
          </p:nvPr>
        </p:nvSpPr>
        <p:spPr>
          <a:xfrm>
            <a:off x="5101999" y="690880"/>
            <a:ext cx="4947854" cy="5557519"/>
          </a:xfrm>
        </p:spPr>
        <p:txBody>
          <a:bodyPr anchor="ctr">
            <a:normAutofit/>
          </a:bodyPr>
          <a:lstStyle/>
          <a:p>
            <a:pPr lvl="0"/>
            <a:r>
              <a:rPr lang="en-US" dirty="0"/>
              <a:t>Information and records management expertise – to assist in reviewing security and monitoring controls related to the breach and to provide advice on recording the response to the data breach</a:t>
            </a:r>
          </a:p>
          <a:p>
            <a:pPr lvl="0"/>
            <a:r>
              <a:rPr lang="en-US" dirty="0"/>
              <a:t>Human resources support — if the breach was due to the actions of a staff member</a:t>
            </a:r>
          </a:p>
          <a:p>
            <a:pPr lvl="0"/>
            <a:r>
              <a:rPr lang="en-US" dirty="0"/>
              <a:t>Media/communications expertise — to assist in communicating with affected individuals and dealing with the media and external stakeholders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p:cNvSpPr>
            <a:spLocks noGrp="1"/>
          </p:cNvSpPr>
          <p:nvPr>
            <p:ph type="title"/>
          </p:nvPr>
        </p:nvSpPr>
        <p:spPr>
          <a:xfrm>
            <a:off x="646111" y="690879"/>
            <a:ext cx="3682049" cy="5557519"/>
          </a:xfrm>
        </p:spPr>
        <p:txBody>
          <a:bodyPr anchor="ctr">
            <a:normAutofit/>
          </a:bodyPr>
          <a:lstStyle/>
          <a:p>
            <a:pPr algn="r"/>
            <a:r>
              <a:rPr lang="en-US">
                <a:solidFill>
                  <a:srgbClr val="FFFFFF"/>
                </a:solidFill>
              </a:rPr>
              <a:t>Actions the response team should take</a:t>
            </a:r>
          </a:p>
        </p:txBody>
      </p:sp>
      <p:sp>
        <p:nvSpPr>
          <p:cNvPr id="3" name="Content Placeholder"/>
          <p:cNvSpPr>
            <a:spLocks noGrp="1"/>
          </p:cNvSpPr>
          <p:nvPr>
            <p:ph idx="1"/>
          </p:nvPr>
        </p:nvSpPr>
        <p:spPr>
          <a:xfrm>
            <a:off x="5101999" y="690880"/>
            <a:ext cx="4947854" cy="5557519"/>
          </a:xfrm>
        </p:spPr>
        <p:txBody>
          <a:bodyPr anchor="ctr">
            <a:normAutofit/>
          </a:bodyPr>
          <a:lstStyle/>
          <a:p>
            <a:pPr lvl="0">
              <a:lnSpc>
                <a:spcPct val="90000"/>
              </a:lnSpc>
            </a:pPr>
            <a:r>
              <a:rPr lang="en-US" sz="1700" dirty="0"/>
              <a:t>when and how the response team could practice a response to a breach in order to test procedures and refine them</a:t>
            </a:r>
          </a:p>
          <a:p>
            <a:pPr lvl="0">
              <a:lnSpc>
                <a:spcPct val="90000"/>
              </a:lnSpc>
            </a:pPr>
            <a:r>
              <a:rPr lang="en-US" sz="1700" dirty="0"/>
              <a:t>whether your plan for dealing with personal information data breaches could link into or be incorporated into already existing processes, such as a </a:t>
            </a:r>
            <a:r>
              <a:rPr lang="en-US" sz="1700" dirty="0">
                <a:solidFill>
                  <a:srgbClr val="FF0000"/>
                </a:solidFill>
              </a:rPr>
              <a:t>disaster recovery plan</a:t>
            </a:r>
            <a:r>
              <a:rPr lang="en-US" sz="1700" dirty="0"/>
              <a:t>, a cyber security/ICT incident response plan, a crisis management plan or an existing data breach response plan involving other types of information</a:t>
            </a:r>
          </a:p>
          <a:p>
            <a:pPr lvl="0">
              <a:lnSpc>
                <a:spcPct val="90000"/>
              </a:lnSpc>
            </a:pPr>
            <a:r>
              <a:rPr lang="en-US" sz="1700" dirty="0"/>
              <a:t>whether senior management should be directly involved in the planning for dealing with data breaches and in responding to serious data breaches</a:t>
            </a:r>
          </a:p>
          <a:p>
            <a:pPr lvl="0">
              <a:lnSpc>
                <a:spcPct val="90000"/>
              </a:lnSpc>
            </a:pPr>
            <a:r>
              <a:rPr lang="en-US" sz="1700" dirty="0"/>
              <a:t>any reporting obligations under laws other than the Privacy Act or to other entities</a:t>
            </a:r>
          </a:p>
          <a:p>
            <a:pPr lvl="0">
              <a:lnSpc>
                <a:spcPct val="90000"/>
              </a:lnSpc>
            </a:pPr>
            <a:r>
              <a:rPr lang="en-US" sz="1700" dirty="0"/>
              <a:t>whether you have an insurance policy for data breaches that includes steps you must follow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D2A529A3-9A13-3579-0773-2871E450EA36}"/>
              </a:ext>
            </a:extLst>
          </p:cNvPr>
          <p:cNvPicPr>
            <a:picLocks noChangeAspect="1"/>
          </p:cNvPicPr>
          <p:nvPr/>
        </p:nvPicPr>
        <p:blipFill rotWithShape="1">
          <a:blip r:embed="rId2">
            <a:alphaModFix amt="35000"/>
          </a:blip>
          <a:srcRect b="15730"/>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Responding to data breaches — Four key steps</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Each data breach response needs to be tailored to the circumstances of the incident</a:t>
            </a:r>
          </a:p>
          <a:p>
            <a:pPr lvl="0"/>
            <a:r>
              <a:rPr lang="en-US" dirty="0"/>
              <a:t>In general, a data breach response should follow four key steps: </a:t>
            </a:r>
            <a:r>
              <a:rPr lang="en-US" dirty="0">
                <a:solidFill>
                  <a:srgbClr val="FF0000"/>
                </a:solidFill>
              </a:rPr>
              <a:t>contain</a:t>
            </a:r>
            <a:r>
              <a:rPr lang="en-US" dirty="0"/>
              <a:t>, </a:t>
            </a:r>
            <a:r>
              <a:rPr lang="en-US" dirty="0">
                <a:solidFill>
                  <a:srgbClr val="FF0000"/>
                </a:solidFill>
              </a:rPr>
              <a:t>assess</a:t>
            </a:r>
            <a:r>
              <a:rPr lang="en-US" dirty="0"/>
              <a:t>, </a:t>
            </a:r>
            <a:r>
              <a:rPr lang="en-US" dirty="0">
                <a:solidFill>
                  <a:srgbClr val="FF0000"/>
                </a:solidFill>
              </a:rPr>
              <a:t>notify</a:t>
            </a:r>
            <a:r>
              <a:rPr lang="en-US" dirty="0"/>
              <a:t> and </a:t>
            </a:r>
            <a:r>
              <a:rPr lang="en-US" dirty="0">
                <a:solidFill>
                  <a:srgbClr val="FF0000"/>
                </a:solidFill>
              </a:rPr>
              <a:t>review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rrows pointing right while one points left">
            <a:extLst>
              <a:ext uri="{FF2B5EF4-FFF2-40B4-BE49-F238E27FC236}">
                <a16:creationId xmlns:a16="http://schemas.microsoft.com/office/drawing/2014/main" id="{FFC047E5-60AF-10F9-94DF-107FCE3B4A5B}"/>
              </a:ext>
            </a:extLst>
          </p:cNvPr>
          <p:cNvPicPr>
            <a:picLocks noChangeAspect="1"/>
          </p:cNvPicPr>
          <p:nvPr/>
        </p:nvPicPr>
        <p:blipFill rotWithShape="1">
          <a:blip r:embed="rId2">
            <a:alphaModFix amt="35000"/>
          </a:blip>
          <a:srcRect t="8325" b="7406"/>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Responding to data breaches — Four key steps</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Step 1: Contain the data breach to prevent any further compromise of personal information</a:t>
            </a:r>
          </a:p>
          <a:p>
            <a:pPr lvl="0"/>
            <a:r>
              <a:rPr lang="en-US" dirty="0"/>
              <a:t>Step 2: Assess the data breach by gathering the facts and evaluating the risks, including potential harm to affected individuals and, where possible, taking action to remediate any risk of harm</a:t>
            </a:r>
          </a:p>
          <a:p>
            <a:pPr lvl="0"/>
            <a:r>
              <a:rPr lang="en-US" dirty="0"/>
              <a:t>Step 3: Notify individuals and the Commissioner if required</a:t>
            </a:r>
          </a:p>
          <a:p>
            <a:pPr lvl="0"/>
            <a:r>
              <a:rPr lang="en-US" dirty="0"/>
              <a:t>Step 4: Review the incident and consider what actions can be taken to prevent future breaches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39060344-E8E8-CD99-0EE5-7C487FAB959B}"/>
              </a:ext>
            </a:extLst>
          </p:cNvPr>
          <p:cNvPicPr>
            <a:picLocks noChangeAspect="1"/>
          </p:cNvPicPr>
          <p:nvPr/>
        </p:nvPicPr>
        <p:blipFill rotWithShape="1">
          <a:blip r:embed="rId2">
            <a:alphaModFix amt="35000"/>
          </a:blip>
          <a:srcRect t="5981" b="9749"/>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Responding to data breaches — Four key steps</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take each data breach or suspected data breach seriously and move immediately to contain, assess and remediate the incident</a:t>
            </a:r>
          </a:p>
          <a:p>
            <a:pPr lvl="0"/>
            <a:r>
              <a:rPr lang="en-US" dirty="0"/>
              <a:t>undertake steps 1 , 2 , and 3 either simultaneously or in quick succession</a:t>
            </a:r>
          </a:p>
          <a:p>
            <a:pPr lvl="0"/>
            <a:r>
              <a:rPr lang="en-US" dirty="0"/>
              <a:t>determine how to respond on a case-by-case basis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B91297C5-D164-3CEB-765B-FD13AB24706F}"/>
              </a:ext>
            </a:extLst>
          </p:cNvPr>
          <p:cNvPicPr>
            <a:picLocks noChangeAspect="1"/>
          </p:cNvPicPr>
          <p:nvPr/>
        </p:nvPicPr>
        <p:blipFill rotWithShape="1">
          <a:blip r:embed="rId2">
            <a:alphaModFix amt="35000"/>
          </a:blip>
          <a:srcRect b="15730"/>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Responding to data breaches — Four key steps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How did the data breach occur?</a:t>
            </a:r>
          </a:p>
          <a:p>
            <a:pPr lvl="0"/>
            <a:r>
              <a:rPr lang="en-US" dirty="0"/>
              <a:t>Is the personal information still being shared, disclosed, or lost without authorisation?</a:t>
            </a:r>
          </a:p>
          <a:p>
            <a:pPr lvl="0"/>
            <a:r>
              <a:rPr lang="en-US" dirty="0"/>
              <a:t>Who has access to the personal information?</a:t>
            </a:r>
          </a:p>
          <a:p>
            <a:pPr lvl="0"/>
            <a:r>
              <a:rPr lang="en-US" dirty="0"/>
              <a:t>What can be done to secure the information, or stop the unauthorised access or disclosure, and reduce the risk of harm to affected individuals?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FE520114-D3BC-16C5-B677-ACEEE01083A3}"/>
              </a:ext>
            </a:extLst>
          </p:cNvPr>
          <p:cNvPicPr>
            <a:picLocks noChangeAspect="1"/>
          </p:cNvPicPr>
          <p:nvPr/>
        </p:nvPicPr>
        <p:blipFill rotWithShape="1">
          <a:blip r:embed="rId2">
            <a:alphaModFix amt="35000"/>
          </a:blip>
          <a:srcRect b="15730"/>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Responding to data breaches — Four key steps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type or types of personal information involved in the data breach</a:t>
            </a:r>
          </a:p>
          <a:p>
            <a:pPr lvl="0"/>
            <a:r>
              <a:rPr lang="en-US" dirty="0"/>
              <a:t>the circumstances of the data breach, including its cause and extent</a:t>
            </a:r>
          </a:p>
          <a:p>
            <a:pPr lvl="0"/>
            <a:r>
              <a:rPr lang="en-US" dirty="0"/>
              <a:t>the nature of the harm to affected individuals, and if this harm can be removed through remedial action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EA5E44A9-E30A-A8FE-1728-AA9793713A61}"/>
              </a:ext>
            </a:extLst>
          </p:cNvPr>
          <p:cNvPicPr>
            <a:picLocks noChangeAspect="1"/>
          </p:cNvPicPr>
          <p:nvPr/>
        </p:nvPicPr>
        <p:blipFill rotWithShape="1">
          <a:blip r:embed="rId2">
            <a:alphaModFix amt="35000"/>
          </a:blip>
          <a:srcRect t="1510" b="14220"/>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Responding to data breaches — Four key steps</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dirty="0"/>
              <a:t>the obligations of the entity under the NDB scheme</a:t>
            </a:r>
            <a:endParaRPr lang="en-US"/>
          </a:p>
          <a:p>
            <a:pPr lvl="0">
              <a:lnSpc>
                <a:spcPct val="90000"/>
              </a:lnSpc>
            </a:pPr>
            <a:r>
              <a:rPr lang="en-US" dirty="0"/>
              <a:t>other circumstances in which individuals should be notified</a:t>
            </a:r>
            <a:endParaRPr lang="en-US"/>
          </a:p>
          <a:p>
            <a:pPr lvl="0">
              <a:lnSpc>
                <a:spcPct val="90000"/>
              </a:lnSpc>
            </a:pPr>
            <a:r>
              <a:rPr lang="en-US" dirty="0"/>
              <a:t>how notification should occur, including</a:t>
            </a:r>
            <a:endParaRPr lang="en-US"/>
          </a:p>
          <a:p>
            <a:pPr lvl="1">
              <a:lnSpc>
                <a:spcPct val="90000"/>
              </a:lnSpc>
            </a:pPr>
            <a:r>
              <a:rPr lang="en-US" dirty="0"/>
              <a:t>what information is provided in the notification</a:t>
            </a:r>
            <a:endParaRPr lang="en-US"/>
          </a:p>
          <a:p>
            <a:pPr lvl="1">
              <a:lnSpc>
                <a:spcPct val="90000"/>
              </a:lnSpc>
            </a:pPr>
            <a:r>
              <a:rPr lang="en-US" dirty="0"/>
              <a:t>how the notification will be provided to individuals</a:t>
            </a:r>
            <a:endParaRPr lang="en-US"/>
          </a:p>
          <a:p>
            <a:pPr lvl="1">
              <a:lnSpc>
                <a:spcPct val="90000"/>
              </a:lnSpc>
            </a:pPr>
            <a:r>
              <a:rPr lang="en-US" dirty="0"/>
              <a:t>who is responsible for notifying individuals and creating the notification?</a:t>
            </a:r>
            <a:endParaRPr lang="en-US"/>
          </a:p>
          <a:p>
            <a:pPr lvl="0">
              <a:lnSpc>
                <a:spcPct val="90000"/>
              </a:lnSpc>
            </a:pPr>
            <a:r>
              <a:rPr lang="en-US" dirty="0"/>
              <a:t>who else other than affected individuals should be notified</a:t>
            </a:r>
            <a:endParaRPr lang="en-US"/>
          </a:p>
          <a:p>
            <a:pPr lvl="0">
              <a:lnSpc>
                <a:spcPct val="90000"/>
              </a:lnSpc>
            </a:pPr>
            <a:r>
              <a:rPr lang="en-US" dirty="0"/>
              <a:t>where a law enforcement agency is investigating the breach, it may be appropriate to consult the investigating agency before making details of the breach public</a:t>
            </a:r>
            <a:endParaRPr lang="en-US"/>
          </a:p>
          <a:p>
            <a:pPr lvl="0">
              <a:lnSpc>
                <a:spcPct val="90000"/>
              </a:lnSpc>
            </a:pPr>
            <a:r>
              <a:rPr lang="en-US" dirty="0"/>
              <a:t>whether the incident triggers reporting obligations to other entities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087800CA-45DB-8712-FE87-7BA5DB588D35}"/>
              </a:ext>
            </a:extLst>
          </p:cNvPr>
          <p:cNvPicPr>
            <a:picLocks noChangeAspect="1"/>
          </p:cNvPicPr>
          <p:nvPr/>
        </p:nvPicPr>
        <p:blipFill rotWithShape="1">
          <a:blip r:embed="rId2">
            <a:alphaModFix amt="35000"/>
          </a:blip>
          <a:srcRect t="1220" b="14510"/>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Responding to data breaches — Four key steps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 security review including a root cause analysis of the data breach</a:t>
            </a:r>
          </a:p>
          <a:p>
            <a:pPr lvl="0"/>
            <a:r>
              <a:rPr lang="en-US" dirty="0"/>
              <a:t>a prevention plan to prevent similar incidents in future</a:t>
            </a:r>
          </a:p>
          <a:p>
            <a:pPr lvl="0"/>
            <a:r>
              <a:rPr lang="en-US" dirty="0"/>
              <a:t>audits to ensure the prevention plan is implemented</a:t>
            </a:r>
          </a:p>
          <a:p>
            <a:pPr lvl="0"/>
            <a:r>
              <a:rPr lang="en-US" dirty="0"/>
              <a:t>a review of policies and procedures and changes to reflect the lessons learned from the review</a:t>
            </a:r>
          </a:p>
          <a:p>
            <a:pPr lvl="0"/>
            <a:r>
              <a:rPr lang="en-US" dirty="0"/>
              <a:t>changes to employee selection and training practices</a:t>
            </a:r>
          </a:p>
          <a:p>
            <a:pPr lvl="0"/>
            <a:r>
              <a:rPr lang="en-US" dirty="0"/>
              <a:t>a review of service delivery partners that were involved in the breach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3.1 Part 1</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A data breach is an unauthorised access or disclosure of personal information, or loss of personal information</a:t>
            </a:r>
          </a:p>
          <a:p>
            <a:pPr lvl="0"/>
            <a:r>
              <a:rPr lang="en-US" dirty="0"/>
              <a:t>Data breaches can have serious consequences, so it is important that entities have robust systems and procedures in place to identify and respond effectively</a:t>
            </a:r>
          </a:p>
          <a:p>
            <a:pPr lvl="0"/>
            <a:r>
              <a:rPr lang="en-US" dirty="0"/>
              <a:t>Entities that are regulated by the Privacy Act should be familiar with the requirements of the NDB scheme, which are an extension of their information governance and security obligations</a:t>
            </a:r>
          </a:p>
          <a:p>
            <a:pPr lvl="0"/>
            <a:r>
              <a:rPr lang="en-US" dirty="0"/>
              <a:t>A data breach incident may also trigger reporting obligations outside of the Privacy Act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Notifiable Data Breach Scheme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Entities covered by the NDB scheme</a:t>
            </a:r>
          </a:p>
          <a:p>
            <a:pPr lvl="0"/>
            <a:r>
              <a:rPr lang="en-US" dirty="0"/>
              <a:t>Data breaches involving more than one entity</a:t>
            </a:r>
          </a:p>
          <a:p>
            <a:pPr lvl="0"/>
            <a:r>
              <a:rPr lang="en-US" dirty="0"/>
              <a:t>Identifying eligible data breaches</a:t>
            </a:r>
          </a:p>
          <a:p>
            <a:pPr lvl="0"/>
            <a:r>
              <a:rPr lang="en-US" dirty="0"/>
              <a:t>Exceptions to the notification obligation</a:t>
            </a:r>
          </a:p>
          <a:p>
            <a:pPr lvl="0"/>
            <a:r>
              <a:rPr lang="en-US" dirty="0"/>
              <a:t>Assessing a suspected data breach</a:t>
            </a:r>
          </a:p>
          <a:p>
            <a:pPr lvl="0"/>
            <a:r>
              <a:rPr lang="en-US" dirty="0"/>
              <a:t>Notifying individuals about an eligible data breach</a:t>
            </a:r>
          </a:p>
          <a:p>
            <a:pPr lvl="0"/>
            <a:r>
              <a:rPr lang="en-US" dirty="0"/>
              <a:t>What to include in an eligible data breach statement</a:t>
            </a:r>
          </a:p>
          <a:p>
            <a:pPr lvl="0"/>
            <a:r>
              <a:rPr lang="en-US" dirty="0"/>
              <a:t>The Australian Information Commissioner's role in the NDB scheme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Entities covered by the NDB scheme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Entities that have existing obligations under the Privacy Act to secure personal information must comply with the NDB scheme</a:t>
            </a:r>
          </a:p>
          <a:p>
            <a:pPr lvl="0"/>
            <a:r>
              <a:rPr lang="en-US" dirty="0"/>
              <a:t>This includes Australian Government agencies, businesses and not-for profit organisations that have an annual turnover of more than AU$3 million, private sector health service providers, credit reporting bodies, credit providers, entities that trade in personal information and tax file number recipients</a:t>
            </a:r>
          </a:p>
          <a:p>
            <a:pPr lvl="0"/>
            <a:r>
              <a:rPr lang="en-US" dirty="0"/>
              <a:t>Entities that have Privacy Act security obligations in relation to particular types of information only do not need to notify about data breaches that affect other types of information outside the scope of their obligations under the Privacy Act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Entities covered by the NDB scheme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holds health information and provides a health service</a:t>
            </a:r>
          </a:p>
          <a:p>
            <a:pPr lvl="0"/>
            <a:r>
              <a:rPr lang="en-US" dirty="0"/>
              <a:t>is related to an APP entity</a:t>
            </a:r>
          </a:p>
          <a:p>
            <a:pPr lvl="0"/>
            <a:r>
              <a:rPr lang="en-US" dirty="0"/>
              <a:t>trades in personal information</a:t>
            </a:r>
          </a:p>
          <a:p>
            <a:pPr lvl="0"/>
            <a:r>
              <a:rPr lang="en-US" dirty="0"/>
              <a:t>is a credit reporting bodies</a:t>
            </a:r>
          </a:p>
          <a:p>
            <a:pPr lvl="0"/>
            <a:r>
              <a:rPr lang="en-US" dirty="0"/>
              <a:t>is an employee associations registered under the Fair Work Act 2009</a:t>
            </a:r>
          </a:p>
          <a:p>
            <a:pPr lvl="0"/>
            <a:r>
              <a:rPr lang="en-US" dirty="0"/>
              <a:t>has ‘opted-in’ to APP coverage under s 6EA of the Privacy Act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Entities covered by the NDB scheme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providing services to the Commonwealth under a contract</a:t>
            </a:r>
          </a:p>
          <a:p>
            <a:pPr lvl="0"/>
            <a:r>
              <a:rPr lang="en-US" dirty="0"/>
              <a:t>operating a residential tenancy data base</a:t>
            </a:r>
          </a:p>
          <a:p>
            <a:pPr lvl="0"/>
            <a:r>
              <a:rPr lang="en-US" dirty="0"/>
              <a:t>reporting under the Anti-Money Laundering and Counter-Terrorism Financing Act 2006</a:t>
            </a:r>
          </a:p>
          <a:p>
            <a:pPr lvl="0"/>
            <a:r>
              <a:rPr lang="en-US" dirty="0"/>
              <a:t>conducting a protected action ballot</a:t>
            </a:r>
          </a:p>
          <a:p>
            <a:pPr lvl="0"/>
            <a:r>
              <a:rPr lang="en-US" dirty="0"/>
              <a:t>information retained under the mandatory data retention scheme, as per Part 5-1A of the Telecommunications Act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Entities covered by the NDB scheme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 bank</a:t>
            </a:r>
          </a:p>
          <a:p>
            <a:pPr lvl="0"/>
            <a:r>
              <a:rPr lang="en-US" dirty="0"/>
              <a:t>an organisation or small business operator if a substantial part of its business is the provision of credit, such as a building society, finance company or a credit union</a:t>
            </a:r>
          </a:p>
          <a:p>
            <a:pPr lvl="0"/>
            <a:r>
              <a:rPr lang="en-US" dirty="0"/>
              <a:t>a retailer that issues credit cards in connection with the sale of goods or services</a:t>
            </a:r>
          </a:p>
          <a:p>
            <a:pPr lvl="0"/>
            <a:r>
              <a:rPr lang="en-US" dirty="0"/>
              <a:t>an organisation or SBO that supplies goods and services where payment is deferred for seven days or more, such as telecommunications carriers, and energy and water utilities</a:t>
            </a:r>
          </a:p>
          <a:p>
            <a:pPr lvl="0"/>
            <a:r>
              <a:rPr lang="en-US" dirty="0"/>
              <a:t>certain organisations or SBOs that provide credit in connection with the hiring, leasing, or renting of goods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Entities with an ‘Australian link’</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it carries on business in Australia or an external Territory, and</a:t>
            </a:r>
          </a:p>
          <a:p>
            <a:pPr lvl="0"/>
            <a:r>
              <a:rPr lang="en-US" dirty="0"/>
              <a:t>it collected or held personal information in Australia or an external Australian Territory, either before or at the time of the act or practice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Disclosing personal information overseas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If an APP entity discloses personal information to an overseas recipient, in line with the requirements of APP 8.1, then the APP entity is deemed to ‘hold’ the information for the purposes of the NDB scheme )</a:t>
            </a:r>
          </a:p>
          <a:p>
            <a:pPr lvl="0"/>
            <a:r>
              <a:rPr lang="en-US" dirty="0"/>
              <a:t>APP 8.1 says that an APP entity that discloses personal information to an overseas recipient is required to take reasonable steps to ensure that the overseas recipient does not breach the APPs in relation to the information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Disclosing personal information overseas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This means that if the personal information held by the overseas recipient is subject to loss, unauthorised access, or disclosure, the APP entity is still responsible for assessing whether it is an eligible data breach under the Privacy Act, and if it is, for notifying individuals at risk of serious harm and providing a statement to the Commissioner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Disclosing credit eligibility information</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If a credit provider discloses credit eligibility information about one or more individuals to a person, a body or a related body corporate that does not have an ‘Australian link’  ), the credit provider may also have obligations under the NDB scheme in respect of that information</a:t>
            </a:r>
          </a:p>
          <a:p>
            <a:pPr lvl="0"/>
            <a:r>
              <a:rPr lang="en-US" dirty="0"/>
              <a:t>In the event that credit eligibility information held by the person or related body corporate is subject to loss, unauthorised access, or disclosure, the credit provider is responsible for assessing whether there is an eligible data breach that needs to be notified to individuals at risk of serious harm and the Commissioner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E3006B-EBF8-BAA6-DD4E-97465351626D}"/>
              </a:ext>
            </a:extLst>
          </p:cNvPr>
          <p:cNvPicPr>
            <a:picLocks noChangeAspect="1"/>
          </p:cNvPicPr>
          <p:nvPr/>
        </p:nvPicPr>
        <p:blipFill rotWithShape="1">
          <a:blip r:embed="rId2">
            <a:alphaModFix amt="35000"/>
          </a:blip>
          <a:srcRect/>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3.5 Case Study: Equifax Data Breach</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In July 2017, credit reporting agency Equifax were the victims of a significant data breach which resulted in an estimated 143 million U.S. records containing customer information being stolen by hackers</a:t>
            </a:r>
          </a:p>
          <a:p>
            <a:pPr lvl="0"/>
            <a:r>
              <a:rPr lang="en-US" dirty="0"/>
              <a:t>The breach also impacted other countries, with Equifax admitting that 15.2 million records of British citizens and 8000 Canadians were stolen in the breach</a:t>
            </a:r>
          </a:p>
          <a:p>
            <a:pPr lvl="0"/>
            <a:r>
              <a:rPr lang="en-US" dirty="0"/>
              <a:t>The Equifax hack had the markings of a sophisticated cyber-attack, leading to speculation about attribution, with some in the cyber security community blaming Chinese-backed groups due to similarities with other attacks such as the 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What is a data breach?</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r>
              <a:rPr lang="en-US" dirty="0"/>
              <a:t>A data breach occurs when personal information that an entity holds is subject to unauthorised access or disclosure or is lost</a:t>
            </a:r>
          </a:p>
          <a:p>
            <a:pPr lvl="0"/>
            <a:r>
              <a:rPr lang="en-US" dirty="0"/>
              <a:t>loss or theft of physical devices or paper records that contain personal information</a:t>
            </a:r>
          </a:p>
          <a:p>
            <a:pPr lvl="0"/>
            <a:r>
              <a:rPr lang="en-US" dirty="0" err="1"/>
              <a:t>unauthorised</a:t>
            </a:r>
            <a:r>
              <a:rPr lang="en-US" dirty="0"/>
              <a:t> access to personal information by an employee</a:t>
            </a:r>
          </a:p>
          <a:p>
            <a:pPr lvl="0"/>
            <a:r>
              <a:rPr lang="en-US" dirty="0"/>
              <a:t>inadvertent disclosure of personal information due to ‘human error’, for example an email sent to the wrong person</a:t>
            </a:r>
          </a:p>
          <a:p>
            <a:pPr lvl="0"/>
            <a:r>
              <a:rPr lang="en-US" dirty="0"/>
              <a:t>disclosure of an individual’s personal information to a scammer, as a result of inadequate identity verification procedures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600"/>
              <a:t>Confidentiality breach</a:t>
            </a:r>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Technically, confidentiality is breached every time some who does not need to know, comes to know something</a:t>
            </a:r>
          </a:p>
          <a:p>
            <a:pPr lvl="0"/>
            <a:r>
              <a:rPr lang="en-US" dirty="0"/>
              <a:t>It is not just when the consequences make themselves felt</a:t>
            </a:r>
          </a:p>
          <a:p>
            <a:pPr lvl="0"/>
            <a:r>
              <a:rPr lang="en-US" dirty="0"/>
              <a:t>Breaches of this kind can occur in writing, by oral transmission or by electronic means including eavesdropping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Availability breach</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A breach of availability can occur through Denial-of-Service attacks where the web server is deluged with requests, or when millions of spam emails overwhelm servers, or a virus spreads on a network</a:t>
            </a:r>
          </a:p>
          <a:p>
            <a:pPr lvl="0"/>
            <a:r>
              <a:rPr lang="en-US" dirty="0"/>
              <a:t>While it is normal to use the term for incidents affecting confidentiality and leading to unwanted disclosure of information, temporary unavailability of systems or services is not normally defined as a breach</a:t>
            </a:r>
          </a:p>
          <a:p>
            <a:pPr lvl="0"/>
            <a:r>
              <a:rPr lang="en-US" dirty="0"/>
              <a:t>People prefer to call this an ‘incident’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Integrity breach</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Whenever the integrity of information or its means of storage are violated</a:t>
            </a:r>
          </a:p>
          <a:p>
            <a:pPr lvl="0"/>
            <a:r>
              <a:rPr lang="en-US" dirty="0"/>
              <a:t>It could be through transmission errors, by intentional manipulation, by unintentional handling errors or by the corruption of file content or structure due to electrical, magnetic or other failures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300"/>
              <a:t>Consequences of a data breach</a:t>
            </a:r>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financial fraud including unauthorised credit card transactions or credit fraud</a:t>
            </a:r>
          </a:p>
          <a:p>
            <a:pPr lvl="0"/>
            <a:r>
              <a:rPr lang="en-US" dirty="0"/>
              <a:t>identity theft causing financial loss or emotional and psychological harm</a:t>
            </a:r>
          </a:p>
          <a:p>
            <a:pPr lvl="0"/>
            <a:r>
              <a:rPr lang="en-US" dirty="0"/>
              <a:t>family violence</a:t>
            </a:r>
          </a:p>
          <a:p>
            <a:pPr lvl="0"/>
            <a:r>
              <a:rPr lang="en-US" dirty="0"/>
              <a:t>physical harm or intimidation</a:t>
            </a:r>
          </a:p>
          <a:p>
            <a:pPr lvl="0"/>
            <a:r>
              <a:rPr lang="en-US" dirty="0"/>
              <a:t>extortion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300"/>
              <a:t>Consequences of a data breach</a:t>
            </a:r>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APP 1 — Open and transparent management of personal information</a:t>
            </a:r>
          </a:p>
          <a:p>
            <a:pPr lvl="0"/>
            <a:r>
              <a:rPr lang="en-US" dirty="0"/>
              <a:t>APP 2 — Anonymity and pseudonymity</a:t>
            </a:r>
          </a:p>
          <a:p>
            <a:pPr lvl="0"/>
            <a:r>
              <a:rPr lang="en-US" dirty="0"/>
              <a:t>APP 3 — Collection of solicited personal information</a:t>
            </a:r>
          </a:p>
          <a:p>
            <a:pPr lvl="0"/>
            <a:r>
              <a:rPr lang="en-US" dirty="0"/>
              <a:t>APP 4 — Dealing with unsolicited personal information</a:t>
            </a:r>
          </a:p>
          <a:p>
            <a:pPr lvl="0"/>
            <a:r>
              <a:rPr lang="en-US" dirty="0"/>
              <a:t>APP 5 — Notification of the collection of personal information</a:t>
            </a:r>
          </a:p>
          <a:p>
            <a:pPr lvl="0"/>
            <a:r>
              <a:rPr lang="en-US" dirty="0"/>
              <a:t>APP 6 — Use or disclosure of personal information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adaa4be3-f650-4692-881a-64ae220cbceb}" enabled="1" method="Standard" siteId="{5a7cc8ab-a4dc-4f9b-bf60-66714049ad62}" removed="0"/>
</clbl:labelList>
</file>

<file path=docProps/app.xml><?xml version="1.0" encoding="utf-8"?>
<Properties xmlns="http://schemas.openxmlformats.org/officeDocument/2006/extended-properties" xmlns:vt="http://schemas.openxmlformats.org/officeDocument/2006/docPropsVTypes">
  <TotalTime>2760</TotalTime>
  <Words>2834</Words>
  <Application>Microsoft Office PowerPoint</Application>
  <PresentationFormat>Widescreen</PresentationFormat>
  <Paragraphs>203</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Century Gothic</vt:lpstr>
      <vt:lpstr>Wingdings 3</vt:lpstr>
      <vt:lpstr>Ion</vt:lpstr>
      <vt:lpstr>Module 3: Data Breach Preparation &amp; Response</vt:lpstr>
      <vt:lpstr>Overview</vt:lpstr>
      <vt:lpstr>3.1 Part 1</vt:lpstr>
      <vt:lpstr>What is a data breach?</vt:lpstr>
      <vt:lpstr>Confidentiality breach</vt:lpstr>
      <vt:lpstr>Availability breach</vt:lpstr>
      <vt:lpstr>Integrity breach</vt:lpstr>
      <vt:lpstr>Consequences of a data breach</vt:lpstr>
      <vt:lpstr>Consequences of a data breach</vt:lpstr>
      <vt:lpstr>Consequences of a data breach</vt:lpstr>
      <vt:lpstr>The Notifiable Data Breaches scheme</vt:lpstr>
      <vt:lpstr>The Notifiable Data Breaches scheme</vt:lpstr>
      <vt:lpstr>The Notifiable Data Breaches scheme</vt:lpstr>
      <vt:lpstr>The Notifiable Data Breaches scheme</vt:lpstr>
      <vt:lpstr>Preparing a data breach response plan</vt:lpstr>
      <vt:lpstr>What is a data breach response plan?</vt:lpstr>
      <vt:lpstr>What should the plan cover?</vt:lpstr>
      <vt:lpstr>The roles and responsibilities of staff</vt:lpstr>
      <vt:lpstr>Response team membership</vt:lpstr>
      <vt:lpstr>Typical data breach response team roles and skills</vt:lpstr>
      <vt:lpstr>Typical data breach response team roles and skills</vt:lpstr>
      <vt:lpstr>Actions the response team should take</vt:lpstr>
      <vt:lpstr>Responding to data breaches — Four key steps</vt:lpstr>
      <vt:lpstr>Responding to data breaches — Four key steps</vt:lpstr>
      <vt:lpstr>Responding to data breaches — Four key steps</vt:lpstr>
      <vt:lpstr>Responding to data breaches — Four key steps</vt:lpstr>
      <vt:lpstr>Responding to data breaches — Four key steps</vt:lpstr>
      <vt:lpstr>Responding to data breaches — Four key steps</vt:lpstr>
      <vt:lpstr>Responding to data breaches — Four key steps</vt:lpstr>
      <vt:lpstr>Notifiable Data Breach Scheme</vt:lpstr>
      <vt:lpstr>Entities covered by the NDB scheme</vt:lpstr>
      <vt:lpstr>Entities covered by the NDB scheme</vt:lpstr>
      <vt:lpstr>Entities covered by the NDB scheme</vt:lpstr>
      <vt:lpstr>Entities covered by the NDB scheme</vt:lpstr>
      <vt:lpstr>Entities with an ‘Australian link’</vt:lpstr>
      <vt:lpstr>Disclosing personal information overseas</vt:lpstr>
      <vt:lpstr>Disclosing personal information overseas</vt:lpstr>
      <vt:lpstr>Disclosing credit eligibility information</vt:lpstr>
      <vt:lpstr>3.5 Case Study: Equifax Data Breach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Kevin Victus</cp:lastModifiedBy>
  <cp:revision>8</cp:revision>
  <dcterms:created xsi:type="dcterms:W3CDTF">2023-10-22T04:36:54Z</dcterms:created>
  <dcterms:modified xsi:type="dcterms:W3CDTF">2024-07-30T12:18:40Z</dcterms:modified>
</cp:coreProperties>
</file>