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14886D-C73C-0BB3-5A2C-BDBA9E32B0CC}" v="2" dt="2023-10-22T04:45:30.7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4" d="100"/>
          <a:sy n="84" d="100"/>
        </p:scale>
        <p:origin x="96"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C46DB6-04BE-4392-BA51-316CF98789D2}"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AE5419D5-2592-4328-9ED7-E48287DDBF6C}">
      <dgm:prSet/>
      <dgm:spPr/>
      <dgm:t>
        <a:bodyPr/>
        <a:lstStyle/>
        <a:p>
          <a:r>
            <a:rPr lang="en-US" b="0" i="0"/>
            <a:t>Asset Management</a:t>
          </a:r>
          <a:endParaRPr lang="en-US"/>
        </a:p>
      </dgm:t>
    </dgm:pt>
    <dgm:pt modelId="{66F96685-51E1-4685-A9CD-39B141446AFA}" type="parTrans" cxnId="{5A2CD2D6-9195-4C55-B86A-2B7917C69989}">
      <dgm:prSet/>
      <dgm:spPr/>
      <dgm:t>
        <a:bodyPr/>
        <a:lstStyle/>
        <a:p>
          <a:endParaRPr lang="en-US"/>
        </a:p>
      </dgm:t>
    </dgm:pt>
    <dgm:pt modelId="{3CA01B95-3075-47FA-8315-1B2A2B052AC5}" type="sibTrans" cxnId="{5A2CD2D6-9195-4C55-B86A-2B7917C69989}">
      <dgm:prSet/>
      <dgm:spPr/>
      <dgm:t>
        <a:bodyPr/>
        <a:lstStyle/>
        <a:p>
          <a:endParaRPr lang="en-US"/>
        </a:p>
      </dgm:t>
    </dgm:pt>
    <dgm:pt modelId="{F21DF75A-2DB8-4B3E-BCF9-E43DC237BFFD}">
      <dgm:prSet/>
      <dgm:spPr/>
      <dgm:t>
        <a:bodyPr/>
        <a:lstStyle/>
        <a:p>
          <a:r>
            <a:rPr lang="en-US" b="0" i="0"/>
            <a:t>Access Control</a:t>
          </a:r>
          <a:endParaRPr lang="en-US"/>
        </a:p>
      </dgm:t>
    </dgm:pt>
    <dgm:pt modelId="{8F3B23D1-98AF-4133-84BA-14E2C8DBDE19}" type="parTrans" cxnId="{0DAA4A96-7B75-4D6F-8931-F7618689D2B5}">
      <dgm:prSet/>
      <dgm:spPr/>
      <dgm:t>
        <a:bodyPr/>
        <a:lstStyle/>
        <a:p>
          <a:endParaRPr lang="en-US"/>
        </a:p>
      </dgm:t>
    </dgm:pt>
    <dgm:pt modelId="{A8C3CC1A-E514-4DBB-86A7-58F4EB3D61A1}" type="sibTrans" cxnId="{0DAA4A96-7B75-4D6F-8931-F7618689D2B5}">
      <dgm:prSet/>
      <dgm:spPr/>
      <dgm:t>
        <a:bodyPr/>
        <a:lstStyle/>
        <a:p>
          <a:endParaRPr lang="en-US"/>
        </a:p>
      </dgm:t>
    </dgm:pt>
    <dgm:pt modelId="{EED1FB75-20FC-4AA1-93D4-0AFDC82D5158}">
      <dgm:prSet/>
      <dgm:spPr/>
      <dgm:t>
        <a:bodyPr/>
        <a:lstStyle/>
        <a:p>
          <a:r>
            <a:rPr lang="en-US" b="0" i="0"/>
            <a:t>Awareness and Training</a:t>
          </a:r>
          <a:endParaRPr lang="en-US"/>
        </a:p>
      </dgm:t>
    </dgm:pt>
    <dgm:pt modelId="{4062DFE5-9782-43D3-9391-DAC8D745C3A2}" type="parTrans" cxnId="{E66BE15C-B8E9-426C-8D8C-7608D2B44ACF}">
      <dgm:prSet/>
      <dgm:spPr/>
      <dgm:t>
        <a:bodyPr/>
        <a:lstStyle/>
        <a:p>
          <a:endParaRPr lang="en-US"/>
        </a:p>
      </dgm:t>
    </dgm:pt>
    <dgm:pt modelId="{3D5DB833-DA4A-4BDC-A214-835B356CD539}" type="sibTrans" cxnId="{E66BE15C-B8E9-426C-8D8C-7608D2B44ACF}">
      <dgm:prSet/>
      <dgm:spPr/>
      <dgm:t>
        <a:bodyPr/>
        <a:lstStyle/>
        <a:p>
          <a:endParaRPr lang="en-US"/>
        </a:p>
      </dgm:t>
    </dgm:pt>
    <dgm:pt modelId="{6BDB7118-494B-4C22-B822-86B944896102}">
      <dgm:prSet/>
      <dgm:spPr/>
      <dgm:t>
        <a:bodyPr/>
        <a:lstStyle/>
        <a:p>
          <a:r>
            <a:rPr lang="en-US" b="0" i="0"/>
            <a:t>Data Security</a:t>
          </a:r>
          <a:endParaRPr lang="en-US"/>
        </a:p>
      </dgm:t>
    </dgm:pt>
    <dgm:pt modelId="{F22725F8-A316-418D-BC8A-CE7E9C1FFC31}" type="parTrans" cxnId="{FD97F4C7-F883-48E3-B445-6E9FF9624EFA}">
      <dgm:prSet/>
      <dgm:spPr/>
      <dgm:t>
        <a:bodyPr/>
        <a:lstStyle/>
        <a:p>
          <a:endParaRPr lang="en-US"/>
        </a:p>
      </dgm:t>
    </dgm:pt>
    <dgm:pt modelId="{83BE8CBB-4FD5-407D-BAD5-32093D35A0DB}" type="sibTrans" cxnId="{FD97F4C7-F883-48E3-B445-6E9FF9624EFA}">
      <dgm:prSet/>
      <dgm:spPr/>
      <dgm:t>
        <a:bodyPr/>
        <a:lstStyle/>
        <a:p>
          <a:endParaRPr lang="en-US"/>
        </a:p>
      </dgm:t>
    </dgm:pt>
    <dgm:pt modelId="{942942DE-9503-42C0-A112-AB1CC3C81B11}">
      <dgm:prSet/>
      <dgm:spPr/>
      <dgm:t>
        <a:bodyPr/>
        <a:lstStyle/>
        <a:p>
          <a:r>
            <a:rPr lang="en-US" b="0" i="0"/>
            <a:t>Incident Response</a:t>
          </a:r>
          <a:endParaRPr lang="en-US"/>
        </a:p>
      </dgm:t>
    </dgm:pt>
    <dgm:pt modelId="{1E5C552D-4756-4712-BC0E-3B188CC2123A}" type="parTrans" cxnId="{A2D71BF9-39A3-4E2F-A36F-D984671BB124}">
      <dgm:prSet/>
      <dgm:spPr/>
      <dgm:t>
        <a:bodyPr/>
        <a:lstStyle/>
        <a:p>
          <a:endParaRPr lang="en-US"/>
        </a:p>
      </dgm:t>
    </dgm:pt>
    <dgm:pt modelId="{5EDBBA0D-4BF7-4642-954E-0CB07AE82062}" type="sibTrans" cxnId="{A2D71BF9-39A3-4E2F-A36F-D984671BB124}">
      <dgm:prSet/>
      <dgm:spPr/>
      <dgm:t>
        <a:bodyPr/>
        <a:lstStyle/>
        <a:p>
          <a:endParaRPr lang="en-US"/>
        </a:p>
      </dgm:t>
    </dgm:pt>
    <dgm:pt modelId="{1248B819-2C80-4764-AA2B-1BFAF7F9075A}">
      <dgm:prSet/>
      <dgm:spPr/>
      <dgm:t>
        <a:bodyPr/>
        <a:lstStyle/>
        <a:p>
          <a:r>
            <a:rPr lang="en-US" b="0" i="0"/>
            <a:t>Maintenance</a:t>
          </a:r>
          <a:endParaRPr lang="en-US"/>
        </a:p>
      </dgm:t>
    </dgm:pt>
    <dgm:pt modelId="{BFEA75F6-F433-44BC-A1CD-8CDCD3E916DD}" type="parTrans" cxnId="{47F17E6F-4446-42E2-9163-33F738058ABC}">
      <dgm:prSet/>
      <dgm:spPr/>
      <dgm:t>
        <a:bodyPr/>
        <a:lstStyle/>
        <a:p>
          <a:endParaRPr lang="en-US"/>
        </a:p>
      </dgm:t>
    </dgm:pt>
    <dgm:pt modelId="{72C74FD2-3A98-4BD5-9B60-F1CD70409BA2}" type="sibTrans" cxnId="{47F17E6F-4446-42E2-9163-33F738058ABC}">
      <dgm:prSet/>
      <dgm:spPr/>
      <dgm:t>
        <a:bodyPr/>
        <a:lstStyle/>
        <a:p>
          <a:endParaRPr lang="en-US"/>
        </a:p>
      </dgm:t>
    </dgm:pt>
    <dgm:pt modelId="{DADE9E75-EC2B-43EB-B6B4-36B62BB5F213}">
      <dgm:prSet/>
      <dgm:spPr/>
      <dgm:t>
        <a:bodyPr/>
        <a:lstStyle/>
        <a:p>
          <a:r>
            <a:rPr lang="en-US" b="0" i="0"/>
            <a:t>Protective Technology</a:t>
          </a:r>
          <a:endParaRPr lang="en-US"/>
        </a:p>
      </dgm:t>
    </dgm:pt>
    <dgm:pt modelId="{58FCDACC-5706-4BB7-A698-8330CED3467C}" type="parTrans" cxnId="{BCA5CF34-132C-4C79-8A71-C32F9D5CF7F6}">
      <dgm:prSet/>
      <dgm:spPr/>
      <dgm:t>
        <a:bodyPr/>
        <a:lstStyle/>
        <a:p>
          <a:endParaRPr lang="en-US"/>
        </a:p>
      </dgm:t>
    </dgm:pt>
    <dgm:pt modelId="{9B0BCFDF-5B88-4236-ABEC-28DCFD67D2FD}" type="sibTrans" cxnId="{BCA5CF34-132C-4C79-8A71-C32F9D5CF7F6}">
      <dgm:prSet/>
      <dgm:spPr/>
      <dgm:t>
        <a:bodyPr/>
        <a:lstStyle/>
        <a:p>
          <a:endParaRPr lang="en-US"/>
        </a:p>
      </dgm:t>
    </dgm:pt>
    <dgm:pt modelId="{2F91FEBB-1702-4193-B8C2-FE88452C747E}">
      <dgm:prSet/>
      <dgm:spPr/>
      <dgm:t>
        <a:bodyPr/>
        <a:lstStyle/>
        <a:p>
          <a:r>
            <a:rPr lang="en-US" b="0" i="0"/>
            <a:t>Risk Management</a:t>
          </a:r>
          <a:endParaRPr lang="en-US"/>
        </a:p>
      </dgm:t>
    </dgm:pt>
    <dgm:pt modelId="{FC70E6BF-E755-493A-AACD-77DB55413C91}" type="parTrans" cxnId="{8689D33F-010A-40FD-88BD-091CF86F9D76}">
      <dgm:prSet/>
      <dgm:spPr/>
      <dgm:t>
        <a:bodyPr/>
        <a:lstStyle/>
        <a:p>
          <a:endParaRPr lang="en-US"/>
        </a:p>
      </dgm:t>
    </dgm:pt>
    <dgm:pt modelId="{75161572-ECAE-4694-90B8-273EED4263DF}" type="sibTrans" cxnId="{8689D33F-010A-40FD-88BD-091CF86F9D76}">
      <dgm:prSet/>
      <dgm:spPr/>
      <dgm:t>
        <a:bodyPr/>
        <a:lstStyle/>
        <a:p>
          <a:endParaRPr lang="en-US"/>
        </a:p>
      </dgm:t>
    </dgm:pt>
    <dgm:pt modelId="{F5D33D24-5C07-49C3-A4C0-BE656B8F3897}">
      <dgm:prSet/>
      <dgm:spPr/>
      <dgm:t>
        <a:bodyPr/>
        <a:lstStyle/>
        <a:p>
          <a:r>
            <a:rPr lang="en-US" b="0" i="0"/>
            <a:t>Situational Awareness</a:t>
          </a:r>
          <a:endParaRPr lang="en-US"/>
        </a:p>
      </dgm:t>
    </dgm:pt>
    <dgm:pt modelId="{0385C565-263C-45CA-BCC8-533DAA2699DE}" type="parTrans" cxnId="{1488551A-BC21-45FD-A8D6-21F44EF32F3E}">
      <dgm:prSet/>
      <dgm:spPr/>
      <dgm:t>
        <a:bodyPr/>
        <a:lstStyle/>
        <a:p>
          <a:endParaRPr lang="en-US"/>
        </a:p>
      </dgm:t>
    </dgm:pt>
    <dgm:pt modelId="{6D864EAC-1C37-4B68-9622-973AE6E4F273}" type="sibTrans" cxnId="{1488551A-BC21-45FD-A8D6-21F44EF32F3E}">
      <dgm:prSet/>
      <dgm:spPr/>
      <dgm:t>
        <a:bodyPr/>
        <a:lstStyle/>
        <a:p>
          <a:endParaRPr lang="en-US"/>
        </a:p>
      </dgm:t>
    </dgm:pt>
    <dgm:pt modelId="{6661DB18-B9E9-47F3-AD4F-860749E1614F}">
      <dgm:prSet/>
      <dgm:spPr/>
      <dgm:t>
        <a:bodyPr/>
        <a:lstStyle/>
        <a:p>
          <a:r>
            <a:rPr lang="en-US" b="0" i="0"/>
            <a:t>System and Communications Protection</a:t>
          </a:r>
          <a:endParaRPr lang="en-US"/>
        </a:p>
      </dgm:t>
    </dgm:pt>
    <dgm:pt modelId="{05AB3300-DCA0-44B3-8DF1-EC19FE35B588}" type="parTrans" cxnId="{E4D0D29C-CEE8-4E1D-83E9-8F7FB873C880}">
      <dgm:prSet/>
      <dgm:spPr/>
      <dgm:t>
        <a:bodyPr/>
        <a:lstStyle/>
        <a:p>
          <a:endParaRPr lang="en-US"/>
        </a:p>
      </dgm:t>
    </dgm:pt>
    <dgm:pt modelId="{2CDB457E-E6C6-4AC9-AFCE-4F3F965EBE88}" type="sibTrans" cxnId="{E4D0D29C-CEE8-4E1D-83E9-8F7FB873C880}">
      <dgm:prSet/>
      <dgm:spPr/>
      <dgm:t>
        <a:bodyPr/>
        <a:lstStyle/>
        <a:p>
          <a:endParaRPr lang="en-US"/>
        </a:p>
      </dgm:t>
    </dgm:pt>
    <dgm:pt modelId="{9013464C-182B-42C3-9CCB-F9F614DE965B}" type="pres">
      <dgm:prSet presAssocID="{D1C46DB6-04BE-4392-BA51-316CF98789D2}" presName="diagram" presStyleCnt="0">
        <dgm:presLayoutVars>
          <dgm:dir/>
          <dgm:resizeHandles val="exact"/>
        </dgm:presLayoutVars>
      </dgm:prSet>
      <dgm:spPr/>
    </dgm:pt>
    <dgm:pt modelId="{E96AE9BF-22CE-47D0-B2DF-15819501D7F4}" type="pres">
      <dgm:prSet presAssocID="{AE5419D5-2592-4328-9ED7-E48287DDBF6C}" presName="node" presStyleLbl="node1" presStyleIdx="0" presStyleCnt="10">
        <dgm:presLayoutVars>
          <dgm:bulletEnabled val="1"/>
        </dgm:presLayoutVars>
      </dgm:prSet>
      <dgm:spPr/>
    </dgm:pt>
    <dgm:pt modelId="{E1E2A9C4-62C7-4414-A727-657B85EA376E}" type="pres">
      <dgm:prSet presAssocID="{3CA01B95-3075-47FA-8315-1B2A2B052AC5}" presName="sibTrans" presStyleCnt="0"/>
      <dgm:spPr/>
    </dgm:pt>
    <dgm:pt modelId="{31B32ABB-F392-453C-891B-D3AE0C613F17}" type="pres">
      <dgm:prSet presAssocID="{F21DF75A-2DB8-4B3E-BCF9-E43DC237BFFD}" presName="node" presStyleLbl="node1" presStyleIdx="1" presStyleCnt="10">
        <dgm:presLayoutVars>
          <dgm:bulletEnabled val="1"/>
        </dgm:presLayoutVars>
      </dgm:prSet>
      <dgm:spPr/>
    </dgm:pt>
    <dgm:pt modelId="{954A3545-84EB-4A31-A854-D7BC41B9612B}" type="pres">
      <dgm:prSet presAssocID="{A8C3CC1A-E514-4DBB-86A7-58F4EB3D61A1}" presName="sibTrans" presStyleCnt="0"/>
      <dgm:spPr/>
    </dgm:pt>
    <dgm:pt modelId="{44D74470-224E-4E25-A809-906D218A75EA}" type="pres">
      <dgm:prSet presAssocID="{EED1FB75-20FC-4AA1-93D4-0AFDC82D5158}" presName="node" presStyleLbl="node1" presStyleIdx="2" presStyleCnt="10">
        <dgm:presLayoutVars>
          <dgm:bulletEnabled val="1"/>
        </dgm:presLayoutVars>
      </dgm:prSet>
      <dgm:spPr/>
    </dgm:pt>
    <dgm:pt modelId="{B3BCE594-5C9C-48FA-AEE3-9DA557418DC4}" type="pres">
      <dgm:prSet presAssocID="{3D5DB833-DA4A-4BDC-A214-835B356CD539}" presName="sibTrans" presStyleCnt="0"/>
      <dgm:spPr/>
    </dgm:pt>
    <dgm:pt modelId="{54E6BBD3-8510-4368-B876-C67C0A8A68C3}" type="pres">
      <dgm:prSet presAssocID="{6BDB7118-494B-4C22-B822-86B944896102}" presName="node" presStyleLbl="node1" presStyleIdx="3" presStyleCnt="10">
        <dgm:presLayoutVars>
          <dgm:bulletEnabled val="1"/>
        </dgm:presLayoutVars>
      </dgm:prSet>
      <dgm:spPr/>
    </dgm:pt>
    <dgm:pt modelId="{62EB37EC-50A5-48C7-ADB5-359A0E3A67AC}" type="pres">
      <dgm:prSet presAssocID="{83BE8CBB-4FD5-407D-BAD5-32093D35A0DB}" presName="sibTrans" presStyleCnt="0"/>
      <dgm:spPr/>
    </dgm:pt>
    <dgm:pt modelId="{73581ECF-35F7-4BEC-ADFE-F3A374D25D56}" type="pres">
      <dgm:prSet presAssocID="{942942DE-9503-42C0-A112-AB1CC3C81B11}" presName="node" presStyleLbl="node1" presStyleIdx="4" presStyleCnt="10">
        <dgm:presLayoutVars>
          <dgm:bulletEnabled val="1"/>
        </dgm:presLayoutVars>
      </dgm:prSet>
      <dgm:spPr/>
    </dgm:pt>
    <dgm:pt modelId="{DAE29C76-F334-481C-A517-123BEABCC800}" type="pres">
      <dgm:prSet presAssocID="{5EDBBA0D-4BF7-4642-954E-0CB07AE82062}" presName="sibTrans" presStyleCnt="0"/>
      <dgm:spPr/>
    </dgm:pt>
    <dgm:pt modelId="{FF04C7E8-16EA-4FAF-B9FB-AEF30D47A6E7}" type="pres">
      <dgm:prSet presAssocID="{1248B819-2C80-4764-AA2B-1BFAF7F9075A}" presName="node" presStyleLbl="node1" presStyleIdx="5" presStyleCnt="10">
        <dgm:presLayoutVars>
          <dgm:bulletEnabled val="1"/>
        </dgm:presLayoutVars>
      </dgm:prSet>
      <dgm:spPr/>
    </dgm:pt>
    <dgm:pt modelId="{17581D41-9EBC-4A44-9FB5-D6D6ED243B29}" type="pres">
      <dgm:prSet presAssocID="{72C74FD2-3A98-4BD5-9B60-F1CD70409BA2}" presName="sibTrans" presStyleCnt="0"/>
      <dgm:spPr/>
    </dgm:pt>
    <dgm:pt modelId="{E02F6463-5017-40BD-83B9-7ED70E724064}" type="pres">
      <dgm:prSet presAssocID="{DADE9E75-EC2B-43EB-B6B4-36B62BB5F213}" presName="node" presStyleLbl="node1" presStyleIdx="6" presStyleCnt="10">
        <dgm:presLayoutVars>
          <dgm:bulletEnabled val="1"/>
        </dgm:presLayoutVars>
      </dgm:prSet>
      <dgm:spPr/>
    </dgm:pt>
    <dgm:pt modelId="{17116B89-D134-4EE7-86F1-A96D1FBA2A9D}" type="pres">
      <dgm:prSet presAssocID="{9B0BCFDF-5B88-4236-ABEC-28DCFD67D2FD}" presName="sibTrans" presStyleCnt="0"/>
      <dgm:spPr/>
    </dgm:pt>
    <dgm:pt modelId="{CBC46D5D-6781-4BBA-9515-CED2F128AD5F}" type="pres">
      <dgm:prSet presAssocID="{2F91FEBB-1702-4193-B8C2-FE88452C747E}" presName="node" presStyleLbl="node1" presStyleIdx="7" presStyleCnt="10">
        <dgm:presLayoutVars>
          <dgm:bulletEnabled val="1"/>
        </dgm:presLayoutVars>
      </dgm:prSet>
      <dgm:spPr/>
    </dgm:pt>
    <dgm:pt modelId="{8728C682-5B0E-4A46-AE70-5789158DB71F}" type="pres">
      <dgm:prSet presAssocID="{75161572-ECAE-4694-90B8-273EED4263DF}" presName="sibTrans" presStyleCnt="0"/>
      <dgm:spPr/>
    </dgm:pt>
    <dgm:pt modelId="{FDF1B5F4-9900-4E3F-AFC1-581E76AF311A}" type="pres">
      <dgm:prSet presAssocID="{F5D33D24-5C07-49C3-A4C0-BE656B8F3897}" presName="node" presStyleLbl="node1" presStyleIdx="8" presStyleCnt="10">
        <dgm:presLayoutVars>
          <dgm:bulletEnabled val="1"/>
        </dgm:presLayoutVars>
      </dgm:prSet>
      <dgm:spPr/>
    </dgm:pt>
    <dgm:pt modelId="{CD48C6D5-63BF-4108-9ED8-21BA3CED7DE6}" type="pres">
      <dgm:prSet presAssocID="{6D864EAC-1C37-4B68-9622-973AE6E4F273}" presName="sibTrans" presStyleCnt="0"/>
      <dgm:spPr/>
    </dgm:pt>
    <dgm:pt modelId="{0DD27703-7099-4EEC-AE06-989D378E6821}" type="pres">
      <dgm:prSet presAssocID="{6661DB18-B9E9-47F3-AD4F-860749E1614F}" presName="node" presStyleLbl="node1" presStyleIdx="9" presStyleCnt="10">
        <dgm:presLayoutVars>
          <dgm:bulletEnabled val="1"/>
        </dgm:presLayoutVars>
      </dgm:prSet>
      <dgm:spPr/>
    </dgm:pt>
  </dgm:ptLst>
  <dgm:cxnLst>
    <dgm:cxn modelId="{1488551A-BC21-45FD-A8D6-21F44EF32F3E}" srcId="{D1C46DB6-04BE-4392-BA51-316CF98789D2}" destId="{F5D33D24-5C07-49C3-A4C0-BE656B8F3897}" srcOrd="8" destOrd="0" parTransId="{0385C565-263C-45CA-BCC8-533DAA2699DE}" sibTransId="{6D864EAC-1C37-4B68-9622-973AE6E4F273}"/>
    <dgm:cxn modelId="{BCA5CF34-132C-4C79-8A71-C32F9D5CF7F6}" srcId="{D1C46DB6-04BE-4392-BA51-316CF98789D2}" destId="{DADE9E75-EC2B-43EB-B6B4-36B62BB5F213}" srcOrd="6" destOrd="0" parTransId="{58FCDACC-5706-4BB7-A698-8330CED3467C}" sibTransId="{9B0BCFDF-5B88-4236-ABEC-28DCFD67D2FD}"/>
    <dgm:cxn modelId="{8689D33F-010A-40FD-88BD-091CF86F9D76}" srcId="{D1C46DB6-04BE-4392-BA51-316CF98789D2}" destId="{2F91FEBB-1702-4193-B8C2-FE88452C747E}" srcOrd="7" destOrd="0" parTransId="{FC70E6BF-E755-493A-AACD-77DB55413C91}" sibTransId="{75161572-ECAE-4694-90B8-273EED4263DF}"/>
    <dgm:cxn modelId="{E66BE15C-B8E9-426C-8D8C-7608D2B44ACF}" srcId="{D1C46DB6-04BE-4392-BA51-316CF98789D2}" destId="{EED1FB75-20FC-4AA1-93D4-0AFDC82D5158}" srcOrd="2" destOrd="0" parTransId="{4062DFE5-9782-43D3-9391-DAC8D745C3A2}" sibTransId="{3D5DB833-DA4A-4BDC-A214-835B356CD539}"/>
    <dgm:cxn modelId="{B11D1948-F963-4833-B5C8-577D9A484215}" type="presOf" srcId="{AE5419D5-2592-4328-9ED7-E48287DDBF6C}" destId="{E96AE9BF-22CE-47D0-B2DF-15819501D7F4}" srcOrd="0" destOrd="0" presId="urn:microsoft.com/office/officeart/2005/8/layout/default"/>
    <dgm:cxn modelId="{47F17E6F-4446-42E2-9163-33F738058ABC}" srcId="{D1C46DB6-04BE-4392-BA51-316CF98789D2}" destId="{1248B819-2C80-4764-AA2B-1BFAF7F9075A}" srcOrd="5" destOrd="0" parTransId="{BFEA75F6-F433-44BC-A1CD-8CDCD3E916DD}" sibTransId="{72C74FD2-3A98-4BD5-9B60-F1CD70409BA2}"/>
    <dgm:cxn modelId="{FDB2965A-0DE9-44A8-89AD-CA68E220A3FA}" type="presOf" srcId="{DADE9E75-EC2B-43EB-B6B4-36B62BB5F213}" destId="{E02F6463-5017-40BD-83B9-7ED70E724064}" srcOrd="0" destOrd="0" presId="urn:microsoft.com/office/officeart/2005/8/layout/default"/>
    <dgm:cxn modelId="{20CE368D-56AB-4B00-9B31-47BB88D8B625}" type="presOf" srcId="{D1C46DB6-04BE-4392-BA51-316CF98789D2}" destId="{9013464C-182B-42C3-9CCB-F9F614DE965B}" srcOrd="0" destOrd="0" presId="urn:microsoft.com/office/officeart/2005/8/layout/default"/>
    <dgm:cxn modelId="{AACEEB94-F681-4FE9-AC93-1C003C56A13A}" type="presOf" srcId="{1248B819-2C80-4764-AA2B-1BFAF7F9075A}" destId="{FF04C7E8-16EA-4FAF-B9FB-AEF30D47A6E7}" srcOrd="0" destOrd="0" presId="urn:microsoft.com/office/officeart/2005/8/layout/default"/>
    <dgm:cxn modelId="{0DAA4A96-7B75-4D6F-8931-F7618689D2B5}" srcId="{D1C46DB6-04BE-4392-BA51-316CF98789D2}" destId="{F21DF75A-2DB8-4B3E-BCF9-E43DC237BFFD}" srcOrd="1" destOrd="0" parTransId="{8F3B23D1-98AF-4133-84BA-14E2C8DBDE19}" sibTransId="{A8C3CC1A-E514-4DBB-86A7-58F4EB3D61A1}"/>
    <dgm:cxn modelId="{E4D0D29C-CEE8-4E1D-83E9-8F7FB873C880}" srcId="{D1C46DB6-04BE-4392-BA51-316CF98789D2}" destId="{6661DB18-B9E9-47F3-AD4F-860749E1614F}" srcOrd="9" destOrd="0" parTransId="{05AB3300-DCA0-44B3-8DF1-EC19FE35B588}" sibTransId="{2CDB457E-E6C6-4AC9-AFCE-4F3F965EBE88}"/>
    <dgm:cxn modelId="{6A790A9E-9A4E-4A8F-B955-E7A8C0F43993}" type="presOf" srcId="{2F91FEBB-1702-4193-B8C2-FE88452C747E}" destId="{CBC46D5D-6781-4BBA-9515-CED2F128AD5F}" srcOrd="0" destOrd="0" presId="urn:microsoft.com/office/officeart/2005/8/layout/default"/>
    <dgm:cxn modelId="{27D757B7-42DD-4E2D-8F38-7A3CD9B20B44}" type="presOf" srcId="{EED1FB75-20FC-4AA1-93D4-0AFDC82D5158}" destId="{44D74470-224E-4E25-A809-906D218A75EA}" srcOrd="0" destOrd="0" presId="urn:microsoft.com/office/officeart/2005/8/layout/default"/>
    <dgm:cxn modelId="{7CE586B7-C0A2-4BF0-B18D-2BD15721320C}" type="presOf" srcId="{6661DB18-B9E9-47F3-AD4F-860749E1614F}" destId="{0DD27703-7099-4EEC-AE06-989D378E6821}" srcOrd="0" destOrd="0" presId="urn:microsoft.com/office/officeart/2005/8/layout/default"/>
    <dgm:cxn modelId="{30D3C5C5-86E3-440C-9644-89E93F67CC40}" type="presOf" srcId="{F21DF75A-2DB8-4B3E-BCF9-E43DC237BFFD}" destId="{31B32ABB-F392-453C-891B-D3AE0C613F17}" srcOrd="0" destOrd="0" presId="urn:microsoft.com/office/officeart/2005/8/layout/default"/>
    <dgm:cxn modelId="{FD97F4C7-F883-48E3-B445-6E9FF9624EFA}" srcId="{D1C46DB6-04BE-4392-BA51-316CF98789D2}" destId="{6BDB7118-494B-4C22-B822-86B944896102}" srcOrd="3" destOrd="0" parTransId="{F22725F8-A316-418D-BC8A-CE7E9C1FFC31}" sibTransId="{83BE8CBB-4FD5-407D-BAD5-32093D35A0DB}"/>
    <dgm:cxn modelId="{650E65CB-619C-4CA9-8522-564E0835B588}" type="presOf" srcId="{F5D33D24-5C07-49C3-A4C0-BE656B8F3897}" destId="{FDF1B5F4-9900-4E3F-AFC1-581E76AF311A}" srcOrd="0" destOrd="0" presId="urn:microsoft.com/office/officeart/2005/8/layout/default"/>
    <dgm:cxn modelId="{5A2CD2D6-9195-4C55-B86A-2B7917C69989}" srcId="{D1C46DB6-04BE-4392-BA51-316CF98789D2}" destId="{AE5419D5-2592-4328-9ED7-E48287DDBF6C}" srcOrd="0" destOrd="0" parTransId="{66F96685-51E1-4685-A9CD-39B141446AFA}" sibTransId="{3CA01B95-3075-47FA-8315-1B2A2B052AC5}"/>
    <dgm:cxn modelId="{F88458DA-9283-4018-A752-82D06B35EE87}" type="presOf" srcId="{6BDB7118-494B-4C22-B822-86B944896102}" destId="{54E6BBD3-8510-4368-B876-C67C0A8A68C3}" srcOrd="0" destOrd="0" presId="urn:microsoft.com/office/officeart/2005/8/layout/default"/>
    <dgm:cxn modelId="{6B2B63EB-9ACA-406D-85E5-8A5FC1590242}" type="presOf" srcId="{942942DE-9503-42C0-A112-AB1CC3C81B11}" destId="{73581ECF-35F7-4BEC-ADFE-F3A374D25D56}" srcOrd="0" destOrd="0" presId="urn:microsoft.com/office/officeart/2005/8/layout/default"/>
    <dgm:cxn modelId="{A2D71BF9-39A3-4E2F-A36F-D984671BB124}" srcId="{D1C46DB6-04BE-4392-BA51-316CF98789D2}" destId="{942942DE-9503-42C0-A112-AB1CC3C81B11}" srcOrd="4" destOrd="0" parTransId="{1E5C552D-4756-4712-BC0E-3B188CC2123A}" sibTransId="{5EDBBA0D-4BF7-4642-954E-0CB07AE82062}"/>
    <dgm:cxn modelId="{C3AE75F9-2397-4878-BD6A-F7A597461CB2}" type="presParOf" srcId="{9013464C-182B-42C3-9CCB-F9F614DE965B}" destId="{E96AE9BF-22CE-47D0-B2DF-15819501D7F4}" srcOrd="0" destOrd="0" presId="urn:microsoft.com/office/officeart/2005/8/layout/default"/>
    <dgm:cxn modelId="{03C71C81-B984-4479-9CAA-D35AF6FE1F7C}" type="presParOf" srcId="{9013464C-182B-42C3-9CCB-F9F614DE965B}" destId="{E1E2A9C4-62C7-4414-A727-657B85EA376E}" srcOrd="1" destOrd="0" presId="urn:microsoft.com/office/officeart/2005/8/layout/default"/>
    <dgm:cxn modelId="{22284FD6-2BDB-47CE-80AB-FB576D05EBFE}" type="presParOf" srcId="{9013464C-182B-42C3-9CCB-F9F614DE965B}" destId="{31B32ABB-F392-453C-891B-D3AE0C613F17}" srcOrd="2" destOrd="0" presId="urn:microsoft.com/office/officeart/2005/8/layout/default"/>
    <dgm:cxn modelId="{95F6B0AB-0812-460F-9E2C-EF48E780F909}" type="presParOf" srcId="{9013464C-182B-42C3-9CCB-F9F614DE965B}" destId="{954A3545-84EB-4A31-A854-D7BC41B9612B}" srcOrd="3" destOrd="0" presId="urn:microsoft.com/office/officeart/2005/8/layout/default"/>
    <dgm:cxn modelId="{F194FC48-C0B7-4A1A-9A73-28A948C98FF4}" type="presParOf" srcId="{9013464C-182B-42C3-9CCB-F9F614DE965B}" destId="{44D74470-224E-4E25-A809-906D218A75EA}" srcOrd="4" destOrd="0" presId="urn:microsoft.com/office/officeart/2005/8/layout/default"/>
    <dgm:cxn modelId="{205914A0-AB98-477E-8B7B-F3E463A56B45}" type="presParOf" srcId="{9013464C-182B-42C3-9CCB-F9F614DE965B}" destId="{B3BCE594-5C9C-48FA-AEE3-9DA557418DC4}" srcOrd="5" destOrd="0" presId="urn:microsoft.com/office/officeart/2005/8/layout/default"/>
    <dgm:cxn modelId="{5CCB6177-40D3-421F-8584-A4620013693A}" type="presParOf" srcId="{9013464C-182B-42C3-9CCB-F9F614DE965B}" destId="{54E6BBD3-8510-4368-B876-C67C0A8A68C3}" srcOrd="6" destOrd="0" presId="urn:microsoft.com/office/officeart/2005/8/layout/default"/>
    <dgm:cxn modelId="{5859CF9A-1BB5-4540-BAC6-586A8AFB1EA4}" type="presParOf" srcId="{9013464C-182B-42C3-9CCB-F9F614DE965B}" destId="{62EB37EC-50A5-48C7-ADB5-359A0E3A67AC}" srcOrd="7" destOrd="0" presId="urn:microsoft.com/office/officeart/2005/8/layout/default"/>
    <dgm:cxn modelId="{3005EC11-B362-4B75-899A-90EEEC00990B}" type="presParOf" srcId="{9013464C-182B-42C3-9CCB-F9F614DE965B}" destId="{73581ECF-35F7-4BEC-ADFE-F3A374D25D56}" srcOrd="8" destOrd="0" presId="urn:microsoft.com/office/officeart/2005/8/layout/default"/>
    <dgm:cxn modelId="{628223BD-0FF4-4F6B-9E03-E0837D6216AC}" type="presParOf" srcId="{9013464C-182B-42C3-9CCB-F9F614DE965B}" destId="{DAE29C76-F334-481C-A517-123BEABCC800}" srcOrd="9" destOrd="0" presId="urn:microsoft.com/office/officeart/2005/8/layout/default"/>
    <dgm:cxn modelId="{8A7269CC-3C7A-49AC-A525-02E8FE6F1301}" type="presParOf" srcId="{9013464C-182B-42C3-9CCB-F9F614DE965B}" destId="{FF04C7E8-16EA-4FAF-B9FB-AEF30D47A6E7}" srcOrd="10" destOrd="0" presId="urn:microsoft.com/office/officeart/2005/8/layout/default"/>
    <dgm:cxn modelId="{2D703165-7AD7-4EF1-9D3F-323D01D3C12F}" type="presParOf" srcId="{9013464C-182B-42C3-9CCB-F9F614DE965B}" destId="{17581D41-9EBC-4A44-9FB5-D6D6ED243B29}" srcOrd="11" destOrd="0" presId="urn:microsoft.com/office/officeart/2005/8/layout/default"/>
    <dgm:cxn modelId="{E391F778-65BE-4BF6-9243-B2B2DC594869}" type="presParOf" srcId="{9013464C-182B-42C3-9CCB-F9F614DE965B}" destId="{E02F6463-5017-40BD-83B9-7ED70E724064}" srcOrd="12" destOrd="0" presId="urn:microsoft.com/office/officeart/2005/8/layout/default"/>
    <dgm:cxn modelId="{FF1C634D-0F66-47D0-A4EC-90151B10693A}" type="presParOf" srcId="{9013464C-182B-42C3-9CCB-F9F614DE965B}" destId="{17116B89-D134-4EE7-86F1-A96D1FBA2A9D}" srcOrd="13" destOrd="0" presId="urn:microsoft.com/office/officeart/2005/8/layout/default"/>
    <dgm:cxn modelId="{04D92EFC-CE00-4C4C-9E7C-CCA599741A7B}" type="presParOf" srcId="{9013464C-182B-42C3-9CCB-F9F614DE965B}" destId="{CBC46D5D-6781-4BBA-9515-CED2F128AD5F}" srcOrd="14" destOrd="0" presId="urn:microsoft.com/office/officeart/2005/8/layout/default"/>
    <dgm:cxn modelId="{F6B993AB-980C-415A-B7C2-C4565BC10EBA}" type="presParOf" srcId="{9013464C-182B-42C3-9CCB-F9F614DE965B}" destId="{8728C682-5B0E-4A46-AE70-5789158DB71F}" srcOrd="15" destOrd="0" presId="urn:microsoft.com/office/officeart/2005/8/layout/default"/>
    <dgm:cxn modelId="{EA93CAAB-FE43-4C38-84D9-996221A85125}" type="presParOf" srcId="{9013464C-182B-42C3-9CCB-F9F614DE965B}" destId="{FDF1B5F4-9900-4E3F-AFC1-581E76AF311A}" srcOrd="16" destOrd="0" presId="urn:microsoft.com/office/officeart/2005/8/layout/default"/>
    <dgm:cxn modelId="{6D03C59C-00C6-4595-B864-B6A2C6E4DAD6}" type="presParOf" srcId="{9013464C-182B-42C3-9CCB-F9F614DE965B}" destId="{CD48C6D5-63BF-4108-9ED8-21BA3CED7DE6}" srcOrd="17" destOrd="0" presId="urn:microsoft.com/office/officeart/2005/8/layout/default"/>
    <dgm:cxn modelId="{039C025C-0E3C-4EA0-B789-B58C31E3F415}" type="presParOf" srcId="{9013464C-182B-42C3-9CCB-F9F614DE965B}" destId="{0DD27703-7099-4EEC-AE06-989D378E6821}"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FE42E4-EE97-471F-9F31-355EEED3794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EA082BD-5CE6-43F8-9107-AB6FB5C52C5F}">
      <dgm:prSet/>
      <dgm:spPr/>
      <dgm:t>
        <a:bodyPr/>
        <a:lstStyle/>
        <a:p>
          <a:r>
            <a:rPr lang="en-US" b="0" i="0"/>
            <a:t>Initial: The organization has not yet implemented any cybersecurity practices in this domain</a:t>
          </a:r>
          <a:endParaRPr lang="en-US"/>
        </a:p>
      </dgm:t>
    </dgm:pt>
    <dgm:pt modelId="{C725AFAA-3A51-44D9-B750-1DEE9DE54233}" type="parTrans" cxnId="{F484CA4F-7E11-4DA6-A6AB-F3DAB345A6C6}">
      <dgm:prSet/>
      <dgm:spPr/>
      <dgm:t>
        <a:bodyPr/>
        <a:lstStyle/>
        <a:p>
          <a:endParaRPr lang="en-US"/>
        </a:p>
      </dgm:t>
    </dgm:pt>
    <dgm:pt modelId="{25F955B0-5357-4423-A06D-75342800762D}" type="sibTrans" cxnId="{F484CA4F-7E11-4DA6-A6AB-F3DAB345A6C6}">
      <dgm:prSet/>
      <dgm:spPr/>
      <dgm:t>
        <a:bodyPr/>
        <a:lstStyle/>
        <a:p>
          <a:endParaRPr lang="en-US"/>
        </a:p>
      </dgm:t>
    </dgm:pt>
    <dgm:pt modelId="{1622FBC2-C578-47CD-ADC8-D16A5ECBB389}">
      <dgm:prSet/>
      <dgm:spPr/>
      <dgm:t>
        <a:bodyPr/>
        <a:lstStyle/>
        <a:p>
          <a:r>
            <a:rPr lang="en-US" b="0" i="0"/>
            <a:t>Repeatable: The organization has implemented some cybersecurity practices in this domain, but they are not consistently applied</a:t>
          </a:r>
          <a:endParaRPr lang="en-US"/>
        </a:p>
      </dgm:t>
    </dgm:pt>
    <dgm:pt modelId="{CCC35B63-6FBF-469E-8E67-18C5A4CC469F}" type="parTrans" cxnId="{BE737660-E883-4CFA-86EA-6E3229B9C236}">
      <dgm:prSet/>
      <dgm:spPr/>
      <dgm:t>
        <a:bodyPr/>
        <a:lstStyle/>
        <a:p>
          <a:endParaRPr lang="en-US"/>
        </a:p>
      </dgm:t>
    </dgm:pt>
    <dgm:pt modelId="{C18F9FFD-178D-4AB5-B404-E03E043B28CE}" type="sibTrans" cxnId="{BE737660-E883-4CFA-86EA-6E3229B9C236}">
      <dgm:prSet/>
      <dgm:spPr/>
      <dgm:t>
        <a:bodyPr/>
        <a:lstStyle/>
        <a:p>
          <a:endParaRPr lang="en-US"/>
        </a:p>
      </dgm:t>
    </dgm:pt>
    <dgm:pt modelId="{E43BBAC2-DEDA-4420-A8E4-1382EF3AB9C9}">
      <dgm:prSet/>
      <dgm:spPr/>
      <dgm:t>
        <a:bodyPr/>
        <a:lstStyle/>
        <a:p>
          <a:r>
            <a:rPr lang="en-US" b="0" i="0"/>
            <a:t>Defined: The organization has defined cybersecurity practices in this domain and they are consistently applied</a:t>
          </a:r>
          <a:endParaRPr lang="en-US"/>
        </a:p>
      </dgm:t>
    </dgm:pt>
    <dgm:pt modelId="{0FE34093-B34C-41F7-85B2-46A2B5534329}" type="parTrans" cxnId="{0EB885AE-B84F-4A37-8859-53A431165828}">
      <dgm:prSet/>
      <dgm:spPr/>
      <dgm:t>
        <a:bodyPr/>
        <a:lstStyle/>
        <a:p>
          <a:endParaRPr lang="en-US"/>
        </a:p>
      </dgm:t>
    </dgm:pt>
    <dgm:pt modelId="{6813573A-4D18-405B-900E-E196310FC20C}" type="sibTrans" cxnId="{0EB885AE-B84F-4A37-8859-53A431165828}">
      <dgm:prSet/>
      <dgm:spPr/>
      <dgm:t>
        <a:bodyPr/>
        <a:lstStyle/>
        <a:p>
          <a:endParaRPr lang="en-US"/>
        </a:p>
      </dgm:t>
    </dgm:pt>
    <dgm:pt modelId="{1B0D28CF-F31A-4065-9714-188B127EB1CA}">
      <dgm:prSet/>
      <dgm:spPr/>
      <dgm:t>
        <a:bodyPr/>
        <a:lstStyle/>
        <a:p>
          <a:r>
            <a:rPr lang="en-US" b="0" i="0"/>
            <a:t>Managed: The organization has established a process for managing cybersecurity in this domain</a:t>
          </a:r>
          <a:endParaRPr lang="en-US"/>
        </a:p>
      </dgm:t>
    </dgm:pt>
    <dgm:pt modelId="{DE94865F-1C25-4473-A7E8-FDEC51BB128F}" type="parTrans" cxnId="{B3D8FA88-AD26-4916-9E5E-4EE5C1E87AD8}">
      <dgm:prSet/>
      <dgm:spPr/>
      <dgm:t>
        <a:bodyPr/>
        <a:lstStyle/>
        <a:p>
          <a:endParaRPr lang="en-US"/>
        </a:p>
      </dgm:t>
    </dgm:pt>
    <dgm:pt modelId="{54593D75-6E2F-43A2-8ABC-DFE56C4A0176}" type="sibTrans" cxnId="{B3D8FA88-AD26-4916-9E5E-4EE5C1E87AD8}">
      <dgm:prSet/>
      <dgm:spPr/>
      <dgm:t>
        <a:bodyPr/>
        <a:lstStyle/>
        <a:p>
          <a:endParaRPr lang="en-US"/>
        </a:p>
      </dgm:t>
    </dgm:pt>
    <dgm:pt modelId="{9ECD429D-8D24-4E1D-BC58-123DEF015B9D}">
      <dgm:prSet/>
      <dgm:spPr/>
      <dgm:t>
        <a:bodyPr/>
        <a:lstStyle/>
        <a:p>
          <a:r>
            <a:rPr lang="en-US" b="0" i="0"/>
            <a:t>Optimized: The organization has continuously improved its cybersecurity practices in this domain</a:t>
          </a:r>
          <a:endParaRPr lang="en-US"/>
        </a:p>
      </dgm:t>
    </dgm:pt>
    <dgm:pt modelId="{6D8044FD-1925-43F7-82D6-95B0C641928B}" type="parTrans" cxnId="{E1F0EDF9-1627-45CD-8336-BE45D36DA9EF}">
      <dgm:prSet/>
      <dgm:spPr/>
      <dgm:t>
        <a:bodyPr/>
        <a:lstStyle/>
        <a:p>
          <a:endParaRPr lang="en-US"/>
        </a:p>
      </dgm:t>
    </dgm:pt>
    <dgm:pt modelId="{64C3F43A-4914-41E8-8616-2BB030046D27}" type="sibTrans" cxnId="{E1F0EDF9-1627-45CD-8336-BE45D36DA9EF}">
      <dgm:prSet/>
      <dgm:spPr/>
      <dgm:t>
        <a:bodyPr/>
        <a:lstStyle/>
        <a:p>
          <a:endParaRPr lang="en-US"/>
        </a:p>
      </dgm:t>
    </dgm:pt>
    <dgm:pt modelId="{A8A72B41-49AE-4CB7-ACD5-B8E08AC3D743}" type="pres">
      <dgm:prSet presAssocID="{9EFE42E4-EE97-471F-9F31-355EEED37946}" presName="linear" presStyleCnt="0">
        <dgm:presLayoutVars>
          <dgm:animLvl val="lvl"/>
          <dgm:resizeHandles val="exact"/>
        </dgm:presLayoutVars>
      </dgm:prSet>
      <dgm:spPr/>
    </dgm:pt>
    <dgm:pt modelId="{8D60C95C-9506-4B23-8F50-7B7134C57EDA}" type="pres">
      <dgm:prSet presAssocID="{FEA082BD-5CE6-43F8-9107-AB6FB5C52C5F}" presName="parentText" presStyleLbl="node1" presStyleIdx="0" presStyleCnt="5">
        <dgm:presLayoutVars>
          <dgm:chMax val="0"/>
          <dgm:bulletEnabled val="1"/>
        </dgm:presLayoutVars>
      </dgm:prSet>
      <dgm:spPr/>
    </dgm:pt>
    <dgm:pt modelId="{DC660652-E9E6-4E77-A4FB-620BD3F58696}" type="pres">
      <dgm:prSet presAssocID="{25F955B0-5357-4423-A06D-75342800762D}" presName="spacer" presStyleCnt="0"/>
      <dgm:spPr/>
    </dgm:pt>
    <dgm:pt modelId="{6982B951-C855-4EB2-AF2E-172ED5B800F8}" type="pres">
      <dgm:prSet presAssocID="{1622FBC2-C578-47CD-ADC8-D16A5ECBB389}" presName="parentText" presStyleLbl="node1" presStyleIdx="1" presStyleCnt="5">
        <dgm:presLayoutVars>
          <dgm:chMax val="0"/>
          <dgm:bulletEnabled val="1"/>
        </dgm:presLayoutVars>
      </dgm:prSet>
      <dgm:spPr/>
    </dgm:pt>
    <dgm:pt modelId="{E55FEE08-A7C8-40A1-B5F8-60F6899E2382}" type="pres">
      <dgm:prSet presAssocID="{C18F9FFD-178D-4AB5-B404-E03E043B28CE}" presName="spacer" presStyleCnt="0"/>
      <dgm:spPr/>
    </dgm:pt>
    <dgm:pt modelId="{FE1DEFCA-031D-4D1A-80C1-2CA2F80C7C06}" type="pres">
      <dgm:prSet presAssocID="{E43BBAC2-DEDA-4420-A8E4-1382EF3AB9C9}" presName="parentText" presStyleLbl="node1" presStyleIdx="2" presStyleCnt="5">
        <dgm:presLayoutVars>
          <dgm:chMax val="0"/>
          <dgm:bulletEnabled val="1"/>
        </dgm:presLayoutVars>
      </dgm:prSet>
      <dgm:spPr/>
    </dgm:pt>
    <dgm:pt modelId="{ECA62562-2DFA-4115-B6EC-9215486283AE}" type="pres">
      <dgm:prSet presAssocID="{6813573A-4D18-405B-900E-E196310FC20C}" presName="spacer" presStyleCnt="0"/>
      <dgm:spPr/>
    </dgm:pt>
    <dgm:pt modelId="{D2B93B2F-E27F-472F-936C-2C40C9CC6DFA}" type="pres">
      <dgm:prSet presAssocID="{1B0D28CF-F31A-4065-9714-188B127EB1CA}" presName="parentText" presStyleLbl="node1" presStyleIdx="3" presStyleCnt="5">
        <dgm:presLayoutVars>
          <dgm:chMax val="0"/>
          <dgm:bulletEnabled val="1"/>
        </dgm:presLayoutVars>
      </dgm:prSet>
      <dgm:spPr/>
    </dgm:pt>
    <dgm:pt modelId="{E4B600E9-D23F-47F4-BBB7-6601D8AF28CE}" type="pres">
      <dgm:prSet presAssocID="{54593D75-6E2F-43A2-8ABC-DFE56C4A0176}" presName="spacer" presStyleCnt="0"/>
      <dgm:spPr/>
    </dgm:pt>
    <dgm:pt modelId="{7B95E78F-055A-4C7A-8894-597BDC2964C2}" type="pres">
      <dgm:prSet presAssocID="{9ECD429D-8D24-4E1D-BC58-123DEF015B9D}" presName="parentText" presStyleLbl="node1" presStyleIdx="4" presStyleCnt="5">
        <dgm:presLayoutVars>
          <dgm:chMax val="0"/>
          <dgm:bulletEnabled val="1"/>
        </dgm:presLayoutVars>
      </dgm:prSet>
      <dgm:spPr/>
    </dgm:pt>
  </dgm:ptLst>
  <dgm:cxnLst>
    <dgm:cxn modelId="{D9A78F0F-23D2-4956-A36B-269FE6A34735}" type="presOf" srcId="{9ECD429D-8D24-4E1D-BC58-123DEF015B9D}" destId="{7B95E78F-055A-4C7A-8894-597BDC2964C2}" srcOrd="0" destOrd="0" presId="urn:microsoft.com/office/officeart/2005/8/layout/vList2"/>
    <dgm:cxn modelId="{3EF2F12F-F111-4E45-A64A-734856C5D54C}" type="presOf" srcId="{E43BBAC2-DEDA-4420-A8E4-1382EF3AB9C9}" destId="{FE1DEFCA-031D-4D1A-80C1-2CA2F80C7C06}" srcOrd="0" destOrd="0" presId="urn:microsoft.com/office/officeart/2005/8/layout/vList2"/>
    <dgm:cxn modelId="{BE737660-E883-4CFA-86EA-6E3229B9C236}" srcId="{9EFE42E4-EE97-471F-9F31-355EEED37946}" destId="{1622FBC2-C578-47CD-ADC8-D16A5ECBB389}" srcOrd="1" destOrd="0" parTransId="{CCC35B63-6FBF-469E-8E67-18C5A4CC469F}" sibTransId="{C18F9FFD-178D-4AB5-B404-E03E043B28CE}"/>
    <dgm:cxn modelId="{F484CA4F-7E11-4DA6-A6AB-F3DAB345A6C6}" srcId="{9EFE42E4-EE97-471F-9F31-355EEED37946}" destId="{FEA082BD-5CE6-43F8-9107-AB6FB5C52C5F}" srcOrd="0" destOrd="0" parTransId="{C725AFAA-3A51-44D9-B750-1DEE9DE54233}" sibTransId="{25F955B0-5357-4423-A06D-75342800762D}"/>
    <dgm:cxn modelId="{59C8FD84-F6C7-4E5C-B991-92AF5662DCAB}" type="presOf" srcId="{9EFE42E4-EE97-471F-9F31-355EEED37946}" destId="{A8A72B41-49AE-4CB7-ACD5-B8E08AC3D743}" srcOrd="0" destOrd="0" presId="urn:microsoft.com/office/officeart/2005/8/layout/vList2"/>
    <dgm:cxn modelId="{B3D8FA88-AD26-4916-9E5E-4EE5C1E87AD8}" srcId="{9EFE42E4-EE97-471F-9F31-355EEED37946}" destId="{1B0D28CF-F31A-4065-9714-188B127EB1CA}" srcOrd="3" destOrd="0" parTransId="{DE94865F-1C25-4473-A7E8-FDEC51BB128F}" sibTransId="{54593D75-6E2F-43A2-8ABC-DFE56C4A0176}"/>
    <dgm:cxn modelId="{0F534A94-1564-4F11-BD41-B1A30D86D04E}" type="presOf" srcId="{1B0D28CF-F31A-4065-9714-188B127EB1CA}" destId="{D2B93B2F-E27F-472F-936C-2C40C9CC6DFA}" srcOrd="0" destOrd="0" presId="urn:microsoft.com/office/officeart/2005/8/layout/vList2"/>
    <dgm:cxn modelId="{0EB885AE-B84F-4A37-8859-53A431165828}" srcId="{9EFE42E4-EE97-471F-9F31-355EEED37946}" destId="{E43BBAC2-DEDA-4420-A8E4-1382EF3AB9C9}" srcOrd="2" destOrd="0" parTransId="{0FE34093-B34C-41F7-85B2-46A2B5534329}" sibTransId="{6813573A-4D18-405B-900E-E196310FC20C}"/>
    <dgm:cxn modelId="{B21929F0-9D42-4779-A11B-40B808010612}" type="presOf" srcId="{FEA082BD-5CE6-43F8-9107-AB6FB5C52C5F}" destId="{8D60C95C-9506-4B23-8F50-7B7134C57EDA}" srcOrd="0" destOrd="0" presId="urn:microsoft.com/office/officeart/2005/8/layout/vList2"/>
    <dgm:cxn modelId="{01D4D2F6-BC72-4813-80F3-78CF5A8EBB82}" type="presOf" srcId="{1622FBC2-C578-47CD-ADC8-D16A5ECBB389}" destId="{6982B951-C855-4EB2-AF2E-172ED5B800F8}" srcOrd="0" destOrd="0" presId="urn:microsoft.com/office/officeart/2005/8/layout/vList2"/>
    <dgm:cxn modelId="{E1F0EDF9-1627-45CD-8336-BE45D36DA9EF}" srcId="{9EFE42E4-EE97-471F-9F31-355EEED37946}" destId="{9ECD429D-8D24-4E1D-BC58-123DEF015B9D}" srcOrd="4" destOrd="0" parTransId="{6D8044FD-1925-43F7-82D6-95B0C641928B}" sibTransId="{64C3F43A-4914-41E8-8616-2BB030046D27}"/>
    <dgm:cxn modelId="{FF1CB1E4-1DE3-4775-8CB0-0A279C88A4AE}" type="presParOf" srcId="{A8A72B41-49AE-4CB7-ACD5-B8E08AC3D743}" destId="{8D60C95C-9506-4B23-8F50-7B7134C57EDA}" srcOrd="0" destOrd="0" presId="urn:microsoft.com/office/officeart/2005/8/layout/vList2"/>
    <dgm:cxn modelId="{5B0EDAE7-6E99-4E84-9AF6-18801BEC86DB}" type="presParOf" srcId="{A8A72B41-49AE-4CB7-ACD5-B8E08AC3D743}" destId="{DC660652-E9E6-4E77-A4FB-620BD3F58696}" srcOrd="1" destOrd="0" presId="urn:microsoft.com/office/officeart/2005/8/layout/vList2"/>
    <dgm:cxn modelId="{0B2297DF-60CD-4F87-BF42-08DB173F850C}" type="presParOf" srcId="{A8A72B41-49AE-4CB7-ACD5-B8E08AC3D743}" destId="{6982B951-C855-4EB2-AF2E-172ED5B800F8}" srcOrd="2" destOrd="0" presId="urn:microsoft.com/office/officeart/2005/8/layout/vList2"/>
    <dgm:cxn modelId="{B625F2D1-ED6C-47E0-AD69-155C2EAADA25}" type="presParOf" srcId="{A8A72B41-49AE-4CB7-ACD5-B8E08AC3D743}" destId="{E55FEE08-A7C8-40A1-B5F8-60F6899E2382}" srcOrd="3" destOrd="0" presId="urn:microsoft.com/office/officeart/2005/8/layout/vList2"/>
    <dgm:cxn modelId="{9308CC06-0C4D-42C9-A71C-7A0DCC45416F}" type="presParOf" srcId="{A8A72B41-49AE-4CB7-ACD5-B8E08AC3D743}" destId="{FE1DEFCA-031D-4D1A-80C1-2CA2F80C7C06}" srcOrd="4" destOrd="0" presId="urn:microsoft.com/office/officeart/2005/8/layout/vList2"/>
    <dgm:cxn modelId="{FCDE3AA1-3A78-42D1-A938-81BA09CED3C3}" type="presParOf" srcId="{A8A72B41-49AE-4CB7-ACD5-B8E08AC3D743}" destId="{ECA62562-2DFA-4115-B6EC-9215486283AE}" srcOrd="5" destOrd="0" presId="urn:microsoft.com/office/officeart/2005/8/layout/vList2"/>
    <dgm:cxn modelId="{CEAF527A-4379-46C6-88DF-FECB931ED6D6}" type="presParOf" srcId="{A8A72B41-49AE-4CB7-ACD5-B8E08AC3D743}" destId="{D2B93B2F-E27F-472F-936C-2C40C9CC6DFA}" srcOrd="6" destOrd="0" presId="urn:microsoft.com/office/officeart/2005/8/layout/vList2"/>
    <dgm:cxn modelId="{929945C9-E691-427C-B749-DAA56652B588}" type="presParOf" srcId="{A8A72B41-49AE-4CB7-ACD5-B8E08AC3D743}" destId="{E4B600E9-D23F-47F4-BBB7-6601D8AF28CE}" srcOrd="7" destOrd="0" presId="urn:microsoft.com/office/officeart/2005/8/layout/vList2"/>
    <dgm:cxn modelId="{A9086572-AC36-4149-838B-1EEAEC831141}" type="presParOf" srcId="{A8A72B41-49AE-4CB7-ACD5-B8E08AC3D743}" destId="{7B95E78F-055A-4C7A-8894-597BDC2964C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6AE9BF-22CE-47D0-B2DF-15819501D7F4}">
      <dsp:nvSpPr>
        <dsp:cNvPr id="0" name=""/>
        <dsp:cNvSpPr/>
      </dsp:nvSpPr>
      <dsp:spPr>
        <a:xfrm>
          <a:off x="2621" y="18368"/>
          <a:ext cx="2079371" cy="124762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Asset Management</a:t>
          </a:r>
          <a:endParaRPr lang="en-US" sz="1800" kern="1200"/>
        </a:p>
      </dsp:txBody>
      <dsp:txXfrm>
        <a:off x="2621" y="18368"/>
        <a:ext cx="2079371" cy="1247623"/>
      </dsp:txXfrm>
    </dsp:sp>
    <dsp:sp modelId="{31B32ABB-F392-453C-891B-D3AE0C613F17}">
      <dsp:nvSpPr>
        <dsp:cNvPr id="0" name=""/>
        <dsp:cNvSpPr/>
      </dsp:nvSpPr>
      <dsp:spPr>
        <a:xfrm>
          <a:off x="2289930" y="18368"/>
          <a:ext cx="2079371" cy="124762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Access Control</a:t>
          </a:r>
          <a:endParaRPr lang="en-US" sz="1800" kern="1200"/>
        </a:p>
      </dsp:txBody>
      <dsp:txXfrm>
        <a:off x="2289930" y="18368"/>
        <a:ext cx="2079371" cy="1247623"/>
      </dsp:txXfrm>
    </dsp:sp>
    <dsp:sp modelId="{44D74470-224E-4E25-A809-906D218A75EA}">
      <dsp:nvSpPr>
        <dsp:cNvPr id="0" name=""/>
        <dsp:cNvSpPr/>
      </dsp:nvSpPr>
      <dsp:spPr>
        <a:xfrm>
          <a:off x="4577239" y="18368"/>
          <a:ext cx="2079371" cy="124762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Awareness and Training</a:t>
          </a:r>
          <a:endParaRPr lang="en-US" sz="1800" kern="1200"/>
        </a:p>
      </dsp:txBody>
      <dsp:txXfrm>
        <a:off x="4577239" y="18368"/>
        <a:ext cx="2079371" cy="1247623"/>
      </dsp:txXfrm>
    </dsp:sp>
    <dsp:sp modelId="{54E6BBD3-8510-4368-B876-C67C0A8A68C3}">
      <dsp:nvSpPr>
        <dsp:cNvPr id="0" name=""/>
        <dsp:cNvSpPr/>
      </dsp:nvSpPr>
      <dsp:spPr>
        <a:xfrm>
          <a:off x="6864548" y="18368"/>
          <a:ext cx="2079371" cy="124762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Data Security</a:t>
          </a:r>
          <a:endParaRPr lang="en-US" sz="1800" kern="1200"/>
        </a:p>
      </dsp:txBody>
      <dsp:txXfrm>
        <a:off x="6864548" y="18368"/>
        <a:ext cx="2079371" cy="1247623"/>
      </dsp:txXfrm>
    </dsp:sp>
    <dsp:sp modelId="{73581ECF-35F7-4BEC-ADFE-F3A374D25D56}">
      <dsp:nvSpPr>
        <dsp:cNvPr id="0" name=""/>
        <dsp:cNvSpPr/>
      </dsp:nvSpPr>
      <dsp:spPr>
        <a:xfrm>
          <a:off x="2621" y="1473928"/>
          <a:ext cx="2079371" cy="124762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Incident Response</a:t>
          </a:r>
          <a:endParaRPr lang="en-US" sz="1800" kern="1200"/>
        </a:p>
      </dsp:txBody>
      <dsp:txXfrm>
        <a:off x="2621" y="1473928"/>
        <a:ext cx="2079371" cy="1247623"/>
      </dsp:txXfrm>
    </dsp:sp>
    <dsp:sp modelId="{FF04C7E8-16EA-4FAF-B9FB-AEF30D47A6E7}">
      <dsp:nvSpPr>
        <dsp:cNvPr id="0" name=""/>
        <dsp:cNvSpPr/>
      </dsp:nvSpPr>
      <dsp:spPr>
        <a:xfrm>
          <a:off x="2289930" y="1473928"/>
          <a:ext cx="2079371" cy="124762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Maintenance</a:t>
          </a:r>
          <a:endParaRPr lang="en-US" sz="1800" kern="1200"/>
        </a:p>
      </dsp:txBody>
      <dsp:txXfrm>
        <a:off x="2289930" y="1473928"/>
        <a:ext cx="2079371" cy="1247623"/>
      </dsp:txXfrm>
    </dsp:sp>
    <dsp:sp modelId="{E02F6463-5017-40BD-83B9-7ED70E724064}">
      <dsp:nvSpPr>
        <dsp:cNvPr id="0" name=""/>
        <dsp:cNvSpPr/>
      </dsp:nvSpPr>
      <dsp:spPr>
        <a:xfrm>
          <a:off x="4577239" y="1473928"/>
          <a:ext cx="2079371" cy="124762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Protective Technology</a:t>
          </a:r>
          <a:endParaRPr lang="en-US" sz="1800" kern="1200"/>
        </a:p>
      </dsp:txBody>
      <dsp:txXfrm>
        <a:off x="4577239" y="1473928"/>
        <a:ext cx="2079371" cy="1247623"/>
      </dsp:txXfrm>
    </dsp:sp>
    <dsp:sp modelId="{CBC46D5D-6781-4BBA-9515-CED2F128AD5F}">
      <dsp:nvSpPr>
        <dsp:cNvPr id="0" name=""/>
        <dsp:cNvSpPr/>
      </dsp:nvSpPr>
      <dsp:spPr>
        <a:xfrm>
          <a:off x="6864548" y="1473928"/>
          <a:ext cx="2079371" cy="124762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Risk Management</a:t>
          </a:r>
          <a:endParaRPr lang="en-US" sz="1800" kern="1200"/>
        </a:p>
      </dsp:txBody>
      <dsp:txXfrm>
        <a:off x="6864548" y="1473928"/>
        <a:ext cx="2079371" cy="1247623"/>
      </dsp:txXfrm>
    </dsp:sp>
    <dsp:sp modelId="{FDF1B5F4-9900-4E3F-AFC1-581E76AF311A}">
      <dsp:nvSpPr>
        <dsp:cNvPr id="0" name=""/>
        <dsp:cNvSpPr/>
      </dsp:nvSpPr>
      <dsp:spPr>
        <a:xfrm>
          <a:off x="2289930" y="2929489"/>
          <a:ext cx="2079371" cy="124762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Situational Awareness</a:t>
          </a:r>
          <a:endParaRPr lang="en-US" sz="1800" kern="1200"/>
        </a:p>
      </dsp:txBody>
      <dsp:txXfrm>
        <a:off x="2289930" y="2929489"/>
        <a:ext cx="2079371" cy="1247623"/>
      </dsp:txXfrm>
    </dsp:sp>
    <dsp:sp modelId="{0DD27703-7099-4EEC-AE06-989D378E6821}">
      <dsp:nvSpPr>
        <dsp:cNvPr id="0" name=""/>
        <dsp:cNvSpPr/>
      </dsp:nvSpPr>
      <dsp:spPr>
        <a:xfrm>
          <a:off x="4577239" y="2929489"/>
          <a:ext cx="2079371" cy="124762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System and Communications Protection</a:t>
          </a:r>
          <a:endParaRPr lang="en-US" sz="1800" kern="1200"/>
        </a:p>
      </dsp:txBody>
      <dsp:txXfrm>
        <a:off x="4577239" y="2929489"/>
        <a:ext cx="2079371" cy="12476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0C95C-9506-4B23-8F50-7B7134C57EDA}">
      <dsp:nvSpPr>
        <dsp:cNvPr id="0" name=""/>
        <dsp:cNvSpPr/>
      </dsp:nvSpPr>
      <dsp:spPr>
        <a:xfrm>
          <a:off x="0" y="98750"/>
          <a:ext cx="8946541" cy="7558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Initial: The organization has not yet implemented any cybersecurity practices in this domain</a:t>
          </a:r>
          <a:endParaRPr lang="en-US" sz="1900" kern="1200"/>
        </a:p>
      </dsp:txBody>
      <dsp:txXfrm>
        <a:off x="36896" y="135646"/>
        <a:ext cx="8872749" cy="682028"/>
      </dsp:txXfrm>
    </dsp:sp>
    <dsp:sp modelId="{6982B951-C855-4EB2-AF2E-172ED5B800F8}">
      <dsp:nvSpPr>
        <dsp:cNvPr id="0" name=""/>
        <dsp:cNvSpPr/>
      </dsp:nvSpPr>
      <dsp:spPr>
        <a:xfrm>
          <a:off x="0" y="909290"/>
          <a:ext cx="8946541" cy="7558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Repeatable: The organization has implemented some cybersecurity practices in this domain, but they are not consistently applied</a:t>
          </a:r>
          <a:endParaRPr lang="en-US" sz="1900" kern="1200"/>
        </a:p>
      </dsp:txBody>
      <dsp:txXfrm>
        <a:off x="36896" y="946186"/>
        <a:ext cx="8872749" cy="682028"/>
      </dsp:txXfrm>
    </dsp:sp>
    <dsp:sp modelId="{FE1DEFCA-031D-4D1A-80C1-2CA2F80C7C06}">
      <dsp:nvSpPr>
        <dsp:cNvPr id="0" name=""/>
        <dsp:cNvSpPr/>
      </dsp:nvSpPr>
      <dsp:spPr>
        <a:xfrm>
          <a:off x="0" y="1719830"/>
          <a:ext cx="8946541" cy="7558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Defined: The organization has defined cybersecurity practices in this domain and they are consistently applied</a:t>
          </a:r>
          <a:endParaRPr lang="en-US" sz="1900" kern="1200"/>
        </a:p>
      </dsp:txBody>
      <dsp:txXfrm>
        <a:off x="36896" y="1756726"/>
        <a:ext cx="8872749" cy="682028"/>
      </dsp:txXfrm>
    </dsp:sp>
    <dsp:sp modelId="{D2B93B2F-E27F-472F-936C-2C40C9CC6DFA}">
      <dsp:nvSpPr>
        <dsp:cNvPr id="0" name=""/>
        <dsp:cNvSpPr/>
      </dsp:nvSpPr>
      <dsp:spPr>
        <a:xfrm>
          <a:off x="0" y="2530370"/>
          <a:ext cx="8946541" cy="7558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Managed: The organization has established a process for managing cybersecurity in this domain</a:t>
          </a:r>
          <a:endParaRPr lang="en-US" sz="1900" kern="1200"/>
        </a:p>
      </dsp:txBody>
      <dsp:txXfrm>
        <a:off x="36896" y="2567266"/>
        <a:ext cx="8872749" cy="682028"/>
      </dsp:txXfrm>
    </dsp:sp>
    <dsp:sp modelId="{7B95E78F-055A-4C7A-8894-597BDC2964C2}">
      <dsp:nvSpPr>
        <dsp:cNvPr id="0" name=""/>
        <dsp:cNvSpPr/>
      </dsp:nvSpPr>
      <dsp:spPr>
        <a:xfrm>
          <a:off x="0" y="3340910"/>
          <a:ext cx="8946541" cy="7558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Optimized: The organization has continuously improved its cybersecurity practices in this domain</a:t>
          </a:r>
          <a:endParaRPr lang="en-US" sz="1900" kern="1200"/>
        </a:p>
      </dsp:txBody>
      <dsp:txXfrm>
        <a:off x="36896" y="3377806"/>
        <a:ext cx="8872749" cy="68202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73989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66370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49854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01881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6461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93689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94549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93859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85226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37685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06619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56232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3/25/2024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61030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09414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54529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78765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4025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4859342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e blocks and networks technology background">
            <a:extLst>
              <a:ext uri="{FF2B5EF4-FFF2-40B4-BE49-F238E27FC236}">
                <a16:creationId xmlns:a16="http://schemas.microsoft.com/office/drawing/2014/main" id="{C4F17392-4891-052E-CDF5-FC17FD43095C}"/>
              </a:ext>
            </a:extLst>
          </p:cNvPr>
          <p:cNvPicPr>
            <a:picLocks noChangeAspect="1"/>
          </p:cNvPicPr>
          <p:nvPr/>
        </p:nvPicPr>
        <p:blipFill rotWithShape="1">
          <a:blip r:embed="rId2">
            <a:alphaModFix amt="40000"/>
          </a:blip>
          <a:srcRect t="9091" r="9496" b="1"/>
          <a:stretch/>
        </p:blipFill>
        <p:spPr>
          <a:xfrm>
            <a:off x="20" y="10"/>
            <a:ext cx="12191980" cy="6857990"/>
          </a:xfrm>
          <a:prstGeom prst="rect">
            <a:avLst/>
          </a:prstGeom>
        </p:spPr>
      </p:pic>
      <p:sp>
        <p:nvSpPr>
          <p:cNvPr id="2" name="Title"/>
          <p:cNvSpPr>
            <a:spLocks noGrp="1"/>
          </p:cNvSpPr>
          <p:nvPr>
            <p:ph type="ctrTitle"/>
          </p:nvPr>
        </p:nvSpPr>
        <p:spPr>
          <a:xfrm>
            <a:off x="1154955" y="1447800"/>
            <a:ext cx="8825658" cy="3329581"/>
          </a:xfrm>
        </p:spPr>
        <p:txBody>
          <a:bodyPr>
            <a:normAutofit fontScale="90000"/>
          </a:bodyPr>
          <a:lstStyle/>
          <a:p>
            <a:pPr>
              <a:lnSpc>
                <a:spcPct val="90000"/>
              </a:lnSpc>
            </a:pPr>
            <a:r>
              <a:rPr lang="en-US" sz="6100" dirty="0">
                <a:solidFill>
                  <a:schemeClr val="tx1"/>
                </a:solidFill>
              </a:rPr>
              <a:t>Module 4: </a:t>
            </a:r>
            <a:br>
              <a:rPr lang="en-US" sz="6100" dirty="0">
                <a:solidFill>
                  <a:schemeClr val="tx1"/>
                </a:solidFill>
              </a:rPr>
            </a:br>
            <a:r>
              <a:rPr lang="en-US" sz="6100" dirty="0" err="1">
                <a:solidFill>
                  <a:schemeClr val="tx1"/>
                </a:solidFill>
              </a:rPr>
              <a:t>CyberSec</a:t>
            </a:r>
            <a:r>
              <a:rPr lang="en-US" sz="6100" dirty="0">
                <a:solidFill>
                  <a:schemeClr val="tx1"/>
                </a:solidFill>
              </a:rPr>
              <a:t> Incident Management Maturity Model</a:t>
            </a:r>
          </a:p>
        </p:txBody>
      </p:sp>
      <p:sp>
        <p:nvSpPr>
          <p:cNvPr id="15" name="Rectangle 14">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Explanation of the Capability Structure</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the capability itself, presented as a primary capability statement, and a more detailed set of indicators that can be used by the assessor to assess the performance of the capability</a:t>
            </a:r>
          </a:p>
          <a:p>
            <a:pPr lvl="0"/>
            <a:r>
              <a:rPr lang="en-US" dirty="0"/>
              <a:t>explanatory information and scoring guidance—additional information explaining the significance of the capability and how to assess the performance of that capability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Explanation of the Capability Structure</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Prerequisites must be met before this capability can be performed or be performed adequately</a:t>
            </a:r>
          </a:p>
          <a:p>
            <a:pPr lvl="0"/>
            <a:r>
              <a:rPr lang="en-US" dirty="0"/>
              <a:t>Controls are available or exist that direct the proper execution of the activities</a:t>
            </a:r>
          </a:p>
          <a:p>
            <a:pPr lvl="0"/>
            <a:r>
              <a:rPr lang="en-US" dirty="0"/>
              <a:t>Activities are performed as part of this capability</a:t>
            </a:r>
          </a:p>
          <a:p>
            <a:pPr lvl="0"/>
            <a:r>
              <a:rPr lang="en-US" dirty="0"/>
              <a:t>Quality indicators measure effectiveness, completeness, usefulness, institutionalization, and other quality aspects of the activities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Explanation of the Capability Structure</a:t>
            </a:r>
          </a:p>
        </p:txBody>
      </p:sp>
      <p:sp>
        <p:nvSpPr>
          <p:cNvPr id="3" name="Content Placeholder"/>
          <p:cNvSpPr>
            <a:spLocks noGrp="1"/>
          </p:cNvSpPr>
          <p:nvPr>
            <p:ph idx="1"/>
          </p:nvPr>
        </p:nvSpPr>
        <p:spPr>
          <a:xfrm>
            <a:off x="1103312" y="2052918"/>
            <a:ext cx="8946541" cy="4195481"/>
          </a:xfrm>
        </p:spPr>
        <p:txBody>
          <a:bodyPr>
            <a:normAutofit/>
          </a:bodyPr>
          <a:lstStyle/>
          <a:p>
            <a:pPr lvl="0">
              <a:lnSpc>
                <a:spcPct val="90000"/>
              </a:lnSpc>
            </a:pPr>
            <a:r>
              <a:rPr lang="en-US" sz="1900"/>
              <a:t>Capability subcategory and number</a:t>
            </a:r>
          </a:p>
          <a:p>
            <a:pPr lvl="0">
              <a:lnSpc>
                <a:spcPct val="90000"/>
              </a:lnSpc>
            </a:pPr>
            <a:r>
              <a:rPr lang="en-US" sz="1900"/>
              <a:t>Capability reference number and statement—represents major category number, subcategory number, and specific capability number and statement are performed on the organization.)</a:t>
            </a:r>
          </a:p>
          <a:p>
            <a:pPr lvl="0">
              <a:lnSpc>
                <a:spcPct val="90000"/>
              </a:lnSpc>
            </a:pPr>
            <a:r>
              <a:rPr lang="en-US" sz="1900"/>
              <a:t>Priority—I through III</a:t>
            </a:r>
          </a:p>
          <a:p>
            <a:pPr lvl="0">
              <a:lnSpc>
                <a:spcPct val="90000"/>
              </a:lnSpc>
            </a:pPr>
            <a:r>
              <a:rPr lang="en-US" sz="1900"/>
              <a:t>Clarification—additional information explaining the purpose and description of the capability team guidance—information to help an assessment team score this capability</a:t>
            </a:r>
          </a:p>
          <a:p>
            <a:pPr lvl="0">
              <a:lnSpc>
                <a:spcPct val="90000"/>
              </a:lnSpc>
            </a:pPr>
            <a:r>
              <a:rPr lang="en-US" sz="1900"/>
              <a:t>References—standards, guidelines, or regulations relating to this capability, including a placeholder for organization-specific references</a:t>
            </a:r>
          </a:p>
          <a:p>
            <a:pPr lvl="0">
              <a:lnSpc>
                <a:spcPct val="90000"/>
              </a:lnSpc>
            </a:pPr>
            <a:r>
              <a:rPr lang="en-US" sz="1900"/>
              <a:t>Organization response—optional field if early information was collected from an organization indicating how they would respond to the capability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Explanation of the Capability Structure</a:t>
            </a:r>
          </a:p>
        </p:txBody>
      </p:sp>
      <p:sp>
        <p:nvSpPr>
          <p:cNvPr id="3" name="Content Placeholder"/>
          <p:cNvSpPr>
            <a:spLocks noGrp="1"/>
          </p:cNvSpPr>
          <p:nvPr>
            <p:ph idx="1"/>
          </p:nvPr>
        </p:nvSpPr>
        <p:spPr>
          <a:xfrm>
            <a:off x="1103312" y="2052918"/>
            <a:ext cx="8946541" cy="4195481"/>
          </a:xfrm>
        </p:spPr>
        <p:txBody>
          <a:bodyPr>
            <a:normAutofit/>
          </a:bodyPr>
          <a:lstStyle/>
          <a:p>
            <a:pPr lvl="0">
              <a:lnSpc>
                <a:spcPct val="90000"/>
              </a:lnSpc>
            </a:pPr>
            <a:r>
              <a:rPr lang="en-US" dirty="0"/>
              <a:t>Examples of evidence—list of possible evidence the team should look for during interviews, documentation reviews, or observations</a:t>
            </a:r>
            <a:endParaRPr lang="en-US"/>
          </a:p>
          <a:p>
            <a:pPr lvl="0">
              <a:lnSpc>
                <a:spcPct val="90000"/>
              </a:lnSpc>
            </a:pPr>
            <a:r>
              <a:rPr lang="en-US" dirty="0"/>
              <a:t>Scoring criteria—the indicators , scoring choices , and room to list evidence</a:t>
            </a:r>
            <a:endParaRPr lang="en-US"/>
          </a:p>
          <a:p>
            <a:pPr lvl="0">
              <a:lnSpc>
                <a:spcPct val="90000"/>
              </a:lnSpc>
            </a:pPr>
            <a:r>
              <a:rPr lang="en-US" dirty="0"/>
              <a:t>Final score—“Met” if all required indicators are met; “Not Met” if any required indicator is not met, Not Applicable—used when capability is excluded from scoring, Not Observed—used when capability was not observed during the assessment</a:t>
            </a:r>
            <a:endParaRPr lang="en-US"/>
          </a:p>
          <a:p>
            <a:pPr lvl="0">
              <a:lnSpc>
                <a:spcPct val="90000"/>
              </a:lnSpc>
            </a:pPr>
            <a:r>
              <a:rPr lang="en-US" dirty="0"/>
              <a:t>Evidence collected—place to identify what documents were reviewed, interviews conducted, or activities observed</a:t>
            </a:r>
            <a:endParaRPr lang="en-US"/>
          </a:p>
          <a:p>
            <a:pPr lvl="0">
              <a:lnSpc>
                <a:spcPct val="90000"/>
              </a:lnSpc>
            </a:pPr>
            <a:r>
              <a:rPr lang="en-US" dirty="0"/>
              <a:t>Notes—additional notes made by the assessment team either in preparation for the assessment or during the assessment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Explanation of the Capability Structure</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Suggestions for improvement—additional ideas for an organization to consider if it works to improve this particular capability beyond implementing the concepts in each indicator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White puzzle with one red piece">
            <a:extLst>
              <a:ext uri="{FF2B5EF4-FFF2-40B4-BE49-F238E27FC236}">
                <a16:creationId xmlns:a16="http://schemas.microsoft.com/office/drawing/2014/main" id="{2FA0FCBF-83A2-789D-16DA-5B8D9405E0EF}"/>
              </a:ext>
            </a:extLst>
          </p:cNvPr>
          <p:cNvPicPr>
            <a:picLocks noChangeAspect="1"/>
          </p:cNvPicPr>
          <p:nvPr/>
        </p:nvPicPr>
        <p:blipFill rotWithShape="1">
          <a:blip r:embed="rId3">
            <a:duotone>
              <a:prstClr val="black"/>
              <a:schemeClr val="accent5">
                <a:tint val="45000"/>
                <a:satMod val="400000"/>
              </a:schemeClr>
            </a:duotone>
            <a:alphaModFix amt="15000"/>
          </a:blip>
          <a:srcRect/>
          <a:stretch/>
        </p:blipFill>
        <p:spPr>
          <a:xfrm>
            <a:off x="20" y="10"/>
            <a:ext cx="12191980" cy="6857990"/>
          </a:xfrm>
          <a:prstGeom prst="rect">
            <a:avLst/>
          </a:prstGeom>
        </p:spPr>
      </p:pic>
      <p:sp>
        <p:nvSpPr>
          <p:cNvPr id="2" name="Title"/>
          <p:cNvSpPr>
            <a:spLocks noGrp="1"/>
          </p:cNvSpPr>
          <p:nvPr>
            <p:ph type="title"/>
          </p:nvPr>
        </p:nvSpPr>
        <p:spPr>
          <a:xfrm>
            <a:off x="646111" y="452718"/>
            <a:ext cx="9404723" cy="1400530"/>
          </a:xfrm>
        </p:spPr>
        <p:txBody>
          <a:bodyPr>
            <a:normAutofit/>
          </a:bodyPr>
          <a:lstStyle/>
          <a:p>
            <a:r>
              <a:rPr lang="en-US" dirty="0"/>
              <a:t>4.2 Performing Assessments</a:t>
            </a:r>
          </a:p>
        </p:txBody>
      </p:sp>
      <p:sp>
        <p:nvSpPr>
          <p:cNvPr id="9" name="Rectangle 8">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 name="Content Placeholder"/>
          <p:cNvSpPr>
            <a:spLocks noGrp="1"/>
          </p:cNvSpPr>
          <p:nvPr>
            <p:ph idx="1"/>
          </p:nvPr>
        </p:nvSpPr>
        <p:spPr>
          <a:xfrm>
            <a:off x="1103312" y="2052918"/>
            <a:ext cx="8946541" cy="4195481"/>
          </a:xfrm>
        </p:spPr>
        <p:txBody>
          <a:bodyPr anchor="ctr">
            <a:normAutofit/>
          </a:bodyPr>
          <a:lstStyle/>
          <a:p>
            <a:pPr lvl="0">
              <a:lnSpc>
                <a:spcPct val="90000"/>
              </a:lnSpc>
            </a:pPr>
            <a:r>
              <a:rPr lang="en-US"/>
              <a:t>Select a facilitator and a team of participants who are familiar with the organization's cybersecurity activities and processes</a:t>
            </a:r>
          </a:p>
          <a:p>
            <a:pPr lvl="0">
              <a:lnSpc>
                <a:spcPct val="90000"/>
              </a:lnSpc>
            </a:pPr>
            <a:r>
              <a:rPr lang="en-US"/>
              <a:t>Choose one or more domains to assess, depending on the scope and purpose of the assessment</a:t>
            </a:r>
          </a:p>
          <a:p>
            <a:pPr lvl="0">
              <a:lnSpc>
                <a:spcPct val="90000"/>
              </a:lnSpc>
            </a:pPr>
            <a:r>
              <a:rPr lang="en-US"/>
              <a:t>Review the C2M2 model and its components, such as the objectives, practices, indicators, and target states</a:t>
            </a:r>
          </a:p>
          <a:p>
            <a:pPr lvl="0">
              <a:lnSpc>
                <a:spcPct val="90000"/>
              </a:lnSpc>
            </a:pPr>
            <a:r>
              <a:rPr lang="en-US"/>
              <a:t>Conduct a self-assessment using the C2M2 toolkit, which provides a questionnaire and a scoring tool for each domain</a:t>
            </a:r>
          </a:p>
          <a:p>
            <a:pPr lvl="0">
              <a:lnSpc>
                <a:spcPct val="90000"/>
              </a:lnSpc>
            </a:pPr>
            <a:r>
              <a:rPr lang="en-US"/>
              <a:t>Analyse the results and identify the strengths and gaps in the organization's cybersecurity capabilities</a:t>
            </a:r>
          </a:p>
          <a:p>
            <a:pPr lvl="0">
              <a:lnSpc>
                <a:spcPct val="90000"/>
              </a:lnSpc>
            </a:pPr>
            <a:r>
              <a:rPr lang="en-US"/>
              <a:t>Develop an action plan to address the gaps and improve the capabilities based on the priorities and resources of the organization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Desk with productivity items">
            <a:extLst>
              <a:ext uri="{FF2B5EF4-FFF2-40B4-BE49-F238E27FC236}">
                <a16:creationId xmlns:a16="http://schemas.microsoft.com/office/drawing/2014/main" id="{0D3AA52D-5F22-711B-ECD1-1DFC258C6784}"/>
              </a:ext>
            </a:extLst>
          </p:cNvPr>
          <p:cNvPicPr>
            <a:picLocks noChangeAspect="1"/>
          </p:cNvPicPr>
          <p:nvPr/>
        </p:nvPicPr>
        <p:blipFill rotWithShape="1">
          <a:blip r:embed="rId3">
            <a:duotone>
              <a:prstClr val="black"/>
              <a:schemeClr val="accent5">
                <a:tint val="45000"/>
                <a:satMod val="400000"/>
              </a:schemeClr>
            </a:duotone>
            <a:alphaModFix amt="15000"/>
          </a:blip>
          <a:srcRect b="15730"/>
          <a:stretch/>
        </p:blipFill>
        <p:spPr>
          <a:xfrm>
            <a:off x="20" y="10"/>
            <a:ext cx="12191980" cy="6857990"/>
          </a:xfrm>
          <a:prstGeom prst="rect">
            <a:avLst/>
          </a:prstGeom>
        </p:spPr>
      </p:pic>
      <p:sp>
        <p:nvSpPr>
          <p:cNvPr id="2" name="Title"/>
          <p:cNvSpPr>
            <a:spLocks noGrp="1"/>
          </p:cNvSpPr>
          <p:nvPr>
            <p:ph type="title"/>
          </p:nvPr>
        </p:nvSpPr>
        <p:spPr>
          <a:xfrm>
            <a:off x="646111" y="452718"/>
            <a:ext cx="9404723" cy="1400530"/>
          </a:xfrm>
        </p:spPr>
        <p:txBody>
          <a:bodyPr>
            <a:normAutofit/>
          </a:bodyPr>
          <a:lstStyle/>
          <a:p>
            <a:r>
              <a:rPr lang="en-US" dirty="0"/>
              <a:t>4.2 Performing Assessments</a:t>
            </a:r>
          </a:p>
        </p:txBody>
      </p:sp>
      <p:sp>
        <p:nvSpPr>
          <p:cNvPr id="9" name="Rectangle 8">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 name="Content Placeholder"/>
          <p:cNvSpPr>
            <a:spLocks noGrp="1"/>
          </p:cNvSpPr>
          <p:nvPr>
            <p:ph idx="1"/>
          </p:nvPr>
        </p:nvSpPr>
        <p:spPr>
          <a:xfrm>
            <a:off x="1103312" y="2052918"/>
            <a:ext cx="8946541" cy="4195481"/>
          </a:xfrm>
        </p:spPr>
        <p:txBody>
          <a:bodyPr anchor="ctr">
            <a:normAutofit/>
          </a:bodyPr>
          <a:lstStyle/>
          <a:p>
            <a:pPr lvl="0"/>
            <a:r>
              <a:rPr lang="en-US" dirty="0"/>
              <a:t>Implement the action plan and monitor the progress and outcomes of the improvement efforts</a:t>
            </a:r>
          </a:p>
          <a:p>
            <a:pPr lvl="0"/>
            <a:r>
              <a:rPr lang="en-US" dirty="0"/>
              <a:t>Repeat the assessment periodically to measure the changes and track the maturity level over time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Different coloured organisers">
            <a:extLst>
              <a:ext uri="{FF2B5EF4-FFF2-40B4-BE49-F238E27FC236}">
                <a16:creationId xmlns:a16="http://schemas.microsoft.com/office/drawing/2014/main" id="{6A485FB4-742B-CC54-730E-5CBD9D844ECF}"/>
              </a:ext>
            </a:extLst>
          </p:cNvPr>
          <p:cNvPicPr>
            <a:picLocks noChangeAspect="1"/>
          </p:cNvPicPr>
          <p:nvPr/>
        </p:nvPicPr>
        <p:blipFill rotWithShape="1">
          <a:blip r:embed="rId3">
            <a:duotone>
              <a:prstClr val="black"/>
              <a:schemeClr val="accent5">
                <a:tint val="45000"/>
                <a:satMod val="400000"/>
              </a:schemeClr>
            </a:duotone>
            <a:alphaModFix amt="15000"/>
          </a:blip>
          <a:srcRect b="7025"/>
          <a:stretch/>
        </p:blipFill>
        <p:spPr>
          <a:xfrm>
            <a:off x="20" y="10"/>
            <a:ext cx="12191980" cy="6857990"/>
          </a:xfrm>
          <a:prstGeom prst="rect">
            <a:avLst/>
          </a:prstGeom>
        </p:spPr>
      </p:pic>
      <p:sp>
        <p:nvSpPr>
          <p:cNvPr id="2" name="Title"/>
          <p:cNvSpPr>
            <a:spLocks noGrp="1"/>
          </p:cNvSpPr>
          <p:nvPr>
            <p:ph type="title"/>
          </p:nvPr>
        </p:nvSpPr>
        <p:spPr>
          <a:xfrm>
            <a:off x="646111" y="452718"/>
            <a:ext cx="9404723" cy="1400530"/>
          </a:xfrm>
        </p:spPr>
        <p:txBody>
          <a:bodyPr>
            <a:normAutofit/>
          </a:bodyPr>
          <a:lstStyle/>
          <a:p>
            <a:r>
              <a:rPr lang="en-US" dirty="0"/>
              <a:t>4.2 Performing Assessments</a:t>
            </a:r>
          </a:p>
        </p:txBody>
      </p:sp>
      <p:sp>
        <p:nvSpPr>
          <p:cNvPr id="9" name="Rectangle 8">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 name="Content Placeholder"/>
          <p:cNvSpPr>
            <a:spLocks noGrp="1"/>
          </p:cNvSpPr>
          <p:nvPr>
            <p:ph idx="1"/>
          </p:nvPr>
        </p:nvSpPr>
        <p:spPr>
          <a:xfrm>
            <a:off x="1103312" y="2052918"/>
            <a:ext cx="8946541" cy="4195481"/>
          </a:xfrm>
        </p:spPr>
        <p:txBody>
          <a:bodyPr anchor="ctr">
            <a:normAutofit/>
          </a:bodyPr>
          <a:lstStyle/>
          <a:p>
            <a:pPr lvl="0"/>
            <a:r>
              <a:rPr lang="en-US" dirty="0"/>
              <a:t>Assessment planning: establishing points of contact, assessment scope, schedule, and resources and assembling the assessment team and supporting equipment and supplies</a:t>
            </a:r>
          </a:p>
          <a:p>
            <a:pPr lvl="0"/>
            <a:r>
              <a:rPr lang="en-US" dirty="0"/>
              <a:t>Pre-assessment: preparing for on-site assessment activities; gathering information as needed before going onsite; analyzing available documents and other artifacts; identifying groups and individuals to interview onsite; allocating capabilities to those groups; and finalizing the onsite schedule</a:t>
            </a:r>
          </a:p>
          <a:p>
            <a:pPr lvl="0"/>
            <a:r>
              <a:rPr lang="en-US" dirty="0"/>
              <a:t>Onsite: conducting interviews, observing activities, reviewing additional artefacts, documenting evidence collected, determining preliminary scores according to evidence rules, and gathering additional information, if possible, to fill any gaps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Sticky notes on a wall">
            <a:extLst>
              <a:ext uri="{FF2B5EF4-FFF2-40B4-BE49-F238E27FC236}">
                <a16:creationId xmlns:a16="http://schemas.microsoft.com/office/drawing/2014/main" id="{65ECA24E-6990-F496-14F4-2D4D437E3239}"/>
              </a:ext>
            </a:extLst>
          </p:cNvPr>
          <p:cNvPicPr>
            <a:picLocks noChangeAspect="1"/>
          </p:cNvPicPr>
          <p:nvPr/>
        </p:nvPicPr>
        <p:blipFill rotWithShape="1">
          <a:blip r:embed="rId3">
            <a:duotone>
              <a:prstClr val="black"/>
              <a:schemeClr val="accent5">
                <a:tint val="45000"/>
                <a:satMod val="400000"/>
              </a:schemeClr>
            </a:duotone>
            <a:alphaModFix amt="15000"/>
          </a:blip>
          <a:srcRect t="13629" b="5726"/>
          <a:stretch/>
        </p:blipFill>
        <p:spPr>
          <a:xfrm>
            <a:off x="20" y="10"/>
            <a:ext cx="12191980" cy="6857990"/>
          </a:xfrm>
          <a:prstGeom prst="rect">
            <a:avLst/>
          </a:prstGeom>
        </p:spPr>
      </p:pic>
      <p:sp>
        <p:nvSpPr>
          <p:cNvPr id="2" name="Title"/>
          <p:cNvSpPr>
            <a:spLocks noGrp="1"/>
          </p:cNvSpPr>
          <p:nvPr>
            <p:ph type="title"/>
          </p:nvPr>
        </p:nvSpPr>
        <p:spPr>
          <a:xfrm>
            <a:off x="646111" y="452718"/>
            <a:ext cx="9404723" cy="1400530"/>
          </a:xfrm>
        </p:spPr>
        <p:txBody>
          <a:bodyPr>
            <a:normAutofit/>
          </a:bodyPr>
          <a:lstStyle/>
          <a:p>
            <a:r>
              <a:rPr lang="en-US" dirty="0"/>
              <a:t>4.2 Performing Assessments</a:t>
            </a:r>
          </a:p>
        </p:txBody>
      </p:sp>
      <p:sp>
        <p:nvSpPr>
          <p:cNvPr id="9" name="Rectangle 8">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 name="Content Placeholder"/>
          <p:cNvSpPr>
            <a:spLocks noGrp="1"/>
          </p:cNvSpPr>
          <p:nvPr>
            <p:ph idx="1"/>
          </p:nvPr>
        </p:nvSpPr>
        <p:spPr>
          <a:xfrm>
            <a:off x="1103312" y="2052918"/>
            <a:ext cx="8946541" cy="4195481"/>
          </a:xfrm>
        </p:spPr>
        <p:txBody>
          <a:bodyPr anchor="ctr">
            <a:normAutofit/>
          </a:bodyPr>
          <a:lstStyle/>
          <a:p>
            <a:pPr lvl="0"/>
            <a:r>
              <a:rPr lang="en-US" dirty="0"/>
              <a:t>Post-assessment: performing final analysis and scoring and, optionally, identifying recommendations for improvement, producing a report for stakeholders, and conducting required reviews</a:t>
            </a:r>
          </a:p>
          <a:p>
            <a:pPr lvl="0"/>
            <a:r>
              <a:rPr lang="en-US" dirty="0"/>
              <a:t>Close-out: properly disposing or archiving of gathered information and conducting a “lessons learned” review</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Large skydiving group mid-air">
            <a:extLst>
              <a:ext uri="{FF2B5EF4-FFF2-40B4-BE49-F238E27FC236}">
                <a16:creationId xmlns:a16="http://schemas.microsoft.com/office/drawing/2014/main" id="{EF05AAF2-4679-2514-2151-ECBD2D981B4E}"/>
              </a:ext>
            </a:extLst>
          </p:cNvPr>
          <p:cNvPicPr>
            <a:picLocks noChangeAspect="1"/>
          </p:cNvPicPr>
          <p:nvPr/>
        </p:nvPicPr>
        <p:blipFill rotWithShape="1">
          <a:blip r:embed="rId3">
            <a:duotone>
              <a:prstClr val="black"/>
              <a:schemeClr val="accent5">
                <a:tint val="45000"/>
                <a:satMod val="400000"/>
              </a:schemeClr>
            </a:duotone>
            <a:alphaModFix amt="15000"/>
          </a:blip>
          <a:srcRect t="11570" b="3844"/>
          <a:stretch/>
        </p:blipFill>
        <p:spPr>
          <a:xfrm>
            <a:off x="20" y="10"/>
            <a:ext cx="12191980" cy="6857990"/>
          </a:xfrm>
          <a:prstGeom prst="rect">
            <a:avLst/>
          </a:prstGeom>
        </p:spPr>
      </p:pic>
      <p:sp>
        <p:nvSpPr>
          <p:cNvPr id="2" name="Title"/>
          <p:cNvSpPr>
            <a:spLocks noGrp="1"/>
          </p:cNvSpPr>
          <p:nvPr>
            <p:ph type="title"/>
          </p:nvPr>
        </p:nvSpPr>
        <p:spPr>
          <a:xfrm>
            <a:off x="646111" y="452718"/>
            <a:ext cx="9404723" cy="1400530"/>
          </a:xfrm>
        </p:spPr>
        <p:txBody>
          <a:bodyPr>
            <a:normAutofit/>
          </a:bodyPr>
          <a:lstStyle/>
          <a:p>
            <a:r>
              <a:rPr lang="en-US" dirty="0"/>
              <a:t>4.2 Performing Assessments</a:t>
            </a:r>
          </a:p>
        </p:txBody>
      </p:sp>
      <p:sp>
        <p:nvSpPr>
          <p:cNvPr id="9" name="Rectangle 8">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 name="Content Placeholder"/>
          <p:cNvSpPr>
            <a:spLocks noGrp="1"/>
          </p:cNvSpPr>
          <p:nvPr>
            <p:ph idx="1"/>
          </p:nvPr>
        </p:nvSpPr>
        <p:spPr>
          <a:xfrm>
            <a:off x="1103312" y="2052918"/>
            <a:ext cx="8946541" cy="4195481"/>
          </a:xfrm>
        </p:spPr>
        <p:txBody>
          <a:bodyPr anchor="ctr">
            <a:normAutofit/>
          </a:bodyPr>
          <a:lstStyle/>
          <a:p>
            <a:pPr lvl="0"/>
            <a:r>
              <a:rPr lang="en-US" dirty="0"/>
              <a:t>“Met”—At a minimum, all of the required indicators have been met</a:t>
            </a:r>
          </a:p>
          <a:p>
            <a:pPr lvl="0"/>
            <a:r>
              <a:rPr lang="en-US" dirty="0"/>
              <a:t>“Not Met”—One or more of the required indicators has not been met</a:t>
            </a:r>
          </a:p>
          <a:p>
            <a:pPr lvl="0"/>
            <a:r>
              <a:rPr lang="en-US" dirty="0"/>
              <a:t>“Not Observed”—A capability cannot be assessed because the assessment team does not have access to the individuals who can provide the correct answer or cannot observe that the activity or capability was performed</a:t>
            </a:r>
          </a:p>
          <a:p>
            <a:pPr lvl="0"/>
            <a:r>
              <a:rPr lang="en-US" dirty="0"/>
              <a:t>“Not Applicable”—The activity is not included in the assessment, which may mean that it is deliberately not performed by the organization as part of the incident management processes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AU" dirty="0"/>
              <a:t>Overview</a:t>
            </a:r>
            <a:endParaRPr dirty="0"/>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The SEI’s Incident Management Maturity Model is a practical framework that helps organizations assess and improve their capabilities for responding to security incidents</a:t>
            </a:r>
          </a:p>
          <a:p>
            <a:pPr lvl="0"/>
            <a:r>
              <a:rPr lang="en-US" dirty="0"/>
              <a:t>The ENISA CSIRT maturity approach was proposed by the European Union Agency for Cybersecurity and provides a three-tier classification of CSIRTs based on their services, cooperation, and quality management</a:t>
            </a:r>
          </a:p>
          <a:p>
            <a:pPr lvl="0"/>
            <a:r>
              <a:rPr lang="en-US" dirty="0"/>
              <a:t>The SEI’s Incident Management Maturity Model combines these two models and aligns them with the requirements of relevant EU policies, such as the NIS Directive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59FEF9A-9073-4D0C-AE3F-4B05B7C78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9A868E46-760C-4803-96E3-94D7FF55D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cxnSp>
        <p:nvCxnSpPr>
          <p:cNvPr id="11" name="Straight Connector 10">
            <a:extLst>
              <a:ext uri="{FF2B5EF4-FFF2-40B4-BE49-F238E27FC236}">
                <a16:creationId xmlns:a16="http://schemas.microsoft.com/office/drawing/2014/main" id="{C632DB3C-29C8-435B-832E-2A0003319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61021" y="1828800"/>
            <a:ext cx="0" cy="3200400"/>
          </a:xfrm>
          <a:prstGeom prst="line">
            <a:avLst/>
          </a:prstGeom>
          <a:ln w="19050" cap="sq">
            <a:solidFill>
              <a:schemeClr val="bg2">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itle"/>
          <p:cNvSpPr>
            <a:spLocks noGrp="1"/>
          </p:cNvSpPr>
          <p:nvPr>
            <p:ph type="ctrTitle"/>
          </p:nvPr>
        </p:nvSpPr>
        <p:spPr>
          <a:xfrm>
            <a:off x="4652707" y="1333500"/>
            <a:ext cx="6240580" cy="4191000"/>
          </a:xfrm>
        </p:spPr>
        <p:txBody>
          <a:bodyPr anchor="ctr">
            <a:normAutofit/>
          </a:bodyPr>
          <a:lstStyle/>
          <a:p>
            <a:r>
              <a:rPr lang="en-US" dirty="0"/>
              <a:t>4.3 Scoring the Capabilities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General Guidance for Scoring Capabilities</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lnSpc>
                <a:spcPct val="90000"/>
              </a:lnSpc>
            </a:pPr>
            <a:r>
              <a:rPr lang="en-US" sz="1500"/>
              <a:t>Does the policy or procedure adequately address the process, technology, requirements, expected behaviours, or other topic it is supposed to address?</a:t>
            </a:r>
          </a:p>
          <a:p>
            <a:pPr lvl="0">
              <a:lnSpc>
                <a:spcPct val="90000"/>
              </a:lnSpc>
            </a:pPr>
            <a:r>
              <a:rPr lang="en-US" sz="1500"/>
              <a:t>Do the procedures reflect what is actually done by personnel?</a:t>
            </a:r>
          </a:p>
          <a:p>
            <a:pPr lvl="0">
              <a:lnSpc>
                <a:spcPct val="90000"/>
              </a:lnSpc>
            </a:pPr>
            <a:r>
              <a:rPr lang="en-US" sz="1500"/>
              <a:t>Are the policies and procedures easily available to personnel?</a:t>
            </a:r>
          </a:p>
          <a:p>
            <a:pPr lvl="0">
              <a:lnSpc>
                <a:spcPct val="90000"/>
              </a:lnSpc>
            </a:pPr>
            <a:r>
              <a:rPr lang="en-US" sz="1500"/>
              <a:t>Are the policies or procedures being kept up to date?</a:t>
            </a:r>
          </a:p>
          <a:p>
            <a:pPr lvl="1">
              <a:lnSpc>
                <a:spcPct val="90000"/>
              </a:lnSpc>
            </a:pPr>
            <a:r>
              <a:rPr lang="en-US" sz="1500"/>
              <a:t>a defined process and periodicity for reviewing and revising</a:t>
            </a:r>
          </a:p>
          <a:p>
            <a:pPr lvl="1">
              <a:lnSpc>
                <a:spcPct val="90000"/>
              </a:lnSpc>
            </a:pPr>
            <a:r>
              <a:rPr lang="en-US" sz="1500"/>
              <a:t>established criteria for when to review</a:t>
            </a:r>
          </a:p>
          <a:p>
            <a:pPr lvl="1">
              <a:lnSpc>
                <a:spcPct val="90000"/>
              </a:lnSpc>
            </a:pPr>
            <a:r>
              <a:rPr lang="en-US" sz="1500"/>
              <a:t>defined roles and responsibilities for review and update</a:t>
            </a:r>
          </a:p>
          <a:p>
            <a:pPr lvl="1">
              <a:lnSpc>
                <a:spcPct val="90000"/>
              </a:lnSpc>
            </a:pPr>
            <a:r>
              <a:rPr lang="en-US" sz="1500"/>
              <a:t>a defined process for communicating changes and revisions throughout relevant parts of the organization</a:t>
            </a:r>
          </a:p>
          <a:p>
            <a:pPr lvl="1">
              <a:lnSpc>
                <a:spcPct val="90000"/>
              </a:lnSpc>
            </a:pPr>
            <a:r>
              <a:rPr lang="en-US" sz="1500"/>
              <a:t>a change log history</a:t>
            </a:r>
          </a:p>
          <a:p>
            <a:pPr lvl="1">
              <a:lnSpc>
                <a:spcPct val="90000"/>
              </a:lnSpc>
            </a:pPr>
            <a:r>
              <a:rPr lang="en-US" sz="1500"/>
              <a:t>indications the date was simply changed to make it look up to date5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General Guidance for Scoring Capabilities</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how to use the tools that support the capabilities</a:t>
            </a:r>
          </a:p>
          <a:p>
            <a:pPr lvl="0"/>
            <a:r>
              <a:rPr lang="en-US" dirty="0"/>
              <a:t>where reports or data are archived</a:t>
            </a:r>
          </a:p>
          <a:p>
            <a:pPr lvl="0"/>
            <a:r>
              <a:rPr lang="en-US" dirty="0"/>
              <a:t>what types of information are contained in reports or alerts or other documents and products</a:t>
            </a:r>
          </a:p>
          <a:p>
            <a:pPr lvl="0"/>
            <a:r>
              <a:rPr lang="en-US" dirty="0"/>
              <a:t>where procedures, policy, or guidance documents are kept and how to access them if needed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1" name="Freeform: Shape 10">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p:cNvSpPr>
            <a:spLocks noGrp="1"/>
          </p:cNvSpPr>
          <p:nvPr>
            <p:ph type="ctrTitle"/>
          </p:nvPr>
        </p:nvSpPr>
        <p:spPr>
          <a:xfrm>
            <a:off x="1154955" y="1447800"/>
            <a:ext cx="6974915" cy="3329581"/>
          </a:xfrm>
        </p:spPr>
        <p:txBody>
          <a:bodyPr>
            <a:normAutofit/>
          </a:bodyPr>
          <a:lstStyle/>
          <a:p>
            <a:r>
              <a:rPr lang="en-US" dirty="0"/>
              <a:t>4.4 The Capabilities</a:t>
            </a:r>
          </a:p>
        </p:txBody>
      </p:sp>
      <p:sp>
        <p:nvSpPr>
          <p:cNvPr id="13" name="Rectangle 12">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p:cNvSpPr>
            <a:spLocks noGrp="1"/>
          </p:cNvSpPr>
          <p:nvPr>
            <p:ph type="title"/>
          </p:nvPr>
        </p:nvSpPr>
        <p:spPr>
          <a:xfrm>
            <a:off x="653143" y="1645920"/>
            <a:ext cx="3522879" cy="4470821"/>
          </a:xfrm>
        </p:spPr>
        <p:txBody>
          <a:bodyPr>
            <a:normAutofit/>
          </a:bodyPr>
          <a:lstStyle/>
          <a:p>
            <a:pPr algn="r"/>
            <a:r>
              <a:rPr lang="en-US" sz="3600">
                <a:solidFill>
                  <a:schemeClr val="bg2"/>
                </a:solidFill>
              </a:rPr>
              <a:t>The Incident Management Capabilities</a:t>
            </a:r>
          </a:p>
        </p:txBody>
      </p:sp>
      <p:sp>
        <p:nvSpPr>
          <p:cNvPr id="3" name="Content Placeholder"/>
          <p:cNvSpPr>
            <a:spLocks noGrp="1"/>
          </p:cNvSpPr>
          <p:nvPr>
            <p:ph idx="1"/>
          </p:nvPr>
        </p:nvSpPr>
        <p:spPr>
          <a:xfrm>
            <a:off x="5204109" y="1645920"/>
            <a:ext cx="6269434" cy="4470821"/>
          </a:xfrm>
        </p:spPr>
        <p:txBody>
          <a:bodyPr>
            <a:normAutofit/>
          </a:bodyPr>
          <a:lstStyle/>
          <a:p>
            <a:pPr lvl="0"/>
            <a:r>
              <a:rPr lang="en-US" dirty="0"/>
              <a:t>Prepare: Section 1 of the capabilities</a:t>
            </a:r>
          </a:p>
          <a:p>
            <a:pPr lvl="0"/>
            <a:r>
              <a:rPr lang="en-US" dirty="0"/>
              <a:t>Protect: Section 2 of the capabilities</a:t>
            </a:r>
          </a:p>
          <a:p>
            <a:pPr lvl="0"/>
            <a:r>
              <a:rPr lang="en-US" dirty="0"/>
              <a:t>Detect: Section 3 of the capabilities</a:t>
            </a:r>
          </a:p>
          <a:p>
            <a:pPr lvl="0"/>
            <a:r>
              <a:rPr lang="en-US" dirty="0"/>
              <a:t>Respond: Section 4 of the capabilities</a:t>
            </a:r>
          </a:p>
          <a:p>
            <a:pPr lvl="0"/>
            <a:r>
              <a:rPr lang="en-US" dirty="0"/>
              <a:t>Sustain: Section 5 of the capabilities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p:cNvSpPr>
            <a:spLocks noGrp="1"/>
          </p:cNvSpPr>
          <p:nvPr>
            <p:ph type="title"/>
          </p:nvPr>
        </p:nvSpPr>
        <p:spPr>
          <a:xfrm>
            <a:off x="653143" y="1645920"/>
            <a:ext cx="3522879" cy="4470821"/>
          </a:xfrm>
        </p:spPr>
        <p:txBody>
          <a:bodyPr>
            <a:normAutofit/>
          </a:bodyPr>
          <a:lstStyle/>
          <a:p>
            <a:pPr algn="r"/>
            <a:r>
              <a:rPr lang="en-US" sz="3600">
                <a:solidFill>
                  <a:schemeClr val="bg2"/>
                </a:solidFill>
              </a:rPr>
              <a:t>The Incident Management Capabilities</a:t>
            </a:r>
          </a:p>
        </p:txBody>
      </p:sp>
      <p:sp>
        <p:nvSpPr>
          <p:cNvPr id="3" name="Content Placeholder"/>
          <p:cNvSpPr>
            <a:spLocks noGrp="1"/>
          </p:cNvSpPr>
          <p:nvPr>
            <p:ph idx="1"/>
          </p:nvPr>
        </p:nvSpPr>
        <p:spPr>
          <a:xfrm>
            <a:off x="5204109" y="1645920"/>
            <a:ext cx="6269434" cy="4470821"/>
          </a:xfrm>
        </p:spPr>
        <p:txBody>
          <a:bodyPr>
            <a:normAutofit/>
          </a:bodyPr>
          <a:lstStyle/>
          <a:p>
            <a:pPr lvl="0"/>
            <a:r>
              <a:rPr lang="en-US" dirty="0"/>
              <a:t>Refer to Incident Management Capability Assessment Workbook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21B5EDC-5485-4264-891C-5B291E539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 name="Freeform 36">
            <a:extLst>
              <a:ext uri="{FF2B5EF4-FFF2-40B4-BE49-F238E27FC236}">
                <a16:creationId xmlns:a16="http://schemas.microsoft.com/office/drawing/2014/main" id="{E7ADA758-6D6A-4E4E-88F7-1B5038A0E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737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accent1">
              <a:alpha val="80000"/>
            </a:schemeClr>
          </a:solidFill>
          <a:ln>
            <a:noFill/>
          </a:ln>
        </p:spPr>
        <p:txBody>
          <a:bodyPr rtlCol="0" anchor="ctr"/>
          <a:lstStyle/>
          <a:p>
            <a:pPr algn="ctr"/>
            <a:endParaRPr lang="en-US"/>
          </a:p>
        </p:txBody>
      </p:sp>
      <p:sp>
        <p:nvSpPr>
          <p:cNvPr id="11" name="Freeform: Shape 10">
            <a:extLst>
              <a:ext uri="{FF2B5EF4-FFF2-40B4-BE49-F238E27FC236}">
                <a16:creationId xmlns:a16="http://schemas.microsoft.com/office/drawing/2014/main" id="{96D7C53C-B0E3-427C-B58C-BBF279079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65041" y="-68957"/>
            <a:ext cx="6858001" cy="6995918"/>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solidFill>
            <a:schemeClr val="tx1"/>
          </a:solidFill>
          <a:ln>
            <a:noFill/>
          </a:ln>
        </p:spPr>
        <p:txBody>
          <a:bodyPr/>
          <a:lstStyle/>
          <a:p>
            <a:endParaRPr lang="en-AU"/>
          </a:p>
        </p:txBody>
      </p:sp>
      <p:sp>
        <p:nvSpPr>
          <p:cNvPr id="2" name="Title"/>
          <p:cNvSpPr>
            <a:spLocks noGrp="1"/>
          </p:cNvSpPr>
          <p:nvPr>
            <p:ph type="ctrTitle"/>
          </p:nvPr>
        </p:nvSpPr>
        <p:spPr>
          <a:xfrm>
            <a:off x="5832997" y="1248696"/>
            <a:ext cx="5621584" cy="4360606"/>
          </a:xfrm>
        </p:spPr>
        <p:txBody>
          <a:bodyPr anchor="ctr">
            <a:normAutofit/>
          </a:bodyPr>
          <a:lstStyle/>
          <a:p>
            <a:pPr>
              <a:lnSpc>
                <a:spcPct val="90000"/>
              </a:lnSpc>
            </a:pPr>
            <a:r>
              <a:rPr lang="en-US" sz="6100">
                <a:solidFill>
                  <a:schemeClr val="bg2"/>
                </a:solidFill>
              </a:rPr>
              <a:t>4.5 Incident Management Capabilities</a:t>
            </a: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List of Incident Management Capabilities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A simple list of all the capability statements contained in the SEI-CMU’s Cybersecurity Maturity Model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4.6 Cybersecurity Capability Maturity Model</a:t>
            </a:r>
          </a:p>
        </p:txBody>
      </p:sp>
      <p:sp>
        <p:nvSpPr>
          <p:cNvPr id="3" name="Content Placeholder"/>
          <p:cNvSpPr>
            <a:spLocks noGrp="1"/>
          </p:cNvSpPr>
          <p:nvPr>
            <p:ph idx="1"/>
          </p:nvPr>
        </p:nvSpPr>
        <p:spPr>
          <a:xfrm>
            <a:off x="1103312" y="2052918"/>
            <a:ext cx="8946541" cy="4195481"/>
          </a:xfrm>
        </p:spPr>
        <p:txBody>
          <a:bodyPr>
            <a:normAutofit/>
          </a:bodyPr>
          <a:lstStyle/>
          <a:p>
            <a:pPr lvl="0">
              <a:lnSpc>
                <a:spcPct val="90000"/>
              </a:lnSpc>
            </a:pPr>
            <a:r>
              <a:rPr lang="en-US" dirty="0"/>
              <a:t>Assessing Current Capabilities - CMMs aim to provide a systematic and standardized way of evaluating an organization's current capabilities in a specific area</a:t>
            </a:r>
            <a:endParaRPr lang="en-US"/>
          </a:p>
          <a:p>
            <a:pPr lvl="0">
              <a:lnSpc>
                <a:spcPct val="90000"/>
              </a:lnSpc>
            </a:pPr>
            <a:r>
              <a:rPr lang="en-US" dirty="0"/>
              <a:t>Establishing a Common Language - CMMs create a common language and shared understanding within an organization and across industries</a:t>
            </a:r>
            <a:endParaRPr lang="en-US"/>
          </a:p>
          <a:p>
            <a:pPr lvl="0">
              <a:lnSpc>
                <a:spcPct val="90000"/>
              </a:lnSpc>
            </a:pPr>
            <a:r>
              <a:rPr lang="en-US" dirty="0"/>
              <a:t>Providing a Roadmap for Improvement - CMMs offer a structured roadmap for organizations to enhance their capabilities incrementally</a:t>
            </a:r>
            <a:endParaRPr lang="en-US"/>
          </a:p>
          <a:p>
            <a:pPr lvl="0">
              <a:lnSpc>
                <a:spcPct val="90000"/>
              </a:lnSpc>
            </a:pPr>
            <a:r>
              <a:rPr lang="en-US" dirty="0"/>
              <a:t>Encouraging Continuous Improvement - CMMs emphasize the importance of continuous improvement and ongoing development</a:t>
            </a:r>
            <a:endParaRPr lang="en-US"/>
          </a:p>
          <a:p>
            <a:pPr lvl="0">
              <a:lnSpc>
                <a:spcPct val="90000"/>
              </a:lnSpc>
            </a:pPr>
            <a:r>
              <a:rPr lang="en-US" dirty="0"/>
              <a:t>Enabling Benchmarking and Best Practices - CMMs facilitate benchmarking against industry best practices and standards</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4.6 Cybersecurity Capability Maturity Model</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Supporting Decision-Making and Resource Allocation - CMMs help organizations make informed decisions and allocate resources effectively</a:t>
            </a:r>
          </a:p>
          <a:p>
            <a:pPr lvl="0"/>
            <a:r>
              <a:rPr lang="en-US" dirty="0"/>
              <a:t>In summary, the design of capability maturity models is grounded in the principles of assessment, improvement, common understanding, roadmap development, continuous learning, benchmarking, and resource allocation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SEI’s Incident Management Maturity Model</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The Software Engineering Institute has been at the forefront of American efforts to counter cyber threats for several decades</a:t>
            </a:r>
          </a:p>
          <a:p>
            <a:pPr lvl="0"/>
            <a:r>
              <a:rPr lang="en-US" dirty="0"/>
              <a:t>To this end, it has produced (in conjunction with others a maturity model that allows organisations to proactively evaluate and improve their ability to manage cyber security incidents</a:t>
            </a:r>
          </a:p>
          <a:p>
            <a:pPr lvl="0"/>
            <a:r>
              <a:rPr lang="en-US" dirty="0"/>
              <a:t>It is intended for process improvement, it does not measure how well a given incident management activity is performed, only that it is performed</a:t>
            </a:r>
          </a:p>
          <a:p>
            <a:pPr lvl="0"/>
            <a:r>
              <a:rPr lang="en-US" dirty="0"/>
              <a:t>These incident management capabilities have evolved over many years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4.7 C2M2 Maturity Levels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The C2M2 consists of five maturity levels, each with a set of capabilities that organizations must demonstrate to achieve that level</a:t>
            </a:r>
          </a:p>
          <a:p>
            <a:pPr lvl="0"/>
            <a:r>
              <a:rPr lang="en-US" dirty="0"/>
              <a:t>The organization has limited awareness of cybersecurity risks and lacks a formal strategy</a:t>
            </a:r>
          </a:p>
          <a:p>
            <a:pPr lvl="0"/>
            <a:r>
              <a:rPr lang="en-US" dirty="0"/>
              <a:t>The primary goal at this level is to establish a foundation for a structured cybersecurity program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Defined</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At this stage, the organization has a well-defined and documented set of cybersecurity processes and controls</a:t>
            </a:r>
          </a:p>
          <a:p>
            <a:pPr lvl="0"/>
            <a:r>
              <a:rPr lang="en-US" dirty="0"/>
              <a:t>Risk management processes are established, and cybersecurity responsibilities are clearly defined</a:t>
            </a:r>
          </a:p>
          <a:p>
            <a:pPr lvl="0"/>
            <a:r>
              <a:rPr lang="en-US" dirty="0"/>
              <a:t>Security awareness training programs are conducted for employees, and regular audits and assessments are performed to ensure compliance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Quantitatively Managed</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At this level, the organization focuses on quantifying and measuring its cybersecurity capabilities</a:t>
            </a:r>
          </a:p>
          <a:p>
            <a:pPr lvl="0"/>
            <a:r>
              <a:rPr lang="en-US" dirty="0"/>
              <a:t>The organization collects and analyses security metrics to assess the effectiveness of its controls and processes</a:t>
            </a:r>
          </a:p>
          <a:p>
            <a:pPr lvl="0"/>
            <a:r>
              <a:rPr lang="en-US" dirty="0"/>
              <a:t>The organization actively participates in information sharing and collaboration with industry peers and government entities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4.8 Progressing up levels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In this structured way, the Cybersecurity Capability Maturity Model lays out a definitive roadmap for organizations to identify their current maturity level, to set goals for improvement, and continuously improve their cybersecurity capabilities</a:t>
            </a:r>
          </a:p>
          <a:p>
            <a:pPr lvl="0"/>
            <a:r>
              <a:rPr lang="en-US" dirty="0"/>
              <a:t>The assessment of an organization's maturity level is typically conducted through an assessment of its existing cybersecurity practices, policies, procedures, and technical controls</a:t>
            </a:r>
          </a:p>
          <a:p>
            <a:pPr lvl="0"/>
            <a:r>
              <a:rPr lang="en-US" dirty="0"/>
              <a:t>This structured approach to building a robust cybersecurity program brings alignment with industry best practices and regulatory requirements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4.9 The C2M2 Domains</a:t>
            </a:r>
          </a:p>
        </p:txBody>
      </p:sp>
      <p:graphicFrame>
        <p:nvGraphicFramePr>
          <p:cNvPr id="5" name="Content Placeholder">
            <a:extLst>
              <a:ext uri="{FF2B5EF4-FFF2-40B4-BE49-F238E27FC236}">
                <a16:creationId xmlns:a16="http://schemas.microsoft.com/office/drawing/2014/main" id="{DDD024EA-086C-ACCB-68C8-934695ADB5E4}"/>
              </a:ext>
            </a:extLst>
          </p:cNvPr>
          <p:cNvGraphicFramePr>
            <a:graphicFrameLocks noGrp="1"/>
          </p:cNvGraphicFramePr>
          <p:nvPr>
            <p:ph idx="1"/>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4.9 The C2M2 Domains</a:t>
            </a:r>
          </a:p>
        </p:txBody>
      </p:sp>
      <p:graphicFrame>
        <p:nvGraphicFramePr>
          <p:cNvPr id="5" name="Content Placeholder">
            <a:extLst>
              <a:ext uri="{FF2B5EF4-FFF2-40B4-BE49-F238E27FC236}">
                <a16:creationId xmlns:a16="http://schemas.microsoft.com/office/drawing/2014/main" id="{77F1D732-0074-46F7-4534-EDA725A723ED}"/>
              </a:ext>
            </a:extLst>
          </p:cNvPr>
          <p:cNvGraphicFramePr>
            <a:graphicFrameLocks noGrp="1"/>
          </p:cNvGraphicFramePr>
          <p:nvPr>
            <p:ph idx="1"/>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Digital numbers art">
            <a:extLst>
              <a:ext uri="{FF2B5EF4-FFF2-40B4-BE49-F238E27FC236}">
                <a16:creationId xmlns:a16="http://schemas.microsoft.com/office/drawing/2014/main" id="{C8AC751C-F345-F0F8-FFAC-3945FEC3026F}"/>
              </a:ext>
            </a:extLst>
          </p:cNvPr>
          <p:cNvPicPr>
            <a:picLocks noChangeAspect="1"/>
          </p:cNvPicPr>
          <p:nvPr/>
        </p:nvPicPr>
        <p:blipFill rotWithShape="1">
          <a:blip r:embed="rId3">
            <a:duotone>
              <a:prstClr val="black"/>
              <a:schemeClr val="accent5">
                <a:tint val="45000"/>
                <a:satMod val="400000"/>
              </a:schemeClr>
            </a:duotone>
            <a:alphaModFix amt="15000"/>
          </a:blip>
          <a:srcRect t="15135" b="595"/>
          <a:stretch/>
        </p:blipFill>
        <p:spPr>
          <a:xfrm>
            <a:off x="20" y="10"/>
            <a:ext cx="12191980" cy="6857990"/>
          </a:xfrm>
          <a:prstGeom prst="rect">
            <a:avLst/>
          </a:prstGeom>
        </p:spPr>
      </p:pic>
      <p:sp>
        <p:nvSpPr>
          <p:cNvPr id="2" name="Title"/>
          <p:cNvSpPr>
            <a:spLocks noGrp="1"/>
          </p:cNvSpPr>
          <p:nvPr>
            <p:ph type="title"/>
          </p:nvPr>
        </p:nvSpPr>
        <p:spPr>
          <a:xfrm>
            <a:off x="646111" y="452718"/>
            <a:ext cx="9404723" cy="1400530"/>
          </a:xfrm>
        </p:spPr>
        <p:txBody>
          <a:bodyPr>
            <a:normAutofit/>
          </a:bodyPr>
          <a:lstStyle/>
          <a:p>
            <a:r>
              <a:rPr lang="en-US" dirty="0"/>
              <a:t>4.10 Benefits</a:t>
            </a:r>
          </a:p>
        </p:txBody>
      </p:sp>
      <p:sp>
        <p:nvSpPr>
          <p:cNvPr id="9" name="Rectangle 8">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 name="Content Placeholder"/>
          <p:cNvSpPr>
            <a:spLocks noGrp="1"/>
          </p:cNvSpPr>
          <p:nvPr>
            <p:ph idx="1"/>
          </p:nvPr>
        </p:nvSpPr>
        <p:spPr>
          <a:xfrm>
            <a:off x="1103312" y="2052918"/>
            <a:ext cx="8946541" cy="4195481"/>
          </a:xfrm>
        </p:spPr>
        <p:txBody>
          <a:bodyPr anchor="ctr">
            <a:normAutofit/>
          </a:bodyPr>
          <a:lstStyle/>
          <a:p>
            <a:pPr lvl="0"/>
            <a:r>
              <a:rPr lang="en-US" dirty="0"/>
              <a:t>Identify and prioritize cybersecurity risks</a:t>
            </a:r>
          </a:p>
          <a:p>
            <a:pPr lvl="0"/>
            <a:r>
              <a:rPr lang="en-US" dirty="0"/>
              <a:t>With a roadmap for improving cybersecurity capabilities</a:t>
            </a:r>
          </a:p>
          <a:p>
            <a:pPr lvl="0"/>
            <a:r>
              <a:rPr lang="en-US" dirty="0"/>
              <a:t>Measure their progress over time</a:t>
            </a:r>
          </a:p>
          <a:p>
            <a:pPr lvl="0"/>
            <a:r>
              <a:rPr lang="en-US" dirty="0"/>
              <a:t>Align cybersecurity with business objectives</a:t>
            </a:r>
          </a:p>
          <a:p>
            <a:pPr lvl="0"/>
            <a:r>
              <a:rPr lang="en-US" dirty="0"/>
              <a:t>Comply with cybersecurity regulations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What Are These Capabilities?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Each group has a set of its own goals, tasks, and activities that must be completed to support the overall strategic mission of the organization</a:t>
            </a:r>
          </a:p>
          <a:p>
            <a:pPr lvl="0"/>
            <a:r>
              <a:rPr lang="en-US" dirty="0"/>
              <a:t>The capabilities in this report explore different aspects of incident management activities for protecting, detecting, and responding to unauthorized activity in an organization’s information systems and computer networks, as well as for establishing and sustaining the ability to provide those services</a:t>
            </a:r>
          </a:p>
          <a:p>
            <a:pPr lvl="0"/>
            <a:r>
              <a:rPr lang="en-US" dirty="0"/>
              <a:t>Each capability includes a set of indicators, which are used by an assessment team to determine whether a capability has successfully been achieved or met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What We Mean by Incident Management Function</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Priority I capabilities are critical services that an incident management function must provide</a:t>
            </a:r>
          </a:p>
          <a:p>
            <a:pPr lvl="0"/>
            <a:r>
              <a:rPr lang="en-US" dirty="0"/>
              <a:t>Priority II capabilities are the important services that should ideally be provided</a:t>
            </a:r>
          </a:p>
          <a:p>
            <a:pPr lvl="0"/>
            <a:r>
              <a:rPr lang="en-US" dirty="0"/>
              <a:t>Priority III constitutes the remaining capabilities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Overview of the Major Categories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Protect relates to the actions taken to prevent attacks and to mitigate the impact of those that do occur</a:t>
            </a:r>
          </a:p>
          <a:p>
            <a:pPr lvl="0"/>
            <a:r>
              <a:rPr lang="en-US" dirty="0"/>
              <a:t>Preventative actions secure and fortify systems and networks, which helps to decrease the potential for successful attacks against the organization’s infrastructure</a:t>
            </a:r>
          </a:p>
          <a:p>
            <a:pPr lvl="1"/>
            <a:r>
              <a:rPr lang="en-US" dirty="0"/>
              <a:t>Performing security audits, vulnerability assessments, and other infrastructure evaluations to address weaknesses before they can be successfully exploited</a:t>
            </a:r>
          </a:p>
          <a:p>
            <a:pPr lvl="1"/>
            <a:r>
              <a:rPr lang="en-US" dirty="0"/>
              <a:t>Collecting information on new threats and evaluating their impact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Overview of the Major Categories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Mitigation involves making changes in the constituent infrastructure to contain, eradicate, or fix actual or potential malicious activity</a:t>
            </a:r>
          </a:p>
          <a:p>
            <a:pPr lvl="1"/>
            <a:r>
              <a:rPr lang="en-US" dirty="0"/>
              <a:t>Making changes in filters on firewalls, routers, or mail servers to prohibit malicious packets from entering the infrastructure</a:t>
            </a:r>
          </a:p>
          <a:p>
            <a:pPr lvl="1"/>
            <a:r>
              <a:rPr lang="en-US" dirty="0"/>
              <a:t>Updating intrusion-detection system or anti-virus signatures to contain new threats</a:t>
            </a:r>
          </a:p>
          <a:p>
            <a:pPr lvl="1"/>
            <a:r>
              <a:rPr lang="en-US" dirty="0"/>
              <a:t>Installing patches for vulnerable software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Detect</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Analysis of incident impact, scope, and trends</a:t>
            </a:r>
          </a:p>
          <a:p>
            <a:pPr lvl="0"/>
            <a:r>
              <a:rPr lang="en-US" dirty="0"/>
              <a:t>Collection of computer forensics evidence, following chain-of-custody practices</a:t>
            </a:r>
          </a:p>
          <a:p>
            <a:pPr lvl="0"/>
            <a:r>
              <a:rPr lang="en-US" dirty="0"/>
              <a:t>Additional technical analysis related to malicious code or computer forensics analysis</a:t>
            </a:r>
          </a:p>
          <a:p>
            <a:pPr lvl="0"/>
            <a:r>
              <a:rPr lang="en-US" dirty="0"/>
              <a:t>Notification to constituents, stakeholders, and other involved parties of incident status and corresponding response steps</a:t>
            </a:r>
          </a:p>
          <a:p>
            <a:pPr lvl="0"/>
            <a:r>
              <a:rPr lang="en-US" dirty="0"/>
              <a:t>Development and release of alerts, advisories, bulletins, or other technical documents</a:t>
            </a:r>
          </a:p>
          <a:p>
            <a:pPr lvl="0"/>
            <a:r>
              <a:rPr lang="en-US" dirty="0"/>
              <a:t>Coordination of response actions across the organization and with other involved internal and external parties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Detect</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Verification and follow-up to ensure that response actions were correctly implemented and that the incident has been appropriately handled or contained</a:t>
            </a:r>
          </a:p>
          <a:p>
            <a:pPr lvl="1"/>
            <a:r>
              <a:rPr lang="en-US" dirty="0"/>
              <a:t>The incident management function is appropriately funded</a:t>
            </a:r>
          </a:p>
          <a:p>
            <a:pPr lvl="1"/>
            <a:r>
              <a:rPr lang="en-US" dirty="0"/>
              <a:t>Incident management personnel are appropriately trained</a:t>
            </a:r>
          </a:p>
          <a:p>
            <a:pPr lvl="1"/>
            <a:r>
              <a:rPr lang="en-US" dirty="0"/>
              <a:t>Infrastructure and equipment are adequate to support the incident management services and mission</a:t>
            </a:r>
          </a:p>
          <a:p>
            <a:pPr lvl="1"/>
            <a:r>
              <a:rPr lang="en-US" dirty="0"/>
              <a:t>Appropriate controls, guidelines, and regulatory requirements are followed to securely maintain, update, and monitor the infrastructure</a:t>
            </a:r>
          </a:p>
          <a:p>
            <a:pPr lvl="1"/>
            <a:r>
              <a:rPr lang="en-US" dirty="0"/>
              <a:t>Information and lessons learned from the Protect, Detect, and Respond processes are identified and analysed to help determine improvements for the incident management operational processes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Metadata/LabelInfo.xml><?xml version="1.0" encoding="utf-8"?>
<clbl:labelList xmlns:clbl="http://schemas.microsoft.com/office/2020/mipLabelMetadata">
  <clbl:label id="{adaa4be3-f650-4692-881a-64ae220cbceb}" enabled="1" method="Standard" siteId="{5a7cc8ab-a4dc-4f9b-bf60-66714049ad62}" removed="0"/>
</clbl:labelList>
</file>

<file path=docProps/app.xml><?xml version="1.0" encoding="utf-8"?>
<Properties xmlns="http://schemas.openxmlformats.org/officeDocument/2006/extended-properties" xmlns:vt="http://schemas.openxmlformats.org/officeDocument/2006/docPropsVTypes">
  <TotalTime>4</TotalTime>
  <Words>2165</Words>
  <Application>Microsoft Office PowerPoint</Application>
  <PresentationFormat>Widescreen</PresentationFormat>
  <Paragraphs>164</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Century Gothic</vt:lpstr>
      <vt:lpstr>Wingdings 3</vt:lpstr>
      <vt:lpstr>Ion</vt:lpstr>
      <vt:lpstr>Module 4:  CyberSec Incident Management Maturity Model</vt:lpstr>
      <vt:lpstr>Overview</vt:lpstr>
      <vt:lpstr>SEI’s Incident Management Maturity Model</vt:lpstr>
      <vt:lpstr>What Are These Capabilities?</vt:lpstr>
      <vt:lpstr>What We Mean by Incident Management Function</vt:lpstr>
      <vt:lpstr>Overview of the Major Categories</vt:lpstr>
      <vt:lpstr>Overview of the Major Categories</vt:lpstr>
      <vt:lpstr>Detect</vt:lpstr>
      <vt:lpstr>Detect</vt:lpstr>
      <vt:lpstr>Explanation of the Capability Structure</vt:lpstr>
      <vt:lpstr>Explanation of the Capability Structure</vt:lpstr>
      <vt:lpstr>Explanation of the Capability Structure</vt:lpstr>
      <vt:lpstr>Explanation of the Capability Structure</vt:lpstr>
      <vt:lpstr>Explanation of the Capability Structure</vt:lpstr>
      <vt:lpstr>4.2 Performing Assessments</vt:lpstr>
      <vt:lpstr>4.2 Performing Assessments</vt:lpstr>
      <vt:lpstr>4.2 Performing Assessments</vt:lpstr>
      <vt:lpstr>4.2 Performing Assessments</vt:lpstr>
      <vt:lpstr>4.2 Performing Assessments</vt:lpstr>
      <vt:lpstr>4.3 Scoring the Capabilities</vt:lpstr>
      <vt:lpstr>General Guidance for Scoring Capabilities</vt:lpstr>
      <vt:lpstr>General Guidance for Scoring Capabilities</vt:lpstr>
      <vt:lpstr>4.4 The Capabilities</vt:lpstr>
      <vt:lpstr>The Incident Management Capabilities</vt:lpstr>
      <vt:lpstr>The Incident Management Capabilities</vt:lpstr>
      <vt:lpstr>4.5 Incident Management Capabilities</vt:lpstr>
      <vt:lpstr>List of Incident Management Capabilities</vt:lpstr>
      <vt:lpstr>4.6 Cybersecurity Capability Maturity Model</vt:lpstr>
      <vt:lpstr>4.6 Cybersecurity Capability Maturity Model</vt:lpstr>
      <vt:lpstr>4.7 C2M2 Maturity Levels</vt:lpstr>
      <vt:lpstr>Defined</vt:lpstr>
      <vt:lpstr>Quantitatively Managed</vt:lpstr>
      <vt:lpstr>4.8 Progressing up levels</vt:lpstr>
      <vt:lpstr>4.9 The C2M2 Domains</vt:lpstr>
      <vt:lpstr>4.9 The C2M2 Domains</vt:lpstr>
      <vt:lpstr>4.10 Benefits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David Tuffley</cp:lastModifiedBy>
  <cp:revision>9</cp:revision>
  <dcterms:created xsi:type="dcterms:W3CDTF">2023-10-22T04:39:27Z</dcterms:created>
  <dcterms:modified xsi:type="dcterms:W3CDTF">2024-03-25T03:06:41Z</dcterms:modified>
</cp:coreProperties>
</file>