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B0DE2F-DC13-5D5E-509F-2930FC1459B5}" v="2" dt="2023-10-22T04:45:01.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4" d="100"/>
          <a:sy n="84" d="100"/>
        </p:scale>
        <p:origin x="9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244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544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31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1416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41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2309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5059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23027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8432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882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8775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7949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682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8711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128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009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389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308288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Chemical formulae are written on paper">
            <a:extLst>
              <a:ext uri="{FF2B5EF4-FFF2-40B4-BE49-F238E27FC236}">
                <a16:creationId xmlns:a16="http://schemas.microsoft.com/office/drawing/2014/main" id="{1D493A7D-57FD-32C7-34F9-D458427D4AC4}"/>
              </a:ext>
            </a:extLst>
          </p:cNvPr>
          <p:cNvPicPr>
            <a:picLocks noChangeAspect="1"/>
          </p:cNvPicPr>
          <p:nvPr/>
        </p:nvPicPr>
        <p:blipFill rotWithShape="1">
          <a:blip r:embed="rId3">
            <a:alphaModFix/>
          </a:blip>
          <a:srcRect l="9091" b="909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C73A1314-2070-446E-B692-C78D88AAB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7800" y="0"/>
            <a:ext cx="586581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Rectangle 14">
            <a:extLst>
              <a:ext uri="{FF2B5EF4-FFF2-40B4-BE49-F238E27FC236}">
                <a16:creationId xmlns:a16="http://schemas.microsoft.com/office/drawing/2014/main" id="{2B65E6B8-0D17-4912-97E4-60B47A511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257800" y="1295400"/>
            <a:ext cx="5867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18161" y="1447800"/>
            <a:ext cx="4562452" cy="3253378"/>
          </a:xfrm>
        </p:spPr>
        <p:txBody>
          <a:bodyPr>
            <a:normAutofit/>
          </a:bodyPr>
          <a:lstStyle/>
          <a:p>
            <a:pPr>
              <a:lnSpc>
                <a:spcPct val="90000"/>
              </a:lnSpc>
            </a:pPr>
            <a:r>
              <a:rPr lang="en-US" sz="4100" dirty="0"/>
              <a:t>Module 5: </a:t>
            </a:r>
            <a:br>
              <a:rPr lang="en-US" sz="4100" dirty="0"/>
            </a:br>
            <a:r>
              <a:rPr lang="en-US" sz="4100" dirty="0"/>
              <a:t>Meta-Cognition, </a:t>
            </a:r>
            <a:br>
              <a:rPr lang="en-US" sz="4100" dirty="0"/>
            </a:br>
            <a:r>
              <a:rPr lang="en-US" sz="4100" dirty="0"/>
              <a:t>Ethical Decision Making, Ethical Theories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Enhancement of Quality of Life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ethical technologist considers the impact that technology has on society and individuals and actively works to minimise the negative effects while maximising the positive</a:t>
            </a:r>
          </a:p>
          <a:p>
            <a:pPr lvl="0"/>
            <a:r>
              <a:rPr lang="en-US" dirty="0"/>
              <a:t>The ethical technologist cultivates an equity of access attitude that gives the under-privileged members of society the same access that the more privileged already have</a:t>
            </a:r>
          </a:p>
          <a:p>
            <a:pPr lvl="0"/>
            <a:r>
              <a:rPr lang="en-US" dirty="0"/>
              <a:t>As an ethical technologist, you develop an awareness of the many ways that ICT can enhance people’s quality of life, particularly those less advantaged people in society and the world generally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Honesty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It is imperative that you do nothing to undermine public trust in the profession, or the trust of the stakeholders in a situation</a:t>
            </a:r>
          </a:p>
          <a:p>
            <a:pPr lvl="0"/>
            <a:r>
              <a:rPr lang="en-US" dirty="0"/>
              <a:t>You must be perceived as a person who can be relied upon to act with integrity, someone who avoids deception even when there is little risk of discovery</a:t>
            </a:r>
          </a:p>
          <a:p>
            <a:pPr lvl="0"/>
            <a:r>
              <a:rPr lang="en-US" dirty="0"/>
              <a:t>As an ethical technologist, you therefore avoid offering or receiving inducements or place yourself in a position where you can be coerced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Competence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Given the complex nature of technology as a global industry, no single technologist can possibly know everything about everything</a:t>
            </a:r>
          </a:p>
          <a:p>
            <a:pPr lvl="0"/>
            <a:r>
              <a:rPr lang="en-US" dirty="0"/>
              <a:t>Yet it is not uncommon for IT practitioners to pretend to know more than they do and knowingly accept work that they are unqualified to perform</a:t>
            </a:r>
          </a:p>
          <a:p>
            <a:pPr lvl="0"/>
            <a:r>
              <a:rPr lang="en-US" dirty="0"/>
              <a:t>The client has a right to know that the technologist they engage is competent to perform the work, so as an ethical technologist you only accept work that you know you are competent to perform and avoid over-stating your skills and capabilities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Professional Development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You must resist this ‘economy of effort’ mind-set, it is a major contributing factor to the burn-out and cynicism of mid and late-career members of the profession</a:t>
            </a:r>
          </a:p>
          <a:p>
            <a:pPr lvl="0"/>
            <a:r>
              <a:rPr lang="en-US" dirty="0"/>
              <a:t>Professional development for the ethical technologist means taking the time and making the effort to not only stay abreast of the latest developments, but also to pass on your knowledge and experience to colleagues, particularly those in more junior roles</a:t>
            </a:r>
          </a:p>
          <a:p>
            <a:pPr lvl="0"/>
            <a:r>
              <a:rPr lang="en-US" dirty="0"/>
              <a:t>So, the ethical technologist makes it their business to acquaint themselves with the technological issues having impact on the world, they encourage their colleagues and subordinates to do the same, and support educational initiatives aimed at the professional development of themselves and others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Professionalism</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As an ethical technologist, you can help to establish these standards by always being professional and so improving the perception and image of the profession in the eyes of the public</a:t>
            </a:r>
          </a:p>
          <a:p>
            <a:pPr lvl="0"/>
            <a:r>
              <a:rPr lang="en-US" dirty="0"/>
              <a:t>The public has mixed feelings about computer technology; on the one hand they enjoy the convenience that it affords them, but on the other they do not understand it and sometimes fear that it might do them harm</a:t>
            </a:r>
          </a:p>
          <a:p>
            <a:pPr lvl="0"/>
            <a:r>
              <a:rPr lang="en-US" dirty="0"/>
              <a:t>As an ethical technologist, you encourage other practitioners to behave in accordance with the code and do nothing to tarnish the image of the profession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A final word</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Professional societies around the world provide real assistance to practitioners in time of need</a:t>
            </a:r>
          </a:p>
          <a:p>
            <a:pPr lvl="0"/>
            <a:r>
              <a:rPr lang="en-US" dirty="0"/>
              <a:t>The excerpt below is from the Australian Computer Society, though every society will be offering the same service, should you need it:  ‘All people have a right to be treated with dignity and respect</a:t>
            </a:r>
          </a:p>
          <a:p>
            <a:pPr lvl="0"/>
            <a:r>
              <a:rPr lang="en-US" dirty="0"/>
              <a:t>For more detail, visit: www.acs.org.au or the equivalent society in your country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5.4 Ethical decision model</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Analysis is getting the facts and categorising them into extrinsic factors and intrinsic</a:t>
            </a:r>
          </a:p>
          <a:p>
            <a:pPr lvl="0"/>
            <a:r>
              <a:rPr lang="en-US" dirty="0"/>
              <a:t>Prioritisation involves ranking the elements into order of importance by means of a priority table</a:t>
            </a:r>
          </a:p>
          <a:p>
            <a:pPr lvl="0"/>
            <a:r>
              <a:rPr lang="en-US" dirty="0"/>
              <a:t>A Decision is made by rationally weighing up the relative importance of the elements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Step 1: Analysis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What are the relevant facts of this case?</a:t>
            </a:r>
          </a:p>
          <a:p>
            <a:pPr lvl="0"/>
            <a:r>
              <a:rPr lang="en-US" dirty="0"/>
              <a:t>What do we know, what do we not know that we need to know before deciding?</a:t>
            </a:r>
          </a:p>
          <a:p>
            <a:pPr lvl="0"/>
            <a:r>
              <a:rPr lang="en-US" dirty="0"/>
              <a:t>Who are the stakeholders?</a:t>
            </a:r>
          </a:p>
          <a:p>
            <a:pPr lvl="0"/>
            <a:r>
              <a:rPr lang="en-US" dirty="0"/>
              <a:t>Is this a legal matter for which a prescribed course of action already exists?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Extrinsic factors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Legal factors take precedence over the others since breaking the law will get you into serious trouble, even loss of liberty</a:t>
            </a:r>
          </a:p>
          <a:p>
            <a:pPr lvl="0"/>
            <a:r>
              <a:rPr lang="en-US" dirty="0"/>
              <a:t>Professional factors are the obligations you have to the profession, as prescribed in their code of practice</a:t>
            </a:r>
          </a:p>
          <a:p>
            <a:pPr lvl="0"/>
            <a:r>
              <a:rPr lang="en-US" dirty="0"/>
              <a:t>Employment factors</a:t>
            </a:r>
          </a:p>
          <a:p>
            <a:pPr lvl="0"/>
            <a:r>
              <a:rPr lang="en-US" dirty="0"/>
              <a:t>Social Factors</a:t>
            </a:r>
          </a:p>
          <a:p>
            <a:pPr lvl="0"/>
            <a:r>
              <a:rPr lang="en-US" dirty="0"/>
              <a:t>Personal factors include those aspects of your make-up that psychologists categorise as coming from the ‘Nurture’ side of the ‘Nature-Nurture’ theory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Intrinsic Factors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Jonathan Haidt’s Moral Foundation Theory</a:t>
            </a:r>
          </a:p>
          <a:p>
            <a:pPr lvl="1"/>
            <a:r>
              <a:rPr lang="en-US" dirty="0"/>
              <a:t>Care/harm</a:t>
            </a:r>
          </a:p>
          <a:p>
            <a:pPr lvl="1"/>
            <a:r>
              <a:rPr lang="en-US" dirty="0"/>
              <a:t>Fairness/cheating</a:t>
            </a:r>
          </a:p>
          <a:p>
            <a:pPr lvl="1"/>
            <a:r>
              <a:rPr lang="en-US" dirty="0"/>
              <a:t>Liberty/ oppression</a:t>
            </a:r>
          </a:p>
          <a:p>
            <a:pPr lvl="1"/>
            <a:r>
              <a:rPr lang="en-US" dirty="0"/>
              <a:t>Loyalty/betrayal</a:t>
            </a:r>
          </a:p>
          <a:p>
            <a:pPr lvl="1"/>
            <a:r>
              <a:rPr lang="en-US" dirty="0"/>
              <a:t>Authority/subversion, and</a:t>
            </a:r>
          </a:p>
          <a:p>
            <a:pPr lvl="1"/>
            <a:r>
              <a:rPr lang="en-US" dirty="0"/>
              <a:t>Sanctity/degradation</a:t>
            </a:r>
          </a:p>
          <a:p>
            <a:pPr lvl="0"/>
            <a:r>
              <a:rPr lang="en-US" dirty="0"/>
              <a:t>Applying the analysis to an example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5.1 How do we define ethics?</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Ethics is the general name for the branch of moral philosophy that deals with behaviour that increases people’s well-being</a:t>
            </a:r>
          </a:p>
          <a:p>
            <a:pPr lvl="0"/>
            <a:r>
              <a:rPr lang="en-US" dirty="0"/>
              <a:t>Ethics in the context of this book is therefore about how technologists should behave to increase people’s well-being</a:t>
            </a:r>
          </a:p>
          <a:p>
            <a:pPr lvl="0"/>
            <a:r>
              <a:rPr lang="en-US" dirty="0"/>
              <a:t>Ethics is not about religion or being slavishly law-abiding, nor is it about going along with the majority view held by the people around you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Step 2: Prioritisation</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sz="1900"/>
              <a:t>Prioritisation is most easily performed by the making of a list that shows each factor in descending order of importance</a:t>
            </a:r>
          </a:p>
          <a:p>
            <a:pPr lvl="0"/>
            <a:r>
              <a:rPr lang="en-US" sz="1900"/>
              <a:t>This has the same common-sense value as the Ben Franklin decision-making method of listing Pro’s and Con’s on a sheet of paper with a single vertical line drawn down the middle</a:t>
            </a:r>
          </a:p>
          <a:p>
            <a:pPr lvl="0"/>
            <a:r>
              <a:rPr lang="en-US" sz="1900"/>
              <a:t>As a rule, the Legal and Professional factors take precedence since there is an obligation on everyone to abide by the law with no exceptions</a:t>
            </a:r>
          </a:p>
          <a:p>
            <a:pPr lvl="0"/>
            <a:r>
              <a:rPr lang="en-US" sz="1900"/>
              <a:t>The rule recognises personal freedom but says that there is a point where personal freedom ends and the public interest begins</a:t>
            </a:r>
          </a:p>
          <a:p>
            <a:pPr lvl="0"/>
            <a:r>
              <a:rPr lang="en-US" sz="1900"/>
              <a:t>Related to the obligation to abide by the law is the obligation to know the rules laid down by law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Step 2: Prioritisation</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dirty="0"/>
              <a:t>Within the legal framework that governs society we have the various professions, medicine, law, accounting for example</a:t>
            </a:r>
            <a:endParaRPr lang="en-US"/>
          </a:p>
          <a:p>
            <a:pPr lvl="0">
              <a:lnSpc>
                <a:spcPct val="90000"/>
              </a:lnSpc>
            </a:pPr>
            <a:r>
              <a:rPr lang="en-US" dirty="0"/>
              <a:t>Codes of Professional Conduct have relevance to professional standards legislation that exists in many jurisdictions</a:t>
            </a:r>
            <a:endParaRPr lang="en-US"/>
          </a:p>
          <a:p>
            <a:pPr lvl="0">
              <a:lnSpc>
                <a:spcPct val="90000"/>
              </a:lnSpc>
            </a:pPr>
            <a:r>
              <a:rPr lang="en-US" dirty="0"/>
              <a:t>The Australian Computer Society’s code of ethics can be summarised as follows; always act in the public interest, your work should enhance people’s quality of life, you should be honest, hard-working, competent and stay current with the latest developments, and finally do what you can to enhance the reputation of the profession</a:t>
            </a:r>
            <a:endParaRPr lang="en-US"/>
          </a:p>
          <a:p>
            <a:pPr lvl="0">
              <a:lnSpc>
                <a:spcPct val="90000"/>
              </a:lnSpc>
            </a:pPr>
            <a:r>
              <a:rPr lang="en-US" dirty="0"/>
              <a:t>If a conflict occurs between these values, the deciding factor is what is in the public interest, otherwise known as the ‘greater good’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Step 2: Prioritisation</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Codes of conduct of professional computer societies in other countries will not be much different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Step 3: Decision</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Having drawn up a prioritised list that shows each factor in order of importance, you are now able to decide, based on rational choice, what will be the most ethical course of action</a:t>
            </a:r>
          </a:p>
          <a:p>
            <a:pPr lvl="0"/>
            <a:r>
              <a:rPr lang="en-US" dirty="0"/>
              <a:t>In deciding, you might take into consideration which course of action: does the most good or the least harm, respects stakeholder rights, treats people justly, best serves the public interest , and which allows me to be the best kind of person I can be?</a:t>
            </a:r>
          </a:p>
          <a:p>
            <a:pPr lvl="0"/>
            <a:r>
              <a:rPr lang="en-US" dirty="0"/>
              <a:t>Your case should be strong enough that you could deliver it with confidence and a clear conscience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5.5 Theories of Ethical Behaviour</a:t>
            </a:r>
            <a:endParaRPr lang="en-US"/>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This section summarises the major philosophical theories that have bearing on ethics, the branch of philosophy that deals with morality</a:t>
            </a:r>
          </a:p>
          <a:p>
            <a:pPr lvl="0"/>
            <a:r>
              <a:rPr lang="en-US" dirty="0"/>
              <a:t>For balance, the list covers both the philosophies of the West, starting with the classical Greeks, and then those of the East, including Buddhist, Confucist and Taoist philosophies</a:t>
            </a:r>
          </a:p>
          <a:p>
            <a:pPr lvl="0"/>
            <a:r>
              <a:rPr lang="en-US" dirty="0"/>
              <a:t>These Eastern philosophies are a kind of applied psychology which might explain their popularity in contemporary Western culture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Relativism</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Relativism holds that moral or ethical propositions do not reflect objective and/or universal moral truths, but instead make claims relative to social, cultural, historical or personal circumstances</a:t>
            </a:r>
          </a:p>
          <a:p>
            <a:pPr lvl="0"/>
            <a:r>
              <a:rPr lang="en-US" dirty="0"/>
              <a:t>Relativism is differentiated into subjective and cultural relativism</a:t>
            </a:r>
          </a:p>
          <a:p>
            <a:pPr lvl="0"/>
            <a:r>
              <a:rPr lang="en-US" dirty="0"/>
              <a:t>This approach to morality grew out of the work of anthropologist Franz Boaz in the early 20th century</a:t>
            </a:r>
          </a:p>
          <a:p>
            <a:pPr lvl="0"/>
            <a:r>
              <a:rPr lang="en-US" dirty="0"/>
              <a:t>A blended approach that could simply be called Relativism is proposed, which takes both subjective and objective factors into account and tries to reconcile them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Kantianism</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Categorical Imperative : Act only according to that maxim whereby you can at the same time will that it should become a universal law</a:t>
            </a:r>
          </a:p>
          <a:p>
            <a:pPr lvl="0"/>
            <a:r>
              <a:rPr lang="en-US" dirty="0"/>
              <a:t>Categorical Imperative : Act so that you always treat both yourself and other people as ends in themselves, and never only as a means to an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Utilitarianism</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Utilitarianism asserts that moral behaviour is that which promotes happiness or pleasure; that which creates the greatest good and/or does the least harm</a:t>
            </a:r>
          </a:p>
          <a:p>
            <a:pPr lvl="0"/>
            <a:r>
              <a:rPr lang="en-US" dirty="0"/>
              <a:t>Utilitarianism is sometimes known as a Consequentialist approach; if the outcome or consequence of an act is good, then the act itself is good</a:t>
            </a:r>
          </a:p>
          <a:p>
            <a:pPr lvl="0"/>
            <a:r>
              <a:rPr lang="en-US" dirty="0"/>
              <a:t>Act-utilitarianism has been used to justify barbaric acts, for example suppose you could end a war by torturing children whose fathers are enemy soldiers to find out where the fathers are hiding</a:t>
            </a:r>
          </a:p>
          <a:p>
            <a:pPr lvl="0"/>
            <a:r>
              <a:rPr lang="en-US" dirty="0"/>
              <a:t>Act utilitarianism is supremely pragmatic as it confines itself to a simple moral calculus; for example, if I can save 10,000 lives by killing one innocent person, the killing is a moral act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Utilitarianism</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With Rule-utilitarianism the principle of utility is used to determine the validity of the rules of conduct, the moral principles that underlie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Social Contract theory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Philosopher Thomas Hobbes argued that everybody living in a civilised society has implicitly agreed to</a:t>
            </a:r>
          </a:p>
          <a:p>
            <a:pPr lvl="0"/>
            <a:r>
              <a:rPr lang="en-US" dirty="0"/>
              <a:t>In practical terms, Social Contract theory might also be construed to be a kind of reciprocal social obligation, society to the individual, and the individual to society</a:t>
            </a:r>
          </a:p>
          <a:p>
            <a:pPr lvl="0"/>
            <a:r>
              <a:rPr lang="en-US" dirty="0"/>
              <a:t>Social Contract theory belongs to the broader category of non-Consequentialist theories that determines whether an action is right or wrong by considering the underlying rule or principle motivating the 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8930" y="629266"/>
            <a:ext cx="6188190" cy="1622321"/>
          </a:xfrm>
        </p:spPr>
        <p:txBody>
          <a:bodyPr>
            <a:normAutofit/>
          </a:bodyPr>
          <a:lstStyle/>
          <a:p>
            <a:r>
              <a:rPr lang="en-US">
                <a:solidFill>
                  <a:srgbClr val="EBEBEB"/>
                </a:solidFill>
              </a:rPr>
              <a:t>Why do we need ethics?</a:t>
            </a:r>
          </a:p>
        </p:txBody>
      </p:sp>
      <p:sp>
        <p:nvSpPr>
          <p:cNvPr id="3" name="Content Placeholder"/>
          <p:cNvSpPr>
            <a:spLocks noGrp="1"/>
          </p:cNvSpPr>
          <p:nvPr>
            <p:ph idx="1"/>
          </p:nvPr>
        </p:nvSpPr>
        <p:spPr>
          <a:xfrm>
            <a:off x="648930" y="2438400"/>
            <a:ext cx="6188189" cy="3785419"/>
          </a:xfrm>
        </p:spPr>
        <p:txBody>
          <a:bodyPr>
            <a:normAutofit/>
          </a:bodyPr>
          <a:lstStyle/>
          <a:p>
            <a:pPr lvl="0"/>
            <a:r>
              <a:rPr lang="en-US">
                <a:solidFill>
                  <a:srgbClr val="FFFFFF"/>
                </a:solidFill>
              </a:rPr>
              <a:t>Ethics allows us to live in harmony and cooperation with others</a:t>
            </a:r>
          </a:p>
          <a:p>
            <a:pPr lvl="0"/>
            <a:r>
              <a:rPr lang="en-US">
                <a:solidFill>
                  <a:srgbClr val="FFFFFF"/>
                </a:solidFill>
              </a:rPr>
              <a:t>We can build communities and organisations that can achieve outcomes that a single, self-interested individual would be incapable of</a:t>
            </a:r>
          </a:p>
          <a:p>
            <a:pPr lvl="0"/>
            <a:r>
              <a:rPr lang="en-US">
                <a:solidFill>
                  <a:srgbClr val="FFFFFF"/>
                </a:solidFill>
              </a:rPr>
              <a:t>Without ethics, we would lack loyalty and be unable to trust others and form cooperative communities of interest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Hands-on top of each other">
            <a:extLst>
              <a:ext uri="{FF2B5EF4-FFF2-40B4-BE49-F238E27FC236}">
                <a16:creationId xmlns:a16="http://schemas.microsoft.com/office/drawing/2014/main" id="{31AED47A-3F7A-D555-BE41-0CD190283D91}"/>
              </a:ext>
            </a:extLst>
          </p:cNvPr>
          <p:cNvPicPr>
            <a:picLocks noChangeAspect="1"/>
          </p:cNvPicPr>
          <p:nvPr/>
        </p:nvPicPr>
        <p:blipFill rotWithShape="1">
          <a:blip r:embed="rId3"/>
          <a:srcRect l="55518" r="12819"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Marcus Aurelius and the Stoics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700"/>
              <a:t>Marcus Aurelius was an exceedingly rare individual; a genuine philosopher-king</a:t>
            </a:r>
          </a:p>
          <a:p>
            <a:pPr lvl="0">
              <a:lnSpc>
                <a:spcPct val="90000"/>
              </a:lnSpc>
            </a:pPr>
            <a:r>
              <a:rPr lang="en-US" sz="1700"/>
              <a:t>His leadership is based on the often-misunderstood Stoic philosophy</a:t>
            </a:r>
          </a:p>
          <a:p>
            <a:pPr lvl="0">
              <a:lnSpc>
                <a:spcPct val="90000"/>
              </a:lnSpc>
            </a:pPr>
            <a:r>
              <a:rPr lang="en-US" sz="1700"/>
              <a:t>The power and relevance of this philosophy is as potent today as it was when he was Roman Emperor</a:t>
            </a:r>
          </a:p>
          <a:p>
            <a:pPr lvl="0">
              <a:lnSpc>
                <a:spcPct val="90000"/>
              </a:lnSpc>
            </a:pPr>
            <a:r>
              <a:rPr lang="en-US" sz="1700"/>
              <a:t>Marcus Aurelius might have been a Roman, but his thinking had been shaped by the classical period of ancient Greece</a:t>
            </a:r>
          </a:p>
          <a:p>
            <a:pPr lvl="0">
              <a:lnSpc>
                <a:spcPct val="90000"/>
              </a:lnSpc>
            </a:pPr>
            <a:r>
              <a:rPr lang="en-US" sz="1700"/>
              <a:t>Influenced by the earlier work of Socrates and Diogenes of Sinope, the Stoic school of philosophy was founded around 300 BC by Zeno of Citium</a:t>
            </a:r>
          </a:p>
          <a:p>
            <a:pPr lvl="0">
              <a:lnSpc>
                <a:spcPct val="90000"/>
              </a:lnSpc>
            </a:pPr>
            <a:r>
              <a:rPr lang="en-US" sz="1700"/>
              <a:t>A central point in Stoic philosophy is the active relationship between the laws of Nature that rule the Cosmos, and human free will</a:t>
            </a:r>
          </a:p>
          <a:p>
            <a:pPr lvl="0">
              <a:lnSpc>
                <a:spcPct val="90000"/>
              </a:lnSpc>
            </a:pPr>
            <a:r>
              <a:rPr lang="en-US" sz="1700"/>
              <a:t>Stoics conceived of the universe as being governed by Logos, what we today would think of as the Laws of Physics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Marcus Aurelius and the Stoics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Greek founders of Stoicism conceived of three interrelated elements that collectively make Philosophy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Buddhism &amp; the four noble truths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900"/>
              <a:t>About the same time as the classical Greek philosophers were formulating their ideas a revolution in thought was taking place in northern India</a:t>
            </a:r>
          </a:p>
          <a:p>
            <a:pPr lvl="0">
              <a:lnSpc>
                <a:spcPct val="90000"/>
              </a:lnSpc>
            </a:pPr>
            <a:r>
              <a:rPr lang="en-US" sz="1900"/>
              <a:t>Siddhartha Gautama, the man who would become the Buddha, or Awakened One, was formulating some ideas of his own</a:t>
            </a:r>
          </a:p>
          <a:p>
            <a:pPr lvl="0">
              <a:lnSpc>
                <a:spcPct val="90000"/>
              </a:lnSpc>
            </a:pPr>
            <a:r>
              <a:rPr lang="en-US" sz="1900"/>
              <a:t>It is remarkable how similar in structure and meaning the philosophies of East and West at this time were</a:t>
            </a:r>
          </a:p>
          <a:p>
            <a:pPr lvl="0">
              <a:lnSpc>
                <a:spcPct val="90000"/>
              </a:lnSpc>
            </a:pPr>
            <a:r>
              <a:rPr lang="en-US" sz="1900"/>
              <a:t>Buddhism is thought by many to be a religion, yet it recognizes no deity</a:t>
            </a:r>
          </a:p>
          <a:p>
            <a:pPr lvl="0">
              <a:lnSpc>
                <a:spcPct val="90000"/>
              </a:lnSpc>
            </a:pPr>
            <a:r>
              <a:rPr lang="en-US" sz="1900"/>
              <a:t>In its basic form is an applied psychology expressed in the language of the time</a:t>
            </a:r>
          </a:p>
          <a:p>
            <a:pPr lvl="0">
              <a:lnSpc>
                <a:spcPct val="90000"/>
              </a:lnSpc>
            </a:pPr>
            <a:r>
              <a:rPr lang="en-US" sz="1900"/>
              <a:t>The foundation of Buddhist philosophy is the so-called Four Noble Truths and the Noble Eight-Fold Path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Buddhism &amp; the four noble truths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Right speech is therefore the principle of expressing oneself in a way that enhances the quality of people’s lives and does no harm</a:t>
            </a:r>
          </a:p>
          <a:p>
            <a:pPr lvl="0"/>
            <a:r>
              <a:rPr lang="en-US" dirty="0"/>
              <a:t>Notice the correspondence between this principle and the prime ethical value in the ACS code of conduct to act in ways that improves people’s quality of life</a:t>
            </a:r>
          </a:p>
          <a:p>
            <a:pPr lvl="0"/>
            <a:r>
              <a:rPr lang="en-US" dirty="0"/>
              <a:t>Right action can be defined open-endedly by prescribing what a person should not do</a:t>
            </a:r>
          </a:p>
          <a:p>
            <a:pPr lvl="0"/>
            <a:r>
              <a:rPr lang="en-US" dirty="0"/>
              <a:t>The ethical person is therefore kind and compassionate in their dealings with the world</a:t>
            </a:r>
          </a:p>
          <a:p>
            <a:pPr lvl="0"/>
            <a:r>
              <a:rPr lang="en-US" dirty="0"/>
              <a:t>Right livelihood is about earning one’s living in ways that does no harm to others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Lao Tzu &amp; the Tao Te Ching</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Tao Te Ching is said to have been written by Lao Tzu , the philosopher and Custodian of the Imperial Archives in the time of the Chou Dynasty in ancient China</a:t>
            </a:r>
          </a:p>
          <a:p>
            <a:pPr lvl="0"/>
            <a:r>
              <a:rPr lang="en-US" dirty="0"/>
              <a:t>It is uncertain when Lao Tzu was born or died, but he is said to be a contemporary of Confucius</a:t>
            </a:r>
          </a:p>
          <a:p>
            <a:pPr lvl="0"/>
            <a:r>
              <a:rPr lang="en-US" dirty="0"/>
              <a:t>Central to Taoist philosophy is the avoidance of extremes, to always seek the middle way on our journey through life</a:t>
            </a:r>
          </a:p>
          <a:p>
            <a:pPr lvl="0"/>
            <a:r>
              <a:rPr lang="en-US" dirty="0"/>
              <a:t>The principle at work here is that extreme action always results in an equal and opposite reaction</a:t>
            </a:r>
          </a:p>
          <a:p>
            <a:pPr lvl="0"/>
            <a:r>
              <a:rPr lang="en-US" dirty="0"/>
              <a:t>The middle path requires us to develop an awareness of the physical forces that shape our world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Lao Tzu &amp; the Tao Te Ching</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challenge is to accept the inevitability of change and not waste our energy trying to prop up these impermanent structures, defending them against criticisms, and trying to convince others to believe in them so that they might become recognised as permanent truth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Ethics of Confucius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Confucius established a system of personal and governmental morality that has endured for 2,500 years</a:t>
            </a:r>
          </a:p>
          <a:p>
            <a:pPr lvl="0"/>
            <a:r>
              <a:rPr lang="en-US" dirty="0"/>
              <a:t>The work of Confucius and Lao Tzu are both aimed at achieving social harmony and coherence to remedy the rampant chaos of the times</a:t>
            </a:r>
          </a:p>
          <a:p>
            <a:pPr lvl="0"/>
            <a:r>
              <a:rPr lang="en-US" dirty="0"/>
              <a:t>Three key principles are emphasized in Confucius' teachings: the principles of Li, Jen and Chun-Tzu</a:t>
            </a:r>
          </a:p>
          <a:p>
            <a:pPr lvl="0"/>
            <a:r>
              <a:rPr lang="en-US" dirty="0"/>
              <a:t>The second principle Jen is the fundamental virtue of Confucian teaching, the virtue of goodness and benevolence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Universal Moral Code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Do no harm</a:t>
            </a:r>
          </a:p>
          <a:p>
            <a:pPr lvl="0"/>
            <a:r>
              <a:rPr lang="en-US" dirty="0"/>
              <a:t>Do good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Golden Rule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Christianity</a:t>
            </a:r>
          </a:p>
          <a:p>
            <a:pPr lvl="0"/>
            <a:r>
              <a:rPr lang="en-US" dirty="0"/>
              <a:t>Confucianism</a:t>
            </a:r>
          </a:p>
          <a:p>
            <a:pPr lvl="0"/>
            <a:r>
              <a:rPr lang="en-US" dirty="0"/>
              <a:t>Buddhism</a:t>
            </a:r>
          </a:p>
          <a:p>
            <a:pPr lvl="0"/>
            <a:r>
              <a:rPr lang="en-US" dirty="0"/>
              <a:t>Hinduism</a:t>
            </a:r>
          </a:p>
          <a:p>
            <a:pPr lvl="0"/>
            <a:r>
              <a:rPr lang="en-US" dirty="0"/>
              <a:t>Islam</a:t>
            </a:r>
          </a:p>
          <a:p>
            <a:pPr lvl="0"/>
            <a:r>
              <a:rPr lang="en-US" dirty="0"/>
              <a:t>Judaism</a:t>
            </a:r>
          </a:p>
          <a:p>
            <a:pPr lvl="0"/>
            <a:r>
              <a:rPr lang="en-US" dirty="0"/>
              <a:t>Taoism</a:t>
            </a:r>
          </a:p>
          <a:p>
            <a:pPr lvl="0"/>
            <a:r>
              <a:rPr lang="en-US" dirty="0"/>
              <a:t>Zoroastrianism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9E8D654E-F3A9-BDB9-9CD3-D35EA2912EF5}"/>
              </a:ext>
            </a:extLst>
          </p:cNvPr>
          <p:cNvPicPr>
            <a:picLocks noChangeAspect="1"/>
          </p:cNvPicPr>
          <p:nvPr/>
        </p:nvPicPr>
        <p:blipFill rotWithShape="1">
          <a:blip r:embed="rId2">
            <a:alphaModFix amt="25000"/>
            <a:grayscl/>
          </a:blip>
          <a:srcRect/>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Digital Ethics &amp; Responsible AI</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Artificial intelligence is transforming the world in many ways, from improving health care and education to enhancing productivity and innovation</a:t>
            </a:r>
          </a:p>
          <a:p>
            <a:pPr lvl="0"/>
            <a:r>
              <a:rPr lang="en-US" dirty="0"/>
              <a:t>However, AI also poses significant challenges and risks, such as potential bias, discrimination, privacy breaches, security threats, and ethical dilemmas</a:t>
            </a:r>
          </a:p>
          <a:p>
            <a:pPr lvl="0"/>
            <a:r>
              <a:rPr lang="en-US" dirty="0"/>
              <a:t>How can we design and implement AI systems that are fair, transparent, accountable, reliable, and respectful of human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411931" y="452718"/>
            <a:ext cx="4638903" cy="1400530"/>
          </a:xfrm>
        </p:spPr>
        <p:txBody>
          <a:bodyPr>
            <a:normAutofit/>
          </a:bodyPr>
          <a:lstStyle/>
          <a:p>
            <a:r>
              <a:rPr lang="en-US" dirty="0"/>
              <a:t>Levels of ethics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arge skydiving group mid-air">
            <a:extLst>
              <a:ext uri="{FF2B5EF4-FFF2-40B4-BE49-F238E27FC236}">
                <a16:creationId xmlns:a16="http://schemas.microsoft.com/office/drawing/2014/main" id="{2D0702DE-046D-39CD-97E0-F6BB5FB2AA1D}"/>
              </a:ext>
            </a:extLst>
          </p:cNvPr>
          <p:cNvPicPr>
            <a:picLocks noChangeAspect="1"/>
          </p:cNvPicPr>
          <p:nvPr/>
        </p:nvPicPr>
        <p:blipFill rotWithShape="1">
          <a:blip r:embed="rId3"/>
          <a:srcRect l="26473" r="2530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5410950" y="2052918"/>
            <a:ext cx="4638903" cy="4195481"/>
          </a:xfrm>
        </p:spPr>
        <p:txBody>
          <a:bodyPr>
            <a:normAutofit/>
          </a:bodyPr>
          <a:lstStyle/>
          <a:p>
            <a:pPr lvl="0"/>
            <a:r>
              <a:rPr lang="en-US" dirty="0"/>
              <a:t>Personal ethics guide how you live, what you do, and how you interact with others</a:t>
            </a:r>
          </a:p>
          <a:p>
            <a:pPr lvl="0"/>
            <a:r>
              <a:rPr lang="en-US" dirty="0"/>
              <a:t>Organisational ethics is an aspect of organisational culture</a:t>
            </a:r>
          </a:p>
          <a:p>
            <a:pPr lvl="0"/>
            <a:r>
              <a:rPr lang="en-US" dirty="0"/>
              <a:t>System ethics is concerned with how the overall economic and social systems behave, how it interacts with people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1AFD5038-55BD-EF56-BAAF-B55F1A2EF7C2}"/>
              </a:ext>
            </a:extLst>
          </p:cNvPr>
          <p:cNvPicPr>
            <a:picLocks noChangeAspect="1"/>
          </p:cNvPicPr>
          <p:nvPr/>
        </p:nvPicPr>
        <p:blipFill rotWithShape="1">
          <a:blip r:embed="rId2">
            <a:alphaModFix amt="25000"/>
            <a:grayscl/>
          </a:blip>
          <a:srcRect t="2500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Follow the AI Ethics Principles</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Many countries and organizations have developed ethical principles or guidelines for AI, such as Australia's 8 AI Ethics Principles, the IEEE's Ethically Aligned Design, or the Berkman Klein Centre’s report on ethical principles in eight categories</a:t>
            </a:r>
          </a:p>
          <a:p>
            <a:pPr lvl="0"/>
            <a:r>
              <a:rPr lang="en-US" dirty="0"/>
              <a:t>These principles provide a common framework and a shared language for understanding and addressing the ethical issues of AI</a:t>
            </a:r>
          </a:p>
          <a:p>
            <a:pPr lvl="0"/>
            <a:r>
              <a:rPr lang="en-US" dirty="0"/>
              <a:t>The principles cover various aspects of AI, such as human wellbeing, human-centred values, fairness, privacy protection and security, reliability and safety, transparency and explainability, contestability, and accountability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ctrTitle"/>
          </p:nvPr>
        </p:nvSpPr>
        <p:spPr>
          <a:xfrm>
            <a:off x="5214033" y="1266958"/>
            <a:ext cx="6248624" cy="4528457"/>
          </a:xfrm>
        </p:spPr>
        <p:txBody>
          <a:bodyPr anchor="ctr">
            <a:normAutofit/>
          </a:bodyPr>
          <a:lstStyle/>
          <a:p>
            <a:r>
              <a:rPr lang="en-US" dirty="0"/>
              <a:t>5.6. Ethical AI &amp; Algorithm Bias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Ethical AI &amp; Algorithm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data used to train or test the AI system is not representative of the target population or context, leading to overfitting or underfitting</a:t>
            </a:r>
          </a:p>
          <a:p>
            <a:pPr lvl="0"/>
            <a:r>
              <a:rPr lang="en-US" dirty="0"/>
              <a:t>The algorithm design or implementation is flawed or contains hidden assumptions or preferences that favour certain outcomes or groups over others</a:t>
            </a:r>
          </a:p>
          <a:p>
            <a:pPr lvl="0"/>
            <a:r>
              <a:rPr lang="en-US" dirty="0"/>
              <a:t>The interpretation or application of the AI results is influenced by human biases or prejudices, either intentionally or unintentionally</a:t>
            </a:r>
          </a:p>
          <a:p>
            <a:pPr lvl="0"/>
            <a:r>
              <a:rPr lang="en-US" dirty="0"/>
              <a:t>A facial recognition system that performs poorly on people of colour, resulting in false positives or negatives that can affect security, access, or identification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Ethical AI &amp; Algorithm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 hiring system that screens candidates based on their resumes but excludes qualified applicants who have non-traditional backgrounds or names that indicate their ethnicity or gender</a:t>
            </a:r>
          </a:p>
          <a:p>
            <a:pPr lvl="0"/>
            <a:r>
              <a:rPr lang="en-US" dirty="0"/>
              <a:t>A credit scoring system that assigns lower scores to people who live in certain neighbourhoods or have certain occupations, affecting their access to loans or insurance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Ethical AI &amp; Algorithm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Conducting a thorough analysis of the data sources, algorithms, and outcomes of the AI system, and identifying potential sources and impacts of bias</a:t>
            </a:r>
          </a:p>
          <a:p>
            <a:pPr lvl="0"/>
            <a:r>
              <a:rPr lang="en-US" dirty="0"/>
              <a:t>Applying appropriate methods and tools to mitigate or reduce bias in the data collection, processing, analysis, and validation stages of the AI system</a:t>
            </a:r>
          </a:p>
          <a:p>
            <a:pPr lvl="0"/>
            <a:r>
              <a:rPr lang="en-US" dirty="0"/>
              <a:t>Implementing transparency and accountability mechanisms to explain how the AI system works, what data it uses, what assumptions it makes, and what results it produces</a:t>
            </a:r>
          </a:p>
          <a:p>
            <a:pPr lvl="0"/>
            <a:r>
              <a:rPr lang="en-US" dirty="0"/>
              <a:t>Engaging with relevant stakeholders, such as users, customers, regulators, and experts, to solicit feedback, address concerns, and ensure compliance with ethical standards and legal requirements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Ethical AI &amp; Algorithm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Monitoring and evaluating the performance and impact of the AI system on an ongoing basis and updating or correcting it as needed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Importance of Ethical AI Policies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Achieve safer, more reliable, and fairer outcomes for all stakeholders affected by AI applications</a:t>
            </a:r>
          </a:p>
          <a:p>
            <a:pPr lvl="0"/>
            <a:r>
              <a:rPr lang="en-US" dirty="0"/>
              <a:t>Reduce the risk of negative impacts or harms caused by AI systems</a:t>
            </a:r>
          </a:p>
          <a:p>
            <a:pPr lvl="0"/>
            <a:r>
              <a:rPr lang="en-US" dirty="0"/>
              <a:t>Build public trust and confidence in AI systems and their providers</a:t>
            </a:r>
          </a:p>
          <a:p>
            <a:pPr lvl="0"/>
            <a:r>
              <a:rPr lang="en-US" dirty="0"/>
              <a:t>Encourage innovation and competitiveness in the AI sector</a:t>
            </a:r>
          </a:p>
          <a:p>
            <a:pPr lvl="0"/>
            <a:r>
              <a:rPr lang="en-US" dirty="0"/>
              <a:t>Comply with existing laws and regulations related to AI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Importance of Ethical AI Policies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Australia has published its AI Ethics Framework, which includes eight voluntary AI Ethics Principles that cover human, social, and environmental wellbeing; human-centred values; fairness; privacy protection and security; reliability and safety; transparency and explainability; contestability; and accountability</a:t>
            </a:r>
          </a:p>
          <a:p>
            <a:pPr lvl="0"/>
            <a:r>
              <a:rPr lang="en-US" dirty="0"/>
              <a:t>Microsoft has established its Responsible AI Standard, which is a set of requirements and processes that help its teams design, develop, deploy, and operate AI systems in a manner consistent with its six ethical principles: fairness; reliability and safety; privacy and security; inclusiveness; transparency; and accountability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Importance of Ethical AI Policies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Google has published its Responsible AI Practices, which is a collection of best practices and tools that help its engineers build AI systems that are aligned with its seven principles: socially beneficial; avoid creating or reinforcing unfair bias; be built and tested for safety; be accountable to people; incorporate privacy design principles; uphold high standards of scientific excellence; and be made available for uses that accord with these principles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Mitigating Bias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700"/>
              <a:t>What are the objectives and criteria of the system or decision?</a:t>
            </a:r>
          </a:p>
          <a:p>
            <a:pPr lvl="0">
              <a:lnSpc>
                <a:spcPct val="90000"/>
              </a:lnSpc>
            </a:pPr>
            <a:r>
              <a:rPr lang="en-US" sz="1700"/>
              <a:t>What are the data sources, methods and quality of the data collection and processing?</a:t>
            </a:r>
          </a:p>
          <a:p>
            <a:pPr lvl="0">
              <a:lnSpc>
                <a:spcPct val="90000"/>
              </a:lnSpc>
            </a:pPr>
            <a:r>
              <a:rPr lang="en-US" sz="1700"/>
              <a:t>What are the assumptions, limitations and trade-offs of the algorithms and models used?</a:t>
            </a:r>
          </a:p>
          <a:p>
            <a:pPr lvl="0">
              <a:lnSpc>
                <a:spcPct val="90000"/>
              </a:lnSpc>
            </a:pPr>
            <a:r>
              <a:rPr lang="en-US" sz="1700"/>
              <a:t>How are the results interpreted, communicated and acted upon?</a:t>
            </a:r>
          </a:p>
          <a:p>
            <a:pPr lvl="0">
              <a:lnSpc>
                <a:spcPct val="90000"/>
              </a:lnSpc>
            </a:pPr>
            <a:r>
              <a:rPr lang="en-US" sz="1700"/>
              <a:t>Who are the stakeholders, beneficiaries and potential victims of the system or decision?</a:t>
            </a:r>
          </a:p>
          <a:p>
            <a:pPr lvl="0">
              <a:lnSpc>
                <a:spcPct val="90000"/>
              </a:lnSpc>
            </a:pPr>
            <a:r>
              <a:rPr lang="en-US" sz="1700"/>
              <a:t>What are the ethical, legal and social implications of the system or decision?</a:t>
            </a:r>
          </a:p>
          <a:p>
            <a:pPr lvl="0">
              <a:lnSpc>
                <a:spcPct val="90000"/>
              </a:lnSpc>
            </a:pPr>
            <a:r>
              <a:rPr lang="en-US" sz="1700"/>
              <a:t>IBM's AI Fairness 360 toolkit, which provides a set of metrics, algorithms and visualizations to detect and mitigate bias in datasets and machine learning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8930" y="629266"/>
            <a:ext cx="6188190" cy="1622321"/>
          </a:xfrm>
        </p:spPr>
        <p:txBody>
          <a:bodyPr>
            <a:normAutofit/>
          </a:bodyPr>
          <a:lstStyle/>
          <a:p>
            <a:r>
              <a:rPr lang="en-US">
                <a:solidFill>
                  <a:srgbClr val="EBEBEB"/>
                </a:solidFill>
              </a:rPr>
              <a:t>Values &amp; ethics</a:t>
            </a:r>
          </a:p>
        </p:txBody>
      </p:sp>
      <p:sp>
        <p:nvSpPr>
          <p:cNvPr id="3" name="Content Placeholder"/>
          <p:cNvSpPr>
            <a:spLocks noGrp="1"/>
          </p:cNvSpPr>
          <p:nvPr>
            <p:ph idx="1"/>
          </p:nvPr>
        </p:nvSpPr>
        <p:spPr>
          <a:xfrm>
            <a:off x="648930" y="2438400"/>
            <a:ext cx="6188189" cy="3785419"/>
          </a:xfrm>
        </p:spPr>
        <p:txBody>
          <a:bodyPr>
            <a:normAutofit/>
          </a:bodyPr>
          <a:lstStyle/>
          <a:p>
            <a:pPr lvl="0"/>
            <a:r>
              <a:rPr lang="en-US">
                <a:solidFill>
                  <a:srgbClr val="FFFFFF"/>
                </a:solidFill>
              </a:rPr>
              <a:t>Values feed into ethics in four broad ways</a:t>
            </a:r>
          </a:p>
          <a:p>
            <a:pPr lvl="0"/>
            <a:r>
              <a:rPr lang="en-US">
                <a:solidFill>
                  <a:srgbClr val="FFFFFF"/>
                </a:solidFill>
              </a:rPr>
              <a:t>The ethical standards of a society will reflect these pre-existing values</a:t>
            </a:r>
          </a:p>
          <a:p>
            <a:pPr lvl="0"/>
            <a:r>
              <a:rPr lang="en-US">
                <a:solidFill>
                  <a:srgbClr val="FFFFFF"/>
                </a:solidFill>
              </a:rPr>
              <a:t>Values come from many sources; one’s family, the media, religion, the community, one’s education and life experiences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BA5C2A02-8096-34E7-F177-EDEE084E2B38}"/>
              </a:ext>
            </a:extLst>
          </p:cNvPr>
          <p:cNvPicPr>
            <a:picLocks noChangeAspect="1"/>
          </p:cNvPicPr>
          <p:nvPr/>
        </p:nvPicPr>
        <p:blipFill rotWithShape="1">
          <a:blip r:embed="rId3"/>
          <a:srcRect l="14676" r="3701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Mitigating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IBM's AI Factsheets, which provide a standardized way to document the characteristics, capabilities and limitations of AI systems</a:t>
            </a:r>
          </a:p>
          <a:p>
            <a:pPr lvl="0"/>
            <a:r>
              <a:rPr lang="en-US" dirty="0"/>
              <a:t>IBM Watson OpenScale, which provides a platform to monitor, explain and improve AI performance, fairness and compliance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Mitigating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Data augmentation, transformation or sampling to improve the representativeness, diversity and balance of the data</a:t>
            </a:r>
          </a:p>
          <a:p>
            <a:pPr lvl="0"/>
            <a:r>
              <a:rPr lang="en-US" dirty="0"/>
              <a:t>Algorithm selection, modification or regularization to reduce the complexity, opacity or sensitivity of the models</a:t>
            </a:r>
          </a:p>
          <a:p>
            <a:pPr lvl="0"/>
            <a:r>
              <a:rPr lang="en-US" dirty="0"/>
              <a:t>Human review, feedback or intervention to provide oversight, validation or correction of the results</a:t>
            </a:r>
          </a:p>
          <a:p>
            <a:pPr lvl="0"/>
            <a:r>
              <a:rPr lang="en-US" dirty="0"/>
              <a:t>Stakeholder engagement, consultation or participation to ensure transparency, accountability and inclusiveness of the system or decision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Mitigating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Conflicts and Biases in the Boardroom, which provides guidance on how to address conflicts of interest and common biases that impact board decisions</a:t>
            </a:r>
          </a:p>
          <a:p>
            <a:pPr lvl="0"/>
            <a:r>
              <a:rPr lang="en-US" dirty="0"/>
              <a:t>Algorithmic bias detection and mitigation: Best practices .</a:t>
            </a:r>
          </a:p>
          <a:p>
            <a:pPr lvl="0"/>
            <a:r>
              <a:rPr lang="en-US" dirty="0"/>
              <a:t>AI Ethics Part 2: Mitigating bias in our algorithms - CMO, which provides best practices on how to build fairness and bias metrics and run a model governance process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Mitigating Bias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700"/>
              <a:t>How effective are the bias mitigation strategies in achieving the objectives and criteria of the system or decision?</a:t>
            </a:r>
          </a:p>
          <a:p>
            <a:pPr lvl="0">
              <a:lnSpc>
                <a:spcPct val="90000"/>
              </a:lnSpc>
            </a:pPr>
            <a:r>
              <a:rPr lang="en-US" sz="1700"/>
              <a:t>How fair are the system or decision outcomes for different groups of stakeholders?</a:t>
            </a:r>
          </a:p>
          <a:p>
            <a:pPr lvl="0">
              <a:lnSpc>
                <a:spcPct val="90000"/>
              </a:lnSpc>
            </a:pPr>
            <a:r>
              <a:rPr lang="en-US" sz="1700"/>
              <a:t>How trustworthy are the system or decision processes and results for different audiences?</a:t>
            </a:r>
          </a:p>
          <a:p>
            <a:pPr lvl="0">
              <a:lnSpc>
                <a:spcPct val="90000"/>
              </a:lnSpc>
            </a:pPr>
            <a:r>
              <a:rPr lang="en-US" sz="1700"/>
              <a:t>How robust are the system or decision against changes in data, algorithms or contexts?</a:t>
            </a:r>
          </a:p>
          <a:p>
            <a:pPr lvl="0">
              <a:lnSpc>
                <a:spcPct val="90000"/>
              </a:lnSpc>
            </a:pPr>
            <a:r>
              <a:rPr lang="en-US" sz="1700"/>
              <a:t>How adaptable are the system or decision to new requirements, feedback or challenges?</a:t>
            </a:r>
          </a:p>
          <a:p>
            <a:pPr lvl="0">
              <a:lnSpc>
                <a:spcPct val="90000"/>
              </a:lnSpc>
            </a:pPr>
            <a:r>
              <a:rPr lang="en-US" sz="1700"/>
              <a:t>IBM Watson OpenScale, which provides a platform to monitor, explain and improve AI performance, fairness and compliance</a:t>
            </a:r>
          </a:p>
          <a:p>
            <a:pPr lvl="0">
              <a:lnSpc>
                <a:spcPct val="90000"/>
              </a:lnSpc>
            </a:pPr>
            <a:r>
              <a:rPr lang="en-US" sz="1700"/>
              <a:t>IBM Watson Discovery, which provides a service to analyse text data for sentiment, emotion, tone and personality insights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Mitigating Bias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IBM Watson Assistant, which provides a service to build conversational agents that can interact with users and provide feedback</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ain made out of yellow balls">
            <a:extLst>
              <a:ext uri="{FF2B5EF4-FFF2-40B4-BE49-F238E27FC236}">
                <a16:creationId xmlns:a16="http://schemas.microsoft.com/office/drawing/2014/main" id="{42995D70-0C5B-A543-D701-51BFD7493863}"/>
              </a:ext>
            </a:extLst>
          </p:cNvPr>
          <p:cNvPicPr>
            <a:picLocks noChangeAspect="1"/>
          </p:cNvPicPr>
          <p:nvPr/>
        </p:nvPicPr>
        <p:blipFill rotWithShape="1">
          <a:blip r:embed="rId2">
            <a:alphaModFix amt="35000"/>
          </a:blip>
          <a:srcRect t="2377" b="17266"/>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Ethical AI in Critical Domains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purpose and goals of the AI system</a:t>
            </a:r>
          </a:p>
          <a:p>
            <a:pPr lvl="0"/>
            <a:r>
              <a:rPr lang="en-US" dirty="0"/>
              <a:t>The data and algorithms of the AI system</a:t>
            </a:r>
          </a:p>
          <a:p>
            <a:pPr lvl="0"/>
            <a:r>
              <a:rPr lang="en-US" dirty="0"/>
              <a:t>The outputs and outcomes of the AI system</a:t>
            </a:r>
          </a:p>
          <a:p>
            <a:pPr lvl="0"/>
            <a:r>
              <a:rPr lang="en-US" dirty="0"/>
              <a:t>The stakeholders of the AI system</a:t>
            </a:r>
          </a:p>
          <a:p>
            <a:pPr lvl="0"/>
            <a:r>
              <a:rPr lang="en-US" dirty="0"/>
              <a:t>The ethical issues of the AI system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33585FC2-1C65-43D8-799F-30D0A228BCE6}"/>
              </a:ext>
            </a:extLst>
          </p:cNvPr>
          <p:cNvPicPr>
            <a:picLocks noChangeAspect="1"/>
          </p:cNvPicPr>
          <p:nvPr/>
        </p:nvPicPr>
        <p:blipFill rotWithShape="1">
          <a:blip r:embed="rId2">
            <a:alphaModFix amt="25000"/>
            <a:grayscl/>
          </a:blip>
          <a:srcRect t="8536"/>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Ethical AI in Critical Domains</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Ethical design</a:t>
            </a:r>
          </a:p>
          <a:p>
            <a:pPr lvl="0"/>
            <a:r>
              <a:rPr lang="en-US" dirty="0"/>
              <a:t>Ethical development</a:t>
            </a:r>
          </a:p>
          <a:p>
            <a:pPr lvl="0"/>
            <a:r>
              <a:rPr lang="en-US" dirty="0"/>
              <a:t>Ethical testing</a:t>
            </a:r>
          </a:p>
          <a:p>
            <a:pPr lvl="0"/>
            <a:r>
              <a:rPr lang="en-US" dirty="0"/>
              <a:t>Ethical deployment</a:t>
            </a:r>
          </a:p>
          <a:p>
            <a:pPr lvl="0"/>
            <a:r>
              <a:rPr lang="en-US" dirty="0"/>
              <a:t>Ethical governance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carved figures of humans">
            <a:extLst>
              <a:ext uri="{FF2B5EF4-FFF2-40B4-BE49-F238E27FC236}">
                <a16:creationId xmlns:a16="http://schemas.microsoft.com/office/drawing/2014/main" id="{9E7458B2-5D46-7F00-BA74-B82D234378AF}"/>
              </a:ext>
            </a:extLst>
          </p:cNvPr>
          <p:cNvPicPr>
            <a:picLocks noChangeAspect="1"/>
          </p:cNvPicPr>
          <p:nvPr/>
        </p:nvPicPr>
        <p:blipFill rotWithShape="1">
          <a:blip r:embed="rId2">
            <a:alphaModFix amt="35000"/>
          </a:blip>
          <a:srcRect t="21052"/>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Roles &amp; ethics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roles we play have a strong determining effect on our ethics and on our behaviour generally</a:t>
            </a:r>
          </a:p>
          <a:p>
            <a:pPr lvl="0"/>
            <a:r>
              <a:rPr lang="en-US" dirty="0"/>
              <a:t>A role is simply a set of relationship responsibilities and expectations that we have adopted either voluntarily, or because they have been placed upon us through circumstance</a:t>
            </a:r>
          </a:p>
          <a:p>
            <a:pPr lvl="0"/>
            <a:r>
              <a:rPr lang="en-US" dirty="0"/>
              <a:t>Each role has a set of responsibilities and expectations that belong to it and which we must fulfil if we are not be sanctioned in some way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5.2 Ethics is meta-consciousness</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dirty="0"/>
              <a:t>The foundation of ethical behaviour is the life-time cultivation of meta-cognition; that is being aware of your thought-stream on a moment-by-moment basis and consciously making on-going choices that will produce beneficial outcomes for yourself and those affected by your actions</a:t>
            </a:r>
            <a:endParaRPr lang="en-US"/>
          </a:p>
          <a:p>
            <a:pPr lvl="0">
              <a:lnSpc>
                <a:spcPct val="90000"/>
              </a:lnSpc>
            </a:pPr>
            <a:r>
              <a:rPr lang="en-US" dirty="0"/>
              <a:t>Meta-cognition involves actively engaging the recently evolved parts of the brain, the places where higher, rational thought occurs, the place where you can recognise the aforementioned causal links</a:t>
            </a:r>
            <a:endParaRPr lang="en-US"/>
          </a:p>
          <a:p>
            <a:pPr lvl="0">
              <a:lnSpc>
                <a:spcPct val="90000"/>
              </a:lnSpc>
            </a:pPr>
            <a:r>
              <a:rPr lang="en-US" dirty="0"/>
              <a:t>Meta-cognition is the only remedy to lift oneself out of this semi-conscious mode into a fully conscious state where a person responds to situations in a rational way that is based on the needs of the situation at hand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5.3 Codes of ethical conduct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Primacy of the Public Interest</a:t>
            </a:r>
          </a:p>
          <a:p>
            <a:pPr lvl="0"/>
            <a:r>
              <a:rPr lang="en-US" dirty="0"/>
              <a:t>The Enhancement of Quality of Life</a:t>
            </a:r>
          </a:p>
          <a:p>
            <a:pPr lvl="0"/>
            <a:r>
              <a:rPr lang="en-US" dirty="0"/>
              <a:t>Honesty</a:t>
            </a:r>
          </a:p>
          <a:p>
            <a:pPr lvl="0"/>
            <a:r>
              <a:rPr lang="en-US" dirty="0"/>
              <a:t>Competence</a:t>
            </a:r>
          </a:p>
          <a:p>
            <a:pPr lvl="0"/>
            <a:r>
              <a:rPr lang="en-US" dirty="0"/>
              <a:t>Professional Development</a:t>
            </a:r>
          </a:p>
          <a:p>
            <a:pPr lvl="0"/>
            <a:r>
              <a:rPr lang="en-US" dirty="0"/>
              <a:t>Professionalism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Primacy of the Public Interest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term ‘Primacy’ indicates that this is the core ethical value that takes precedence over any personal, private, or sectional interests that you might have</a:t>
            </a:r>
          </a:p>
          <a:p>
            <a:pPr lvl="0"/>
            <a:r>
              <a:rPr lang="en-US" dirty="0"/>
              <a:t>If you become aware of conflicts between your professional work and any legal or social factors, you work with the stakeholders to resolve the conflict before the problem becomes more serious</a:t>
            </a:r>
          </a:p>
          <a:p>
            <a:pPr lvl="0"/>
            <a:r>
              <a:rPr lang="en-US" dirty="0"/>
              <a:t>Your duty to the public interest includes preserving the integrity and public image of the profession, respect for other people’s intellectual property and for the confidentiality of any information that might come into your possession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6</TotalTime>
  <Words>3971</Words>
  <Application>Microsoft Office PowerPoint</Application>
  <PresentationFormat>Widescreen</PresentationFormat>
  <Paragraphs>249</Paragraphs>
  <Slides>56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Century Gothic</vt:lpstr>
      <vt:lpstr>Wingdings 3</vt:lpstr>
      <vt:lpstr>Ion</vt:lpstr>
      <vt:lpstr>Module 5:  Meta-Cognition,  Ethical Decision Making, Ethical Theories</vt:lpstr>
      <vt:lpstr>5.1 How do we define ethics?</vt:lpstr>
      <vt:lpstr>Why do we need ethics?</vt:lpstr>
      <vt:lpstr>Levels of ethics</vt:lpstr>
      <vt:lpstr>Values &amp; ethics</vt:lpstr>
      <vt:lpstr>Roles &amp; ethics</vt:lpstr>
      <vt:lpstr>5.2 Ethics is meta-consciousness</vt:lpstr>
      <vt:lpstr>5.3 Codes of ethical conduct</vt:lpstr>
      <vt:lpstr>The Primacy of the Public Interest</vt:lpstr>
      <vt:lpstr>The Enhancement of Quality of Life</vt:lpstr>
      <vt:lpstr>Honesty</vt:lpstr>
      <vt:lpstr>Competence</vt:lpstr>
      <vt:lpstr>Professional Development</vt:lpstr>
      <vt:lpstr>Professionalism</vt:lpstr>
      <vt:lpstr>A final word</vt:lpstr>
      <vt:lpstr>5.4 Ethical decision model</vt:lpstr>
      <vt:lpstr>Step 1: Analysis</vt:lpstr>
      <vt:lpstr>Extrinsic factors</vt:lpstr>
      <vt:lpstr>Intrinsic Factors</vt:lpstr>
      <vt:lpstr>Step 2: Prioritisation</vt:lpstr>
      <vt:lpstr>Step 2: Prioritisation</vt:lpstr>
      <vt:lpstr>Step 2: Prioritisation</vt:lpstr>
      <vt:lpstr>Step 3: Decision</vt:lpstr>
      <vt:lpstr>5.5 Theories of Ethical Behaviour</vt:lpstr>
      <vt:lpstr>Relativism</vt:lpstr>
      <vt:lpstr>Kantianism</vt:lpstr>
      <vt:lpstr>Utilitarianism</vt:lpstr>
      <vt:lpstr>Utilitarianism</vt:lpstr>
      <vt:lpstr>Social Contract theory</vt:lpstr>
      <vt:lpstr>Marcus Aurelius and the Stoics</vt:lpstr>
      <vt:lpstr>Marcus Aurelius and the Stoics</vt:lpstr>
      <vt:lpstr>Buddhism &amp; the four noble truths</vt:lpstr>
      <vt:lpstr>Buddhism &amp; the four noble truths</vt:lpstr>
      <vt:lpstr>Lao Tzu &amp; the Tao Te Ching</vt:lpstr>
      <vt:lpstr>Lao Tzu &amp; the Tao Te Ching</vt:lpstr>
      <vt:lpstr>The Ethics of Confucius</vt:lpstr>
      <vt:lpstr>The Universal Moral Code</vt:lpstr>
      <vt:lpstr>The Golden Rule</vt:lpstr>
      <vt:lpstr>Digital Ethics &amp; Responsible AI</vt:lpstr>
      <vt:lpstr>Follow the AI Ethics Principles</vt:lpstr>
      <vt:lpstr>5.6. Ethical AI &amp; Algorithm Bias</vt:lpstr>
      <vt:lpstr>Ethical AI &amp; Algorithm Bias</vt:lpstr>
      <vt:lpstr>Ethical AI &amp; Algorithm Bias</vt:lpstr>
      <vt:lpstr>Ethical AI &amp; Algorithm Bias</vt:lpstr>
      <vt:lpstr>Ethical AI &amp; Algorithm Bias</vt:lpstr>
      <vt:lpstr>The Importance of Ethical AI Policies</vt:lpstr>
      <vt:lpstr>The Importance of Ethical AI Policies</vt:lpstr>
      <vt:lpstr>The Importance of Ethical AI Policies</vt:lpstr>
      <vt:lpstr>Mitigating Bias</vt:lpstr>
      <vt:lpstr>Mitigating Bias</vt:lpstr>
      <vt:lpstr>Mitigating Bias</vt:lpstr>
      <vt:lpstr>Mitigating Bias</vt:lpstr>
      <vt:lpstr>Mitigating Bias</vt:lpstr>
      <vt:lpstr>Mitigating Bias</vt:lpstr>
      <vt:lpstr>Ethical AI in Critical Domains</vt:lpstr>
      <vt:lpstr>Ethical AI in Critical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Tuffley</cp:lastModifiedBy>
  <cp:revision>6</cp:revision>
  <dcterms:created xsi:type="dcterms:W3CDTF">2023-10-22T04:39:53Z</dcterms:created>
  <dcterms:modified xsi:type="dcterms:W3CDTF">2024-03-25T03:12:28Z</dcterms:modified>
</cp:coreProperties>
</file>