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374E4-AF9F-BEB1-E606-474F1CD1F859}" v="2" dt="2023-10-22T04:43:29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911DCB-6345-467F-81BC-433A96A19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1DF999-3977-4CF2-98E1-9C63C4D5E549}">
      <dgm:prSet/>
      <dgm:spPr/>
      <dgm:t>
        <a:bodyPr/>
        <a:lstStyle/>
        <a:p>
          <a:r>
            <a:rPr lang="en-US" b="0" i="0"/>
            <a:t>Criminals engage in an on-going game of cat and mouse in which they constant seek loop-holes in existing defences to exploit</a:t>
          </a:r>
          <a:endParaRPr lang="en-US"/>
        </a:p>
      </dgm:t>
    </dgm:pt>
    <dgm:pt modelId="{59FFABF1-A31D-4209-A56E-980ED0EE3F3B}" type="parTrans" cxnId="{5C06AC3B-E9D7-4AF0-BBB6-6D2F84919B5C}">
      <dgm:prSet/>
      <dgm:spPr/>
      <dgm:t>
        <a:bodyPr/>
        <a:lstStyle/>
        <a:p>
          <a:endParaRPr lang="en-US"/>
        </a:p>
      </dgm:t>
    </dgm:pt>
    <dgm:pt modelId="{B7EFFF6F-F8C9-4A06-B76B-BEA68DCA303B}" type="sibTrans" cxnId="{5C06AC3B-E9D7-4AF0-BBB6-6D2F84919B5C}">
      <dgm:prSet/>
      <dgm:spPr/>
      <dgm:t>
        <a:bodyPr/>
        <a:lstStyle/>
        <a:p>
          <a:endParaRPr lang="en-US"/>
        </a:p>
      </dgm:t>
    </dgm:pt>
    <dgm:pt modelId="{76BD887D-D4CF-41F3-9C1B-49AC26805AEE}">
      <dgm:prSet/>
      <dgm:spPr/>
      <dgm:t>
        <a:bodyPr/>
        <a:lstStyle/>
        <a:p>
          <a:r>
            <a:rPr lang="en-US" b="0" i="0"/>
            <a:t>Encryption is one such way; to prevent forensic analysis data may be over-written to render it unrecoverable</a:t>
          </a:r>
          <a:endParaRPr lang="en-US"/>
        </a:p>
      </dgm:t>
    </dgm:pt>
    <dgm:pt modelId="{4236F510-B5CC-4DAA-8EBE-1DCEFD6D5C70}" type="parTrans" cxnId="{AC861C05-47D6-4168-8582-20B0FC93CBDD}">
      <dgm:prSet/>
      <dgm:spPr/>
      <dgm:t>
        <a:bodyPr/>
        <a:lstStyle/>
        <a:p>
          <a:endParaRPr lang="en-US"/>
        </a:p>
      </dgm:t>
    </dgm:pt>
    <dgm:pt modelId="{3D95CA35-F58E-4A9A-B337-BDDF9054CEEC}" type="sibTrans" cxnId="{AC861C05-47D6-4168-8582-20B0FC93CBDD}">
      <dgm:prSet/>
      <dgm:spPr/>
      <dgm:t>
        <a:bodyPr/>
        <a:lstStyle/>
        <a:p>
          <a:endParaRPr lang="en-US"/>
        </a:p>
      </dgm:t>
    </dgm:pt>
    <dgm:pt modelId="{D69B6E92-4B81-46AC-BA4B-D81745898F73}">
      <dgm:prSet/>
      <dgm:spPr/>
      <dgm:t>
        <a:bodyPr/>
        <a:lstStyle/>
        <a:p>
          <a:r>
            <a:rPr lang="en-US" b="0" i="0"/>
            <a:t>A files metadata can be changed, or the file subjected to “obfuscation” to disguise it</a:t>
          </a:r>
          <a:endParaRPr lang="en-US"/>
        </a:p>
      </dgm:t>
    </dgm:pt>
    <dgm:pt modelId="{9FAA67C6-B3DC-42D5-9237-6C3DE1654463}" type="parTrans" cxnId="{F4A88392-4B5D-4709-844A-0C15A6C09AA5}">
      <dgm:prSet/>
      <dgm:spPr/>
      <dgm:t>
        <a:bodyPr/>
        <a:lstStyle/>
        <a:p>
          <a:endParaRPr lang="en-US"/>
        </a:p>
      </dgm:t>
    </dgm:pt>
    <dgm:pt modelId="{074DB7B3-83A5-4AFD-BC39-FBC8DD5B8922}" type="sibTrans" cxnId="{F4A88392-4B5D-4709-844A-0C15A6C09AA5}">
      <dgm:prSet/>
      <dgm:spPr/>
      <dgm:t>
        <a:bodyPr/>
        <a:lstStyle/>
        <a:p>
          <a:endParaRPr lang="en-US"/>
        </a:p>
      </dgm:t>
    </dgm:pt>
    <dgm:pt modelId="{CAFF2FC3-8262-4F67-B407-6514502BDBC5}" type="pres">
      <dgm:prSet presAssocID="{98911DCB-6345-467F-81BC-433A96A19095}" presName="linear" presStyleCnt="0">
        <dgm:presLayoutVars>
          <dgm:animLvl val="lvl"/>
          <dgm:resizeHandles val="exact"/>
        </dgm:presLayoutVars>
      </dgm:prSet>
      <dgm:spPr/>
    </dgm:pt>
    <dgm:pt modelId="{444DBDA5-1589-46C9-9089-40CF3216CBB7}" type="pres">
      <dgm:prSet presAssocID="{B31DF999-3977-4CF2-98E1-9C63C4D5E5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AECD71A-AF18-4336-95D0-B94CDCA488BD}" type="pres">
      <dgm:prSet presAssocID="{B7EFFF6F-F8C9-4A06-B76B-BEA68DCA303B}" presName="spacer" presStyleCnt="0"/>
      <dgm:spPr/>
    </dgm:pt>
    <dgm:pt modelId="{7214AFA8-50F7-46F8-AD30-2B5F338A40D2}" type="pres">
      <dgm:prSet presAssocID="{76BD887D-D4CF-41F3-9C1B-49AC26805A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6019F32-775D-4F99-A0EB-ECD3450C60C7}" type="pres">
      <dgm:prSet presAssocID="{3D95CA35-F58E-4A9A-B337-BDDF9054CEEC}" presName="spacer" presStyleCnt="0"/>
      <dgm:spPr/>
    </dgm:pt>
    <dgm:pt modelId="{4F4A1029-B6AC-4315-A62D-9633E46790D4}" type="pres">
      <dgm:prSet presAssocID="{D69B6E92-4B81-46AC-BA4B-D81745898F7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C861C05-47D6-4168-8582-20B0FC93CBDD}" srcId="{98911DCB-6345-467F-81BC-433A96A19095}" destId="{76BD887D-D4CF-41F3-9C1B-49AC26805AEE}" srcOrd="1" destOrd="0" parTransId="{4236F510-B5CC-4DAA-8EBE-1DCEFD6D5C70}" sibTransId="{3D95CA35-F58E-4A9A-B337-BDDF9054CEEC}"/>
    <dgm:cxn modelId="{99EF8420-03D4-46EA-97AB-77F3CC4B67FA}" type="presOf" srcId="{B31DF999-3977-4CF2-98E1-9C63C4D5E549}" destId="{444DBDA5-1589-46C9-9089-40CF3216CBB7}" srcOrd="0" destOrd="0" presId="urn:microsoft.com/office/officeart/2005/8/layout/vList2"/>
    <dgm:cxn modelId="{89340F29-4782-4F41-89AC-44DC5BB3DE90}" type="presOf" srcId="{D69B6E92-4B81-46AC-BA4B-D81745898F73}" destId="{4F4A1029-B6AC-4315-A62D-9633E46790D4}" srcOrd="0" destOrd="0" presId="urn:microsoft.com/office/officeart/2005/8/layout/vList2"/>
    <dgm:cxn modelId="{5C06AC3B-E9D7-4AF0-BBB6-6D2F84919B5C}" srcId="{98911DCB-6345-467F-81BC-433A96A19095}" destId="{B31DF999-3977-4CF2-98E1-9C63C4D5E549}" srcOrd="0" destOrd="0" parTransId="{59FFABF1-A31D-4209-A56E-980ED0EE3F3B}" sibTransId="{B7EFFF6F-F8C9-4A06-B76B-BEA68DCA303B}"/>
    <dgm:cxn modelId="{D585C449-2C7C-41D7-93E0-E388DDFBDB3C}" type="presOf" srcId="{98911DCB-6345-467F-81BC-433A96A19095}" destId="{CAFF2FC3-8262-4F67-B407-6514502BDBC5}" srcOrd="0" destOrd="0" presId="urn:microsoft.com/office/officeart/2005/8/layout/vList2"/>
    <dgm:cxn modelId="{F4A88392-4B5D-4709-844A-0C15A6C09AA5}" srcId="{98911DCB-6345-467F-81BC-433A96A19095}" destId="{D69B6E92-4B81-46AC-BA4B-D81745898F73}" srcOrd="2" destOrd="0" parTransId="{9FAA67C6-B3DC-42D5-9237-6C3DE1654463}" sibTransId="{074DB7B3-83A5-4AFD-BC39-FBC8DD5B8922}"/>
    <dgm:cxn modelId="{3E8934EF-E652-40F0-9228-9C24A4928E03}" type="presOf" srcId="{76BD887D-D4CF-41F3-9C1B-49AC26805AEE}" destId="{7214AFA8-50F7-46F8-AD30-2B5F338A40D2}" srcOrd="0" destOrd="0" presId="urn:microsoft.com/office/officeart/2005/8/layout/vList2"/>
    <dgm:cxn modelId="{1B1D662F-A2E3-48DA-A046-81AE42976AB5}" type="presParOf" srcId="{CAFF2FC3-8262-4F67-B407-6514502BDBC5}" destId="{444DBDA5-1589-46C9-9089-40CF3216CBB7}" srcOrd="0" destOrd="0" presId="urn:microsoft.com/office/officeart/2005/8/layout/vList2"/>
    <dgm:cxn modelId="{DB3F9D47-03B2-40B5-8945-D2215BFE06B8}" type="presParOf" srcId="{CAFF2FC3-8262-4F67-B407-6514502BDBC5}" destId="{FAECD71A-AF18-4336-95D0-B94CDCA488BD}" srcOrd="1" destOrd="0" presId="urn:microsoft.com/office/officeart/2005/8/layout/vList2"/>
    <dgm:cxn modelId="{0695FE1B-DB05-45C8-9C1D-A667B2F317B3}" type="presParOf" srcId="{CAFF2FC3-8262-4F67-B407-6514502BDBC5}" destId="{7214AFA8-50F7-46F8-AD30-2B5F338A40D2}" srcOrd="2" destOrd="0" presId="urn:microsoft.com/office/officeart/2005/8/layout/vList2"/>
    <dgm:cxn modelId="{9AFF8B2F-DEB4-4620-99D8-429A90E81823}" type="presParOf" srcId="{CAFF2FC3-8262-4F67-B407-6514502BDBC5}" destId="{16019F32-775D-4F99-A0EB-ECD3450C60C7}" srcOrd="3" destOrd="0" presId="urn:microsoft.com/office/officeart/2005/8/layout/vList2"/>
    <dgm:cxn modelId="{CD48450F-4A80-440B-853D-D1B5B0A07C0E}" type="presParOf" srcId="{CAFF2FC3-8262-4F67-B407-6514502BDBC5}" destId="{4F4A1029-B6AC-4315-A62D-9633E46790D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DBDA5-1589-46C9-9089-40CF3216CBB7}">
      <dsp:nvSpPr>
        <dsp:cNvPr id="0" name=""/>
        <dsp:cNvSpPr/>
      </dsp:nvSpPr>
      <dsp:spPr>
        <a:xfrm>
          <a:off x="0" y="6860"/>
          <a:ext cx="8946541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Criminals engage in an on-going game of cat and mouse in which they constant seek loop-holes in existing defences to exploit</a:t>
          </a:r>
          <a:endParaRPr lang="en-US" sz="2400" kern="1200"/>
        </a:p>
      </dsp:txBody>
      <dsp:txXfrm>
        <a:off x="65796" y="72656"/>
        <a:ext cx="8814949" cy="1216248"/>
      </dsp:txXfrm>
    </dsp:sp>
    <dsp:sp modelId="{7214AFA8-50F7-46F8-AD30-2B5F338A40D2}">
      <dsp:nvSpPr>
        <dsp:cNvPr id="0" name=""/>
        <dsp:cNvSpPr/>
      </dsp:nvSpPr>
      <dsp:spPr>
        <a:xfrm>
          <a:off x="0" y="1423820"/>
          <a:ext cx="8946541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Encryption is one such way; to prevent forensic analysis data may be over-written to render it unrecoverable</a:t>
          </a:r>
          <a:endParaRPr lang="en-US" sz="2400" kern="1200"/>
        </a:p>
      </dsp:txBody>
      <dsp:txXfrm>
        <a:off x="65796" y="1489616"/>
        <a:ext cx="8814949" cy="1216248"/>
      </dsp:txXfrm>
    </dsp:sp>
    <dsp:sp modelId="{4F4A1029-B6AC-4315-A62D-9633E46790D4}">
      <dsp:nvSpPr>
        <dsp:cNvPr id="0" name=""/>
        <dsp:cNvSpPr/>
      </dsp:nvSpPr>
      <dsp:spPr>
        <a:xfrm>
          <a:off x="0" y="2840780"/>
          <a:ext cx="8946541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 files metadata can be changed, or the file subjected to “obfuscation” to disguise it</a:t>
          </a:r>
          <a:endParaRPr lang="en-US" sz="2400" kern="1200"/>
        </a:p>
      </dsp:txBody>
      <dsp:txXfrm>
        <a:off x="65796" y="2906576"/>
        <a:ext cx="8814949" cy="1216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6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93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2417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46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3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69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80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5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8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2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3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6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5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1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1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9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67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earcher examining growth in a petrie dish">
            <a:extLst>
              <a:ext uri="{FF2B5EF4-FFF2-40B4-BE49-F238E27FC236}">
                <a16:creationId xmlns:a16="http://schemas.microsoft.com/office/drawing/2014/main" id="{B18E5002-A680-709B-EAB1-4E5C1848B7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0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Module 7: Legal Governance, Cyber Forensics, Cyber Intelligence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 dirty="0"/>
              <a:t>Investigatory Stages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8C7D9D2-ED91-37BE-766D-B28D2A846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63" r="42726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400"/>
              <a:t>Readiness – a proactive stance that ensures a system is in a state of functional readiness for forensic investigation</a:t>
            </a:r>
          </a:p>
          <a:p>
            <a:pPr lvl="0">
              <a:lnSpc>
                <a:spcPct val="90000"/>
              </a:lnSpc>
            </a:pPr>
            <a:r>
              <a:rPr lang="en-US" sz="1400"/>
              <a:t>Evaluation – in the event of an incident, it must be clear to all concerned what their role is and what the impact of the incident is likely to be</a:t>
            </a:r>
          </a:p>
          <a:p>
            <a:pPr lvl="0">
              <a:lnSpc>
                <a:spcPct val="90000"/>
              </a:lnSpc>
            </a:pPr>
            <a:r>
              <a:rPr lang="en-US" sz="1400"/>
              <a:t>Collection – the process of collecting evidence in a way that ensures admissibility in a court of law</a:t>
            </a:r>
          </a:p>
          <a:p>
            <a:pPr lvl="0">
              <a:lnSpc>
                <a:spcPct val="90000"/>
              </a:lnSpc>
            </a:pPr>
            <a:r>
              <a:rPr lang="en-US" sz="1400"/>
              <a:t>Analysis -- must be accurate, thorough, impartial, recorded, repeatable and completed within the time-scales available and resources allocated</a:t>
            </a:r>
          </a:p>
          <a:p>
            <a:pPr lvl="0">
              <a:lnSpc>
                <a:spcPct val="90000"/>
              </a:lnSpc>
            </a:pPr>
            <a:r>
              <a:rPr lang="en-US" sz="1400"/>
              <a:t>Presentation – preparation of a report on findings written in plain language that non-forensic experts would understand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dirty="0"/>
              <a:t>Investigatory Stages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14EB492E-7F0B-4879-1D91-1997BF164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4" r="45661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Review – performed afterwards as a kind of lessons learned, process improvement exercise that identifies how the process might be done more efficiently in the future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Countermeasures</a:t>
            </a:r>
            <a:endParaRPr lang="en-US" dirty="0"/>
          </a:p>
        </p:txBody>
      </p:sp>
      <p:graphicFrame>
        <p:nvGraphicFramePr>
          <p:cNvPr id="13" name="Content Placeholder">
            <a:extLst>
              <a:ext uri="{FF2B5EF4-FFF2-40B4-BE49-F238E27FC236}">
                <a16:creationId xmlns:a16="http://schemas.microsoft.com/office/drawing/2014/main" id="{E970A241-9C89-086E-30FA-36DD2D52AE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7.3 Data Breach Intelligence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Data breach intelligence forms a subset of a larger threat intelligence landscape</a:t>
            </a:r>
          </a:p>
          <a:p>
            <a:pPr lvl="0"/>
            <a:r>
              <a:rPr lang="en-US" dirty="0"/>
              <a:t>There are categories of threat intelligence that agencies of all kinds use to gather information that might be useful in proactively managing threat</a:t>
            </a:r>
          </a:p>
          <a:p>
            <a:pPr lvl="0"/>
            <a:r>
              <a:rPr lang="en-US" dirty="0"/>
              <a:t>If you are a commercial organisation, or government department not directly concerned with legally sanctioned intelligence gathering, some of these methods will not be legally available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Intelligence Sources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700"/>
              <a:t>Cyber intelligence is the collective name for data derived from a variety of intelligence-collection disciplines, as discussed below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Signals intelligence derived from having listened into or intercepted the signals of persons of interest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Tech intelligence relates to information on the hardware and software capabilities of adversaries, allowing proper countermeasures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AlienVault Open Threat Exchange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ACSC Annual Cyber Threat Report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CrowdStrike Global Threat Report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Threat Intelligence Communities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Endpoint Devices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Network Traffic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Threat Intelligence Platforms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Intelligence Sources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Cyber intelligence is the collective name for data derived from a variety of intelligence-collection disciplines, as discussed below</a:t>
            </a:r>
          </a:p>
          <a:p>
            <a:pPr lvl="1"/>
            <a:r>
              <a:rPr lang="en-US" dirty="0"/>
              <a:t>Threat Intelligence Providers</a:t>
            </a:r>
          </a:p>
          <a:p>
            <a:pPr lvl="1"/>
            <a:r>
              <a:rPr lang="en-US" dirty="0"/>
              <a:t>Market intelligence helps in understanding the commercial environment of an adversary</a:t>
            </a:r>
          </a:p>
          <a:p>
            <a:pPr lvl="1"/>
            <a:r>
              <a:rPr lang="en-US" dirty="0"/>
              <a:t>Human intelligence through direct or indirect contact with people likely to have useful information</a:t>
            </a:r>
          </a:p>
          <a:p>
            <a:pPr lvl="1"/>
            <a:r>
              <a:rPr lang="en-US" dirty="0"/>
              <a:t>Geospatial intelligence derived from sources such as GPS data and maps</a:t>
            </a:r>
          </a:p>
          <a:p>
            <a:pPr lvl="1"/>
            <a:r>
              <a:rPr lang="en-US" dirty="0"/>
              <a:t>Financial intelligence is information relating to the finances, or financial capabilities of adversaries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Create a Cyberthreat Intelligence Program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900"/>
              <a:t>Identify from where you will be getting your data – this is a pre-requisite of properly defining the threat landscape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Concentrate your efforts on your specific business or sector because collecting intelligence that is not relevant will deplete your resources and divert attention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Create your table of priorities early and be disciplined in giving proper focus to the higher priorities, not allowing peripheral matters to deflect your efforts into less productive areas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Think of your CIP as a work-in-progress and deliberately build in the kind process improvement feedback loops that will allow the plan to evolve strategically over time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Create a Cyberthreat Intelligence Program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As far as possible automate the processing and dissemination of intelligence, as relying on manual processing is time consuming and limited in capability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7.4 Legal Aspects of Cyber Risk: State, National &amp; International</a:t>
            </a:r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Criminal Activity</a:t>
            </a:r>
          </a:p>
          <a:p>
            <a:pPr lvl="0"/>
            <a:r>
              <a:rPr lang="en-US" dirty="0"/>
              <a:t>Applicable Laws</a:t>
            </a:r>
          </a:p>
          <a:p>
            <a:pPr lvl="0"/>
            <a:r>
              <a:rPr lang="en-US" dirty="0"/>
              <a:t>Specific Sectors</a:t>
            </a:r>
          </a:p>
          <a:p>
            <a:pPr lvl="0"/>
            <a:r>
              <a:rPr lang="en-US" dirty="0"/>
              <a:t>Corporate Governance</a:t>
            </a:r>
          </a:p>
          <a:p>
            <a:pPr lvl="0"/>
            <a:r>
              <a:rPr lang="en-US" dirty="0"/>
              <a:t>Litigation</a:t>
            </a:r>
          </a:p>
          <a:p>
            <a:pPr lvl="0"/>
            <a:r>
              <a:rPr lang="en-US" dirty="0"/>
              <a:t>Insurance</a:t>
            </a:r>
          </a:p>
          <a:p>
            <a:pPr lvl="0"/>
            <a:r>
              <a:rPr lang="en-US" dirty="0"/>
              <a:t>Employees</a:t>
            </a:r>
          </a:p>
          <a:p>
            <a:pPr lvl="0"/>
            <a:r>
              <a:rPr lang="en-US" dirty="0"/>
              <a:t>Investigatory &amp; Police Powers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7.5 Case Studies</a:t>
            </a:r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Case Study 1: X, the sales manager of Company A gives 4 weeks’ notice</a:t>
            </a:r>
          </a:p>
          <a:p>
            <a:pPr lvl="0"/>
            <a:r>
              <a:rPr lang="en-US" dirty="0"/>
              <a:t>Case Study 2: Computer Forensics - Cyber CrimeIt was noticed by her manager that C’s work output had been dropping over the previous 3 weeks, which coincided with the provision of broadband Internet to her department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7.1 Agencies that Investigate Cyber Crime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900" b="1" dirty="0"/>
              <a:t>Attorney-General’s Department </a:t>
            </a:r>
            <a:r>
              <a:rPr lang="en-US" sz="1900" dirty="0"/>
              <a:t>: formulates Commonwealth criminal law policy for parliament to enact</a:t>
            </a:r>
          </a:p>
          <a:p>
            <a:pPr lvl="0">
              <a:lnSpc>
                <a:spcPct val="90000"/>
              </a:lnSpc>
            </a:pPr>
            <a:r>
              <a:rPr lang="en-US" sz="1900" b="1" dirty="0"/>
              <a:t>Australian Criminal Intelligence Commission </a:t>
            </a:r>
            <a:r>
              <a:rPr lang="en-US" sz="1900" dirty="0"/>
              <a:t>: Australia’s national criminal intelligence agency provides independent advice to government on current and developing risks of </a:t>
            </a:r>
            <a:r>
              <a:rPr lang="en-US" sz="1900" dirty="0" err="1"/>
              <a:t>organised</a:t>
            </a:r>
            <a:r>
              <a:rPr lang="en-US" sz="1900" dirty="0"/>
              <a:t> crime</a:t>
            </a:r>
          </a:p>
          <a:p>
            <a:pPr lvl="0">
              <a:lnSpc>
                <a:spcPct val="90000"/>
              </a:lnSpc>
            </a:pPr>
            <a:r>
              <a:rPr lang="en-US" sz="1900" b="1" dirty="0"/>
              <a:t>Australian Federal Police</a:t>
            </a:r>
            <a:r>
              <a:rPr lang="en-US" sz="1900" dirty="0"/>
              <a:t> : Enforcement of federal criminal law and the proactive protection of Australia’s interests from crime at home and overseas</a:t>
            </a:r>
          </a:p>
          <a:p>
            <a:pPr lvl="0">
              <a:lnSpc>
                <a:spcPct val="90000"/>
              </a:lnSpc>
            </a:pPr>
            <a:r>
              <a:rPr lang="en-US" sz="1900" b="1" dirty="0"/>
              <a:t>Australian Transaction Reports and Analysis Centre</a:t>
            </a:r>
            <a:r>
              <a:rPr lang="en-US" sz="1900" dirty="0"/>
              <a:t> is the Australian government’s financial intelligence agency that monitors financial transactions to detect money laundering, </a:t>
            </a:r>
            <a:r>
              <a:rPr lang="en-US" sz="1900" dirty="0" err="1"/>
              <a:t>organised</a:t>
            </a:r>
            <a:r>
              <a:rPr lang="en-US" sz="1900" dirty="0"/>
              <a:t> crime, tax evasion, welfare fraud and terrorism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7.1 Agencies that Investigate Cyber Crime</a:t>
            </a:r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900" b="1" dirty="0"/>
              <a:t>Commonwealth Director of Public Prosecutions </a:t>
            </a:r>
            <a:r>
              <a:rPr lang="en-US" sz="1900" dirty="0"/>
              <a:t>: Works with AFP and ACIC to prosecute offenders</a:t>
            </a:r>
          </a:p>
          <a:p>
            <a:pPr lvl="0">
              <a:lnSpc>
                <a:spcPct val="90000"/>
              </a:lnSpc>
            </a:pPr>
            <a:r>
              <a:rPr lang="en-US" sz="1900" b="1" dirty="0"/>
              <a:t>State and Territory law and justice agencies</a:t>
            </a:r>
            <a:r>
              <a:rPr lang="en-US" sz="1900" dirty="0"/>
              <a:t>: Concerned with criminal law policy at the state and Territory level</a:t>
            </a:r>
          </a:p>
          <a:p>
            <a:pPr lvl="0">
              <a:lnSpc>
                <a:spcPct val="90000"/>
              </a:lnSpc>
            </a:pPr>
            <a:r>
              <a:rPr lang="en-US" sz="1900" b="1" dirty="0"/>
              <a:t>State and Territory police</a:t>
            </a:r>
            <a:r>
              <a:rPr lang="en-US" sz="1900" dirty="0"/>
              <a:t>: Enforcement of State and Territory law</a:t>
            </a:r>
          </a:p>
          <a:p>
            <a:pPr lvl="0">
              <a:lnSpc>
                <a:spcPct val="90000"/>
              </a:lnSpc>
            </a:pPr>
            <a:r>
              <a:rPr lang="en-US" sz="1900" b="1" dirty="0"/>
              <a:t>CERT Australia</a:t>
            </a:r>
            <a:r>
              <a:rPr lang="en-US" sz="1900" dirty="0"/>
              <a:t>: The initial point of contact for cyber security incidents occurring in or impacting on Australian networks</a:t>
            </a:r>
          </a:p>
          <a:p>
            <a:pPr lvl="0">
              <a:lnSpc>
                <a:spcPct val="90000"/>
              </a:lnSpc>
            </a:pPr>
            <a:r>
              <a:rPr lang="en-US" sz="1900" b="1" dirty="0"/>
              <a:t>Australian Communications and Media Authority </a:t>
            </a:r>
            <a:r>
              <a:rPr lang="en-US" sz="1900" dirty="0"/>
              <a:t>: Notifies Internet Service Providers of transient threats such as malware identified among their customers</a:t>
            </a:r>
          </a:p>
          <a:p>
            <a:pPr lvl="0">
              <a:lnSpc>
                <a:spcPct val="90000"/>
              </a:lnSpc>
            </a:pPr>
            <a:r>
              <a:rPr lang="en-US" sz="1900" b="1" dirty="0"/>
              <a:t>Australian Competition and Consumer Commission </a:t>
            </a:r>
            <a:r>
              <a:rPr lang="en-US" sz="1900" dirty="0"/>
              <a:t>: Disrupts scams and prosecutes under the Competition and Consumer Act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7.1 Agencies that Investigate Cyber Crime</a:t>
            </a:r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700" b="1" dirty="0"/>
              <a:t>Australian Security Intelligence </a:t>
            </a:r>
            <a:r>
              <a:rPr lang="en-US" sz="1700" b="1" dirty="0" err="1"/>
              <a:t>Organisation</a:t>
            </a:r>
            <a:r>
              <a:rPr lang="en-US" sz="1700" b="1" dirty="0"/>
              <a:t> </a:t>
            </a:r>
            <a:r>
              <a:rPr lang="en-US" sz="1700" dirty="0"/>
              <a:t>: Concerned with cyber activity for the purpose of espionage, sabotage, terrorism or other forms of politically motivated violence</a:t>
            </a:r>
          </a:p>
          <a:p>
            <a:pPr lvl="0">
              <a:lnSpc>
                <a:spcPct val="90000"/>
              </a:lnSpc>
            </a:pPr>
            <a:r>
              <a:rPr lang="en-US" sz="1700" b="1" dirty="0"/>
              <a:t>Australia New Zealand Policing Advisory Agency </a:t>
            </a:r>
            <a:r>
              <a:rPr lang="en-US" sz="1700" dirty="0"/>
              <a:t>: A trans-Tasman advisory and coordinating body that provides policy advice on cross-jurisdictional issues</a:t>
            </a:r>
          </a:p>
          <a:p>
            <a:pPr lvl="0">
              <a:lnSpc>
                <a:spcPct val="90000"/>
              </a:lnSpc>
            </a:pPr>
            <a:r>
              <a:rPr lang="en-US" sz="1700" b="1" dirty="0" err="1"/>
              <a:t>CrimTrac</a:t>
            </a:r>
            <a:r>
              <a:rPr lang="en-US" sz="1700" dirty="0"/>
              <a:t>: A national database aimed at disseminating timely advice to state and federal agencies and stakeholders</a:t>
            </a:r>
          </a:p>
          <a:p>
            <a:pPr lvl="0">
              <a:lnSpc>
                <a:spcPct val="90000"/>
              </a:lnSpc>
            </a:pPr>
            <a:r>
              <a:rPr lang="en-US" sz="1700" b="1" dirty="0"/>
              <a:t>Department of Broadband, Communications and the Digital Economy </a:t>
            </a:r>
            <a:r>
              <a:rPr lang="en-US" sz="1700" dirty="0"/>
              <a:t>: Responsible for the provision of internet services to government, industry and the community</a:t>
            </a:r>
          </a:p>
          <a:p>
            <a:pPr lvl="0">
              <a:lnSpc>
                <a:spcPct val="90000"/>
              </a:lnSpc>
            </a:pPr>
            <a:r>
              <a:rPr lang="en-US" sz="1700" b="1" dirty="0"/>
              <a:t>Department of </a:t>
            </a:r>
            <a:r>
              <a:rPr lang="en-US" sz="1700" b="1" dirty="0" err="1"/>
              <a:t>Defence’s</a:t>
            </a:r>
            <a:r>
              <a:rPr lang="en-US" sz="1700" b="1" dirty="0"/>
              <a:t> Cyber Security Operations Centre </a:t>
            </a:r>
            <a:r>
              <a:rPr lang="en-US" sz="1700" dirty="0"/>
              <a:t>: Concerned with identifying sophisticated cyber threats against Australia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7.1 Agencies that Investigate Cyber Crime</a:t>
            </a:r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lvl="0"/>
            <a:r>
              <a:rPr lang="en-US" b="1" dirty="0"/>
              <a:t>Department of Foreign Affairs and Trade </a:t>
            </a:r>
            <a:r>
              <a:rPr lang="en-US" dirty="0"/>
              <a:t>: Protects Australia’s interests by combating cybercrime internationally</a:t>
            </a:r>
          </a:p>
          <a:p>
            <a:pPr lvl="0"/>
            <a:r>
              <a:rPr lang="en-US" b="1" dirty="0"/>
              <a:t>Department of the Prime Minister and Cabinet </a:t>
            </a:r>
            <a:r>
              <a:rPr lang="en-US" dirty="0"/>
              <a:t>: Central coordinator of cyber policy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706649" y="629266"/>
            <a:ext cx="5343203" cy="1641986"/>
          </a:xfrm>
        </p:spPr>
        <p:txBody>
          <a:bodyPr>
            <a:normAutofit/>
          </a:bodyPr>
          <a:lstStyle/>
          <a:p>
            <a:r>
              <a:rPr lang="en-US" dirty="0"/>
              <a:t>7.2 Cyber Forensics</a:t>
            </a:r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AF4F52DE-4BF3-7261-474F-6511E1C06E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91" r="42802" b="-1"/>
          <a:stretch/>
        </p:blipFill>
        <p:spPr>
          <a:xfrm>
            <a:off x="-1" y="10"/>
            <a:ext cx="4058949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706649" y="2438400"/>
            <a:ext cx="5343203" cy="3809999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Cyber forensics is an extensive discipline in its own right -- a fit topic for a course all its own</a:t>
            </a:r>
            <a:endParaRPr lang="en-US"/>
          </a:p>
          <a:p>
            <a:pPr lvl="0">
              <a:lnSpc>
                <a:spcPct val="90000"/>
              </a:lnSpc>
            </a:pPr>
            <a:r>
              <a:rPr lang="en-US" dirty="0"/>
              <a:t>This section gives an overview of the discipline, highlighting methods and important considerations</a:t>
            </a:r>
            <a:endParaRPr lang="en-US"/>
          </a:p>
          <a:p>
            <a:pPr lvl="0">
              <a:lnSpc>
                <a:spcPct val="90000"/>
              </a:lnSpc>
            </a:pPr>
            <a:r>
              <a:rPr lang="en-US" dirty="0"/>
              <a:t>While it will not make the average cyber-security professional a forensics expert, it will nonetheless acquaint them with the principles, and equip them to communicate with forensics consultants in a meaningful way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706649" y="629266"/>
            <a:ext cx="5343203" cy="1641986"/>
          </a:xfrm>
        </p:spPr>
        <p:txBody>
          <a:bodyPr>
            <a:normAutofit/>
          </a:bodyPr>
          <a:lstStyle/>
          <a:p>
            <a:r>
              <a:rPr lang="en-US" dirty="0"/>
              <a:t>Legal Issues</a:t>
            </a: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E70112EF-59A0-9080-200E-1617EB7D77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13" r="40865" b="1"/>
          <a:stretch/>
        </p:blipFill>
        <p:spPr>
          <a:xfrm>
            <a:off x="-1" y="10"/>
            <a:ext cx="4058949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706649" y="2438400"/>
            <a:ext cx="5343203" cy="3809999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900"/>
              <a:t>While a data breach cause might be determined through the application of forensic techniques, certain legal issues might complicate matters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For example, the ‘Trojan Defence’ which allows an apparent perpetrator to argue that it was not they, but a piece of malicious computer code, or Trojan, that performed the actions unbeknown to them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A competent forensic investigator could anticipate this defence and obtain evidence to dismiss the argument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706649" y="629266"/>
            <a:ext cx="5343203" cy="1641986"/>
          </a:xfrm>
        </p:spPr>
        <p:txBody>
          <a:bodyPr>
            <a:normAutofit/>
          </a:bodyPr>
          <a:lstStyle/>
          <a:p>
            <a:r>
              <a:rPr lang="en-US" dirty="0"/>
              <a:t>Scene of the Crime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E204232-6E48-599C-6AD4-4F2B4DB388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08" r="23385" b="-1"/>
          <a:stretch/>
        </p:blipFill>
        <p:spPr>
          <a:xfrm>
            <a:off x="-1" y="10"/>
            <a:ext cx="4058949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706649" y="2438400"/>
            <a:ext cx="5343203" cy="38099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Hacking of commercially sensitive material</a:t>
            </a:r>
          </a:p>
          <a:p>
            <a:pPr lvl="0"/>
            <a:r>
              <a:rPr lang="en-US" dirty="0"/>
              <a:t>Intellectual Property theft</a:t>
            </a:r>
          </a:p>
          <a:p>
            <a:pPr lvl="0"/>
            <a:r>
              <a:rPr lang="en-US" dirty="0"/>
              <a:t>Fraud</a:t>
            </a:r>
          </a:p>
          <a:p>
            <a:pPr lvl="0"/>
            <a:r>
              <a:rPr lang="en-US" dirty="0"/>
              <a:t>Forgery</a:t>
            </a:r>
          </a:p>
          <a:p>
            <a:pPr lvl="0"/>
            <a:r>
              <a:rPr lang="en-US" dirty="0"/>
              <a:t>Bankruptcy</a:t>
            </a:r>
          </a:p>
          <a:p>
            <a:pPr lvl="0"/>
            <a:r>
              <a:rPr lang="en-US" dirty="0"/>
              <a:t>Improper or illegal system use in the work place</a:t>
            </a:r>
          </a:p>
          <a:p>
            <a:pPr lvl="0"/>
            <a:r>
              <a:rPr lang="en-US" dirty="0"/>
              <a:t>Regulatory compliance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sz="3900"/>
              <a:t>Evidence must be admissible in court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20B314A9-1EA9-4064-D5E6-4315328DBD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21" r="37474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900"/>
              <a:t>Data that may be subsequently relied upon in court must not have been changed during collection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Persons with access to said data must be competent and have a legitimate reason for access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Access logs are kept providing an audit trail of access, complete with details of who, what, where when and how access occurred, and any actions performed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The chief investigator has oversight and is responsible for ensuring the law is always respected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adaa4be3-f650-4692-881a-64ae220cbceb}" enabled="1" method="Standard" siteId="{5a7cc8ab-a4dc-4f9b-bf60-66714049ad6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1241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Ion</vt:lpstr>
      <vt:lpstr>Module 7: Legal Governance, Cyber Forensics, Cyber Intelligence</vt:lpstr>
      <vt:lpstr>7.1 Agencies that Investigate Cyber Crime</vt:lpstr>
      <vt:lpstr>7.1 Agencies that Investigate Cyber Crime</vt:lpstr>
      <vt:lpstr>7.1 Agencies that Investigate Cyber Crime</vt:lpstr>
      <vt:lpstr>7.1 Agencies that Investigate Cyber Crime</vt:lpstr>
      <vt:lpstr>7.2 Cyber Forensics</vt:lpstr>
      <vt:lpstr>Legal Issues</vt:lpstr>
      <vt:lpstr>Scene of the Crime</vt:lpstr>
      <vt:lpstr>Evidence must be admissible in court</vt:lpstr>
      <vt:lpstr>Investigatory Stages</vt:lpstr>
      <vt:lpstr>Investigatory Stages</vt:lpstr>
      <vt:lpstr>Countermeasures</vt:lpstr>
      <vt:lpstr>7.3 Data Breach Intelligence</vt:lpstr>
      <vt:lpstr>Intelligence Sources</vt:lpstr>
      <vt:lpstr>Intelligence Sources</vt:lpstr>
      <vt:lpstr>Create a Cyberthreat Intelligence Program</vt:lpstr>
      <vt:lpstr>Create a Cyberthreat Intelligence Program</vt:lpstr>
      <vt:lpstr>7.4 Legal Aspects of Cyber Risk: State, National &amp; International</vt:lpstr>
      <vt:lpstr>7.5 Case Studies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David Tuffley</cp:lastModifiedBy>
  <cp:revision>7</cp:revision>
  <dcterms:created xsi:type="dcterms:W3CDTF">2023-10-22T04:40:41Z</dcterms:created>
  <dcterms:modified xsi:type="dcterms:W3CDTF">2024-03-27T21:56:40Z</dcterms:modified>
</cp:coreProperties>
</file>