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BC424-955A-8EF6-A793-8CAC1AB647D5}" v="2" dt="2023-10-22T04:43:06.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4" d="100"/>
          <a:sy n="84" d="100"/>
        </p:scale>
        <p:origin x="9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292581-956F-4228-B730-C4136916F9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E97547C-D5E4-4124-9BB6-0AAF71649564}">
      <dgm:prSet/>
      <dgm:spPr/>
      <dgm:t>
        <a:bodyPr/>
        <a:lstStyle/>
        <a:p>
          <a:r>
            <a:rPr lang="en-US" b="0" i="0" dirty="0"/>
            <a:t>Social media and online </a:t>
          </a:r>
          <a:r>
            <a:rPr lang="en-US" b="0" i="0" dirty="0" err="1"/>
            <a:t>behaviour</a:t>
          </a:r>
          <a:endParaRPr lang="en-US" dirty="0"/>
        </a:p>
      </dgm:t>
    </dgm:pt>
    <dgm:pt modelId="{E9EED6EA-7507-4D3F-BEE8-FA87873533A1}" type="parTrans" cxnId="{EA73B1E8-4A99-4F6B-A529-8782C0C9675F}">
      <dgm:prSet/>
      <dgm:spPr/>
      <dgm:t>
        <a:bodyPr/>
        <a:lstStyle/>
        <a:p>
          <a:endParaRPr lang="en-US"/>
        </a:p>
      </dgm:t>
    </dgm:pt>
    <dgm:pt modelId="{DF8A4673-CA21-4AB3-8C7D-56DCE6FCD5AB}" type="sibTrans" cxnId="{EA73B1E8-4A99-4F6B-A529-8782C0C9675F}">
      <dgm:prSet/>
      <dgm:spPr/>
      <dgm:t>
        <a:bodyPr/>
        <a:lstStyle/>
        <a:p>
          <a:endParaRPr lang="en-US"/>
        </a:p>
      </dgm:t>
    </dgm:pt>
    <dgm:pt modelId="{7F28CE3E-A636-42B8-A023-4817A6C6D57A}">
      <dgm:prSet/>
      <dgm:spPr/>
      <dgm:t>
        <a:bodyPr/>
        <a:lstStyle/>
        <a:p>
          <a:r>
            <a:rPr lang="en-US" b="0" i="0"/>
            <a:t>Technology for social good</a:t>
          </a:r>
          <a:endParaRPr lang="en-US"/>
        </a:p>
      </dgm:t>
    </dgm:pt>
    <dgm:pt modelId="{B6A5F04D-AC9F-4BA5-A89A-07EFA3885ADB}" type="parTrans" cxnId="{8E27CFDA-9B69-4BC9-8190-E521E93BF2D0}">
      <dgm:prSet/>
      <dgm:spPr/>
      <dgm:t>
        <a:bodyPr/>
        <a:lstStyle/>
        <a:p>
          <a:endParaRPr lang="en-US"/>
        </a:p>
      </dgm:t>
    </dgm:pt>
    <dgm:pt modelId="{F6030468-1749-4354-8287-BC4355E7F13A}" type="sibTrans" cxnId="{8E27CFDA-9B69-4BC9-8190-E521E93BF2D0}">
      <dgm:prSet/>
      <dgm:spPr/>
      <dgm:t>
        <a:bodyPr/>
        <a:lstStyle/>
        <a:p>
          <a:endParaRPr lang="en-US"/>
        </a:p>
      </dgm:t>
    </dgm:pt>
    <dgm:pt modelId="{1B4B1DD9-ACEA-4CFE-BE70-93D904DA9CFB}">
      <dgm:prSet/>
      <dgm:spPr/>
      <dgm:t>
        <a:bodyPr/>
        <a:lstStyle/>
        <a:p>
          <a:r>
            <a:rPr lang="en-US" b="0" i="0"/>
            <a:t>Accessibility and inclusion</a:t>
          </a:r>
          <a:endParaRPr lang="en-US"/>
        </a:p>
      </dgm:t>
    </dgm:pt>
    <dgm:pt modelId="{17B653A2-CCF0-4D22-A98E-3873BB25EACB}" type="parTrans" cxnId="{301A0EA1-6264-4079-B29D-546DF8C6F44C}">
      <dgm:prSet/>
      <dgm:spPr/>
      <dgm:t>
        <a:bodyPr/>
        <a:lstStyle/>
        <a:p>
          <a:endParaRPr lang="en-US"/>
        </a:p>
      </dgm:t>
    </dgm:pt>
    <dgm:pt modelId="{0DA2CFCA-97A7-4719-9CDA-BC493C1C3035}" type="sibTrans" cxnId="{301A0EA1-6264-4079-B29D-546DF8C6F44C}">
      <dgm:prSet/>
      <dgm:spPr/>
      <dgm:t>
        <a:bodyPr/>
        <a:lstStyle/>
        <a:p>
          <a:endParaRPr lang="en-US"/>
        </a:p>
      </dgm:t>
    </dgm:pt>
    <dgm:pt modelId="{B2C758D2-283B-4EF1-B338-8FEF9119F0AE}" type="pres">
      <dgm:prSet presAssocID="{D9292581-956F-4228-B730-C4136916F9EE}" presName="linear" presStyleCnt="0">
        <dgm:presLayoutVars>
          <dgm:animLvl val="lvl"/>
          <dgm:resizeHandles val="exact"/>
        </dgm:presLayoutVars>
      </dgm:prSet>
      <dgm:spPr/>
    </dgm:pt>
    <dgm:pt modelId="{6C5A93C2-BB2A-4DD5-8E44-7C378B32F589}" type="pres">
      <dgm:prSet presAssocID="{6E97547C-D5E4-4124-9BB6-0AAF71649564}" presName="parentText" presStyleLbl="node1" presStyleIdx="0" presStyleCnt="3">
        <dgm:presLayoutVars>
          <dgm:chMax val="0"/>
          <dgm:bulletEnabled val="1"/>
        </dgm:presLayoutVars>
      </dgm:prSet>
      <dgm:spPr/>
    </dgm:pt>
    <dgm:pt modelId="{DB97021E-E97E-4D97-A173-5BFF9C6821C5}" type="pres">
      <dgm:prSet presAssocID="{DF8A4673-CA21-4AB3-8C7D-56DCE6FCD5AB}" presName="spacer" presStyleCnt="0"/>
      <dgm:spPr/>
    </dgm:pt>
    <dgm:pt modelId="{AE5D5733-2789-45E9-B625-13448CE2DE48}" type="pres">
      <dgm:prSet presAssocID="{7F28CE3E-A636-42B8-A023-4817A6C6D57A}" presName="parentText" presStyleLbl="node1" presStyleIdx="1" presStyleCnt="3">
        <dgm:presLayoutVars>
          <dgm:chMax val="0"/>
          <dgm:bulletEnabled val="1"/>
        </dgm:presLayoutVars>
      </dgm:prSet>
      <dgm:spPr/>
    </dgm:pt>
    <dgm:pt modelId="{701A9AEC-181B-4E7B-9AAE-E681E6B544BC}" type="pres">
      <dgm:prSet presAssocID="{F6030468-1749-4354-8287-BC4355E7F13A}" presName="spacer" presStyleCnt="0"/>
      <dgm:spPr/>
    </dgm:pt>
    <dgm:pt modelId="{D38F45B0-07BF-4164-9CDB-E9E1D29FFE0B}" type="pres">
      <dgm:prSet presAssocID="{1B4B1DD9-ACEA-4CFE-BE70-93D904DA9CFB}" presName="parentText" presStyleLbl="node1" presStyleIdx="2" presStyleCnt="3">
        <dgm:presLayoutVars>
          <dgm:chMax val="0"/>
          <dgm:bulletEnabled val="1"/>
        </dgm:presLayoutVars>
      </dgm:prSet>
      <dgm:spPr/>
    </dgm:pt>
  </dgm:ptLst>
  <dgm:cxnLst>
    <dgm:cxn modelId="{6DEBB761-B8D4-455B-AEBC-E383C8253734}" type="presOf" srcId="{7F28CE3E-A636-42B8-A023-4817A6C6D57A}" destId="{AE5D5733-2789-45E9-B625-13448CE2DE48}" srcOrd="0" destOrd="0" presId="urn:microsoft.com/office/officeart/2005/8/layout/vList2"/>
    <dgm:cxn modelId="{EE84D249-D47B-4F1C-950C-DF37B72A7116}" type="presOf" srcId="{6E97547C-D5E4-4124-9BB6-0AAF71649564}" destId="{6C5A93C2-BB2A-4DD5-8E44-7C378B32F589}" srcOrd="0" destOrd="0" presId="urn:microsoft.com/office/officeart/2005/8/layout/vList2"/>
    <dgm:cxn modelId="{24102771-A35C-4B51-850A-121082C33FD4}" type="presOf" srcId="{1B4B1DD9-ACEA-4CFE-BE70-93D904DA9CFB}" destId="{D38F45B0-07BF-4164-9CDB-E9E1D29FFE0B}" srcOrd="0" destOrd="0" presId="urn:microsoft.com/office/officeart/2005/8/layout/vList2"/>
    <dgm:cxn modelId="{00D52B51-6BA0-447B-AE7C-018659D8E2FB}" type="presOf" srcId="{D9292581-956F-4228-B730-C4136916F9EE}" destId="{B2C758D2-283B-4EF1-B338-8FEF9119F0AE}" srcOrd="0" destOrd="0" presId="urn:microsoft.com/office/officeart/2005/8/layout/vList2"/>
    <dgm:cxn modelId="{301A0EA1-6264-4079-B29D-546DF8C6F44C}" srcId="{D9292581-956F-4228-B730-C4136916F9EE}" destId="{1B4B1DD9-ACEA-4CFE-BE70-93D904DA9CFB}" srcOrd="2" destOrd="0" parTransId="{17B653A2-CCF0-4D22-A98E-3873BB25EACB}" sibTransId="{0DA2CFCA-97A7-4719-9CDA-BC493C1C3035}"/>
    <dgm:cxn modelId="{8E27CFDA-9B69-4BC9-8190-E521E93BF2D0}" srcId="{D9292581-956F-4228-B730-C4136916F9EE}" destId="{7F28CE3E-A636-42B8-A023-4817A6C6D57A}" srcOrd="1" destOrd="0" parTransId="{B6A5F04D-AC9F-4BA5-A89A-07EFA3885ADB}" sibTransId="{F6030468-1749-4354-8287-BC4355E7F13A}"/>
    <dgm:cxn modelId="{EA73B1E8-4A99-4F6B-A529-8782C0C9675F}" srcId="{D9292581-956F-4228-B730-C4136916F9EE}" destId="{6E97547C-D5E4-4124-9BB6-0AAF71649564}" srcOrd="0" destOrd="0" parTransId="{E9EED6EA-7507-4D3F-BEE8-FA87873533A1}" sibTransId="{DF8A4673-CA21-4AB3-8C7D-56DCE6FCD5AB}"/>
    <dgm:cxn modelId="{DDE24180-B30E-46AA-B0AD-D3DE25BD7DC4}" type="presParOf" srcId="{B2C758D2-283B-4EF1-B338-8FEF9119F0AE}" destId="{6C5A93C2-BB2A-4DD5-8E44-7C378B32F589}" srcOrd="0" destOrd="0" presId="urn:microsoft.com/office/officeart/2005/8/layout/vList2"/>
    <dgm:cxn modelId="{16D75E07-91F1-4D45-A6EA-C222C5C71D61}" type="presParOf" srcId="{B2C758D2-283B-4EF1-B338-8FEF9119F0AE}" destId="{DB97021E-E97E-4D97-A173-5BFF9C6821C5}" srcOrd="1" destOrd="0" presId="urn:microsoft.com/office/officeart/2005/8/layout/vList2"/>
    <dgm:cxn modelId="{2DA29A1B-A2A5-4643-80D9-039D1AD85496}" type="presParOf" srcId="{B2C758D2-283B-4EF1-B338-8FEF9119F0AE}" destId="{AE5D5733-2789-45E9-B625-13448CE2DE48}" srcOrd="2" destOrd="0" presId="urn:microsoft.com/office/officeart/2005/8/layout/vList2"/>
    <dgm:cxn modelId="{0E566601-A526-4E82-A326-18154B64291E}" type="presParOf" srcId="{B2C758D2-283B-4EF1-B338-8FEF9119F0AE}" destId="{701A9AEC-181B-4E7B-9AAE-E681E6B544BC}" srcOrd="3" destOrd="0" presId="urn:microsoft.com/office/officeart/2005/8/layout/vList2"/>
    <dgm:cxn modelId="{705B8D6A-7B20-42C9-B645-51273ED52AA1}" type="presParOf" srcId="{B2C758D2-283B-4EF1-B338-8FEF9119F0AE}" destId="{D38F45B0-07BF-4164-9CDB-E9E1D29FFE0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A93C2-BB2A-4DD5-8E44-7C378B32F589}">
      <dsp:nvSpPr>
        <dsp:cNvPr id="0" name=""/>
        <dsp:cNvSpPr/>
      </dsp:nvSpPr>
      <dsp:spPr>
        <a:xfrm>
          <a:off x="0" y="582298"/>
          <a:ext cx="8946541"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dirty="0"/>
            <a:t>Social media and online </a:t>
          </a:r>
          <a:r>
            <a:rPr lang="en-US" sz="3900" b="0" i="0" kern="1200" dirty="0" err="1"/>
            <a:t>behaviour</a:t>
          </a:r>
          <a:endParaRPr lang="en-US" sz="3900" kern="1200" dirty="0"/>
        </a:p>
      </dsp:txBody>
      <dsp:txXfrm>
        <a:off x="45663" y="627961"/>
        <a:ext cx="8855215" cy="844089"/>
      </dsp:txXfrm>
    </dsp:sp>
    <dsp:sp modelId="{AE5D5733-2789-45E9-B625-13448CE2DE48}">
      <dsp:nvSpPr>
        <dsp:cNvPr id="0" name=""/>
        <dsp:cNvSpPr/>
      </dsp:nvSpPr>
      <dsp:spPr>
        <a:xfrm>
          <a:off x="0" y="1630033"/>
          <a:ext cx="8946541"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a:t>Technology for social good</a:t>
          </a:r>
          <a:endParaRPr lang="en-US" sz="3900" kern="1200"/>
        </a:p>
      </dsp:txBody>
      <dsp:txXfrm>
        <a:off x="45663" y="1675696"/>
        <a:ext cx="8855215" cy="844089"/>
      </dsp:txXfrm>
    </dsp:sp>
    <dsp:sp modelId="{D38F45B0-07BF-4164-9CDB-E9E1D29FFE0B}">
      <dsp:nvSpPr>
        <dsp:cNvPr id="0" name=""/>
        <dsp:cNvSpPr/>
      </dsp:nvSpPr>
      <dsp:spPr>
        <a:xfrm>
          <a:off x="0" y="2677768"/>
          <a:ext cx="8946541"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a:t>Accessibility and inclusion</a:t>
          </a:r>
          <a:endParaRPr lang="en-US" sz="3900" kern="1200"/>
        </a:p>
      </dsp:txBody>
      <dsp:txXfrm>
        <a:off x="45663" y="2723431"/>
        <a:ext cx="8855215"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989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1011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740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085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96224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7156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079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1991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6472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1070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1592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0393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3422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054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136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222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34215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4809250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Electronics protoboard">
            <a:extLst>
              <a:ext uri="{FF2B5EF4-FFF2-40B4-BE49-F238E27FC236}">
                <a16:creationId xmlns:a16="http://schemas.microsoft.com/office/drawing/2014/main" id="{C5A1FBA4-E1D3-0C23-D621-3231CD069259}"/>
              </a:ext>
            </a:extLst>
          </p:cNvPr>
          <p:cNvPicPr>
            <a:picLocks noChangeAspect="1"/>
          </p:cNvPicPr>
          <p:nvPr/>
        </p:nvPicPr>
        <p:blipFill rotWithShape="1">
          <a:blip r:embed="rId3">
            <a:duotone>
              <a:prstClr val="black"/>
              <a:schemeClr val="accent5">
                <a:tint val="45000"/>
                <a:satMod val="400000"/>
              </a:schemeClr>
            </a:duotone>
            <a:alphaModFix amt="25000"/>
          </a:blip>
          <a:srcRect t="23278" r="9085" b="-7"/>
          <a:stretch/>
        </p:blipFill>
        <p:spPr>
          <a:xfrm>
            <a:off x="20" y="10"/>
            <a:ext cx="12191980" cy="6857990"/>
          </a:xfrm>
          <a:prstGeom prst="rect">
            <a:avLst/>
          </a:prstGeom>
        </p:spPr>
      </p:pic>
      <p:sp>
        <p:nvSpPr>
          <p:cNvPr id="2" name="Title"/>
          <p:cNvSpPr>
            <a:spLocks noGrp="1"/>
          </p:cNvSpPr>
          <p:nvPr>
            <p:ph type="ctrTitle"/>
          </p:nvPr>
        </p:nvSpPr>
        <p:spPr>
          <a:xfrm>
            <a:off x="1154955" y="1447800"/>
            <a:ext cx="8825658" cy="3329581"/>
          </a:xfrm>
        </p:spPr>
        <p:txBody>
          <a:bodyPr>
            <a:normAutofit/>
          </a:bodyPr>
          <a:lstStyle/>
          <a:p>
            <a:r>
              <a:rPr lang="en-US" dirty="0"/>
              <a:t>Module 8: Impact of IT on Society</a:t>
            </a:r>
          </a:p>
        </p:txBody>
      </p:sp>
      <p:sp>
        <p:nvSpPr>
          <p:cNvPr id="8" name="Rectangle 7">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82381" y="629266"/>
            <a:ext cx="4767471" cy="1641986"/>
          </a:xfrm>
        </p:spPr>
        <p:txBody>
          <a:bodyPr>
            <a:normAutofit/>
          </a:bodyPr>
          <a:lstStyle/>
          <a:p>
            <a:r>
              <a:rPr lang="en-US" sz="3900"/>
              <a:t>Online Harassment &amp; Cyberbullying</a:t>
            </a:r>
          </a:p>
        </p:txBody>
      </p:sp>
      <p:pic>
        <p:nvPicPr>
          <p:cNvPr id="5" name="Picture 4" descr="A group of multi coloured wooden stick figures">
            <a:extLst>
              <a:ext uri="{FF2B5EF4-FFF2-40B4-BE49-F238E27FC236}">
                <a16:creationId xmlns:a16="http://schemas.microsoft.com/office/drawing/2014/main" id="{4B0E473B-4E63-CC7C-0CA5-E74A47FD06AD}"/>
              </a:ext>
            </a:extLst>
          </p:cNvPr>
          <p:cNvPicPr>
            <a:picLocks noChangeAspect="1"/>
          </p:cNvPicPr>
          <p:nvPr/>
        </p:nvPicPr>
        <p:blipFill rotWithShape="1">
          <a:blip r:embed="rId3"/>
          <a:srcRect l="19534" r="33666"/>
          <a:stretch/>
        </p:blipFill>
        <p:spPr>
          <a:xfrm>
            <a:off x="-1" y="10"/>
            <a:ext cx="4634680" cy="6857990"/>
          </a:xfrm>
          <a:prstGeom prst="rect">
            <a:avLst/>
          </a:prstGeom>
        </p:spPr>
      </p:pic>
      <p:sp>
        <p:nvSpPr>
          <p:cNvPr id="3" name="Content Placeholder"/>
          <p:cNvSpPr>
            <a:spLocks noGrp="1"/>
          </p:cNvSpPr>
          <p:nvPr>
            <p:ph idx="1"/>
          </p:nvPr>
        </p:nvSpPr>
        <p:spPr>
          <a:xfrm>
            <a:off x="5282381" y="2438400"/>
            <a:ext cx="4767471" cy="3809999"/>
          </a:xfrm>
        </p:spPr>
        <p:txBody>
          <a:bodyPr>
            <a:normAutofit/>
          </a:bodyPr>
          <a:lstStyle/>
          <a:p>
            <a:pPr lvl="0"/>
            <a:r>
              <a:rPr lang="en-US" dirty="0"/>
              <a:t>Be aware of what you post online and how it might affect others</a:t>
            </a:r>
          </a:p>
          <a:p>
            <a:pPr lvl="0"/>
            <a:r>
              <a:rPr lang="en-US" dirty="0"/>
              <a:t>Respect other people's privacy and boundaries</a:t>
            </a:r>
          </a:p>
          <a:p>
            <a:pPr lvl="0"/>
            <a:r>
              <a:rPr lang="en-US" dirty="0"/>
              <a:t>Be a positive role model for others</a:t>
            </a:r>
          </a:p>
          <a:p>
            <a:pPr lvl="0"/>
            <a:r>
              <a:rPr lang="en-US" dirty="0"/>
              <a:t>Educate yourself and others about online safety and digital citizenship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48930" y="629266"/>
            <a:ext cx="6188190" cy="1622321"/>
          </a:xfrm>
        </p:spPr>
        <p:txBody>
          <a:bodyPr>
            <a:normAutofit/>
          </a:bodyPr>
          <a:lstStyle/>
          <a:p>
            <a:r>
              <a:rPr lang="en-US">
                <a:solidFill>
                  <a:srgbClr val="EBEBEB"/>
                </a:solidFill>
              </a:rPr>
              <a:t>Online Harassment &amp; Cyberbullying</a:t>
            </a:r>
          </a:p>
        </p:txBody>
      </p:sp>
      <p:sp>
        <p:nvSpPr>
          <p:cNvPr id="3" name="Content Placeholder"/>
          <p:cNvSpPr>
            <a:spLocks noGrp="1"/>
          </p:cNvSpPr>
          <p:nvPr>
            <p:ph idx="1"/>
          </p:nvPr>
        </p:nvSpPr>
        <p:spPr>
          <a:xfrm>
            <a:off x="648930" y="2438400"/>
            <a:ext cx="6188189" cy="3785419"/>
          </a:xfrm>
        </p:spPr>
        <p:txBody>
          <a:bodyPr>
            <a:normAutofit/>
          </a:bodyPr>
          <a:lstStyle/>
          <a:p>
            <a:pPr lvl="0"/>
            <a:r>
              <a:rPr lang="en-US">
                <a:solidFill>
                  <a:srgbClr val="FFFFFF"/>
                </a:solidFill>
              </a:rPr>
              <a:t>Do not respond or retaliate to the harasser or bully</a:t>
            </a:r>
          </a:p>
          <a:p>
            <a:pPr lvl="0"/>
            <a:r>
              <a:rPr lang="en-US">
                <a:solidFill>
                  <a:srgbClr val="FFFFFF"/>
                </a:solidFill>
              </a:rPr>
              <a:t>Save the evidence of the harassment or bullying</a:t>
            </a:r>
          </a:p>
          <a:p>
            <a:pPr lvl="0"/>
            <a:r>
              <a:rPr lang="en-US">
                <a:solidFill>
                  <a:srgbClr val="FFFFFF"/>
                </a:solidFill>
              </a:rPr>
              <a:t>Report the harassment or bullying to the platform where it happened</a:t>
            </a:r>
          </a:p>
          <a:p>
            <a:pPr lvl="0"/>
            <a:r>
              <a:rPr lang="en-US">
                <a:solidFill>
                  <a:srgbClr val="FFFFFF"/>
                </a:solidFill>
              </a:rPr>
              <a:t>Seek support from someone you trust</a:t>
            </a:r>
          </a:p>
          <a:p>
            <a:pPr lvl="0"/>
            <a:r>
              <a:rPr lang="en-US">
                <a:solidFill>
                  <a:srgbClr val="FFFFFF"/>
                </a:solidFill>
              </a:rPr>
              <a:t>Take care of yourself</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98C235C3-FF31-A982-D70B-9DA67C5AC542}"/>
              </a:ext>
            </a:extLst>
          </p:cNvPr>
          <p:cNvPicPr>
            <a:picLocks noChangeAspect="1"/>
          </p:cNvPicPr>
          <p:nvPr/>
        </p:nvPicPr>
        <p:blipFill rotWithShape="1">
          <a:blip r:embed="rId3"/>
          <a:srcRect l="29319" r="1640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ctangle 12">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ctrTitle"/>
          </p:nvPr>
        </p:nvSpPr>
        <p:spPr>
          <a:xfrm>
            <a:off x="5214033" y="1266958"/>
            <a:ext cx="6248624" cy="4528457"/>
          </a:xfrm>
        </p:spPr>
        <p:txBody>
          <a:bodyPr anchor="ctr">
            <a:normAutofit/>
          </a:bodyPr>
          <a:lstStyle/>
          <a:p>
            <a:r>
              <a:rPr lang="en-US" dirty="0"/>
              <a:t>8.2. Technology for Social Good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24006" y="629266"/>
            <a:ext cx="4985469" cy="1469878"/>
          </a:xfrm>
        </p:spPr>
        <p:txBody>
          <a:bodyPr>
            <a:normAutofit/>
          </a:bodyPr>
          <a:lstStyle/>
          <a:p>
            <a:r>
              <a:rPr lang="en-US" dirty="0"/>
              <a:t>Ethical Innovation &amp; Positive Impact</a:t>
            </a:r>
          </a:p>
        </p:txBody>
      </p:sp>
      <p:pic>
        <p:nvPicPr>
          <p:cNvPr id="7" name="Graphic 6" descr="Light Bulb and Gear">
            <a:extLst>
              <a:ext uri="{FF2B5EF4-FFF2-40B4-BE49-F238E27FC236}">
                <a16:creationId xmlns:a16="http://schemas.microsoft.com/office/drawing/2014/main" id="{0B68168C-E362-E400-2670-24712519E0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914" y="1339536"/>
            <a:ext cx="4261089" cy="4261089"/>
          </a:xfrm>
          <a:prstGeom prst="rect">
            <a:avLst/>
          </a:prstGeom>
          <a:effectLst>
            <a:outerShdw blurRad="50800" dist="38100" dir="5400000" algn="t" rotWithShape="0">
              <a:prstClr val="black">
                <a:alpha val="43000"/>
              </a:prstClr>
            </a:outerShdw>
          </a:effectLst>
        </p:spPr>
      </p:pic>
      <p:sp>
        <p:nvSpPr>
          <p:cNvPr id="3" name="Content Placeholder"/>
          <p:cNvSpPr>
            <a:spLocks noGrp="1"/>
          </p:cNvSpPr>
          <p:nvPr>
            <p:ph idx="1"/>
          </p:nvPr>
        </p:nvSpPr>
        <p:spPr>
          <a:xfrm>
            <a:off x="5224005" y="2337683"/>
            <a:ext cx="4985470" cy="3910716"/>
          </a:xfrm>
        </p:spPr>
        <p:txBody>
          <a:bodyPr>
            <a:normAutofit/>
          </a:bodyPr>
          <a:lstStyle/>
          <a:p>
            <a:pPr lvl="0">
              <a:lnSpc>
                <a:spcPct val="90000"/>
              </a:lnSpc>
            </a:pPr>
            <a:r>
              <a:rPr lang="en-US" sz="1600"/>
              <a:t>Ethical Innovation &amp; Positive Impact: How to Use Technology for Social Good How can we ensure that our innovations are aligned with our values and contribute to positive social impact?</a:t>
            </a:r>
          </a:p>
          <a:p>
            <a:pPr lvl="0">
              <a:lnSpc>
                <a:spcPct val="90000"/>
              </a:lnSpc>
            </a:pPr>
            <a:r>
              <a:rPr lang="en-US" sz="1600"/>
              <a:t>Technology for social good should be designed with and for the people who will use it and benefit from it</a:t>
            </a:r>
          </a:p>
          <a:p>
            <a:pPr lvl="0">
              <a:lnSpc>
                <a:spcPct val="90000"/>
              </a:lnSpc>
            </a:pPr>
            <a:r>
              <a:rPr lang="en-US" sz="1600"/>
              <a:t>Technology for social good should not operate in isolation, but in relation to the social, cultural, economic, environmental, and political context in which it is deployed</a:t>
            </a:r>
          </a:p>
          <a:p>
            <a:pPr lvl="0">
              <a:lnSpc>
                <a:spcPct val="90000"/>
              </a:lnSpc>
            </a:pPr>
            <a:r>
              <a:rPr lang="en-US" sz="1600"/>
              <a:t>Technology for social good should be guided by ethical principles and standards that reflect your values and commitments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Essence of Technology for Social Good</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dirty="0"/>
              <a:t>Digital platforms that connect people, resources, and information across borders and sectors</a:t>
            </a:r>
            <a:endParaRPr lang="en-US"/>
          </a:p>
          <a:p>
            <a:pPr lvl="0">
              <a:lnSpc>
                <a:spcPct val="90000"/>
              </a:lnSpc>
            </a:pPr>
            <a:r>
              <a:rPr lang="en-US" dirty="0"/>
              <a:t>Mobile applications that provide access to essential services, such as health care, education, and banking</a:t>
            </a:r>
            <a:endParaRPr lang="en-US"/>
          </a:p>
          <a:p>
            <a:pPr lvl="0">
              <a:lnSpc>
                <a:spcPct val="90000"/>
              </a:lnSpc>
            </a:pPr>
            <a:r>
              <a:rPr lang="en-US" dirty="0"/>
              <a:t>Data analytics that help measure and improve the impact of social interventions</a:t>
            </a:r>
            <a:endParaRPr lang="en-US"/>
          </a:p>
          <a:p>
            <a:pPr lvl="0">
              <a:lnSpc>
                <a:spcPct val="90000"/>
              </a:lnSpc>
            </a:pPr>
            <a:r>
              <a:rPr lang="en-US" dirty="0"/>
              <a:t>Artificial intelligence that enhances human capabilities and supports decision making</a:t>
            </a:r>
            <a:endParaRPr lang="en-US"/>
          </a:p>
          <a:p>
            <a:pPr lvl="0">
              <a:lnSpc>
                <a:spcPct val="90000"/>
              </a:lnSpc>
            </a:pPr>
            <a:r>
              <a:rPr lang="en-US" dirty="0"/>
              <a:t>Blockchain that enables transparency and accountability in transactions and governance</a:t>
            </a:r>
            <a:endParaRPr lang="en-US"/>
          </a:p>
          <a:p>
            <a:pPr lvl="0">
              <a:lnSpc>
                <a:spcPct val="90000"/>
              </a:lnSpc>
            </a:pPr>
            <a:r>
              <a:rPr lang="en-US" dirty="0"/>
              <a:t>Internet of things that enables smart and sustainable solutions for energy, water, and waste management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Policies Guiding Ethical Innovation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Design with the user</a:t>
            </a:r>
          </a:p>
          <a:p>
            <a:pPr lvl="0"/>
            <a:r>
              <a:rPr lang="en-US" dirty="0"/>
              <a:t>Understand the existing ecosystem</a:t>
            </a:r>
          </a:p>
          <a:p>
            <a:pPr lvl="0"/>
            <a:r>
              <a:rPr lang="en-US" dirty="0"/>
              <a:t>Design for scale</a:t>
            </a:r>
          </a:p>
          <a:p>
            <a:pPr lvl="0"/>
            <a:r>
              <a:rPr lang="en-US" dirty="0"/>
              <a:t>Build for sustainability</a:t>
            </a:r>
          </a:p>
          <a:p>
            <a:pPr lvl="0"/>
            <a:r>
              <a:rPr lang="en-US" dirty="0"/>
              <a:t>Be data driven</a:t>
            </a:r>
          </a:p>
          <a:p>
            <a:pPr lvl="0"/>
            <a:r>
              <a:rPr lang="en-US" dirty="0"/>
              <a:t>Use open standards, open data, open source, and open innovation</a:t>
            </a:r>
          </a:p>
          <a:p>
            <a:pPr lvl="0"/>
            <a:r>
              <a:rPr lang="en-US" dirty="0"/>
              <a:t>Reuse and improve</a:t>
            </a:r>
          </a:p>
          <a:p>
            <a:pPr lvl="0"/>
            <a:r>
              <a:rPr lang="en-US" dirty="0"/>
              <a:t>Do no harm</a:t>
            </a:r>
          </a:p>
          <a:p>
            <a:pPr lvl="0"/>
            <a:r>
              <a:rPr lang="en-US" dirty="0"/>
              <a:t>Address privacy and security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Data Privacy &amp; Security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Assess and classify data</a:t>
            </a:r>
          </a:p>
          <a:p>
            <a:pPr lvl="0"/>
            <a:r>
              <a:rPr lang="en-US" dirty="0"/>
              <a:t>Practice minimal data collection</a:t>
            </a:r>
          </a:p>
          <a:p>
            <a:pPr lvl="0"/>
            <a:r>
              <a:rPr lang="en-US" dirty="0"/>
              <a:t>Get consent and be transparent</a:t>
            </a:r>
          </a:p>
          <a:p>
            <a:pPr lvl="0"/>
            <a:r>
              <a:rPr lang="en-US" dirty="0"/>
              <a:t>Practice robust data security</a:t>
            </a:r>
          </a:p>
          <a:p>
            <a:pPr lvl="0"/>
            <a:r>
              <a:rPr lang="en-US" dirty="0"/>
              <a:t>Encourage education and awareness</a:t>
            </a:r>
          </a:p>
          <a:p>
            <a:pPr lvl="0"/>
            <a:r>
              <a:rPr lang="en-US" dirty="0"/>
              <a:t>Create achievable policies and SLAs with third parties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Addressing Ethical Dilemmas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Identify the stakeholders and their values</a:t>
            </a:r>
          </a:p>
          <a:p>
            <a:pPr lvl="0"/>
            <a:r>
              <a:rPr lang="en-US" dirty="0"/>
              <a:t>Analyse the ethical issues and principles</a:t>
            </a:r>
          </a:p>
          <a:p>
            <a:pPr lvl="0"/>
            <a:r>
              <a:rPr lang="en-US" dirty="0"/>
              <a:t>Evaluate the alternatives and consequences</a:t>
            </a:r>
          </a:p>
          <a:p>
            <a:pPr lvl="0"/>
            <a:r>
              <a:rPr lang="en-US" dirty="0"/>
              <a:t>Choose the best option and justify it</a:t>
            </a:r>
          </a:p>
          <a:p>
            <a:pPr lvl="0"/>
            <a:r>
              <a:rPr lang="en-US" dirty="0"/>
              <a:t>Monitor and revise as needed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72012" y="1447800"/>
            <a:ext cx="5222325" cy="3329581"/>
          </a:xfrm>
        </p:spPr>
        <p:txBody>
          <a:bodyPr>
            <a:normAutofit/>
          </a:bodyPr>
          <a:lstStyle/>
          <a:p>
            <a:r>
              <a:rPr lang="en-US" sz="6700">
                <a:solidFill>
                  <a:srgbClr val="EBEBEB"/>
                </a:solidFill>
              </a:rPr>
              <a:t>8.3. Accessibility &amp; Inclusion</a:t>
            </a:r>
          </a:p>
        </p:txBody>
      </p:sp>
      <p:sp>
        <p:nvSpPr>
          <p:cNvPr id="10"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13A58C39-3BE8-CDE4-3554-E02EEE4369F1}"/>
              </a:ext>
            </a:extLst>
          </p:cNvPr>
          <p:cNvPicPr>
            <a:picLocks noChangeAspect="1"/>
          </p:cNvPicPr>
          <p:nvPr/>
        </p:nvPicPr>
        <p:blipFill rotWithShape="1">
          <a:blip r:embed="rId3"/>
          <a:srcRect l="21378" r="38593"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2" name="Rectangle 11">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The Digital Divide</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700"/>
              <a:t>Improving the availability and quality of internet infrastructure and services in remote and regional areas</a:t>
            </a:r>
          </a:p>
          <a:p>
            <a:pPr lvl="0">
              <a:lnSpc>
                <a:spcPct val="90000"/>
              </a:lnSpc>
            </a:pPr>
            <a:r>
              <a:rPr lang="en-US" sz="1700"/>
              <a:t>Providing affordable and flexible internet plans and devices for low-income households</a:t>
            </a:r>
          </a:p>
          <a:p>
            <a:pPr lvl="0">
              <a:lnSpc>
                <a:spcPct val="90000"/>
              </a:lnSpc>
            </a:pPr>
            <a:r>
              <a:rPr lang="en-US" sz="1700"/>
              <a:t>Offering free or subsidised access to public internet facilities such as libraries, community centres, or Wi-Fi hotspots</a:t>
            </a:r>
          </a:p>
          <a:p>
            <a:pPr lvl="0">
              <a:lnSpc>
                <a:spcPct val="90000"/>
              </a:lnSpc>
            </a:pPr>
            <a:r>
              <a:rPr lang="en-US" sz="1700"/>
              <a:t>Developing and delivering digital literacy programs that cater to the needs and preferences of different groups of users</a:t>
            </a:r>
          </a:p>
          <a:p>
            <a:pPr lvl="0">
              <a:lnSpc>
                <a:spcPct val="90000"/>
              </a:lnSpc>
            </a:pPr>
            <a:r>
              <a:rPr lang="en-US" sz="1700"/>
              <a:t>Supporting online safety and security awareness and education</a:t>
            </a:r>
          </a:p>
          <a:p>
            <a:pPr lvl="0">
              <a:lnSpc>
                <a:spcPct val="90000"/>
              </a:lnSpc>
            </a:pPr>
            <a:r>
              <a:rPr lang="en-US" sz="1700"/>
              <a:t>Encouraging and facilitating online participation and engagement in social, cultural, economic, and civic activities</a:t>
            </a:r>
          </a:p>
          <a:p>
            <a:pPr lvl="0">
              <a:lnSpc>
                <a:spcPct val="90000"/>
              </a:lnSpc>
            </a:pPr>
            <a:r>
              <a:rPr lang="en-US" sz="1700"/>
              <a:t>Promoting innovation and creativity in using digital technology for personal and professional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a:extLst>
              <a:ext uri="{FF2B5EF4-FFF2-40B4-BE49-F238E27FC236}">
                <a16:creationId xmlns:a16="http://schemas.microsoft.com/office/drawing/2014/main" id="{0229F1A1-F1BA-E4F1-D337-2D7FE9CDE867}"/>
              </a:ext>
            </a:extLst>
          </p:cNvPr>
          <p:cNvGraphicFramePr>
            <a:graphicFrameLocks noGrp="1"/>
          </p:cNvGraphicFramePr>
          <p:nvPr>
            <p:ph idx="1"/>
            <p:extLst>
              <p:ext uri="{D42A27DB-BD31-4B8C-83A1-F6EECF244321}">
                <p14:modId xmlns:p14="http://schemas.microsoft.com/office/powerpoint/2010/main" val="3360745469"/>
              </p:ext>
            </p:extLst>
          </p:nvPr>
        </p:nvGraphicFramePr>
        <p:xfrm>
          <a:off x="1320482" y="1331259"/>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Legal &amp; Ethical Imperatives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The Disability Discrimination Act 1992 , which makes it unlawful to discriminate against people with disability in various areas of public life, such as employment, education, accommodation, access to premises, goods, services and facilities</a:t>
            </a:r>
          </a:p>
          <a:p>
            <a:pPr lvl="0"/>
            <a:r>
              <a:rPr lang="en-US" dirty="0"/>
              <a:t>The Web Content Accessibility Guidelines , which are internationally recognised standards for making web content accessible to people with disability</a:t>
            </a:r>
          </a:p>
          <a:p>
            <a:pPr lvl="0"/>
            <a:r>
              <a:rPr lang="en-US" dirty="0"/>
              <a:t>The United Nations Convention on the Rights of Persons with Disabilities , which is an international treaty that promotes and protects the human rights of people with disability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Legal &amp; Ethical Imperatives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900"/>
              <a:t>Developing an Accessibility Action Plan that outlines the organisation's vision, goals, strategies, actions, responsibilities, timelines and measures for improving accessibility and inclusion for people with disability as employees, customers and stakeholders</a:t>
            </a:r>
          </a:p>
          <a:p>
            <a:pPr lvl="0">
              <a:lnSpc>
                <a:spcPct val="90000"/>
              </a:lnSpc>
            </a:pPr>
            <a:r>
              <a:rPr lang="en-US" sz="1900"/>
              <a:t>Making workplace adjustments that anticipate the needs of people with disability and provide reasonable accommodations for individuals, such as ergonomic equipment, assistive technology, flexible working hours and locations</a:t>
            </a:r>
          </a:p>
          <a:p>
            <a:pPr lvl="0">
              <a:lnSpc>
                <a:spcPct val="90000"/>
              </a:lnSpc>
            </a:pPr>
            <a:r>
              <a:rPr lang="en-US" sz="1900"/>
              <a:t>Communicating and marketing in accessible ways that ensure that all communication channels, such as websites, social media, emails, brochures, videos and podcasts are accessible to people with disability and can be adjusted for individual preferences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Legal &amp; Ethical Imperatives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dirty="0"/>
              <a:t>Designing products and services that value people with disability as customers, clients or service users and address their needs when developing and delivering products or services</a:t>
            </a:r>
            <a:endParaRPr lang="en-US"/>
          </a:p>
          <a:p>
            <a:pPr lvl="0">
              <a:lnSpc>
                <a:spcPct val="90000"/>
              </a:lnSpc>
            </a:pPr>
            <a:r>
              <a:rPr lang="en-US" dirty="0"/>
              <a:t>Recruiting and retaining people with disability as employees at all levels of the organisation and providing them with career development opportunities</a:t>
            </a:r>
            <a:endParaRPr lang="en-US"/>
          </a:p>
          <a:p>
            <a:pPr lvl="0">
              <a:lnSpc>
                <a:spcPct val="90000"/>
              </a:lnSpc>
            </a:pPr>
            <a:r>
              <a:rPr lang="en-US" dirty="0"/>
              <a:t>Engaging suppliers and partners that reflect and enable the organisation's commitment to accessibility and inclusion and expect them to follow best practices</a:t>
            </a:r>
            <a:endParaRPr lang="en-US"/>
          </a:p>
          <a:p>
            <a:pPr lvl="0">
              <a:lnSpc>
                <a:spcPct val="90000"/>
              </a:lnSpc>
            </a:pPr>
            <a:r>
              <a:rPr lang="en-US" dirty="0"/>
              <a:t>Innovating practices and processes that continually strive to do better in accessibility and inclusion and seek feedback from people with disability to improve outcomes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72012" y="1447800"/>
            <a:ext cx="5222325" cy="3329581"/>
          </a:xfrm>
        </p:spPr>
        <p:txBody>
          <a:bodyPr>
            <a:normAutofit/>
          </a:bodyPr>
          <a:lstStyle/>
          <a:p>
            <a:r>
              <a:rPr lang="en-US">
                <a:solidFill>
                  <a:srgbClr val="EBEBEB"/>
                </a:solidFill>
              </a:rPr>
              <a:t>Promoting Inclusivity</a:t>
            </a:r>
          </a:p>
        </p:txBody>
      </p:sp>
      <p:sp>
        <p:nvSpPr>
          <p:cNvPr id="10"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331D1731-7D1A-C6F3-33C1-3BE08FB60E7D}"/>
              </a:ext>
            </a:extLst>
          </p:cNvPr>
          <p:cNvPicPr>
            <a:picLocks noChangeAspect="1"/>
          </p:cNvPicPr>
          <p:nvPr/>
        </p:nvPicPr>
        <p:blipFill rotWithShape="1">
          <a:blip r:embed="rId3"/>
          <a:srcRect l="48510" r="14728"/>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2" name="Rectangle 11">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Why is inclusivity important?</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Enhance their reputation and trust among customers, employees, partners and regulators</a:t>
            </a:r>
          </a:p>
          <a:p>
            <a:pPr lvl="0"/>
            <a:r>
              <a:rPr lang="en-US" dirty="0"/>
              <a:t>Increase their innovation and creativity by tapping into diverse perspectives and experiences</a:t>
            </a:r>
          </a:p>
          <a:p>
            <a:pPr lvl="0"/>
            <a:r>
              <a:rPr lang="en-US" dirty="0"/>
              <a:t>Reduce their legal and ethical risks by complying with relevant laws and standards</a:t>
            </a:r>
          </a:p>
          <a:p>
            <a:pPr lvl="0"/>
            <a:r>
              <a:rPr lang="en-US" dirty="0"/>
              <a:t>Improve their efficiency and effectiveness by avoiding bias, errors and waste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Why is inclusivity important?</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900"/>
              <a:t>Establish a clear vision and strategy for inclusivity that aligns with the organization's mission, values and goals</a:t>
            </a:r>
          </a:p>
          <a:p>
            <a:pPr lvl="0">
              <a:lnSpc>
                <a:spcPct val="90000"/>
              </a:lnSpc>
            </a:pPr>
            <a:r>
              <a:rPr lang="en-US" sz="1900"/>
              <a:t>Define and communicate the roles and responsibilities of each stakeholder in ensuring inclusivity throughout the IT lifecycle</a:t>
            </a:r>
          </a:p>
          <a:p>
            <a:pPr lvl="0">
              <a:lnSpc>
                <a:spcPct val="90000"/>
              </a:lnSpc>
            </a:pPr>
            <a:r>
              <a:rPr lang="en-US" sz="1900"/>
              <a:t>Conduct regular assessments and audits to measure the level of inclusivity and identify gaps and opportunities for improvement</a:t>
            </a:r>
          </a:p>
          <a:p>
            <a:pPr lvl="0">
              <a:lnSpc>
                <a:spcPct val="90000"/>
              </a:lnSpc>
            </a:pPr>
            <a:r>
              <a:rPr lang="en-US" sz="1900"/>
              <a:t>Provide training and education to raise awareness and skills on inclusivity issues and solutions</a:t>
            </a:r>
          </a:p>
          <a:p>
            <a:pPr lvl="0">
              <a:lnSpc>
                <a:spcPct val="90000"/>
              </a:lnSpc>
            </a:pPr>
            <a:r>
              <a:rPr lang="en-US" sz="1900"/>
              <a:t>Implement policies and standards that support inclusivity principles and practices</a:t>
            </a:r>
          </a:p>
          <a:p>
            <a:pPr lvl="0">
              <a:lnSpc>
                <a:spcPct val="90000"/>
              </a:lnSpc>
            </a:pPr>
            <a:r>
              <a:rPr lang="en-US" sz="1900"/>
              <a:t>Adopt tools and methods that enable inclusive design, development, testing and evaluation of IT solutions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Why is inclusivity important?</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Engage with diverse groups of users, customers, experts and communities to solicit feedback and input on IT solutions</a:t>
            </a:r>
          </a:p>
          <a:p>
            <a:pPr lvl="0"/>
            <a:r>
              <a:rPr lang="en-US" dirty="0"/>
              <a:t>Monitor and review the impacts and outcomes of IT solutions on different groups of people and society at large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p:cNvSpPr>
            <a:spLocks noGrp="1"/>
          </p:cNvSpPr>
          <p:nvPr>
            <p:ph type="title"/>
          </p:nvPr>
        </p:nvSpPr>
        <p:spPr>
          <a:xfrm>
            <a:off x="648930" y="629267"/>
            <a:ext cx="9252154" cy="1016654"/>
          </a:xfrm>
        </p:spPr>
        <p:txBody>
          <a:bodyPr>
            <a:normAutofit/>
          </a:bodyPr>
          <a:lstStyle/>
          <a:p>
            <a:r>
              <a:rPr lang="en-US" sz="3900">
                <a:solidFill>
                  <a:srgbClr val="EBEBEB"/>
                </a:solidFill>
              </a:rPr>
              <a:t>8.1. Social Media &amp; Online Behaviour</a:t>
            </a:r>
          </a:p>
        </p:txBody>
      </p:sp>
      <p:sp useBgFill="1">
        <p:nvSpPr>
          <p:cNvPr id="21" name="Freeform: Shape 2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AU"/>
          </a:p>
        </p:txBody>
      </p:sp>
      <p:sp>
        <p:nvSpPr>
          <p:cNvPr id="3" name="Content Placeholder"/>
          <p:cNvSpPr>
            <a:spLocks noGrp="1"/>
          </p:cNvSpPr>
          <p:nvPr>
            <p:ph idx="1"/>
          </p:nvPr>
        </p:nvSpPr>
        <p:spPr>
          <a:xfrm>
            <a:off x="648931" y="2548281"/>
            <a:ext cx="5122606" cy="3658689"/>
          </a:xfrm>
        </p:spPr>
        <p:txBody>
          <a:bodyPr>
            <a:normAutofit/>
          </a:bodyPr>
          <a:lstStyle/>
          <a:p>
            <a:pPr lvl="0">
              <a:lnSpc>
                <a:spcPct val="90000"/>
              </a:lnSpc>
            </a:pPr>
            <a:r>
              <a:rPr lang="en-US"/>
              <a:t>Social media platforms have become an integral part of our lives, connecting us with people, information and entertainment</a:t>
            </a:r>
          </a:p>
          <a:p>
            <a:pPr lvl="0">
              <a:lnSpc>
                <a:spcPct val="90000"/>
              </a:lnSpc>
            </a:pPr>
            <a:r>
              <a:rPr lang="en-US"/>
              <a:t>There are significant risks for individuals and organisations, such as cyberattacks, privacy breaches, misinformation and ethical dilemmas</a:t>
            </a:r>
          </a:p>
          <a:p>
            <a:pPr lvl="0">
              <a:lnSpc>
                <a:spcPct val="90000"/>
              </a:lnSpc>
            </a:pPr>
            <a:r>
              <a:rPr lang="en-US"/>
              <a:t>How can we use social media responsibly and safely, while enjoying its benefits?</a:t>
            </a:r>
          </a:p>
        </p:txBody>
      </p:sp>
      <p:pic>
        <p:nvPicPr>
          <p:cNvPr id="22" name="Graphic 21" descr="Connections">
            <a:extLst>
              <a:ext uri="{FF2B5EF4-FFF2-40B4-BE49-F238E27FC236}">
                <a16:creationId xmlns:a16="http://schemas.microsoft.com/office/drawing/2014/main" id="{B9D014DD-7584-07AB-54D5-05971346A1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82381" y="629266"/>
            <a:ext cx="4767471" cy="1641986"/>
          </a:xfrm>
        </p:spPr>
        <p:txBody>
          <a:bodyPr>
            <a:normAutofit/>
          </a:bodyPr>
          <a:lstStyle/>
          <a:p>
            <a:r>
              <a:rPr lang="en-US"/>
              <a:t>Protect Your Data &amp; Devices</a:t>
            </a:r>
            <a:endParaRPr lang="en-US" dirty="0"/>
          </a:p>
        </p:txBody>
      </p:sp>
      <p:pic>
        <p:nvPicPr>
          <p:cNvPr id="17" name="Picture 16" descr="Hands on keyboard and mouse">
            <a:extLst>
              <a:ext uri="{FF2B5EF4-FFF2-40B4-BE49-F238E27FC236}">
                <a16:creationId xmlns:a16="http://schemas.microsoft.com/office/drawing/2014/main" id="{D6D8AA0F-AA45-04BD-E792-74B2831AD696}"/>
              </a:ext>
            </a:extLst>
          </p:cNvPr>
          <p:cNvPicPr>
            <a:picLocks noChangeAspect="1"/>
          </p:cNvPicPr>
          <p:nvPr/>
        </p:nvPicPr>
        <p:blipFill rotWithShape="1">
          <a:blip r:embed="rId3"/>
          <a:srcRect l="35470" r="19419" b="-1"/>
          <a:stretch/>
        </p:blipFill>
        <p:spPr>
          <a:xfrm>
            <a:off x="-1" y="10"/>
            <a:ext cx="4634680" cy="6857990"/>
          </a:xfrm>
          <a:prstGeom prst="rect">
            <a:avLst/>
          </a:prstGeom>
        </p:spPr>
      </p:pic>
      <p:sp>
        <p:nvSpPr>
          <p:cNvPr id="3" name="Content Placeholder"/>
          <p:cNvSpPr>
            <a:spLocks noGrp="1"/>
          </p:cNvSpPr>
          <p:nvPr>
            <p:ph idx="1"/>
          </p:nvPr>
        </p:nvSpPr>
        <p:spPr>
          <a:xfrm>
            <a:off x="5282381" y="2438400"/>
            <a:ext cx="4767471" cy="3809999"/>
          </a:xfrm>
        </p:spPr>
        <p:txBody>
          <a:bodyPr>
            <a:normAutofit/>
          </a:bodyPr>
          <a:lstStyle/>
          <a:p>
            <a:pPr lvl="0">
              <a:lnSpc>
                <a:spcPct val="90000"/>
              </a:lnSpc>
            </a:pPr>
            <a:r>
              <a:rPr lang="en-US" sz="1700"/>
              <a:t>Use strong passwords and change them regularly</a:t>
            </a:r>
          </a:p>
          <a:p>
            <a:pPr lvl="0">
              <a:lnSpc>
                <a:spcPct val="90000"/>
              </a:lnSpc>
            </a:pPr>
            <a:r>
              <a:rPr lang="en-US" sz="1700"/>
              <a:t>Enable two-factor authentication for your accounts</a:t>
            </a:r>
          </a:p>
          <a:p>
            <a:pPr lvl="0">
              <a:lnSpc>
                <a:spcPct val="90000"/>
              </a:lnSpc>
            </a:pPr>
            <a:r>
              <a:rPr lang="en-US" sz="1700"/>
              <a:t>Avoid clicking on suspicious links or attachments</a:t>
            </a:r>
          </a:p>
          <a:p>
            <a:pPr lvl="0">
              <a:lnSpc>
                <a:spcPct val="90000"/>
              </a:lnSpc>
            </a:pPr>
            <a:r>
              <a:rPr lang="en-US" sz="1700"/>
              <a:t>Update your software and antivirus regularly</a:t>
            </a:r>
          </a:p>
          <a:p>
            <a:pPr lvl="0">
              <a:lnSpc>
                <a:spcPct val="90000"/>
              </a:lnSpc>
            </a:pPr>
            <a:r>
              <a:rPr lang="en-US" sz="1700"/>
              <a:t>Review your privacy settings and limit what you share publicly</a:t>
            </a:r>
          </a:p>
          <a:p>
            <a:pPr lvl="0">
              <a:lnSpc>
                <a:spcPct val="90000"/>
              </a:lnSpc>
            </a:pPr>
            <a:r>
              <a:rPr lang="en-US" sz="1700"/>
              <a:t>Be careful when using public Wi-Fi or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411931" y="452718"/>
            <a:ext cx="4638903" cy="1400530"/>
          </a:xfrm>
        </p:spPr>
        <p:txBody>
          <a:bodyPr>
            <a:normAutofit/>
          </a:bodyPr>
          <a:lstStyle/>
          <a:p>
            <a:r>
              <a:rPr lang="en-US" dirty="0"/>
              <a:t>Be Respectful &amp; Ethical</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Empty speech bubbles">
            <a:extLst>
              <a:ext uri="{FF2B5EF4-FFF2-40B4-BE49-F238E27FC236}">
                <a16:creationId xmlns:a16="http://schemas.microsoft.com/office/drawing/2014/main" id="{D24BFB72-B2EA-E54E-3CA5-9542E2A96D14}"/>
              </a:ext>
            </a:extLst>
          </p:cNvPr>
          <p:cNvPicPr>
            <a:picLocks noChangeAspect="1"/>
          </p:cNvPicPr>
          <p:nvPr/>
        </p:nvPicPr>
        <p:blipFill rotWithShape="1">
          <a:blip r:embed="rId3"/>
          <a:srcRect l="30045" r="21550"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5410950" y="2052918"/>
            <a:ext cx="4638903" cy="4195481"/>
          </a:xfrm>
        </p:spPr>
        <p:txBody>
          <a:bodyPr>
            <a:normAutofit/>
          </a:bodyPr>
          <a:lstStyle/>
          <a:p>
            <a:pPr lvl="0">
              <a:lnSpc>
                <a:spcPct val="90000"/>
              </a:lnSpc>
            </a:pPr>
            <a:r>
              <a:rPr lang="en-US" dirty="0"/>
              <a:t>Think before you post or comment</a:t>
            </a:r>
            <a:endParaRPr lang="en-US"/>
          </a:p>
          <a:p>
            <a:pPr lvl="0">
              <a:lnSpc>
                <a:spcPct val="90000"/>
              </a:lnSpc>
            </a:pPr>
            <a:r>
              <a:rPr lang="en-US" dirty="0"/>
              <a:t>Respect the views and feelings of others</a:t>
            </a:r>
            <a:endParaRPr lang="en-US"/>
          </a:p>
          <a:p>
            <a:pPr lvl="0">
              <a:lnSpc>
                <a:spcPct val="90000"/>
              </a:lnSpc>
            </a:pPr>
            <a:r>
              <a:rPr lang="en-US" dirty="0"/>
              <a:t>Avoid spreading rumours or false information</a:t>
            </a:r>
            <a:endParaRPr lang="en-US"/>
          </a:p>
          <a:p>
            <a:pPr lvl="0">
              <a:lnSpc>
                <a:spcPct val="90000"/>
              </a:lnSpc>
            </a:pPr>
            <a:r>
              <a:rPr lang="en-US" dirty="0"/>
              <a:t>Report or block abusive or offensive content</a:t>
            </a:r>
            <a:endParaRPr lang="en-US"/>
          </a:p>
          <a:p>
            <a:pPr lvl="0">
              <a:lnSpc>
                <a:spcPct val="90000"/>
              </a:lnSpc>
            </a:pPr>
            <a:r>
              <a:rPr lang="en-US" dirty="0"/>
              <a:t>Follow the rules and guidelines of each platform</a:t>
            </a:r>
            <a:endParaRPr lang="en-US"/>
          </a:p>
          <a:p>
            <a:pPr lvl="0">
              <a:lnSpc>
                <a:spcPct val="90000"/>
              </a:lnSpc>
            </a:pPr>
            <a:r>
              <a:rPr lang="en-US" dirty="0"/>
              <a:t>Seek help if you experience cyberbullying or distress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411931" y="452718"/>
            <a:ext cx="4638903" cy="1400530"/>
          </a:xfrm>
        </p:spPr>
        <p:txBody>
          <a:bodyPr>
            <a:normAutofit/>
          </a:bodyPr>
          <a:lstStyle/>
          <a:p>
            <a:r>
              <a:rPr lang="en-US" dirty="0"/>
              <a:t>Learn and Grow</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rrows pointing towards light">
            <a:extLst>
              <a:ext uri="{FF2B5EF4-FFF2-40B4-BE49-F238E27FC236}">
                <a16:creationId xmlns:a16="http://schemas.microsoft.com/office/drawing/2014/main" id="{1E7E0A24-4A7B-23E1-8724-40FFEFC83ACE}"/>
              </a:ext>
            </a:extLst>
          </p:cNvPr>
          <p:cNvPicPr>
            <a:picLocks noChangeAspect="1"/>
          </p:cNvPicPr>
          <p:nvPr/>
        </p:nvPicPr>
        <p:blipFill rotWithShape="1">
          <a:blip r:embed="rId3"/>
          <a:srcRect l="5934" r="45661"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5410950" y="2052918"/>
            <a:ext cx="4638903" cy="4195481"/>
          </a:xfrm>
        </p:spPr>
        <p:txBody>
          <a:bodyPr>
            <a:normAutofit/>
          </a:bodyPr>
          <a:lstStyle/>
          <a:p>
            <a:pPr lvl="0">
              <a:lnSpc>
                <a:spcPct val="90000"/>
              </a:lnSpc>
            </a:pPr>
            <a:r>
              <a:rPr lang="en-US" dirty="0"/>
              <a:t>Follow reputable sources of information and news</a:t>
            </a:r>
            <a:endParaRPr lang="en-US"/>
          </a:p>
          <a:p>
            <a:pPr lvl="0">
              <a:lnSpc>
                <a:spcPct val="90000"/>
              </a:lnSpc>
            </a:pPr>
            <a:r>
              <a:rPr lang="en-US" dirty="0"/>
              <a:t>Verify the accuracy and credibility of what you read or watch</a:t>
            </a:r>
            <a:endParaRPr lang="en-US"/>
          </a:p>
          <a:p>
            <a:pPr lvl="0">
              <a:lnSpc>
                <a:spcPct val="90000"/>
              </a:lnSpc>
            </a:pPr>
            <a:r>
              <a:rPr lang="en-US" dirty="0"/>
              <a:t>Seek diverse perspectives and opinions</a:t>
            </a:r>
            <a:endParaRPr lang="en-US"/>
          </a:p>
          <a:p>
            <a:pPr lvl="0">
              <a:lnSpc>
                <a:spcPct val="90000"/>
              </a:lnSpc>
            </a:pPr>
            <a:r>
              <a:rPr lang="en-US" dirty="0"/>
              <a:t>Engage in constructive and respectful dialogue</a:t>
            </a:r>
            <a:endParaRPr lang="en-US"/>
          </a:p>
          <a:p>
            <a:pPr lvl="0">
              <a:lnSpc>
                <a:spcPct val="90000"/>
              </a:lnSpc>
            </a:pPr>
            <a:r>
              <a:rPr lang="en-US" dirty="0"/>
              <a:t>Explore new topics and interests</a:t>
            </a:r>
            <a:endParaRPr lang="en-US"/>
          </a:p>
          <a:p>
            <a:pPr lvl="0">
              <a:lnSpc>
                <a:spcPct val="90000"/>
              </a:lnSpc>
            </a:pPr>
            <a:r>
              <a:rPr lang="en-US" dirty="0"/>
              <a:t>Share your knowledge and skills with others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411931" y="452718"/>
            <a:ext cx="4638903" cy="1400530"/>
          </a:xfrm>
        </p:spPr>
        <p:txBody>
          <a:bodyPr>
            <a:normAutofit/>
          </a:bodyPr>
          <a:lstStyle/>
          <a:p>
            <a:r>
              <a:rPr lang="en-US" dirty="0"/>
              <a:t>The Need for Ethical Policies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B6A000C7-B5A1-CA05-0192-568E95130A46}"/>
              </a:ext>
            </a:extLst>
          </p:cNvPr>
          <p:cNvPicPr>
            <a:picLocks noChangeAspect="1"/>
          </p:cNvPicPr>
          <p:nvPr/>
        </p:nvPicPr>
        <p:blipFill rotWithShape="1">
          <a:blip r:embed="rId3"/>
          <a:srcRect l="51597" r="-1"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5410950" y="2052918"/>
            <a:ext cx="4638903" cy="4195481"/>
          </a:xfrm>
        </p:spPr>
        <p:txBody>
          <a:bodyPr>
            <a:normAutofit/>
          </a:bodyPr>
          <a:lstStyle/>
          <a:p>
            <a:pPr lvl="0"/>
            <a:r>
              <a:rPr lang="en-US" dirty="0"/>
              <a:t>Data protection and privacy policies</a:t>
            </a:r>
          </a:p>
          <a:p>
            <a:pPr lvl="0"/>
            <a:r>
              <a:rPr lang="en-US" dirty="0"/>
              <a:t>Cybersecurity policies</a:t>
            </a:r>
          </a:p>
          <a:p>
            <a:pPr lvl="0"/>
            <a:r>
              <a:rPr lang="en-US" dirty="0"/>
              <a:t>Social responsibility policies</a:t>
            </a:r>
          </a:p>
          <a:p>
            <a:pPr lvl="0"/>
            <a:r>
              <a:rPr lang="en-US" dirty="0"/>
              <a:t>Professional ethics policies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742108" y="629266"/>
            <a:ext cx="3307744" cy="1641986"/>
          </a:xfrm>
        </p:spPr>
        <p:txBody>
          <a:bodyPr>
            <a:normAutofit/>
          </a:bodyPr>
          <a:lstStyle/>
          <a:p>
            <a:pPr>
              <a:lnSpc>
                <a:spcPct val="90000"/>
              </a:lnSpc>
            </a:pPr>
            <a:r>
              <a:rPr lang="en-US" sz="3600"/>
              <a:t>Privacy Protection &amp; Data Sharing</a:t>
            </a:r>
          </a:p>
        </p:txBody>
      </p:sp>
      <p:pic>
        <p:nvPicPr>
          <p:cNvPr id="5" name="Picture 4" descr="Exclamation mark on a yellow background">
            <a:extLst>
              <a:ext uri="{FF2B5EF4-FFF2-40B4-BE49-F238E27FC236}">
                <a16:creationId xmlns:a16="http://schemas.microsoft.com/office/drawing/2014/main" id="{1EFE25B9-9EAD-1801-0F18-EC25B7DFDAA2}"/>
              </a:ext>
            </a:extLst>
          </p:cNvPr>
          <p:cNvPicPr>
            <a:picLocks noChangeAspect="1"/>
          </p:cNvPicPr>
          <p:nvPr/>
        </p:nvPicPr>
        <p:blipFill rotWithShape="1">
          <a:blip r:embed="rId3"/>
          <a:srcRect l="23134" r="10217"/>
          <a:stretch/>
        </p:blipFill>
        <p:spPr>
          <a:xfrm>
            <a:off x="-2" y="10"/>
            <a:ext cx="6094407" cy="6857990"/>
          </a:xfrm>
          <a:prstGeom prst="rect">
            <a:avLst/>
          </a:prstGeom>
        </p:spPr>
      </p:pic>
      <p:sp>
        <p:nvSpPr>
          <p:cNvPr id="3" name="Content Placeholder"/>
          <p:cNvSpPr>
            <a:spLocks noGrp="1"/>
          </p:cNvSpPr>
          <p:nvPr>
            <p:ph idx="1"/>
          </p:nvPr>
        </p:nvSpPr>
        <p:spPr>
          <a:xfrm>
            <a:off x="6742108" y="2438400"/>
            <a:ext cx="3307744" cy="3809999"/>
          </a:xfrm>
        </p:spPr>
        <p:txBody>
          <a:bodyPr>
            <a:normAutofit/>
          </a:bodyPr>
          <a:lstStyle/>
          <a:p>
            <a:pPr lvl="0"/>
            <a:r>
              <a:rPr lang="en-US" dirty="0"/>
              <a:t>Know the law</a:t>
            </a:r>
          </a:p>
          <a:p>
            <a:pPr lvl="0"/>
            <a:r>
              <a:rPr lang="en-US" dirty="0"/>
              <a:t>Know your data</a:t>
            </a:r>
          </a:p>
          <a:p>
            <a:pPr lvl="0"/>
            <a:r>
              <a:rPr lang="en-US" dirty="0"/>
              <a:t>Know your purpose</a:t>
            </a:r>
          </a:p>
          <a:p>
            <a:pPr lvl="0"/>
            <a:r>
              <a:rPr lang="en-US" dirty="0"/>
              <a:t>Know your partners</a:t>
            </a:r>
          </a:p>
          <a:p>
            <a:pPr lvl="0"/>
            <a:r>
              <a:rPr lang="en-US" dirty="0"/>
              <a:t>Know your limits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411931" y="452718"/>
            <a:ext cx="4638903" cy="1400530"/>
          </a:xfrm>
        </p:spPr>
        <p:txBody>
          <a:bodyPr>
            <a:normAutofit/>
          </a:bodyPr>
          <a:lstStyle/>
          <a:p>
            <a:pPr>
              <a:lnSpc>
                <a:spcPct val="90000"/>
              </a:lnSpc>
            </a:pPr>
            <a:r>
              <a:rPr lang="en-US" sz="3600"/>
              <a:t>Online Harassment &amp; Cyberbullying</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3FA015FD-7CF5-98FE-5C3B-47C1B9724C8D}"/>
              </a:ext>
            </a:extLst>
          </p:cNvPr>
          <p:cNvPicPr>
            <a:picLocks noChangeAspect="1"/>
          </p:cNvPicPr>
          <p:nvPr/>
        </p:nvPicPr>
        <p:blipFill rotWithShape="1">
          <a:blip r:embed="rId3"/>
          <a:srcRect l="14121" r="37474"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5410950" y="2052918"/>
            <a:ext cx="4638903" cy="4195481"/>
          </a:xfrm>
        </p:spPr>
        <p:txBody>
          <a:bodyPr>
            <a:normAutofit/>
          </a:bodyPr>
          <a:lstStyle/>
          <a:p>
            <a:pPr lvl="0">
              <a:lnSpc>
                <a:spcPct val="90000"/>
              </a:lnSpc>
            </a:pPr>
            <a:r>
              <a:rPr lang="en-US" sz="1700"/>
              <a:t>Spreading lies, rumors or embarrassing photos or videos about someone online</a:t>
            </a:r>
          </a:p>
          <a:p>
            <a:pPr lvl="0">
              <a:lnSpc>
                <a:spcPct val="90000"/>
              </a:lnSpc>
            </a:pPr>
            <a:r>
              <a:rPr lang="en-US" sz="1700"/>
              <a:t>Sending or requesting nude or nearly nude images or videos</a:t>
            </a:r>
          </a:p>
          <a:p>
            <a:pPr lvl="0">
              <a:lnSpc>
                <a:spcPct val="90000"/>
              </a:lnSpc>
            </a:pPr>
            <a:r>
              <a:rPr lang="en-US" sz="1700"/>
              <a:t>Excluding someone from online groups or conversations</a:t>
            </a:r>
          </a:p>
          <a:p>
            <a:pPr lvl="0">
              <a:lnSpc>
                <a:spcPct val="90000"/>
              </a:lnSpc>
            </a:pPr>
            <a:r>
              <a:rPr lang="en-US" sz="1700"/>
              <a:t>Making fun of someone's appearance, identity, beliefs or abilities</a:t>
            </a:r>
          </a:p>
          <a:p>
            <a:pPr lvl="0">
              <a:lnSpc>
                <a:spcPct val="90000"/>
              </a:lnSpc>
            </a:pPr>
            <a:r>
              <a:rPr lang="en-US" sz="1700"/>
              <a:t>Stalking someone online or offline</a:t>
            </a:r>
          </a:p>
          <a:p>
            <a:pPr lvl="0">
              <a:lnSpc>
                <a:spcPct val="90000"/>
              </a:lnSpc>
            </a:pPr>
            <a:r>
              <a:rPr lang="en-US" sz="1700"/>
              <a:t>Impersonating someone online or hacking their accounts</a:t>
            </a:r>
          </a:p>
          <a:p>
            <a:pPr lvl="0">
              <a:lnSpc>
                <a:spcPct val="90000"/>
              </a:lnSpc>
            </a:pPr>
            <a:r>
              <a:rPr lang="en-US" sz="1700"/>
              <a:t>Sending hateful or violent messages or threats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adaa4be3-f650-4692-881a-64ae220cbceb}"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157</TotalTime>
  <Words>1325</Words>
  <Application>Microsoft Office PowerPoint</Application>
  <PresentationFormat>Widescreen</PresentationFormat>
  <Paragraphs>133</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Century Gothic</vt:lpstr>
      <vt:lpstr>Wingdings 3</vt:lpstr>
      <vt:lpstr>Ion</vt:lpstr>
      <vt:lpstr>Module 8: Impact of IT on Society</vt:lpstr>
      <vt:lpstr>PowerPoint Presentation</vt:lpstr>
      <vt:lpstr>8.1. Social Media &amp; Online Behaviour</vt:lpstr>
      <vt:lpstr>Protect Your Data &amp; Devices</vt:lpstr>
      <vt:lpstr>Be Respectful &amp; Ethical</vt:lpstr>
      <vt:lpstr>Learn and Grow</vt:lpstr>
      <vt:lpstr>The Need for Ethical Policies</vt:lpstr>
      <vt:lpstr>Privacy Protection &amp; Data Sharing</vt:lpstr>
      <vt:lpstr>Online Harassment &amp; Cyberbullying</vt:lpstr>
      <vt:lpstr>Online Harassment &amp; Cyberbullying</vt:lpstr>
      <vt:lpstr>Online Harassment &amp; Cyberbullying</vt:lpstr>
      <vt:lpstr>8.2. Technology for Social Good</vt:lpstr>
      <vt:lpstr>Ethical Innovation &amp; Positive Impact</vt:lpstr>
      <vt:lpstr>The Essence of Technology for Social Good</vt:lpstr>
      <vt:lpstr>Policies Guiding Ethical Innovation</vt:lpstr>
      <vt:lpstr>Data Privacy &amp; Security</vt:lpstr>
      <vt:lpstr>Addressing Ethical Dilemmas</vt:lpstr>
      <vt:lpstr>8.3. Accessibility &amp; Inclusion</vt:lpstr>
      <vt:lpstr>The Digital Divide</vt:lpstr>
      <vt:lpstr>Legal &amp; Ethical Imperatives</vt:lpstr>
      <vt:lpstr>Legal &amp; Ethical Imperatives</vt:lpstr>
      <vt:lpstr>Legal &amp; Ethical Imperatives</vt:lpstr>
      <vt:lpstr>Promoting Inclusivity</vt:lpstr>
      <vt:lpstr>Why is inclusivity important?</vt:lpstr>
      <vt:lpstr>Why is inclusivity important?</vt:lpstr>
      <vt:lpstr>Why is inclusivity important?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David Tuffley</cp:lastModifiedBy>
  <cp:revision>6</cp:revision>
  <dcterms:created xsi:type="dcterms:W3CDTF">2023-10-22T04:41:01Z</dcterms:created>
  <dcterms:modified xsi:type="dcterms:W3CDTF">2024-03-28T00:34:35Z</dcterms:modified>
</cp:coreProperties>
</file>