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982925-E1D8-5B01-37F6-FD9F7DBF4034}" v="2" dt="2023-10-22T04:42:39.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4" d="100"/>
          <a:sy n="84" d="100"/>
        </p:scale>
        <p:origin x="96"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9E4EC8-5020-48E3-9DEF-D3E10FA8C1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2026323-4BC7-415A-A33A-5BB69A20BBA9}">
      <dgm:prSet/>
      <dgm:spPr/>
      <dgm:t>
        <a:bodyPr/>
        <a:lstStyle/>
        <a:p>
          <a:r>
            <a:rPr lang="en-US" b="0" i="0"/>
            <a:t>Financial theft has continued to be a major source of cyber-attacks and cyber-enabled fraud</a:t>
          </a:r>
          <a:endParaRPr lang="en-US"/>
        </a:p>
      </dgm:t>
    </dgm:pt>
    <dgm:pt modelId="{D05395D7-022C-4AB1-B6CD-98BF2B335CAF}" type="parTrans" cxnId="{C4B18989-068B-456D-8CCD-22B43CE56173}">
      <dgm:prSet/>
      <dgm:spPr/>
      <dgm:t>
        <a:bodyPr/>
        <a:lstStyle/>
        <a:p>
          <a:endParaRPr lang="en-US"/>
        </a:p>
      </dgm:t>
    </dgm:pt>
    <dgm:pt modelId="{E9127977-5142-4908-8F20-9E426DDB50AA}" type="sibTrans" cxnId="{C4B18989-068B-456D-8CCD-22B43CE56173}">
      <dgm:prSet/>
      <dgm:spPr/>
      <dgm:t>
        <a:bodyPr/>
        <a:lstStyle/>
        <a:p>
          <a:endParaRPr lang="en-US"/>
        </a:p>
      </dgm:t>
    </dgm:pt>
    <dgm:pt modelId="{6F109CEC-6BB5-4541-9B97-FF563B6384FA}">
      <dgm:prSet/>
      <dgm:spPr/>
      <dgm:t>
        <a:bodyPr/>
        <a:lstStyle/>
        <a:p>
          <a:r>
            <a:rPr lang="en-US" b="0" i="0"/>
            <a:t>Compromising networks of trust to misappropriate financial transfers remains a significant threat, despite major efforts to improve security</a:t>
          </a:r>
          <a:endParaRPr lang="en-US"/>
        </a:p>
      </dgm:t>
    </dgm:pt>
    <dgm:pt modelId="{C10A460D-2A28-4253-B731-8E1567D8F836}" type="parTrans" cxnId="{6213CCC4-105B-4854-B3C5-4644F0814146}">
      <dgm:prSet/>
      <dgm:spPr/>
      <dgm:t>
        <a:bodyPr/>
        <a:lstStyle/>
        <a:p>
          <a:endParaRPr lang="en-US"/>
        </a:p>
      </dgm:t>
    </dgm:pt>
    <dgm:pt modelId="{34F64F70-AD29-4494-B31D-885358C5D949}" type="sibTrans" cxnId="{6213CCC4-105B-4854-B3C5-4644F0814146}">
      <dgm:prSet/>
      <dgm:spPr/>
      <dgm:t>
        <a:bodyPr/>
        <a:lstStyle/>
        <a:p>
          <a:endParaRPr lang="en-US"/>
        </a:p>
      </dgm:t>
    </dgm:pt>
    <dgm:pt modelId="{93AE5C35-2112-40B1-8BDA-DCBA37C0A697}">
      <dgm:prSet/>
      <dgm:spPr/>
      <dgm:t>
        <a:bodyPr/>
        <a:lstStyle/>
        <a:p>
          <a:r>
            <a:rPr lang="en-US" b="0" i="0"/>
            <a:t>Cyber-attacks on customer systems continue to be a major cause of loss</a:t>
          </a:r>
          <a:endParaRPr lang="en-US"/>
        </a:p>
      </dgm:t>
    </dgm:pt>
    <dgm:pt modelId="{E8CFBF36-9CE6-4B7E-9C95-F7C5E2EC1510}" type="parTrans" cxnId="{7F5D936D-70BD-4FFD-BFC4-09CA01F3717E}">
      <dgm:prSet/>
      <dgm:spPr/>
      <dgm:t>
        <a:bodyPr/>
        <a:lstStyle/>
        <a:p>
          <a:endParaRPr lang="en-US"/>
        </a:p>
      </dgm:t>
    </dgm:pt>
    <dgm:pt modelId="{17EF56FC-5104-45F4-AEB8-F1CCBBD338B4}" type="sibTrans" cxnId="{7F5D936D-70BD-4FFD-BFC4-09CA01F3717E}">
      <dgm:prSet/>
      <dgm:spPr/>
      <dgm:t>
        <a:bodyPr/>
        <a:lstStyle/>
        <a:p>
          <a:endParaRPr lang="en-US"/>
        </a:p>
      </dgm:t>
    </dgm:pt>
    <dgm:pt modelId="{EAF98E2B-7BC4-4E9A-A91A-2330C789C570}">
      <dgm:prSet/>
      <dgm:spPr/>
      <dgm:t>
        <a:bodyPr/>
        <a:lstStyle/>
        <a:p>
          <a:r>
            <a:rPr lang="en-US" b="0" i="0"/>
            <a:t>Cyber attacks on the customer side of financial institutions continue to dominate, with online fraud plaguing the e-commerce, airline and retail industries</a:t>
          </a:r>
          <a:endParaRPr lang="en-US"/>
        </a:p>
      </dgm:t>
    </dgm:pt>
    <dgm:pt modelId="{B4C6447A-2CC4-40EC-99B4-597F515B1337}" type="parTrans" cxnId="{31909E39-28C6-4A40-8DED-813A16B47C58}">
      <dgm:prSet/>
      <dgm:spPr/>
      <dgm:t>
        <a:bodyPr/>
        <a:lstStyle/>
        <a:p>
          <a:endParaRPr lang="en-US"/>
        </a:p>
      </dgm:t>
    </dgm:pt>
    <dgm:pt modelId="{F5C2B876-822F-4F15-8F4E-5D43C0495C39}" type="sibTrans" cxnId="{31909E39-28C6-4A40-8DED-813A16B47C58}">
      <dgm:prSet/>
      <dgm:spPr/>
      <dgm:t>
        <a:bodyPr/>
        <a:lstStyle/>
        <a:p>
          <a:endParaRPr lang="en-US"/>
        </a:p>
      </dgm:t>
    </dgm:pt>
    <dgm:pt modelId="{306310AB-387D-4BAC-9D24-DFDEECBEF1B7}">
      <dgm:prSet/>
      <dgm:spPr/>
      <dgm:t>
        <a:bodyPr/>
        <a:lstStyle/>
        <a:p>
          <a:r>
            <a:rPr lang="en-US" b="0" i="0"/>
            <a:t>Cyber-attacks for financial theft and fraud are still a more significant element of cyber loss than ransomware, with 2.5 times the annual detection of cyber-attacks involving financial malware</a:t>
          </a:r>
          <a:endParaRPr lang="en-US"/>
        </a:p>
      </dgm:t>
    </dgm:pt>
    <dgm:pt modelId="{8442EBCA-617F-483B-8E58-E7C6B02862AC}" type="parTrans" cxnId="{682A57DA-5CEF-42BD-AF2C-D25197122E98}">
      <dgm:prSet/>
      <dgm:spPr/>
      <dgm:t>
        <a:bodyPr/>
        <a:lstStyle/>
        <a:p>
          <a:endParaRPr lang="en-US"/>
        </a:p>
      </dgm:t>
    </dgm:pt>
    <dgm:pt modelId="{9FA6AFB4-CB10-4FFE-B6FD-F665EDBCBF02}" type="sibTrans" cxnId="{682A57DA-5CEF-42BD-AF2C-D25197122E98}">
      <dgm:prSet/>
      <dgm:spPr/>
      <dgm:t>
        <a:bodyPr/>
        <a:lstStyle/>
        <a:p>
          <a:endParaRPr lang="en-US"/>
        </a:p>
      </dgm:t>
    </dgm:pt>
    <dgm:pt modelId="{54D26B01-C33D-40B3-AC3B-2902687759D7}" type="pres">
      <dgm:prSet presAssocID="{8D9E4EC8-5020-48E3-9DEF-D3E10FA8C191}" presName="linear" presStyleCnt="0">
        <dgm:presLayoutVars>
          <dgm:animLvl val="lvl"/>
          <dgm:resizeHandles val="exact"/>
        </dgm:presLayoutVars>
      </dgm:prSet>
      <dgm:spPr/>
    </dgm:pt>
    <dgm:pt modelId="{AB06A494-38F1-40DB-9027-724116217142}" type="pres">
      <dgm:prSet presAssocID="{D2026323-4BC7-415A-A33A-5BB69A20BBA9}" presName="parentText" presStyleLbl="node1" presStyleIdx="0" presStyleCnt="5">
        <dgm:presLayoutVars>
          <dgm:chMax val="0"/>
          <dgm:bulletEnabled val="1"/>
        </dgm:presLayoutVars>
      </dgm:prSet>
      <dgm:spPr/>
    </dgm:pt>
    <dgm:pt modelId="{07BFDFC9-BFF6-46F2-A342-4C2C9C4E07DB}" type="pres">
      <dgm:prSet presAssocID="{E9127977-5142-4908-8F20-9E426DDB50AA}" presName="spacer" presStyleCnt="0"/>
      <dgm:spPr/>
    </dgm:pt>
    <dgm:pt modelId="{5D75D0EC-FA51-4C9C-AE03-33D2FC696782}" type="pres">
      <dgm:prSet presAssocID="{6F109CEC-6BB5-4541-9B97-FF563B6384FA}" presName="parentText" presStyleLbl="node1" presStyleIdx="1" presStyleCnt="5">
        <dgm:presLayoutVars>
          <dgm:chMax val="0"/>
          <dgm:bulletEnabled val="1"/>
        </dgm:presLayoutVars>
      </dgm:prSet>
      <dgm:spPr/>
    </dgm:pt>
    <dgm:pt modelId="{377F13CA-79E1-4CBF-B6CB-EE67E147D697}" type="pres">
      <dgm:prSet presAssocID="{34F64F70-AD29-4494-B31D-885358C5D949}" presName="spacer" presStyleCnt="0"/>
      <dgm:spPr/>
    </dgm:pt>
    <dgm:pt modelId="{A5507158-6926-464D-90AA-A365BA911078}" type="pres">
      <dgm:prSet presAssocID="{93AE5C35-2112-40B1-8BDA-DCBA37C0A697}" presName="parentText" presStyleLbl="node1" presStyleIdx="2" presStyleCnt="5">
        <dgm:presLayoutVars>
          <dgm:chMax val="0"/>
          <dgm:bulletEnabled val="1"/>
        </dgm:presLayoutVars>
      </dgm:prSet>
      <dgm:spPr/>
    </dgm:pt>
    <dgm:pt modelId="{EF9FFF1E-2182-4162-AE55-6A059EEE860E}" type="pres">
      <dgm:prSet presAssocID="{17EF56FC-5104-45F4-AEB8-F1CCBBD338B4}" presName="spacer" presStyleCnt="0"/>
      <dgm:spPr/>
    </dgm:pt>
    <dgm:pt modelId="{54C8D514-5037-4466-BB1D-700D2A21BAF1}" type="pres">
      <dgm:prSet presAssocID="{EAF98E2B-7BC4-4E9A-A91A-2330C789C570}" presName="parentText" presStyleLbl="node1" presStyleIdx="3" presStyleCnt="5">
        <dgm:presLayoutVars>
          <dgm:chMax val="0"/>
          <dgm:bulletEnabled val="1"/>
        </dgm:presLayoutVars>
      </dgm:prSet>
      <dgm:spPr/>
    </dgm:pt>
    <dgm:pt modelId="{7C38B3C3-5742-4CBB-AFC0-BB993A43A1E6}" type="pres">
      <dgm:prSet presAssocID="{F5C2B876-822F-4F15-8F4E-5D43C0495C39}" presName="spacer" presStyleCnt="0"/>
      <dgm:spPr/>
    </dgm:pt>
    <dgm:pt modelId="{340D36D4-204D-4023-AC50-83352BC4577D}" type="pres">
      <dgm:prSet presAssocID="{306310AB-387D-4BAC-9D24-DFDEECBEF1B7}" presName="parentText" presStyleLbl="node1" presStyleIdx="4" presStyleCnt="5">
        <dgm:presLayoutVars>
          <dgm:chMax val="0"/>
          <dgm:bulletEnabled val="1"/>
        </dgm:presLayoutVars>
      </dgm:prSet>
      <dgm:spPr/>
    </dgm:pt>
  </dgm:ptLst>
  <dgm:cxnLst>
    <dgm:cxn modelId="{31909E39-28C6-4A40-8DED-813A16B47C58}" srcId="{8D9E4EC8-5020-48E3-9DEF-D3E10FA8C191}" destId="{EAF98E2B-7BC4-4E9A-A91A-2330C789C570}" srcOrd="3" destOrd="0" parTransId="{B4C6447A-2CC4-40EC-99B4-597F515B1337}" sibTransId="{F5C2B876-822F-4F15-8F4E-5D43C0495C39}"/>
    <dgm:cxn modelId="{2A469C3D-0ECC-4C54-A13D-8C30D26B9A28}" type="presOf" srcId="{D2026323-4BC7-415A-A33A-5BB69A20BBA9}" destId="{AB06A494-38F1-40DB-9027-724116217142}" srcOrd="0" destOrd="0" presId="urn:microsoft.com/office/officeart/2005/8/layout/vList2"/>
    <dgm:cxn modelId="{7F5D936D-70BD-4FFD-BFC4-09CA01F3717E}" srcId="{8D9E4EC8-5020-48E3-9DEF-D3E10FA8C191}" destId="{93AE5C35-2112-40B1-8BDA-DCBA37C0A697}" srcOrd="2" destOrd="0" parTransId="{E8CFBF36-9CE6-4B7E-9C95-F7C5E2EC1510}" sibTransId="{17EF56FC-5104-45F4-AEB8-F1CCBBD338B4}"/>
    <dgm:cxn modelId="{90BA0951-F602-4078-8B81-65EAD39E7478}" type="presOf" srcId="{93AE5C35-2112-40B1-8BDA-DCBA37C0A697}" destId="{A5507158-6926-464D-90AA-A365BA911078}" srcOrd="0" destOrd="0" presId="urn:microsoft.com/office/officeart/2005/8/layout/vList2"/>
    <dgm:cxn modelId="{67E4D95A-F5E5-4267-B33A-F22D77256757}" type="presOf" srcId="{6F109CEC-6BB5-4541-9B97-FF563B6384FA}" destId="{5D75D0EC-FA51-4C9C-AE03-33D2FC696782}" srcOrd="0" destOrd="0" presId="urn:microsoft.com/office/officeart/2005/8/layout/vList2"/>
    <dgm:cxn modelId="{C4B18989-068B-456D-8CCD-22B43CE56173}" srcId="{8D9E4EC8-5020-48E3-9DEF-D3E10FA8C191}" destId="{D2026323-4BC7-415A-A33A-5BB69A20BBA9}" srcOrd="0" destOrd="0" parTransId="{D05395D7-022C-4AB1-B6CD-98BF2B335CAF}" sibTransId="{E9127977-5142-4908-8F20-9E426DDB50AA}"/>
    <dgm:cxn modelId="{BA5AAB97-F2D5-4456-90BA-54E5E522681D}" type="presOf" srcId="{306310AB-387D-4BAC-9D24-DFDEECBEF1B7}" destId="{340D36D4-204D-4023-AC50-83352BC4577D}" srcOrd="0" destOrd="0" presId="urn:microsoft.com/office/officeart/2005/8/layout/vList2"/>
    <dgm:cxn modelId="{DD277AA8-3619-45BB-9227-F178A05BE493}" type="presOf" srcId="{EAF98E2B-7BC4-4E9A-A91A-2330C789C570}" destId="{54C8D514-5037-4466-BB1D-700D2A21BAF1}" srcOrd="0" destOrd="0" presId="urn:microsoft.com/office/officeart/2005/8/layout/vList2"/>
    <dgm:cxn modelId="{6213CCC4-105B-4854-B3C5-4644F0814146}" srcId="{8D9E4EC8-5020-48E3-9DEF-D3E10FA8C191}" destId="{6F109CEC-6BB5-4541-9B97-FF563B6384FA}" srcOrd="1" destOrd="0" parTransId="{C10A460D-2A28-4253-B731-8E1567D8F836}" sibTransId="{34F64F70-AD29-4494-B31D-885358C5D949}"/>
    <dgm:cxn modelId="{682A57DA-5CEF-42BD-AF2C-D25197122E98}" srcId="{8D9E4EC8-5020-48E3-9DEF-D3E10FA8C191}" destId="{306310AB-387D-4BAC-9D24-DFDEECBEF1B7}" srcOrd="4" destOrd="0" parTransId="{8442EBCA-617F-483B-8E58-E7C6B02862AC}" sibTransId="{9FA6AFB4-CB10-4FFE-B6FD-F665EDBCBF02}"/>
    <dgm:cxn modelId="{B0E43CF1-4DF2-4A44-B143-7B892AA5E59C}" type="presOf" srcId="{8D9E4EC8-5020-48E3-9DEF-D3E10FA8C191}" destId="{54D26B01-C33D-40B3-AC3B-2902687759D7}" srcOrd="0" destOrd="0" presId="urn:microsoft.com/office/officeart/2005/8/layout/vList2"/>
    <dgm:cxn modelId="{39010FEC-80E6-4B43-B3BC-D4FC3913A53C}" type="presParOf" srcId="{54D26B01-C33D-40B3-AC3B-2902687759D7}" destId="{AB06A494-38F1-40DB-9027-724116217142}" srcOrd="0" destOrd="0" presId="urn:microsoft.com/office/officeart/2005/8/layout/vList2"/>
    <dgm:cxn modelId="{99AB64F4-FD77-4468-88EA-B555F18975DD}" type="presParOf" srcId="{54D26B01-C33D-40B3-AC3B-2902687759D7}" destId="{07BFDFC9-BFF6-46F2-A342-4C2C9C4E07DB}" srcOrd="1" destOrd="0" presId="urn:microsoft.com/office/officeart/2005/8/layout/vList2"/>
    <dgm:cxn modelId="{FF75A434-7B35-4AA5-A1E4-B64C37F52F0D}" type="presParOf" srcId="{54D26B01-C33D-40B3-AC3B-2902687759D7}" destId="{5D75D0EC-FA51-4C9C-AE03-33D2FC696782}" srcOrd="2" destOrd="0" presId="urn:microsoft.com/office/officeart/2005/8/layout/vList2"/>
    <dgm:cxn modelId="{9D77DEA1-3B2B-4B61-999C-D28CFED33008}" type="presParOf" srcId="{54D26B01-C33D-40B3-AC3B-2902687759D7}" destId="{377F13CA-79E1-4CBF-B6CB-EE67E147D697}" srcOrd="3" destOrd="0" presId="urn:microsoft.com/office/officeart/2005/8/layout/vList2"/>
    <dgm:cxn modelId="{E06BE6EE-4D41-4425-8977-5590A375F80A}" type="presParOf" srcId="{54D26B01-C33D-40B3-AC3B-2902687759D7}" destId="{A5507158-6926-464D-90AA-A365BA911078}" srcOrd="4" destOrd="0" presId="urn:microsoft.com/office/officeart/2005/8/layout/vList2"/>
    <dgm:cxn modelId="{B40C88AE-E3FB-4EDE-A3F3-385988353F0E}" type="presParOf" srcId="{54D26B01-C33D-40B3-AC3B-2902687759D7}" destId="{EF9FFF1E-2182-4162-AE55-6A059EEE860E}" srcOrd="5" destOrd="0" presId="urn:microsoft.com/office/officeart/2005/8/layout/vList2"/>
    <dgm:cxn modelId="{19B15C43-96A6-4034-8CA3-696A349F76D5}" type="presParOf" srcId="{54D26B01-C33D-40B3-AC3B-2902687759D7}" destId="{54C8D514-5037-4466-BB1D-700D2A21BAF1}" srcOrd="6" destOrd="0" presId="urn:microsoft.com/office/officeart/2005/8/layout/vList2"/>
    <dgm:cxn modelId="{D326B112-751F-41E9-AD9D-56A88B003F92}" type="presParOf" srcId="{54D26B01-C33D-40B3-AC3B-2902687759D7}" destId="{7C38B3C3-5742-4CBB-AFC0-BB993A43A1E6}" srcOrd="7" destOrd="0" presId="urn:microsoft.com/office/officeart/2005/8/layout/vList2"/>
    <dgm:cxn modelId="{EC7D9CA0-B416-4802-A574-43ACABD96C0B}" type="presParOf" srcId="{54D26B01-C33D-40B3-AC3B-2902687759D7}" destId="{340D36D4-204D-4023-AC50-83352BC4577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F5CB21-9237-4021-92D2-CB7FD59A924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A61B713-9228-4D8B-BE63-A4A501E9EE18}">
      <dgm:prSet/>
      <dgm:spPr/>
      <dgm:t>
        <a:bodyPr/>
        <a:lstStyle/>
        <a:p>
          <a:r>
            <a:rPr lang="en-US" b="0" i="0"/>
            <a:t>The U.S. remains a key location for credit card fraud, accounting for 24 percent of total credit card use, but 47 percent of global credit card fraud</a:t>
          </a:r>
          <a:endParaRPr lang="en-US"/>
        </a:p>
      </dgm:t>
    </dgm:pt>
    <dgm:pt modelId="{E04EFBE5-DEB2-4CE7-8012-FD5D25872541}" type="parTrans" cxnId="{3323F86D-2410-4337-93AA-3EE819D737E8}">
      <dgm:prSet/>
      <dgm:spPr/>
      <dgm:t>
        <a:bodyPr/>
        <a:lstStyle/>
        <a:p>
          <a:endParaRPr lang="en-US"/>
        </a:p>
      </dgm:t>
    </dgm:pt>
    <dgm:pt modelId="{4E9B3C31-C289-4BA2-948E-98524E26A591}" type="sibTrans" cxnId="{3323F86D-2410-4337-93AA-3EE819D737E8}">
      <dgm:prSet/>
      <dgm:spPr/>
      <dgm:t>
        <a:bodyPr/>
        <a:lstStyle/>
        <a:p>
          <a:endParaRPr lang="en-US"/>
        </a:p>
      </dgm:t>
    </dgm:pt>
    <dgm:pt modelId="{8923B785-681B-412C-BF9C-19B79DF07ECC}">
      <dgm:prSet/>
      <dgm:spPr/>
      <dgm:t>
        <a:bodyPr/>
        <a:lstStyle/>
        <a:p>
          <a:r>
            <a:rPr lang="en-US" b="0" i="0"/>
            <a:t>U.S. continues to see many types of card-present and point-of-sale fraud, including cashing counterfeit EU payment cards</a:t>
          </a:r>
          <a:endParaRPr lang="en-US"/>
        </a:p>
      </dgm:t>
    </dgm:pt>
    <dgm:pt modelId="{02D9E9FB-FD02-47DB-A1A1-3B66FB559AD5}" type="parTrans" cxnId="{CDDB5047-DA0C-4381-9722-E237703396F6}">
      <dgm:prSet/>
      <dgm:spPr/>
      <dgm:t>
        <a:bodyPr/>
        <a:lstStyle/>
        <a:p>
          <a:endParaRPr lang="en-US"/>
        </a:p>
      </dgm:t>
    </dgm:pt>
    <dgm:pt modelId="{95F0DCAE-5F57-4C97-B45E-5EF64F266A06}" type="sibTrans" cxnId="{CDDB5047-DA0C-4381-9722-E237703396F6}">
      <dgm:prSet/>
      <dgm:spPr/>
      <dgm:t>
        <a:bodyPr/>
        <a:lstStyle/>
        <a:p>
          <a:endParaRPr lang="en-US"/>
        </a:p>
      </dgm:t>
    </dgm:pt>
    <dgm:pt modelId="{05676616-4F48-40A3-B97B-C26325E551E4}">
      <dgm:prSet/>
      <dgm:spPr/>
      <dgm:t>
        <a:bodyPr/>
        <a:lstStyle/>
        <a:p>
          <a:r>
            <a:rPr lang="en-US" b="0" i="0"/>
            <a:t>Cyber-attacks have increased against third-party cryptocurrency wallets to steal digital currency, exploiting weaknesses in factor security verification in wallets</a:t>
          </a:r>
          <a:endParaRPr lang="en-US"/>
        </a:p>
      </dgm:t>
    </dgm:pt>
    <dgm:pt modelId="{677505CE-2E64-432C-B705-E10A604C149B}" type="parTrans" cxnId="{E64D0A2D-7D4B-46D6-82C5-891DF568405E}">
      <dgm:prSet/>
      <dgm:spPr/>
      <dgm:t>
        <a:bodyPr/>
        <a:lstStyle/>
        <a:p>
          <a:endParaRPr lang="en-US"/>
        </a:p>
      </dgm:t>
    </dgm:pt>
    <dgm:pt modelId="{D1BC7DFC-C508-4FA0-809A-1B859459C4B9}" type="sibTrans" cxnId="{E64D0A2D-7D4B-46D6-82C5-891DF568405E}">
      <dgm:prSet/>
      <dgm:spPr/>
      <dgm:t>
        <a:bodyPr/>
        <a:lstStyle/>
        <a:p>
          <a:endParaRPr lang="en-US"/>
        </a:p>
      </dgm:t>
    </dgm:pt>
    <dgm:pt modelId="{42A428DE-5BFB-4167-B735-ADD94B59BA5D}" type="pres">
      <dgm:prSet presAssocID="{C9F5CB21-9237-4021-92D2-CB7FD59A9243}" presName="linear" presStyleCnt="0">
        <dgm:presLayoutVars>
          <dgm:animLvl val="lvl"/>
          <dgm:resizeHandles val="exact"/>
        </dgm:presLayoutVars>
      </dgm:prSet>
      <dgm:spPr/>
    </dgm:pt>
    <dgm:pt modelId="{B56FE0F3-F3E6-44CA-B6B0-FE2571693392}" type="pres">
      <dgm:prSet presAssocID="{8A61B713-9228-4D8B-BE63-A4A501E9EE18}" presName="parentText" presStyleLbl="node1" presStyleIdx="0" presStyleCnt="3">
        <dgm:presLayoutVars>
          <dgm:chMax val="0"/>
          <dgm:bulletEnabled val="1"/>
        </dgm:presLayoutVars>
      </dgm:prSet>
      <dgm:spPr/>
    </dgm:pt>
    <dgm:pt modelId="{154A763E-51F2-49A5-B13A-250B52DB8BE8}" type="pres">
      <dgm:prSet presAssocID="{4E9B3C31-C289-4BA2-948E-98524E26A591}" presName="spacer" presStyleCnt="0"/>
      <dgm:spPr/>
    </dgm:pt>
    <dgm:pt modelId="{6008DA2B-B645-4BE3-81F7-0C53426224D1}" type="pres">
      <dgm:prSet presAssocID="{8923B785-681B-412C-BF9C-19B79DF07ECC}" presName="parentText" presStyleLbl="node1" presStyleIdx="1" presStyleCnt="3">
        <dgm:presLayoutVars>
          <dgm:chMax val="0"/>
          <dgm:bulletEnabled val="1"/>
        </dgm:presLayoutVars>
      </dgm:prSet>
      <dgm:spPr/>
    </dgm:pt>
    <dgm:pt modelId="{0DB6A198-3A81-4E71-9AB4-CD4DE0E6B6C7}" type="pres">
      <dgm:prSet presAssocID="{95F0DCAE-5F57-4C97-B45E-5EF64F266A06}" presName="spacer" presStyleCnt="0"/>
      <dgm:spPr/>
    </dgm:pt>
    <dgm:pt modelId="{442027E4-C136-4CBE-80D9-F10CA5E93773}" type="pres">
      <dgm:prSet presAssocID="{05676616-4F48-40A3-B97B-C26325E551E4}" presName="parentText" presStyleLbl="node1" presStyleIdx="2" presStyleCnt="3">
        <dgm:presLayoutVars>
          <dgm:chMax val="0"/>
          <dgm:bulletEnabled val="1"/>
        </dgm:presLayoutVars>
      </dgm:prSet>
      <dgm:spPr/>
    </dgm:pt>
  </dgm:ptLst>
  <dgm:cxnLst>
    <dgm:cxn modelId="{E64D0A2D-7D4B-46D6-82C5-891DF568405E}" srcId="{C9F5CB21-9237-4021-92D2-CB7FD59A9243}" destId="{05676616-4F48-40A3-B97B-C26325E551E4}" srcOrd="2" destOrd="0" parTransId="{677505CE-2E64-432C-B705-E10A604C149B}" sibTransId="{D1BC7DFC-C508-4FA0-809A-1B859459C4B9}"/>
    <dgm:cxn modelId="{03202636-9BE2-48A2-BEC0-1BA77B3BE203}" type="presOf" srcId="{8923B785-681B-412C-BF9C-19B79DF07ECC}" destId="{6008DA2B-B645-4BE3-81F7-0C53426224D1}" srcOrd="0" destOrd="0" presId="urn:microsoft.com/office/officeart/2005/8/layout/vList2"/>
    <dgm:cxn modelId="{EFC54340-29F5-457F-AC56-790493CAEF7F}" type="presOf" srcId="{05676616-4F48-40A3-B97B-C26325E551E4}" destId="{442027E4-C136-4CBE-80D9-F10CA5E93773}" srcOrd="0" destOrd="0" presId="urn:microsoft.com/office/officeart/2005/8/layout/vList2"/>
    <dgm:cxn modelId="{CDDB5047-DA0C-4381-9722-E237703396F6}" srcId="{C9F5CB21-9237-4021-92D2-CB7FD59A9243}" destId="{8923B785-681B-412C-BF9C-19B79DF07ECC}" srcOrd="1" destOrd="0" parTransId="{02D9E9FB-FD02-47DB-A1A1-3B66FB559AD5}" sibTransId="{95F0DCAE-5F57-4C97-B45E-5EF64F266A06}"/>
    <dgm:cxn modelId="{3323F86D-2410-4337-93AA-3EE819D737E8}" srcId="{C9F5CB21-9237-4021-92D2-CB7FD59A9243}" destId="{8A61B713-9228-4D8B-BE63-A4A501E9EE18}" srcOrd="0" destOrd="0" parTransId="{E04EFBE5-DEB2-4CE7-8012-FD5D25872541}" sibTransId="{4E9B3C31-C289-4BA2-948E-98524E26A591}"/>
    <dgm:cxn modelId="{578B519B-5EEA-44B6-A246-00022097B29C}" type="presOf" srcId="{C9F5CB21-9237-4021-92D2-CB7FD59A9243}" destId="{42A428DE-5BFB-4167-B735-ADD94B59BA5D}" srcOrd="0" destOrd="0" presId="urn:microsoft.com/office/officeart/2005/8/layout/vList2"/>
    <dgm:cxn modelId="{8C48C7F4-58FE-4432-A9AE-4DD1EF479BF9}" type="presOf" srcId="{8A61B713-9228-4D8B-BE63-A4A501E9EE18}" destId="{B56FE0F3-F3E6-44CA-B6B0-FE2571693392}" srcOrd="0" destOrd="0" presId="urn:microsoft.com/office/officeart/2005/8/layout/vList2"/>
    <dgm:cxn modelId="{EE2F66DB-9B54-4E01-AD4C-87F74F6E2166}" type="presParOf" srcId="{42A428DE-5BFB-4167-B735-ADD94B59BA5D}" destId="{B56FE0F3-F3E6-44CA-B6B0-FE2571693392}" srcOrd="0" destOrd="0" presId="urn:microsoft.com/office/officeart/2005/8/layout/vList2"/>
    <dgm:cxn modelId="{3640EEE7-DC3F-48BF-96BE-91A72C753968}" type="presParOf" srcId="{42A428DE-5BFB-4167-B735-ADD94B59BA5D}" destId="{154A763E-51F2-49A5-B13A-250B52DB8BE8}" srcOrd="1" destOrd="0" presId="urn:microsoft.com/office/officeart/2005/8/layout/vList2"/>
    <dgm:cxn modelId="{819A6431-AC73-4FBC-99D4-2C6C048CD24E}" type="presParOf" srcId="{42A428DE-5BFB-4167-B735-ADD94B59BA5D}" destId="{6008DA2B-B645-4BE3-81F7-0C53426224D1}" srcOrd="2" destOrd="0" presId="urn:microsoft.com/office/officeart/2005/8/layout/vList2"/>
    <dgm:cxn modelId="{E54D7366-8BF7-412B-982F-3CA8A7DFBB9E}" type="presParOf" srcId="{42A428DE-5BFB-4167-B735-ADD94B59BA5D}" destId="{0DB6A198-3A81-4E71-9AB4-CD4DE0E6B6C7}" srcOrd="3" destOrd="0" presId="urn:microsoft.com/office/officeart/2005/8/layout/vList2"/>
    <dgm:cxn modelId="{9F54FB24-3B9A-4832-B32F-C2062CEE23F1}" type="presParOf" srcId="{42A428DE-5BFB-4167-B735-ADD94B59BA5D}" destId="{442027E4-C136-4CBE-80D9-F10CA5E9377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6A494-38F1-40DB-9027-724116217142}">
      <dsp:nvSpPr>
        <dsp:cNvPr id="0" name=""/>
        <dsp:cNvSpPr/>
      </dsp:nvSpPr>
      <dsp:spPr>
        <a:xfrm>
          <a:off x="0" y="521647"/>
          <a:ext cx="8946541" cy="59587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Financial theft has continued to be a major source of cyber-attacks and cyber-enabled fraud</a:t>
          </a:r>
          <a:endParaRPr lang="en-US" sz="1500" kern="1200"/>
        </a:p>
      </dsp:txBody>
      <dsp:txXfrm>
        <a:off x="29088" y="550735"/>
        <a:ext cx="8888365" cy="537701"/>
      </dsp:txXfrm>
    </dsp:sp>
    <dsp:sp modelId="{5D75D0EC-FA51-4C9C-AE03-33D2FC696782}">
      <dsp:nvSpPr>
        <dsp:cNvPr id="0" name=""/>
        <dsp:cNvSpPr/>
      </dsp:nvSpPr>
      <dsp:spPr>
        <a:xfrm>
          <a:off x="0" y="1160724"/>
          <a:ext cx="8946541" cy="59587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Compromising networks of trust to misappropriate financial transfers remains a significant threat, despite major efforts to improve security</a:t>
          </a:r>
          <a:endParaRPr lang="en-US" sz="1500" kern="1200"/>
        </a:p>
      </dsp:txBody>
      <dsp:txXfrm>
        <a:off x="29088" y="1189812"/>
        <a:ext cx="8888365" cy="537701"/>
      </dsp:txXfrm>
    </dsp:sp>
    <dsp:sp modelId="{A5507158-6926-464D-90AA-A365BA911078}">
      <dsp:nvSpPr>
        <dsp:cNvPr id="0" name=""/>
        <dsp:cNvSpPr/>
      </dsp:nvSpPr>
      <dsp:spPr>
        <a:xfrm>
          <a:off x="0" y="1799801"/>
          <a:ext cx="8946541" cy="59587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Cyber-attacks on customer systems continue to be a major cause of loss</a:t>
          </a:r>
          <a:endParaRPr lang="en-US" sz="1500" kern="1200"/>
        </a:p>
      </dsp:txBody>
      <dsp:txXfrm>
        <a:off x="29088" y="1828889"/>
        <a:ext cx="8888365" cy="537701"/>
      </dsp:txXfrm>
    </dsp:sp>
    <dsp:sp modelId="{54C8D514-5037-4466-BB1D-700D2A21BAF1}">
      <dsp:nvSpPr>
        <dsp:cNvPr id="0" name=""/>
        <dsp:cNvSpPr/>
      </dsp:nvSpPr>
      <dsp:spPr>
        <a:xfrm>
          <a:off x="0" y="2438879"/>
          <a:ext cx="8946541" cy="59587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Cyber attacks on the customer side of financial institutions continue to dominate, with online fraud plaguing the e-commerce, airline and retail industries</a:t>
          </a:r>
          <a:endParaRPr lang="en-US" sz="1500" kern="1200"/>
        </a:p>
      </dsp:txBody>
      <dsp:txXfrm>
        <a:off x="29088" y="2467967"/>
        <a:ext cx="8888365" cy="537701"/>
      </dsp:txXfrm>
    </dsp:sp>
    <dsp:sp modelId="{340D36D4-204D-4023-AC50-83352BC4577D}">
      <dsp:nvSpPr>
        <dsp:cNvPr id="0" name=""/>
        <dsp:cNvSpPr/>
      </dsp:nvSpPr>
      <dsp:spPr>
        <a:xfrm>
          <a:off x="0" y="3077956"/>
          <a:ext cx="8946541" cy="59587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Cyber-attacks for financial theft and fraud are still a more significant element of cyber loss than ransomware, with 2.5 times the annual detection of cyber-attacks involving financial malware</a:t>
          </a:r>
          <a:endParaRPr lang="en-US" sz="1500" kern="1200"/>
        </a:p>
      </dsp:txBody>
      <dsp:txXfrm>
        <a:off x="29088" y="3107044"/>
        <a:ext cx="8888365" cy="537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FE0F3-F3E6-44CA-B6B0-FE2571693392}">
      <dsp:nvSpPr>
        <dsp:cNvPr id="0" name=""/>
        <dsp:cNvSpPr/>
      </dsp:nvSpPr>
      <dsp:spPr>
        <a:xfrm>
          <a:off x="0" y="6860"/>
          <a:ext cx="8946541" cy="1347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The U.S. remains a key location for credit card fraud, accounting for 24 percent of total credit card use, but 47 percent of global credit card fraud</a:t>
          </a:r>
          <a:endParaRPr lang="en-US" sz="2400" kern="1200"/>
        </a:p>
      </dsp:txBody>
      <dsp:txXfrm>
        <a:off x="65796" y="72656"/>
        <a:ext cx="8814949" cy="1216248"/>
      </dsp:txXfrm>
    </dsp:sp>
    <dsp:sp modelId="{6008DA2B-B645-4BE3-81F7-0C53426224D1}">
      <dsp:nvSpPr>
        <dsp:cNvPr id="0" name=""/>
        <dsp:cNvSpPr/>
      </dsp:nvSpPr>
      <dsp:spPr>
        <a:xfrm>
          <a:off x="0" y="1423820"/>
          <a:ext cx="8946541" cy="1347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U.S. continues to see many types of card-present and point-of-sale fraud, including cashing counterfeit EU payment cards</a:t>
          </a:r>
          <a:endParaRPr lang="en-US" sz="2400" kern="1200"/>
        </a:p>
      </dsp:txBody>
      <dsp:txXfrm>
        <a:off x="65796" y="1489616"/>
        <a:ext cx="8814949" cy="1216248"/>
      </dsp:txXfrm>
    </dsp:sp>
    <dsp:sp modelId="{442027E4-C136-4CBE-80D9-F10CA5E93773}">
      <dsp:nvSpPr>
        <dsp:cNvPr id="0" name=""/>
        <dsp:cNvSpPr/>
      </dsp:nvSpPr>
      <dsp:spPr>
        <a:xfrm>
          <a:off x="0" y="2840780"/>
          <a:ext cx="8946541" cy="1347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Cyber-attacks have increased against third-party cryptocurrency wallets to steal digital currency, exploiting weaknesses in factor security verification in wallets</a:t>
          </a:r>
          <a:endParaRPr lang="en-US" sz="2400" kern="1200"/>
        </a:p>
      </dsp:txBody>
      <dsp:txXfrm>
        <a:off x="65796" y="2906576"/>
        <a:ext cx="8814949" cy="12162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08568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10202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92097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6483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39602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56492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5891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35231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64888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026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4056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7288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3/28/2024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082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0272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50121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4507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7736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3/28/2024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1910761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blocks and networks technology background">
            <a:extLst>
              <a:ext uri="{FF2B5EF4-FFF2-40B4-BE49-F238E27FC236}">
                <a16:creationId xmlns:a16="http://schemas.microsoft.com/office/drawing/2014/main" id="{17734DA8-C463-7275-C08A-1099318E7A50}"/>
              </a:ext>
            </a:extLst>
          </p:cNvPr>
          <p:cNvPicPr>
            <a:picLocks noChangeAspect="1"/>
          </p:cNvPicPr>
          <p:nvPr/>
        </p:nvPicPr>
        <p:blipFill rotWithShape="1">
          <a:blip r:embed="rId2">
            <a:alphaModFix amt="40000"/>
          </a:blip>
          <a:srcRect t="9091" r="9496" b="1"/>
          <a:stretch/>
        </p:blipFill>
        <p:spPr>
          <a:xfrm>
            <a:off x="20" y="10"/>
            <a:ext cx="12191980" cy="6857990"/>
          </a:xfrm>
          <a:prstGeom prst="rect">
            <a:avLst/>
          </a:prstGeom>
        </p:spPr>
      </p:pic>
      <p:sp>
        <p:nvSpPr>
          <p:cNvPr id="2" name="Title"/>
          <p:cNvSpPr>
            <a:spLocks noGrp="1"/>
          </p:cNvSpPr>
          <p:nvPr>
            <p:ph type="ctrTitle"/>
          </p:nvPr>
        </p:nvSpPr>
        <p:spPr>
          <a:xfrm>
            <a:off x="1154955" y="1447800"/>
            <a:ext cx="8825658" cy="3329581"/>
          </a:xfrm>
        </p:spPr>
        <p:txBody>
          <a:bodyPr>
            <a:normAutofit/>
          </a:bodyPr>
          <a:lstStyle/>
          <a:p>
            <a:pPr>
              <a:lnSpc>
                <a:spcPct val="90000"/>
              </a:lnSpc>
            </a:pPr>
            <a:r>
              <a:rPr lang="en-US">
                <a:solidFill>
                  <a:schemeClr val="tx1"/>
                </a:solidFill>
              </a:rPr>
              <a:t>Module 9: </a:t>
            </a:r>
            <a:br>
              <a:rPr lang="en-US">
                <a:solidFill>
                  <a:schemeClr val="tx1"/>
                </a:solidFill>
              </a:rPr>
            </a:br>
            <a:r>
              <a:rPr lang="en-US">
                <a:solidFill>
                  <a:schemeClr val="tx1"/>
                </a:solidFill>
              </a:rPr>
              <a:t>Cyber Loss Process &amp; Cyber Insurance</a:t>
            </a:r>
          </a:p>
        </p:txBody>
      </p:sp>
      <p:sp>
        <p:nvSpPr>
          <p:cNvPr id="15" name="Rectangle 14">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adlock on computer motherboard">
            <a:extLst>
              <a:ext uri="{FF2B5EF4-FFF2-40B4-BE49-F238E27FC236}">
                <a16:creationId xmlns:a16="http://schemas.microsoft.com/office/drawing/2014/main" id="{044D7ABA-AA7B-719A-3769-463624E7BF2E}"/>
              </a:ext>
            </a:extLst>
          </p:cNvPr>
          <p:cNvPicPr>
            <a:picLocks noChangeAspect="1"/>
          </p:cNvPicPr>
          <p:nvPr/>
        </p:nvPicPr>
        <p:blipFill rotWithShape="1">
          <a:blip r:embed="rId2">
            <a:alphaModFix amt="35000"/>
          </a:blip>
          <a:srcRect b="15730"/>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Contagious Malware</a:t>
            </a:r>
          </a:p>
        </p:txBody>
      </p:sp>
      <p:sp>
        <p:nvSpPr>
          <p:cNvPr id="9" name="Rectangle 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The use of ransomware, where malware is infiltrated into the networks of a company and disables servers or locks up data until a ransom is paid, has become one of the most pressing concerns for cyber security specialists</a:t>
            </a:r>
          </a:p>
          <a:p>
            <a:pPr lvl="0"/>
            <a:r>
              <a:rPr lang="en-US" dirty="0"/>
              <a:t>Ransomware has historically afflicted personal computers and small and medium sized enterprises, but recent developments have seen large multinational corporations affected, with security companies seeing some 42 percent of all ransomware infections in the first half of 2017 targeting organizations in an interconnected and networked environment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ircuit board background">
            <a:extLst>
              <a:ext uri="{FF2B5EF4-FFF2-40B4-BE49-F238E27FC236}">
                <a16:creationId xmlns:a16="http://schemas.microsoft.com/office/drawing/2014/main" id="{0F09BB44-D7E3-174A-4279-AC8AD91B7800}"/>
              </a:ext>
            </a:extLst>
          </p:cNvPr>
          <p:cNvPicPr>
            <a:picLocks noChangeAspect="1"/>
          </p:cNvPicPr>
          <p:nvPr/>
        </p:nvPicPr>
        <p:blipFill rotWithShape="1">
          <a:blip r:embed="rId2">
            <a:alphaModFix amt="35000"/>
          </a:blip>
          <a:srcRect b="15414"/>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Financial Theft</a:t>
            </a:r>
          </a:p>
        </p:txBody>
      </p:sp>
      <p:sp>
        <p:nvSpPr>
          <p:cNvPr id="9" name="Rectangle 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graphicFrame>
        <p:nvGraphicFramePr>
          <p:cNvPr id="11" name="Content Placeholder">
            <a:extLst>
              <a:ext uri="{FF2B5EF4-FFF2-40B4-BE49-F238E27FC236}">
                <a16:creationId xmlns:a16="http://schemas.microsoft.com/office/drawing/2014/main" id="{4D50F446-5B9B-AEF9-00ED-71853A81701D}"/>
              </a:ext>
            </a:extLst>
          </p:cNvPr>
          <p:cNvGraphicFramePr>
            <a:graphicFrameLocks noGrp="1"/>
          </p:cNvGraphicFramePr>
          <p:nvPr>
            <p:ph idx="1"/>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tack of bank cards">
            <a:extLst>
              <a:ext uri="{FF2B5EF4-FFF2-40B4-BE49-F238E27FC236}">
                <a16:creationId xmlns:a16="http://schemas.microsoft.com/office/drawing/2014/main" id="{9A3C0CBE-9AEB-B60C-BB17-86F6ACB91349}"/>
              </a:ext>
            </a:extLst>
          </p:cNvPr>
          <p:cNvPicPr>
            <a:picLocks noChangeAspect="1"/>
          </p:cNvPicPr>
          <p:nvPr/>
        </p:nvPicPr>
        <p:blipFill rotWithShape="1">
          <a:blip r:embed="rId2">
            <a:alphaModFix amt="35000"/>
          </a:blip>
          <a:srcRect t="5818" b="10227"/>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Financial Theft</a:t>
            </a:r>
          </a:p>
        </p:txBody>
      </p:sp>
      <p:sp>
        <p:nvSpPr>
          <p:cNvPr id="9" name="Rectangle 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graphicFrame>
        <p:nvGraphicFramePr>
          <p:cNvPr id="11" name="Content Placeholder">
            <a:extLst>
              <a:ext uri="{FF2B5EF4-FFF2-40B4-BE49-F238E27FC236}">
                <a16:creationId xmlns:a16="http://schemas.microsoft.com/office/drawing/2014/main" id="{AD313FA9-B0ED-F614-275E-69DE7A56EF9F}"/>
              </a:ext>
            </a:extLst>
          </p:cNvPr>
          <p:cNvGraphicFramePr>
            <a:graphicFrameLocks noGrp="1"/>
          </p:cNvGraphicFramePr>
          <p:nvPr>
            <p:ph idx="1"/>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Cloud Outage</a:t>
            </a:r>
          </a:p>
        </p:txBody>
      </p:sp>
      <p:sp>
        <p:nvSpPr>
          <p:cNvPr id="3" name="Content Placeholder"/>
          <p:cNvSpPr>
            <a:spLocks noGrp="1"/>
          </p:cNvSpPr>
          <p:nvPr>
            <p:ph idx="1"/>
          </p:nvPr>
        </p:nvSpPr>
        <p:spPr>
          <a:xfrm>
            <a:off x="1103312" y="2052918"/>
            <a:ext cx="8946541" cy="4195481"/>
          </a:xfrm>
        </p:spPr>
        <p:txBody>
          <a:bodyPr>
            <a:normAutofit/>
          </a:bodyPr>
          <a:lstStyle/>
          <a:p>
            <a:pPr lvl="0">
              <a:lnSpc>
                <a:spcPct val="90000"/>
              </a:lnSpc>
            </a:pPr>
            <a:r>
              <a:rPr lang="en-US" dirty="0"/>
              <a:t>The failure of a cloud service provider, while very unlikely, represents a potential cyber insurance systemic exposure as many cyber policies include coverage for outages</a:t>
            </a:r>
            <a:endParaRPr lang="en-US"/>
          </a:p>
          <a:p>
            <a:pPr lvl="0">
              <a:lnSpc>
                <a:spcPct val="90000"/>
              </a:lnSpc>
            </a:pPr>
            <a:r>
              <a:rPr lang="en-US" dirty="0"/>
              <a:t>Cloud computing has successfully inundated the global markets, creating a utility-like service for over 90% of companies.103</a:t>
            </a:r>
            <a:endParaRPr lang="en-US"/>
          </a:p>
          <a:p>
            <a:pPr lvl="0">
              <a:lnSpc>
                <a:spcPct val="90000"/>
              </a:lnSpc>
            </a:pPr>
            <a:r>
              <a:rPr lang="en-US" dirty="0"/>
              <a:t>Large numbers of companies depend on the cloud, particularly in the ecommerce sector which accounts of 8.9% of total sales in the U.S</a:t>
            </a:r>
            <a:endParaRPr lang="en-US"/>
          </a:p>
          <a:p>
            <a:pPr lvl="0">
              <a:lnSpc>
                <a:spcPct val="90000"/>
              </a:lnSpc>
            </a:pPr>
            <a:r>
              <a:rPr lang="en-US" dirty="0"/>
              <a:t>The global market of CSPs continues to be dominated by Amazon Web Services at 47%, followed by Microsoft Azure at 10%, Google Cloud Platform with 4%, &amp; IBM Softlayer with 3%</a:t>
            </a:r>
            <a:endParaRPr lang="en-US"/>
          </a:p>
          <a:p>
            <a:pPr lvl="0">
              <a:lnSpc>
                <a:spcPct val="90000"/>
              </a:lnSpc>
            </a:pPr>
            <a:r>
              <a:rPr lang="en-US" dirty="0"/>
              <a:t>To be competitive in the public CSP market, providers need to minimize downtime and deliver on promised reliability ratings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Cloud Outage</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To maintain such high levels of reliability, the architecture of CSPs focuses on strategic isolation to protect the spread of malicious software and geographic redundancies for datacentres to reduce downtime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icrochips on a circuit board">
            <a:extLst>
              <a:ext uri="{FF2B5EF4-FFF2-40B4-BE49-F238E27FC236}">
                <a16:creationId xmlns:a16="http://schemas.microsoft.com/office/drawing/2014/main" id="{A30A112C-6604-0782-C4EE-3E5EF6593950}"/>
              </a:ext>
            </a:extLst>
          </p:cNvPr>
          <p:cNvPicPr>
            <a:picLocks noChangeAspect="1"/>
          </p:cNvPicPr>
          <p:nvPr/>
        </p:nvPicPr>
        <p:blipFill rotWithShape="1">
          <a:blip r:embed="rId2">
            <a:alphaModFix amt="35000"/>
          </a:blip>
          <a:srcRect t="20950" b="4050"/>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Denial of Service Attacks</a:t>
            </a:r>
          </a:p>
        </p:txBody>
      </p:sp>
      <p:sp>
        <p:nvSpPr>
          <p:cNvPr id="9" name="Rectangle 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1103312" y="2052918"/>
            <a:ext cx="8946541" cy="4195481"/>
          </a:xfrm>
        </p:spPr>
        <p:txBody>
          <a:bodyPr>
            <a:normAutofit/>
          </a:bodyPr>
          <a:lstStyle/>
          <a:p>
            <a:pPr lvl="0">
              <a:lnSpc>
                <a:spcPct val="90000"/>
              </a:lnSpc>
            </a:pPr>
            <a:r>
              <a:rPr lang="en-US"/>
              <a:t>Distributed Denial of Service attacks continue to be a major component in the cyber risk landscape</a:t>
            </a:r>
          </a:p>
          <a:p>
            <a:pPr lvl="0">
              <a:lnSpc>
                <a:spcPct val="90000"/>
              </a:lnSpc>
            </a:pPr>
            <a:r>
              <a:rPr lang="en-US"/>
              <a:t>A third of all organizations reportedly experience DDoS attacks, twice as many as a year ago</a:t>
            </a:r>
          </a:p>
          <a:p>
            <a:pPr lvl="0">
              <a:lnSpc>
                <a:spcPct val="90000"/>
              </a:lnSpc>
            </a:pPr>
            <a:r>
              <a:rPr lang="en-US"/>
              <a:t>This trend of growing likelihood of attack is likely to continue across sectors, geographies, and activity areas, as the firepower capacity of attackers increases, and they seek out new targets</a:t>
            </a:r>
          </a:p>
          <a:p>
            <a:pPr lvl="0">
              <a:lnSpc>
                <a:spcPct val="90000"/>
              </a:lnSpc>
            </a:pPr>
            <a:r>
              <a:rPr lang="en-US"/>
              <a:t>A Distributed Denial of Service attack uses internet traffic to overwhelm servers forcing a shut-down of the system or a slowing of services</a:t>
            </a:r>
          </a:p>
          <a:p>
            <a:pPr lvl="0">
              <a:lnSpc>
                <a:spcPct val="90000"/>
              </a:lnSpc>
            </a:pPr>
            <a:r>
              <a:rPr lang="en-US"/>
              <a:t>Not only is the number of DDoS attacks increasing, but so too is the complexity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Denial of Service Attacks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Instead of tactics focused on single aspect of a company’s infrastructure, DDoS attacks are taking a more diversified approach, alternating targets within a single attack including web application servers, firewalls, and other infrastructure components</a:t>
            </a:r>
          </a:p>
          <a:p>
            <a:pPr lvl="0"/>
            <a:r>
              <a:rPr lang="en-US" dirty="0"/>
              <a:t>The typical attack pattern of DDoS attacks has also grown in complexity</a:t>
            </a:r>
          </a:p>
          <a:p>
            <a:pPr lvl="0"/>
            <a:r>
              <a:rPr lang="en-US" dirty="0"/>
              <a:t>Pulse DDoS attacks can extend for days at a time and thus pose a significant risk to the accessibility of a company’s network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Denial of Service Attacks</a:t>
            </a:r>
          </a:p>
        </p:txBody>
      </p:sp>
      <p:sp>
        <p:nvSpPr>
          <p:cNvPr id="3" name="Content Placeholder"/>
          <p:cNvSpPr>
            <a:spLocks noGrp="1"/>
          </p:cNvSpPr>
          <p:nvPr>
            <p:ph idx="1"/>
          </p:nvPr>
        </p:nvSpPr>
        <p:spPr>
          <a:xfrm>
            <a:off x="1103312" y="2052918"/>
            <a:ext cx="8946541" cy="4195481"/>
          </a:xfrm>
        </p:spPr>
        <p:txBody>
          <a:bodyPr>
            <a:normAutofit/>
          </a:bodyPr>
          <a:lstStyle/>
          <a:p>
            <a:pPr marL="0" lvl="0" indent="0">
              <a:buNone/>
            </a:pPr>
            <a:r>
              <a:rPr lang="en-US" dirty="0"/>
              <a:t>The significance of complex successive attacks is that large commercial servers designed to deal with high traffic volumes are resilient against attacks of low intensity, but very-high intensity attacks with frequently changing targets within a network’s infrastructure can bring down even the strongest websites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a:t>Case Study: The Return of Lazarus: More SWIFT Financial Thefts in 2017</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Sophisticated cyber-attacks continued to enable financial thefts from the SWIFT inter-banking financial transaction system, following on from the major attacks in</a:t>
            </a:r>
            <a:endParaRPr lang="en-US"/>
          </a:p>
          <a:p>
            <a:pPr lvl="0"/>
            <a:r>
              <a:rPr lang="en-US" dirty="0"/>
              <a:t>The gang used a vulnerability in the bank’s security, which allowed the group to secretly implant their malicious malware onto the bank’s computers and servers.97</a:t>
            </a:r>
            <a:endParaRPr lang="en-US"/>
          </a:p>
          <a:p>
            <a:pPr lvl="0"/>
            <a:r>
              <a:rPr lang="en-US" dirty="0"/>
              <a:t>This group is a sophisticated advanced persistent threat group which has been associated with many high-profile financial thefts including Bangladeshi SWIFT attack in 2016 and the 2017 attack on Polish banks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3313"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p:cNvSpPr>
            <a:spLocks noGrp="1"/>
          </p:cNvSpPr>
          <p:nvPr>
            <p:ph type="title"/>
          </p:nvPr>
        </p:nvSpPr>
        <p:spPr>
          <a:xfrm>
            <a:off x="646111" y="690879"/>
            <a:ext cx="3682049" cy="5557519"/>
          </a:xfrm>
        </p:spPr>
        <p:txBody>
          <a:bodyPr anchor="ctr">
            <a:normAutofit/>
          </a:bodyPr>
          <a:lstStyle/>
          <a:p>
            <a:pPr algn="r"/>
            <a:r>
              <a:rPr lang="en-US">
                <a:solidFill>
                  <a:srgbClr val="FFFFFF"/>
                </a:solidFill>
              </a:rPr>
              <a:t>9.2 Cyber Insurance</a:t>
            </a:r>
          </a:p>
        </p:txBody>
      </p:sp>
      <p:sp>
        <p:nvSpPr>
          <p:cNvPr id="3" name="Content Placeholder"/>
          <p:cNvSpPr>
            <a:spLocks noGrp="1"/>
          </p:cNvSpPr>
          <p:nvPr>
            <p:ph idx="1"/>
          </p:nvPr>
        </p:nvSpPr>
        <p:spPr>
          <a:xfrm>
            <a:off x="5101999" y="690880"/>
            <a:ext cx="4947854" cy="5557519"/>
          </a:xfrm>
        </p:spPr>
        <p:txBody>
          <a:bodyPr anchor="ctr">
            <a:normAutofit/>
          </a:bodyPr>
          <a:lstStyle/>
          <a:p>
            <a:pPr lvl="0"/>
            <a:r>
              <a:rPr lang="en-US" dirty="0"/>
              <a:t>The growing cyber insurance market is continuing to be profitable but has had some near misses that could have substantially impacted the industry loss ratio</a:t>
            </a:r>
          </a:p>
          <a:p>
            <a:pPr lvl="0"/>
            <a:r>
              <a:rPr lang="en-US" dirty="0"/>
              <a:t>Growth is coming from new sectors and markets</a:t>
            </a:r>
          </a:p>
          <a:p>
            <a:pPr lvl="0"/>
            <a:r>
              <a:rPr lang="en-US" dirty="0"/>
              <a:t>Implementing growth and loss control strategies is a major priority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ircuit board background">
            <a:extLst>
              <a:ext uri="{FF2B5EF4-FFF2-40B4-BE49-F238E27FC236}">
                <a16:creationId xmlns:a16="http://schemas.microsoft.com/office/drawing/2014/main" id="{25CA285D-FCBC-CF13-4625-46AD48E14EF3}"/>
              </a:ext>
            </a:extLst>
          </p:cNvPr>
          <p:cNvPicPr>
            <a:picLocks noChangeAspect="1"/>
          </p:cNvPicPr>
          <p:nvPr/>
        </p:nvPicPr>
        <p:blipFill rotWithShape="1">
          <a:blip r:embed="rId2">
            <a:alphaModFix amt="35000"/>
          </a:blip>
          <a:srcRect b="15414"/>
          <a:stretch/>
        </p:blipFill>
        <p:spPr>
          <a:xfrm>
            <a:off x="20" y="-1"/>
            <a:ext cx="12191980" cy="6858000"/>
          </a:xfrm>
          <a:prstGeom prst="rect">
            <a:avLst/>
          </a:prstGeom>
        </p:spPr>
      </p:pic>
      <p:sp>
        <p:nvSpPr>
          <p:cNvPr id="9" name="Rectangle 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1000442" y="1331258"/>
            <a:ext cx="8946541" cy="4195481"/>
          </a:xfrm>
        </p:spPr>
        <p:txBody>
          <a:bodyPr>
            <a:normAutofit/>
          </a:bodyPr>
          <a:lstStyle/>
          <a:p>
            <a:pPr lvl="0"/>
            <a:r>
              <a:rPr lang="en-US" dirty="0"/>
              <a:t>Incident Response Automation - organizations are adopting automation tools and technologies to improve their incident response capabilities</a:t>
            </a:r>
          </a:p>
          <a:p>
            <a:pPr lvl="0"/>
            <a:r>
              <a:rPr lang="en-US" dirty="0"/>
              <a:t>Threat Intelligence Sharing - collaboration and sharing of threat intelligence between organizations, industries, and even across national borders has become crucial</a:t>
            </a:r>
          </a:p>
          <a:p>
            <a:pPr lvl="0"/>
            <a:r>
              <a:rPr lang="en-US" dirty="0"/>
              <a:t>Cyber Insurance - demand for cyber insurance has been on the rise as organizations recognize the financial risks associated with cyber incidents</a:t>
            </a:r>
          </a:p>
          <a:p>
            <a:pPr lvl="0"/>
            <a:r>
              <a:rPr lang="en-US" dirty="0"/>
              <a:t>Focus on Cyber Resilience - rather than solely relying on prevention measures, organizations are shifting their focus towards building cyber resilience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Rapid Growth</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The cyber insurance market continues to demonstrate consistent growth at around 30% year on year</a:t>
            </a:r>
          </a:p>
          <a:p>
            <a:pPr lvl="0"/>
            <a:r>
              <a:rPr lang="en-US" dirty="0"/>
              <a:t>It is also relatively small in comparison with the overall corporate cyber risk management spend, with Gartner reporting worldwide cybersecurity spending at over $75.4 billion</a:t>
            </a:r>
          </a:p>
          <a:p>
            <a:pPr lvl="0"/>
            <a:r>
              <a:rPr lang="en-US" dirty="0"/>
              <a:t>A review of many cyber insurance policies seen by RMS suggests the growth in the U.S. has been driven by increased take up from non-traditional purchases of cyber insurance , as well as additional premiums generated from the availability of larger limits</a:t>
            </a:r>
          </a:p>
          <a:p>
            <a:pPr lvl="0"/>
            <a:r>
              <a:rPr lang="en-US" dirty="0"/>
              <a:t>International growth has also played a key part, with several markets demonstrating strong growth including Australia, Japan, and the United Kingdom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Rapid Growth</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Corporate risk managers need to develop comprehensive digital risk management strategies that involve a range of mitigations with risk transfer solutions through insurance being critical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Profitability of Cyber Lines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RMS estimates the industry loss ratio for 2016 at 54.6%</a:t>
            </a:r>
          </a:p>
          <a:p>
            <a:pPr lvl="0"/>
            <a:r>
              <a:rPr lang="en-US" dirty="0"/>
              <a:t>RMS analysis shows that breach of privacy events continues to contribute the largest financial impact to losses</a:t>
            </a:r>
          </a:p>
          <a:p>
            <a:pPr lvl="0"/>
            <a:r>
              <a:rPr lang="en-US" dirty="0"/>
              <a:t>An analysis of the WannaCry incident carried out by RMS calculated that with just a few small variations in the way it played out, insured losses for the industry would have exceeded $3 billion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Cyber Reinsurance</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The cyber reinsurance market has continued to develop over the last 12 months</a:t>
            </a:r>
          </a:p>
          <a:p>
            <a:pPr lvl="0"/>
            <a:r>
              <a:rPr lang="en-US" dirty="0"/>
              <a:t>Insurers are now more aware of the potential for systemic incidents to trigger substantial losses and are looking to the reinsurance market to transfer some of this risk off their balance sheets</a:t>
            </a:r>
          </a:p>
          <a:p>
            <a:pPr lvl="0"/>
            <a:r>
              <a:rPr lang="en-US" dirty="0"/>
              <a:t>The majority of reinsurance contracts remain as per risk quota share with some aggregate stop loss terms adding additional protection for the reinsurer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Managing Cyber Exposure</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Driven by increased regulatory pressures and improved awareness at the board level, insurers have looked to implement practices to manage cyber risk</a:t>
            </a:r>
          </a:p>
          <a:p>
            <a:pPr lvl="0"/>
            <a:r>
              <a:rPr lang="en-US" dirty="0"/>
              <a:t>Implementing a consistent approach to managing risk across these diverse classes of business is a challenge for many insurers</a:t>
            </a:r>
          </a:p>
          <a:p>
            <a:pPr lvl="0"/>
            <a:r>
              <a:rPr lang="en-US" dirty="0"/>
              <a:t>The clear need for visibility into cyber risk has led insurers to tackle these challenges head 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Pricing Cyber Risk</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Approaches to pricing cyber risk have yet to come to a consensus across the industry</a:t>
            </a:r>
          </a:p>
          <a:p>
            <a:pPr lvl="0"/>
            <a:r>
              <a:rPr lang="en-US" dirty="0"/>
              <a:t>A review of the rate fillings provided to insurance commissioners in the U.S. highlight the challenges of pricing cyber risk given the limited historical data and the relatively dynamic peril</a:t>
            </a:r>
          </a:p>
          <a:p>
            <a:pPr lvl="0"/>
            <a:r>
              <a:rPr lang="en-US" dirty="0"/>
              <a:t>These challenges highlight the need for improved data and risk models to support the industry’s growth in a resilient manner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9.3 Case Study: WannaCry Malware Attack</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WannaCryptor ransomware spread via file-sharing network protocols on computers using outdated Windows XP and v8 OS</a:t>
            </a:r>
          </a:p>
          <a:p>
            <a:pPr lvl="0"/>
            <a:r>
              <a:rPr lang="en-US" dirty="0"/>
              <a:t>It resulted in 300,000 infections of computers across 150 countries</a:t>
            </a:r>
          </a:p>
          <a:p>
            <a:pPr lvl="0"/>
            <a:r>
              <a:rPr lang="en-US" dirty="0"/>
              <a:t>WannaCry used a NSA exploit codenamed EternalBlue</a:t>
            </a:r>
          </a:p>
          <a:p>
            <a:pPr lvl="0"/>
            <a:r>
              <a:rPr lang="en-US" dirty="0"/>
              <a:t>It mainly affected personal users, public sector organizations, and SME-sized companies, affecting unpatched boxes and equipment on dedicated older operating systems</a:t>
            </a:r>
          </a:p>
          <a:p>
            <a:pPr lvl="0"/>
            <a:r>
              <a:rPr lang="en-US" dirty="0"/>
              <a:t>The great majority of the Windows computers running version 8 or earlier were protected by a Microsoft patch MS17-010 issued two months earlier, in March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Illuminated server room panel">
            <a:extLst>
              <a:ext uri="{FF2B5EF4-FFF2-40B4-BE49-F238E27FC236}">
                <a16:creationId xmlns:a16="http://schemas.microsoft.com/office/drawing/2014/main" id="{47657054-BF41-264A-21BD-A0157A1E504F}"/>
              </a:ext>
            </a:extLst>
          </p:cNvPr>
          <p:cNvPicPr>
            <a:picLocks noChangeAspect="1"/>
          </p:cNvPicPr>
          <p:nvPr/>
        </p:nvPicPr>
        <p:blipFill rotWithShape="1">
          <a:blip r:embed="rId2">
            <a:alphaModFix amt="35000"/>
          </a:blip>
          <a:srcRect t="15730"/>
          <a:stretch/>
        </p:blipFill>
        <p:spPr>
          <a:xfrm>
            <a:off x="20" y="-1"/>
            <a:ext cx="12191980" cy="6858000"/>
          </a:xfrm>
          <a:prstGeom prst="rect">
            <a:avLst/>
          </a:prstGeom>
        </p:spPr>
      </p:pic>
      <p:sp>
        <p:nvSpPr>
          <p:cNvPr id="9" name="Rectangle 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977582" y="1527138"/>
            <a:ext cx="8946541" cy="4195481"/>
          </a:xfrm>
        </p:spPr>
        <p:txBody>
          <a:bodyPr>
            <a:normAutofit/>
          </a:bodyPr>
          <a:lstStyle/>
          <a:p>
            <a:pPr lvl="0"/>
            <a:r>
              <a:rPr lang="en-US" dirty="0"/>
              <a:t>Regulatory Compliance and Data Privacy - with the increasing number of data protection regulations worldwide , organizations are prioritizing compliance efforts</a:t>
            </a:r>
          </a:p>
          <a:p>
            <a:pPr lvl="0"/>
            <a:r>
              <a:rPr lang="en-US" dirty="0"/>
              <a:t>Cloud Security and Third-Party Risk Management - as organizations embrace cloud computing and rely on third-party vendors for various services, managing cloud security risks and assessing third-party cyber risk have become critical</a:t>
            </a:r>
          </a:p>
          <a:p>
            <a:pPr lvl="0"/>
            <a:r>
              <a:rPr lang="en-US" dirty="0"/>
              <a:t>Cybersecurity Training and Awareness - recognizing that human error is a significant factor in cyber incidents, organizations are investing in cybersecurity training and awareness programs for their employees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endParaRP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Cyber Exercise and Simulation - organizations are conducting regular cyber exercises and simulations to test their incident response plans and identify potential gaps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Data Exfiltration</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Data exfiltration is the unauthorized extraction or theft of data from a computer network, system, or device</a:t>
            </a:r>
          </a:p>
          <a:p>
            <a:pPr lvl="0"/>
            <a:r>
              <a:rPr lang="en-US" dirty="0"/>
              <a:t>It involves the unauthorized transfer of sensitive, confidential, or valuable data from an organization's internal network to an external location or unauthorized recipient</a:t>
            </a:r>
          </a:p>
          <a:p>
            <a:pPr lvl="0"/>
            <a:r>
              <a:rPr lang="en-US" dirty="0"/>
              <a:t>Data exfiltration can occur through various methods, such as exploiting vulnerabilities in the network, using malware or malicious software, leveraging social engineering techniques, or unauthorized physical access to devices</a:t>
            </a:r>
          </a:p>
          <a:p>
            <a:pPr lvl="0"/>
            <a:r>
              <a:rPr lang="en-US" dirty="0"/>
              <a:t>The stolen data can include intellectual property, financial information, personally identifiable information , trade secrets, or any other valuable data assets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Data Exfiltration</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Data exfiltration is a significant risk to organizations, including financial loss, reputational damage, regulatory compliance issues, and potential legal repercussions</a:t>
            </a:r>
          </a:p>
          <a:p>
            <a:pPr lvl="0"/>
            <a:r>
              <a:rPr lang="en-US" dirty="0"/>
              <a:t>Data exfiltration continues to be the predominant cause of insured losses, with individual companies suffering significant data breaches</a:t>
            </a:r>
          </a:p>
          <a:p>
            <a:pPr lvl="0"/>
            <a:r>
              <a:rPr lang="en-US" dirty="0"/>
              <a:t>Data exfiltration events in U.S. increased rapidly during the period 2009 to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Selected Recent Large Data Breaches</a:t>
            </a:r>
          </a:p>
        </p:txBody>
      </p:sp>
      <p:sp>
        <p:nvSpPr>
          <p:cNvPr id="3" name="Content Placeholder"/>
          <p:cNvSpPr>
            <a:spLocks noGrp="1"/>
          </p:cNvSpPr>
          <p:nvPr>
            <p:ph idx="1"/>
          </p:nvPr>
        </p:nvSpPr>
        <p:spPr>
          <a:xfrm>
            <a:off x="1103312" y="2052918"/>
            <a:ext cx="8946541" cy="4195481"/>
          </a:xfrm>
        </p:spPr>
        <p:txBody>
          <a:bodyPr>
            <a:normAutofit/>
          </a:bodyPr>
          <a:lstStyle/>
          <a:p>
            <a:pPr lvl="0">
              <a:lnSpc>
                <a:spcPct val="90000"/>
              </a:lnSpc>
            </a:pPr>
            <a:r>
              <a:rPr lang="en-US" dirty="0"/>
              <a:t>“Data is the new gold”: Companies are harvesting data from their customers and mining it for insights in ever increasing volumes</a:t>
            </a:r>
            <a:endParaRPr lang="en-US"/>
          </a:p>
          <a:p>
            <a:pPr lvl="0">
              <a:lnSpc>
                <a:spcPct val="90000"/>
              </a:lnSpc>
            </a:pPr>
            <a:r>
              <a:rPr lang="en-US" dirty="0"/>
              <a:t>The total amount of business data being stored is estimated to be doubling every 12 to 18 months</a:t>
            </a:r>
            <a:endParaRPr lang="en-US"/>
          </a:p>
          <a:p>
            <a:pPr lvl="0">
              <a:lnSpc>
                <a:spcPct val="90000"/>
              </a:lnSpc>
            </a:pPr>
            <a:r>
              <a:rPr lang="en-US" dirty="0"/>
              <a:t>This means that the potential for data exfiltration of sensitive information is increasing rapidly</a:t>
            </a:r>
            <a:endParaRPr lang="en-US"/>
          </a:p>
          <a:p>
            <a:pPr lvl="0">
              <a:lnSpc>
                <a:spcPct val="90000"/>
              </a:lnSpc>
            </a:pPr>
            <a:r>
              <a:rPr lang="en-US" dirty="0"/>
              <a:t>The magnitude of data exfiltration losses can be expected to increase in the future</a:t>
            </a:r>
            <a:endParaRPr lang="en-US"/>
          </a:p>
          <a:p>
            <a:pPr lvl="0">
              <a:lnSpc>
                <a:spcPct val="90000"/>
              </a:lnSpc>
            </a:pPr>
            <a:r>
              <a:rPr lang="en-US" dirty="0"/>
              <a:t>Certain types of data are worth more than others and personal health records and personal identifiable information are worth more on the black market, relative to credit cards and other personal finance records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Selected Recent Large Data Breaches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An emerging recent target for data breaches has been offshore legal firms in tax havens, with a string of incidences of whistle-blower tax filings, including another exfiltration, following on from the Panama Papers in 2016, of the so- called ‘Paradise Papers’ where 1.4TB of sensitive financial and legal information about clients of offshore legal firm Appelby was leaked to the public</a:t>
            </a:r>
          </a:p>
          <a:p>
            <a:pPr lvl="0"/>
            <a:r>
              <a:rPr lang="en-US" dirty="0"/>
              <a:t>Costs of data exfiltration attacks vary significantly between countries and increases in countries with lower compensation costs have resulted in average costs worldwide apparently decreasing, but costs are generally increasing over time in many countries, as regulations tighten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32CC9C5E-DF13-4083-B082-46BDBAB9A2A6}"/>
              </a:ext>
            </a:extLst>
          </p:cNvPr>
          <p:cNvPicPr>
            <a:picLocks noChangeAspect="1"/>
          </p:cNvPicPr>
          <p:nvPr/>
        </p:nvPicPr>
        <p:blipFill rotWithShape="1">
          <a:blip r:embed="rId2">
            <a:alphaModFix amt="35000"/>
          </a:blip>
          <a:srcRect b="15730"/>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Contagious Malware</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Malware that can replicate and spread through networks of communication has been one of the longest-standing cyber threats</a:t>
            </a:r>
          </a:p>
          <a:p>
            <a:pPr lvl="0"/>
            <a:r>
              <a:rPr lang="en-US" dirty="0"/>
              <a:t>Recent events have shown that malware remains a potent trigger for loss, even in companies with high standards of security</a:t>
            </a:r>
          </a:p>
          <a:p>
            <a:pPr lvl="0"/>
            <a:r>
              <a:rPr lang="en-US" dirty="0"/>
              <a:t>WannaCry and NotPetya demonstrated the disruptive capabilities of viruses, worms, and trojan horses to spread through populations of organizations, see case studies</a:t>
            </a:r>
          </a:p>
          <a:p>
            <a:pPr lvl="0"/>
            <a:r>
              <a:rPr lang="en-US" dirty="0"/>
              <a:t>WannaCry affected over 300,000 machines, many critical to national infrastructure such as power stations and transportation hubs, localized and international banking systems, global manufacturing networks and logistics and delivery centres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Metadata/LabelInfo.xml><?xml version="1.0" encoding="utf-8"?>
<clbl:labelList xmlns:clbl="http://schemas.microsoft.com/office/2020/mipLabelMetadata">
  <clbl:label id="{adaa4be3-f650-4692-881a-64ae220cbceb}" enabled="1" method="Standard" siteId="{5a7cc8ab-a4dc-4f9b-bf60-66714049ad62}" removed="0"/>
</clbl:labelList>
</file>

<file path=docProps/app.xml><?xml version="1.0" encoding="utf-8"?>
<Properties xmlns="http://schemas.openxmlformats.org/officeDocument/2006/extended-properties" xmlns:vt="http://schemas.openxmlformats.org/officeDocument/2006/docPropsVTypes">
  <TotalTime>3</TotalTime>
  <Words>1991</Words>
  <Application>Microsoft Office PowerPoint</Application>
  <PresentationFormat>Widescreen</PresentationFormat>
  <Paragraphs>102</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Century Gothic</vt:lpstr>
      <vt:lpstr>Wingdings 3</vt:lpstr>
      <vt:lpstr>Ion</vt:lpstr>
      <vt:lpstr>Module 9:  Cyber Loss Process &amp; Cyber Insurance</vt:lpstr>
      <vt:lpstr>PowerPoint Presentation</vt:lpstr>
      <vt:lpstr>PowerPoint Presentation</vt:lpstr>
      <vt:lpstr>PowerPoint Presentation</vt:lpstr>
      <vt:lpstr>Data Exfiltration</vt:lpstr>
      <vt:lpstr>Data Exfiltration</vt:lpstr>
      <vt:lpstr>Selected Recent Large Data Breaches</vt:lpstr>
      <vt:lpstr>Selected Recent Large Data Breaches</vt:lpstr>
      <vt:lpstr>Contagious Malware</vt:lpstr>
      <vt:lpstr>Contagious Malware</vt:lpstr>
      <vt:lpstr>Financial Theft</vt:lpstr>
      <vt:lpstr>Financial Theft</vt:lpstr>
      <vt:lpstr>Cloud Outage</vt:lpstr>
      <vt:lpstr>Cloud Outage</vt:lpstr>
      <vt:lpstr>Denial of Service Attacks</vt:lpstr>
      <vt:lpstr>Denial of Service Attacks</vt:lpstr>
      <vt:lpstr>Denial of Service Attacks</vt:lpstr>
      <vt:lpstr>Case Study: The Return of Lazarus: More SWIFT Financial Thefts in 2017</vt:lpstr>
      <vt:lpstr>9.2 Cyber Insurance</vt:lpstr>
      <vt:lpstr>Rapid Growth</vt:lpstr>
      <vt:lpstr>Rapid Growth</vt:lpstr>
      <vt:lpstr>Profitability of Cyber Lines</vt:lpstr>
      <vt:lpstr>Cyber Reinsurance</vt:lpstr>
      <vt:lpstr>Managing Cyber Exposure</vt:lpstr>
      <vt:lpstr>Pricing Cyber Risk</vt:lpstr>
      <vt:lpstr>9.3 Case Study: WannaCry Malware Attack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David Tuffley</cp:lastModifiedBy>
  <cp:revision>7</cp:revision>
  <dcterms:created xsi:type="dcterms:W3CDTF">2023-10-22T04:41:24Z</dcterms:created>
  <dcterms:modified xsi:type="dcterms:W3CDTF">2024-03-28T00:38:44Z</dcterms:modified>
</cp:coreProperties>
</file>