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4"/>
  </p:notesMasterIdLst>
  <p:handoutMasterIdLst>
    <p:handoutMasterId r:id="rId15"/>
  </p:handoutMasterIdLst>
  <p:sldIdLst>
    <p:sldId id="613" r:id="rId2"/>
    <p:sldId id="458" r:id="rId3"/>
    <p:sldId id="584" r:id="rId4"/>
    <p:sldId id="614" r:id="rId5"/>
    <p:sldId id="615" r:id="rId6"/>
    <p:sldId id="616" r:id="rId7"/>
    <p:sldId id="617" r:id="rId8"/>
    <p:sldId id="618" r:id="rId9"/>
    <p:sldId id="619" r:id="rId10"/>
    <p:sldId id="620" r:id="rId11"/>
    <p:sldId id="621" r:id="rId12"/>
    <p:sldId id="622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BAFF"/>
    <a:srgbClr val="BF24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01"/>
    <p:restoredTop sz="67693"/>
  </p:normalViewPr>
  <p:slideViewPr>
    <p:cSldViewPr>
      <p:cViewPr>
        <p:scale>
          <a:sx n="79" d="100"/>
          <a:sy n="79" d="100"/>
        </p:scale>
        <p:origin x="1952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5" d="100"/>
        <a:sy n="185" d="100"/>
      </p:scale>
      <p:origin x="0" y="0"/>
    </p:cViewPr>
  </p:sorterViewPr>
  <p:notesViewPr>
    <p:cSldViewPr>
      <p:cViewPr varScale="1">
        <p:scale>
          <a:sx n="86" d="100"/>
          <a:sy n="86" d="100"/>
        </p:scale>
        <p:origin x="-3042" y="-96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552242A5-F639-4664-BD41-BCD4B3AE61B3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F360082-EA30-4057-AB90-B4ED5F4D784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946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31B193-6215-402E-AF09-FD5F760B2495}" type="datetimeFigureOut">
              <a:rPr lang="en-AU" smtClean="0"/>
              <a:t>25/5/2025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438395D-4A6C-4B89-AE76-7C26F2891DF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1460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04A9-F288-EE0C-2EB4-A5FF4BFB0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7DC6F6-A3DB-6B37-1857-C22651751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A7DA69-666E-BFA1-0DD1-0EF9126AE0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</a:t>
            </a:r>
            <a:r>
              <a:rPr lang="vi-VN" dirty="0"/>
              <a:t>module</a:t>
            </a:r>
            <a:r>
              <a:rPr lang="en-US" dirty="0"/>
              <a:t>, we explore fundamental concepts in algorithms and data structures, laying the groundwork for analyzing efficiency, problem-solving strategies, and key algorithmic paradigms such as recursion and Big-O notation.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DE281-B5CA-77DE-C37D-D00B3B8C6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95489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4CEF-F870-8922-9676-0D1AF9A5D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05E845-C8B6-A44A-DB86-7998D00AA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1DEA26-9257-DAF8-86CC-008C6B5D8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D3561-D38A-B456-3D6C-A4275F9FC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962711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2B03F-EA89-FC11-9803-598014079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ECF831-BD72-38F8-8733-2E2FF25F6F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89F501-779C-7616-4BB1-65C83559A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238A8-4819-BB12-7386-6DA2A979A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41952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4479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47F54-A96C-F084-BFE7-465A5C1BE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B4F3D0-2009-DA1D-6C92-69110A27D9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2E32E2-B629-094B-C63B-01E33475F2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FB395-6D09-63A3-C605-4C71A8579A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049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DECB1-2A81-107A-644B-B14706514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41229C-B3D5-E7A2-087C-1CF985C58E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9A647C-9EAE-B6BA-A3C9-BCE6CD603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CADE9-22F8-561F-0FD0-716C7CF68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162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98AD6-665C-F3EB-4711-55D9093E4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788A8-FFF3-6764-2315-0953716AF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ADEA98-836A-62CC-EA85-BBFA59A34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A2DD6-2C66-332E-D940-CF1F125A4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775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10E91-5EE9-20E7-4191-FB94224F0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7305E-C204-A23D-183A-875169369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EE8895-4AE8-17AA-C9BE-F44412F3D8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E7933-96F1-0614-B170-7F08D83448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451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F87DC-3FB7-9167-0C0F-CB9156C97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F440B1-3C16-412A-C3E9-EF2F0840BC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82D938-CC64-8247-8183-7C3FC44E9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A621E-5608-FC81-D586-37C87BBF39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37855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7EB2F-7434-9FF9-C501-0D7670517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30711-3243-D93E-94F7-0AB8E1D44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8617EF-13DC-ED00-9E48-8A554B39E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EE93F-8E23-4C36-4241-43BBB44BF3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09351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EDDB3-0DDB-7C01-6934-4B9238282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95F5F-D7AC-9D41-1D74-CE22819CBD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7B3D43-C440-6FD2-A029-69F3DE5DF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09629-0C06-D626-98CF-D2D171790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8395D-4A6C-4B89-AE76-7C26F2891DF7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21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435" y="4406903"/>
            <a:ext cx="7772400" cy="608497"/>
          </a:xfrm>
        </p:spPr>
        <p:txBody>
          <a:bodyPr/>
          <a:lstStyle>
            <a:lvl1pPr algn="l">
              <a:defRPr sz="3600" b="1" cap="all"/>
            </a:lvl1pPr>
          </a:lstStyle>
          <a:p>
            <a:r>
              <a:rPr lang="en-AU" dirty="0"/>
              <a:t>MODULE Name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435" y="2906713"/>
            <a:ext cx="1545309" cy="1500187"/>
          </a:xfrm>
        </p:spPr>
        <p:txBody>
          <a:bodyPr anchor="b"/>
          <a:lstStyle>
            <a:lvl1pPr marL="0" indent="0">
              <a:buNone/>
              <a:defRPr sz="2400">
                <a:solidFill>
                  <a:srgbClr val="BF2425"/>
                </a:solidFill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>
                <a:solidFill>
                  <a:srgbClr val="BF2425"/>
                </a:solidFill>
              </a:rPr>
              <a:t>Topic X</a:t>
            </a:r>
            <a:endParaRPr lang="en-AU" sz="2800" b="1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2267744" y="2906713"/>
            <a:ext cx="6234418" cy="1500187"/>
          </a:xfrm>
        </p:spPr>
        <p:txBody>
          <a:bodyPr anchor="b"/>
          <a:lstStyle>
            <a:lvl1pPr marL="0" indent="0">
              <a:buNone/>
              <a:defRPr sz="24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r>
              <a:rPr lang="en-AU" sz="2800" b="1" dirty="0"/>
              <a:t>Topic Name</a:t>
            </a: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688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6091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4837" y="1082676"/>
            <a:ext cx="4188069" cy="519747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467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9200"/>
            <a:ext cx="8229600" cy="54694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12776"/>
            <a:ext cx="4040066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066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271" y="1412776"/>
            <a:ext cx="4041531" cy="7620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271" y="2174875"/>
            <a:ext cx="4041531" cy="395128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93282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095374"/>
            <a:ext cx="3008435" cy="733425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38" y="1095375"/>
            <a:ext cx="5111262" cy="5030788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28801"/>
            <a:ext cx="3008435" cy="4297363"/>
          </a:xfrm>
        </p:spPr>
        <p:txBody>
          <a:bodyPr/>
          <a:lstStyle>
            <a:lvl1pPr marL="0" indent="0"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56400" y="258763"/>
            <a:ext cx="5880275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0">
                <a:solidFill>
                  <a:srgbClr val="7F7F7F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7F7F7F"/>
                </a:solidFill>
                <a:latin typeface="Verdana" pitchFamily="34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0099"/>
                </a:solidFill>
                <a:latin typeface="Verdana" pitchFamily="34" charset="0"/>
              </a:defRPr>
            </a:lvl9pPr>
          </a:lstStyle>
          <a:p>
            <a:pPr>
              <a:buNone/>
            </a:pPr>
            <a:r>
              <a:rPr lang="en-US" kern="0" dirty="0"/>
              <a:t>Click to edit Master title style</a:t>
            </a:r>
            <a:endParaRPr lang="en-GB" kern="0" dirty="0"/>
          </a:p>
        </p:txBody>
      </p:sp>
      <p:sp>
        <p:nvSpPr>
          <p:cNvPr id="6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3953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166" y="4881952"/>
            <a:ext cx="5486400" cy="485386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166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166" y="5367338"/>
            <a:ext cx="5486400" cy="804862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Line 46"/>
          <p:cNvSpPr>
            <a:spLocks noChangeShapeType="1"/>
          </p:cNvSpPr>
          <p:nvPr/>
        </p:nvSpPr>
        <p:spPr bwMode="auto">
          <a:xfrm>
            <a:off x="1784839" y="5368925"/>
            <a:ext cx="549519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0727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354515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3546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9025" y="1076328"/>
            <a:ext cx="623880" cy="5203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886" y="258766"/>
            <a:ext cx="6415454" cy="60213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957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D126A3-CB71-1564-1939-405A2C124282}"/>
              </a:ext>
            </a:extLst>
          </p:cNvPr>
          <p:cNvSpPr/>
          <p:nvPr userDrawn="1"/>
        </p:nvSpPr>
        <p:spPr bwMode="auto">
          <a:xfrm>
            <a:off x="323528" y="6309320"/>
            <a:ext cx="1296144" cy="50405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28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ub-Hea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4413" y="3239248"/>
            <a:ext cx="6715173" cy="546942"/>
          </a:xfrm>
        </p:spPr>
        <p:txBody>
          <a:bodyPr/>
          <a:lstStyle>
            <a:lvl1pPr algn="ctr">
              <a:defRPr sz="3200" b="1" cap="none">
                <a:solidFill>
                  <a:srgbClr val="C0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729762" y="4406900"/>
            <a:ext cx="7772400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3209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22759" y="1099323"/>
            <a:ext cx="7373938" cy="820738"/>
          </a:xfrm>
        </p:spPr>
        <p:txBody>
          <a:bodyPr/>
          <a:lstStyle>
            <a:lvl1pPr>
              <a:defRPr sz="4000"/>
            </a:lvl1pPr>
          </a:lstStyle>
          <a:p>
            <a:pPr lvl="0"/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22759" y="2492896"/>
            <a:ext cx="7924800" cy="3939654"/>
          </a:xfrm>
        </p:spPr>
        <p:txBody>
          <a:bodyPr tIns="45720" bIns="45720"/>
          <a:lstStyle>
            <a:lvl1pPr marL="0" indent="0">
              <a:buFont typeface="Wingdings" charset="0"/>
              <a:buNone/>
              <a:defRPr sz="2800"/>
            </a:lvl1pPr>
          </a:lstStyle>
          <a:p>
            <a:pPr lvl="0"/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7" name="Line 46"/>
          <p:cNvSpPr>
            <a:spLocks noChangeShapeType="1"/>
          </p:cNvSpPr>
          <p:nvPr/>
        </p:nvSpPr>
        <p:spPr bwMode="auto">
          <a:xfrm>
            <a:off x="722759" y="2132856"/>
            <a:ext cx="7020272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pic>
        <p:nvPicPr>
          <p:cNvPr id="6" name="Picture 7" descr="ppt-header"/>
          <p:cNvPicPr>
            <a:picLocks noChangeAspect="1" noChangeArrowheads="1"/>
          </p:cNvPicPr>
          <p:nvPr/>
        </p:nvPicPr>
        <p:blipFill>
          <a:blip r:embed="rId2" cstate="print"/>
          <a:srcRect r="20804"/>
          <a:stretch>
            <a:fillRect/>
          </a:stretch>
        </p:blipFill>
        <p:spPr bwMode="auto">
          <a:xfrm>
            <a:off x="1902070" y="0"/>
            <a:ext cx="7241931" cy="107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8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78656" y="6471235"/>
            <a:ext cx="2771043" cy="33855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Water and Wastewater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Treatment Fundamentals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buNone/>
              <a:defRPr/>
            </a:pPr>
            <a:r>
              <a:rPr lang="en-AU" sz="800" b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Unit 2</a:t>
            </a:r>
            <a:r>
              <a:rPr lang="en-AU" sz="800" b="0" baseline="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 – Part 1</a:t>
            </a:r>
            <a:endParaRPr lang="en-AU" sz="8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55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5407269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3444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ong Title and 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593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ng Title and 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6400" y="258763"/>
            <a:ext cx="6787368" cy="103938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br>
              <a:rPr lang="en-GB" dirty="0"/>
            </a:br>
            <a:r>
              <a:rPr lang="en-GB" dirty="0"/>
              <a:t>two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089" y="1571612"/>
            <a:ext cx="8516815" cy="40719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Line 46"/>
          <p:cNvSpPr>
            <a:spLocks noChangeShapeType="1"/>
          </p:cNvSpPr>
          <p:nvPr/>
        </p:nvSpPr>
        <p:spPr bwMode="auto">
          <a:xfrm>
            <a:off x="1" y="1428736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677631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Non-bulleted Content with Refer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6400" y="258763"/>
            <a:ext cx="6787368" cy="5469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Line 46"/>
          <p:cNvSpPr>
            <a:spLocks noChangeShapeType="1"/>
          </p:cNvSpPr>
          <p:nvPr/>
        </p:nvSpPr>
        <p:spPr bwMode="auto">
          <a:xfrm>
            <a:off x="1" y="911225"/>
            <a:ext cx="6480251" cy="0"/>
          </a:xfrm>
          <a:prstGeom prst="line">
            <a:avLst/>
          </a:prstGeom>
          <a:noFill/>
          <a:ln w="12700">
            <a:solidFill>
              <a:srgbClr val="C00000"/>
            </a:solidFill>
            <a:round/>
            <a:headEnd/>
            <a:tailEnd/>
          </a:ln>
          <a:effectLst/>
        </p:spPr>
        <p:txBody>
          <a:bodyPr lIns="36000" tIns="36000" rIns="36000" bIns="36000" anchor="ctr"/>
          <a:lstStyle/>
          <a:p>
            <a:pPr eaLnBrk="0" hangingPunct="0">
              <a:spcBef>
                <a:spcPct val="50000"/>
              </a:spcBef>
              <a:defRPr/>
            </a:pPr>
            <a:endParaRPr lang="en-GB" dirty="0">
              <a:ln>
                <a:solidFill>
                  <a:schemeClr val="bg1">
                    <a:lumMod val="50000"/>
                  </a:schemeClr>
                </a:solidFill>
              </a:ln>
              <a:latin typeface="Arial" charset="0"/>
              <a:cs typeface="+mn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56089" y="1154684"/>
            <a:ext cx="8516815" cy="4488894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57158" y="5715016"/>
            <a:ext cx="8516815" cy="438588"/>
          </a:xfrm>
        </p:spPr>
        <p:txBody>
          <a:bodyPr/>
          <a:lstStyle>
            <a:lvl1pPr algn="r">
              <a:lnSpc>
                <a:spcPct val="100000"/>
              </a:lnSpc>
              <a:spcBef>
                <a:spcPts val="0"/>
              </a:spcBef>
              <a:buNone/>
              <a:defRPr sz="2000">
                <a:solidFill>
                  <a:srgbClr val="C00000"/>
                </a:solidFill>
              </a:defRPr>
            </a:lvl1pPr>
          </a:lstStyle>
          <a:p>
            <a:pPr lvl="0"/>
            <a:r>
              <a:rPr lang="en-GB" dirty="0"/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1627056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12" descr="20%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6089" y="1154684"/>
            <a:ext cx="8516815" cy="50106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1" tIns="44447" rIns="90481" bIns="444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28" name="Rectangle 13" descr="20%"/>
          <p:cNvSpPr>
            <a:spLocks noGrp="1" noChangeArrowheads="1"/>
          </p:cNvSpPr>
          <p:nvPr>
            <p:ph type="title"/>
          </p:nvPr>
        </p:nvSpPr>
        <p:spPr bwMode="auto">
          <a:xfrm>
            <a:off x="683568" y="260648"/>
            <a:ext cx="5592244" cy="54694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5083" tIns="26986" rIns="65083" bIns="26986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060" name="Oval 36"/>
          <p:cNvSpPr>
            <a:spLocks noChangeArrowheads="1"/>
          </p:cNvSpPr>
          <p:nvPr/>
        </p:nvSpPr>
        <p:spPr bwMode="auto">
          <a:xfrm>
            <a:off x="4331677" y="6521451"/>
            <a:ext cx="219808" cy="238125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36000" tIns="36000" rIns="36000" bIns="36000" anchor="ctr"/>
          <a:lstStyle/>
          <a:p>
            <a:pPr algn="ctr" eaLnBrk="0" hangingPunct="0">
              <a:buNone/>
              <a:defRPr/>
            </a:pPr>
            <a:fld id="{3E8F2A65-2DD6-4529-9FF7-3CBA8D703A1E}" type="slidenum">
              <a:rPr lang="en-GB" sz="1200" b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pPr algn="ctr" eaLnBrk="0" hangingPunct="0">
                <a:buNone/>
                <a:defRPr/>
              </a:pPr>
              <a:t>‹#›</a:t>
            </a:fld>
            <a:endParaRPr lang="en-GB" sz="1200" b="0" dirty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4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  <p:sldLayoutId id="2147483692" r:id="rId18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0">
          <a:solidFill>
            <a:srgbClr val="0000FF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7F7F7F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0099"/>
          </a:solidFill>
          <a:latin typeface="Verdana" pitchFamily="34" charset="0"/>
        </a:defRPr>
      </a:lvl9pPr>
    </p:titleStyle>
    <p:bodyStyle>
      <a:lvl1pPr marL="182563" indent="-1825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533400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100000"/>
        <a:buFont typeface="Arial" pitchFamily="34" charset="0"/>
        <a:buChar char="◦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00125" indent="-284163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Char char="-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468438" indent="-285750" algn="l" rtl="0" eaLnBrk="1" fontAlgn="base" hangingPunct="1">
        <a:lnSpc>
          <a:spcPct val="97000"/>
        </a:lnSpc>
        <a:spcBef>
          <a:spcPct val="39000"/>
        </a:spcBef>
        <a:spcAft>
          <a:spcPct val="0"/>
        </a:spcAft>
        <a:buSzPct val="60000"/>
        <a:buFont typeface="Wingdings" pitchFamily="2" charset="2"/>
        <a:buChar char="§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1879600" indent="-228600" algn="l" rtl="0" eaLnBrk="1" fontAlgn="base" hangingPunct="1">
        <a:spcBef>
          <a:spcPct val="20000"/>
        </a:spcBef>
        <a:spcAft>
          <a:spcPct val="0"/>
        </a:spcAft>
        <a:buSzPct val="60000"/>
        <a:buFont typeface="Wingdings" pitchFamily="2" charset="2"/>
        <a:buChar char="Ø"/>
        <a:defRPr sz="22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3368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6pPr>
      <a:lvl7pPr marL="27940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7pPr>
      <a:lvl8pPr marL="32512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8pPr>
      <a:lvl9pPr marL="3708400" indent="-228600" algn="l" rtl="0" eaLnBrk="1" fontAlgn="base" hangingPunct="1">
        <a:spcBef>
          <a:spcPct val="20000"/>
        </a:spcBef>
        <a:spcAft>
          <a:spcPct val="0"/>
        </a:spcAft>
        <a:buChar char="-"/>
        <a:defRPr sz="1600">
          <a:solidFill>
            <a:srgbClr val="0000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F4164-4322-6257-D1D9-E8625214E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rrow: Left 2">
            <a:extLst>
              <a:ext uri="{FF2B5EF4-FFF2-40B4-BE49-F238E27FC236}">
                <a16:creationId xmlns:a16="http://schemas.microsoft.com/office/drawing/2014/main" id="{A95849BF-2ED6-FF09-E9C6-B75F803F863F}"/>
              </a:ext>
            </a:extLst>
          </p:cNvPr>
          <p:cNvSpPr/>
          <p:nvPr/>
        </p:nvSpPr>
        <p:spPr>
          <a:xfrm>
            <a:off x="3995936" y="22660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1: Introduction to Algorithms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C362111B-0440-B0EC-00D1-C0371F4A9781}"/>
              </a:ext>
            </a:extLst>
          </p:cNvPr>
          <p:cNvSpPr/>
          <p:nvPr/>
        </p:nvSpPr>
        <p:spPr>
          <a:xfrm>
            <a:off x="3988859" y="832463"/>
            <a:ext cx="4464496" cy="478174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1"/>
                </a:solidFill>
              </a:rPr>
              <a:t>          </a:t>
            </a:r>
            <a:r>
              <a:rPr lang="vi-VN" sz="1200" b="1" dirty="0">
                <a:solidFill>
                  <a:schemeClr val="bg1"/>
                </a:solidFill>
              </a:rPr>
              <a:t>Module 2: </a:t>
            </a:r>
            <a:r>
              <a:rPr lang="en-US" sz="1200" b="1" dirty="0">
                <a:solidFill>
                  <a:schemeClr val="bg1"/>
                </a:solidFill>
              </a:rPr>
              <a:t>Basic Data Structures</a:t>
            </a:r>
            <a:endParaRPr lang="en-AU" sz="1200" b="1" dirty="0">
              <a:solidFill>
                <a:schemeClr val="bg1"/>
              </a:solidFill>
            </a:endParaRP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2217F976-D1CB-5C27-9EE6-57BACC9580A3}"/>
              </a:ext>
            </a:extLst>
          </p:cNvPr>
          <p:cNvSpPr/>
          <p:nvPr/>
        </p:nvSpPr>
        <p:spPr>
          <a:xfrm>
            <a:off x="3988859" y="1458006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3: Sorting Algorithms P1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2046373-87D9-A59A-15E3-F47390847246}"/>
              </a:ext>
            </a:extLst>
          </p:cNvPr>
          <p:cNvSpPr/>
          <p:nvPr/>
        </p:nvSpPr>
        <p:spPr>
          <a:xfrm>
            <a:off x="3995936" y="206844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4: Sorting Algorithms P2  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9A717BC-F22D-3CB8-CBD5-54B962CF8301}"/>
              </a:ext>
            </a:extLst>
          </p:cNvPr>
          <p:cNvSpPr/>
          <p:nvPr/>
        </p:nvSpPr>
        <p:spPr>
          <a:xfrm>
            <a:off x="3995936" y="2663172"/>
            <a:ext cx="4464496" cy="488656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5: Searching Algorithms P1</a:t>
            </a:r>
          </a:p>
        </p:txBody>
      </p:sp>
      <p:sp>
        <p:nvSpPr>
          <p:cNvPr id="23" name="Arrow: Left 22">
            <a:extLst>
              <a:ext uri="{FF2B5EF4-FFF2-40B4-BE49-F238E27FC236}">
                <a16:creationId xmlns:a16="http://schemas.microsoft.com/office/drawing/2014/main" id="{1F5C30AB-EE09-1F34-FF36-00DD91070ABA}"/>
              </a:ext>
            </a:extLst>
          </p:cNvPr>
          <p:cNvSpPr/>
          <p:nvPr/>
        </p:nvSpPr>
        <p:spPr>
          <a:xfrm>
            <a:off x="3995936" y="329475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6: Searching Algorithms P2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69C2FE5F-8251-3CA3-4680-5BAC0101DFAF}"/>
              </a:ext>
            </a:extLst>
          </p:cNvPr>
          <p:cNvSpPr/>
          <p:nvPr/>
        </p:nvSpPr>
        <p:spPr>
          <a:xfrm>
            <a:off x="3988859" y="451429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7&amp;8: Graph Algorithms P1</a:t>
            </a:r>
          </a:p>
        </p:txBody>
      </p:sp>
      <p:sp>
        <p:nvSpPr>
          <p:cNvPr id="27" name="Arrow: Left 26">
            <a:extLst>
              <a:ext uri="{FF2B5EF4-FFF2-40B4-BE49-F238E27FC236}">
                <a16:creationId xmlns:a16="http://schemas.microsoft.com/office/drawing/2014/main" id="{E03A4117-13A5-92F2-97EA-93249C439117}"/>
              </a:ext>
            </a:extLst>
          </p:cNvPr>
          <p:cNvSpPr/>
          <p:nvPr/>
        </p:nvSpPr>
        <p:spPr>
          <a:xfrm>
            <a:off x="3995936" y="5124682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9: Graph Algorithms P2 </a:t>
            </a:r>
          </a:p>
          <a:p>
            <a:r>
              <a:rPr lang="en-AU" sz="1200" b="1" dirty="0">
                <a:solidFill>
                  <a:schemeClr val="bg1"/>
                </a:solidFill>
              </a:rPr>
              <a:t>          (lecture on Tuesday)</a:t>
            </a:r>
          </a:p>
        </p:txBody>
      </p:sp>
      <p:sp>
        <p:nvSpPr>
          <p:cNvPr id="29" name="Arrow: Left 28">
            <a:extLst>
              <a:ext uri="{FF2B5EF4-FFF2-40B4-BE49-F238E27FC236}">
                <a16:creationId xmlns:a16="http://schemas.microsoft.com/office/drawing/2014/main" id="{DFA9703D-9633-5380-A229-584F69CE8F46}"/>
              </a:ext>
            </a:extLst>
          </p:cNvPr>
          <p:cNvSpPr/>
          <p:nvPr/>
        </p:nvSpPr>
        <p:spPr>
          <a:xfrm>
            <a:off x="3995936" y="573054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10: Dynamic Programming</a:t>
            </a:r>
          </a:p>
        </p:txBody>
      </p:sp>
      <p:sp>
        <p:nvSpPr>
          <p:cNvPr id="31" name="Arrow: Left 30">
            <a:extLst>
              <a:ext uri="{FF2B5EF4-FFF2-40B4-BE49-F238E27FC236}">
                <a16:creationId xmlns:a16="http://schemas.microsoft.com/office/drawing/2014/main" id="{CE783F95-1D61-DBD2-BEEC-BDADF6141150}"/>
              </a:ext>
            </a:extLst>
          </p:cNvPr>
          <p:cNvSpPr/>
          <p:nvPr/>
        </p:nvSpPr>
        <p:spPr>
          <a:xfrm>
            <a:off x="3988859" y="6341531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AU" sz="1200" b="1" dirty="0">
                <a:solidFill>
                  <a:schemeClr val="bg1"/>
                </a:solidFill>
              </a:rPr>
              <a:t>          Module 11</a:t>
            </a:r>
            <a:r>
              <a:rPr lang="en-AU" sz="1200" b="1">
                <a:solidFill>
                  <a:schemeClr val="bg1"/>
                </a:solidFill>
              </a:rPr>
              <a:t>: String </a:t>
            </a:r>
            <a:r>
              <a:rPr lang="en-AU" sz="1200" b="1" dirty="0">
                <a:solidFill>
                  <a:schemeClr val="bg1"/>
                </a:solidFill>
              </a:rPr>
              <a:t>Algorithms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53DA77B-4E3E-A075-C5CA-EF068D47723E}"/>
              </a:ext>
            </a:extLst>
          </p:cNvPr>
          <p:cNvCxnSpPr>
            <a:cxnSpLocks/>
          </p:cNvCxnSpPr>
          <p:nvPr/>
        </p:nvCxnSpPr>
        <p:spPr bwMode="auto">
          <a:xfrm>
            <a:off x="395536" y="69844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14565DB3-D5DE-3D8C-5B89-8C14330CE9A2}"/>
              </a:ext>
            </a:extLst>
          </p:cNvPr>
          <p:cNvCxnSpPr>
            <a:cxnSpLocks/>
          </p:cNvCxnSpPr>
          <p:nvPr/>
        </p:nvCxnSpPr>
        <p:spPr bwMode="auto">
          <a:xfrm>
            <a:off x="395536" y="130898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1014AA-CE8A-1294-6887-AB1665F04531}"/>
              </a:ext>
            </a:extLst>
          </p:cNvPr>
          <p:cNvCxnSpPr>
            <a:cxnSpLocks/>
          </p:cNvCxnSpPr>
          <p:nvPr/>
        </p:nvCxnSpPr>
        <p:spPr bwMode="auto">
          <a:xfrm>
            <a:off x="395536" y="193430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071D28F-48E7-E9B4-6911-62B7A49C8782}"/>
              </a:ext>
            </a:extLst>
          </p:cNvPr>
          <p:cNvCxnSpPr>
            <a:cxnSpLocks/>
          </p:cNvCxnSpPr>
          <p:nvPr/>
        </p:nvCxnSpPr>
        <p:spPr bwMode="auto">
          <a:xfrm>
            <a:off x="395536" y="2534773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F9A87B-DA8C-CE7B-9347-1E6C354AB028}"/>
              </a:ext>
            </a:extLst>
          </p:cNvPr>
          <p:cNvCxnSpPr>
            <a:cxnSpLocks/>
          </p:cNvCxnSpPr>
          <p:nvPr/>
        </p:nvCxnSpPr>
        <p:spPr bwMode="auto">
          <a:xfrm>
            <a:off x="395536" y="3156892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C193F3A-8933-AA10-6F4A-0EAE4E1A2E66}"/>
              </a:ext>
            </a:extLst>
          </p:cNvPr>
          <p:cNvCxnSpPr>
            <a:cxnSpLocks/>
          </p:cNvCxnSpPr>
          <p:nvPr/>
        </p:nvCxnSpPr>
        <p:spPr bwMode="auto">
          <a:xfrm>
            <a:off x="395536" y="3761840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C22FD36-A053-20D1-CC55-AF0DBDE255DC}"/>
              </a:ext>
            </a:extLst>
          </p:cNvPr>
          <p:cNvCxnSpPr>
            <a:cxnSpLocks/>
          </p:cNvCxnSpPr>
          <p:nvPr/>
        </p:nvCxnSpPr>
        <p:spPr bwMode="auto">
          <a:xfrm>
            <a:off x="395536" y="436963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98AEB8-50BB-FFE3-001D-EBE8BD0EE5B5}"/>
              </a:ext>
            </a:extLst>
          </p:cNvPr>
          <p:cNvCxnSpPr>
            <a:cxnSpLocks/>
          </p:cNvCxnSpPr>
          <p:nvPr/>
        </p:nvCxnSpPr>
        <p:spPr bwMode="auto">
          <a:xfrm>
            <a:off x="395536" y="4993195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84943A8-95CB-6B97-27DA-36F51E9A99D9}"/>
              </a:ext>
            </a:extLst>
          </p:cNvPr>
          <p:cNvCxnSpPr>
            <a:cxnSpLocks/>
          </p:cNvCxnSpPr>
          <p:nvPr/>
        </p:nvCxnSpPr>
        <p:spPr bwMode="auto">
          <a:xfrm>
            <a:off x="395536" y="5596527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889DFF1-1C6F-BEA6-F6A9-AC9A4C52772D}"/>
              </a:ext>
            </a:extLst>
          </p:cNvPr>
          <p:cNvCxnSpPr>
            <a:cxnSpLocks/>
          </p:cNvCxnSpPr>
          <p:nvPr/>
        </p:nvCxnSpPr>
        <p:spPr bwMode="auto">
          <a:xfrm>
            <a:off x="395536" y="6818088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90028BD-4502-7142-A407-415CB5BB0313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884224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Understand core data structures and their operations.</a:t>
            </a:r>
            <a:endParaRPr lang="en-AU" sz="1200" kern="0" dirty="0"/>
          </a:p>
        </p:txBody>
      </p:sp>
      <p:sp>
        <p:nvSpPr>
          <p:cNvPr id="6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FEDB6D4-FEE4-566C-A172-0B8A8417B4A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1496875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Discover basic sorting techniques and performance analysis.</a:t>
            </a:r>
            <a:endParaRPr lang="en-AU" sz="1200" kern="0" dirty="0"/>
          </a:p>
        </p:txBody>
      </p:sp>
      <p:sp>
        <p:nvSpPr>
          <p:cNvPr id="6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DBF4B8C2-9958-355B-95A3-C96A1700E5A8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10659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Examine advanced sorting methods and efficiency improvements.</a:t>
            </a:r>
            <a:endParaRPr lang="en-AU" sz="1200" kern="0" dirty="0"/>
          </a:p>
        </p:txBody>
      </p:sp>
      <p:sp>
        <p:nvSpPr>
          <p:cNvPr id="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225A53A5-4068-F7BF-8D47-6EDB51D66529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2733102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Learn fundamental searching algorithms for data retrieval.</a:t>
            </a:r>
            <a:endParaRPr lang="en-AU" sz="1200" kern="0" dirty="0"/>
          </a:p>
        </p:txBody>
      </p:sp>
      <p:sp>
        <p:nvSpPr>
          <p:cNvPr id="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788E95D-BEA7-C3FB-BDE8-74FEE15780DC}"/>
              </a:ext>
            </a:extLst>
          </p:cNvPr>
          <p:cNvSpPr txBox="1">
            <a:spLocks noChangeArrowheads="1"/>
          </p:cNvSpPr>
          <p:nvPr/>
        </p:nvSpPr>
        <p:spPr>
          <a:xfrm>
            <a:off x="312938" y="3332714"/>
            <a:ext cx="3384376" cy="405161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advanced search structures and optimization strategies.</a:t>
            </a:r>
            <a:endParaRPr lang="en-AU" sz="1200" kern="0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0811C26-17AC-2664-3F15-A176AE70DDD6}"/>
              </a:ext>
            </a:extLst>
          </p:cNvPr>
          <p:cNvSpPr txBox="1">
            <a:spLocks noChangeArrowheads="1"/>
          </p:cNvSpPr>
          <p:nvPr/>
        </p:nvSpPr>
        <p:spPr>
          <a:xfrm>
            <a:off x="325697" y="4101442"/>
            <a:ext cx="3384376" cy="228736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AU" sz="1200" kern="0" dirty="0">
                <a:solidFill>
                  <a:schemeClr val="accent2">
                    <a:lumMod val="75000"/>
                  </a:schemeClr>
                </a:solidFill>
              </a:rPr>
              <a:t>No class scheduled due to a public holiday.</a:t>
            </a:r>
          </a:p>
        </p:txBody>
      </p:sp>
      <p:sp>
        <p:nvSpPr>
          <p:cNvPr id="9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5676E82D-D121-FD37-20B3-CE7EFF0467BA}"/>
              </a:ext>
            </a:extLst>
          </p:cNvPr>
          <p:cNvSpPr txBox="1">
            <a:spLocks noChangeArrowheads="1"/>
          </p:cNvSpPr>
          <p:nvPr/>
        </p:nvSpPr>
        <p:spPr>
          <a:xfrm>
            <a:off x="338735" y="5420709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endParaRPr lang="en-AU" sz="1000" kern="0" dirty="0"/>
          </a:p>
        </p:txBody>
      </p:sp>
      <p:sp>
        <p:nvSpPr>
          <p:cNvPr id="1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8CF8FA2-3287-09AE-7164-39C596104B65}"/>
              </a:ext>
            </a:extLst>
          </p:cNvPr>
          <p:cNvSpPr txBox="1">
            <a:spLocks noChangeArrowheads="1"/>
          </p:cNvSpPr>
          <p:nvPr/>
        </p:nvSpPr>
        <p:spPr>
          <a:xfrm>
            <a:off x="323015" y="260648"/>
            <a:ext cx="3384376" cy="39146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Explore fundamental concepts in algorithms and data structures.</a:t>
            </a:r>
            <a:endParaRPr lang="en-AU" sz="1200" kern="0" dirty="0"/>
          </a:p>
        </p:txBody>
      </p:sp>
      <p:sp>
        <p:nvSpPr>
          <p:cNvPr id="12" name="Arrow: Left 22">
            <a:extLst>
              <a:ext uri="{FF2B5EF4-FFF2-40B4-BE49-F238E27FC236}">
                <a16:creationId xmlns:a16="http://schemas.microsoft.com/office/drawing/2014/main" id="{BECA04B3-603A-7BEF-BD25-395B6A62E384}"/>
              </a:ext>
            </a:extLst>
          </p:cNvPr>
          <p:cNvSpPr/>
          <p:nvPr/>
        </p:nvSpPr>
        <p:spPr>
          <a:xfrm>
            <a:off x="3995936" y="3902143"/>
            <a:ext cx="4464496" cy="471845"/>
          </a:xfrm>
          <a:prstGeom prst="leftArrow">
            <a:avLst>
              <a:gd name="adj1" fmla="val 100000"/>
              <a:gd name="adj2" fmla="val 50000"/>
            </a:avLst>
          </a:prstGeom>
          <a:solidFill>
            <a:schemeClr val="accent2">
              <a:lumMod val="60000"/>
              <a:lumOff val="40000"/>
            </a:schemeClr>
          </a:solidFill>
          <a:ln w="3175"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U" sz="1200" b="1" dirty="0">
                <a:solidFill>
                  <a:schemeClr val="bg1"/>
                </a:solidFill>
              </a:rPr>
              <a:t>Public Holiday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DC20D7C2-47B8-D0D3-8860-544D212A3A15}"/>
              </a:ext>
            </a:extLst>
          </p:cNvPr>
          <p:cNvSpPr/>
          <p:nvPr/>
        </p:nvSpPr>
        <p:spPr bwMode="auto">
          <a:xfrm rot="20677047">
            <a:off x="8426737" y="154022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5AB2A7C7-0FB1-646A-A6B6-E51E9C297D55}"/>
              </a:ext>
            </a:extLst>
          </p:cNvPr>
          <p:cNvSpPr/>
          <p:nvPr/>
        </p:nvSpPr>
        <p:spPr bwMode="auto">
          <a:xfrm rot="20677047">
            <a:off x="8418201" y="7542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0" name="Parallelogram 39">
            <a:extLst>
              <a:ext uri="{FF2B5EF4-FFF2-40B4-BE49-F238E27FC236}">
                <a16:creationId xmlns:a16="http://schemas.microsoft.com/office/drawing/2014/main" id="{448A98A5-D4EA-460C-25CD-DD8093441EB0}"/>
              </a:ext>
            </a:extLst>
          </p:cNvPr>
          <p:cNvSpPr/>
          <p:nvPr/>
        </p:nvSpPr>
        <p:spPr bwMode="auto">
          <a:xfrm rot="20677047">
            <a:off x="8426737" y="138108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1" name="Parallelogram 40">
            <a:extLst>
              <a:ext uri="{FF2B5EF4-FFF2-40B4-BE49-F238E27FC236}">
                <a16:creationId xmlns:a16="http://schemas.microsoft.com/office/drawing/2014/main" id="{42498BC7-FA7D-F859-20B4-F15F36F16474}"/>
              </a:ext>
            </a:extLst>
          </p:cNvPr>
          <p:cNvSpPr/>
          <p:nvPr/>
        </p:nvSpPr>
        <p:spPr bwMode="auto">
          <a:xfrm rot="20677047">
            <a:off x="8426738" y="199034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B4ACDAD0-4708-F26B-8B44-B9D5D1486B95}"/>
              </a:ext>
            </a:extLst>
          </p:cNvPr>
          <p:cNvSpPr/>
          <p:nvPr/>
        </p:nvSpPr>
        <p:spPr bwMode="auto">
          <a:xfrm rot="20677047">
            <a:off x="8418202" y="2590570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3" name="Parallelogram 42">
            <a:extLst>
              <a:ext uri="{FF2B5EF4-FFF2-40B4-BE49-F238E27FC236}">
                <a16:creationId xmlns:a16="http://schemas.microsoft.com/office/drawing/2014/main" id="{20DC9A61-10CA-A23F-9B95-59978DB2D85F}"/>
              </a:ext>
            </a:extLst>
          </p:cNvPr>
          <p:cNvSpPr/>
          <p:nvPr/>
        </p:nvSpPr>
        <p:spPr bwMode="auto">
          <a:xfrm rot="20677047">
            <a:off x="8426738" y="321741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F85346EB-D137-2471-D82F-86803B0F0D23}"/>
              </a:ext>
            </a:extLst>
          </p:cNvPr>
          <p:cNvSpPr/>
          <p:nvPr/>
        </p:nvSpPr>
        <p:spPr bwMode="auto">
          <a:xfrm rot="20677047">
            <a:off x="8435273" y="3825209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5" name="Parallelogram 44">
            <a:extLst>
              <a:ext uri="{FF2B5EF4-FFF2-40B4-BE49-F238E27FC236}">
                <a16:creationId xmlns:a16="http://schemas.microsoft.com/office/drawing/2014/main" id="{D4D3A478-57B4-C5AB-7E8B-55531AF842AE}"/>
              </a:ext>
            </a:extLst>
          </p:cNvPr>
          <p:cNvSpPr/>
          <p:nvPr/>
        </p:nvSpPr>
        <p:spPr bwMode="auto">
          <a:xfrm rot="20677047">
            <a:off x="8426737" y="44254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6" name="Parallelogram 45">
            <a:extLst>
              <a:ext uri="{FF2B5EF4-FFF2-40B4-BE49-F238E27FC236}">
                <a16:creationId xmlns:a16="http://schemas.microsoft.com/office/drawing/2014/main" id="{76A8A2A9-1A2A-A116-AF32-43A269A7CB21}"/>
              </a:ext>
            </a:extLst>
          </p:cNvPr>
          <p:cNvSpPr/>
          <p:nvPr/>
        </p:nvSpPr>
        <p:spPr bwMode="auto">
          <a:xfrm rot="20677047">
            <a:off x="8435273" y="5052276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7" name="Parallelogram 46">
            <a:extLst>
              <a:ext uri="{FF2B5EF4-FFF2-40B4-BE49-F238E27FC236}">
                <a16:creationId xmlns:a16="http://schemas.microsoft.com/office/drawing/2014/main" id="{1890EDBE-A587-9A29-0BB1-75BB82B42999}"/>
              </a:ext>
            </a:extLst>
          </p:cNvPr>
          <p:cNvSpPr/>
          <p:nvPr/>
        </p:nvSpPr>
        <p:spPr bwMode="auto">
          <a:xfrm rot="20677047">
            <a:off x="8435274" y="5661533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8" name="Parallelogram 47">
            <a:extLst>
              <a:ext uri="{FF2B5EF4-FFF2-40B4-BE49-F238E27FC236}">
                <a16:creationId xmlns:a16="http://schemas.microsoft.com/office/drawing/2014/main" id="{7659DB52-FB3A-ACF9-8234-660C865430BF}"/>
              </a:ext>
            </a:extLst>
          </p:cNvPr>
          <p:cNvSpPr/>
          <p:nvPr/>
        </p:nvSpPr>
        <p:spPr bwMode="auto">
          <a:xfrm rot="20677047">
            <a:off x="8426738" y="6261757"/>
            <a:ext cx="757055" cy="452116"/>
          </a:xfrm>
          <a:prstGeom prst="parallelogram">
            <a:avLst>
              <a:gd name="adj" fmla="val 27743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FED76E1-18EE-68F0-7C1E-3CB885B52B97}"/>
              </a:ext>
            </a:extLst>
          </p:cNvPr>
          <p:cNvSpPr txBox="1"/>
          <p:nvPr/>
        </p:nvSpPr>
        <p:spPr bwMode="auto">
          <a:xfrm rot="20807101">
            <a:off x="8478613" y="29594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C325465-C33F-4E5C-C51E-568BA885AA99}"/>
              </a:ext>
            </a:extLst>
          </p:cNvPr>
          <p:cNvSpPr txBox="1"/>
          <p:nvPr/>
        </p:nvSpPr>
        <p:spPr bwMode="auto">
          <a:xfrm rot="20807101">
            <a:off x="8471160" y="916284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4A92A03-DD01-8462-BBCB-1C24CEB084B4}"/>
              </a:ext>
            </a:extLst>
          </p:cNvPr>
          <p:cNvSpPr txBox="1"/>
          <p:nvPr/>
        </p:nvSpPr>
        <p:spPr bwMode="auto">
          <a:xfrm rot="20807101">
            <a:off x="8461540" y="1536112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8EB4D71-F7CD-7930-92D5-20C7E6CDE49D}"/>
              </a:ext>
            </a:extLst>
          </p:cNvPr>
          <p:cNvSpPr txBox="1"/>
          <p:nvPr/>
        </p:nvSpPr>
        <p:spPr bwMode="auto">
          <a:xfrm rot="20807101">
            <a:off x="8478613" y="215645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4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FA7DCD0-2AA2-1718-D1FF-145C2ED0FFF6}"/>
              </a:ext>
            </a:extLst>
          </p:cNvPr>
          <p:cNvSpPr txBox="1"/>
          <p:nvPr/>
        </p:nvSpPr>
        <p:spPr bwMode="auto">
          <a:xfrm rot="20807101">
            <a:off x="8478611" y="275581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546CEB-5B71-DC2A-CCB7-FBF9B33498A1}"/>
              </a:ext>
            </a:extLst>
          </p:cNvPr>
          <p:cNvSpPr txBox="1"/>
          <p:nvPr/>
        </p:nvSpPr>
        <p:spPr bwMode="auto">
          <a:xfrm rot="20807101">
            <a:off x="8478611" y="3376160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6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0378279-08E2-DB5E-B8C7-5F2AB0C4972E}"/>
              </a:ext>
            </a:extLst>
          </p:cNvPr>
          <p:cNvSpPr txBox="1"/>
          <p:nvPr/>
        </p:nvSpPr>
        <p:spPr bwMode="auto">
          <a:xfrm rot="20807101">
            <a:off x="8478610" y="4575688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8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1C60CF1-6B7D-08E7-8DEE-96AD98CBC21D}"/>
              </a:ext>
            </a:extLst>
          </p:cNvPr>
          <p:cNvSpPr txBox="1"/>
          <p:nvPr/>
        </p:nvSpPr>
        <p:spPr bwMode="auto">
          <a:xfrm rot="20807101">
            <a:off x="8475060" y="5210345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9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AE0F251-A22C-2DEA-5560-2B3C13440D6D}"/>
              </a:ext>
            </a:extLst>
          </p:cNvPr>
          <p:cNvSpPr txBox="1"/>
          <p:nvPr/>
        </p:nvSpPr>
        <p:spPr bwMode="auto">
          <a:xfrm rot="20807101">
            <a:off x="8446821" y="5822569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0E151BC-D19D-4C26-19C0-10B106B44707}"/>
              </a:ext>
            </a:extLst>
          </p:cNvPr>
          <p:cNvSpPr txBox="1"/>
          <p:nvPr/>
        </p:nvSpPr>
        <p:spPr bwMode="auto">
          <a:xfrm rot="20807101">
            <a:off x="8478609" y="4004631"/>
            <a:ext cx="670376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7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A462AD1-8D49-736E-310D-BAC05FD2D5B0}"/>
              </a:ext>
            </a:extLst>
          </p:cNvPr>
          <p:cNvSpPr txBox="1"/>
          <p:nvPr/>
        </p:nvSpPr>
        <p:spPr bwMode="auto">
          <a:xfrm rot="20807101">
            <a:off x="8446820" y="6423804"/>
            <a:ext cx="748923" cy="2056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charset="0"/>
              <a:buNone/>
            </a:pPr>
            <a:r>
              <a:rPr lang="en-US" sz="11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Week 11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B35FB7-247F-BE69-69AD-327700F0DD7A}"/>
              </a:ext>
            </a:extLst>
          </p:cNvPr>
          <p:cNvCxnSpPr>
            <a:cxnSpLocks/>
          </p:cNvCxnSpPr>
          <p:nvPr/>
        </p:nvCxnSpPr>
        <p:spPr bwMode="auto">
          <a:xfrm>
            <a:off x="395536" y="6202386"/>
            <a:ext cx="3384376" cy="0"/>
          </a:xfrm>
          <a:prstGeom prst="line">
            <a:avLst/>
          </a:prstGeom>
          <a:ln w="63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9F8685-5EE1-1705-18D9-471F269D30D3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4574090"/>
            <a:ext cx="3384376" cy="299795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Grasp basic graph theory and traversal techniques.</a:t>
            </a:r>
            <a:endParaRPr lang="en-AU" sz="1200" kern="0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314B493-B645-B819-53F7-949A3D5EC73C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5183807"/>
            <a:ext cx="3384376" cy="368052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Dive into advanced graph algorithms, including shortest path methods.</a:t>
            </a:r>
            <a:endParaRPr lang="en-AU" sz="1200" kern="0" dirty="0"/>
          </a:p>
        </p:txBody>
      </p:sp>
      <p:sp>
        <p:nvSpPr>
          <p:cNvPr id="8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22A938A-A246-1E20-BFAB-B1971569B2F4}"/>
              </a:ext>
            </a:extLst>
          </p:cNvPr>
          <p:cNvSpPr txBox="1">
            <a:spLocks noChangeArrowheads="1"/>
          </p:cNvSpPr>
          <p:nvPr/>
        </p:nvSpPr>
        <p:spPr>
          <a:xfrm>
            <a:off x="317867" y="5778404"/>
            <a:ext cx="3384376" cy="299794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Study string matching and pattern searching techniques.</a:t>
            </a:r>
            <a:endParaRPr lang="en-AU" sz="1200" kern="0" dirty="0"/>
          </a:p>
        </p:txBody>
      </p:sp>
      <p:sp>
        <p:nvSpPr>
          <p:cNvPr id="10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20301F2-4095-2B5B-7A53-52620F888B93}"/>
              </a:ext>
            </a:extLst>
          </p:cNvPr>
          <p:cNvSpPr txBox="1">
            <a:spLocks noChangeArrowheads="1"/>
          </p:cNvSpPr>
          <p:nvPr/>
        </p:nvSpPr>
        <p:spPr>
          <a:xfrm>
            <a:off x="311708" y="6401145"/>
            <a:ext cx="3384376" cy="352616"/>
          </a:xfrm>
          <a:prstGeom prst="rect">
            <a:avLst/>
          </a:prstGeom>
        </p:spPr>
        <p:txBody>
          <a:bodyPr>
            <a:noAutofit/>
          </a:bodyPr>
          <a:lstStyle>
            <a:lvl1pPr marL="182563" indent="-1825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533400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100000"/>
              <a:buFont typeface="Arial" pitchFamily="34" charset="0"/>
              <a:buChar char="◦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000125" indent="-284163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Char char="-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468438" indent="-285750" algn="l" rtl="0" eaLnBrk="1" fontAlgn="base" hangingPunct="1">
              <a:lnSpc>
                <a:spcPct val="97000"/>
              </a:lnSpc>
              <a:spcBef>
                <a:spcPct val="39000"/>
              </a:spcBef>
              <a:spcAft>
                <a:spcPct val="0"/>
              </a:spcAft>
              <a:buSzPct val="60000"/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1879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60000"/>
              <a:buFont typeface="Wingdings" pitchFamily="2" charset="2"/>
              <a:buChar char="Ø"/>
              <a:defRPr sz="2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336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6pPr>
            <a:lvl7pPr marL="2794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7pPr>
            <a:lvl8pPr marL="3251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8pPr>
            <a:lvl9pPr marL="3708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0099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200" dirty="0"/>
              <a:t>Investigate dynamic programming and other sophisticated algorithm strategies.</a:t>
            </a:r>
            <a:endParaRPr lang="en-AU" sz="1200" kern="0" dirty="0"/>
          </a:p>
        </p:txBody>
      </p:sp>
    </p:spTree>
    <p:extLst>
      <p:ext uri="{BB962C8B-B14F-4D97-AF65-F5344CB8AC3E}">
        <p14:creationId xmlns:p14="http://schemas.microsoft.com/office/powerpoint/2010/main" val="1230685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D14DE-2CD7-F078-980A-CC9BA47C3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3A13-BB83-56DF-4BAB-F22EEFF4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C7572-E64F-090F-6C39-C81D31D61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b="1" dirty="0"/>
              <a:t>Graph Representation</a:t>
            </a:r>
            <a:r>
              <a:rPr lang="en-US" sz="2200" dirty="0"/>
              <a:t>: Use adjacency lists (for sparse graphs) or matrices (for dense graphs), with directed or undirected edges.</a:t>
            </a:r>
          </a:p>
          <a:p>
            <a:r>
              <a:rPr lang="en-US" sz="2200" b="1" dirty="0"/>
              <a:t>Traversal</a:t>
            </a:r>
            <a:r>
              <a:rPr lang="en-US" sz="2200" dirty="0"/>
              <a:t>:</a:t>
            </a:r>
          </a:p>
          <a:p>
            <a:pPr lvl="1"/>
            <a:r>
              <a:rPr lang="en-US" b="1" dirty="0"/>
              <a:t>BFS</a:t>
            </a:r>
            <a:r>
              <a:rPr lang="en-US" dirty="0"/>
              <a:t>: Finds shortest unweighted paths.</a:t>
            </a:r>
          </a:p>
          <a:p>
            <a:pPr lvl="1"/>
            <a:r>
              <a:rPr lang="en-US" b="1" dirty="0"/>
              <a:t>DFS</a:t>
            </a:r>
            <a:r>
              <a:rPr lang="en-US" dirty="0"/>
              <a:t>: Detects cycles.</a:t>
            </a:r>
          </a:p>
          <a:p>
            <a:r>
              <a:rPr lang="en-US" sz="2200" b="1" dirty="0"/>
              <a:t>Shortest Path</a:t>
            </a:r>
            <a:r>
              <a:rPr lang="en-US" sz="2200" dirty="0"/>
              <a:t>:</a:t>
            </a:r>
          </a:p>
          <a:p>
            <a:pPr lvl="1"/>
            <a:r>
              <a:rPr lang="en-US" b="1" dirty="0"/>
              <a:t>Dijkstra’s</a:t>
            </a:r>
            <a:r>
              <a:rPr lang="en-US" dirty="0"/>
              <a:t>: For non-negative weights.</a:t>
            </a:r>
          </a:p>
          <a:p>
            <a:pPr lvl="1"/>
            <a:r>
              <a:rPr lang="en-US" b="1" dirty="0"/>
              <a:t>Bellman-Ford</a:t>
            </a:r>
            <a:r>
              <a:rPr lang="en-US" dirty="0"/>
              <a:t>: Handles negative weights.</a:t>
            </a:r>
          </a:p>
          <a:p>
            <a:r>
              <a:rPr lang="en-US" sz="2200" b="1" dirty="0"/>
              <a:t>Topological Sort</a:t>
            </a:r>
            <a:r>
              <a:rPr lang="en-US" sz="2200" dirty="0"/>
              <a:t>: Orders nodes in a Directed Acyclic Graph (DAG) for scheduling tasks.</a:t>
            </a:r>
          </a:p>
          <a:p>
            <a:r>
              <a:rPr lang="en-US" sz="2200" b="1" dirty="0"/>
              <a:t>Applications</a:t>
            </a:r>
            <a:r>
              <a:rPr lang="en-US" sz="2200" dirty="0"/>
              <a:t>: Social networks, routing, and task scheduling.</a:t>
            </a:r>
          </a:p>
          <a:p>
            <a:pPr lvl="0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5337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F71C7-1FAD-7CDA-859E-05538B25F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8DAF-6F47-3050-4C54-EB87C8A6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6888-A5D3-E937-29F8-DBD31ABA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Dynamic Programming (DP)</a:t>
            </a:r>
            <a:r>
              <a:rPr lang="en-US" dirty="0"/>
              <a:t>: Solves complex problems by breaking them into overlapping subproblems and storing their solutions.</a:t>
            </a:r>
          </a:p>
          <a:p>
            <a:r>
              <a:rPr lang="en-US" b="1" dirty="0"/>
              <a:t>Key Problems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LCS</a:t>
            </a:r>
            <a:r>
              <a:rPr lang="en-US" dirty="0"/>
              <a:t>: Longest common subsequence.</a:t>
            </a:r>
          </a:p>
          <a:p>
            <a:pPr lvl="1"/>
            <a:r>
              <a:rPr lang="en-US" b="1" dirty="0"/>
              <a:t>MED</a:t>
            </a:r>
            <a:r>
              <a:rPr lang="en-US" dirty="0"/>
              <a:t>: Minimum edit distance between strings.</a:t>
            </a:r>
          </a:p>
          <a:p>
            <a:r>
              <a:rPr lang="en-US" b="1" dirty="0"/>
              <a:t>Fibonacci Example</a:t>
            </a:r>
            <a:r>
              <a:rPr lang="en-US" dirty="0"/>
              <a:t>: DP optimizes recursive solutions by storing results.</a:t>
            </a:r>
          </a:p>
          <a:p>
            <a:r>
              <a:rPr lang="en-US" b="1" dirty="0"/>
              <a:t>Applications</a:t>
            </a:r>
            <a:r>
              <a:rPr lang="en-US" dirty="0"/>
              <a:t>: Used in optimization tasks like sequence alignment and scheduling.</a:t>
            </a:r>
          </a:p>
        </p:txBody>
      </p:sp>
    </p:spTree>
    <p:extLst>
      <p:ext uri="{BB962C8B-B14F-4D97-AF65-F5344CB8AC3E}">
        <p14:creationId xmlns:p14="http://schemas.microsoft.com/office/powerpoint/2010/main" val="1015029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2B8C6-F799-4A8D-9205-1A8CB596C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D744-5994-DC4E-E4EB-1B6278371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A0C71-881F-7599-1224-578F2970E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200" b="1" dirty="0"/>
              <a:t>Brute-Force String Matching</a:t>
            </a:r>
            <a:r>
              <a:rPr lang="en-US" sz="2200" dirty="0"/>
              <a:t>: The simplest approach to finding patterns in text, though inefficient for large datasets.</a:t>
            </a:r>
          </a:p>
          <a:p>
            <a:pPr lvl="0"/>
            <a:r>
              <a:rPr lang="en-US" sz="2200" b="1" dirty="0"/>
              <a:t>Horspool’s Algorithm</a:t>
            </a:r>
            <a:r>
              <a:rPr lang="en-US" sz="2200" dirty="0"/>
              <a:t>: An optimized version of </a:t>
            </a:r>
            <a:r>
              <a:rPr lang="en-US" sz="2200" b="1" dirty="0"/>
              <a:t>Boyer-Moore</a:t>
            </a:r>
            <a:r>
              <a:rPr lang="en-US" sz="2200" dirty="0"/>
              <a:t>, using a </a:t>
            </a:r>
            <a:r>
              <a:rPr lang="en-US" sz="2200" b="1" dirty="0"/>
              <a:t>shift table</a:t>
            </a:r>
            <a:r>
              <a:rPr lang="en-US" sz="2200" dirty="0"/>
              <a:t> to improve pattern matching efficiency.</a:t>
            </a:r>
          </a:p>
          <a:p>
            <a:pPr lvl="0"/>
            <a:r>
              <a:rPr lang="en-US" sz="2200" b="1" dirty="0"/>
              <a:t>Tries</a:t>
            </a:r>
            <a:r>
              <a:rPr lang="en-US" sz="2200" dirty="0"/>
              <a:t>: A tree-based structure that enables efficient </a:t>
            </a:r>
            <a:r>
              <a:rPr lang="en-US" sz="2200" b="1" dirty="0"/>
              <a:t>insertion</a:t>
            </a:r>
            <a:r>
              <a:rPr lang="en-US" sz="2200" dirty="0"/>
              <a:t>, </a:t>
            </a:r>
            <a:r>
              <a:rPr lang="en-US" sz="2200" b="1" dirty="0"/>
              <a:t>searching</a:t>
            </a:r>
            <a:r>
              <a:rPr lang="en-US" sz="2200" dirty="0"/>
              <a:t>, and </a:t>
            </a:r>
            <a:r>
              <a:rPr lang="en-US" sz="2200" b="1" dirty="0"/>
              <a:t>deletion</a:t>
            </a:r>
            <a:r>
              <a:rPr lang="en-US" sz="2200" dirty="0"/>
              <a:t> of strings by storing shared prefixes.</a:t>
            </a:r>
          </a:p>
          <a:p>
            <a:pPr lvl="0"/>
            <a:r>
              <a:rPr lang="en-US" sz="2200" b="1" dirty="0"/>
              <a:t>Applications</a:t>
            </a:r>
            <a:r>
              <a:rPr lang="en-US" sz="2200" dirty="0"/>
              <a:t>: We covered real-world applications of Tries, including </a:t>
            </a:r>
            <a:r>
              <a:rPr lang="en-US" sz="2200" b="1" dirty="0"/>
              <a:t>auto-completion</a:t>
            </a:r>
            <a:r>
              <a:rPr lang="en-US" sz="2200" dirty="0"/>
              <a:t>, </a:t>
            </a:r>
            <a:r>
              <a:rPr lang="en-US" sz="2200" b="1" dirty="0"/>
              <a:t>spell-checking</a:t>
            </a:r>
            <a:r>
              <a:rPr lang="en-US" sz="2200" dirty="0"/>
              <a:t>, </a:t>
            </a:r>
            <a:r>
              <a:rPr lang="en-US" sz="2200" b="1" dirty="0"/>
              <a:t>word break problems</a:t>
            </a:r>
            <a:r>
              <a:rPr lang="en-US" sz="2200" dirty="0"/>
              <a:t>, and </a:t>
            </a:r>
            <a:r>
              <a:rPr lang="en-US" sz="2200" b="1" dirty="0"/>
              <a:t>DNA sequence matching</a:t>
            </a:r>
            <a:r>
              <a:rPr lang="en-US" sz="2200" dirty="0"/>
              <a:t>.</a:t>
            </a:r>
          </a:p>
          <a:p>
            <a:pPr lvl="0"/>
            <a:r>
              <a:rPr lang="en-US" sz="2200" b="1" dirty="0"/>
              <a:t>Space Complexity</a:t>
            </a:r>
            <a:r>
              <a:rPr lang="en-US" sz="2200" dirty="0"/>
              <a:t>: Discussed the </a:t>
            </a:r>
            <a:r>
              <a:rPr lang="en-US" sz="2200" b="1" dirty="0"/>
              <a:t>space complexity</a:t>
            </a:r>
            <a:r>
              <a:rPr lang="en-US" sz="2200" dirty="0"/>
              <a:t> of Tries</a:t>
            </a:r>
          </a:p>
        </p:txBody>
      </p:sp>
    </p:spTree>
    <p:extLst>
      <p:ext uri="{BB962C8B-B14F-4D97-AF65-F5344CB8AC3E}">
        <p14:creationId xmlns:p14="http://schemas.microsoft.com/office/powerpoint/2010/main" val="280508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3568" y="3861048"/>
            <a:ext cx="8064896" cy="423831"/>
          </a:xfrm>
        </p:spPr>
        <p:txBody>
          <a:bodyPr/>
          <a:lstStyle/>
          <a:p>
            <a:r>
              <a:rPr lang="en-AU" sz="2400" dirty="0"/>
              <a:t>Revision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5868144" y="6309320"/>
            <a:ext cx="2672526" cy="4056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none" lIns="91440" tIns="0" rIns="91440" bIns="36000" numCol="1" rtlCol="0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Note: Some of these slides have been adapted from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freely available on the Internet and also from the</a:t>
            </a:r>
          </a:p>
          <a:p>
            <a:r>
              <a:rPr lang="en-US" sz="800" dirty="0">
                <a:solidFill>
                  <a:schemeClr val="bg1">
                    <a:lumMod val="75000"/>
                  </a:schemeClr>
                </a:solidFill>
              </a:rPr>
              <a:t>slides accompanying the course textbook.   </a:t>
            </a:r>
          </a:p>
        </p:txBody>
      </p:sp>
    </p:spTree>
    <p:extLst>
      <p:ext uri="{BB962C8B-B14F-4D97-AF65-F5344CB8AC3E}">
        <p14:creationId xmlns:p14="http://schemas.microsoft.com/office/powerpoint/2010/main" val="298838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1F75A-4021-655E-B3C7-9EAC7FA77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1280-CF5A-4878-0D7E-508AD9CC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E7EC-9217-96D7-767D-F2632EB83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Algorithms</a:t>
            </a:r>
            <a:r>
              <a:rPr lang="en-US" dirty="0"/>
              <a:t> are step-by-step procedures for solving problems efficiently.</a:t>
            </a:r>
          </a:p>
          <a:p>
            <a:r>
              <a:rPr lang="en-US" b="1" dirty="0"/>
              <a:t>Big-O Notation</a:t>
            </a:r>
            <a:r>
              <a:rPr lang="en-US" dirty="0"/>
              <a:t> helps analyze </a:t>
            </a:r>
            <a:r>
              <a:rPr lang="en-US" b="1" dirty="0"/>
              <a:t>algorithm efficiency </a:t>
            </a:r>
            <a:r>
              <a:rPr lang="en-US" dirty="0"/>
              <a:t>in terms of </a:t>
            </a:r>
            <a:r>
              <a:rPr lang="en-US" b="1" dirty="0"/>
              <a:t>time</a:t>
            </a:r>
            <a:r>
              <a:rPr lang="en-US" dirty="0"/>
              <a:t> and </a:t>
            </a:r>
            <a:r>
              <a:rPr lang="en-US" b="1" dirty="0"/>
              <a:t>space complexity</a:t>
            </a:r>
            <a:r>
              <a:rPr lang="en-US" dirty="0"/>
              <a:t>. </a:t>
            </a:r>
          </a:p>
          <a:p>
            <a:r>
              <a:rPr lang="en-US" b="1" dirty="0"/>
              <a:t>Algorithm Analysis</a:t>
            </a:r>
            <a:r>
              <a:rPr lang="en-US" dirty="0"/>
              <a:t> can be done </a:t>
            </a:r>
            <a:r>
              <a:rPr lang="en-US" b="1" dirty="0"/>
              <a:t>experimentally</a:t>
            </a:r>
            <a:r>
              <a:rPr lang="en-US" dirty="0"/>
              <a:t> (running tests) or </a:t>
            </a:r>
            <a:r>
              <a:rPr lang="en-US" b="1" dirty="0"/>
              <a:t>theoretically</a:t>
            </a:r>
            <a:r>
              <a:rPr lang="en-US" dirty="0"/>
              <a:t> (counting operations). We focus on </a:t>
            </a:r>
            <a:r>
              <a:rPr lang="en-US" b="1" dirty="0"/>
              <a:t>worst-case, best-case, and average-case</a:t>
            </a:r>
            <a:r>
              <a:rPr lang="en-US" dirty="0"/>
              <a:t> scenarios.</a:t>
            </a:r>
          </a:p>
          <a:p>
            <a:r>
              <a:rPr lang="en-AU" b="1" dirty="0"/>
              <a:t>Choosing the right algorithm</a:t>
            </a:r>
            <a:r>
              <a:rPr lang="en-AU" dirty="0"/>
              <a:t> depends on problem constraints, required efficiency, and available resources.</a:t>
            </a:r>
          </a:p>
          <a:p>
            <a:r>
              <a:rPr lang="en-AU" b="1" dirty="0"/>
              <a:t>Recursion</a:t>
            </a:r>
            <a:r>
              <a:rPr lang="en-AU" dirty="0"/>
              <a:t> involves a function calling itself, with different types like tail, head, tree, nested, and indirect recursion.</a:t>
            </a:r>
          </a:p>
        </p:txBody>
      </p:sp>
    </p:spTree>
    <p:extLst>
      <p:ext uri="{BB962C8B-B14F-4D97-AF65-F5344CB8AC3E}">
        <p14:creationId xmlns:p14="http://schemas.microsoft.com/office/powerpoint/2010/main" val="362614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94439-075C-7125-76B0-FC52BEE08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93278-DC8D-4E38-9A8F-C36163EA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38BD-570D-4CCC-C979-FECE60EDC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Structures</a:t>
            </a:r>
            <a:r>
              <a:rPr lang="en-US" dirty="0"/>
              <a:t> – Ways to store and manage data efficiently.</a:t>
            </a:r>
          </a:p>
          <a:p>
            <a:r>
              <a:rPr lang="en-US" b="1" dirty="0"/>
              <a:t>Abstract Data Types (ADTs)</a:t>
            </a:r>
            <a:r>
              <a:rPr lang="en-US" dirty="0"/>
              <a:t> – Define operations without specifying implementation.</a:t>
            </a:r>
          </a:p>
          <a:p>
            <a:r>
              <a:rPr lang="en-US" b="1" dirty="0"/>
              <a:t>Stack &amp; Queue Implementations </a:t>
            </a:r>
            <a:r>
              <a:rPr lang="en-US" dirty="0"/>
              <a:t>– Capped, Expandable Stack &amp; Queue, Incremental &amp; Doubling Strategy.</a:t>
            </a:r>
          </a:p>
          <a:p>
            <a:r>
              <a:rPr lang="en-US" b="1" dirty="0"/>
              <a:t>Amortized Analysis </a:t>
            </a:r>
            <a:r>
              <a:rPr lang="en-US" dirty="0"/>
              <a:t>- Used to evaluate average time per operation over multiple runs.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5689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6E4B5-AB49-AAD3-FD9A-65A9A7F04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AF71-F785-0D9C-7ADB-E3DA09A9D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22554-C8F9-9002-D195-EEF8BE4BB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Sorting</a:t>
            </a:r>
            <a:r>
              <a:rPr lang="en-US" dirty="0"/>
              <a:t> - used to arrange data efficiently for searching and processing.</a:t>
            </a:r>
          </a:p>
          <a:p>
            <a:pPr lvl="0"/>
            <a:r>
              <a:rPr lang="en-US" b="1" dirty="0"/>
              <a:t>Selection Sort</a:t>
            </a:r>
            <a:r>
              <a:rPr lang="en-US" dirty="0"/>
              <a:t> → Finds the smallest element and swaps it into place (</a:t>
            </a:r>
            <a:r>
              <a:rPr lang="en-US" b="1" dirty="0"/>
              <a:t>O(n²)</a:t>
            </a:r>
            <a:r>
              <a:rPr lang="en-US" dirty="0"/>
              <a:t>).</a:t>
            </a:r>
          </a:p>
          <a:p>
            <a:pPr lvl="0"/>
            <a:r>
              <a:rPr lang="en-US" b="1" dirty="0"/>
              <a:t>Insertion Sort</a:t>
            </a:r>
            <a:r>
              <a:rPr lang="en-US" dirty="0"/>
              <a:t> → Inserts each element into the correct position in a sorted section (</a:t>
            </a:r>
            <a:r>
              <a:rPr lang="en-US" b="1" dirty="0"/>
              <a:t>O(n²)</a:t>
            </a:r>
            <a:r>
              <a:rPr lang="en-US" dirty="0"/>
              <a:t>, but O(n) for nearly sorted data).</a:t>
            </a:r>
          </a:p>
          <a:p>
            <a:pPr lvl="0"/>
            <a:r>
              <a:rPr lang="en-US" b="1" dirty="0"/>
              <a:t>Bubble Sort</a:t>
            </a:r>
            <a:r>
              <a:rPr lang="en-US" dirty="0"/>
              <a:t> → Repeatedly swaps adjacent elements if they are in the wrong order (</a:t>
            </a:r>
            <a:r>
              <a:rPr lang="en-US" b="1" dirty="0"/>
              <a:t>O(n²)</a:t>
            </a:r>
            <a:r>
              <a:rPr lang="en-US" dirty="0"/>
              <a:t>).</a:t>
            </a:r>
          </a:p>
          <a:p>
            <a:pPr lvl="0"/>
            <a:r>
              <a:rPr lang="en-US" b="1" dirty="0"/>
              <a:t>Merge Sort</a:t>
            </a:r>
            <a:r>
              <a:rPr lang="en-US" dirty="0"/>
              <a:t> → Uses divide-and-conquer to split, sort, and merge (</a:t>
            </a:r>
            <a:r>
              <a:rPr lang="en-US" b="1" dirty="0"/>
              <a:t>O(n log n)</a:t>
            </a:r>
            <a:r>
              <a:rPr lang="en-US" dirty="0"/>
              <a:t>).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224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57215-AF73-2F82-2F05-0963E8530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9519C-BC18-A3DE-5141-2B19997BA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37648-CBCC-5309-381D-3863E5FB7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Quick Sort</a:t>
            </a:r>
            <a:r>
              <a:rPr lang="en-US" dirty="0"/>
              <a:t> – A </a:t>
            </a:r>
            <a:r>
              <a:rPr lang="en-US" b="1" dirty="0"/>
              <a:t>divide and conquer</a:t>
            </a:r>
            <a:r>
              <a:rPr lang="en-US" dirty="0"/>
              <a:t> algorithm that sorts by selecting a </a:t>
            </a:r>
            <a:r>
              <a:rPr lang="en-US" b="1" dirty="0"/>
              <a:t>pivot</a:t>
            </a:r>
            <a:r>
              <a:rPr lang="en-US" dirty="0"/>
              <a:t>, partitioning, and recursively sorting.</a:t>
            </a:r>
          </a:p>
          <a:p>
            <a:pPr lvl="0"/>
            <a:r>
              <a:rPr lang="en-US" b="1" dirty="0"/>
              <a:t>Heap Sort</a:t>
            </a:r>
            <a:r>
              <a:rPr lang="en-US" dirty="0"/>
              <a:t> – Uses a </a:t>
            </a:r>
            <a:r>
              <a:rPr lang="en-US" b="1" dirty="0"/>
              <a:t>binary heap</a:t>
            </a:r>
            <a:r>
              <a:rPr lang="en-US" dirty="0"/>
              <a:t> to repeatedly extract the max/min element. </a:t>
            </a:r>
          </a:p>
          <a:p>
            <a:pPr lvl="0"/>
            <a:r>
              <a:rPr lang="en-US" b="1" dirty="0"/>
              <a:t>Heap Operations</a:t>
            </a:r>
            <a:r>
              <a:rPr lang="en-US" dirty="0"/>
              <a:t> – </a:t>
            </a:r>
            <a:r>
              <a:rPr lang="en-US" b="1" dirty="0"/>
              <a:t>Insertion (bubble up), Deletion (</a:t>
            </a:r>
            <a:r>
              <a:rPr lang="en-US" b="1" dirty="0" err="1"/>
              <a:t>heapify</a:t>
            </a:r>
            <a:r>
              <a:rPr lang="en-US" b="1" dirty="0"/>
              <a:t> down), and </a:t>
            </a:r>
            <a:r>
              <a:rPr lang="en-US" b="1" dirty="0" err="1"/>
              <a:t>Heapify</a:t>
            </a:r>
            <a:r>
              <a:rPr lang="en-US" dirty="0"/>
              <a:t> to maintain heap structure.</a:t>
            </a:r>
          </a:p>
          <a:p>
            <a:pPr lvl="0"/>
            <a:r>
              <a:rPr lang="en-US" b="1" dirty="0"/>
              <a:t>Sorting Algorithm Comparison</a:t>
            </a:r>
            <a:r>
              <a:rPr lang="en-US" dirty="0"/>
              <a:t> – </a:t>
            </a:r>
            <a:r>
              <a:rPr lang="en-US" b="1" dirty="0"/>
              <a:t>Quick Sort </a:t>
            </a:r>
            <a:r>
              <a:rPr lang="en-US" dirty="0"/>
              <a:t>is faster, </a:t>
            </a:r>
            <a:r>
              <a:rPr lang="en-US" b="1" dirty="0"/>
              <a:t>Heap Sort </a:t>
            </a:r>
            <a:r>
              <a:rPr lang="en-US" dirty="0"/>
              <a:t>guarantees performance, and </a:t>
            </a:r>
            <a:r>
              <a:rPr lang="en-US" b="1" dirty="0"/>
              <a:t>Merge Sort </a:t>
            </a:r>
            <a:r>
              <a:rPr lang="en-US" dirty="0"/>
              <a:t>uses extra memory but is stable.</a:t>
            </a:r>
          </a:p>
          <a:p>
            <a:pPr lvl="0"/>
            <a:r>
              <a:rPr lang="en-US" b="1" dirty="0"/>
              <a:t>Applications</a:t>
            </a:r>
            <a:r>
              <a:rPr lang="en-US" dirty="0"/>
              <a:t> – </a:t>
            </a:r>
            <a:r>
              <a:rPr lang="en-US" b="1" dirty="0"/>
              <a:t>Quick Sort</a:t>
            </a:r>
            <a:r>
              <a:rPr lang="en-US" dirty="0"/>
              <a:t> for fast general sorting, </a:t>
            </a:r>
            <a:r>
              <a:rPr lang="en-US" b="1" dirty="0"/>
              <a:t>Heap Sort</a:t>
            </a:r>
            <a:r>
              <a:rPr lang="en-US" dirty="0"/>
              <a:t> for priority queues, scheduling, and graph algorithms.</a:t>
            </a:r>
          </a:p>
        </p:txBody>
      </p:sp>
    </p:spTree>
    <p:extLst>
      <p:ext uri="{BB962C8B-B14F-4D97-AF65-F5344CB8AC3E}">
        <p14:creationId xmlns:p14="http://schemas.microsoft.com/office/powerpoint/2010/main" val="16627388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25795-9B89-D501-75FA-DE4F90216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13E8-6373-75AE-CBA9-5A427CDDE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572E7-5304-B2CB-D34B-F0C598C0F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Search</a:t>
            </a:r>
            <a:r>
              <a:rPr lang="en-US" dirty="0"/>
              <a:t>: Efficient search method for sorted arrays; eliminates half the elements per step (O(log n) complexity).</a:t>
            </a:r>
            <a:endParaRPr lang="vi-VN" dirty="0"/>
          </a:p>
          <a:p>
            <a:r>
              <a:rPr lang="en-US" b="1" dirty="0"/>
              <a:t>Hashing &amp; Hash Tables</a:t>
            </a:r>
            <a:r>
              <a:rPr lang="en-US" dirty="0"/>
              <a:t>: Uses hash functions for fast lookups (O(1) in ideal cases); methods include open addressing and chaining for collision handling.</a:t>
            </a:r>
            <a:endParaRPr lang="vi-VN" dirty="0"/>
          </a:p>
          <a:p>
            <a:r>
              <a:rPr lang="en-US" b="1" dirty="0"/>
              <a:t>Tree Traversals</a:t>
            </a:r>
            <a:r>
              <a:rPr lang="en-US" dirty="0"/>
              <a:t>:</a:t>
            </a:r>
            <a:endParaRPr lang="vi-VN" dirty="0"/>
          </a:p>
          <a:p>
            <a:pPr lvl="1"/>
            <a:r>
              <a:rPr lang="en-US" b="1" dirty="0"/>
              <a:t>Pre-order</a:t>
            </a:r>
            <a:r>
              <a:rPr lang="en-US" dirty="0"/>
              <a:t>: Root → Left → Right</a:t>
            </a:r>
          </a:p>
          <a:p>
            <a:pPr lvl="1"/>
            <a:r>
              <a:rPr lang="en-US" b="1" dirty="0"/>
              <a:t>In-order</a:t>
            </a:r>
            <a:r>
              <a:rPr lang="en-US" dirty="0"/>
              <a:t>: Left → Root → Right</a:t>
            </a:r>
          </a:p>
          <a:p>
            <a:pPr lvl="1"/>
            <a:r>
              <a:rPr lang="en-US" b="1" dirty="0"/>
              <a:t>Post-order</a:t>
            </a:r>
            <a:r>
              <a:rPr lang="en-US" dirty="0"/>
              <a:t>: Left → Right → Root</a:t>
            </a:r>
          </a:p>
          <a:p>
            <a:r>
              <a:rPr lang="en-US" b="1" dirty="0"/>
              <a:t>Perfect Binary Trees</a:t>
            </a:r>
            <a:r>
              <a:rPr lang="en-US" dirty="0"/>
              <a:t>: Special case where all levels are fully populated, analyzed mathematically using recursion and induction</a:t>
            </a:r>
            <a:endParaRPr lang="en-AU" dirty="0"/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42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72E81-3DF7-AEFA-76F9-E1611052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7529-6F00-F30A-8784-1B31C22C8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5508C-F8FD-1814-B90B-6A3B8B63F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Binary Search Trees (BSTs)</a:t>
            </a:r>
            <a:r>
              <a:rPr lang="en-US" dirty="0"/>
              <a:t>: Maintain ordered data for efficient searching, insertion, and deletion.</a:t>
            </a:r>
          </a:p>
          <a:p>
            <a:pPr lvl="0"/>
            <a:r>
              <a:rPr lang="en-US" b="1" dirty="0"/>
              <a:t>Balanced Search Trees</a:t>
            </a:r>
            <a:r>
              <a:rPr lang="en-US" dirty="0"/>
              <a:t>: AVL and Red-Black trees ensure </a:t>
            </a:r>
            <a:r>
              <a:rPr lang="en-US" b="1" dirty="0"/>
              <a:t>O(log n)</a:t>
            </a:r>
            <a:r>
              <a:rPr lang="en-US" dirty="0"/>
              <a:t> operations through rotations.</a:t>
            </a:r>
          </a:p>
          <a:p>
            <a:pPr lvl="0"/>
            <a:r>
              <a:rPr lang="en-US" b="1" dirty="0"/>
              <a:t>Heaps &amp; Priority Queues</a:t>
            </a:r>
            <a:r>
              <a:rPr lang="en-US" dirty="0"/>
              <a:t>: Used for priority-based operations, supporting </a:t>
            </a:r>
            <a:r>
              <a:rPr lang="en-US" b="1" dirty="0"/>
              <a:t>insert (upheap)</a:t>
            </a:r>
            <a:r>
              <a:rPr lang="en-US" dirty="0"/>
              <a:t> and </a:t>
            </a:r>
            <a:r>
              <a:rPr lang="en-US" b="1" dirty="0" err="1"/>
              <a:t>removeMin</a:t>
            </a:r>
            <a:r>
              <a:rPr lang="en-US" b="1" dirty="0"/>
              <a:t> (</a:t>
            </a:r>
            <a:r>
              <a:rPr lang="en-US" b="1" dirty="0" err="1"/>
              <a:t>downheap</a:t>
            </a:r>
            <a:r>
              <a:rPr lang="en-US" b="1" dirty="0"/>
              <a:t>)</a:t>
            </a:r>
            <a:r>
              <a:rPr lang="en-US" dirty="0"/>
              <a:t> efficiently.</a:t>
            </a:r>
          </a:p>
          <a:p>
            <a:r>
              <a:rPr lang="en-US" b="1" dirty="0"/>
              <a:t>Heap Implementations</a:t>
            </a:r>
            <a:r>
              <a:rPr lang="en-US" dirty="0"/>
              <a:t>: Tree-based vs. Array-based storage, optimizing access and memory usage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072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FB4D7-0920-FC29-C30D-EDB6D5840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22CC-74A7-3349-398B-51ACEE03F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7&amp;8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D997F-32B6-5C94-19A5-220A43B45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Graph Representation</a:t>
            </a:r>
            <a:r>
              <a:rPr lang="en-US" dirty="0"/>
              <a:t>: Adjacency List, Matrix, Directed &amp; Undirected Graphs </a:t>
            </a:r>
          </a:p>
          <a:p>
            <a:pPr lvl="0"/>
            <a:r>
              <a:rPr lang="en-US" b="1" dirty="0"/>
              <a:t>Graph Traversal</a:t>
            </a:r>
            <a:r>
              <a:rPr lang="en-US" dirty="0"/>
              <a:t>: </a:t>
            </a:r>
          </a:p>
          <a:p>
            <a:pPr lvl="1"/>
            <a:r>
              <a:rPr lang="en-US" sz="2400" b="1" dirty="0"/>
              <a:t>BFS</a:t>
            </a:r>
            <a:r>
              <a:rPr lang="en-US" sz="2400" dirty="0"/>
              <a:t>: Explores level by level, finds shortest unweighted paths</a:t>
            </a:r>
          </a:p>
          <a:p>
            <a:pPr lvl="1"/>
            <a:r>
              <a:rPr lang="en-US" sz="2400" b="1" dirty="0"/>
              <a:t>DFS</a:t>
            </a:r>
            <a:r>
              <a:rPr lang="en-US" sz="2400" dirty="0"/>
              <a:t>: Explores deeply first, useful for cycle detection</a:t>
            </a:r>
          </a:p>
          <a:p>
            <a:pPr lvl="0"/>
            <a:r>
              <a:rPr lang="en-US" b="1" dirty="0"/>
              <a:t>Applications</a:t>
            </a:r>
            <a:r>
              <a:rPr lang="en-US" dirty="0"/>
              <a:t>: Social networks, pathfinding, scheduling </a:t>
            </a:r>
          </a:p>
          <a:p>
            <a:pPr lvl="0"/>
            <a:r>
              <a:rPr lang="en-US" b="1" dirty="0"/>
              <a:t>Efficiency</a:t>
            </a:r>
            <a:r>
              <a:rPr lang="en-US" dirty="0"/>
              <a:t>: Different representations impact performance—choose wisely</a:t>
            </a:r>
          </a:p>
        </p:txBody>
      </p:sp>
    </p:spTree>
    <p:extLst>
      <p:ext uri="{BB962C8B-B14F-4D97-AF65-F5344CB8AC3E}">
        <p14:creationId xmlns:p14="http://schemas.microsoft.com/office/powerpoint/2010/main" val="3712889273"/>
      </p:ext>
    </p:extLst>
  </p:cSld>
  <p:clrMapOvr>
    <a:masterClrMapping/>
  </p:clrMapOvr>
</p:sld>
</file>

<file path=ppt/theme/theme1.xml><?xml version="1.0" encoding="utf-8"?>
<a:theme xmlns:a="http://schemas.openxmlformats.org/drawingml/2006/main" name="1_bevpre~1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BF2425"/>
      </a:hlink>
      <a:folHlink>
        <a:srgbClr val="BF2425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36000" tIns="36000" rIns="36000" bIns="360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0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=""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=""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  <a:ext uri="{FAA26D3D-D897-4be2-8F04-BA451C77F1D7}">
            <ma14:placeholderFlag xmlns="" xmlns:ma14="http://schemas.microsoft.com/office/mac/drawingml/2011/main" val="1"/>
          </a:ext>
        </a:extLst>
      </a:spPr>
      <a:bodyPr vert="horz" wrap="square" lIns="91440" tIns="0" rIns="91440" bIns="36000" numCol="1" rtlCol="0" anchor="t" anchorCtr="0" compatLnSpc="1">
        <a:prstTxWarp prst="textNoShape">
          <a:avLst/>
        </a:prstTxWarp>
        <a:spAutoFit/>
      </a:bodyPr>
      <a:lstStyle>
        <a:defPPr>
          <a:buFont typeface="Wingdings" charset="0"/>
          <a:buNone/>
          <a:defRPr sz="2400" kern="0" dirty="0">
            <a:latin typeface="Arial" pitchFamily="34" charset="0"/>
            <a:cs typeface="Arial" pitchFamily="34" charset="0"/>
          </a:defRPr>
        </a:defPPr>
      </a:lstStyle>
    </a:txDef>
  </a:objectDefaults>
  <a:extraClrSchemeLst>
    <a:extraClrScheme>
      <a:clrScheme name="bevpre~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vpre~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evpre~1 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00CCFF"/>
        </a:accent1>
        <a:accent2>
          <a:srgbClr val="FF0066"/>
        </a:accent2>
        <a:accent3>
          <a:srgbClr val="FFFFFF"/>
        </a:accent3>
        <a:accent4>
          <a:srgbClr val="000000"/>
        </a:accent4>
        <a:accent5>
          <a:srgbClr val="AAE2FF"/>
        </a:accent5>
        <a:accent6>
          <a:srgbClr val="E7005C"/>
        </a:accent6>
        <a:hlink>
          <a:srgbClr val="FF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adaa4be3-f650-4692-881a-64ae220cbceb}" enabled="1" method="Standard" siteId="{5a7cc8ab-a4dc-4f9b-bf60-66714049ad6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WWTF_unit2_1</Template>
  <TotalTime>16331</TotalTime>
  <Words>1080</Words>
  <Application>Microsoft Macintosh PowerPoint</Application>
  <PresentationFormat>On-screen Show (4:3)</PresentationFormat>
  <Paragraphs>116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Verdana</vt:lpstr>
      <vt:lpstr>Wingdings</vt:lpstr>
      <vt:lpstr>1_bevpre~1</vt:lpstr>
      <vt:lpstr>PowerPoint Presentation</vt:lpstr>
      <vt:lpstr>Revision</vt:lpstr>
      <vt:lpstr>Module 1</vt:lpstr>
      <vt:lpstr>Module 2</vt:lpstr>
      <vt:lpstr>Module 3</vt:lpstr>
      <vt:lpstr>Module 4</vt:lpstr>
      <vt:lpstr>Module 5</vt:lpstr>
      <vt:lpstr>Module 6</vt:lpstr>
      <vt:lpstr>Module 7&amp;8</vt:lpstr>
      <vt:lpstr>Module 9</vt:lpstr>
      <vt:lpstr>Module 10</vt:lpstr>
      <vt:lpstr>Module 11</vt:lpstr>
    </vt:vector>
  </TitlesOfParts>
  <Company>Griffith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and Wastewater Treatment Fundamentals</dc:title>
  <dc:creator>Qin Li</dc:creator>
  <cp:lastModifiedBy>Minh Hieu Nguyen</cp:lastModifiedBy>
  <cp:revision>332</cp:revision>
  <cp:lastPrinted>2022-03-14T05:50:46Z</cp:lastPrinted>
  <dcterms:created xsi:type="dcterms:W3CDTF">2012-02-27T07:26:44Z</dcterms:created>
  <dcterms:modified xsi:type="dcterms:W3CDTF">2025-05-25T13:01:18Z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daa4be3-f650-4692-881a-64ae220cbceb_Enabled">
    <vt:lpwstr>true</vt:lpwstr>
  </property>
  <property fmtid="{D5CDD505-2E9C-101B-9397-08002B2CF9AE}" pid="3" name="MSIP_Label_adaa4be3-f650-4692-881a-64ae220cbceb_SetDate">
    <vt:lpwstr>2023-03-06T14:44:42Z</vt:lpwstr>
  </property>
  <property fmtid="{D5CDD505-2E9C-101B-9397-08002B2CF9AE}" pid="4" name="MSIP_Label_adaa4be3-f650-4692-881a-64ae220cbceb_Method">
    <vt:lpwstr>Standard</vt:lpwstr>
  </property>
  <property fmtid="{D5CDD505-2E9C-101B-9397-08002B2CF9AE}" pid="5" name="MSIP_Label_adaa4be3-f650-4692-881a-64ae220cbceb_Name">
    <vt:lpwstr>OFFICIAL  Internal (External sharing)</vt:lpwstr>
  </property>
  <property fmtid="{D5CDD505-2E9C-101B-9397-08002B2CF9AE}" pid="6" name="MSIP_Label_adaa4be3-f650-4692-881a-64ae220cbceb_SiteId">
    <vt:lpwstr>5a7cc8ab-a4dc-4f9b-bf60-66714049ad62</vt:lpwstr>
  </property>
  <property fmtid="{D5CDD505-2E9C-101B-9397-08002B2CF9AE}" pid="7" name="MSIP_Label_adaa4be3-f650-4692-881a-64ae220cbceb_ActionId">
    <vt:lpwstr>fe78dec2-d081-4f1c-8d71-e9b72c059bf0</vt:lpwstr>
  </property>
  <property fmtid="{D5CDD505-2E9C-101B-9397-08002B2CF9AE}" pid="8" name="MSIP_Label_adaa4be3-f650-4692-881a-64ae220cbceb_ContentBits">
    <vt:lpwstr>0</vt:lpwstr>
  </property>
</Properties>
</file>