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5"/>
  </p:notesMasterIdLst>
  <p:handoutMasterIdLst>
    <p:handoutMasterId r:id="rId36"/>
  </p:handoutMasterIdLst>
  <p:sldIdLst>
    <p:sldId id="256" r:id="rId5"/>
    <p:sldId id="275" r:id="rId6"/>
    <p:sldId id="258" r:id="rId7"/>
    <p:sldId id="260" r:id="rId8"/>
    <p:sldId id="264" r:id="rId9"/>
    <p:sldId id="290" r:id="rId10"/>
    <p:sldId id="265" r:id="rId11"/>
    <p:sldId id="267" r:id="rId12"/>
    <p:sldId id="268" r:id="rId13"/>
    <p:sldId id="257" r:id="rId14"/>
    <p:sldId id="270" r:id="rId15"/>
    <p:sldId id="261" r:id="rId16"/>
    <p:sldId id="272" r:id="rId17"/>
    <p:sldId id="273" r:id="rId18"/>
    <p:sldId id="274" r:id="rId19"/>
    <p:sldId id="276" r:id="rId20"/>
    <p:sldId id="271" r:id="rId21"/>
    <p:sldId id="277" r:id="rId22"/>
    <p:sldId id="278" r:id="rId23"/>
    <p:sldId id="279" r:id="rId24"/>
    <p:sldId id="280" r:id="rId25"/>
    <p:sldId id="282" r:id="rId26"/>
    <p:sldId id="284" r:id="rId27"/>
    <p:sldId id="285" r:id="rId28"/>
    <p:sldId id="286" r:id="rId29"/>
    <p:sldId id="287" r:id="rId30"/>
    <p:sldId id="281" r:id="rId31"/>
    <p:sldId id="283"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0" d="100"/>
          <a:sy n="100" d="100"/>
        </p:scale>
        <p:origin x="948" y="9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Lectures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Online Weeks 1-12</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Labs/Workshops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Face-to-face/online</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6B88C97C-4761-4086-A9FE-33F6B819F0C0}">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Wednesday 11am-1pm</a:t>
          </a:r>
        </a:p>
      </dgm:t>
    </dgm:pt>
    <dgm:pt modelId="{9B8BB203-C628-4C20-9849-7D8647A6BC99}" type="parTrans" cxnId="{8CDD3086-FF5F-4070-A138-56588EB1BEE7}">
      <dgm:prSet/>
      <dgm:spPr/>
      <dgm:t>
        <a:bodyPr/>
        <a:lstStyle/>
        <a:p>
          <a:endParaRPr lang="en-AU"/>
        </a:p>
      </dgm:t>
    </dgm:pt>
    <dgm:pt modelId="{2EB1E5A0-0132-4EC6-9921-7BF84C669D03}" type="sibTrans" cxnId="{8CDD3086-FF5F-4070-A138-56588EB1BEE7}">
      <dgm:prSet/>
      <dgm:spPr/>
      <dgm:t>
        <a:bodyPr/>
        <a:lstStyle/>
        <a:p>
          <a:endParaRPr lang="en-AU"/>
        </a:p>
      </dgm:t>
    </dgm:pt>
    <dgm:pt modelId="{230FBD42-67E9-4FD0-B5A5-7657E932963B}">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Recorded</a:t>
          </a:r>
        </a:p>
      </dgm:t>
    </dgm:pt>
    <dgm:pt modelId="{055738B0-FC19-49DB-A71B-35699F759817}" type="parTrans" cxnId="{178E0CFD-8CD0-4258-840A-50522E262C0F}">
      <dgm:prSet/>
      <dgm:spPr/>
      <dgm:t>
        <a:bodyPr/>
        <a:lstStyle/>
        <a:p>
          <a:endParaRPr lang="en-AU"/>
        </a:p>
      </dgm:t>
    </dgm:pt>
    <dgm:pt modelId="{720DF549-05F7-4039-A3B7-570EA625BCBB}" type="sibTrans" cxnId="{178E0CFD-8CD0-4258-840A-50522E262C0F}">
      <dgm:prSet/>
      <dgm:spPr/>
      <dgm:t>
        <a:bodyPr/>
        <a:lstStyle/>
        <a:p>
          <a:endParaRPr lang="en-AU"/>
        </a:p>
      </dgm:t>
    </dgm:pt>
    <dgm:pt modelId="{53A21F26-8976-4866-BD4F-7267E6D3AC7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Access recording in Microsoft Teams</a:t>
          </a:r>
        </a:p>
      </dgm:t>
    </dgm:pt>
    <dgm:pt modelId="{0B9F41BE-5798-4F62-AE71-04635DE2FDBB}" type="parTrans" cxnId="{9CC2B00E-0A87-4A95-BD15-4005705B39C5}">
      <dgm:prSet/>
      <dgm:spPr/>
      <dgm:t>
        <a:bodyPr/>
        <a:lstStyle/>
        <a:p>
          <a:endParaRPr lang="en-AU"/>
        </a:p>
      </dgm:t>
    </dgm:pt>
    <dgm:pt modelId="{74C8466F-C832-4602-A047-DC87B9CF5E2A}" type="sibTrans" cxnId="{9CC2B00E-0A87-4A95-BD15-4005705B39C5}">
      <dgm:prSet/>
      <dgm:spPr/>
      <dgm:t>
        <a:bodyPr/>
        <a:lstStyle/>
        <a:p>
          <a:endParaRPr lang="en-AU"/>
        </a:p>
      </dgm:t>
    </dgm:pt>
    <dgm:pt modelId="{F826401E-B59A-49A8-8554-3F7BAC06F1C0}">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Quiz during lecture time in Week 5 and 10</a:t>
          </a:r>
        </a:p>
      </dgm:t>
    </dgm:pt>
    <dgm:pt modelId="{BE91A422-D07C-4B12-9B09-6BA40A1DD2F5}" type="parTrans" cxnId="{9BD300DA-3661-41AC-9029-347F1068D45E}">
      <dgm:prSet/>
      <dgm:spPr/>
      <dgm:t>
        <a:bodyPr/>
        <a:lstStyle/>
        <a:p>
          <a:endParaRPr lang="en-AU"/>
        </a:p>
      </dgm:t>
    </dgm:pt>
    <dgm:pt modelId="{70F2A320-3B62-40BA-A13B-3064BA173DA4}" type="sibTrans" cxnId="{9BD300DA-3661-41AC-9029-347F1068D45E}">
      <dgm:prSet/>
      <dgm:spPr/>
      <dgm:t>
        <a:bodyPr/>
        <a:lstStyle/>
        <a:p>
          <a:endParaRPr lang="en-AU"/>
        </a:p>
      </dgm:t>
    </dgm:pt>
    <dgm:pt modelId="{D04B2116-FAEA-4E32-B2EA-E8F202313E6D}">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Online will be split into different groups</a:t>
          </a:r>
        </a:p>
      </dgm:t>
    </dgm:pt>
    <dgm:pt modelId="{6887B835-3E47-499A-9884-2EABBC49390F}" type="parTrans" cxnId="{73E2CD53-D590-4981-924D-2BE07F9AD583}">
      <dgm:prSet/>
      <dgm:spPr/>
      <dgm:t>
        <a:bodyPr/>
        <a:lstStyle/>
        <a:p>
          <a:endParaRPr lang="en-AU"/>
        </a:p>
      </dgm:t>
    </dgm:pt>
    <dgm:pt modelId="{2A8FDF9B-CB56-4379-8321-B09C311852C7}" type="sibTrans" cxnId="{73E2CD53-D590-4981-924D-2BE07F9AD583}">
      <dgm:prSet/>
      <dgm:spPr/>
      <dgm:t>
        <a:bodyPr/>
        <a:lstStyle/>
        <a:p>
          <a:endParaRPr lang="en-AU"/>
        </a:p>
      </dgm:t>
    </dgm:pt>
    <dgm:pt modelId="{C9BD471D-F227-4B9C-B719-F046BD49745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Weeks 2-12</a:t>
          </a:r>
        </a:p>
      </dgm:t>
    </dgm:pt>
    <dgm:pt modelId="{1D7BE186-6380-4DF4-B4DD-363BA797D554}" type="parTrans" cxnId="{67ECD313-F1DE-4C26-A585-FA91FBDBAD98}">
      <dgm:prSet/>
      <dgm:spPr/>
      <dgm:t>
        <a:bodyPr/>
        <a:lstStyle/>
        <a:p>
          <a:endParaRPr lang="en-AU"/>
        </a:p>
      </dgm:t>
    </dgm:pt>
    <dgm:pt modelId="{35497289-A212-41CD-B61B-800F9D087862}" type="sibTrans" cxnId="{67ECD313-F1DE-4C26-A585-FA91FBDBAD98}">
      <dgm:prSet/>
      <dgm:spPr/>
      <dgm:t>
        <a:bodyPr/>
        <a:lstStyle/>
        <a:p>
          <a:endParaRPr lang="en-AU"/>
        </a:p>
      </dgm:t>
    </dgm:pt>
    <dgm:pt modelId="{C2906E01-A20C-4E17-9D84-7A14E553274B}">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Covers work of previous week</a:t>
          </a:r>
        </a:p>
      </dgm:t>
    </dgm:pt>
    <dgm:pt modelId="{40491685-966B-4B70-8215-FA2D8A1C9C33}" type="parTrans" cxnId="{1AEA5857-C1EC-466F-8A95-F9AB4A9EC784}">
      <dgm:prSet/>
      <dgm:spPr/>
      <dgm:t>
        <a:bodyPr/>
        <a:lstStyle/>
        <a:p>
          <a:endParaRPr lang="en-AU"/>
        </a:p>
      </dgm:t>
    </dgm:pt>
    <dgm:pt modelId="{9014390A-00AE-4F27-897E-9C8A49C74C8A}" type="sibTrans" cxnId="{1AEA5857-C1EC-466F-8A95-F9AB4A9EC784}">
      <dgm:prSet/>
      <dgm:spPr/>
      <dgm:t>
        <a:bodyPr/>
        <a:lstStyle/>
        <a:p>
          <a:endParaRPr lang="en-AU"/>
        </a:p>
      </dgm:t>
    </dgm:pt>
    <dgm:pt modelId="{2093158D-2D2D-4ED2-8568-B8DCA25E3BF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Some examples</a:t>
          </a:r>
        </a:p>
      </dgm:t>
    </dgm:pt>
    <dgm:pt modelId="{1CDE6948-F888-43A0-AAE6-1C37B23A5837}" type="parTrans" cxnId="{31E180B7-2ECD-4D85-A3D2-88B9D8478A51}">
      <dgm:prSet/>
      <dgm:spPr/>
      <dgm:t>
        <a:bodyPr/>
        <a:lstStyle/>
        <a:p>
          <a:endParaRPr lang="en-AU"/>
        </a:p>
      </dgm:t>
    </dgm:pt>
    <dgm:pt modelId="{A23F46ED-535D-4656-BCD2-42C087C788A3}" type="sibTrans" cxnId="{31E180B7-2ECD-4D85-A3D2-88B9D8478A51}">
      <dgm:prSet/>
      <dgm:spPr/>
      <dgm:t>
        <a:bodyPr/>
        <a:lstStyle/>
        <a:p>
          <a:endParaRPr lang="en-AU"/>
        </a:p>
      </dgm:t>
    </dgm:pt>
    <dgm:pt modelId="{33B89EDF-D4CB-4F98-A292-028857E8D2C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More examples than lecture</a:t>
          </a:r>
        </a:p>
      </dgm:t>
    </dgm:pt>
    <dgm:pt modelId="{C12C5C96-B397-4BDE-BC0F-E7ECBB484CBD}" type="parTrans" cxnId="{D6FCA283-8B67-40D8-9A10-2A0CE56BC613}">
      <dgm:prSet/>
      <dgm:spPr/>
      <dgm:t>
        <a:bodyPr/>
        <a:lstStyle/>
        <a:p>
          <a:endParaRPr lang="en-AU"/>
        </a:p>
      </dgm:t>
    </dgm:pt>
    <dgm:pt modelId="{AABE428C-1CE2-46ED-B228-066606F35230}" type="sibTrans" cxnId="{D6FCA283-8B67-40D8-9A10-2A0CE56BC613}">
      <dgm:prSet/>
      <dgm:spPr/>
      <dgm:t>
        <a:bodyPr/>
        <a:lstStyle/>
        <a:p>
          <a:endParaRPr lang="en-AU"/>
        </a:p>
      </dgm:t>
    </dgm:pt>
    <dgm:pt modelId="{496EDD3A-9F88-477F-8FD5-321D75E2136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Learning to debug code</a:t>
          </a:r>
        </a:p>
      </dgm:t>
    </dgm:pt>
    <dgm:pt modelId="{CC4DFF98-AAC7-4C7C-957E-0DAA4F416BCB}" type="parTrans" cxnId="{6D0D0E4E-8B0A-4919-B621-4119A0D40ABA}">
      <dgm:prSet/>
      <dgm:spPr/>
      <dgm:t>
        <a:bodyPr/>
        <a:lstStyle/>
        <a:p>
          <a:endParaRPr lang="en-AU"/>
        </a:p>
      </dgm:t>
    </dgm:pt>
    <dgm:pt modelId="{AD05DC2F-9999-477C-835B-0F62C305A6FD}" type="sibTrans" cxnId="{6D0D0E4E-8B0A-4919-B621-4119A0D40ABA}">
      <dgm:prSet/>
      <dgm:spPr/>
      <dgm:t>
        <a:bodyPr/>
        <a:lstStyle/>
        <a:p>
          <a:endParaRPr lang="en-AU"/>
        </a:p>
      </dgm:t>
    </dgm:pt>
    <dgm:pt modelId="{7E87FBA1-A31A-43E7-807A-D5471E02B6D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Some will be recorded</a:t>
          </a:r>
        </a:p>
      </dgm:t>
    </dgm:pt>
    <dgm:pt modelId="{DE731AB6-878D-4007-BE4F-9E17BEBDE99C}" type="parTrans" cxnId="{47F2AE18-CEE4-4C18-92C7-E83488693991}">
      <dgm:prSet/>
      <dgm:spPr/>
      <dgm:t>
        <a:bodyPr/>
        <a:lstStyle/>
        <a:p>
          <a:endParaRPr lang="en-AU"/>
        </a:p>
      </dgm:t>
    </dgm:pt>
    <dgm:pt modelId="{EB7F2265-5942-4C36-BD43-25F98A1378AB}" type="sibTrans" cxnId="{47F2AE18-CEE4-4C18-92C7-E83488693991}">
      <dgm:prSet/>
      <dgm:spPr/>
      <dgm:t>
        <a:bodyPr/>
        <a:lstStyle/>
        <a:p>
          <a:endParaRPr lang="en-AU"/>
        </a:p>
      </dgm:t>
    </dgm:pt>
    <dgm:pt modelId="{812143C1-3292-4121-A5EB-25FA1B5B5E9D}">
      <dgm:prSe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Access recording in Microsoft Teams</a:t>
          </a:r>
        </a:p>
      </dgm:t>
    </dgm:pt>
    <dgm:pt modelId="{899E11DF-C8B4-42B9-BDC7-68D24C504FAB}" type="parTrans" cxnId="{6CBD28AA-9218-4CB1-8C49-DD890470ACAE}">
      <dgm:prSet/>
      <dgm:spPr/>
      <dgm:t>
        <a:bodyPr/>
        <a:lstStyle/>
        <a:p>
          <a:endParaRPr lang="en-AU"/>
        </a:p>
      </dgm:t>
    </dgm:pt>
    <dgm:pt modelId="{F31E307D-A213-40E3-8086-D399F9AFEF5B}" type="sibTrans" cxnId="{6CBD28AA-9218-4CB1-8C49-DD890470ACAE}">
      <dgm:prSet/>
      <dgm:spPr/>
      <dgm:t>
        <a:bodyPr/>
        <a:lstStyle/>
        <a:p>
          <a:endParaRPr lang="en-AU"/>
        </a:p>
      </dgm:t>
    </dgm:pt>
    <dgm:pt modelId="{75734A9E-333D-4FCD-BD41-A5028F14C078}">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Lab/workshop sheet released 2 weeks in advance</a:t>
          </a:r>
        </a:p>
      </dgm:t>
    </dgm:pt>
    <dgm:pt modelId="{A8029B12-5BA8-4DCE-8764-7F266716267F}" type="parTrans" cxnId="{413D6320-5650-4CB3-A722-02FAEB889832}">
      <dgm:prSet/>
      <dgm:spPr/>
      <dgm:t>
        <a:bodyPr/>
        <a:lstStyle/>
        <a:p>
          <a:endParaRPr lang="en-AU"/>
        </a:p>
      </dgm:t>
    </dgm:pt>
    <dgm:pt modelId="{E710557A-47A5-4A44-AC6E-B5520E26F9A8}" type="sibTrans" cxnId="{413D6320-5650-4CB3-A722-02FAEB889832}">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9CC2B00E-0A87-4A95-BD15-4005705B39C5}" srcId="{6857B86A-DEC1-407C-A1BB-5BF9ACCBCA6A}" destId="{53A21F26-8976-4866-BD4F-7267E6D3AC71}" srcOrd="3" destOrd="0" parTransId="{0B9F41BE-5798-4F62-AE71-04635DE2FDBB}" sibTransId="{74C8466F-C832-4602-A047-DC87B9CF5E2A}"/>
    <dgm:cxn modelId="{67ECD313-F1DE-4C26-A585-FA91FBDBAD98}" srcId="{ABA77F75-8642-4931-8D7E-BE6C6DB9940D}" destId="{C9BD471D-F227-4B9C-B719-F046BD49745F}" srcOrd="1" destOrd="0" parTransId="{1D7BE186-6380-4DF4-B4DD-363BA797D554}" sibTransId="{35497289-A212-41CD-B61B-800F9D087862}"/>
    <dgm:cxn modelId="{53834B14-E7B4-4466-AF44-BE6BBDB36AC1}" type="presOf" srcId="{53A21F26-8976-4866-BD4F-7267E6D3AC71}" destId="{17CA1487-CDD9-4364-92F6-A11DBDAFE16C}" srcOrd="0" destOrd="3" presId="urn:microsoft.com/office/officeart/2005/8/layout/hList1"/>
    <dgm:cxn modelId="{F6D49916-365C-484E-9CBA-414124C02A02}" type="presOf" srcId="{812143C1-3292-4121-A5EB-25FA1B5B5E9D}" destId="{E4FD5043-5612-43C5-B6AE-CCD431549399}" srcOrd="0" destOrd="3" presId="urn:microsoft.com/office/officeart/2005/8/layout/hList1"/>
    <dgm:cxn modelId="{47F2AE18-CEE4-4C18-92C7-E83488693991}" srcId="{ABA77F75-8642-4931-8D7E-BE6C6DB9940D}" destId="{7E87FBA1-A31A-43E7-807A-D5471E02B6D5}" srcOrd="2" destOrd="0" parTransId="{DE731AB6-878D-4007-BE4F-9E17BEBDE99C}" sibTransId="{EB7F2265-5942-4C36-BD43-25F98A1378AB}"/>
    <dgm:cxn modelId="{413D6320-5650-4CB3-A722-02FAEB889832}" srcId="{ABA77F75-8642-4931-8D7E-BE6C6DB9940D}" destId="{75734A9E-333D-4FCD-BD41-A5028F14C078}" srcOrd="8" destOrd="0" parTransId="{A8029B12-5BA8-4DCE-8764-7F266716267F}" sibTransId="{E710557A-47A5-4A44-AC6E-B5520E26F9A8}"/>
    <dgm:cxn modelId="{4A306529-F8C9-4F9E-91A3-8A148C6DD26A}" type="presOf" srcId="{C2906E01-A20C-4E17-9D84-7A14E553274B}" destId="{E4FD5043-5612-43C5-B6AE-CCD431549399}" srcOrd="0" destOrd="5" presId="urn:microsoft.com/office/officeart/2005/8/layout/hList1"/>
    <dgm:cxn modelId="{01F73C45-AB24-4859-9A50-E61ACA04427A}" type="presOf" srcId="{D04B2116-FAEA-4E32-B2EA-E8F202313E6D}" destId="{E4FD5043-5612-43C5-B6AE-CCD431549399}" srcOrd="0" destOrd="4"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6D0D0E4E-8B0A-4919-B621-4119A0D40ABA}" srcId="{ABA77F75-8642-4931-8D7E-BE6C6DB9940D}" destId="{496EDD3A-9F88-477F-8FD5-321D75E21365}" srcOrd="7" destOrd="0" parTransId="{CC4DFF98-AAC7-4C7C-957E-0DAA4F416BCB}" sibTransId="{AD05DC2F-9999-477C-835B-0F62C305A6FD}"/>
    <dgm:cxn modelId="{81CDDC70-C15C-4821-8D22-B462738EB460}" type="presOf" srcId="{7E87FBA1-A31A-43E7-807A-D5471E02B6D5}" destId="{E4FD5043-5612-43C5-B6AE-CCD431549399}" srcOrd="0" destOrd="2" presId="urn:microsoft.com/office/officeart/2005/8/layout/hList1"/>
    <dgm:cxn modelId="{73E2CD53-D590-4981-924D-2BE07F9AD583}" srcId="{ABA77F75-8642-4931-8D7E-BE6C6DB9940D}" destId="{D04B2116-FAEA-4E32-B2EA-E8F202313E6D}" srcOrd="4" destOrd="0" parTransId="{6887B835-3E47-499A-9884-2EABBC49390F}" sibTransId="{2A8FDF9B-CB56-4379-8321-B09C311852C7}"/>
    <dgm:cxn modelId="{1AEA5857-C1EC-466F-8A95-F9AB4A9EC784}" srcId="{ABA77F75-8642-4931-8D7E-BE6C6DB9940D}" destId="{C2906E01-A20C-4E17-9D84-7A14E553274B}" srcOrd="5" destOrd="0" parTransId="{40491685-966B-4B70-8215-FA2D8A1C9C33}" sibTransId="{9014390A-00AE-4F27-897E-9C8A49C74C8A}"/>
    <dgm:cxn modelId="{47539079-47D5-47C6-8C04-961661F82E29}" type="presOf" srcId="{6B88C97C-4761-4086-A9FE-33F6B819F0C0}" destId="{17CA1487-CDD9-4364-92F6-A11DBDAFE16C}" srcOrd="0" destOrd="1" presId="urn:microsoft.com/office/officeart/2005/8/layout/hList1"/>
    <dgm:cxn modelId="{D6FCA283-8B67-40D8-9A10-2A0CE56BC613}" srcId="{ABA77F75-8642-4931-8D7E-BE6C6DB9940D}" destId="{33B89EDF-D4CB-4F98-A292-028857E8D2CC}" srcOrd="6" destOrd="0" parTransId="{C12C5C96-B397-4BDE-BC0F-E7ECBB484CBD}" sibTransId="{AABE428C-1CE2-46ED-B228-066606F35230}"/>
    <dgm:cxn modelId="{AAECF784-8F1D-4908-B93D-837F49AB8751}" type="presOf" srcId="{CF9FC193-7A05-4631-B681-B56EAB543D38}" destId="{DE3F77CF-6A8C-4783-A2CE-00E88C4199CB}" srcOrd="0" destOrd="0" presId="urn:microsoft.com/office/officeart/2005/8/layout/hList1"/>
    <dgm:cxn modelId="{8CDD3086-FF5F-4070-A138-56588EB1BEE7}" srcId="{6857B86A-DEC1-407C-A1BB-5BF9ACCBCA6A}" destId="{6B88C97C-4761-4086-A9FE-33F6B819F0C0}" srcOrd="1" destOrd="0" parTransId="{9B8BB203-C628-4C20-9849-7D8647A6BC99}" sibTransId="{2EB1E5A0-0132-4EC6-9921-7BF84C669D03}"/>
    <dgm:cxn modelId="{4BF1EEA1-6E89-4F91-BAE8-11038685C515}" type="presOf" srcId="{4C8BFA56-3F75-4CAD-90A3-2F214D699322}" destId="{17CA1487-CDD9-4364-92F6-A11DBDAFE16C}" srcOrd="0" destOrd="0" presId="urn:microsoft.com/office/officeart/2005/8/layout/hList1"/>
    <dgm:cxn modelId="{23A1C6A6-D198-4FAA-A037-7B6634370149}" type="presOf" srcId="{33B89EDF-D4CB-4F98-A292-028857E8D2CC}" destId="{E4FD5043-5612-43C5-B6AE-CCD431549399}" srcOrd="0" destOrd="6" presId="urn:microsoft.com/office/officeart/2005/8/layout/hList1"/>
    <dgm:cxn modelId="{E029CFA7-BCF9-4E04-A4B5-099B71627244}" type="presOf" srcId="{F826401E-B59A-49A8-8554-3F7BAC06F1C0}" destId="{17CA1487-CDD9-4364-92F6-A11DBDAFE16C}" srcOrd="0" destOrd="4" presId="urn:microsoft.com/office/officeart/2005/8/layout/hList1"/>
    <dgm:cxn modelId="{6CBD28AA-9218-4CB1-8C49-DD890470ACAE}" srcId="{ABA77F75-8642-4931-8D7E-BE6C6DB9940D}" destId="{812143C1-3292-4121-A5EB-25FA1B5B5E9D}" srcOrd="3" destOrd="0" parTransId="{899E11DF-C8B4-42B9-BDC7-68D24C504FAB}" sibTransId="{F31E307D-A213-40E3-8086-D399F9AFEF5B}"/>
    <dgm:cxn modelId="{6A0033B0-D993-4213-92FF-94B46E6B5BEC}" type="presOf" srcId="{75734A9E-333D-4FCD-BD41-A5028F14C078}" destId="{E4FD5043-5612-43C5-B6AE-CCD431549399}" srcOrd="0" destOrd="8" presId="urn:microsoft.com/office/officeart/2005/8/layout/hList1"/>
    <dgm:cxn modelId="{31E180B7-2ECD-4D85-A3D2-88B9D8478A51}" srcId="{6857B86A-DEC1-407C-A1BB-5BF9ACCBCA6A}" destId="{2093158D-2D2D-4ED2-8568-B8DCA25E3BF5}" srcOrd="5" destOrd="0" parTransId="{1CDE6948-F888-43A0-AAE6-1C37B23A5837}" sibTransId="{A23F46ED-535D-4656-BCD2-42C087C788A3}"/>
    <dgm:cxn modelId="{5F12E8B9-000C-441B-B9E7-99ED7A20363B}" type="presOf" srcId="{6857B86A-DEC1-407C-A1BB-5BF9ACCBCA6A}" destId="{F0C1B2C7-0B23-4FE8-AB0F-5877B88532DB}" srcOrd="0" destOrd="0" presId="urn:microsoft.com/office/officeart/2005/8/layout/hList1"/>
    <dgm:cxn modelId="{9553C9C7-F782-4225-923F-DDAE2FA2483B}" type="presOf" srcId="{230FBD42-67E9-4FD0-B5A5-7657E932963B}"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9BD300DA-3661-41AC-9029-347F1068D45E}" srcId="{6857B86A-DEC1-407C-A1BB-5BF9ACCBCA6A}" destId="{F826401E-B59A-49A8-8554-3F7BAC06F1C0}" srcOrd="4" destOrd="0" parTransId="{BE91A422-D07C-4B12-9B09-6BA40A1DD2F5}" sibTransId="{70F2A320-3B62-40BA-A13B-3064BA173DA4}"/>
    <dgm:cxn modelId="{4CD5FCDD-1F8A-43A3-BD77-CBE3B3864C41}" srcId="{6857B86A-DEC1-407C-A1BB-5BF9ACCBCA6A}" destId="{4C8BFA56-3F75-4CAD-90A3-2F214D699322}" srcOrd="0" destOrd="0" parTransId="{9A6E3B20-A734-4412-84CF-0134D93D4B28}" sibTransId="{7B50916F-B8BA-427F-B9F0-A301E54D7FB3}"/>
    <dgm:cxn modelId="{A24BBAE8-5F11-4877-9B18-4E82E35359FB}" type="presOf" srcId="{2093158D-2D2D-4ED2-8568-B8DCA25E3BF5}" destId="{17CA1487-CDD9-4364-92F6-A11DBDAFE16C}" srcOrd="0" destOrd="5"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F7F27CEC-CFDA-4C79-86BC-89B973C4086C}" type="presOf" srcId="{496EDD3A-9F88-477F-8FD5-321D75E21365}" destId="{E4FD5043-5612-43C5-B6AE-CCD431549399}" srcOrd="0" destOrd="7" presId="urn:microsoft.com/office/officeart/2005/8/layout/hList1"/>
    <dgm:cxn modelId="{178E0CFD-8CD0-4258-840A-50522E262C0F}" srcId="{6857B86A-DEC1-407C-A1BB-5BF9ACCBCA6A}" destId="{230FBD42-67E9-4FD0-B5A5-7657E932963B}" srcOrd="2" destOrd="0" parTransId="{055738B0-FC19-49DB-A71B-35699F759817}" sibTransId="{720DF549-05F7-4039-A3B7-570EA625BCBB}"/>
    <dgm:cxn modelId="{906FEDFE-CDF1-445E-8540-C71B0BD9927B}" type="presOf" srcId="{C9BD471D-F227-4B9C-B719-F046BD49745F}" destId="{E4FD5043-5612-43C5-B6AE-CCD431549399}" srcOrd="0" destOrd="1"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Quizzes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Quiz 1 in Week 5 (15%)</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Exam</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60% of mark</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Pass Course</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Overall mark of 50%</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5995716C-C59A-4C09-9CBB-47747E8799E3}">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B6C97B8E-0EAC-4165-8D40-80ABAA5CA8F6}" type="parTrans" cxnId="{79A33862-96EB-4860-BFCC-FFA25789AA31}">
      <dgm:prSet/>
      <dgm:spPr/>
      <dgm:t>
        <a:bodyPr/>
        <a:lstStyle/>
        <a:p>
          <a:endParaRPr lang="en-AU"/>
        </a:p>
      </dgm:t>
    </dgm:pt>
    <dgm:pt modelId="{CAF2543D-E49E-412D-BDA2-A5F9952D757C}" type="sibTrans" cxnId="{79A33862-96EB-4860-BFCC-FFA25789AA31}">
      <dgm:prSet/>
      <dgm:spPr/>
      <dgm:t>
        <a:bodyPr/>
        <a:lstStyle/>
        <a:p>
          <a:endParaRPr lang="en-AU"/>
        </a:p>
      </dgm:t>
    </dgm:pt>
    <dgm:pt modelId="{B9D7BFAE-8CF6-4B9D-A8F0-0BA9E96D5EF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Quiz 2 in Week 10 (25%)</a:t>
          </a:r>
        </a:p>
      </dgm:t>
    </dgm:pt>
    <dgm:pt modelId="{997582EF-1308-4C12-893C-20A44F3069F9}" type="parTrans" cxnId="{00E209A0-123E-49F6-8D0B-A508329FCCD0}">
      <dgm:prSet/>
      <dgm:spPr/>
      <dgm:t>
        <a:bodyPr/>
        <a:lstStyle/>
        <a:p>
          <a:endParaRPr lang="en-AU"/>
        </a:p>
      </dgm:t>
    </dgm:pt>
    <dgm:pt modelId="{E21DF71A-9217-4C54-ACD3-31CED83C9DC2}" type="sibTrans" cxnId="{00E209A0-123E-49F6-8D0B-A508329FCCD0}">
      <dgm:prSet/>
      <dgm:spPr/>
      <dgm:t>
        <a:bodyPr/>
        <a:lstStyle/>
        <a:p>
          <a:endParaRPr lang="en-AU"/>
        </a:p>
      </dgm:t>
    </dgm:pt>
    <dgm:pt modelId="{E6ADC282-B9D7-4204-A701-409C4A80835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During lecture time</a:t>
          </a:r>
        </a:p>
      </dgm:t>
    </dgm:pt>
    <dgm:pt modelId="{A72B6040-2447-4A1C-80F0-A4E857405EBE}" type="parTrans" cxnId="{3C9AEF90-7E74-4014-8EE2-7D4901AB12A6}">
      <dgm:prSet/>
      <dgm:spPr/>
      <dgm:t>
        <a:bodyPr/>
        <a:lstStyle/>
        <a:p>
          <a:endParaRPr lang="en-AU"/>
        </a:p>
      </dgm:t>
    </dgm:pt>
    <dgm:pt modelId="{C6852A03-9A48-4277-BC03-C06E028C9E46}" type="sibTrans" cxnId="{3C9AEF90-7E74-4014-8EE2-7D4901AB12A6}">
      <dgm:prSet/>
      <dgm:spPr/>
      <dgm:t>
        <a:bodyPr/>
        <a:lstStyle/>
        <a:p>
          <a:endParaRPr lang="en-AU"/>
        </a:p>
      </dgm:t>
    </dgm:pt>
    <dgm:pt modelId="{92EE8CAC-2D11-467D-B1E9-1FDE430BAF2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&gt;=40% in Exam</a:t>
          </a:r>
        </a:p>
      </dgm:t>
    </dgm:pt>
    <dgm:pt modelId="{4F3352D5-9016-4BEB-9167-95827C932771}" type="parTrans" cxnId="{6D868352-A31E-4439-954A-1BA0A1C622D9}">
      <dgm:prSet/>
      <dgm:spPr/>
      <dgm:t>
        <a:bodyPr/>
        <a:lstStyle/>
        <a:p>
          <a:endParaRPr lang="en-AU"/>
        </a:p>
      </dgm:t>
    </dgm:pt>
    <dgm:pt modelId="{CB9888D5-9905-4405-8512-E7421A37B730}" type="sibTrans" cxnId="{6D868352-A31E-4439-954A-1BA0A1C622D9}">
      <dgm:prSet/>
      <dgm:spPr/>
      <dgm:t>
        <a:bodyPr/>
        <a:lstStyle/>
        <a:p>
          <a:endParaRPr lang="en-AU"/>
        </a:p>
      </dgm:t>
    </dgm:pt>
    <dgm:pt modelId="{6BC614E4-470C-479A-B12B-EFB4AF3F860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Perusal 10 min</a:t>
          </a:r>
        </a:p>
      </dgm:t>
    </dgm:pt>
    <dgm:pt modelId="{A795085F-1D27-49F1-96C1-E26C4A3A2F2E}" type="parTrans" cxnId="{27AAA55D-22CF-431B-84DC-6033D2145F2F}">
      <dgm:prSet/>
      <dgm:spPr/>
      <dgm:t>
        <a:bodyPr/>
        <a:lstStyle/>
        <a:p>
          <a:endParaRPr lang="en-AU"/>
        </a:p>
      </dgm:t>
    </dgm:pt>
    <dgm:pt modelId="{3CDFFA03-966E-4AEB-9AFF-025781403EE4}" type="sibTrans" cxnId="{27AAA55D-22CF-431B-84DC-6033D2145F2F}">
      <dgm:prSet/>
      <dgm:spPr/>
      <dgm:t>
        <a:bodyPr/>
        <a:lstStyle/>
        <a:p>
          <a:endParaRPr lang="en-AU"/>
        </a:p>
      </dgm:t>
    </dgm:pt>
    <dgm:pt modelId="{D3D8F03B-85BD-481F-83A0-82507CD697DD}">
      <dgm:prSe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Duration 120 min</a:t>
          </a:r>
        </a:p>
      </dgm:t>
    </dgm:pt>
    <dgm:pt modelId="{0ABE09ED-A19E-4AE9-A304-8873967771C9}" type="parTrans" cxnId="{AC7B841E-443E-4843-A25B-6AC3AAB2514B}">
      <dgm:prSet/>
      <dgm:spPr/>
      <dgm:t>
        <a:bodyPr/>
        <a:lstStyle/>
        <a:p>
          <a:endParaRPr lang="en-AU"/>
        </a:p>
      </dgm:t>
    </dgm:pt>
    <dgm:pt modelId="{9A7D9326-2C1E-433F-82D8-95824E3EF429}" type="sibTrans" cxnId="{AC7B841E-443E-4843-A25B-6AC3AAB2514B}">
      <dgm:prSet/>
      <dgm:spPr/>
      <dgm:t>
        <a:bodyPr/>
        <a:lstStyle/>
        <a:p>
          <a:endParaRPr lang="en-AU"/>
        </a:p>
      </dgm:t>
    </dgm:pt>
    <dgm:pt modelId="{F3EECBFE-FE65-4FAD-A106-5C8C96D1FA32}">
      <dgm:prSe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Closed book</a:t>
          </a:r>
        </a:p>
      </dgm:t>
    </dgm:pt>
    <dgm:pt modelId="{6EFA7E39-68D6-4070-96AC-7EC0B3CC70C8}" type="parTrans" cxnId="{0C8120F3-3C32-4545-A2EC-C6D290101782}">
      <dgm:prSet/>
      <dgm:spPr/>
      <dgm:t>
        <a:bodyPr/>
        <a:lstStyle/>
        <a:p>
          <a:endParaRPr lang="en-AU"/>
        </a:p>
      </dgm:t>
    </dgm:pt>
    <dgm:pt modelId="{205BDF5B-5D2B-4DA8-B4E8-4A041E08E2A0}" type="sibTrans" cxnId="{0C8120F3-3C32-4545-A2EC-C6D290101782}">
      <dgm:prSet/>
      <dgm:spPr/>
      <dgm:t>
        <a:bodyPr/>
        <a:lstStyle/>
        <a:p>
          <a:endParaRPr lang="en-AU"/>
        </a:p>
      </dgm:t>
    </dgm:pt>
    <dgm:pt modelId="{F4BEE015-B4A7-414F-88DB-EBC4EBF1F137}">
      <dgm:prSe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1 page of hand-written notes</a:t>
          </a:r>
        </a:p>
      </dgm:t>
    </dgm:pt>
    <dgm:pt modelId="{388834EE-52F5-4E8A-8EBC-5435A1128BFB}" type="parTrans" cxnId="{30FD6004-EB92-45BD-A3D5-78993F243827}">
      <dgm:prSet/>
      <dgm:spPr/>
      <dgm:t>
        <a:bodyPr/>
        <a:lstStyle/>
        <a:p>
          <a:endParaRPr lang="en-AU"/>
        </a:p>
      </dgm:t>
    </dgm:pt>
    <dgm:pt modelId="{892D2825-7A0D-49A0-9483-9B7E1904499B}" type="sibTrans" cxnId="{30FD6004-EB92-45BD-A3D5-78993F243827}">
      <dgm:prSet/>
      <dgm:spPr/>
      <dgm:t>
        <a:bodyPr/>
        <a:lstStyle/>
        <a:p>
          <a:endParaRPr lang="en-AU"/>
        </a:p>
      </dgm:t>
    </dgm:pt>
    <dgm:pt modelId="{30DD3AA8-50FD-4735-9199-062FCF7BDD2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Must submit all assessment items</a:t>
          </a:r>
        </a:p>
      </dgm:t>
    </dgm:pt>
    <dgm:pt modelId="{53D2F006-D081-4DA7-AAA1-FB2BBBF2B9FF}" type="parTrans" cxnId="{CE205AA3-1807-4382-842F-BA6F5D259C8A}">
      <dgm:prSet/>
      <dgm:spPr/>
      <dgm:t>
        <a:bodyPr/>
        <a:lstStyle/>
        <a:p>
          <a:endParaRPr lang="en-AU"/>
        </a:p>
      </dgm:t>
    </dgm:pt>
    <dgm:pt modelId="{843FA737-7F9C-42B6-89DD-D2739948BB2B}" type="sibTrans" cxnId="{CE205AA3-1807-4382-842F-BA6F5D259C8A}">
      <dgm:prSet/>
      <dgm:spPr/>
      <dgm:t>
        <a:bodyPr/>
        <a:lstStyle/>
        <a:p>
          <a:endParaRPr lang="en-AU"/>
        </a:p>
      </dgm:t>
    </dgm:pt>
    <dgm:pt modelId="{4047E9DA-4679-4AC0-9D68-AB3567A6200A}">
      <dgm:prSe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Proctored</a:t>
          </a:r>
        </a:p>
      </dgm:t>
    </dgm:pt>
    <dgm:pt modelId="{209CAB9B-2121-4C79-A63D-87FA49713831}" type="parTrans" cxnId="{813FA395-09C9-4629-AF6C-82F232C0702F}">
      <dgm:prSet/>
      <dgm:spPr/>
      <dgm:t>
        <a:bodyPr/>
        <a:lstStyle/>
        <a:p>
          <a:endParaRPr lang="en-AU"/>
        </a:p>
      </dgm:t>
    </dgm:pt>
    <dgm:pt modelId="{D5A31AFC-88DD-434E-BD72-898521F02CB8}" type="sibTrans" cxnId="{813FA395-09C9-4629-AF6C-82F232C0702F}">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30FD6004-EB92-45BD-A3D5-78993F243827}" srcId="{ABA77F75-8642-4931-8D7E-BE6C6DB9940D}" destId="{F4BEE015-B4A7-414F-88DB-EBC4EBF1F137}" srcOrd="4" destOrd="0" parTransId="{388834EE-52F5-4E8A-8EBC-5435A1128BFB}" sibTransId="{892D2825-7A0D-49A0-9483-9B7E1904499B}"/>
    <dgm:cxn modelId="{AC7B841E-443E-4843-A25B-6AC3AAB2514B}" srcId="{ABA77F75-8642-4931-8D7E-BE6C6DB9940D}" destId="{D3D8F03B-85BD-481F-83A0-82507CD697DD}" srcOrd="2" destOrd="0" parTransId="{0ABE09ED-A19E-4AE9-A304-8873967771C9}" sibTransId="{9A7D9326-2C1E-433F-82D8-95824E3EF429}"/>
    <dgm:cxn modelId="{CBC0C43E-9C1C-43E4-B6BD-9CD56AE3FEDC}" type="presOf" srcId="{6BC614E4-470C-479A-B12B-EFB4AF3F8607}" destId="{E4FD5043-5612-43C5-B6AE-CCD431549399}" srcOrd="0" destOrd="1" presId="urn:microsoft.com/office/officeart/2005/8/layout/hList1"/>
    <dgm:cxn modelId="{27AAA55D-22CF-431B-84DC-6033D2145F2F}" srcId="{ABA77F75-8642-4931-8D7E-BE6C6DB9940D}" destId="{6BC614E4-470C-479A-B12B-EFB4AF3F8607}" srcOrd="1" destOrd="0" parTransId="{A795085F-1D27-49F1-96C1-E26C4A3A2F2E}" sibTransId="{3CDFFA03-966E-4AEB-9AFF-025781403EE4}"/>
    <dgm:cxn modelId="{F41C325F-57BF-421A-91AC-A4E21D92212B}" type="presOf" srcId="{30DD3AA8-50FD-4735-9199-062FCF7BDD2F}" destId="{EA81ED6A-A7EA-4137-A3DC-D16E79F1B938}" srcOrd="0" destOrd="2"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79A33862-96EB-4860-BFCC-FFA25789AA31}" srcId="{6857B86A-DEC1-407C-A1BB-5BF9ACCBCA6A}" destId="{5995716C-C59A-4C09-9CBB-47747E8799E3}" srcOrd="3" destOrd="0" parTransId="{B6C97B8E-0EAC-4165-8D40-80ABAA5CA8F6}" sibTransId="{CAF2543D-E49E-412D-BDA2-A5F9952D757C}"/>
    <dgm:cxn modelId="{D5D61B4C-1312-427C-BDCC-013237D8A488}" srcId="{ABA77F75-8642-4931-8D7E-BE6C6DB9940D}" destId="{611C3B18-07F8-4A66-9682-97E24AEF6014}" srcOrd="0" destOrd="0" parTransId="{5940BF2D-F08A-4150-9A86-173D9242DE8C}" sibTransId="{477660C6-2B6D-4FB8-B9A3-D555E2082C2A}"/>
    <dgm:cxn modelId="{30BCF26F-FF84-4B29-B794-AE01ACEB6F17}" type="presOf" srcId="{B9D7BFAE-8CF6-4B9D-A8F0-0BA9E96D5EF5}" destId="{17CA1487-CDD9-4364-92F6-A11DBDAFE16C}" srcOrd="0" destOrd="1" presId="urn:microsoft.com/office/officeart/2005/8/layout/hList1"/>
    <dgm:cxn modelId="{6D868352-A31E-4439-954A-1BA0A1C622D9}" srcId="{DA5DFAD8-E443-4F53-9341-A0903BBBD378}" destId="{92EE8CAC-2D11-467D-B1E9-1FDE430BAF24}" srcOrd="1" destOrd="0" parTransId="{4F3352D5-9016-4BEB-9167-95827C932771}" sibTransId="{CB9888D5-9905-4405-8512-E7421A37B730}"/>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F4E0A98B-7ED1-49A9-8DAC-E5637284E09B}" type="presOf" srcId="{92EE8CAC-2D11-467D-B1E9-1FDE430BAF24}" destId="{EA81ED6A-A7EA-4137-A3DC-D16E79F1B938}" srcOrd="0" destOrd="1" presId="urn:microsoft.com/office/officeart/2005/8/layout/hList1"/>
    <dgm:cxn modelId="{3C9AEF90-7E74-4014-8EE2-7D4901AB12A6}" srcId="{6857B86A-DEC1-407C-A1BB-5BF9ACCBCA6A}" destId="{E6ADC282-B9D7-4204-A701-409C4A80835F}" srcOrd="2" destOrd="0" parTransId="{A72B6040-2447-4A1C-80F0-A4E857405EBE}" sibTransId="{C6852A03-9A48-4277-BC03-C06E028C9E46}"/>
    <dgm:cxn modelId="{813FA395-09C9-4629-AF6C-82F232C0702F}" srcId="{ABA77F75-8642-4931-8D7E-BE6C6DB9940D}" destId="{4047E9DA-4679-4AC0-9D68-AB3567A6200A}" srcOrd="5" destOrd="0" parTransId="{209CAB9B-2121-4C79-A63D-87FA49713831}" sibTransId="{D5A31AFC-88DD-434E-BD72-898521F02CB8}"/>
    <dgm:cxn modelId="{00E209A0-123E-49F6-8D0B-A508329FCCD0}" srcId="{6857B86A-DEC1-407C-A1BB-5BF9ACCBCA6A}" destId="{B9D7BFAE-8CF6-4B9D-A8F0-0BA9E96D5EF5}" srcOrd="1" destOrd="0" parTransId="{997582EF-1308-4C12-893C-20A44F3069F9}" sibTransId="{E21DF71A-9217-4C54-ACD3-31CED83C9DC2}"/>
    <dgm:cxn modelId="{D63896A0-D048-4E02-AD1F-C5F598AF44A6}" type="presOf" srcId="{5995716C-C59A-4C09-9CBB-47747E8799E3}" destId="{17CA1487-CDD9-4364-92F6-A11DBDAFE16C}" srcOrd="0" destOrd="3" presId="urn:microsoft.com/office/officeart/2005/8/layout/hList1"/>
    <dgm:cxn modelId="{4BF1EEA1-6E89-4F91-BAE8-11038685C515}" type="presOf" srcId="{4C8BFA56-3F75-4CAD-90A3-2F214D699322}" destId="{17CA1487-CDD9-4364-92F6-A11DBDAFE16C}" srcOrd="0" destOrd="0" presId="urn:microsoft.com/office/officeart/2005/8/layout/hList1"/>
    <dgm:cxn modelId="{CE205AA3-1807-4382-842F-BA6F5D259C8A}" srcId="{DA5DFAD8-E443-4F53-9341-A0903BBBD378}" destId="{30DD3AA8-50FD-4735-9199-062FCF7BDD2F}" srcOrd="2" destOrd="0" parTransId="{53D2F006-D081-4DA7-AAA1-FB2BBBF2B9FF}" sibTransId="{843FA737-7F9C-42B6-89DD-D2739948BB2B}"/>
    <dgm:cxn modelId="{D66CFDAA-D213-4154-ABC9-6740C9AB4108}" type="presOf" srcId="{D3D8F03B-85BD-481F-83A0-82507CD697DD}"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EF1A15BA-ABC7-48B6-A059-B298D7957D3A}" type="presOf" srcId="{4047E9DA-4679-4AC0-9D68-AB3567A6200A}" destId="{E4FD5043-5612-43C5-B6AE-CCD431549399}" srcOrd="0" destOrd="5"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2E8F34D9-C4B5-419C-9820-8D1B2DCA6934}" type="presOf" srcId="{F3EECBFE-FE65-4FAD-A106-5C8C96D1FA32}" destId="{E4FD5043-5612-43C5-B6AE-CCD431549399}" srcOrd="0" destOrd="3" presId="urn:microsoft.com/office/officeart/2005/8/layout/hList1"/>
    <dgm:cxn modelId="{2D731EDD-31DC-409B-953B-E4358B9759A2}" type="presOf" srcId="{F4BEE015-B4A7-414F-88DB-EBC4EBF1F137}" destId="{E4FD5043-5612-43C5-B6AE-CCD431549399}" srcOrd="0" destOrd="4"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AA8C2DE6-829F-4E4B-B45B-0F4BF7F02BE2}" type="presOf" srcId="{E6ADC282-B9D7-4204-A701-409C4A80835F}" destId="{17CA1487-CDD9-4364-92F6-A11DBDAFE16C}" srcOrd="0" destOrd="2"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0C8120F3-3C32-4545-A2EC-C6D290101782}" srcId="{ABA77F75-8642-4931-8D7E-BE6C6DB9940D}" destId="{F3EECBFE-FE65-4FAD-A106-5C8C96D1FA32}" srcOrd="3" destOrd="0" parTransId="{6EFA7E39-68D6-4070-96AC-7EC0B3CC70C8}" sibTransId="{205BDF5B-5D2B-4DA8-B4E8-4A041E08E2A0}"/>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Generative AI</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Use it to help you learn</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Final Marks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Marks are subject to change even after publication</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1A53B664-565A-455A-BC63-A80D10478463}">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Solve problems yourself</a:t>
          </a:r>
        </a:p>
      </dgm:t>
    </dgm:pt>
    <dgm:pt modelId="{C54F37C5-580A-405F-A8A1-D03A75032BD2}" type="parTrans" cxnId="{B571FBA4-2C68-4A71-8B95-184B4949F1F4}">
      <dgm:prSet/>
      <dgm:spPr/>
      <dgm:t>
        <a:bodyPr/>
        <a:lstStyle/>
        <a:p>
          <a:endParaRPr lang="en-AU"/>
        </a:p>
      </dgm:t>
    </dgm:pt>
    <dgm:pt modelId="{3DD5D892-FC3D-47AC-B593-28E5D2D758E5}" type="sibTrans" cxnId="{B571FBA4-2C68-4A71-8B95-184B4949F1F4}">
      <dgm:prSet/>
      <dgm:spPr/>
      <dgm:t>
        <a:bodyPr/>
        <a:lstStyle/>
        <a:p>
          <a:endParaRPr lang="en-AU"/>
        </a:p>
      </dgm:t>
    </dgm:pt>
    <dgm:pt modelId="{D8A486B2-5AF3-433C-83A1-5D3B870B59F4}">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Randomly select students for a discussion about assessment item to check understanding</a:t>
          </a:r>
        </a:p>
      </dgm:t>
    </dgm:pt>
    <dgm:pt modelId="{12343CF6-F044-4BD1-ABDB-E7B5D05F425A}" type="parTrans" cxnId="{71A5E74C-4422-48DC-AD1F-53F0B183FC04}">
      <dgm:prSet/>
      <dgm:spPr/>
      <dgm:t>
        <a:bodyPr/>
        <a:lstStyle/>
        <a:p>
          <a:endParaRPr lang="en-AU"/>
        </a:p>
      </dgm:t>
    </dgm:pt>
    <dgm:pt modelId="{EC0228EA-D9BF-4E84-9C03-92C0C2BDC910}" type="sibTrans" cxnId="{71A5E74C-4422-48DC-AD1F-53F0B183FC04}">
      <dgm:prSet/>
      <dgm:spPr/>
      <dgm:t>
        <a:bodyPr/>
        <a:lstStyle/>
        <a:p>
          <a:endParaRPr lang="en-AU"/>
        </a:p>
      </dgm:t>
    </dgm:pt>
    <dgm:pt modelId="{18AF86E5-B0C9-4759-87EA-8658AAAF7E5D}">
      <dgm:prSet phldrT="[Text]" custT="1"/>
      <dgm:spPr/>
      <dgm:t>
        <a:bodyPr/>
        <a:lstStyle/>
        <a:p>
          <a:pPr>
            <a:buFont typeface="Wingdings" panose="05000000000000000000" pitchFamily="2" charset="2"/>
            <a:buChar char=""/>
          </a:pPr>
          <a:r>
            <a:rPr lang="en-US" sz="2000" dirty="0">
              <a:latin typeface="Tahoma" panose="020B0604030504040204" pitchFamily="34" charset="0"/>
              <a:ea typeface="Tahoma" panose="020B0604030504040204" pitchFamily="34" charset="0"/>
              <a:cs typeface="Tahoma" panose="020B0604030504040204" pitchFamily="34" charset="0"/>
            </a:rPr>
            <a:t>Remember: exam is proctored, and you need 40% to pass!</a:t>
          </a:r>
        </a:p>
      </dgm:t>
    </dgm:pt>
    <dgm:pt modelId="{22FD5DCF-EDAE-4479-BE5B-EB24203D630A}" type="parTrans" cxnId="{AEFE0712-CA9B-47A3-8C67-DAEB8F5C8161}">
      <dgm:prSet/>
      <dgm:spPr/>
      <dgm:t>
        <a:bodyPr/>
        <a:lstStyle/>
        <a:p>
          <a:endParaRPr lang="en-AU"/>
        </a:p>
      </dgm:t>
    </dgm:pt>
    <dgm:pt modelId="{BF22D4C6-2691-47EF-96E3-234C1A3A210E}" type="sibTrans" cxnId="{AEFE0712-CA9B-47A3-8C67-DAEB8F5C8161}">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AEFE0712-CA9B-47A3-8C67-DAEB8F5C8161}" srcId="{6857B86A-DEC1-407C-A1BB-5BF9ACCBCA6A}" destId="{18AF86E5-B0C9-4759-87EA-8658AAAF7E5D}" srcOrd="2" destOrd="0" parTransId="{22FD5DCF-EDAE-4479-BE5B-EB24203D630A}" sibTransId="{BF22D4C6-2691-47EF-96E3-234C1A3A210E}"/>
    <dgm:cxn modelId="{C913985C-4267-41F2-B97F-A38435DFE452}" type="presOf" srcId="{1A53B664-565A-455A-BC63-A80D1047846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71A5E74C-4422-48DC-AD1F-53F0B183FC04}" srcId="{ABA77F75-8642-4931-8D7E-BE6C6DB9940D}" destId="{D8A486B2-5AF3-433C-83A1-5D3B870B59F4}" srcOrd="1" destOrd="0" parTransId="{12343CF6-F044-4BD1-ABDB-E7B5D05F425A}" sibTransId="{EC0228EA-D9BF-4E84-9C03-92C0C2BDC910}"/>
    <dgm:cxn modelId="{AAECF784-8F1D-4908-B93D-837F49AB8751}" type="presOf" srcId="{CF9FC193-7A05-4631-B681-B56EAB543D38}" destId="{DE3F77CF-6A8C-4783-A2CE-00E88C4199CB}" srcOrd="0" destOrd="0" presId="urn:microsoft.com/office/officeart/2005/8/layout/hList1"/>
    <dgm:cxn modelId="{90AD6086-E650-4691-9C0C-991D9E705C8F}" type="presOf" srcId="{D8A486B2-5AF3-433C-83A1-5D3B870B59F4}" destId="{E4FD5043-5612-43C5-B6AE-CCD431549399}" srcOrd="0" destOrd="1" presId="urn:microsoft.com/office/officeart/2005/8/layout/hList1"/>
    <dgm:cxn modelId="{4BF1EEA1-6E89-4F91-BAE8-11038685C515}" type="presOf" srcId="{4C8BFA56-3F75-4CAD-90A3-2F214D699322}" destId="{17CA1487-CDD9-4364-92F6-A11DBDAFE16C}" srcOrd="0" destOrd="0" presId="urn:microsoft.com/office/officeart/2005/8/layout/hList1"/>
    <dgm:cxn modelId="{B571FBA4-2C68-4A71-8B95-184B4949F1F4}" srcId="{6857B86A-DEC1-407C-A1BB-5BF9ACCBCA6A}" destId="{1A53B664-565A-455A-BC63-A80D10478463}" srcOrd="1" destOrd="0" parTransId="{C54F37C5-580A-405F-A8A1-D03A75032BD2}" sibTransId="{3DD5D892-FC3D-47AC-B593-28E5D2D758E5}"/>
    <dgm:cxn modelId="{5F12E8B9-000C-441B-B9E7-99ED7A20363B}" type="presOf" srcId="{6857B86A-DEC1-407C-A1BB-5BF9ACCBCA6A}" destId="{F0C1B2C7-0B23-4FE8-AB0F-5877B88532DB}" srcOrd="0" destOrd="0" presId="urn:microsoft.com/office/officeart/2005/8/layout/hList1"/>
    <dgm:cxn modelId="{11EB4DD2-267F-4169-B146-721D5F28F091}" type="presOf" srcId="{18AF86E5-B0C9-4759-87EA-8658AAAF7E5D}"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Safe space for everyone to learn!</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Only post course related questions in chats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Treat EVERYONE with respect in all communication</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Important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Be patient! Large cohort – we may need a bit more time to respond to your query</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7F2A2A61-FA5C-41AA-9921-077728FE9A98}">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NO question is too simple to ask</a:t>
          </a:r>
        </a:p>
      </dgm:t>
    </dgm:pt>
    <dgm:pt modelId="{D7B68457-53A5-4E69-858A-8717EE34045E}" type="parTrans" cxnId="{0AD9938C-D50F-45B9-8FC5-BD608230D5C9}">
      <dgm:prSet/>
      <dgm:spPr/>
      <dgm:t>
        <a:bodyPr/>
        <a:lstStyle/>
        <a:p>
          <a:endParaRPr lang="en-AU"/>
        </a:p>
      </dgm:t>
    </dgm:pt>
    <dgm:pt modelId="{47779FD8-3B09-4493-B051-779B1CE0D16E}" type="sibTrans" cxnId="{0AD9938C-D50F-45B9-8FC5-BD608230D5C9}">
      <dgm:prSet/>
      <dgm:spPr/>
      <dgm:t>
        <a:bodyPr/>
        <a:lstStyle/>
        <a:p>
          <a:endParaRPr lang="en-AU"/>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16066">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87E5620D-792E-4B3E-9021-3DBDC7F8A885}" type="presOf" srcId="{7F2A2A61-FA5C-41AA-9921-077728FE9A98}" destId="{6FB9694A-6C63-4B23-90F6-4F208C00D399}" srcOrd="0" destOrd="1"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0AD9938C-D50F-45B9-8FC5-BD608230D5C9}" srcId="{0D51337A-31FA-4717-B2BF-9243F96D2B9B}" destId="{7F2A2A61-FA5C-41AA-9921-077728FE9A98}" srcOrd="1" destOrd="0" parTransId="{D7B68457-53A5-4E69-858A-8717EE34045E}" sibTransId="{47779FD8-3B09-4493-B051-779B1CE0D16E}"/>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Required</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Read/watch material before attending lectures!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Attend the lectures!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Attend the labs/workshops!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Important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Spend time (at least 12 hours/week) – learning by doing!</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44" y="101662"/>
          <a:ext cx="4305535"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Lectures</a:t>
          </a:r>
        </a:p>
      </dsp:txBody>
      <dsp:txXfrm>
        <a:off x="44" y="101662"/>
        <a:ext cx="4305535" cy="518400"/>
      </dsp:txXfrm>
    </dsp:sp>
    <dsp:sp modelId="{17CA1487-CDD9-4364-92F6-A11DBDAFE16C}">
      <dsp:nvSpPr>
        <dsp:cNvPr id="0" name=""/>
        <dsp:cNvSpPr/>
      </dsp:nvSpPr>
      <dsp:spPr>
        <a:xfrm>
          <a:off x="44" y="620062"/>
          <a:ext cx="4305535" cy="33351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Online Weeks 1-12</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Wednesday 11am-1pm</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Recorded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Access recording in Microsoft Teams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Quiz during lecture time in Week 5 and 10</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Some examples</a:t>
          </a:r>
        </a:p>
      </dsp:txBody>
      <dsp:txXfrm>
        <a:off x="44" y="620062"/>
        <a:ext cx="4305535" cy="3335174"/>
      </dsp:txXfrm>
    </dsp:sp>
    <dsp:sp modelId="{055A5EAB-EAE0-4501-8649-31F112FF9AD5}">
      <dsp:nvSpPr>
        <dsp:cNvPr id="0" name=""/>
        <dsp:cNvSpPr/>
      </dsp:nvSpPr>
      <dsp:spPr>
        <a:xfrm>
          <a:off x="4908356" y="101662"/>
          <a:ext cx="4305535"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Labs/Workshops</a:t>
          </a:r>
        </a:p>
      </dsp:txBody>
      <dsp:txXfrm>
        <a:off x="4908356" y="101662"/>
        <a:ext cx="4305535" cy="518400"/>
      </dsp:txXfrm>
    </dsp:sp>
    <dsp:sp modelId="{E4FD5043-5612-43C5-B6AE-CCD431549399}">
      <dsp:nvSpPr>
        <dsp:cNvPr id="0" name=""/>
        <dsp:cNvSpPr/>
      </dsp:nvSpPr>
      <dsp:spPr>
        <a:xfrm>
          <a:off x="4908356" y="620062"/>
          <a:ext cx="4305535" cy="33351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Face-to-face/online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Weeks 2-12</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Some will be recorded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Access recording in Microsoft Teams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Online will be split into different groups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Covers work of previous week</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More examples than lecture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Learning to debug code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latin typeface="Tahoma" panose="020B0604030504040204" pitchFamily="34" charset="0"/>
              <a:ea typeface="Tahoma" panose="020B0604030504040204" pitchFamily="34" charset="0"/>
              <a:cs typeface="Tahoma" panose="020B0604030504040204" pitchFamily="34" charset="0"/>
            </a:rPr>
            <a:t>Lab/workshop sheet released 2 weeks in advance</a:t>
          </a:r>
        </a:p>
      </dsp:txBody>
      <dsp:txXfrm>
        <a:off x="4908356" y="620062"/>
        <a:ext cx="4305535" cy="3335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2894"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Quizzes</a:t>
          </a:r>
        </a:p>
      </dsp:txBody>
      <dsp:txXfrm>
        <a:off x="2894" y="54142"/>
        <a:ext cx="2822518" cy="576000"/>
      </dsp:txXfrm>
    </dsp:sp>
    <dsp:sp modelId="{17CA1487-CDD9-4364-92F6-A11DBDAFE16C}">
      <dsp:nvSpPr>
        <dsp:cNvPr id="0" name=""/>
        <dsp:cNvSpPr/>
      </dsp:nvSpPr>
      <dsp:spPr>
        <a:xfrm>
          <a:off x="2894"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Quiz 1 in Week 5 (15%)</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Quiz 2 in Week 10 (25%)</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During lecture time</a:t>
          </a: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2894" y="630142"/>
        <a:ext cx="2822518" cy="2477362"/>
      </dsp:txXfrm>
    </dsp:sp>
    <dsp:sp modelId="{055A5EAB-EAE0-4501-8649-31F112FF9AD5}">
      <dsp:nvSpPr>
        <dsp:cNvPr id="0" name=""/>
        <dsp:cNvSpPr/>
      </dsp:nvSpPr>
      <dsp:spPr>
        <a:xfrm>
          <a:off x="3220566"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Exam</a:t>
          </a:r>
        </a:p>
      </dsp:txBody>
      <dsp:txXfrm>
        <a:off x="3220566" y="54142"/>
        <a:ext cx="2822518" cy="576000"/>
      </dsp:txXfrm>
    </dsp:sp>
    <dsp:sp modelId="{E4FD5043-5612-43C5-B6AE-CCD431549399}">
      <dsp:nvSpPr>
        <dsp:cNvPr id="0" name=""/>
        <dsp:cNvSpPr/>
      </dsp:nvSpPr>
      <dsp:spPr>
        <a:xfrm>
          <a:off x="3220566"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60% of mark</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Perusal 10 min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Duration 120 min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Closed book</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1 page of hand-written notes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Proctored</a:t>
          </a:r>
        </a:p>
      </dsp:txBody>
      <dsp:txXfrm>
        <a:off x="3220566" y="630142"/>
        <a:ext cx="2822518" cy="2477362"/>
      </dsp:txXfrm>
    </dsp:sp>
    <dsp:sp modelId="{23D06E36-F688-4B37-8BB8-73015E665B0E}">
      <dsp:nvSpPr>
        <dsp:cNvPr id="0" name=""/>
        <dsp:cNvSpPr/>
      </dsp:nvSpPr>
      <dsp:spPr>
        <a:xfrm>
          <a:off x="6438237"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Pass Course</a:t>
          </a:r>
        </a:p>
      </dsp:txBody>
      <dsp:txXfrm>
        <a:off x="6438237" y="54142"/>
        <a:ext cx="2822518" cy="576000"/>
      </dsp:txXfrm>
    </dsp:sp>
    <dsp:sp modelId="{EA81ED6A-A7EA-4137-A3DC-D16E79F1B938}">
      <dsp:nvSpPr>
        <dsp:cNvPr id="0" name=""/>
        <dsp:cNvSpPr/>
      </dsp:nvSpPr>
      <dsp:spPr>
        <a:xfrm>
          <a:off x="6438237"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Overall mark of 50%</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&gt;=40% in Exam</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Must submit all assessment items</a:t>
          </a:r>
        </a:p>
      </dsp:txBody>
      <dsp:txXfrm>
        <a:off x="6438237" y="630142"/>
        <a:ext cx="2822518" cy="2477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41" y="2915"/>
          <a:ext cx="3925486" cy="15025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Generative AI</a:t>
          </a:r>
        </a:p>
      </dsp:txBody>
      <dsp:txXfrm>
        <a:off x="41" y="2915"/>
        <a:ext cx="3925486" cy="1502583"/>
      </dsp:txXfrm>
    </dsp:sp>
    <dsp:sp modelId="{17CA1487-CDD9-4364-92F6-A11DBDAFE16C}">
      <dsp:nvSpPr>
        <dsp:cNvPr id="0" name=""/>
        <dsp:cNvSpPr/>
      </dsp:nvSpPr>
      <dsp:spPr>
        <a:xfrm>
          <a:off x="41" y="1505498"/>
          <a:ext cx="3925486" cy="18446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Use it to help you learn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Solve problems yourself</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Remember: exam is proctored, and you need 40% to pass!</a:t>
          </a:r>
        </a:p>
      </dsp:txBody>
      <dsp:txXfrm>
        <a:off x="41" y="1505498"/>
        <a:ext cx="3925486" cy="1844640"/>
      </dsp:txXfrm>
    </dsp:sp>
    <dsp:sp modelId="{055A5EAB-EAE0-4501-8649-31F112FF9AD5}">
      <dsp:nvSpPr>
        <dsp:cNvPr id="0" name=""/>
        <dsp:cNvSpPr/>
      </dsp:nvSpPr>
      <dsp:spPr>
        <a:xfrm>
          <a:off x="4475095" y="2915"/>
          <a:ext cx="3925486" cy="15025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Final Marks</a:t>
          </a:r>
        </a:p>
      </dsp:txBody>
      <dsp:txXfrm>
        <a:off x="4475095" y="2915"/>
        <a:ext cx="3925486" cy="1502583"/>
      </dsp:txXfrm>
    </dsp:sp>
    <dsp:sp modelId="{E4FD5043-5612-43C5-B6AE-CCD431549399}">
      <dsp:nvSpPr>
        <dsp:cNvPr id="0" name=""/>
        <dsp:cNvSpPr/>
      </dsp:nvSpPr>
      <dsp:spPr>
        <a:xfrm>
          <a:off x="4475095" y="1505498"/>
          <a:ext cx="3925486" cy="18446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Marks are subject to change even after publication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Randomly select students for a discussion about assessment item to check understanding</a:t>
          </a:r>
        </a:p>
      </dsp:txBody>
      <dsp:txXfrm>
        <a:off x="4475095" y="1505498"/>
        <a:ext cx="3925486" cy="184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40262" y="-2741862"/>
          <a:ext cx="79163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Safe space for everyone to learn!</a:t>
          </a:r>
        </a:p>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NO question is too simple to ask</a:t>
          </a:r>
        </a:p>
      </dsp:txBody>
      <dsp:txXfrm rot="-5400000">
        <a:off x="3566160" y="70884"/>
        <a:ext cx="6301196" cy="714347"/>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Only post course related questions in chats</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Treat EVERYONE with respect in all communication</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Be patient! Large cohort – we may need a bit more time to respond to your query</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latin typeface="Tahoma" panose="020B0604030504040204" pitchFamily="34" charset="0"/>
              <a:ea typeface="Tahoma" panose="020B0604030504040204" pitchFamily="34" charset="0"/>
              <a:cs typeface="Tahoma" panose="020B0604030504040204" pitchFamily="34" charset="0"/>
            </a:rPr>
            <a:t>Important</a:t>
          </a:r>
        </a:p>
      </dsp:txBody>
      <dsp:txXfrm>
        <a:off x="41619" y="2728988"/>
        <a:ext cx="3482922" cy="7693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Read/watch material before attending lectures!</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rPr>
            <a:t>Required</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Attend the lectures!</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Attend the labs/workshops!</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Spend time (at least 12 hours/week) – learning by doing!</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latin typeface="Tahoma" panose="020B0604030504040204" pitchFamily="34" charset="0"/>
              <a:ea typeface="Tahoma" panose="020B0604030504040204" pitchFamily="34" charset="0"/>
              <a:cs typeface="Tahoma" panose="020B0604030504040204" pitchFamily="34" charset="0"/>
            </a:rPr>
            <a:t>Important</a:t>
          </a:r>
        </a:p>
      </dsp:txBody>
      <dsp:txXfrm>
        <a:off x="41619" y="2728988"/>
        <a:ext cx="3482922" cy="7693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7/17/2024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program that reads lines of code typed by user, evaluates/executes them, prints result and loops back to reading </a:t>
            </a:r>
            <a:endParaRPr lang="en-AU" dirty="0"/>
          </a:p>
        </p:txBody>
      </p:sp>
      <p:sp>
        <p:nvSpPr>
          <p:cNvPr id="4" name="Slide Number Placeholder 3"/>
          <p:cNvSpPr>
            <a:spLocks noGrp="1"/>
          </p:cNvSpPr>
          <p:nvPr>
            <p:ph type="sldNum" sz="quarter" idx="5"/>
          </p:nvPr>
        </p:nvSpPr>
        <p:spPr/>
        <p:txBody>
          <a:bodyPr/>
          <a:lstStyle/>
          <a:p>
            <a:fld id="{41EEE60E-651F-40CC-AD73-C00F10CE42B6}" type="slidenum">
              <a:rPr lang="en-US" smtClean="0"/>
              <a:t>20</a:t>
            </a:fld>
            <a:endParaRPr lang="en-US" dirty="0"/>
          </a:p>
        </p:txBody>
      </p:sp>
    </p:spTree>
    <p:extLst>
      <p:ext uri="{BB962C8B-B14F-4D97-AF65-F5344CB8AC3E}">
        <p14:creationId xmlns:p14="http://schemas.microsoft.com/office/powerpoint/2010/main" val="82381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 indicates integer division</a:t>
            </a:r>
            <a:endParaRPr lang="en-AU" dirty="0"/>
          </a:p>
        </p:txBody>
      </p:sp>
      <p:sp>
        <p:nvSpPr>
          <p:cNvPr id="4" name="Slide Number Placeholder 3"/>
          <p:cNvSpPr>
            <a:spLocks noGrp="1"/>
          </p:cNvSpPr>
          <p:nvPr>
            <p:ph type="sldNum" sz="quarter" idx="5"/>
          </p:nvPr>
        </p:nvSpPr>
        <p:spPr/>
        <p:txBody>
          <a:bodyPr/>
          <a:lstStyle/>
          <a:p>
            <a:fld id="{41EEE60E-651F-40CC-AD73-C00F10CE42B6}" type="slidenum">
              <a:rPr lang="en-US" smtClean="0"/>
              <a:t>25</a:t>
            </a:fld>
            <a:endParaRPr lang="en-US" dirty="0"/>
          </a:p>
        </p:txBody>
      </p:sp>
    </p:spTree>
    <p:extLst>
      <p:ext uri="{BB962C8B-B14F-4D97-AF65-F5344CB8AC3E}">
        <p14:creationId xmlns:p14="http://schemas.microsoft.com/office/powerpoint/2010/main" val="415037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coding-laptop-laptops-macbook-693861/"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2" Type="http://schemas.openxmlformats.org/officeDocument/2006/relationships/hyperlink" Target="https://www.griffith.edu.au/students/assessment-exams-grades"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griffith.edu.au/__data/assets/pdf_file/0033/993075/2024-Academic-Calendar.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ms.griffith.edu.au/courses/24366/pages/basics-sections-1-4-week-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xperts.griffith.edu.au/25256-marde-helbig" TargetMode="External"/><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mailto:l.rozenberg@griffith.edu.au" TargetMode="External"/><Relationship Id="rId5" Type="http://schemas.openxmlformats.org/officeDocument/2006/relationships/hyperlink" Target="https://experts.griffith.edu.au/25052-liat-rozenberg" TargetMode="External"/><Relationship Id="rId4" Type="http://schemas.openxmlformats.org/officeDocument/2006/relationships/hyperlink" Target="mailto:m.helbig@griffith.edu.a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teams.microsoft.com/l/team/19%3As3grlKda081q1-90X0Zum925yExjElr23sGjXWnh0qU1%40thread.tacv2/conversations?groupId=36e9d919-62a9-421d-b219-1d258ae64cad&amp;tenantId=5a7cc8ab-a4dc-4f9b-bf60-66714049ad62" TargetMode="External"/><Relationship Id="rId7" Type="http://schemas.openxmlformats.org/officeDocument/2006/relationships/hyperlink" Target="https://lms.griffith.edu.au/courses/24366/pages/teaching-staff" TargetMode="External"/><Relationship Id="rId2" Type="http://schemas.openxmlformats.org/officeDocument/2006/relationships/hyperlink" Target="https://lms.griffith.edu.au/courses/24366" TargetMode="External"/><Relationship Id="rId1" Type="http://schemas.openxmlformats.org/officeDocument/2006/relationships/slideLayout" Target="../slideLayouts/slideLayout4.xml"/><Relationship Id="rId6" Type="http://schemas.openxmlformats.org/officeDocument/2006/relationships/hyperlink" Target="https://lms.griffith.edu.au/courses/24366/pages/assessment-overview" TargetMode="External"/><Relationship Id="rId5" Type="http://schemas.openxmlformats.org/officeDocument/2006/relationships/hyperlink" Target="https://lms.griffith.edu.au/courses/24366/pages/learning-journey" TargetMode="External"/><Relationship Id="rId4" Type="http://schemas.openxmlformats.org/officeDocument/2006/relationships/hyperlink" Target="https://lms.griffith.edu.au/courses/24366/announcemen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ams.microsoft.com/l/channel/19%3A6b8e4b6b6d384c5f9959319cb36ae134%40thread.tacv2/Online%20Lecture%20Wednesdays%2011am?groupId=36e9d919-62a9-421d-b219-1d258ae64cad&amp;tenantId=5a7cc8ab-a4dc-4f9b-bf60-66714049ad62" TargetMode="External"/><Relationship Id="rId7" Type="http://schemas.openxmlformats.org/officeDocument/2006/relationships/image" Target="../media/image10.png"/><Relationship Id="rId2" Type="http://schemas.openxmlformats.org/officeDocument/2006/relationships/hyperlink" Target="https://teams.microsoft.com/l/channel/19%3As3grlKda081q1-90X0Zum925yExjElr23sGjXWnh0qU1%40thread.tacv2/General?groupId=36e9d919-62a9-421d-b219-1d258ae64cad&amp;tenantId=5a7cc8ab-a4dc-4f9b-bf60-66714049ad62" TargetMode="Externa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4" Type="http://schemas.openxmlformats.org/officeDocument/2006/relationships/hyperlink" Target="https://teams.microsoft.com/l/channel/19%3Ab54525dcc4d5450aa46a37671fac6c1a%40thread.tacv2/PASS?groupId=36e9d919-62a9-421d-b219-1d258ae64cad&amp;tenantId=5a7cc8ab-a4dc-4f9b-bf60-66714049ad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53336" y="220529"/>
            <a:ext cx="8791575" cy="2387600"/>
          </a:xfrm>
        </p:spPr>
        <p:txBody>
          <a:bodyPr>
            <a:normAutofit/>
          </a:bodyPr>
          <a:lstStyle/>
          <a:p>
            <a:pPr algn="ctr"/>
            <a:r>
              <a:rPr lang="en-US" sz="5400" dirty="0">
                <a:latin typeface="Rockwell" panose="02060603020205020403" pitchFamily="18" charset="0"/>
              </a:rPr>
              <a:t>Programming Principles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2619674"/>
            <a:ext cx="8791575" cy="1655762"/>
          </a:xfrm>
        </p:spPr>
        <p:txBody>
          <a:bodyPr>
            <a:normAutofit/>
          </a:bodyPr>
          <a:lstStyle/>
          <a:p>
            <a:pPr algn="ctr"/>
            <a:r>
              <a:rPr lang="en-US" sz="3000" dirty="0">
                <a:latin typeface="Tahoma" panose="020B0604030504040204" pitchFamily="34" charset="0"/>
                <a:ea typeface="Tahoma" panose="020B0604030504040204" pitchFamily="34" charset="0"/>
                <a:cs typeface="Tahoma" panose="020B0604030504040204" pitchFamily="34" charset="0"/>
              </a:rPr>
              <a:t>1811ICT/2807ICT/7001ICT</a:t>
            </a:r>
          </a:p>
          <a:p>
            <a:pPr algn="ctr"/>
            <a:r>
              <a:rPr lang="en-US" sz="2400" dirty="0">
                <a:latin typeface="Tahoma" panose="020B0604030504040204" pitchFamily="34" charset="0"/>
                <a:ea typeface="Tahoma" panose="020B0604030504040204" pitchFamily="34" charset="0"/>
                <a:cs typeface="Tahoma" panose="020B0604030504040204" pitchFamily="34" charset="0"/>
              </a:rPr>
              <a:t>Week 1 Lecture</a:t>
            </a:r>
          </a:p>
        </p:txBody>
      </p:sp>
      <p:sp>
        <p:nvSpPr>
          <p:cNvPr id="4" name="Subtitle 2">
            <a:extLst>
              <a:ext uri="{FF2B5EF4-FFF2-40B4-BE49-F238E27FC236}">
                <a16:creationId xmlns:a16="http://schemas.microsoft.com/office/drawing/2014/main" id="{60D51E65-C479-759D-88C7-758B9E79EBEF}"/>
              </a:ext>
            </a:extLst>
          </p:cNvPr>
          <p:cNvSpPr txBox="1">
            <a:spLocks/>
          </p:cNvSpPr>
          <p:nvPr/>
        </p:nvSpPr>
        <p:spPr>
          <a:xfrm>
            <a:off x="1953336" y="3963657"/>
            <a:ext cx="8791575" cy="64664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dirty="0">
                <a:latin typeface="Tahoma" panose="020B0604030504040204" pitchFamily="34" charset="0"/>
                <a:ea typeface="Tahoma" panose="020B0604030504040204" pitchFamily="34" charset="0"/>
                <a:cs typeface="Tahoma" panose="020B0604030504040204" pitchFamily="34" charset="0"/>
              </a:rPr>
              <a:t>Dr </a:t>
            </a:r>
            <a:r>
              <a:rPr lang="en-US" dirty="0" err="1">
                <a:latin typeface="Tahoma" panose="020B0604030504040204" pitchFamily="34" charset="0"/>
                <a:ea typeface="Tahoma" panose="020B0604030504040204" pitchFamily="34" charset="0"/>
                <a:cs typeface="Tahoma" panose="020B0604030504040204" pitchFamily="34" charset="0"/>
              </a:rPr>
              <a:t>Mardé</a:t>
            </a:r>
            <a:r>
              <a:rPr lang="en-US" dirty="0">
                <a:latin typeface="Tahoma" panose="020B0604030504040204" pitchFamily="34" charset="0"/>
                <a:ea typeface="Tahoma" panose="020B0604030504040204" pitchFamily="34" charset="0"/>
                <a:cs typeface="Tahoma" panose="020B0604030504040204" pitchFamily="34" charset="0"/>
              </a:rPr>
              <a:t> Helbig</a:t>
            </a:r>
          </a:p>
        </p:txBody>
      </p:sp>
      <p:pic>
        <p:nvPicPr>
          <p:cNvPr id="5" name="Picture Placeholder 4" descr="A toy figurine on a computer&#10;&#10;Description automatically generated">
            <a:extLst>
              <a:ext uri="{FF2B5EF4-FFF2-40B4-BE49-F238E27FC236}">
                <a16:creationId xmlns:a16="http://schemas.microsoft.com/office/drawing/2014/main" id="{31443806-1C7F-88D8-591C-36374B78C0D9}"/>
              </a:ext>
            </a:extLst>
          </p:cNvPr>
          <p:cNvPicPr>
            <a:picLocks noChangeAspect="1"/>
          </p:cNvPicPr>
          <p:nvPr/>
        </p:nvPicPr>
        <p:blipFill>
          <a:blip r:embed="rId2">
            <a:extLst>
              <a:ext uri="{837473B0-CC2E-450A-ABE3-18F120FF3D39}">
                <a1611:picAttrSrcUrl xmlns:a1611="http://schemas.microsoft.com/office/drawing/2016/11/main" r:id="rId3"/>
              </a:ext>
            </a:extLst>
          </a:blip>
          <a:srcRect t="7813" b="7813"/>
          <a:stretch>
            <a:fillRect/>
          </a:stretch>
        </p:blipFill>
        <p:spPr>
          <a:xfrm>
            <a:off x="4899412" y="4753701"/>
            <a:ext cx="3078108" cy="1731436"/>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6692" y="327515"/>
            <a:ext cx="9905998" cy="1478570"/>
          </a:xfrm>
        </p:spPr>
        <p:txBody>
          <a:bodyPr>
            <a:normAutofit/>
          </a:bodyPr>
          <a:lstStyle/>
          <a:p>
            <a:r>
              <a:rPr lang="en-US" sz="4400" dirty="0">
                <a:latin typeface="Rockwell" panose="02060603020205020403" pitchFamily="18" charset="0"/>
              </a:rPr>
              <a:t>What are expected from you?</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83159686"/>
              </p:ext>
            </p:extLst>
          </p:nvPr>
        </p:nvGraphicFramePr>
        <p:xfrm>
          <a:off x="1141413" y="1950384"/>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Well Bee">
            <a:extLst>
              <a:ext uri="{FF2B5EF4-FFF2-40B4-BE49-F238E27FC236}">
                <a16:creationId xmlns:a16="http://schemas.microsoft.com/office/drawing/2014/main" id="{BE027951-7490-F0C3-A221-1627B1594565}"/>
              </a:ext>
            </a:extLst>
          </p:cNvPr>
          <p:cNvPicPr>
            <a:picLocks noChangeAspect="1"/>
          </p:cNvPicPr>
          <p:nvPr/>
        </p:nvPicPr>
        <p:blipFill>
          <a:blip r:embed="rId7"/>
          <a:stretch>
            <a:fillRect/>
          </a:stretch>
        </p:blipFill>
        <p:spPr>
          <a:xfrm>
            <a:off x="10646875" y="682782"/>
            <a:ext cx="951368" cy="951368"/>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6692" y="327515"/>
            <a:ext cx="9905998" cy="1478570"/>
          </a:xfrm>
        </p:spPr>
        <p:txBody>
          <a:bodyPr>
            <a:normAutofit/>
          </a:bodyPr>
          <a:lstStyle/>
          <a:p>
            <a:r>
              <a:rPr lang="en-US" sz="4400" dirty="0">
                <a:latin typeface="Rockwell" panose="02060603020205020403" pitchFamily="18" charset="0"/>
              </a:rPr>
              <a:t>What are expected from you?</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92790457"/>
              </p:ext>
            </p:extLst>
          </p:nvPr>
        </p:nvGraphicFramePr>
        <p:xfrm>
          <a:off x="1141413" y="1950384"/>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Well Bee">
            <a:extLst>
              <a:ext uri="{FF2B5EF4-FFF2-40B4-BE49-F238E27FC236}">
                <a16:creationId xmlns:a16="http://schemas.microsoft.com/office/drawing/2014/main" id="{15863DFB-1A31-7614-D9F8-6EF13E4CA771}"/>
              </a:ext>
            </a:extLst>
          </p:cNvPr>
          <p:cNvPicPr>
            <a:picLocks noChangeAspect="1"/>
          </p:cNvPicPr>
          <p:nvPr/>
        </p:nvPicPr>
        <p:blipFill>
          <a:blip r:embed="rId7"/>
          <a:stretch>
            <a:fillRect/>
          </a:stretch>
        </p:blipFill>
        <p:spPr>
          <a:xfrm>
            <a:off x="10646875" y="682782"/>
            <a:ext cx="951368" cy="951368"/>
          </a:xfrm>
          <a:prstGeom prst="rect">
            <a:avLst/>
          </a:prstGeom>
        </p:spPr>
      </p:pic>
    </p:spTree>
    <p:extLst>
      <p:ext uri="{BB962C8B-B14F-4D97-AF65-F5344CB8AC3E}">
        <p14:creationId xmlns:p14="http://schemas.microsoft.com/office/powerpoint/2010/main" val="305315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2329" y="-116994"/>
            <a:ext cx="9905998" cy="1478570"/>
          </a:xfrm>
        </p:spPr>
        <p:txBody>
          <a:bodyPr>
            <a:normAutofit/>
          </a:bodyPr>
          <a:lstStyle/>
          <a:p>
            <a:r>
              <a:rPr lang="en-US" sz="4400" dirty="0">
                <a:latin typeface="Rockwell" panose="02060603020205020403" pitchFamily="18" charset="0"/>
              </a:rPr>
              <a:t>Frequently Asked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406332" y="1327104"/>
            <a:ext cx="4076757" cy="400110"/>
          </a:xfrm>
          <a:prstGeom prst="rect">
            <a:avLst/>
          </a:prstGeom>
          <a:noFill/>
        </p:spPr>
        <p:txBody>
          <a:bodyPr wrap="none" rtlCol="0">
            <a:spAutoFit/>
          </a:bodyPr>
          <a:lstStyle/>
          <a:p>
            <a:r>
              <a:rPr lang="en-US" sz="2000" dirty="0">
                <a:solidFill>
                  <a:schemeClr val="accent2">
                    <a:lumMod val="40000"/>
                    <a:lumOff val="60000"/>
                  </a:schemeClr>
                </a:solidFill>
              </a:rPr>
              <a:t>Are lectures and workshops recorded?</a:t>
            </a:r>
            <a:endParaRPr lang="en-AU" sz="2000" dirty="0">
              <a:solidFill>
                <a:schemeClr val="accent2">
                  <a:lumMod val="40000"/>
                  <a:lumOff val="60000"/>
                </a:schemeClr>
              </a:solidFill>
            </a:endParaRPr>
          </a:p>
        </p:txBody>
      </p:sp>
      <p:sp>
        <p:nvSpPr>
          <p:cNvPr id="8" name="TextBox 7">
            <a:extLst>
              <a:ext uri="{FF2B5EF4-FFF2-40B4-BE49-F238E27FC236}">
                <a16:creationId xmlns:a16="http://schemas.microsoft.com/office/drawing/2014/main" id="{F5FAED26-5810-08F9-467E-1CAA0674DE46}"/>
              </a:ext>
            </a:extLst>
          </p:cNvPr>
          <p:cNvSpPr txBox="1"/>
          <p:nvPr/>
        </p:nvSpPr>
        <p:spPr>
          <a:xfrm>
            <a:off x="1406332" y="2604815"/>
            <a:ext cx="2678938" cy="400110"/>
          </a:xfrm>
          <a:prstGeom prst="rect">
            <a:avLst/>
          </a:prstGeom>
          <a:noFill/>
        </p:spPr>
        <p:txBody>
          <a:bodyPr wrap="none" rtlCol="0">
            <a:spAutoFit/>
          </a:bodyPr>
          <a:lstStyle/>
          <a:p>
            <a:r>
              <a:rPr lang="en-US" sz="2000" dirty="0">
                <a:solidFill>
                  <a:schemeClr val="accent2">
                    <a:lumMod val="40000"/>
                    <a:lumOff val="60000"/>
                  </a:schemeClr>
                </a:solidFill>
              </a:rPr>
              <a:t>Must I attend all classes?</a:t>
            </a:r>
            <a:endParaRPr lang="en-AU" sz="2000" dirty="0">
              <a:solidFill>
                <a:schemeClr val="accent2">
                  <a:lumMod val="40000"/>
                  <a:lumOff val="60000"/>
                </a:schemeClr>
              </a:solidFill>
            </a:endParaRPr>
          </a:p>
        </p:txBody>
      </p:sp>
      <p:sp>
        <p:nvSpPr>
          <p:cNvPr id="9" name="TextBox 8">
            <a:extLst>
              <a:ext uri="{FF2B5EF4-FFF2-40B4-BE49-F238E27FC236}">
                <a16:creationId xmlns:a16="http://schemas.microsoft.com/office/drawing/2014/main" id="{DD88F740-33F9-6C86-22DB-FB1A89512190}"/>
              </a:ext>
            </a:extLst>
          </p:cNvPr>
          <p:cNvSpPr txBox="1"/>
          <p:nvPr/>
        </p:nvSpPr>
        <p:spPr>
          <a:xfrm>
            <a:off x="1406332" y="1667172"/>
            <a:ext cx="9053720" cy="707886"/>
          </a:xfrm>
          <a:prstGeom prst="rect">
            <a:avLst/>
          </a:prstGeom>
          <a:noFill/>
        </p:spPr>
        <p:txBody>
          <a:bodyPr wrap="square" rtlCol="0">
            <a:spAutoFit/>
          </a:bodyPr>
          <a:lstStyle/>
          <a:p>
            <a:r>
              <a:rPr lang="en-US" sz="2000" dirty="0">
                <a:solidFill>
                  <a:schemeClr val="accent4">
                    <a:lumMod val="20000"/>
                    <a:lumOff val="80000"/>
                  </a:schemeClr>
                </a:solidFill>
              </a:rPr>
              <a:t>Lectures and a selection of workshops are recorded. Recordings can be accessed in the Microsoft Teams site channel that will be created to easily access them.</a:t>
            </a:r>
            <a:endParaRPr lang="en-AU" sz="2000" dirty="0">
              <a:solidFill>
                <a:schemeClr val="accent4">
                  <a:lumMod val="20000"/>
                  <a:lumOff val="80000"/>
                </a:schemeClr>
              </a:solidFill>
            </a:endParaRPr>
          </a:p>
        </p:txBody>
      </p:sp>
      <p:sp>
        <p:nvSpPr>
          <p:cNvPr id="10" name="TextBox 9">
            <a:extLst>
              <a:ext uri="{FF2B5EF4-FFF2-40B4-BE49-F238E27FC236}">
                <a16:creationId xmlns:a16="http://schemas.microsoft.com/office/drawing/2014/main" id="{79148ACD-3701-D696-4F37-521E955B7D33}"/>
              </a:ext>
            </a:extLst>
          </p:cNvPr>
          <p:cNvSpPr txBox="1"/>
          <p:nvPr/>
        </p:nvSpPr>
        <p:spPr>
          <a:xfrm>
            <a:off x="1406332" y="4367980"/>
            <a:ext cx="6926576" cy="400110"/>
          </a:xfrm>
          <a:prstGeom prst="rect">
            <a:avLst/>
          </a:prstGeom>
          <a:noFill/>
        </p:spPr>
        <p:txBody>
          <a:bodyPr wrap="none" rtlCol="0">
            <a:spAutoFit/>
          </a:bodyPr>
          <a:lstStyle/>
          <a:p>
            <a:r>
              <a:rPr lang="en-US" sz="2000" dirty="0">
                <a:solidFill>
                  <a:schemeClr val="accent2">
                    <a:lumMod val="40000"/>
                    <a:lumOff val="60000"/>
                  </a:schemeClr>
                </a:solidFill>
              </a:rPr>
              <a:t>Can I attend a different workshop than the one I am enrolled into?</a:t>
            </a:r>
            <a:endParaRPr lang="en-AU" sz="2000" dirty="0">
              <a:solidFill>
                <a:schemeClr val="accent2">
                  <a:lumMod val="40000"/>
                  <a:lumOff val="60000"/>
                </a:schemeClr>
              </a:solidFill>
            </a:endParaRPr>
          </a:p>
        </p:txBody>
      </p:sp>
      <p:sp>
        <p:nvSpPr>
          <p:cNvPr id="12" name="TextBox 11">
            <a:extLst>
              <a:ext uri="{FF2B5EF4-FFF2-40B4-BE49-F238E27FC236}">
                <a16:creationId xmlns:a16="http://schemas.microsoft.com/office/drawing/2014/main" id="{F1966BD3-3A7A-D460-1E29-CF5A04FC6151}"/>
              </a:ext>
            </a:extLst>
          </p:cNvPr>
          <p:cNvSpPr txBox="1"/>
          <p:nvPr/>
        </p:nvSpPr>
        <p:spPr>
          <a:xfrm>
            <a:off x="1406332" y="3043795"/>
            <a:ext cx="9053720" cy="1015663"/>
          </a:xfrm>
          <a:prstGeom prst="rect">
            <a:avLst/>
          </a:prstGeom>
          <a:noFill/>
        </p:spPr>
        <p:txBody>
          <a:bodyPr wrap="square" rtlCol="0">
            <a:spAutoFit/>
          </a:bodyPr>
          <a:lstStyle/>
          <a:p>
            <a:r>
              <a:rPr lang="en-US" sz="2000" dirty="0">
                <a:solidFill>
                  <a:schemeClr val="accent4">
                    <a:lumMod val="20000"/>
                    <a:lumOff val="80000"/>
                  </a:schemeClr>
                </a:solidFill>
              </a:rPr>
              <a:t>Attendance is not monitored and does not get assessed. It is highly recommended to attend lectures as it will save you time! However, in Week 5 and Week 10 Quizzes will be conducted during lecture time that contribute towards your grade.</a:t>
            </a:r>
            <a:endParaRPr lang="en-AU" sz="2000" dirty="0">
              <a:solidFill>
                <a:schemeClr val="accent4">
                  <a:lumMod val="20000"/>
                  <a:lumOff val="80000"/>
                </a:schemeClr>
              </a:solidFill>
            </a:endParaRPr>
          </a:p>
        </p:txBody>
      </p:sp>
      <p:sp>
        <p:nvSpPr>
          <p:cNvPr id="13" name="TextBox 12">
            <a:extLst>
              <a:ext uri="{FF2B5EF4-FFF2-40B4-BE49-F238E27FC236}">
                <a16:creationId xmlns:a16="http://schemas.microsoft.com/office/drawing/2014/main" id="{89D73459-9BE4-04A1-D9E3-B74E899753C6}"/>
              </a:ext>
            </a:extLst>
          </p:cNvPr>
          <p:cNvSpPr txBox="1"/>
          <p:nvPr/>
        </p:nvSpPr>
        <p:spPr>
          <a:xfrm>
            <a:off x="1406332" y="4775047"/>
            <a:ext cx="9053720" cy="1015663"/>
          </a:xfrm>
          <a:prstGeom prst="rect">
            <a:avLst/>
          </a:prstGeom>
          <a:noFill/>
        </p:spPr>
        <p:txBody>
          <a:bodyPr wrap="square" rtlCol="0">
            <a:spAutoFit/>
          </a:bodyPr>
          <a:lstStyle/>
          <a:p>
            <a:r>
              <a:rPr lang="en-US" sz="2000" dirty="0">
                <a:solidFill>
                  <a:schemeClr val="accent4">
                    <a:lumMod val="20000"/>
                    <a:lumOff val="80000"/>
                  </a:schemeClr>
                </a:solidFill>
              </a:rPr>
              <a:t>Only if there is space available in the workshop that you want to attend. Before attending, reach out to that specific workshop instructor and request permission. Workshop instructor details will be on the Microsoft Teams space shortly.</a:t>
            </a:r>
            <a:endParaRPr lang="en-AU" sz="2000" dirty="0">
              <a:solidFill>
                <a:schemeClr val="accent4">
                  <a:lumMod val="20000"/>
                  <a:lumOff val="80000"/>
                </a:schemeClr>
              </a:solidFill>
            </a:endParaRPr>
          </a:p>
        </p:txBody>
      </p:sp>
      <p:pic>
        <p:nvPicPr>
          <p:cNvPr id="4" name="Picture 3" descr="OMG Bee">
            <a:extLst>
              <a:ext uri="{FF2B5EF4-FFF2-40B4-BE49-F238E27FC236}">
                <a16:creationId xmlns:a16="http://schemas.microsoft.com/office/drawing/2014/main" id="{C074D41F-A13F-B511-E7DD-06118A7D7EFA}"/>
              </a:ext>
            </a:extLst>
          </p:cNvPr>
          <p:cNvPicPr>
            <a:picLocks noChangeAspect="1"/>
          </p:cNvPicPr>
          <p:nvPr/>
        </p:nvPicPr>
        <p:blipFill>
          <a:blip r:embed="rId2"/>
          <a:stretch>
            <a:fillRect/>
          </a:stretch>
        </p:blipFill>
        <p:spPr>
          <a:xfrm>
            <a:off x="10371838" y="93910"/>
            <a:ext cx="1015665" cy="1015665"/>
          </a:xfrm>
          <a:prstGeom prst="rect">
            <a:avLst/>
          </a:prstGeom>
        </p:spPr>
      </p:pic>
    </p:spTree>
    <p:extLst>
      <p:ext uri="{BB962C8B-B14F-4D97-AF65-F5344CB8AC3E}">
        <p14:creationId xmlns:p14="http://schemas.microsoft.com/office/powerpoint/2010/main" val="13483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2329" y="-116994"/>
            <a:ext cx="9905998" cy="1478570"/>
          </a:xfrm>
        </p:spPr>
        <p:txBody>
          <a:bodyPr>
            <a:normAutofit/>
          </a:bodyPr>
          <a:lstStyle/>
          <a:p>
            <a:r>
              <a:rPr lang="en-US" sz="4400" dirty="0">
                <a:latin typeface="Rockwell" panose="02060603020205020403" pitchFamily="18" charset="0"/>
              </a:rPr>
              <a:t>Frequently Asked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406332" y="2628616"/>
            <a:ext cx="4918334" cy="400110"/>
          </a:xfrm>
          <a:prstGeom prst="rect">
            <a:avLst/>
          </a:prstGeom>
          <a:noFill/>
        </p:spPr>
        <p:txBody>
          <a:bodyPr wrap="none" rtlCol="0">
            <a:spAutoFit/>
          </a:bodyPr>
          <a:lstStyle/>
          <a:p>
            <a:r>
              <a:rPr lang="en-US" sz="2000" dirty="0">
                <a:solidFill>
                  <a:schemeClr val="accent2">
                    <a:lumMod val="40000"/>
                    <a:lumOff val="60000"/>
                  </a:schemeClr>
                </a:solidFill>
              </a:rPr>
              <a:t>What are the requirements to pass the course?</a:t>
            </a:r>
            <a:endParaRPr lang="en-AU" sz="2000" dirty="0">
              <a:solidFill>
                <a:schemeClr val="accent2">
                  <a:lumMod val="40000"/>
                  <a:lumOff val="60000"/>
                </a:schemeClr>
              </a:solidFill>
            </a:endParaRPr>
          </a:p>
        </p:txBody>
      </p:sp>
      <p:sp>
        <p:nvSpPr>
          <p:cNvPr id="8" name="TextBox 7">
            <a:extLst>
              <a:ext uri="{FF2B5EF4-FFF2-40B4-BE49-F238E27FC236}">
                <a16:creationId xmlns:a16="http://schemas.microsoft.com/office/drawing/2014/main" id="{F5FAED26-5810-08F9-467E-1CAA0674DE46}"/>
              </a:ext>
            </a:extLst>
          </p:cNvPr>
          <p:cNvSpPr txBox="1"/>
          <p:nvPr/>
        </p:nvSpPr>
        <p:spPr>
          <a:xfrm>
            <a:off x="1406332" y="3995052"/>
            <a:ext cx="6531403" cy="400110"/>
          </a:xfrm>
          <a:prstGeom prst="rect">
            <a:avLst/>
          </a:prstGeom>
          <a:noFill/>
        </p:spPr>
        <p:txBody>
          <a:bodyPr wrap="none" rtlCol="0">
            <a:spAutoFit/>
          </a:bodyPr>
          <a:lstStyle/>
          <a:p>
            <a:r>
              <a:rPr lang="en-US" sz="2000" dirty="0">
                <a:solidFill>
                  <a:schemeClr val="accent2">
                    <a:lumMod val="40000"/>
                    <a:lumOff val="60000"/>
                  </a:schemeClr>
                </a:solidFill>
              </a:rPr>
              <a:t>How do I apply for special consideration for assessment items?</a:t>
            </a:r>
            <a:endParaRPr lang="en-AU" sz="2000" dirty="0">
              <a:solidFill>
                <a:schemeClr val="accent2">
                  <a:lumMod val="40000"/>
                  <a:lumOff val="60000"/>
                </a:schemeClr>
              </a:solidFill>
            </a:endParaRPr>
          </a:p>
        </p:txBody>
      </p:sp>
      <p:sp>
        <p:nvSpPr>
          <p:cNvPr id="9" name="TextBox 8">
            <a:extLst>
              <a:ext uri="{FF2B5EF4-FFF2-40B4-BE49-F238E27FC236}">
                <a16:creationId xmlns:a16="http://schemas.microsoft.com/office/drawing/2014/main" id="{DD88F740-33F9-6C86-22DB-FB1A89512190}"/>
              </a:ext>
            </a:extLst>
          </p:cNvPr>
          <p:cNvSpPr txBox="1"/>
          <p:nvPr/>
        </p:nvSpPr>
        <p:spPr>
          <a:xfrm>
            <a:off x="1406332" y="2995191"/>
            <a:ext cx="9053720" cy="707886"/>
          </a:xfrm>
          <a:prstGeom prst="rect">
            <a:avLst/>
          </a:prstGeom>
          <a:noFill/>
        </p:spPr>
        <p:txBody>
          <a:bodyPr wrap="square" rtlCol="0">
            <a:spAutoFit/>
          </a:bodyPr>
          <a:lstStyle/>
          <a:p>
            <a:pPr marL="457200" indent="-457200">
              <a:buFont typeface="+mj-lt"/>
              <a:buAutoNum type="arabicPeriod"/>
            </a:pPr>
            <a:r>
              <a:rPr lang="en-US" sz="2000" dirty="0">
                <a:solidFill>
                  <a:schemeClr val="accent4">
                    <a:lumMod val="20000"/>
                    <a:lumOff val="80000"/>
                  </a:schemeClr>
                </a:solidFill>
              </a:rPr>
              <a:t>Submit all assessment items, and</a:t>
            </a:r>
          </a:p>
          <a:p>
            <a:pPr marL="457200" indent="-457200">
              <a:buFont typeface="+mj-lt"/>
              <a:buAutoNum type="arabicPeriod"/>
            </a:pPr>
            <a:r>
              <a:rPr lang="en-US" sz="2000" dirty="0">
                <a:solidFill>
                  <a:schemeClr val="accent4">
                    <a:lumMod val="20000"/>
                    <a:lumOff val="80000"/>
                  </a:schemeClr>
                </a:solidFill>
              </a:rPr>
              <a:t>Obtain at least 50% overall mark, and at least 40% in exam.</a:t>
            </a:r>
            <a:endParaRPr lang="en-AU" sz="2000" dirty="0">
              <a:solidFill>
                <a:schemeClr val="accent4">
                  <a:lumMod val="20000"/>
                  <a:lumOff val="80000"/>
                </a:schemeClr>
              </a:solidFill>
            </a:endParaRPr>
          </a:p>
        </p:txBody>
      </p:sp>
      <p:sp>
        <p:nvSpPr>
          <p:cNvPr id="10" name="TextBox 9">
            <a:extLst>
              <a:ext uri="{FF2B5EF4-FFF2-40B4-BE49-F238E27FC236}">
                <a16:creationId xmlns:a16="http://schemas.microsoft.com/office/drawing/2014/main" id="{79148ACD-3701-D696-4F37-521E955B7D33}"/>
              </a:ext>
            </a:extLst>
          </p:cNvPr>
          <p:cNvSpPr txBox="1"/>
          <p:nvPr/>
        </p:nvSpPr>
        <p:spPr>
          <a:xfrm>
            <a:off x="1406332" y="5033656"/>
            <a:ext cx="4286366" cy="400110"/>
          </a:xfrm>
          <a:prstGeom prst="rect">
            <a:avLst/>
          </a:prstGeom>
          <a:noFill/>
        </p:spPr>
        <p:txBody>
          <a:bodyPr wrap="none" rtlCol="0">
            <a:spAutoFit/>
          </a:bodyPr>
          <a:lstStyle/>
          <a:p>
            <a:r>
              <a:rPr lang="en-US" sz="2000" dirty="0">
                <a:solidFill>
                  <a:schemeClr val="accent2">
                    <a:lumMod val="40000"/>
                    <a:lumOff val="60000"/>
                  </a:schemeClr>
                </a:solidFill>
              </a:rPr>
              <a:t>Who should I contact first if I need help?</a:t>
            </a:r>
            <a:endParaRPr lang="en-AU" sz="2000" dirty="0">
              <a:solidFill>
                <a:schemeClr val="accent2">
                  <a:lumMod val="40000"/>
                  <a:lumOff val="60000"/>
                </a:schemeClr>
              </a:solidFill>
            </a:endParaRPr>
          </a:p>
        </p:txBody>
      </p:sp>
      <p:sp>
        <p:nvSpPr>
          <p:cNvPr id="12" name="TextBox 11">
            <a:extLst>
              <a:ext uri="{FF2B5EF4-FFF2-40B4-BE49-F238E27FC236}">
                <a16:creationId xmlns:a16="http://schemas.microsoft.com/office/drawing/2014/main" id="{F1966BD3-3A7A-D460-1E29-CF5A04FC6151}"/>
              </a:ext>
            </a:extLst>
          </p:cNvPr>
          <p:cNvSpPr txBox="1"/>
          <p:nvPr/>
        </p:nvSpPr>
        <p:spPr>
          <a:xfrm>
            <a:off x="1406332" y="4338698"/>
            <a:ext cx="9053720" cy="400110"/>
          </a:xfrm>
          <a:prstGeom prst="rect">
            <a:avLst/>
          </a:prstGeom>
          <a:noFill/>
        </p:spPr>
        <p:txBody>
          <a:bodyPr wrap="square" rtlCol="0">
            <a:spAutoFit/>
          </a:bodyPr>
          <a:lstStyle/>
          <a:p>
            <a:r>
              <a:rPr lang="en-US" sz="2000" dirty="0">
                <a:solidFill>
                  <a:schemeClr val="accent4">
                    <a:lumMod val="20000"/>
                    <a:lumOff val="80000"/>
                  </a:schemeClr>
                </a:solidFill>
              </a:rPr>
              <a:t>Refer to the information at </a:t>
            </a:r>
            <a:r>
              <a:rPr lang="en-US" sz="2000" dirty="0">
                <a:solidFill>
                  <a:schemeClr val="accent2">
                    <a:lumMod val="20000"/>
                    <a:lumOff val="80000"/>
                  </a:schemeClr>
                </a:solidFill>
                <a:hlinkClick r:id="rId2">
                  <a:extLst>
                    <a:ext uri="{A12FA001-AC4F-418D-AE19-62706E023703}">
                      <ahyp:hlinkClr xmlns:ahyp="http://schemas.microsoft.com/office/drawing/2018/hyperlinkcolor" val="tx"/>
                    </a:ext>
                  </a:extLst>
                </a:hlinkClick>
              </a:rPr>
              <a:t>Assessments, exams and grades</a:t>
            </a:r>
            <a:r>
              <a:rPr lang="en-US" sz="2000" dirty="0">
                <a:solidFill>
                  <a:schemeClr val="accent2">
                    <a:lumMod val="20000"/>
                    <a:lumOff val="80000"/>
                  </a:schemeClr>
                </a:solidFill>
              </a:rPr>
              <a:t>.</a:t>
            </a:r>
            <a:endParaRPr lang="en-AU" sz="2000" dirty="0">
              <a:solidFill>
                <a:schemeClr val="accent2">
                  <a:lumMod val="20000"/>
                  <a:lumOff val="80000"/>
                </a:schemeClr>
              </a:solidFill>
            </a:endParaRPr>
          </a:p>
        </p:txBody>
      </p:sp>
      <p:sp>
        <p:nvSpPr>
          <p:cNvPr id="13" name="TextBox 12">
            <a:extLst>
              <a:ext uri="{FF2B5EF4-FFF2-40B4-BE49-F238E27FC236}">
                <a16:creationId xmlns:a16="http://schemas.microsoft.com/office/drawing/2014/main" id="{89D73459-9BE4-04A1-D9E3-B74E899753C6}"/>
              </a:ext>
            </a:extLst>
          </p:cNvPr>
          <p:cNvSpPr txBox="1"/>
          <p:nvPr/>
        </p:nvSpPr>
        <p:spPr>
          <a:xfrm>
            <a:off x="1473007" y="5374429"/>
            <a:ext cx="9053720" cy="400110"/>
          </a:xfrm>
          <a:prstGeom prst="rect">
            <a:avLst/>
          </a:prstGeom>
          <a:noFill/>
        </p:spPr>
        <p:txBody>
          <a:bodyPr wrap="square" rtlCol="0">
            <a:spAutoFit/>
          </a:bodyPr>
          <a:lstStyle/>
          <a:p>
            <a:r>
              <a:rPr lang="en-US" sz="2000" dirty="0">
                <a:solidFill>
                  <a:schemeClr val="accent4">
                    <a:lumMod val="20000"/>
                    <a:lumOff val="80000"/>
                  </a:schemeClr>
                </a:solidFill>
              </a:rPr>
              <a:t>Post course related queries in the Microsoft Teams </a:t>
            </a:r>
            <a:r>
              <a:rPr lang="en-US" sz="2000"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Queries channel</a:t>
            </a:r>
            <a:r>
              <a:rPr lang="en-US" sz="2000" dirty="0">
                <a:solidFill>
                  <a:schemeClr val="accent4">
                    <a:lumMod val="20000"/>
                    <a:lumOff val="80000"/>
                  </a:schemeClr>
                </a:solidFill>
              </a:rPr>
              <a:t>.</a:t>
            </a:r>
            <a:endParaRPr lang="en-AU" sz="2000" dirty="0">
              <a:solidFill>
                <a:schemeClr val="accent4">
                  <a:lumMod val="20000"/>
                  <a:lumOff val="80000"/>
                </a:schemeClr>
              </a:solidFill>
            </a:endParaRPr>
          </a:p>
        </p:txBody>
      </p:sp>
      <p:sp>
        <p:nvSpPr>
          <p:cNvPr id="3" name="TextBox 2">
            <a:extLst>
              <a:ext uri="{FF2B5EF4-FFF2-40B4-BE49-F238E27FC236}">
                <a16:creationId xmlns:a16="http://schemas.microsoft.com/office/drawing/2014/main" id="{B8A5C449-F260-AAC8-6F4D-0C7D83B2056D}"/>
              </a:ext>
            </a:extLst>
          </p:cNvPr>
          <p:cNvSpPr txBox="1"/>
          <p:nvPr/>
        </p:nvSpPr>
        <p:spPr>
          <a:xfrm>
            <a:off x="1406332" y="1212015"/>
            <a:ext cx="6498317" cy="400110"/>
          </a:xfrm>
          <a:prstGeom prst="rect">
            <a:avLst/>
          </a:prstGeom>
          <a:noFill/>
        </p:spPr>
        <p:txBody>
          <a:bodyPr wrap="none" rtlCol="0">
            <a:spAutoFit/>
          </a:bodyPr>
          <a:lstStyle/>
          <a:p>
            <a:r>
              <a:rPr lang="en-US" sz="2000" dirty="0">
                <a:solidFill>
                  <a:schemeClr val="accent2">
                    <a:lumMod val="40000"/>
                    <a:lumOff val="60000"/>
                  </a:schemeClr>
                </a:solidFill>
              </a:rPr>
              <a:t>Can I swap between online and on-campus enrollment freely? </a:t>
            </a:r>
            <a:endParaRPr lang="en-AU" sz="2000" dirty="0">
              <a:solidFill>
                <a:schemeClr val="accent2">
                  <a:lumMod val="40000"/>
                  <a:lumOff val="60000"/>
                </a:schemeClr>
              </a:solidFill>
            </a:endParaRPr>
          </a:p>
        </p:txBody>
      </p:sp>
      <p:sp>
        <p:nvSpPr>
          <p:cNvPr id="4" name="TextBox 3">
            <a:extLst>
              <a:ext uri="{FF2B5EF4-FFF2-40B4-BE49-F238E27FC236}">
                <a16:creationId xmlns:a16="http://schemas.microsoft.com/office/drawing/2014/main" id="{14D18F7B-270F-19CF-1AB8-63C6F2C68136}"/>
              </a:ext>
            </a:extLst>
          </p:cNvPr>
          <p:cNvSpPr txBox="1"/>
          <p:nvPr/>
        </p:nvSpPr>
        <p:spPr>
          <a:xfrm>
            <a:off x="1406332" y="1591314"/>
            <a:ext cx="9053720" cy="707886"/>
          </a:xfrm>
          <a:prstGeom prst="rect">
            <a:avLst/>
          </a:prstGeom>
          <a:noFill/>
        </p:spPr>
        <p:txBody>
          <a:bodyPr wrap="square" rtlCol="0">
            <a:spAutoFit/>
          </a:bodyPr>
          <a:lstStyle/>
          <a:p>
            <a:r>
              <a:rPr lang="en-US" sz="2000" dirty="0">
                <a:solidFill>
                  <a:schemeClr val="accent4">
                    <a:lumMod val="20000"/>
                    <a:lumOff val="80000"/>
                  </a:schemeClr>
                </a:solidFill>
              </a:rPr>
              <a:t>Not freely. You can make changes to your enrollment until 28 July. Refer to </a:t>
            </a:r>
            <a:r>
              <a:rPr lang="en-US" sz="2000" dirty="0">
                <a:solidFill>
                  <a:schemeClr val="accent2">
                    <a:lumMod val="20000"/>
                    <a:lumOff val="80000"/>
                  </a:schemeClr>
                </a:solidFill>
                <a:hlinkClick r:id="rId4">
                  <a:extLst>
                    <a:ext uri="{A12FA001-AC4F-418D-AE19-62706E023703}">
                      <ahyp:hlinkClr xmlns:ahyp="http://schemas.microsoft.com/office/drawing/2018/hyperlinkcolor" val="tx"/>
                    </a:ext>
                  </a:extLst>
                </a:hlinkClick>
              </a:rPr>
              <a:t>Griffith’s Academic Calendar for key dates</a:t>
            </a:r>
            <a:r>
              <a:rPr lang="en-US" sz="2000" dirty="0">
                <a:solidFill>
                  <a:schemeClr val="accent4">
                    <a:lumMod val="20000"/>
                    <a:lumOff val="80000"/>
                  </a:schemeClr>
                </a:solidFill>
              </a:rPr>
              <a:t>!</a:t>
            </a:r>
            <a:endParaRPr lang="en-AU" sz="2000" dirty="0">
              <a:solidFill>
                <a:schemeClr val="accent4">
                  <a:lumMod val="20000"/>
                  <a:lumOff val="80000"/>
                </a:schemeClr>
              </a:solidFill>
            </a:endParaRPr>
          </a:p>
        </p:txBody>
      </p:sp>
      <p:pic>
        <p:nvPicPr>
          <p:cNvPr id="5" name="Picture 4" descr="OMG Bee">
            <a:extLst>
              <a:ext uri="{FF2B5EF4-FFF2-40B4-BE49-F238E27FC236}">
                <a16:creationId xmlns:a16="http://schemas.microsoft.com/office/drawing/2014/main" id="{0B36F0A4-AE36-34AA-4781-D50834381B67}"/>
              </a:ext>
            </a:extLst>
          </p:cNvPr>
          <p:cNvPicPr>
            <a:picLocks noChangeAspect="1"/>
          </p:cNvPicPr>
          <p:nvPr/>
        </p:nvPicPr>
        <p:blipFill>
          <a:blip r:embed="rId5"/>
          <a:stretch>
            <a:fillRect/>
          </a:stretch>
        </p:blipFill>
        <p:spPr>
          <a:xfrm>
            <a:off x="10371838" y="93910"/>
            <a:ext cx="1015665" cy="1015665"/>
          </a:xfrm>
          <a:prstGeom prst="rect">
            <a:avLst/>
          </a:prstGeom>
        </p:spPr>
      </p:pic>
    </p:spTree>
    <p:extLst>
      <p:ext uri="{BB962C8B-B14F-4D97-AF65-F5344CB8AC3E}">
        <p14:creationId xmlns:p14="http://schemas.microsoft.com/office/powerpoint/2010/main" val="28661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3"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07764" y="2150097"/>
            <a:ext cx="9905998" cy="1478570"/>
          </a:xfrm>
        </p:spPr>
        <p:txBody>
          <a:bodyPr>
            <a:normAutofit/>
          </a:bodyPr>
          <a:lstStyle/>
          <a:p>
            <a:r>
              <a:rPr lang="en-US" sz="4400" dirty="0">
                <a:latin typeface="Rockwell" panose="02060603020205020403" pitchFamily="18" charset="0"/>
              </a:rPr>
              <a:t>Any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540929" y="3256277"/>
            <a:ext cx="7801688" cy="553998"/>
          </a:xfrm>
          <a:prstGeom prst="rect">
            <a:avLst/>
          </a:prstGeom>
          <a:noFill/>
        </p:spPr>
        <p:txBody>
          <a:bodyPr wrap="none" rtlCol="0">
            <a:spAutoFit/>
          </a:bodyPr>
          <a:lstStyle/>
          <a:p>
            <a:r>
              <a:rPr lang="en-US" sz="3000" dirty="0">
                <a:solidFill>
                  <a:schemeClr val="accent1">
                    <a:lumMod val="20000"/>
                    <a:lumOff val="80000"/>
                  </a:schemeClr>
                </a:solidFill>
              </a:rPr>
              <a:t>Type your question in the Q&amp;A or raise your hand</a:t>
            </a:r>
            <a:endParaRPr lang="en-AU" sz="3000" dirty="0">
              <a:solidFill>
                <a:schemeClr val="accent1">
                  <a:lumMod val="20000"/>
                  <a:lumOff val="80000"/>
                </a:schemeClr>
              </a:solidFill>
            </a:endParaRPr>
          </a:p>
        </p:txBody>
      </p:sp>
      <p:pic>
        <p:nvPicPr>
          <p:cNvPr id="7" name="Picture 6" descr="Confused Bee">
            <a:extLst>
              <a:ext uri="{FF2B5EF4-FFF2-40B4-BE49-F238E27FC236}">
                <a16:creationId xmlns:a16="http://schemas.microsoft.com/office/drawing/2014/main" id="{72847D1F-346B-AFF6-82C4-00B743377C7D}"/>
              </a:ext>
            </a:extLst>
          </p:cNvPr>
          <p:cNvPicPr>
            <a:picLocks noChangeAspect="1"/>
          </p:cNvPicPr>
          <p:nvPr/>
        </p:nvPicPr>
        <p:blipFill>
          <a:blip r:embed="rId2"/>
          <a:stretch>
            <a:fillRect/>
          </a:stretch>
        </p:blipFill>
        <p:spPr>
          <a:xfrm>
            <a:off x="9200561" y="2150097"/>
            <a:ext cx="1870434" cy="1870434"/>
          </a:xfrm>
          <a:prstGeom prst="rect">
            <a:avLst/>
          </a:prstGeom>
        </p:spPr>
      </p:pic>
    </p:spTree>
    <p:extLst>
      <p:ext uri="{BB962C8B-B14F-4D97-AF65-F5344CB8AC3E}">
        <p14:creationId xmlns:p14="http://schemas.microsoft.com/office/powerpoint/2010/main" val="9622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F3261-4BD1-5E4B-BC7A-D5D143937B0D}"/>
              </a:ext>
            </a:extLst>
          </p:cNvPr>
          <p:cNvSpPr txBox="1"/>
          <p:nvPr/>
        </p:nvSpPr>
        <p:spPr>
          <a:xfrm>
            <a:off x="2992467" y="1432701"/>
            <a:ext cx="5557932" cy="861774"/>
          </a:xfrm>
          <a:prstGeom prst="rect">
            <a:avLst/>
          </a:prstGeom>
          <a:noFill/>
        </p:spPr>
        <p:txBody>
          <a:bodyPr wrap="none" rtlCol="0">
            <a:spAutoFit/>
          </a:bodyPr>
          <a:lstStyle/>
          <a:p>
            <a:r>
              <a:rPr lang="en-US" sz="5000" dirty="0"/>
              <a:t>5 Minute Break Time!</a:t>
            </a:r>
            <a:endParaRPr lang="en-AU" sz="5000" dirty="0"/>
          </a:p>
        </p:txBody>
      </p:sp>
      <p:pic>
        <p:nvPicPr>
          <p:cNvPr id="5" name="Picture 4" descr="Bored Bee">
            <a:extLst>
              <a:ext uri="{FF2B5EF4-FFF2-40B4-BE49-F238E27FC236}">
                <a16:creationId xmlns:a16="http://schemas.microsoft.com/office/drawing/2014/main" id="{58883A02-2868-1F02-E914-9EC82731E03F}"/>
              </a:ext>
            </a:extLst>
          </p:cNvPr>
          <p:cNvPicPr>
            <a:picLocks noChangeAspect="1"/>
          </p:cNvPicPr>
          <p:nvPr/>
        </p:nvPicPr>
        <p:blipFill>
          <a:blip r:embed="rId2"/>
          <a:stretch>
            <a:fillRect/>
          </a:stretch>
        </p:blipFill>
        <p:spPr>
          <a:xfrm>
            <a:off x="4124492" y="2065256"/>
            <a:ext cx="3162428" cy="3162428"/>
          </a:xfrm>
          <a:prstGeom prst="rect">
            <a:avLst/>
          </a:prstGeom>
        </p:spPr>
      </p:pic>
    </p:spTree>
    <p:extLst>
      <p:ext uri="{BB962C8B-B14F-4D97-AF65-F5344CB8AC3E}">
        <p14:creationId xmlns:p14="http://schemas.microsoft.com/office/powerpoint/2010/main" val="375231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dirty="0"/>
              <a:t>Introduction</a:t>
            </a:r>
            <a:endParaRPr lang="en-AU" dirty="0"/>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dirty="0"/>
              <a:t>Section 2: About Python</a:t>
            </a:r>
            <a:endParaRPr lang="en-AU" dirty="0"/>
          </a:p>
        </p:txBody>
      </p:sp>
    </p:spTree>
    <p:extLst>
      <p:ext uri="{BB962C8B-B14F-4D97-AF65-F5344CB8AC3E}">
        <p14:creationId xmlns:p14="http://schemas.microsoft.com/office/powerpoint/2010/main" val="306217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About python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Python is a programming language</a:t>
            </a:r>
          </a:p>
          <a:p>
            <a:pPr lvl="1"/>
            <a:r>
              <a:rPr lang="en-US" sz="2400" dirty="0">
                <a:latin typeface="Tahoma" panose="020B0604030504040204" pitchFamily="34" charset="0"/>
                <a:ea typeface="Tahoma" panose="020B0604030504040204" pitchFamily="34" charset="0"/>
                <a:cs typeface="Tahoma" panose="020B0604030504040204" pitchFamily="34" charset="0"/>
              </a:rPr>
              <a:t>Interpretive language – interpreter reads code &amp; executes immediately</a:t>
            </a:r>
          </a:p>
          <a:p>
            <a:pPr lvl="1"/>
            <a:r>
              <a:rPr lang="en-US" sz="2400" dirty="0">
                <a:latin typeface="Tahoma" panose="020B0604030504040204" pitchFamily="34" charset="0"/>
                <a:ea typeface="Tahoma" panose="020B0604030504040204" pitchFamily="34" charset="0"/>
                <a:cs typeface="Tahoma" panose="020B0604030504040204" pitchFamily="34" charset="0"/>
              </a:rPr>
              <a:t>Python 3 is the version and </a:t>
            </a:r>
            <a:r>
              <a:rPr lang="en-US" sz="2400" dirty="0">
                <a:latin typeface="Bahnschrift Light" panose="020B0502040204020203" pitchFamily="34" charset="0"/>
                <a:ea typeface="Tahoma" panose="020B0604030504040204" pitchFamily="34" charset="0"/>
                <a:cs typeface="Tahoma" panose="020B0604030504040204" pitchFamily="34" charset="0"/>
              </a:rPr>
              <a:t>python3 </a:t>
            </a:r>
            <a:r>
              <a:rPr lang="en-US" sz="2400" dirty="0">
                <a:latin typeface="Tahoma" panose="020B0604030504040204" pitchFamily="34" charset="0"/>
                <a:ea typeface="Tahoma" panose="020B0604030504040204" pitchFamily="34" charset="0"/>
                <a:cs typeface="Tahoma" panose="020B0604030504040204" pitchFamily="34" charset="0"/>
              </a:rPr>
              <a:t>is an interpreter</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Question Cat">
            <a:extLst>
              <a:ext uri="{FF2B5EF4-FFF2-40B4-BE49-F238E27FC236}">
                <a16:creationId xmlns:a16="http://schemas.microsoft.com/office/drawing/2014/main" id="{12589603-3920-3EBD-0C00-0663456B9691}"/>
              </a:ext>
            </a:extLst>
          </p:cNvPr>
          <p:cNvPicPr>
            <a:picLocks noChangeAspect="1"/>
          </p:cNvPicPr>
          <p:nvPr/>
        </p:nvPicPr>
        <p:blipFill>
          <a:blip r:embed="rId2"/>
          <a:stretch>
            <a:fillRect/>
          </a:stretch>
        </p:blipFill>
        <p:spPr>
          <a:xfrm>
            <a:off x="1387332" y="4794982"/>
            <a:ext cx="1161905" cy="1161905"/>
          </a:xfrm>
          <a:prstGeom prst="rect">
            <a:avLst/>
          </a:prstGeom>
        </p:spPr>
      </p:pic>
      <p:sp>
        <p:nvSpPr>
          <p:cNvPr id="6" name="TextBox 5">
            <a:extLst>
              <a:ext uri="{FF2B5EF4-FFF2-40B4-BE49-F238E27FC236}">
                <a16:creationId xmlns:a16="http://schemas.microsoft.com/office/drawing/2014/main" id="{6DB4C0FD-210C-28D2-D65C-0C0C97965773}"/>
              </a:ext>
            </a:extLst>
          </p:cNvPr>
          <p:cNvSpPr txBox="1"/>
          <p:nvPr/>
        </p:nvSpPr>
        <p:spPr>
          <a:xfrm>
            <a:off x="2472324" y="5320046"/>
            <a:ext cx="5392502" cy="369332"/>
          </a:xfrm>
          <a:prstGeom prst="rect">
            <a:avLst/>
          </a:prstGeom>
          <a:solidFill>
            <a:schemeClr val="accent2"/>
          </a:solidFill>
        </p:spPr>
        <p:txBody>
          <a:bodyPr wrap="none" rtlCol="0">
            <a:spAutoFit/>
          </a:bodyPr>
          <a:lstStyle/>
          <a:p>
            <a:r>
              <a:rPr lang="en-US" dirty="0"/>
              <a:t>How is this different from languages like C++ and Java?</a:t>
            </a:r>
            <a:endParaRPr lang="en-AU" dirty="0"/>
          </a:p>
        </p:txBody>
      </p:sp>
    </p:spTree>
    <p:extLst>
      <p:ext uri="{BB962C8B-B14F-4D97-AF65-F5344CB8AC3E}">
        <p14:creationId xmlns:p14="http://schemas.microsoft.com/office/powerpoint/2010/main" val="414089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About python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Python 2 is an earlier version, and many changes were made in version 3</a:t>
            </a:r>
          </a:p>
          <a:p>
            <a:pPr lvl="1"/>
            <a:r>
              <a:rPr lang="en-US" sz="2400" dirty="0">
                <a:latin typeface="Tahoma" panose="020B0604030504040204" pitchFamily="34" charset="0"/>
                <a:ea typeface="Tahoma" panose="020B0604030504040204" pitchFamily="34" charset="0"/>
                <a:cs typeface="Tahoma" panose="020B0604030504040204" pitchFamily="34" charset="0"/>
              </a:rPr>
              <a:t>Python 2 code will not run with the </a:t>
            </a:r>
            <a:r>
              <a:rPr lang="en-US" sz="2400" dirty="0">
                <a:latin typeface="Bahnschrift Light" panose="020B0502040204020203" pitchFamily="34" charset="0"/>
                <a:ea typeface="Tahoma" panose="020B0604030504040204" pitchFamily="34" charset="0"/>
                <a:cs typeface="Tahoma" panose="020B0604030504040204" pitchFamily="34" charset="0"/>
              </a:rPr>
              <a:t>python3 </a:t>
            </a:r>
            <a:r>
              <a:rPr lang="en-US" sz="2400" dirty="0">
                <a:latin typeface="Tahoma" panose="020B0604030504040204" pitchFamily="34" charset="0"/>
                <a:ea typeface="Tahoma" panose="020B0604030504040204" pitchFamily="34" charset="0"/>
                <a:cs typeface="Tahoma" panose="020B0604030504040204" pitchFamily="34" charset="0"/>
              </a:rPr>
              <a:t>interpreter</a:t>
            </a:r>
          </a:p>
          <a:p>
            <a:pPr lvl="1"/>
            <a:r>
              <a:rPr lang="en-US" sz="2400" dirty="0">
                <a:latin typeface="Tahoma" panose="020B0604030504040204" pitchFamily="34" charset="0"/>
                <a:ea typeface="Tahoma" panose="020B0604030504040204" pitchFamily="34" charset="0"/>
                <a:cs typeface="Tahoma" panose="020B0604030504040204" pitchFamily="34" charset="0"/>
              </a:rPr>
              <a:t>In this course only Python version 3 code will be accepted for marking</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528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Installing and Running python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Workshop 1 (Week 2) you will:</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Install Python</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Learn about running Python – 3 ways and important to know all!</a:t>
            </a:r>
          </a:p>
          <a:p>
            <a:pPr lvl="1"/>
            <a:r>
              <a:rPr lang="en-US" sz="2400" dirty="0">
                <a:latin typeface="Tahoma" panose="020B0604030504040204" pitchFamily="34" charset="0"/>
                <a:ea typeface="Tahoma" panose="020B0604030504040204" pitchFamily="34" charset="0"/>
                <a:cs typeface="Tahoma" panose="020B0604030504040204" pitchFamily="34" charset="0"/>
              </a:rPr>
              <a:t>MacOS has </a:t>
            </a:r>
            <a:r>
              <a:rPr lang="en-US" sz="2400" dirty="0">
                <a:latin typeface="Bahnschrift Light" panose="020B0502040204020203" pitchFamily="34" charset="0"/>
                <a:ea typeface="Tahoma" panose="020B0604030504040204" pitchFamily="34" charset="0"/>
                <a:cs typeface="Tahoma" panose="020B0604030504040204" pitchFamily="34" charset="0"/>
              </a:rPr>
              <a:t>python2</a:t>
            </a:r>
            <a:r>
              <a:rPr lang="en-US" sz="2400" dirty="0">
                <a:latin typeface="Tahoma" panose="020B0604030504040204" pitchFamily="34" charset="0"/>
                <a:ea typeface="Tahoma" panose="020B0604030504040204" pitchFamily="34" charset="0"/>
                <a:cs typeface="Tahoma" panose="020B0604030504040204" pitchFamily="34" charset="0"/>
              </a:rPr>
              <a:t> installed by default – will use </a:t>
            </a:r>
            <a:r>
              <a:rPr lang="en-US" sz="2400" dirty="0">
                <a:latin typeface="Bahnschrift Light" panose="020B0502040204020203" pitchFamily="34" charset="0"/>
                <a:ea typeface="Tahoma" panose="020B0604030504040204" pitchFamily="34" charset="0"/>
                <a:cs typeface="Tahoma" panose="020B0604030504040204" pitchFamily="34" charset="0"/>
              </a:rPr>
              <a:t>python3 </a:t>
            </a:r>
            <a:r>
              <a:rPr lang="en-US" sz="2400" dirty="0">
                <a:latin typeface="Tahoma" panose="020B0604030504040204" pitchFamily="34" charset="0"/>
                <a:ea typeface="Tahoma" panose="020B0604030504040204" pitchFamily="34" charset="0"/>
                <a:cs typeface="Tahoma" panose="020B0604030504040204" pitchFamily="34" charset="0"/>
              </a:rPr>
              <a:t>to run</a:t>
            </a:r>
          </a:p>
          <a:p>
            <a:pPr lvl="1"/>
            <a:r>
              <a:rPr lang="en-US" sz="2400" dirty="0">
                <a:latin typeface="Tahoma" panose="020B0604030504040204" pitchFamily="34" charset="0"/>
                <a:ea typeface="Tahoma" panose="020B0604030504040204" pitchFamily="34" charset="0"/>
                <a:cs typeface="Tahoma" panose="020B0604030504040204" pitchFamily="34" charset="0"/>
              </a:rPr>
              <a:t>Windows does not have Python installed - will use </a:t>
            </a:r>
            <a:r>
              <a:rPr lang="en-US" sz="2400" dirty="0">
                <a:latin typeface="Bahnschrift Light" panose="020B0502040204020203" pitchFamily="34" charset="0"/>
                <a:ea typeface="Tahoma" panose="020B0604030504040204" pitchFamily="34" charset="0"/>
                <a:cs typeface="Tahoma" panose="020B0604030504040204" pitchFamily="34" charset="0"/>
              </a:rPr>
              <a:t>python </a:t>
            </a:r>
            <a:r>
              <a:rPr lang="en-US" sz="2400" dirty="0">
                <a:latin typeface="Tahoma" panose="020B0604030504040204" pitchFamily="34" charset="0"/>
                <a:ea typeface="Tahoma" panose="020B0604030504040204" pitchFamily="34" charset="0"/>
                <a:cs typeface="Tahoma" panose="020B0604030504040204" pitchFamily="34" charset="0"/>
              </a:rPr>
              <a:t>to run</a:t>
            </a:r>
          </a:p>
          <a:p>
            <a:pPr lvl="1"/>
            <a:r>
              <a:rPr lang="en-US" sz="2400" dirty="0">
                <a:latin typeface="Tahoma" panose="020B0604030504040204" pitchFamily="34" charset="0"/>
                <a:ea typeface="Tahoma" panose="020B0604030504040204" pitchFamily="34" charset="0"/>
                <a:cs typeface="Tahoma" panose="020B0604030504040204" pitchFamily="34" charset="0"/>
              </a:rPr>
              <a:t>Refer to </a:t>
            </a:r>
            <a:r>
              <a:rPr lang="en-US" sz="2400" dirty="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content on course site</a:t>
            </a:r>
            <a:endParaRPr lang="en-US" sz="2400" dirty="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2415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53336" y="220529"/>
            <a:ext cx="8791575" cy="2387600"/>
          </a:xfrm>
        </p:spPr>
        <p:txBody>
          <a:bodyPr>
            <a:normAutofit/>
          </a:bodyPr>
          <a:lstStyle/>
          <a:p>
            <a:pPr algn="ctr"/>
            <a:r>
              <a:rPr lang="en-US" sz="5400" dirty="0" err="1">
                <a:latin typeface="Rockwell" panose="02060603020205020403" pitchFamily="18" charset="0"/>
              </a:rPr>
              <a:t>PaSS</a:t>
            </a:r>
            <a:r>
              <a:rPr lang="en-US" sz="5400" dirty="0">
                <a:latin typeface="Rockwell" panose="02060603020205020403" pitchFamily="18" charset="0"/>
              </a:rPr>
              <a:t> Introduction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2619674"/>
            <a:ext cx="8791575" cy="1655762"/>
          </a:xfrm>
        </p:spPr>
        <p:txBody>
          <a:bodyPr>
            <a:normAutofit/>
          </a:bodyPr>
          <a:lstStyle/>
          <a:p>
            <a:pPr algn="ctr"/>
            <a:r>
              <a:rPr lang="en-US" sz="3000" dirty="0">
                <a:latin typeface="Tahoma" panose="020B0604030504040204" pitchFamily="34" charset="0"/>
                <a:ea typeface="Tahoma" panose="020B0604030504040204" pitchFamily="34" charset="0"/>
                <a:cs typeface="Tahoma" panose="020B0604030504040204" pitchFamily="34" charset="0"/>
              </a:rPr>
              <a:t>1811ICT/2807ICT/7001ICT</a:t>
            </a:r>
          </a:p>
        </p:txBody>
      </p:sp>
      <p:pic>
        <p:nvPicPr>
          <p:cNvPr id="7" name="Picture 6" descr="Laughing Bee">
            <a:extLst>
              <a:ext uri="{FF2B5EF4-FFF2-40B4-BE49-F238E27FC236}">
                <a16:creationId xmlns:a16="http://schemas.microsoft.com/office/drawing/2014/main" id="{CC7D1A93-4F36-01E9-61A0-70D31480486E}"/>
              </a:ext>
            </a:extLst>
          </p:cNvPr>
          <p:cNvPicPr>
            <a:picLocks noChangeAspect="1"/>
          </p:cNvPicPr>
          <p:nvPr/>
        </p:nvPicPr>
        <p:blipFill>
          <a:blip r:embed="rId2"/>
          <a:stretch>
            <a:fillRect/>
          </a:stretch>
        </p:blipFill>
        <p:spPr>
          <a:xfrm>
            <a:off x="3307223" y="3620720"/>
            <a:ext cx="1632866" cy="1632866"/>
          </a:xfrm>
          <a:prstGeom prst="rect">
            <a:avLst/>
          </a:prstGeom>
        </p:spPr>
      </p:pic>
      <p:pic>
        <p:nvPicPr>
          <p:cNvPr id="9" name="Picture 8" descr="Like Bee">
            <a:extLst>
              <a:ext uri="{FF2B5EF4-FFF2-40B4-BE49-F238E27FC236}">
                <a16:creationId xmlns:a16="http://schemas.microsoft.com/office/drawing/2014/main" id="{E1B40BBB-0B80-880C-1EA5-F4F847920C48}"/>
              </a:ext>
            </a:extLst>
          </p:cNvPr>
          <p:cNvPicPr>
            <a:picLocks noChangeAspect="1"/>
          </p:cNvPicPr>
          <p:nvPr/>
        </p:nvPicPr>
        <p:blipFill>
          <a:blip r:embed="rId3"/>
          <a:stretch>
            <a:fillRect/>
          </a:stretch>
        </p:blipFill>
        <p:spPr>
          <a:xfrm>
            <a:off x="6738546" y="3620720"/>
            <a:ext cx="1632866" cy="1632866"/>
          </a:xfrm>
          <a:prstGeom prst="rect">
            <a:avLst/>
          </a:prstGeom>
        </p:spPr>
      </p:pic>
      <p:pic>
        <p:nvPicPr>
          <p:cNvPr id="11" name="Picture 10" descr="High Five Bee">
            <a:extLst>
              <a:ext uri="{FF2B5EF4-FFF2-40B4-BE49-F238E27FC236}">
                <a16:creationId xmlns:a16="http://schemas.microsoft.com/office/drawing/2014/main" id="{16C13DA1-4161-77C6-C2E8-91BF23BFEEE3}"/>
              </a:ext>
            </a:extLst>
          </p:cNvPr>
          <p:cNvPicPr>
            <a:picLocks noChangeAspect="1"/>
          </p:cNvPicPr>
          <p:nvPr/>
        </p:nvPicPr>
        <p:blipFill>
          <a:blip r:embed="rId4"/>
          <a:stretch>
            <a:fillRect/>
          </a:stretch>
        </p:blipFill>
        <p:spPr>
          <a:xfrm>
            <a:off x="8533041" y="3609175"/>
            <a:ext cx="1632866" cy="1632866"/>
          </a:xfrm>
          <a:prstGeom prst="rect">
            <a:avLst/>
          </a:prstGeom>
        </p:spPr>
      </p:pic>
      <p:sp>
        <p:nvSpPr>
          <p:cNvPr id="12" name="Arrow: Right 11">
            <a:extLst>
              <a:ext uri="{FF2B5EF4-FFF2-40B4-BE49-F238E27FC236}">
                <a16:creationId xmlns:a16="http://schemas.microsoft.com/office/drawing/2014/main" id="{11205382-70E1-BF13-3BDC-18F931EFD866}"/>
              </a:ext>
            </a:extLst>
          </p:cNvPr>
          <p:cNvSpPr/>
          <p:nvPr/>
        </p:nvSpPr>
        <p:spPr>
          <a:xfrm>
            <a:off x="5046911" y="4129504"/>
            <a:ext cx="1323978" cy="775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5644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Read-eval-print loop</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Python interpreter is: </a:t>
            </a:r>
          </a:p>
          <a:p>
            <a:pPr lvl="1"/>
            <a:r>
              <a:rPr lang="en-US" sz="2400" dirty="0">
                <a:latin typeface="Tahoma" panose="020B0604030504040204" pitchFamily="34" charset="0"/>
                <a:ea typeface="Tahoma" panose="020B0604030504040204" pitchFamily="34" charset="0"/>
                <a:cs typeface="Tahoma" panose="020B0604030504040204" pitchFamily="34" charset="0"/>
              </a:rPr>
              <a:t>An interactive command tool</a:t>
            </a:r>
          </a:p>
          <a:p>
            <a:pPr lvl="1"/>
            <a:r>
              <a:rPr lang="en-US" sz="2400" dirty="0">
                <a:latin typeface="Tahoma" panose="020B0604030504040204" pitchFamily="34" charset="0"/>
                <a:ea typeface="Tahoma" panose="020B0604030504040204" pitchFamily="34" charset="0"/>
                <a:cs typeface="Tahoma" panose="020B0604030504040204" pitchFamily="34" charset="0"/>
              </a:rPr>
              <a:t>Read-eval-print loop (REPL)</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60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dirty="0"/>
              <a:t>Introduction</a:t>
            </a:r>
            <a:endParaRPr lang="en-AU" dirty="0"/>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dirty="0"/>
              <a:t>Section 3: NUMBERS</a:t>
            </a:r>
            <a:endParaRPr lang="en-AU" dirty="0"/>
          </a:p>
        </p:txBody>
      </p:sp>
    </p:spTree>
    <p:extLst>
      <p:ext uri="{BB962C8B-B14F-4D97-AF65-F5344CB8AC3E}">
        <p14:creationId xmlns:p14="http://schemas.microsoft.com/office/powerpoint/2010/main" val="19507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dirty="0">
                <a:latin typeface="Rockwell" panose="02060603020205020403" pitchFamily="18" charset="0"/>
              </a:rPr>
              <a:t>Numbers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40718"/>
            <a:ext cx="9905999" cy="4407657"/>
          </a:xfrm>
        </p:spPr>
        <p:txBody>
          <a:bodyPr>
            <a:normAutofit lnSpcReduction="1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Natural numbers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Whole numbers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Integers (- 0 +)</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Rational (ratio/fraction)</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Irrational (cannot represent as ratio of 2 whole numbers)</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1919005" y="2077881"/>
            <a:ext cx="1244251" cy="400110"/>
          </a:xfrm>
          <a:prstGeom prst="rect">
            <a:avLst/>
          </a:prstGeom>
          <a:noFill/>
        </p:spPr>
        <p:txBody>
          <a:bodyPr wrap="none" lIns="91440" tIns="45720" rIns="91440" bIns="45720" rtlCol="0" anchor="t">
            <a:spAutoFit/>
          </a:bodyPr>
          <a:lstStyle/>
          <a:p>
            <a:r>
              <a:rPr lang="en-US" sz="2000" dirty="0">
                <a:solidFill>
                  <a:schemeClr val="accent2">
                    <a:lumMod val="20000"/>
                    <a:lumOff val="80000"/>
                  </a:schemeClr>
                </a:solidFill>
              </a:rPr>
              <a:t>1, 2, 3, …</a:t>
            </a:r>
            <a:endParaRPr lang="en-AU" sz="20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CAD6754A-B33B-14F3-6D55-F395709389D2}"/>
              </a:ext>
            </a:extLst>
          </p:cNvPr>
          <p:cNvSpPr txBox="1"/>
          <p:nvPr/>
        </p:nvSpPr>
        <p:spPr>
          <a:xfrm>
            <a:off x="1935933" y="3938689"/>
            <a:ext cx="2882520" cy="400110"/>
          </a:xfrm>
          <a:prstGeom prst="rect">
            <a:avLst/>
          </a:prstGeom>
          <a:noFill/>
        </p:spPr>
        <p:txBody>
          <a:bodyPr wrap="none" rtlCol="0">
            <a:spAutoFit/>
          </a:bodyPr>
          <a:lstStyle/>
          <a:p>
            <a:r>
              <a:rPr lang="en-US" sz="2000" dirty="0">
                <a:solidFill>
                  <a:schemeClr val="accent2">
                    <a:lumMod val="20000"/>
                    <a:lumOff val="80000"/>
                  </a:schemeClr>
                </a:solidFill>
              </a:rPr>
              <a:t>…, -3, -2, -1, 0, 1, 2, 3,…</a:t>
            </a:r>
            <a:endParaRPr lang="en-AU" sz="2000" dirty="0">
              <a:solidFill>
                <a:schemeClr val="accent2">
                  <a:lumMod val="20000"/>
                  <a:lumOff val="80000"/>
                </a:schemeClr>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F66753-ED02-826D-3EC5-ED791D0777ED}"/>
                  </a:ext>
                </a:extLst>
              </p:cNvPr>
              <p:cNvSpPr txBox="1"/>
              <p:nvPr/>
            </p:nvSpPr>
            <p:spPr>
              <a:xfrm>
                <a:off x="1935933" y="4820563"/>
                <a:ext cx="3691010" cy="529504"/>
              </a:xfrm>
              <a:prstGeom prst="rect">
                <a:avLst/>
              </a:prstGeom>
              <a:noFill/>
            </p:spPr>
            <p:txBody>
              <a:bodyPr wrap="none" rtlCol="0">
                <a:spAutoFit/>
              </a:bodyPr>
              <a:lstStyle/>
              <a:p>
                <a:r>
                  <a:rPr lang="en-US" sz="2000" dirty="0">
                    <a:solidFill>
                      <a:schemeClr val="accent2">
                        <a:lumMod val="20000"/>
                        <a:lumOff val="80000"/>
                      </a:schemeClr>
                    </a:solidFill>
                  </a:rPr>
                  <a:t>E.g. 1= </a:t>
                </a:r>
                <a14:m>
                  <m:oMath xmlns:m="http://schemas.openxmlformats.org/officeDocument/2006/math">
                    <m:f>
                      <m:fPr>
                        <m:ctrlPr>
                          <a:rPr lang="en-US" sz="200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4</m:t>
                        </m:r>
                      </m:num>
                      <m:den>
                        <m:r>
                          <a:rPr lang="en-US" sz="2000" b="0" i="1" smtClean="0">
                            <a:solidFill>
                              <a:schemeClr val="accent2">
                                <a:lumMod val="20000"/>
                                <a:lumOff val="80000"/>
                              </a:schemeClr>
                            </a:solidFill>
                            <a:latin typeface="Cambria Math" panose="02040503050406030204" pitchFamily="18" charset="0"/>
                          </a:rPr>
                          <m:t>4</m:t>
                        </m:r>
                      </m:den>
                    </m:f>
                    <m:r>
                      <a:rPr lang="en-US" sz="2000" b="0" i="0" smtClean="0">
                        <a:solidFill>
                          <a:schemeClr val="accent2">
                            <a:lumMod val="20000"/>
                            <a:lumOff val="80000"/>
                          </a:schemeClr>
                        </a:solidFill>
                        <a:latin typeface="Cambria Math" panose="02040503050406030204" pitchFamily="18" charset="0"/>
                      </a:rPr>
                      <m:t> ,  0.5=</m:t>
                    </m:r>
                    <m:f>
                      <m:fPr>
                        <m:ctrlPr>
                          <a:rPr lang="en-US" sz="2000" b="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3</m:t>
                        </m:r>
                      </m:num>
                      <m:den>
                        <m:r>
                          <a:rPr lang="en-US" sz="2000" b="0" i="1" smtClean="0">
                            <a:solidFill>
                              <a:schemeClr val="accent2">
                                <a:lumMod val="20000"/>
                                <a:lumOff val="80000"/>
                              </a:schemeClr>
                            </a:solidFill>
                            <a:latin typeface="Cambria Math" panose="02040503050406030204" pitchFamily="18" charset="0"/>
                          </a:rPr>
                          <m:t>6</m:t>
                        </m:r>
                      </m:den>
                    </m:f>
                  </m:oMath>
                </a14:m>
                <a:r>
                  <a:rPr lang="en-AU" sz="2000" dirty="0">
                    <a:solidFill>
                      <a:schemeClr val="accent2">
                        <a:lumMod val="20000"/>
                        <a:lumOff val="80000"/>
                      </a:schemeClr>
                    </a:solidFill>
                  </a:rPr>
                  <a:t> , 1.33333 = </a:t>
                </a:r>
                <a14:m>
                  <m:oMath xmlns:m="http://schemas.openxmlformats.org/officeDocument/2006/math">
                    <m:f>
                      <m:fPr>
                        <m:ctrlPr>
                          <a:rPr lang="en-AU" sz="200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4</m:t>
                        </m:r>
                      </m:num>
                      <m:den>
                        <m:r>
                          <a:rPr lang="en-US" sz="2000" b="0" i="1" smtClean="0">
                            <a:solidFill>
                              <a:schemeClr val="accent2">
                                <a:lumMod val="20000"/>
                                <a:lumOff val="80000"/>
                              </a:schemeClr>
                            </a:solidFill>
                            <a:latin typeface="Cambria Math" panose="02040503050406030204" pitchFamily="18" charset="0"/>
                          </a:rPr>
                          <m:t>3</m:t>
                        </m:r>
                      </m:den>
                    </m:f>
                  </m:oMath>
                </a14:m>
                <a:endParaRPr lang="en-AU" sz="2000" dirty="0">
                  <a:solidFill>
                    <a:schemeClr val="accent2">
                      <a:lumMod val="20000"/>
                      <a:lumOff val="80000"/>
                    </a:schemeClr>
                  </a:solidFill>
                </a:endParaRPr>
              </a:p>
            </p:txBody>
          </p:sp>
        </mc:Choice>
        <mc:Fallback xmlns="">
          <p:sp>
            <p:nvSpPr>
              <p:cNvPr id="6" name="TextBox 5">
                <a:extLst>
                  <a:ext uri="{FF2B5EF4-FFF2-40B4-BE49-F238E27FC236}">
                    <a16:creationId xmlns:a16="http://schemas.microsoft.com/office/drawing/2014/main" id="{C2F66753-ED02-826D-3EC5-ED791D0777ED}"/>
                  </a:ext>
                </a:extLst>
              </p:cNvPr>
              <p:cNvSpPr txBox="1">
                <a:spLocks noRot="1" noChangeAspect="1" noMove="1" noResize="1" noEditPoints="1" noAdjustHandles="1" noChangeArrowheads="1" noChangeShapeType="1" noTextEdit="1"/>
              </p:cNvSpPr>
              <p:nvPr/>
            </p:nvSpPr>
            <p:spPr>
              <a:xfrm>
                <a:off x="1935933" y="4820563"/>
                <a:ext cx="3691010" cy="529504"/>
              </a:xfrm>
              <a:prstGeom prst="rect">
                <a:avLst/>
              </a:prstGeom>
              <a:blipFill>
                <a:blip r:embed="rId2"/>
                <a:stretch>
                  <a:fillRect l="-1818" b="-804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8ECB58-3F49-5237-6811-3E7F3D97C54E}"/>
                  </a:ext>
                </a:extLst>
              </p:cNvPr>
              <p:cNvSpPr txBox="1"/>
              <p:nvPr/>
            </p:nvSpPr>
            <p:spPr>
              <a:xfrm>
                <a:off x="1935933" y="5772147"/>
                <a:ext cx="1210396" cy="430118"/>
              </a:xfrm>
              <a:prstGeom prst="rect">
                <a:avLst/>
              </a:prstGeom>
              <a:noFill/>
            </p:spPr>
            <p:txBody>
              <a:bodyPr wrap="none" rtlCol="0">
                <a:spAutoFit/>
              </a:bodyPr>
              <a:lstStyle/>
              <a:p>
                <a:r>
                  <a:rPr lang="en-US" sz="2000" dirty="0">
                    <a:solidFill>
                      <a:schemeClr val="accent2">
                        <a:lumMod val="20000"/>
                        <a:lumOff val="80000"/>
                      </a:schemeClr>
                    </a:solidFill>
                  </a:rPr>
                  <a:t>E.g. </a:t>
                </a:r>
                <a:r>
                  <a:rPr lang="el-GR" sz="2000" dirty="0">
                    <a:solidFill>
                      <a:schemeClr val="accent2">
                        <a:lumMod val="20000"/>
                        <a:lumOff val="80000"/>
                      </a:schemeClr>
                    </a:solidFill>
                  </a:rPr>
                  <a:t>π</a:t>
                </a:r>
                <a:r>
                  <a:rPr lang="en-US" sz="2000" dirty="0">
                    <a:solidFill>
                      <a:schemeClr val="accent2">
                        <a:lumMod val="20000"/>
                        <a:lumOff val="80000"/>
                      </a:schemeClr>
                    </a:solidFill>
                  </a:rPr>
                  <a:t>, </a:t>
                </a:r>
                <a14:m>
                  <m:oMath xmlns:m="http://schemas.openxmlformats.org/officeDocument/2006/math">
                    <m:rad>
                      <m:radPr>
                        <m:degHide m:val="on"/>
                        <m:ctrlPr>
                          <a:rPr lang="en-US" sz="2000" i="1" smtClean="0">
                            <a:solidFill>
                              <a:schemeClr val="accent2">
                                <a:lumMod val="20000"/>
                                <a:lumOff val="80000"/>
                              </a:schemeClr>
                            </a:solidFill>
                            <a:latin typeface="Cambria Math" panose="02040503050406030204" pitchFamily="18" charset="0"/>
                          </a:rPr>
                        </m:ctrlPr>
                      </m:radPr>
                      <m:deg/>
                      <m:e>
                        <m:r>
                          <a:rPr lang="en-US" sz="2000" b="0" i="1" smtClean="0">
                            <a:solidFill>
                              <a:schemeClr val="accent2">
                                <a:lumMod val="20000"/>
                                <a:lumOff val="80000"/>
                              </a:schemeClr>
                            </a:solidFill>
                            <a:latin typeface="Cambria Math" panose="02040503050406030204" pitchFamily="18" charset="0"/>
                          </a:rPr>
                          <m:t>2</m:t>
                        </m:r>
                      </m:e>
                    </m:rad>
                  </m:oMath>
                </a14:m>
                <a:endParaRPr lang="en-AU" sz="2000" dirty="0">
                  <a:solidFill>
                    <a:schemeClr val="accent2">
                      <a:lumMod val="20000"/>
                      <a:lumOff val="80000"/>
                    </a:schemeClr>
                  </a:solidFill>
                </a:endParaRPr>
              </a:p>
            </p:txBody>
          </p:sp>
        </mc:Choice>
        <mc:Fallback xmlns="">
          <p:sp>
            <p:nvSpPr>
              <p:cNvPr id="7" name="TextBox 6">
                <a:extLst>
                  <a:ext uri="{FF2B5EF4-FFF2-40B4-BE49-F238E27FC236}">
                    <a16:creationId xmlns:a16="http://schemas.microsoft.com/office/drawing/2014/main" id="{9E8ECB58-3F49-5237-6811-3E7F3D97C54E}"/>
                  </a:ext>
                </a:extLst>
              </p:cNvPr>
              <p:cNvSpPr txBox="1">
                <a:spLocks noRot="1" noChangeAspect="1" noMove="1" noResize="1" noEditPoints="1" noAdjustHandles="1" noChangeArrowheads="1" noChangeShapeType="1" noTextEdit="1"/>
              </p:cNvSpPr>
              <p:nvPr/>
            </p:nvSpPr>
            <p:spPr>
              <a:xfrm>
                <a:off x="1935933" y="5772147"/>
                <a:ext cx="1210396" cy="430118"/>
              </a:xfrm>
              <a:prstGeom prst="rect">
                <a:avLst/>
              </a:prstGeom>
              <a:blipFill>
                <a:blip r:embed="rId3"/>
                <a:stretch>
                  <a:fillRect l="-5556" t="-1429" b="-25714"/>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AE3F48DB-3F96-09AA-4E53-66786FA236C2}"/>
              </a:ext>
            </a:extLst>
          </p:cNvPr>
          <p:cNvSpPr txBox="1"/>
          <p:nvPr/>
        </p:nvSpPr>
        <p:spPr>
          <a:xfrm>
            <a:off x="1935933" y="3016297"/>
            <a:ext cx="1511952" cy="400110"/>
          </a:xfrm>
          <a:prstGeom prst="rect">
            <a:avLst/>
          </a:prstGeom>
          <a:noFill/>
        </p:spPr>
        <p:txBody>
          <a:bodyPr wrap="none" lIns="91440" tIns="45720" rIns="91440" bIns="45720" rtlCol="0" anchor="t">
            <a:spAutoFit/>
          </a:bodyPr>
          <a:lstStyle/>
          <a:p>
            <a:r>
              <a:rPr lang="en-US" sz="2000" dirty="0">
                <a:solidFill>
                  <a:schemeClr val="accent2">
                    <a:lumMod val="20000"/>
                    <a:lumOff val="80000"/>
                  </a:schemeClr>
                </a:solidFill>
              </a:rPr>
              <a:t>0, 1, 2, 3, …</a:t>
            </a:r>
            <a:endParaRPr lang="en-AU" sz="2000" dirty="0">
              <a:solidFill>
                <a:schemeClr val="accent2">
                  <a:lumMod val="20000"/>
                  <a:lumOff val="80000"/>
                </a:schemeClr>
              </a:solidFill>
            </a:endParaRPr>
          </a:p>
        </p:txBody>
      </p:sp>
    </p:spTree>
    <p:extLst>
      <p:ext uri="{BB962C8B-B14F-4D97-AF65-F5344CB8AC3E}">
        <p14:creationId xmlns:p14="http://schemas.microsoft.com/office/powerpoint/2010/main" val="293267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9642" y="231933"/>
            <a:ext cx="9905998" cy="1478570"/>
          </a:xfrm>
        </p:spPr>
        <p:txBody>
          <a:bodyPr>
            <a:normAutofit/>
          </a:bodyPr>
          <a:lstStyle/>
          <a:p>
            <a:r>
              <a:rPr lang="en-US" sz="4400" dirty="0">
                <a:latin typeface="Rockwell" panose="02060603020205020403" pitchFamily="18" charset="0"/>
              </a:rPr>
              <a:t>Numbers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33861"/>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Real</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Continuous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Discrete</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59337B6-DC5A-6E3F-DB2F-C7751DBB9223}"/>
              </a:ext>
            </a:extLst>
          </p:cNvPr>
          <p:cNvSpPr txBox="1"/>
          <p:nvPr/>
        </p:nvSpPr>
        <p:spPr>
          <a:xfrm>
            <a:off x="1846907" y="2172845"/>
            <a:ext cx="3677417" cy="400110"/>
          </a:xfrm>
          <a:prstGeom prst="rect">
            <a:avLst/>
          </a:prstGeom>
          <a:noFill/>
        </p:spPr>
        <p:txBody>
          <a:bodyPr wrap="none" rtlCol="0">
            <a:spAutoFit/>
          </a:bodyPr>
          <a:lstStyle/>
          <a:p>
            <a:r>
              <a:rPr lang="en-US" sz="2000" dirty="0">
                <a:solidFill>
                  <a:schemeClr val="accent2">
                    <a:lumMod val="20000"/>
                    <a:lumOff val="80000"/>
                  </a:schemeClr>
                </a:solidFill>
              </a:rPr>
              <a:t>All rational and irrational numbers</a:t>
            </a:r>
            <a:endParaRPr lang="en-AU" sz="20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F6FC9D14-E456-E22D-6406-DBBEFC887066}"/>
              </a:ext>
            </a:extLst>
          </p:cNvPr>
          <p:cNvSpPr txBox="1"/>
          <p:nvPr/>
        </p:nvSpPr>
        <p:spPr>
          <a:xfrm>
            <a:off x="1846907" y="3111939"/>
            <a:ext cx="7367530" cy="400110"/>
          </a:xfrm>
          <a:prstGeom prst="rect">
            <a:avLst/>
          </a:prstGeom>
          <a:noFill/>
        </p:spPr>
        <p:txBody>
          <a:bodyPr wrap="none" rtlCol="0">
            <a:spAutoFit/>
          </a:bodyPr>
          <a:lstStyle/>
          <a:p>
            <a:r>
              <a:rPr lang="en-US" sz="2000" dirty="0">
                <a:solidFill>
                  <a:schemeClr val="accent2">
                    <a:lumMod val="20000"/>
                    <a:lumOff val="80000"/>
                  </a:schemeClr>
                </a:solidFill>
              </a:rPr>
              <a:t>Might have fractional values, can be measured (e.g. weight, speed, </a:t>
            </a:r>
            <a:r>
              <a:rPr lang="en-US" sz="2000" dirty="0" err="1">
                <a:solidFill>
                  <a:schemeClr val="accent2">
                    <a:lumMod val="20000"/>
                    <a:lumOff val="80000"/>
                  </a:schemeClr>
                </a:solidFill>
              </a:rPr>
              <a:t>etc</a:t>
            </a:r>
            <a:r>
              <a:rPr lang="en-US" sz="2000" dirty="0">
                <a:solidFill>
                  <a:schemeClr val="accent2">
                    <a:lumMod val="20000"/>
                    <a:lumOff val="80000"/>
                  </a:schemeClr>
                </a:solidFill>
              </a:rPr>
              <a:t>)</a:t>
            </a:r>
            <a:endParaRPr lang="en-AU" sz="2000" dirty="0">
              <a:solidFill>
                <a:schemeClr val="accent2">
                  <a:lumMod val="20000"/>
                  <a:lumOff val="80000"/>
                </a:schemeClr>
              </a:solidFill>
            </a:endParaRPr>
          </a:p>
        </p:txBody>
      </p:sp>
      <p:sp>
        <p:nvSpPr>
          <p:cNvPr id="6" name="Arrow: Right 5">
            <a:extLst>
              <a:ext uri="{FF2B5EF4-FFF2-40B4-BE49-F238E27FC236}">
                <a16:creationId xmlns:a16="http://schemas.microsoft.com/office/drawing/2014/main" id="{BA2D37ED-C170-6375-F259-4D46F1FD6C1E}"/>
              </a:ext>
            </a:extLst>
          </p:cNvPr>
          <p:cNvSpPr/>
          <p:nvPr/>
        </p:nvSpPr>
        <p:spPr>
          <a:xfrm>
            <a:off x="1982709" y="3621396"/>
            <a:ext cx="425513" cy="289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42C3C447-9D20-7315-39AE-70B1C61242E3}"/>
              </a:ext>
            </a:extLst>
          </p:cNvPr>
          <p:cNvSpPr txBox="1"/>
          <p:nvPr/>
        </p:nvSpPr>
        <p:spPr>
          <a:xfrm>
            <a:off x="2497248" y="3566196"/>
            <a:ext cx="1034257" cy="400110"/>
          </a:xfrm>
          <a:prstGeom prst="rect">
            <a:avLst/>
          </a:prstGeom>
          <a:noFill/>
        </p:spPr>
        <p:txBody>
          <a:bodyPr wrap="none" rtlCol="0">
            <a:spAutoFit/>
          </a:bodyPr>
          <a:lstStyle/>
          <a:p>
            <a:r>
              <a:rPr lang="en-US" sz="2000" dirty="0">
                <a:solidFill>
                  <a:schemeClr val="accent2">
                    <a:lumMod val="20000"/>
                    <a:lumOff val="80000"/>
                  </a:schemeClr>
                </a:solidFill>
              </a:rPr>
              <a:t>Use real</a:t>
            </a:r>
            <a:endParaRPr lang="en-AU" sz="2000" dirty="0">
              <a:solidFill>
                <a:schemeClr val="accent2">
                  <a:lumMod val="20000"/>
                  <a:lumOff val="80000"/>
                </a:schemeClr>
              </a:solidFill>
            </a:endParaRPr>
          </a:p>
        </p:txBody>
      </p:sp>
      <p:sp>
        <p:nvSpPr>
          <p:cNvPr id="8" name="TextBox 7">
            <a:extLst>
              <a:ext uri="{FF2B5EF4-FFF2-40B4-BE49-F238E27FC236}">
                <a16:creationId xmlns:a16="http://schemas.microsoft.com/office/drawing/2014/main" id="{37E36919-B0AC-F3AA-641C-D32A668A9DA0}"/>
              </a:ext>
            </a:extLst>
          </p:cNvPr>
          <p:cNvSpPr txBox="1"/>
          <p:nvPr/>
        </p:nvSpPr>
        <p:spPr>
          <a:xfrm>
            <a:off x="1846907" y="4635281"/>
            <a:ext cx="5382243" cy="400110"/>
          </a:xfrm>
          <a:prstGeom prst="rect">
            <a:avLst/>
          </a:prstGeom>
          <a:noFill/>
        </p:spPr>
        <p:txBody>
          <a:bodyPr wrap="none" rtlCol="0">
            <a:spAutoFit/>
          </a:bodyPr>
          <a:lstStyle/>
          <a:p>
            <a:r>
              <a:rPr lang="en-US" sz="2000" dirty="0">
                <a:solidFill>
                  <a:schemeClr val="accent2">
                    <a:lumMod val="20000"/>
                    <a:lumOff val="80000"/>
                  </a:schemeClr>
                </a:solidFill>
              </a:rPr>
              <a:t>Can only have whole number values, when counting</a:t>
            </a:r>
            <a:endParaRPr lang="en-AU" sz="2000" dirty="0">
              <a:solidFill>
                <a:schemeClr val="accent2">
                  <a:lumMod val="20000"/>
                  <a:lumOff val="80000"/>
                </a:schemeClr>
              </a:solidFill>
            </a:endParaRPr>
          </a:p>
        </p:txBody>
      </p:sp>
      <p:sp>
        <p:nvSpPr>
          <p:cNvPr id="9" name="Arrow: Right 8">
            <a:extLst>
              <a:ext uri="{FF2B5EF4-FFF2-40B4-BE49-F238E27FC236}">
                <a16:creationId xmlns:a16="http://schemas.microsoft.com/office/drawing/2014/main" id="{B7314727-24C8-5C20-4745-3A588D1085E6}"/>
              </a:ext>
            </a:extLst>
          </p:cNvPr>
          <p:cNvSpPr/>
          <p:nvPr/>
        </p:nvSpPr>
        <p:spPr>
          <a:xfrm>
            <a:off x="1893683" y="5085394"/>
            <a:ext cx="425513" cy="289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FB149DA-1517-62B6-097A-0880393B7FBE}"/>
              </a:ext>
            </a:extLst>
          </p:cNvPr>
          <p:cNvSpPr txBox="1"/>
          <p:nvPr/>
        </p:nvSpPr>
        <p:spPr>
          <a:xfrm>
            <a:off x="2408222" y="5030194"/>
            <a:ext cx="2576731" cy="400110"/>
          </a:xfrm>
          <a:prstGeom prst="rect">
            <a:avLst/>
          </a:prstGeom>
          <a:noFill/>
        </p:spPr>
        <p:txBody>
          <a:bodyPr wrap="none" rtlCol="0">
            <a:spAutoFit/>
          </a:bodyPr>
          <a:lstStyle/>
          <a:p>
            <a:r>
              <a:rPr lang="en-US" sz="2000" dirty="0">
                <a:solidFill>
                  <a:schemeClr val="accent2">
                    <a:lumMod val="20000"/>
                    <a:lumOff val="80000"/>
                  </a:schemeClr>
                </a:solidFill>
              </a:rPr>
              <a:t>Use naturals or integers</a:t>
            </a:r>
            <a:endParaRPr lang="en-AU" sz="2000" dirty="0">
              <a:solidFill>
                <a:schemeClr val="accent2">
                  <a:lumMod val="20000"/>
                  <a:lumOff val="80000"/>
                </a:schemeClr>
              </a:solidFill>
            </a:endParaRPr>
          </a:p>
        </p:txBody>
      </p:sp>
      <p:pic>
        <p:nvPicPr>
          <p:cNvPr id="11" name="Picture 10" descr="Question Cat">
            <a:extLst>
              <a:ext uri="{FF2B5EF4-FFF2-40B4-BE49-F238E27FC236}">
                <a16:creationId xmlns:a16="http://schemas.microsoft.com/office/drawing/2014/main" id="{60FB9F80-B722-D98F-76C4-7B9A62B7C709}"/>
              </a:ext>
            </a:extLst>
          </p:cNvPr>
          <p:cNvPicPr>
            <a:picLocks noChangeAspect="1"/>
          </p:cNvPicPr>
          <p:nvPr/>
        </p:nvPicPr>
        <p:blipFill>
          <a:blip r:embed="rId2"/>
          <a:stretch>
            <a:fillRect/>
          </a:stretch>
        </p:blipFill>
        <p:spPr>
          <a:xfrm>
            <a:off x="1982709" y="5480307"/>
            <a:ext cx="844767" cy="844767"/>
          </a:xfrm>
          <a:prstGeom prst="rect">
            <a:avLst/>
          </a:prstGeom>
        </p:spPr>
      </p:pic>
      <p:sp>
        <p:nvSpPr>
          <p:cNvPr id="12" name="TextBox 11">
            <a:extLst>
              <a:ext uri="{FF2B5EF4-FFF2-40B4-BE49-F238E27FC236}">
                <a16:creationId xmlns:a16="http://schemas.microsoft.com/office/drawing/2014/main" id="{C6388D22-2CFF-EE58-B9D8-92A1ED372FD4}"/>
              </a:ext>
            </a:extLst>
          </p:cNvPr>
          <p:cNvSpPr txBox="1"/>
          <p:nvPr/>
        </p:nvSpPr>
        <p:spPr>
          <a:xfrm>
            <a:off x="2827477" y="5641387"/>
            <a:ext cx="3892990" cy="369332"/>
          </a:xfrm>
          <a:prstGeom prst="rect">
            <a:avLst/>
          </a:prstGeom>
          <a:solidFill>
            <a:schemeClr val="accent2"/>
          </a:solidFill>
        </p:spPr>
        <p:txBody>
          <a:bodyPr wrap="square" rtlCol="0">
            <a:spAutoFit/>
          </a:bodyPr>
          <a:lstStyle/>
          <a:p>
            <a:r>
              <a:rPr lang="en-US" dirty="0"/>
              <a:t>When use natural and when integer?</a:t>
            </a:r>
            <a:endParaRPr lang="en-AU" dirty="0"/>
          </a:p>
        </p:txBody>
      </p:sp>
    </p:spTree>
    <p:extLst>
      <p:ext uri="{BB962C8B-B14F-4D97-AF65-F5344CB8AC3E}">
        <p14:creationId xmlns:p14="http://schemas.microsoft.com/office/powerpoint/2010/main" val="102031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dirty="0">
                <a:latin typeface="Rockwell" panose="02060603020205020403" pitchFamily="18" charset="0"/>
              </a:rPr>
              <a:t>Arithmetic operations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833031"/>
            <a:ext cx="9905999" cy="3541714"/>
          </a:xfrm>
        </p:spPr>
        <p:txBody>
          <a:bodyPr>
            <a:normAutofit lnSpcReduction="1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Addition</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Subtraction</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Multiplication</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Division</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2037030" y="2245263"/>
            <a:ext cx="1233030" cy="400110"/>
          </a:xfrm>
          <a:prstGeom prst="rect">
            <a:avLst/>
          </a:prstGeom>
          <a:noFill/>
        </p:spPr>
        <p:txBody>
          <a:bodyPr wrap="none" rtlCol="0">
            <a:spAutoFit/>
          </a:bodyPr>
          <a:lstStyle/>
          <a:p>
            <a:r>
              <a:rPr lang="en-US" sz="2000" dirty="0">
                <a:solidFill>
                  <a:schemeClr val="accent2">
                    <a:lumMod val="20000"/>
                    <a:lumOff val="80000"/>
                  </a:schemeClr>
                </a:solidFill>
              </a:rPr>
              <a:t>3 + 5 = 8</a:t>
            </a:r>
            <a:endParaRPr lang="en-AU" sz="20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CAD6754A-B33B-14F3-6D55-F395709389D2}"/>
              </a:ext>
            </a:extLst>
          </p:cNvPr>
          <p:cNvSpPr txBox="1"/>
          <p:nvPr/>
        </p:nvSpPr>
        <p:spPr>
          <a:xfrm>
            <a:off x="2037030" y="3203778"/>
            <a:ext cx="2686954" cy="400110"/>
          </a:xfrm>
          <a:prstGeom prst="rect">
            <a:avLst/>
          </a:prstGeom>
          <a:noFill/>
        </p:spPr>
        <p:txBody>
          <a:bodyPr wrap="none" rtlCol="0">
            <a:spAutoFit/>
          </a:bodyPr>
          <a:lstStyle/>
          <a:p>
            <a:r>
              <a:rPr lang="en-US" sz="2000" dirty="0">
                <a:solidFill>
                  <a:schemeClr val="accent2">
                    <a:lumMod val="20000"/>
                    <a:lumOff val="80000"/>
                  </a:schemeClr>
                </a:solidFill>
              </a:rPr>
              <a:t>9 – 11 = 9 + (-11) = -2</a:t>
            </a:r>
            <a:endParaRPr lang="en-AU" sz="2000" dirty="0">
              <a:solidFill>
                <a:schemeClr val="accent2">
                  <a:lumMod val="20000"/>
                  <a:lumOff val="80000"/>
                </a:schemeClr>
              </a:solidFill>
            </a:endParaRPr>
          </a:p>
        </p:txBody>
      </p:sp>
      <p:sp>
        <p:nvSpPr>
          <p:cNvPr id="6" name="TextBox 5">
            <a:extLst>
              <a:ext uri="{FF2B5EF4-FFF2-40B4-BE49-F238E27FC236}">
                <a16:creationId xmlns:a16="http://schemas.microsoft.com/office/drawing/2014/main" id="{C2F66753-ED02-826D-3EC5-ED791D0777ED}"/>
              </a:ext>
            </a:extLst>
          </p:cNvPr>
          <p:cNvSpPr txBox="1"/>
          <p:nvPr/>
        </p:nvSpPr>
        <p:spPr>
          <a:xfrm>
            <a:off x="1935933" y="4162293"/>
            <a:ext cx="1955985" cy="400110"/>
          </a:xfrm>
          <a:prstGeom prst="rect">
            <a:avLst/>
          </a:prstGeom>
          <a:noFill/>
        </p:spPr>
        <p:txBody>
          <a:bodyPr wrap="none" rtlCol="0">
            <a:spAutoFit/>
          </a:bodyPr>
          <a:lstStyle/>
          <a:p>
            <a:r>
              <a:rPr lang="en-US" sz="2000" dirty="0">
                <a:solidFill>
                  <a:schemeClr val="accent2">
                    <a:lumMod val="20000"/>
                    <a:lumOff val="80000"/>
                  </a:schemeClr>
                </a:solidFill>
              </a:rPr>
              <a:t>2x4 = 4 + 4 = 8</a:t>
            </a:r>
            <a:endParaRPr lang="en-AU" sz="2000" dirty="0">
              <a:solidFill>
                <a:schemeClr val="accent2">
                  <a:lumMod val="20000"/>
                  <a:lumOff val="80000"/>
                </a:schemeClr>
              </a:solidFill>
            </a:endParaRPr>
          </a:p>
        </p:txBody>
      </p:sp>
      <p:sp>
        <p:nvSpPr>
          <p:cNvPr id="7" name="TextBox 6">
            <a:extLst>
              <a:ext uri="{FF2B5EF4-FFF2-40B4-BE49-F238E27FC236}">
                <a16:creationId xmlns:a16="http://schemas.microsoft.com/office/drawing/2014/main" id="{9E8ECB58-3F49-5237-6811-3E7F3D97C54E}"/>
              </a:ext>
            </a:extLst>
          </p:cNvPr>
          <p:cNvSpPr txBox="1"/>
          <p:nvPr/>
        </p:nvSpPr>
        <p:spPr>
          <a:xfrm>
            <a:off x="1935933" y="5109993"/>
            <a:ext cx="2024913" cy="707886"/>
          </a:xfrm>
          <a:prstGeom prst="rect">
            <a:avLst/>
          </a:prstGeom>
          <a:noFill/>
        </p:spPr>
        <p:txBody>
          <a:bodyPr wrap="none" rtlCol="0">
            <a:spAutoFit/>
          </a:bodyPr>
          <a:lstStyle/>
          <a:p>
            <a:r>
              <a:rPr lang="en-US" sz="2000" dirty="0">
                <a:solidFill>
                  <a:schemeClr val="accent2">
                    <a:lumMod val="20000"/>
                    <a:lumOff val="80000"/>
                  </a:schemeClr>
                </a:solidFill>
              </a:rPr>
              <a:t>12÷5 = 2 or 2.4?</a:t>
            </a:r>
          </a:p>
          <a:p>
            <a:r>
              <a:rPr lang="en-US" sz="2000" dirty="0">
                <a:solidFill>
                  <a:schemeClr val="accent2">
                    <a:lumMod val="20000"/>
                    <a:lumOff val="80000"/>
                  </a:schemeClr>
                </a:solidFill>
              </a:rPr>
              <a:t>12 div 5 = 2</a:t>
            </a:r>
            <a:endParaRPr lang="en-AU" sz="2000" dirty="0">
              <a:solidFill>
                <a:schemeClr val="accent2">
                  <a:lumMod val="20000"/>
                  <a:lumOff val="80000"/>
                </a:schemeClr>
              </a:solidFill>
            </a:endParaRPr>
          </a:p>
        </p:txBody>
      </p:sp>
    </p:spTree>
    <p:extLst>
      <p:ext uri="{BB962C8B-B14F-4D97-AF65-F5344CB8AC3E}">
        <p14:creationId xmlns:p14="http://schemas.microsoft.com/office/powerpoint/2010/main" val="67704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dirty="0">
                <a:latin typeface="Rockwell" panose="02060603020205020403" pitchFamily="18" charset="0"/>
              </a:rPr>
              <a:t>Arithmetic operations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1582436"/>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Modulo</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Power</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2021831" y="2092298"/>
            <a:ext cx="1643399" cy="400110"/>
          </a:xfrm>
          <a:prstGeom prst="rect">
            <a:avLst/>
          </a:prstGeom>
          <a:noFill/>
        </p:spPr>
        <p:txBody>
          <a:bodyPr wrap="none" rtlCol="0">
            <a:spAutoFit/>
          </a:bodyPr>
          <a:lstStyle/>
          <a:p>
            <a:r>
              <a:rPr lang="en-US" sz="2000" dirty="0">
                <a:solidFill>
                  <a:schemeClr val="accent2">
                    <a:lumMod val="20000"/>
                    <a:lumOff val="80000"/>
                  </a:schemeClr>
                </a:solidFill>
              </a:rPr>
              <a:t>13 mod 5 = 3</a:t>
            </a:r>
            <a:endParaRPr lang="en-AU" sz="2000" dirty="0">
              <a:solidFill>
                <a:schemeClr val="accent2">
                  <a:lumMod val="20000"/>
                  <a:lumOff val="8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D6754A-B33B-14F3-6D55-F395709389D2}"/>
                  </a:ext>
                </a:extLst>
              </p:cNvPr>
              <p:cNvSpPr txBox="1"/>
              <p:nvPr/>
            </p:nvSpPr>
            <p:spPr>
              <a:xfrm>
                <a:off x="2074633" y="3062081"/>
                <a:ext cx="1764650" cy="400110"/>
              </a:xfrm>
              <a:prstGeom prst="rect">
                <a:avLst/>
              </a:prstGeom>
              <a:noFill/>
            </p:spPr>
            <p:txBody>
              <a:bodyPr wrap="none" rtlCol="0">
                <a:spAutoFit/>
              </a:bodyPr>
              <a:lstStyle/>
              <a:p>
                <a14:m>
                  <m:oMath xmlns:m="http://schemas.openxmlformats.org/officeDocument/2006/math">
                    <m:sSup>
                      <m:sSupPr>
                        <m:ctrlPr>
                          <a:rPr lang="en-AU" sz="2000" i="1" smtClean="0">
                            <a:solidFill>
                              <a:schemeClr val="accent2">
                                <a:lumMod val="20000"/>
                                <a:lumOff val="80000"/>
                              </a:schemeClr>
                            </a:solidFill>
                            <a:latin typeface="Cambria Math" panose="02040503050406030204" pitchFamily="18" charset="0"/>
                          </a:rPr>
                        </m:ctrlPr>
                      </m:sSupPr>
                      <m:e>
                        <m:r>
                          <a:rPr lang="en-US" sz="2000" b="0" i="1" smtClean="0">
                            <a:solidFill>
                              <a:schemeClr val="accent2">
                                <a:lumMod val="20000"/>
                                <a:lumOff val="80000"/>
                              </a:schemeClr>
                            </a:solidFill>
                            <a:latin typeface="Cambria Math" panose="02040503050406030204" pitchFamily="18" charset="0"/>
                          </a:rPr>
                          <m:t>3</m:t>
                        </m:r>
                      </m:e>
                      <m:sup>
                        <m:r>
                          <a:rPr lang="en-US" sz="2000" b="0" i="1" smtClean="0">
                            <a:solidFill>
                              <a:schemeClr val="accent2">
                                <a:lumMod val="20000"/>
                                <a:lumOff val="80000"/>
                              </a:schemeClr>
                            </a:solidFill>
                            <a:latin typeface="Cambria Math" panose="02040503050406030204" pitchFamily="18" charset="0"/>
                          </a:rPr>
                          <m:t>2</m:t>
                        </m:r>
                      </m:sup>
                    </m:sSup>
                  </m:oMath>
                </a14:m>
                <a:r>
                  <a:rPr lang="en-AU" sz="2000" dirty="0">
                    <a:solidFill>
                      <a:schemeClr val="accent2">
                        <a:lumMod val="20000"/>
                        <a:lumOff val="80000"/>
                      </a:schemeClr>
                    </a:solidFill>
                  </a:rPr>
                  <a:t> = 3 x 3 = 9</a:t>
                </a:r>
              </a:p>
            </p:txBody>
          </p:sp>
        </mc:Choice>
        <mc:Fallback xmlns="">
          <p:sp>
            <p:nvSpPr>
              <p:cNvPr id="5" name="TextBox 4">
                <a:extLst>
                  <a:ext uri="{FF2B5EF4-FFF2-40B4-BE49-F238E27FC236}">
                    <a16:creationId xmlns:a16="http://schemas.microsoft.com/office/drawing/2014/main" id="{CAD6754A-B33B-14F3-6D55-F395709389D2}"/>
                  </a:ext>
                </a:extLst>
              </p:cNvPr>
              <p:cNvSpPr txBox="1">
                <a:spLocks noRot="1" noChangeAspect="1" noMove="1" noResize="1" noEditPoints="1" noAdjustHandles="1" noChangeArrowheads="1" noChangeShapeType="1" noTextEdit="1"/>
              </p:cNvSpPr>
              <p:nvPr/>
            </p:nvSpPr>
            <p:spPr>
              <a:xfrm>
                <a:off x="2074633" y="3062081"/>
                <a:ext cx="1764650" cy="400110"/>
              </a:xfrm>
              <a:prstGeom prst="rect">
                <a:avLst/>
              </a:prstGeom>
              <a:blipFill>
                <a:blip r:embed="rId3"/>
                <a:stretch>
                  <a:fillRect t="-6061" r="-2759" b="-2727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76B94D-62BB-EAA0-523F-656569784A18}"/>
                  </a:ext>
                </a:extLst>
              </p:cNvPr>
              <p:cNvSpPr txBox="1"/>
              <p:nvPr/>
            </p:nvSpPr>
            <p:spPr>
              <a:xfrm>
                <a:off x="2074633" y="3435009"/>
                <a:ext cx="900631" cy="400110"/>
              </a:xfrm>
              <a:prstGeom prst="rect">
                <a:avLst/>
              </a:prstGeom>
              <a:noFill/>
            </p:spPr>
            <p:txBody>
              <a:bodyPr wrap="none" rtlCol="0">
                <a:spAutoFit/>
              </a:bodyPr>
              <a:lstStyle/>
              <a:p>
                <a14:m>
                  <m:oMath xmlns:m="http://schemas.openxmlformats.org/officeDocument/2006/math">
                    <m:sSup>
                      <m:sSupPr>
                        <m:ctrlPr>
                          <a:rPr lang="en-AU" sz="2000" i="1" smtClean="0">
                            <a:solidFill>
                              <a:schemeClr val="accent2">
                                <a:lumMod val="20000"/>
                                <a:lumOff val="80000"/>
                              </a:schemeClr>
                            </a:solidFill>
                            <a:latin typeface="Cambria Math" panose="02040503050406030204" pitchFamily="18" charset="0"/>
                          </a:rPr>
                        </m:ctrlPr>
                      </m:sSupPr>
                      <m:e>
                        <m:r>
                          <a:rPr lang="en-US" sz="2000" b="0" i="1" smtClean="0">
                            <a:solidFill>
                              <a:schemeClr val="accent2">
                                <a:lumMod val="20000"/>
                                <a:lumOff val="80000"/>
                              </a:schemeClr>
                            </a:solidFill>
                            <a:latin typeface="Cambria Math" panose="02040503050406030204" pitchFamily="18" charset="0"/>
                          </a:rPr>
                          <m:t>3</m:t>
                        </m:r>
                      </m:e>
                      <m:sup>
                        <m:r>
                          <a:rPr lang="en-US" sz="2000" b="0" i="1" smtClean="0">
                            <a:solidFill>
                              <a:schemeClr val="accent2">
                                <a:lumMod val="20000"/>
                                <a:lumOff val="80000"/>
                              </a:schemeClr>
                            </a:solidFill>
                            <a:latin typeface="Cambria Math" panose="02040503050406030204" pitchFamily="18" charset="0"/>
                          </a:rPr>
                          <m:t>0</m:t>
                        </m:r>
                      </m:sup>
                    </m:sSup>
                  </m:oMath>
                </a14:m>
                <a:r>
                  <a:rPr lang="en-AU" sz="2000" dirty="0">
                    <a:solidFill>
                      <a:schemeClr val="accent2">
                        <a:lumMod val="20000"/>
                        <a:lumOff val="80000"/>
                      </a:schemeClr>
                    </a:solidFill>
                  </a:rPr>
                  <a:t> = 1</a:t>
                </a:r>
              </a:p>
            </p:txBody>
          </p:sp>
        </mc:Choice>
        <mc:Fallback xmlns="">
          <p:sp>
            <p:nvSpPr>
              <p:cNvPr id="8" name="TextBox 7">
                <a:extLst>
                  <a:ext uri="{FF2B5EF4-FFF2-40B4-BE49-F238E27FC236}">
                    <a16:creationId xmlns:a16="http://schemas.microsoft.com/office/drawing/2014/main" id="{0976B94D-62BB-EAA0-523F-656569784A18}"/>
                  </a:ext>
                </a:extLst>
              </p:cNvPr>
              <p:cNvSpPr txBox="1">
                <a:spLocks noRot="1" noChangeAspect="1" noMove="1" noResize="1" noEditPoints="1" noAdjustHandles="1" noChangeArrowheads="1" noChangeShapeType="1" noTextEdit="1"/>
              </p:cNvSpPr>
              <p:nvPr/>
            </p:nvSpPr>
            <p:spPr>
              <a:xfrm>
                <a:off x="2074633" y="3435009"/>
                <a:ext cx="900631" cy="400110"/>
              </a:xfrm>
              <a:prstGeom prst="rect">
                <a:avLst/>
              </a:prstGeom>
              <a:blipFill>
                <a:blip r:embed="rId4"/>
                <a:stretch>
                  <a:fillRect t="-6061" r="-6757" b="-27273"/>
                </a:stretch>
              </a:blipFill>
            </p:spPr>
            <p:txBody>
              <a:bodyPr/>
              <a:lstStyle/>
              <a:p>
                <a:r>
                  <a:rPr lang="en-AU">
                    <a:noFill/>
                  </a:rPr>
                  <a:t> </a:t>
                </a:r>
              </a:p>
            </p:txBody>
          </p:sp>
        </mc:Fallback>
      </mc:AlternateContent>
      <p:graphicFrame>
        <p:nvGraphicFramePr>
          <p:cNvPr id="9" name="Table 8">
            <a:extLst>
              <a:ext uri="{FF2B5EF4-FFF2-40B4-BE49-F238E27FC236}">
                <a16:creationId xmlns:a16="http://schemas.microsoft.com/office/drawing/2014/main" id="{4CD19157-5CF1-05B4-426D-37230A53F605}"/>
              </a:ext>
            </a:extLst>
          </p:cNvPr>
          <p:cNvGraphicFramePr>
            <a:graphicFrameLocks noGrp="1"/>
          </p:cNvGraphicFramePr>
          <p:nvPr>
            <p:extLst>
              <p:ext uri="{D42A27DB-BD31-4B8C-83A1-F6EECF244321}">
                <p14:modId xmlns:p14="http://schemas.microsoft.com/office/powerpoint/2010/main" val="1325105647"/>
              </p:ext>
            </p:extLst>
          </p:nvPr>
        </p:nvGraphicFramePr>
        <p:xfrm>
          <a:off x="1597435" y="4208047"/>
          <a:ext cx="6876609" cy="1381760"/>
        </p:xfrm>
        <a:graphic>
          <a:graphicData uri="http://schemas.openxmlformats.org/drawingml/2006/table">
            <a:tbl>
              <a:tblPr firstRow="1" bandRow="1">
                <a:tableStyleId>{5C22544A-7EE6-4342-B048-85BDC9FD1C3A}</a:tableStyleId>
              </a:tblPr>
              <a:tblGrid>
                <a:gridCol w="1408093">
                  <a:extLst>
                    <a:ext uri="{9D8B030D-6E8A-4147-A177-3AD203B41FA5}">
                      <a16:colId xmlns:a16="http://schemas.microsoft.com/office/drawing/2014/main" val="4142252788"/>
                    </a:ext>
                  </a:extLst>
                </a:gridCol>
                <a:gridCol w="2209269">
                  <a:extLst>
                    <a:ext uri="{9D8B030D-6E8A-4147-A177-3AD203B41FA5}">
                      <a16:colId xmlns:a16="http://schemas.microsoft.com/office/drawing/2014/main" val="1959422175"/>
                    </a:ext>
                  </a:extLst>
                </a:gridCol>
                <a:gridCol w="3259247">
                  <a:extLst>
                    <a:ext uri="{9D8B030D-6E8A-4147-A177-3AD203B41FA5}">
                      <a16:colId xmlns:a16="http://schemas.microsoft.com/office/drawing/2014/main" val="1240329467"/>
                    </a:ext>
                  </a:extLst>
                </a:gridCol>
              </a:tblGrid>
              <a:tr h="370840">
                <a:tc>
                  <a:txBody>
                    <a:bodyPr/>
                    <a:lstStyle/>
                    <a:p>
                      <a:r>
                        <a:rPr lang="en-US" dirty="0"/>
                        <a:t>Precedence</a:t>
                      </a:r>
                      <a:endParaRPr lang="en-AU" dirty="0"/>
                    </a:p>
                  </a:txBody>
                  <a:tcPr/>
                </a:tc>
                <a:tc>
                  <a:txBody>
                    <a:bodyPr/>
                    <a:lstStyle/>
                    <a:p>
                      <a:r>
                        <a:rPr lang="en-US" dirty="0"/>
                        <a:t>Operations</a:t>
                      </a:r>
                      <a:endParaRPr lang="en-AU" dirty="0"/>
                    </a:p>
                  </a:txBody>
                  <a:tcPr/>
                </a:tc>
                <a:tc>
                  <a:txBody>
                    <a:bodyPr/>
                    <a:lstStyle/>
                    <a:p>
                      <a:r>
                        <a:rPr lang="en-US" dirty="0"/>
                        <a:t>Example</a:t>
                      </a:r>
                      <a:endParaRPr lang="en-AU" dirty="0"/>
                    </a:p>
                  </a:txBody>
                  <a:tcPr/>
                </a:tc>
                <a:extLst>
                  <a:ext uri="{0D108BD9-81ED-4DB2-BD59-A6C34878D82A}">
                    <a16:rowId xmlns:a16="http://schemas.microsoft.com/office/drawing/2014/main" val="1180190422"/>
                  </a:ext>
                </a:extLst>
              </a:tr>
              <a:tr h="370840">
                <a:tc>
                  <a:txBody>
                    <a:bodyPr/>
                    <a:lstStyle/>
                    <a:p>
                      <a:r>
                        <a:rPr lang="en-US" dirty="0"/>
                        <a:t>Highest</a:t>
                      </a:r>
                      <a:endParaRPr lang="en-AU" dirty="0"/>
                    </a:p>
                  </a:txBody>
                  <a:tcPr/>
                </a:tc>
                <a:tc>
                  <a:txBody>
                    <a:bodyPr/>
                    <a:lstStyle/>
                    <a:p>
                      <a:r>
                        <a:rPr lang="en-US" dirty="0"/>
                        <a:t>Unary + and -, </a:t>
                      </a:r>
                    </a:p>
                    <a:p>
                      <a:r>
                        <a:rPr lang="en-US" dirty="0"/>
                        <a:t>x, </a:t>
                      </a:r>
                      <a:r>
                        <a:rPr lang="en-US" sz="1800" dirty="0">
                          <a:solidFill>
                            <a:schemeClr val="bg1"/>
                          </a:solidFill>
                        </a:rPr>
                        <a:t>÷, </a:t>
                      </a:r>
                      <a:r>
                        <a:rPr lang="en-US" dirty="0"/>
                        <a:t>/, div, mod</a:t>
                      </a:r>
                      <a:endParaRPr lang="en-AU" dirty="0"/>
                    </a:p>
                  </a:txBody>
                  <a:tcPr/>
                </a:tc>
                <a:tc>
                  <a:txBody>
                    <a:bodyPr/>
                    <a:lstStyle/>
                    <a:p>
                      <a:r>
                        <a:rPr lang="en-US" dirty="0"/>
                        <a:t>2 x -4 = 2 x (-4) = -8</a:t>
                      </a:r>
                      <a:endParaRPr lang="en-AU" dirty="0"/>
                    </a:p>
                  </a:txBody>
                  <a:tcPr/>
                </a:tc>
                <a:extLst>
                  <a:ext uri="{0D108BD9-81ED-4DB2-BD59-A6C34878D82A}">
                    <a16:rowId xmlns:a16="http://schemas.microsoft.com/office/drawing/2014/main" val="4273427150"/>
                  </a:ext>
                </a:extLst>
              </a:tr>
              <a:tr h="370840">
                <a:tc>
                  <a:txBody>
                    <a:bodyPr/>
                    <a:lstStyle/>
                    <a:p>
                      <a:r>
                        <a:rPr lang="en-US" dirty="0"/>
                        <a:t>Lowest</a:t>
                      </a:r>
                      <a:endParaRPr lang="en-AU" dirty="0"/>
                    </a:p>
                  </a:txBody>
                  <a:tcPr/>
                </a:tc>
                <a:tc>
                  <a:txBody>
                    <a:bodyPr/>
                    <a:lstStyle/>
                    <a:p>
                      <a:r>
                        <a:rPr lang="en-US" dirty="0"/>
                        <a:t>Binary + and -</a:t>
                      </a:r>
                      <a:endParaRPr lang="en-AU" dirty="0"/>
                    </a:p>
                  </a:txBody>
                  <a:tcPr/>
                </a:tc>
                <a:tc>
                  <a:txBody>
                    <a:bodyPr/>
                    <a:lstStyle/>
                    <a:p>
                      <a:r>
                        <a:rPr lang="en-US" dirty="0"/>
                        <a:t>3 + 4 x 5 = 3 + (4 x 5) = 23</a:t>
                      </a:r>
                      <a:endParaRPr lang="en-AU" dirty="0"/>
                    </a:p>
                  </a:txBody>
                  <a:tcPr/>
                </a:tc>
                <a:extLst>
                  <a:ext uri="{0D108BD9-81ED-4DB2-BD59-A6C34878D82A}">
                    <a16:rowId xmlns:a16="http://schemas.microsoft.com/office/drawing/2014/main" val="36424038"/>
                  </a:ext>
                </a:extLst>
              </a:tr>
            </a:tbl>
          </a:graphicData>
        </a:graphic>
      </p:graphicFrame>
      <p:sp>
        <p:nvSpPr>
          <p:cNvPr id="11" name="TextBox 10">
            <a:extLst>
              <a:ext uri="{FF2B5EF4-FFF2-40B4-BE49-F238E27FC236}">
                <a16:creationId xmlns:a16="http://schemas.microsoft.com/office/drawing/2014/main" id="{A2E0A4EB-676F-179C-F9F4-617CA93397C4}"/>
              </a:ext>
            </a:extLst>
          </p:cNvPr>
          <p:cNvSpPr txBox="1"/>
          <p:nvPr/>
        </p:nvSpPr>
        <p:spPr>
          <a:xfrm>
            <a:off x="3153402" y="5870006"/>
            <a:ext cx="4514884" cy="369332"/>
          </a:xfrm>
          <a:prstGeom prst="rect">
            <a:avLst/>
          </a:prstGeom>
          <a:solidFill>
            <a:schemeClr val="accent2"/>
          </a:solidFill>
        </p:spPr>
        <p:txBody>
          <a:bodyPr wrap="square" rtlCol="0">
            <a:spAutoFit/>
          </a:bodyPr>
          <a:lstStyle/>
          <a:p>
            <a:r>
              <a:rPr lang="en-US" dirty="0"/>
              <a:t>Can use parenthesis to overwrite precedence</a:t>
            </a:r>
            <a:endParaRPr lang="en-AU" dirty="0"/>
          </a:p>
        </p:txBody>
      </p:sp>
      <p:pic>
        <p:nvPicPr>
          <p:cNvPr id="15" name="Picture 14" descr="Playful Cat">
            <a:extLst>
              <a:ext uri="{FF2B5EF4-FFF2-40B4-BE49-F238E27FC236}">
                <a16:creationId xmlns:a16="http://schemas.microsoft.com/office/drawing/2014/main" id="{AACAAE44-C1A5-6A35-AE06-ED8BC99B60F7}"/>
              </a:ext>
            </a:extLst>
          </p:cNvPr>
          <p:cNvPicPr>
            <a:picLocks noChangeAspect="1"/>
          </p:cNvPicPr>
          <p:nvPr/>
        </p:nvPicPr>
        <p:blipFill>
          <a:blip r:embed="rId5"/>
          <a:stretch>
            <a:fillRect/>
          </a:stretch>
        </p:blipFill>
        <p:spPr>
          <a:xfrm>
            <a:off x="2201026" y="5573967"/>
            <a:ext cx="952376" cy="952376"/>
          </a:xfrm>
          <a:prstGeom prst="rect">
            <a:avLst/>
          </a:prstGeom>
        </p:spPr>
      </p:pic>
    </p:spTree>
    <p:extLst>
      <p:ext uri="{BB962C8B-B14F-4D97-AF65-F5344CB8AC3E}">
        <p14:creationId xmlns:p14="http://schemas.microsoft.com/office/powerpoint/2010/main" val="287665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F3261-4BD1-5E4B-BC7A-D5D143937B0D}"/>
              </a:ext>
            </a:extLst>
          </p:cNvPr>
          <p:cNvSpPr txBox="1"/>
          <p:nvPr/>
        </p:nvSpPr>
        <p:spPr>
          <a:xfrm>
            <a:off x="2992467" y="1432701"/>
            <a:ext cx="5557932" cy="861774"/>
          </a:xfrm>
          <a:prstGeom prst="rect">
            <a:avLst/>
          </a:prstGeom>
          <a:noFill/>
        </p:spPr>
        <p:txBody>
          <a:bodyPr wrap="none" rtlCol="0">
            <a:spAutoFit/>
          </a:bodyPr>
          <a:lstStyle/>
          <a:p>
            <a:r>
              <a:rPr lang="en-US" sz="5000" dirty="0"/>
              <a:t>5 Minute Break Time!</a:t>
            </a:r>
            <a:endParaRPr lang="en-AU" sz="5000" dirty="0"/>
          </a:p>
        </p:txBody>
      </p:sp>
      <p:pic>
        <p:nvPicPr>
          <p:cNvPr id="5" name="Picture 4" descr="Bored Bee">
            <a:extLst>
              <a:ext uri="{FF2B5EF4-FFF2-40B4-BE49-F238E27FC236}">
                <a16:creationId xmlns:a16="http://schemas.microsoft.com/office/drawing/2014/main" id="{58883A02-2868-1F02-E914-9EC82731E03F}"/>
              </a:ext>
            </a:extLst>
          </p:cNvPr>
          <p:cNvPicPr>
            <a:picLocks noChangeAspect="1"/>
          </p:cNvPicPr>
          <p:nvPr/>
        </p:nvPicPr>
        <p:blipFill>
          <a:blip r:embed="rId2"/>
          <a:stretch>
            <a:fillRect/>
          </a:stretch>
        </p:blipFill>
        <p:spPr>
          <a:xfrm>
            <a:off x="4124492" y="2065256"/>
            <a:ext cx="3162428" cy="3162428"/>
          </a:xfrm>
          <a:prstGeom prst="rect">
            <a:avLst/>
          </a:prstGeom>
        </p:spPr>
      </p:pic>
    </p:spTree>
    <p:extLst>
      <p:ext uri="{BB962C8B-B14F-4D97-AF65-F5344CB8AC3E}">
        <p14:creationId xmlns:p14="http://schemas.microsoft.com/office/powerpoint/2010/main" val="192818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dirty="0"/>
              <a:t>Introduction</a:t>
            </a:r>
            <a:endParaRPr lang="en-AU" dirty="0"/>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dirty="0"/>
              <a:t>Section 4: Numeric Values and Types</a:t>
            </a:r>
            <a:endParaRPr lang="en-AU" dirty="0"/>
          </a:p>
        </p:txBody>
      </p:sp>
    </p:spTree>
    <p:extLst>
      <p:ext uri="{BB962C8B-B14F-4D97-AF65-F5344CB8AC3E}">
        <p14:creationId xmlns:p14="http://schemas.microsoft.com/office/powerpoint/2010/main" val="55978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94910" y="202058"/>
            <a:ext cx="9905998" cy="1478570"/>
          </a:xfrm>
        </p:spPr>
        <p:txBody>
          <a:bodyPr>
            <a:normAutofit/>
          </a:bodyPr>
          <a:lstStyle/>
          <a:p>
            <a:r>
              <a:rPr lang="en-US" sz="4400" dirty="0">
                <a:latin typeface="Rockwell" panose="02060603020205020403" pitchFamily="18" charset="0"/>
              </a:rPr>
              <a:t>Numeric values and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1658143"/>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Value</a:t>
            </a:r>
          </a:p>
          <a:p>
            <a:pPr lvl="1"/>
            <a:endParaRPr lang="en-US" sz="2400" dirty="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Type</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Literal</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F1A169F5-77CA-2C31-7968-214FB7FE85AE}"/>
              </a:ext>
            </a:extLst>
          </p:cNvPr>
          <p:cNvSpPr txBox="1"/>
          <p:nvPr/>
        </p:nvSpPr>
        <p:spPr>
          <a:xfrm>
            <a:off x="1846907" y="2118514"/>
            <a:ext cx="4958793" cy="400110"/>
          </a:xfrm>
          <a:prstGeom prst="rect">
            <a:avLst/>
          </a:prstGeom>
          <a:noFill/>
        </p:spPr>
        <p:txBody>
          <a:bodyPr wrap="none" rtlCol="0">
            <a:spAutoFit/>
          </a:bodyPr>
          <a:lstStyle/>
          <a:p>
            <a:r>
              <a:rPr lang="en-US" sz="2000" dirty="0">
                <a:solidFill>
                  <a:schemeClr val="accent2">
                    <a:lumMod val="20000"/>
                    <a:lumOff val="80000"/>
                  </a:schemeClr>
                </a:solidFill>
              </a:rPr>
              <a:t>Piece of information in program, e.g. a number</a:t>
            </a:r>
            <a:endParaRPr lang="en-AU" sz="20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1BD46144-8185-6DB2-7BB1-BC05007F88E0}"/>
              </a:ext>
            </a:extLst>
          </p:cNvPr>
          <p:cNvSpPr txBox="1"/>
          <p:nvPr/>
        </p:nvSpPr>
        <p:spPr>
          <a:xfrm>
            <a:off x="1846907" y="3136713"/>
            <a:ext cx="5709512" cy="400110"/>
          </a:xfrm>
          <a:prstGeom prst="rect">
            <a:avLst/>
          </a:prstGeom>
          <a:noFill/>
        </p:spPr>
        <p:txBody>
          <a:bodyPr wrap="none" rtlCol="0">
            <a:spAutoFit/>
          </a:bodyPr>
          <a:lstStyle/>
          <a:p>
            <a:r>
              <a:rPr lang="en-US" sz="2000" dirty="0">
                <a:solidFill>
                  <a:schemeClr val="accent2">
                    <a:lumMod val="20000"/>
                    <a:lumOff val="80000"/>
                  </a:schemeClr>
                </a:solidFill>
              </a:rPr>
              <a:t>Describes the kind of information the value represents </a:t>
            </a:r>
            <a:endParaRPr lang="en-AU" sz="2000" dirty="0">
              <a:solidFill>
                <a:schemeClr val="accent2">
                  <a:lumMod val="20000"/>
                  <a:lumOff val="80000"/>
                </a:schemeClr>
              </a:solidFill>
            </a:endParaRPr>
          </a:p>
        </p:txBody>
      </p:sp>
      <p:sp>
        <p:nvSpPr>
          <p:cNvPr id="6" name="TextBox 5">
            <a:extLst>
              <a:ext uri="{FF2B5EF4-FFF2-40B4-BE49-F238E27FC236}">
                <a16:creationId xmlns:a16="http://schemas.microsoft.com/office/drawing/2014/main" id="{04AA3A34-3BB3-4DCE-143A-AEFACA576216}"/>
              </a:ext>
            </a:extLst>
          </p:cNvPr>
          <p:cNvSpPr txBox="1"/>
          <p:nvPr/>
        </p:nvSpPr>
        <p:spPr>
          <a:xfrm>
            <a:off x="1846907" y="4154912"/>
            <a:ext cx="5482591" cy="400110"/>
          </a:xfrm>
          <a:prstGeom prst="rect">
            <a:avLst/>
          </a:prstGeom>
          <a:noFill/>
        </p:spPr>
        <p:txBody>
          <a:bodyPr wrap="none" rtlCol="0">
            <a:spAutoFit/>
          </a:bodyPr>
          <a:lstStyle/>
          <a:p>
            <a:r>
              <a:rPr lang="en-US" sz="2000" dirty="0">
                <a:solidFill>
                  <a:schemeClr val="accent2">
                    <a:lumMod val="20000"/>
                    <a:lumOff val="80000"/>
                  </a:schemeClr>
                </a:solidFill>
              </a:rPr>
              <a:t>Textual representation of a value in its simplest form</a:t>
            </a:r>
            <a:endParaRPr lang="en-AU" sz="2000" dirty="0">
              <a:solidFill>
                <a:schemeClr val="accent2">
                  <a:lumMod val="20000"/>
                  <a:lumOff val="80000"/>
                </a:schemeClr>
              </a:solidFill>
            </a:endParaRPr>
          </a:p>
        </p:txBody>
      </p:sp>
      <p:sp>
        <p:nvSpPr>
          <p:cNvPr id="7" name="TextBox 6">
            <a:extLst>
              <a:ext uri="{FF2B5EF4-FFF2-40B4-BE49-F238E27FC236}">
                <a16:creationId xmlns:a16="http://schemas.microsoft.com/office/drawing/2014/main" id="{88EC9EEA-85F5-A9E0-A6AE-2B044DE41234}"/>
              </a:ext>
            </a:extLst>
          </p:cNvPr>
          <p:cNvSpPr txBox="1"/>
          <p:nvPr/>
        </p:nvSpPr>
        <p:spPr>
          <a:xfrm>
            <a:off x="8260326" y="1859339"/>
            <a:ext cx="2109459" cy="3139321"/>
          </a:xfrm>
          <a:prstGeom prst="rect">
            <a:avLst/>
          </a:prstGeom>
          <a:solidFill>
            <a:srgbClr val="002060"/>
          </a:solidFill>
        </p:spPr>
        <p:txBody>
          <a:bodyPr wrap="square" rtlCol="0">
            <a:spAutoFit/>
          </a:bodyPr>
          <a:lstStyle/>
          <a:p>
            <a:r>
              <a:rPr lang="en-US" dirty="0"/>
              <a:t>Demo in REPL:</a:t>
            </a:r>
          </a:p>
          <a:p>
            <a:endParaRPr lang="en-US" dirty="0"/>
          </a:p>
          <a:p>
            <a:r>
              <a:rPr lang="en-US" dirty="0"/>
              <a:t>$python</a:t>
            </a:r>
          </a:p>
          <a:p>
            <a:r>
              <a:rPr lang="en-US" dirty="0"/>
              <a:t>&gt;&gt;&gt; 52</a:t>
            </a:r>
          </a:p>
          <a:p>
            <a:r>
              <a:rPr lang="en-US" dirty="0"/>
              <a:t>52</a:t>
            </a:r>
          </a:p>
          <a:p>
            <a:r>
              <a:rPr lang="en-US" dirty="0"/>
              <a:t>&gt;&gt;&gt; type(52)</a:t>
            </a:r>
          </a:p>
          <a:p>
            <a:r>
              <a:rPr lang="en-US" dirty="0"/>
              <a:t>&lt;class ‘int’&gt;</a:t>
            </a:r>
          </a:p>
          <a:p>
            <a:r>
              <a:rPr lang="en-US" dirty="0"/>
              <a:t>&gt;&gt;&gt; type(5.2)</a:t>
            </a:r>
          </a:p>
          <a:p>
            <a:r>
              <a:rPr lang="en-US" dirty="0"/>
              <a:t>&lt;class ‘float’&gt;</a:t>
            </a:r>
          </a:p>
          <a:p>
            <a:endParaRPr lang="en-US" dirty="0"/>
          </a:p>
          <a:p>
            <a:endParaRPr lang="en-AU" dirty="0"/>
          </a:p>
        </p:txBody>
      </p:sp>
      <p:pic>
        <p:nvPicPr>
          <p:cNvPr id="8" name="Picture 7" descr="Question Cat">
            <a:extLst>
              <a:ext uri="{FF2B5EF4-FFF2-40B4-BE49-F238E27FC236}">
                <a16:creationId xmlns:a16="http://schemas.microsoft.com/office/drawing/2014/main" id="{C27FAB9D-4C56-7752-C6A8-9040FD5D52C4}"/>
              </a:ext>
            </a:extLst>
          </p:cNvPr>
          <p:cNvPicPr>
            <a:picLocks noChangeAspect="1"/>
          </p:cNvPicPr>
          <p:nvPr/>
        </p:nvPicPr>
        <p:blipFill>
          <a:blip r:embed="rId2"/>
          <a:stretch>
            <a:fillRect/>
          </a:stretch>
        </p:blipFill>
        <p:spPr>
          <a:xfrm>
            <a:off x="1424523" y="5086518"/>
            <a:ext cx="844767" cy="844767"/>
          </a:xfrm>
          <a:prstGeom prst="rect">
            <a:avLst/>
          </a:prstGeom>
        </p:spPr>
      </p:pic>
      <p:sp>
        <p:nvSpPr>
          <p:cNvPr id="9" name="TextBox 8">
            <a:extLst>
              <a:ext uri="{FF2B5EF4-FFF2-40B4-BE49-F238E27FC236}">
                <a16:creationId xmlns:a16="http://schemas.microsoft.com/office/drawing/2014/main" id="{308EDC82-E56F-040E-32AF-5A076AA7776D}"/>
              </a:ext>
            </a:extLst>
          </p:cNvPr>
          <p:cNvSpPr txBox="1"/>
          <p:nvPr/>
        </p:nvSpPr>
        <p:spPr>
          <a:xfrm>
            <a:off x="2269290" y="5324235"/>
            <a:ext cx="7381815" cy="369332"/>
          </a:xfrm>
          <a:prstGeom prst="rect">
            <a:avLst/>
          </a:prstGeom>
          <a:solidFill>
            <a:schemeClr val="accent2"/>
          </a:solidFill>
        </p:spPr>
        <p:txBody>
          <a:bodyPr wrap="square" rtlCol="0">
            <a:spAutoFit/>
          </a:bodyPr>
          <a:lstStyle/>
          <a:p>
            <a:r>
              <a:rPr lang="en-US" dirty="0"/>
              <a:t>Why does C++ have different float types and integer types and Python not?</a:t>
            </a:r>
            <a:endParaRPr lang="en-AU" dirty="0"/>
          </a:p>
        </p:txBody>
      </p:sp>
      <p:sp>
        <p:nvSpPr>
          <p:cNvPr id="10" name="TextBox 9">
            <a:extLst>
              <a:ext uri="{FF2B5EF4-FFF2-40B4-BE49-F238E27FC236}">
                <a16:creationId xmlns:a16="http://schemas.microsoft.com/office/drawing/2014/main" id="{CE1E60D3-579E-DF3B-536F-E089D56AADF7}"/>
              </a:ext>
            </a:extLst>
          </p:cNvPr>
          <p:cNvSpPr txBox="1"/>
          <p:nvPr/>
        </p:nvSpPr>
        <p:spPr>
          <a:xfrm>
            <a:off x="2269290" y="5788954"/>
            <a:ext cx="7381815" cy="369332"/>
          </a:xfrm>
          <a:prstGeom prst="rect">
            <a:avLst/>
          </a:prstGeom>
          <a:solidFill>
            <a:schemeClr val="accent2"/>
          </a:solidFill>
        </p:spPr>
        <p:txBody>
          <a:bodyPr wrap="square" rtlCol="0">
            <a:spAutoFit/>
          </a:bodyPr>
          <a:lstStyle/>
          <a:p>
            <a:r>
              <a:rPr lang="en-US" dirty="0"/>
              <a:t>int and float are classes in Python. How about in C++?</a:t>
            </a:r>
            <a:endParaRPr lang="en-AU" dirty="0"/>
          </a:p>
        </p:txBody>
      </p:sp>
    </p:spTree>
    <p:extLst>
      <p:ext uri="{BB962C8B-B14F-4D97-AF65-F5344CB8AC3E}">
        <p14:creationId xmlns:p14="http://schemas.microsoft.com/office/powerpoint/2010/main" val="2693686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82270" y="22768"/>
            <a:ext cx="9905998" cy="1478570"/>
          </a:xfrm>
        </p:spPr>
        <p:txBody>
          <a:bodyPr>
            <a:normAutofit/>
          </a:bodyPr>
          <a:lstStyle/>
          <a:p>
            <a:r>
              <a:rPr lang="en-US" sz="4000" dirty="0">
                <a:latin typeface="Rockwell" panose="02060603020205020403" pitchFamily="18" charset="0"/>
              </a:rPr>
              <a:t>Arithmetic operations in Python</a:t>
            </a:r>
          </a:p>
        </p:txBody>
      </p:sp>
      <p:sp>
        <p:nvSpPr>
          <p:cNvPr id="6" name="TextBox 5">
            <a:extLst>
              <a:ext uri="{FF2B5EF4-FFF2-40B4-BE49-F238E27FC236}">
                <a16:creationId xmlns:a16="http://schemas.microsoft.com/office/drawing/2014/main" id="{04AA3A34-3BB3-4DCE-143A-AEFACA576216}"/>
              </a:ext>
            </a:extLst>
          </p:cNvPr>
          <p:cNvSpPr txBox="1"/>
          <p:nvPr/>
        </p:nvSpPr>
        <p:spPr>
          <a:xfrm>
            <a:off x="1098603" y="1328212"/>
            <a:ext cx="2458430" cy="400110"/>
          </a:xfrm>
          <a:prstGeom prst="rect">
            <a:avLst/>
          </a:prstGeom>
          <a:noFill/>
        </p:spPr>
        <p:txBody>
          <a:bodyPr wrap="none" rtlCol="0">
            <a:spAutoFit/>
          </a:bodyPr>
          <a:lstStyle/>
          <a:p>
            <a:r>
              <a:rPr lang="en-US" sz="2000" dirty="0">
                <a:solidFill>
                  <a:schemeClr val="accent2">
                    <a:lumMod val="20000"/>
                    <a:lumOff val="80000"/>
                  </a:schemeClr>
                </a:solidFill>
              </a:rPr>
              <a:t>Binary infix operators:</a:t>
            </a:r>
            <a:endParaRPr lang="en-AU" sz="2000" dirty="0">
              <a:solidFill>
                <a:schemeClr val="accent2">
                  <a:lumMod val="20000"/>
                  <a:lumOff val="80000"/>
                </a:schemeClr>
              </a:solidFill>
            </a:endParaRPr>
          </a:p>
        </p:txBody>
      </p:sp>
      <p:sp>
        <p:nvSpPr>
          <p:cNvPr id="7" name="TextBox 6">
            <a:extLst>
              <a:ext uri="{FF2B5EF4-FFF2-40B4-BE49-F238E27FC236}">
                <a16:creationId xmlns:a16="http://schemas.microsoft.com/office/drawing/2014/main" id="{88EC9EEA-85F5-A9E0-A6AE-2B044DE41234}"/>
              </a:ext>
            </a:extLst>
          </p:cNvPr>
          <p:cNvSpPr txBox="1"/>
          <p:nvPr/>
        </p:nvSpPr>
        <p:spPr>
          <a:xfrm>
            <a:off x="5282977" y="3224138"/>
            <a:ext cx="3179975" cy="3416320"/>
          </a:xfrm>
          <a:prstGeom prst="rect">
            <a:avLst/>
          </a:prstGeom>
          <a:solidFill>
            <a:srgbClr val="002060"/>
          </a:solidFill>
        </p:spPr>
        <p:txBody>
          <a:bodyPr wrap="square" rtlCol="0">
            <a:spAutoFit/>
          </a:bodyPr>
          <a:lstStyle/>
          <a:p>
            <a:r>
              <a:rPr lang="en-US" dirty="0"/>
              <a:t>Demo in REPL:</a:t>
            </a:r>
          </a:p>
          <a:p>
            <a:endParaRPr lang="en-US" dirty="0"/>
          </a:p>
          <a:p>
            <a:r>
              <a:rPr lang="en-US" dirty="0"/>
              <a:t>$python</a:t>
            </a:r>
          </a:p>
          <a:p>
            <a:r>
              <a:rPr lang="en-US" dirty="0"/>
              <a:t>&gt;&gt;&gt; 5 + 2</a:t>
            </a:r>
          </a:p>
          <a:p>
            <a:r>
              <a:rPr lang="en-US" dirty="0"/>
              <a:t>7</a:t>
            </a:r>
          </a:p>
          <a:p>
            <a:r>
              <a:rPr lang="en-US" dirty="0"/>
              <a:t>&gt;&gt;&gt; 5 - 2</a:t>
            </a:r>
          </a:p>
          <a:p>
            <a:r>
              <a:rPr lang="en-US" dirty="0"/>
              <a:t>3</a:t>
            </a:r>
          </a:p>
          <a:p>
            <a:r>
              <a:rPr lang="en-US" dirty="0"/>
              <a:t>&gt;&gt;&gt; 5*2</a:t>
            </a:r>
          </a:p>
          <a:p>
            <a:r>
              <a:rPr lang="en-US" dirty="0"/>
              <a:t>10</a:t>
            </a:r>
          </a:p>
          <a:p>
            <a:r>
              <a:rPr lang="en-US" dirty="0"/>
              <a:t>&gt;&gt;&gt; 13/2</a:t>
            </a:r>
          </a:p>
          <a:p>
            <a:r>
              <a:rPr lang="en-US" dirty="0"/>
              <a:t>6.5</a:t>
            </a:r>
          </a:p>
          <a:p>
            <a:endParaRPr lang="en-AU" dirty="0"/>
          </a:p>
        </p:txBody>
      </p:sp>
      <p:pic>
        <p:nvPicPr>
          <p:cNvPr id="8" name="Picture 7" descr="Question Cat">
            <a:extLst>
              <a:ext uri="{FF2B5EF4-FFF2-40B4-BE49-F238E27FC236}">
                <a16:creationId xmlns:a16="http://schemas.microsoft.com/office/drawing/2014/main" id="{C27FAB9D-4C56-7752-C6A8-9040FD5D52C4}"/>
              </a:ext>
            </a:extLst>
          </p:cNvPr>
          <p:cNvPicPr>
            <a:picLocks noChangeAspect="1"/>
          </p:cNvPicPr>
          <p:nvPr/>
        </p:nvPicPr>
        <p:blipFill>
          <a:blip r:embed="rId2"/>
          <a:stretch>
            <a:fillRect/>
          </a:stretch>
        </p:blipFill>
        <p:spPr>
          <a:xfrm>
            <a:off x="1098603" y="4986930"/>
            <a:ext cx="844767" cy="844767"/>
          </a:xfrm>
          <a:prstGeom prst="rect">
            <a:avLst/>
          </a:prstGeom>
        </p:spPr>
      </p:pic>
      <p:sp>
        <p:nvSpPr>
          <p:cNvPr id="9" name="TextBox 8">
            <a:extLst>
              <a:ext uri="{FF2B5EF4-FFF2-40B4-BE49-F238E27FC236}">
                <a16:creationId xmlns:a16="http://schemas.microsoft.com/office/drawing/2014/main" id="{308EDC82-E56F-040E-32AF-5A076AA7776D}"/>
              </a:ext>
            </a:extLst>
          </p:cNvPr>
          <p:cNvSpPr txBox="1"/>
          <p:nvPr/>
        </p:nvSpPr>
        <p:spPr>
          <a:xfrm>
            <a:off x="1858083" y="5297429"/>
            <a:ext cx="3226163" cy="369332"/>
          </a:xfrm>
          <a:prstGeom prst="rect">
            <a:avLst/>
          </a:prstGeom>
          <a:solidFill>
            <a:schemeClr val="accent2"/>
          </a:solidFill>
        </p:spPr>
        <p:txBody>
          <a:bodyPr wrap="square" rtlCol="0">
            <a:spAutoFit/>
          </a:bodyPr>
          <a:lstStyle/>
          <a:p>
            <a:r>
              <a:rPr lang="en-US" dirty="0"/>
              <a:t>Mix-mode arithmetic in Python!</a:t>
            </a:r>
            <a:endParaRPr lang="en-AU" dirty="0"/>
          </a:p>
        </p:txBody>
      </p:sp>
      <p:graphicFrame>
        <p:nvGraphicFramePr>
          <p:cNvPr id="11" name="Table 10">
            <a:extLst>
              <a:ext uri="{FF2B5EF4-FFF2-40B4-BE49-F238E27FC236}">
                <a16:creationId xmlns:a16="http://schemas.microsoft.com/office/drawing/2014/main" id="{7D5B0AC1-C4B3-A713-E239-3FB725C3510B}"/>
              </a:ext>
            </a:extLst>
          </p:cNvPr>
          <p:cNvGraphicFramePr>
            <a:graphicFrameLocks noGrp="1"/>
          </p:cNvGraphicFramePr>
          <p:nvPr>
            <p:extLst>
              <p:ext uri="{D42A27DB-BD31-4B8C-83A1-F6EECF244321}">
                <p14:modId xmlns:p14="http://schemas.microsoft.com/office/powerpoint/2010/main" val="3196201516"/>
              </p:ext>
            </p:extLst>
          </p:nvPr>
        </p:nvGraphicFramePr>
        <p:xfrm>
          <a:off x="1196113" y="1781355"/>
          <a:ext cx="3584117" cy="2966720"/>
        </p:xfrm>
        <a:graphic>
          <a:graphicData uri="http://schemas.openxmlformats.org/drawingml/2006/table">
            <a:tbl>
              <a:tblPr firstRow="1" bandRow="1">
                <a:tableStyleId>{5C22544A-7EE6-4342-B048-85BDC9FD1C3A}</a:tableStyleId>
              </a:tblPr>
              <a:tblGrid>
                <a:gridCol w="1574252">
                  <a:extLst>
                    <a:ext uri="{9D8B030D-6E8A-4147-A177-3AD203B41FA5}">
                      <a16:colId xmlns:a16="http://schemas.microsoft.com/office/drawing/2014/main" val="846551362"/>
                    </a:ext>
                  </a:extLst>
                </a:gridCol>
                <a:gridCol w="2009865">
                  <a:extLst>
                    <a:ext uri="{9D8B030D-6E8A-4147-A177-3AD203B41FA5}">
                      <a16:colId xmlns:a16="http://schemas.microsoft.com/office/drawing/2014/main" val="3002866519"/>
                    </a:ext>
                  </a:extLst>
                </a:gridCol>
              </a:tblGrid>
              <a:tr h="370840">
                <a:tc>
                  <a:txBody>
                    <a:bodyPr/>
                    <a:lstStyle/>
                    <a:p>
                      <a:r>
                        <a:rPr lang="en-US" dirty="0"/>
                        <a:t>Operator</a:t>
                      </a:r>
                      <a:endParaRPr lang="en-AU" dirty="0"/>
                    </a:p>
                  </a:txBody>
                  <a:tcPr/>
                </a:tc>
                <a:tc>
                  <a:txBody>
                    <a:bodyPr/>
                    <a:lstStyle/>
                    <a:p>
                      <a:r>
                        <a:rPr lang="en-US" dirty="0"/>
                        <a:t>Meaning</a:t>
                      </a:r>
                      <a:endParaRPr lang="en-AU" dirty="0"/>
                    </a:p>
                  </a:txBody>
                  <a:tcPr/>
                </a:tc>
                <a:extLst>
                  <a:ext uri="{0D108BD9-81ED-4DB2-BD59-A6C34878D82A}">
                    <a16:rowId xmlns:a16="http://schemas.microsoft.com/office/drawing/2014/main" val="1091185829"/>
                  </a:ext>
                </a:extLst>
              </a:tr>
              <a:tr h="370840">
                <a:tc>
                  <a:txBody>
                    <a:bodyPr/>
                    <a:lstStyle/>
                    <a:p>
                      <a:r>
                        <a:rPr lang="en-US" dirty="0"/>
                        <a:t>+</a:t>
                      </a:r>
                      <a:endParaRPr lang="en-AU" dirty="0"/>
                    </a:p>
                  </a:txBody>
                  <a:tcPr/>
                </a:tc>
                <a:tc>
                  <a:txBody>
                    <a:bodyPr/>
                    <a:lstStyle/>
                    <a:p>
                      <a:r>
                        <a:rPr lang="en-US" dirty="0"/>
                        <a:t>Addition</a:t>
                      </a:r>
                      <a:endParaRPr lang="en-AU" dirty="0"/>
                    </a:p>
                  </a:txBody>
                  <a:tcPr/>
                </a:tc>
                <a:extLst>
                  <a:ext uri="{0D108BD9-81ED-4DB2-BD59-A6C34878D82A}">
                    <a16:rowId xmlns:a16="http://schemas.microsoft.com/office/drawing/2014/main" val="2688890833"/>
                  </a:ext>
                </a:extLst>
              </a:tr>
              <a:tr h="370840">
                <a:tc>
                  <a:txBody>
                    <a:bodyPr/>
                    <a:lstStyle/>
                    <a:p>
                      <a:r>
                        <a:rPr lang="en-US" dirty="0"/>
                        <a:t>-</a:t>
                      </a:r>
                      <a:endParaRPr lang="en-AU" dirty="0"/>
                    </a:p>
                  </a:txBody>
                  <a:tcPr/>
                </a:tc>
                <a:tc>
                  <a:txBody>
                    <a:bodyPr/>
                    <a:lstStyle/>
                    <a:p>
                      <a:r>
                        <a:rPr lang="en-US" dirty="0"/>
                        <a:t>Subtraction</a:t>
                      </a:r>
                      <a:endParaRPr lang="en-AU" dirty="0"/>
                    </a:p>
                  </a:txBody>
                  <a:tcPr/>
                </a:tc>
                <a:extLst>
                  <a:ext uri="{0D108BD9-81ED-4DB2-BD59-A6C34878D82A}">
                    <a16:rowId xmlns:a16="http://schemas.microsoft.com/office/drawing/2014/main" val="3944427746"/>
                  </a:ext>
                </a:extLst>
              </a:tr>
              <a:tr h="370840">
                <a:tc>
                  <a:txBody>
                    <a:bodyPr/>
                    <a:lstStyle/>
                    <a:p>
                      <a:r>
                        <a:rPr lang="en-US" dirty="0"/>
                        <a:t>*</a:t>
                      </a:r>
                      <a:endParaRPr lang="en-AU" dirty="0"/>
                    </a:p>
                  </a:txBody>
                  <a:tcPr/>
                </a:tc>
                <a:tc>
                  <a:txBody>
                    <a:bodyPr/>
                    <a:lstStyle/>
                    <a:p>
                      <a:r>
                        <a:rPr lang="en-US" dirty="0"/>
                        <a:t>Multiplication</a:t>
                      </a:r>
                      <a:endParaRPr lang="en-AU" dirty="0"/>
                    </a:p>
                  </a:txBody>
                  <a:tcPr/>
                </a:tc>
                <a:extLst>
                  <a:ext uri="{0D108BD9-81ED-4DB2-BD59-A6C34878D82A}">
                    <a16:rowId xmlns:a16="http://schemas.microsoft.com/office/drawing/2014/main" val="559371576"/>
                  </a:ext>
                </a:extLst>
              </a:tr>
              <a:tr h="370840">
                <a:tc>
                  <a:txBody>
                    <a:bodyPr/>
                    <a:lstStyle/>
                    <a:p>
                      <a:r>
                        <a:rPr lang="en-US" dirty="0"/>
                        <a:t>/</a:t>
                      </a:r>
                      <a:endParaRPr lang="en-AU" dirty="0"/>
                    </a:p>
                  </a:txBody>
                  <a:tcPr/>
                </a:tc>
                <a:tc>
                  <a:txBody>
                    <a:bodyPr/>
                    <a:lstStyle/>
                    <a:p>
                      <a:r>
                        <a:rPr lang="en-US" dirty="0"/>
                        <a:t>Fractional division</a:t>
                      </a:r>
                      <a:endParaRPr lang="en-AU" dirty="0"/>
                    </a:p>
                  </a:txBody>
                  <a:tcPr/>
                </a:tc>
                <a:extLst>
                  <a:ext uri="{0D108BD9-81ED-4DB2-BD59-A6C34878D82A}">
                    <a16:rowId xmlns:a16="http://schemas.microsoft.com/office/drawing/2014/main" val="4084172074"/>
                  </a:ext>
                </a:extLst>
              </a:tr>
              <a:tr h="370840">
                <a:tc>
                  <a:txBody>
                    <a:bodyPr/>
                    <a:lstStyle/>
                    <a:p>
                      <a:r>
                        <a:rPr lang="en-US" dirty="0"/>
                        <a:t>//</a:t>
                      </a:r>
                      <a:endParaRPr lang="en-AU" dirty="0"/>
                    </a:p>
                  </a:txBody>
                  <a:tcPr/>
                </a:tc>
                <a:tc>
                  <a:txBody>
                    <a:bodyPr/>
                    <a:lstStyle/>
                    <a:p>
                      <a:r>
                        <a:rPr lang="en-US" dirty="0"/>
                        <a:t>Floored division</a:t>
                      </a:r>
                      <a:endParaRPr lang="en-AU" dirty="0"/>
                    </a:p>
                  </a:txBody>
                  <a:tcPr/>
                </a:tc>
                <a:extLst>
                  <a:ext uri="{0D108BD9-81ED-4DB2-BD59-A6C34878D82A}">
                    <a16:rowId xmlns:a16="http://schemas.microsoft.com/office/drawing/2014/main" val="3244960275"/>
                  </a:ext>
                </a:extLst>
              </a:tr>
              <a:tr h="370840">
                <a:tc>
                  <a:txBody>
                    <a:bodyPr/>
                    <a:lstStyle/>
                    <a:p>
                      <a:r>
                        <a:rPr lang="en-US" dirty="0"/>
                        <a:t>%</a:t>
                      </a:r>
                      <a:endParaRPr lang="en-AU" dirty="0"/>
                    </a:p>
                  </a:txBody>
                  <a:tcPr/>
                </a:tc>
                <a:tc>
                  <a:txBody>
                    <a:bodyPr/>
                    <a:lstStyle/>
                    <a:p>
                      <a:r>
                        <a:rPr lang="en-US" dirty="0"/>
                        <a:t>Modulo (remainder)</a:t>
                      </a:r>
                      <a:endParaRPr lang="en-AU" dirty="0"/>
                    </a:p>
                  </a:txBody>
                  <a:tcPr/>
                </a:tc>
                <a:extLst>
                  <a:ext uri="{0D108BD9-81ED-4DB2-BD59-A6C34878D82A}">
                    <a16:rowId xmlns:a16="http://schemas.microsoft.com/office/drawing/2014/main" val="3675210492"/>
                  </a:ext>
                </a:extLst>
              </a:tr>
              <a:tr h="370840">
                <a:tc>
                  <a:txBody>
                    <a:bodyPr/>
                    <a:lstStyle/>
                    <a:p>
                      <a:r>
                        <a:rPr lang="en-US" dirty="0"/>
                        <a:t>**</a:t>
                      </a:r>
                      <a:endParaRPr lang="en-AU" dirty="0"/>
                    </a:p>
                  </a:txBody>
                  <a:tcPr/>
                </a:tc>
                <a:tc>
                  <a:txBody>
                    <a:bodyPr/>
                    <a:lstStyle/>
                    <a:p>
                      <a:r>
                        <a:rPr lang="en-US" dirty="0"/>
                        <a:t>Exponentiation</a:t>
                      </a:r>
                      <a:endParaRPr lang="en-AU" dirty="0"/>
                    </a:p>
                  </a:txBody>
                  <a:tcPr/>
                </a:tc>
                <a:extLst>
                  <a:ext uri="{0D108BD9-81ED-4DB2-BD59-A6C34878D82A}">
                    <a16:rowId xmlns:a16="http://schemas.microsoft.com/office/drawing/2014/main" val="2124508710"/>
                  </a:ext>
                </a:extLst>
              </a:tr>
            </a:tbl>
          </a:graphicData>
        </a:graphic>
      </p:graphicFrame>
      <p:sp>
        <p:nvSpPr>
          <p:cNvPr id="12" name="TextBox 11">
            <a:extLst>
              <a:ext uri="{FF2B5EF4-FFF2-40B4-BE49-F238E27FC236}">
                <a16:creationId xmlns:a16="http://schemas.microsoft.com/office/drawing/2014/main" id="{F7228DAD-41D5-7944-0FCD-4C0F4126530D}"/>
              </a:ext>
            </a:extLst>
          </p:cNvPr>
          <p:cNvSpPr txBox="1"/>
          <p:nvPr/>
        </p:nvSpPr>
        <p:spPr>
          <a:xfrm>
            <a:off x="5027507" y="1375905"/>
            <a:ext cx="2615524" cy="400110"/>
          </a:xfrm>
          <a:prstGeom prst="rect">
            <a:avLst/>
          </a:prstGeom>
          <a:noFill/>
        </p:spPr>
        <p:txBody>
          <a:bodyPr wrap="none" rtlCol="0">
            <a:spAutoFit/>
          </a:bodyPr>
          <a:lstStyle/>
          <a:p>
            <a:r>
              <a:rPr lang="en-US" sz="2000" dirty="0">
                <a:solidFill>
                  <a:schemeClr val="accent2">
                    <a:lumMod val="20000"/>
                    <a:lumOff val="80000"/>
                  </a:schemeClr>
                </a:solidFill>
              </a:rPr>
              <a:t>Unary prefix operators:</a:t>
            </a:r>
            <a:endParaRPr lang="en-AU" sz="2000" dirty="0">
              <a:solidFill>
                <a:schemeClr val="accent2">
                  <a:lumMod val="20000"/>
                  <a:lumOff val="80000"/>
                </a:schemeClr>
              </a:solidFill>
            </a:endParaRPr>
          </a:p>
        </p:txBody>
      </p:sp>
      <p:graphicFrame>
        <p:nvGraphicFramePr>
          <p:cNvPr id="13" name="Table 12">
            <a:extLst>
              <a:ext uri="{FF2B5EF4-FFF2-40B4-BE49-F238E27FC236}">
                <a16:creationId xmlns:a16="http://schemas.microsoft.com/office/drawing/2014/main" id="{9FB4E65E-A5B6-E590-6606-22959E07528F}"/>
              </a:ext>
            </a:extLst>
          </p:cNvPr>
          <p:cNvGraphicFramePr>
            <a:graphicFrameLocks noGrp="1"/>
          </p:cNvGraphicFramePr>
          <p:nvPr>
            <p:extLst>
              <p:ext uri="{D42A27DB-BD31-4B8C-83A1-F6EECF244321}">
                <p14:modId xmlns:p14="http://schemas.microsoft.com/office/powerpoint/2010/main" val="3471861625"/>
              </p:ext>
            </p:extLst>
          </p:nvPr>
        </p:nvGraphicFramePr>
        <p:xfrm>
          <a:off x="5144590" y="1776015"/>
          <a:ext cx="2576385" cy="1112520"/>
        </p:xfrm>
        <a:graphic>
          <a:graphicData uri="http://schemas.openxmlformats.org/drawingml/2006/table">
            <a:tbl>
              <a:tblPr firstRow="1" bandRow="1">
                <a:tableStyleId>{5C22544A-7EE6-4342-B048-85BDC9FD1C3A}</a:tableStyleId>
              </a:tblPr>
              <a:tblGrid>
                <a:gridCol w="1354167">
                  <a:extLst>
                    <a:ext uri="{9D8B030D-6E8A-4147-A177-3AD203B41FA5}">
                      <a16:colId xmlns:a16="http://schemas.microsoft.com/office/drawing/2014/main" val="3065923158"/>
                    </a:ext>
                  </a:extLst>
                </a:gridCol>
                <a:gridCol w="1222218">
                  <a:extLst>
                    <a:ext uri="{9D8B030D-6E8A-4147-A177-3AD203B41FA5}">
                      <a16:colId xmlns:a16="http://schemas.microsoft.com/office/drawing/2014/main" val="169516356"/>
                    </a:ext>
                  </a:extLst>
                </a:gridCol>
              </a:tblGrid>
              <a:tr h="370840">
                <a:tc>
                  <a:txBody>
                    <a:bodyPr/>
                    <a:lstStyle/>
                    <a:p>
                      <a:r>
                        <a:rPr lang="en-US" dirty="0"/>
                        <a:t>Operator</a:t>
                      </a:r>
                      <a:endParaRPr lang="en-AU" dirty="0"/>
                    </a:p>
                  </a:txBody>
                  <a:tcPr/>
                </a:tc>
                <a:tc>
                  <a:txBody>
                    <a:bodyPr/>
                    <a:lstStyle/>
                    <a:p>
                      <a:r>
                        <a:rPr lang="en-US" dirty="0"/>
                        <a:t>Meaning</a:t>
                      </a:r>
                      <a:endParaRPr lang="en-AU" dirty="0"/>
                    </a:p>
                  </a:txBody>
                  <a:tcPr/>
                </a:tc>
                <a:extLst>
                  <a:ext uri="{0D108BD9-81ED-4DB2-BD59-A6C34878D82A}">
                    <a16:rowId xmlns:a16="http://schemas.microsoft.com/office/drawing/2014/main" val="3449885880"/>
                  </a:ext>
                </a:extLst>
              </a:tr>
              <a:tr h="370840">
                <a:tc>
                  <a:txBody>
                    <a:bodyPr/>
                    <a:lstStyle/>
                    <a:p>
                      <a:r>
                        <a:rPr lang="en-US" dirty="0"/>
                        <a:t>+</a:t>
                      </a:r>
                      <a:endParaRPr lang="en-AU" dirty="0"/>
                    </a:p>
                  </a:txBody>
                  <a:tcPr/>
                </a:tc>
                <a:tc>
                  <a:txBody>
                    <a:bodyPr/>
                    <a:lstStyle/>
                    <a:p>
                      <a:r>
                        <a:rPr lang="en-US" dirty="0"/>
                        <a:t>Positive</a:t>
                      </a:r>
                      <a:endParaRPr lang="en-AU" dirty="0"/>
                    </a:p>
                  </a:txBody>
                  <a:tcPr/>
                </a:tc>
                <a:extLst>
                  <a:ext uri="{0D108BD9-81ED-4DB2-BD59-A6C34878D82A}">
                    <a16:rowId xmlns:a16="http://schemas.microsoft.com/office/drawing/2014/main" val="2866709095"/>
                  </a:ext>
                </a:extLst>
              </a:tr>
              <a:tr h="370840">
                <a:tc>
                  <a:txBody>
                    <a:bodyPr/>
                    <a:lstStyle/>
                    <a:p>
                      <a:r>
                        <a:rPr lang="en-US" dirty="0"/>
                        <a:t>-</a:t>
                      </a:r>
                      <a:endParaRPr lang="en-AU" dirty="0"/>
                    </a:p>
                  </a:txBody>
                  <a:tcPr/>
                </a:tc>
                <a:tc>
                  <a:txBody>
                    <a:bodyPr/>
                    <a:lstStyle/>
                    <a:p>
                      <a:r>
                        <a:rPr lang="en-US" dirty="0"/>
                        <a:t>Negative</a:t>
                      </a:r>
                      <a:endParaRPr lang="en-AU" dirty="0"/>
                    </a:p>
                  </a:txBody>
                  <a:tcPr/>
                </a:tc>
                <a:extLst>
                  <a:ext uri="{0D108BD9-81ED-4DB2-BD59-A6C34878D82A}">
                    <a16:rowId xmlns:a16="http://schemas.microsoft.com/office/drawing/2014/main" val="2881319799"/>
                  </a:ext>
                </a:extLst>
              </a:tr>
            </a:tbl>
          </a:graphicData>
        </a:graphic>
      </p:graphicFrame>
      <p:sp>
        <p:nvSpPr>
          <p:cNvPr id="14" name="TextBox 13">
            <a:extLst>
              <a:ext uri="{FF2B5EF4-FFF2-40B4-BE49-F238E27FC236}">
                <a16:creationId xmlns:a16="http://schemas.microsoft.com/office/drawing/2014/main" id="{76219BCB-5F93-F1F7-EC1B-854F0261B83A}"/>
              </a:ext>
            </a:extLst>
          </p:cNvPr>
          <p:cNvSpPr txBox="1"/>
          <p:nvPr/>
        </p:nvSpPr>
        <p:spPr>
          <a:xfrm>
            <a:off x="8743929" y="1839144"/>
            <a:ext cx="3179975" cy="4801314"/>
          </a:xfrm>
          <a:prstGeom prst="rect">
            <a:avLst/>
          </a:prstGeom>
          <a:solidFill>
            <a:srgbClr val="002060"/>
          </a:solidFill>
        </p:spPr>
        <p:txBody>
          <a:bodyPr wrap="square" rtlCol="0">
            <a:spAutoFit/>
          </a:bodyPr>
          <a:lstStyle/>
          <a:p>
            <a:r>
              <a:rPr lang="en-US" dirty="0"/>
              <a:t>Demo in REPL:</a:t>
            </a:r>
          </a:p>
          <a:p>
            <a:endParaRPr lang="en-US" dirty="0"/>
          </a:p>
          <a:p>
            <a:r>
              <a:rPr lang="en-US" dirty="0"/>
              <a:t>$python</a:t>
            </a:r>
          </a:p>
          <a:p>
            <a:endParaRPr lang="en-US" dirty="0"/>
          </a:p>
          <a:p>
            <a:r>
              <a:rPr lang="en-US" dirty="0"/>
              <a:t>&gt;&gt;&gt; 13//2</a:t>
            </a:r>
          </a:p>
          <a:p>
            <a:r>
              <a:rPr lang="en-US" dirty="0"/>
              <a:t>6</a:t>
            </a:r>
          </a:p>
          <a:p>
            <a:r>
              <a:rPr lang="en-US" dirty="0"/>
              <a:t>&gt;&gt;&gt; -13/2</a:t>
            </a:r>
          </a:p>
          <a:p>
            <a:r>
              <a:rPr lang="en-US" dirty="0"/>
              <a:t>-6.5</a:t>
            </a:r>
          </a:p>
          <a:p>
            <a:r>
              <a:rPr lang="en-US" dirty="0"/>
              <a:t>&gt;&gt;&gt; -13//2</a:t>
            </a:r>
          </a:p>
          <a:p>
            <a:r>
              <a:rPr lang="en-US" dirty="0"/>
              <a:t>-7</a:t>
            </a:r>
          </a:p>
          <a:p>
            <a:r>
              <a:rPr lang="en-US" dirty="0"/>
              <a:t>&gt;&gt;&gt; 13 % 2</a:t>
            </a:r>
          </a:p>
          <a:p>
            <a:r>
              <a:rPr lang="en-US" dirty="0"/>
              <a:t>1</a:t>
            </a:r>
          </a:p>
          <a:p>
            <a:r>
              <a:rPr lang="en-US" dirty="0"/>
              <a:t>&gt;&gt;&gt; 4**2</a:t>
            </a:r>
          </a:p>
          <a:p>
            <a:r>
              <a:rPr lang="en-US" dirty="0"/>
              <a:t>16</a:t>
            </a:r>
          </a:p>
          <a:p>
            <a:r>
              <a:rPr lang="en-US" dirty="0"/>
              <a:t>&gt;&gt;&gt; 1 + 3.5</a:t>
            </a:r>
          </a:p>
          <a:p>
            <a:r>
              <a:rPr lang="en-US" dirty="0"/>
              <a:t>4.5</a:t>
            </a:r>
          </a:p>
          <a:p>
            <a:endParaRPr lang="en-AU" dirty="0"/>
          </a:p>
        </p:txBody>
      </p:sp>
    </p:spTree>
    <p:extLst>
      <p:ext uri="{BB962C8B-B14F-4D97-AF65-F5344CB8AC3E}">
        <p14:creationId xmlns:p14="http://schemas.microsoft.com/office/powerpoint/2010/main" val="242017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286002" y="413419"/>
            <a:ext cx="9905998" cy="1478570"/>
          </a:xfrm>
        </p:spPr>
        <p:txBody>
          <a:bodyPr>
            <a:normAutofit/>
          </a:bodyPr>
          <a:lstStyle/>
          <a:p>
            <a:r>
              <a:rPr lang="en-US" sz="4400" dirty="0">
                <a:latin typeface="Rockwell" panose="02060603020205020403" pitchFamily="18" charset="0"/>
              </a:rPr>
              <a:t>Course Convenors</a:t>
            </a:r>
          </a:p>
        </p:txBody>
      </p:sp>
      <p:pic>
        <p:nvPicPr>
          <p:cNvPr id="5" name="Picture 4">
            <a:extLst>
              <a:ext uri="{FF2B5EF4-FFF2-40B4-BE49-F238E27FC236}">
                <a16:creationId xmlns:a16="http://schemas.microsoft.com/office/drawing/2014/main" id="{1B972A23-BA07-5201-43E9-C6262D13C9F9}"/>
              </a:ext>
            </a:extLst>
          </p:cNvPr>
          <p:cNvPicPr>
            <a:picLocks noChangeAspect="1"/>
          </p:cNvPicPr>
          <p:nvPr/>
        </p:nvPicPr>
        <p:blipFill>
          <a:blip r:embed="rId2"/>
          <a:stretch>
            <a:fillRect/>
          </a:stretch>
        </p:blipFill>
        <p:spPr>
          <a:xfrm>
            <a:off x="2451619" y="2587272"/>
            <a:ext cx="1111465" cy="1117927"/>
          </a:xfrm>
          <a:prstGeom prst="rect">
            <a:avLst/>
          </a:prstGeom>
        </p:spPr>
      </p:pic>
      <p:sp>
        <p:nvSpPr>
          <p:cNvPr id="7" name="TextBox 6">
            <a:extLst>
              <a:ext uri="{FF2B5EF4-FFF2-40B4-BE49-F238E27FC236}">
                <a16:creationId xmlns:a16="http://schemas.microsoft.com/office/drawing/2014/main" id="{A51A3F04-21C3-AF32-28EC-6231932CF78E}"/>
              </a:ext>
            </a:extLst>
          </p:cNvPr>
          <p:cNvSpPr txBox="1"/>
          <p:nvPr/>
        </p:nvSpPr>
        <p:spPr>
          <a:xfrm>
            <a:off x="2315910" y="3705199"/>
            <a:ext cx="3238387" cy="1585049"/>
          </a:xfrm>
          <a:prstGeom prst="rect">
            <a:avLst/>
          </a:prstGeom>
          <a:noFill/>
        </p:spPr>
        <p:txBody>
          <a:bodyPr wrap="none" rtlCol="0">
            <a:spAutoFit/>
          </a:bodyPr>
          <a:lstStyle/>
          <a:p>
            <a:r>
              <a:rPr lang="en-US" sz="2500" b="1" dirty="0"/>
              <a:t>Gold Coast and Online</a:t>
            </a:r>
          </a:p>
          <a:p>
            <a:r>
              <a:rPr lang="en-US"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Dr </a:t>
            </a:r>
            <a:r>
              <a:rPr lang="en-US" dirty="0" err="1">
                <a:solidFill>
                  <a:schemeClr val="accent1">
                    <a:lumMod val="40000"/>
                    <a:lumOff val="60000"/>
                  </a:schemeClr>
                </a:solidFill>
                <a:hlinkClick r:id="rId3">
                  <a:extLst>
                    <a:ext uri="{A12FA001-AC4F-418D-AE19-62706E023703}">
                      <ahyp:hlinkClr xmlns:ahyp="http://schemas.microsoft.com/office/drawing/2018/hyperlinkcolor" val="tx"/>
                    </a:ext>
                  </a:extLst>
                </a:hlinkClick>
              </a:rPr>
              <a:t>Mardé</a:t>
            </a:r>
            <a:r>
              <a:rPr lang="en-US"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 Helbig</a:t>
            </a:r>
            <a:endParaRPr lang="en-US" dirty="0">
              <a:solidFill>
                <a:schemeClr val="accent1">
                  <a:lumMod val="40000"/>
                  <a:lumOff val="60000"/>
                </a:schemeClr>
              </a:solidFill>
            </a:endParaRPr>
          </a:p>
          <a:p>
            <a:r>
              <a:rPr lang="en-US" dirty="0"/>
              <a:t>G09 1.68</a:t>
            </a:r>
          </a:p>
          <a:p>
            <a:r>
              <a:rPr lang="en-US" dirty="0"/>
              <a:t>Email: </a:t>
            </a:r>
            <a:r>
              <a:rPr lang="en-US" dirty="0">
                <a:hlinkClick r:id="rId4">
                  <a:extLst>
                    <a:ext uri="{A12FA001-AC4F-418D-AE19-62706E023703}">
                      <ahyp:hlinkClr xmlns:ahyp="http://schemas.microsoft.com/office/drawing/2018/hyperlinkcolor" val="tx"/>
                    </a:ext>
                  </a:extLst>
                </a:hlinkClick>
              </a:rPr>
              <a:t>m.helbig@griffith.edu.au</a:t>
            </a:r>
            <a:r>
              <a:rPr lang="en-US" dirty="0"/>
              <a:t>  </a:t>
            </a:r>
            <a:endParaRPr lang="en-AU" dirty="0"/>
          </a:p>
          <a:p>
            <a:endParaRPr lang="en-AU" dirty="0"/>
          </a:p>
        </p:txBody>
      </p:sp>
      <p:sp>
        <p:nvSpPr>
          <p:cNvPr id="8" name="TextBox 7">
            <a:extLst>
              <a:ext uri="{FF2B5EF4-FFF2-40B4-BE49-F238E27FC236}">
                <a16:creationId xmlns:a16="http://schemas.microsoft.com/office/drawing/2014/main" id="{B59FB1AF-8533-558D-0FD8-1ABC88EF10C5}"/>
              </a:ext>
            </a:extLst>
          </p:cNvPr>
          <p:cNvSpPr txBox="1"/>
          <p:nvPr/>
        </p:nvSpPr>
        <p:spPr>
          <a:xfrm>
            <a:off x="6228459" y="3713745"/>
            <a:ext cx="3348994" cy="1585049"/>
          </a:xfrm>
          <a:prstGeom prst="rect">
            <a:avLst/>
          </a:prstGeom>
          <a:noFill/>
        </p:spPr>
        <p:txBody>
          <a:bodyPr wrap="none" rtlCol="0">
            <a:spAutoFit/>
          </a:bodyPr>
          <a:lstStyle/>
          <a:p>
            <a:r>
              <a:rPr lang="en-US" sz="2500" b="1" dirty="0"/>
              <a:t>Nathan and South Bank</a:t>
            </a:r>
          </a:p>
          <a:p>
            <a:r>
              <a:rPr lang="en-US" dirty="0">
                <a:solidFill>
                  <a:schemeClr val="accent1">
                    <a:lumMod val="40000"/>
                    <a:lumOff val="60000"/>
                  </a:schemeClr>
                </a:solidFill>
                <a:hlinkClick r:id="rId5">
                  <a:extLst>
                    <a:ext uri="{A12FA001-AC4F-418D-AE19-62706E023703}">
                      <ahyp:hlinkClr xmlns:ahyp="http://schemas.microsoft.com/office/drawing/2018/hyperlinkcolor" val="tx"/>
                    </a:ext>
                  </a:extLst>
                </a:hlinkClick>
              </a:rPr>
              <a:t>Dr Liat Rozenberg</a:t>
            </a:r>
            <a:endParaRPr lang="en-US" dirty="0">
              <a:solidFill>
                <a:schemeClr val="accent1">
                  <a:lumMod val="40000"/>
                  <a:lumOff val="60000"/>
                </a:schemeClr>
              </a:solidFill>
            </a:endParaRPr>
          </a:p>
          <a:p>
            <a:r>
              <a:rPr lang="en-US" dirty="0"/>
              <a:t>N44 2.28</a:t>
            </a:r>
          </a:p>
          <a:p>
            <a:r>
              <a:rPr lang="en-AU" dirty="0">
                <a:hlinkClick r:id="rId6">
                  <a:extLst>
                    <a:ext uri="{A12FA001-AC4F-418D-AE19-62706E023703}">
                      <ahyp:hlinkClr xmlns:ahyp="http://schemas.microsoft.com/office/drawing/2018/hyperlinkcolor" val="tx"/>
                    </a:ext>
                  </a:extLst>
                </a:hlinkClick>
              </a:rPr>
              <a:t>l.rozenberg@griffith.edu.au</a:t>
            </a:r>
            <a:r>
              <a:rPr lang="en-AU" dirty="0"/>
              <a:t> </a:t>
            </a:r>
          </a:p>
          <a:p>
            <a:endParaRPr lang="en-AU" dirty="0"/>
          </a:p>
        </p:txBody>
      </p:sp>
      <p:pic>
        <p:nvPicPr>
          <p:cNvPr id="11" name="Picture 10">
            <a:extLst>
              <a:ext uri="{FF2B5EF4-FFF2-40B4-BE49-F238E27FC236}">
                <a16:creationId xmlns:a16="http://schemas.microsoft.com/office/drawing/2014/main" id="{D54B521E-AA7A-A425-B2BD-2A767848AAE4}"/>
              </a:ext>
            </a:extLst>
          </p:cNvPr>
          <p:cNvPicPr>
            <a:picLocks noChangeAspect="1"/>
          </p:cNvPicPr>
          <p:nvPr/>
        </p:nvPicPr>
        <p:blipFill>
          <a:blip r:embed="rId7"/>
          <a:stretch>
            <a:fillRect/>
          </a:stretch>
        </p:blipFill>
        <p:spPr>
          <a:xfrm>
            <a:off x="6384712" y="2587272"/>
            <a:ext cx="1026536" cy="1070087"/>
          </a:xfrm>
          <a:prstGeom prst="rect">
            <a:avLst/>
          </a:prstGeom>
        </p:spPr>
      </p:pic>
    </p:spTree>
    <p:extLst>
      <p:ext uri="{BB962C8B-B14F-4D97-AF65-F5344CB8AC3E}">
        <p14:creationId xmlns:p14="http://schemas.microsoft.com/office/powerpoint/2010/main" val="2172179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54679" y="2150097"/>
            <a:ext cx="9905998" cy="1478570"/>
          </a:xfrm>
        </p:spPr>
        <p:txBody>
          <a:bodyPr>
            <a:normAutofit/>
          </a:bodyPr>
          <a:lstStyle/>
          <a:p>
            <a:r>
              <a:rPr lang="en-US" sz="4400" dirty="0">
                <a:latin typeface="Rockwell" panose="02060603020205020403" pitchFamily="18" charset="0"/>
              </a:rPr>
              <a:t>Any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540929" y="3256277"/>
            <a:ext cx="7801688" cy="553998"/>
          </a:xfrm>
          <a:prstGeom prst="rect">
            <a:avLst/>
          </a:prstGeom>
          <a:noFill/>
        </p:spPr>
        <p:txBody>
          <a:bodyPr wrap="none" rtlCol="0">
            <a:spAutoFit/>
          </a:bodyPr>
          <a:lstStyle/>
          <a:p>
            <a:r>
              <a:rPr lang="en-US" sz="3000" dirty="0">
                <a:solidFill>
                  <a:schemeClr val="accent1">
                    <a:lumMod val="20000"/>
                    <a:lumOff val="80000"/>
                  </a:schemeClr>
                </a:solidFill>
              </a:rPr>
              <a:t>Type your question in the Q&amp;A or raise your hand</a:t>
            </a:r>
            <a:endParaRPr lang="en-AU" sz="3000" dirty="0">
              <a:solidFill>
                <a:schemeClr val="accent1">
                  <a:lumMod val="20000"/>
                  <a:lumOff val="80000"/>
                </a:schemeClr>
              </a:solidFill>
            </a:endParaRPr>
          </a:p>
        </p:txBody>
      </p:sp>
      <p:pic>
        <p:nvPicPr>
          <p:cNvPr id="7" name="Picture 6" descr="Confused Bee">
            <a:extLst>
              <a:ext uri="{FF2B5EF4-FFF2-40B4-BE49-F238E27FC236}">
                <a16:creationId xmlns:a16="http://schemas.microsoft.com/office/drawing/2014/main" id="{72847D1F-346B-AFF6-82C4-00B743377C7D}"/>
              </a:ext>
            </a:extLst>
          </p:cNvPr>
          <p:cNvPicPr>
            <a:picLocks noChangeAspect="1"/>
          </p:cNvPicPr>
          <p:nvPr/>
        </p:nvPicPr>
        <p:blipFill>
          <a:blip r:embed="rId2"/>
          <a:stretch>
            <a:fillRect/>
          </a:stretch>
        </p:blipFill>
        <p:spPr>
          <a:xfrm>
            <a:off x="9200561" y="2150097"/>
            <a:ext cx="1870434" cy="1870434"/>
          </a:xfrm>
          <a:prstGeom prst="rect">
            <a:avLst/>
          </a:prstGeom>
        </p:spPr>
      </p:pic>
    </p:spTree>
    <p:extLst>
      <p:ext uri="{BB962C8B-B14F-4D97-AF65-F5344CB8AC3E}">
        <p14:creationId xmlns:p14="http://schemas.microsoft.com/office/powerpoint/2010/main" val="148533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dirty="0">
                <a:latin typeface="Rockwell" panose="02060603020205020403" pitchFamily="18" charset="0"/>
              </a:rPr>
              <a:t>Course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63600" y="1574367"/>
            <a:ext cx="9728840" cy="4450417"/>
          </a:xfrm>
        </p:spPr>
        <p:txBody>
          <a:bodyPr>
            <a:normAutofit fontScale="77500" lnSpcReduction="20000"/>
          </a:bodyPr>
          <a:lstStyle/>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2 Main places for information:</a:t>
            </a: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Course site on </a:t>
            </a:r>
            <a:r>
              <a:rPr lang="en-US" sz="2400" dirty="0" err="1">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Learning@Griffith</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Course Microsoft Teams space</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200" dirty="0">
                <a:latin typeface="Tahoma" panose="020B0604030504040204" pitchFamily="34" charset="0"/>
                <a:ea typeface="Tahoma" panose="020B0604030504040204" pitchFamily="34" charset="0"/>
                <a:cs typeface="Tahoma" panose="020B0604030504040204" pitchFamily="34" charset="0"/>
              </a:rPr>
              <a:t>Course site:</a:t>
            </a: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Announcements</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Learning Journey</a:t>
            </a:r>
            <a:r>
              <a:rPr lang="en-US" sz="2400" dirty="0">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Activities Overview</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Course content</a:t>
            </a: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6">
                  <a:extLst>
                    <a:ext uri="{A12FA001-AC4F-418D-AE19-62706E023703}">
                      <ahyp:hlinkClr xmlns:ahyp="http://schemas.microsoft.com/office/drawing/2018/hyperlinkcolor" val="tx"/>
                    </a:ext>
                  </a:extLst>
                </a:hlinkClick>
              </a:rPr>
              <a:t>Assessments Overview</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7">
                  <a:extLst>
                    <a:ext uri="{A12FA001-AC4F-418D-AE19-62706E023703}">
                      <ahyp:hlinkClr xmlns:ahyp="http://schemas.microsoft.com/office/drawing/2018/hyperlinkcolor" val="tx"/>
                    </a:ext>
                  </a:extLst>
                </a:hlinkClick>
              </a:rPr>
              <a:t>Teaching Staff</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Important School of ICT information</a:t>
            </a:r>
            <a:endPar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8"/>
          <a:stretch>
            <a:fillRect/>
          </a:stretch>
        </p:blipFill>
        <p:spPr>
          <a:xfrm>
            <a:off x="10035918" y="308986"/>
            <a:ext cx="1311489" cy="1265382"/>
          </a:xfrm>
          <a:prstGeom prst="rect">
            <a:avLst/>
          </a:prstGeom>
        </p:spPr>
      </p:pic>
      <p:sp>
        <p:nvSpPr>
          <p:cNvPr id="9" name="TextBox 8">
            <a:extLst>
              <a:ext uri="{FF2B5EF4-FFF2-40B4-BE49-F238E27FC236}">
                <a16:creationId xmlns:a16="http://schemas.microsoft.com/office/drawing/2014/main" id="{85564DA1-C1EB-CBD1-88E6-A216592D1A80}"/>
              </a:ext>
            </a:extLst>
          </p:cNvPr>
          <p:cNvSpPr txBox="1"/>
          <p:nvPr/>
        </p:nvSpPr>
        <p:spPr>
          <a:xfrm>
            <a:off x="4421115" y="3244334"/>
            <a:ext cx="1806905" cy="369332"/>
          </a:xfrm>
          <a:prstGeom prst="rect">
            <a:avLst/>
          </a:prstGeom>
          <a:solidFill>
            <a:schemeClr val="accent2">
              <a:lumMod val="75000"/>
            </a:schemeClr>
          </a:solidFill>
        </p:spPr>
        <p:txBody>
          <a:bodyPr wrap="none" rtlCol="0">
            <a:spAutoFit/>
          </a:bodyPr>
          <a:lstStyle/>
          <a:p>
            <a:r>
              <a:rPr lang="en-US" dirty="0"/>
              <a:t>Demo Course Site</a:t>
            </a:r>
            <a:endParaRPr lang="en-AU" dirty="0"/>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dirty="0">
                <a:latin typeface="Rockwell" panose="02060603020205020403" pitchFamily="18" charset="0"/>
              </a:rPr>
              <a:t>Course Information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14961" y="1883354"/>
            <a:ext cx="9728840" cy="3201913"/>
          </a:xfrm>
        </p:spPr>
        <p:txBody>
          <a:bodyPr>
            <a:normAutofit lnSpcReduction="10000"/>
          </a:bodyPr>
          <a:lstStyle/>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Microsoft Teams Space:</a:t>
            </a:r>
          </a:p>
          <a:p>
            <a:r>
              <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General information for course or general announcements</a:t>
            </a:r>
            <a:endPar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Online lectures</a:t>
            </a:r>
            <a:endPar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PASS information</a:t>
            </a:r>
            <a:endPar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Queries about the course</a:t>
            </a:r>
            <a:endParaRPr lang="en-US" sz="22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Workshop and workshop instructor information (to be added)</a:t>
            </a: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6"/>
          <a:stretch>
            <a:fillRect/>
          </a:stretch>
        </p:blipFill>
        <p:spPr>
          <a:xfrm>
            <a:off x="10035918" y="308986"/>
            <a:ext cx="1311489" cy="1265382"/>
          </a:xfrm>
          <a:prstGeom prst="rect">
            <a:avLst/>
          </a:prstGeom>
        </p:spPr>
      </p:pic>
      <p:sp>
        <p:nvSpPr>
          <p:cNvPr id="4" name="TextBox 3">
            <a:extLst>
              <a:ext uri="{FF2B5EF4-FFF2-40B4-BE49-F238E27FC236}">
                <a16:creationId xmlns:a16="http://schemas.microsoft.com/office/drawing/2014/main" id="{72530B34-B5A2-95CF-64CF-0DD2D9D05DD2}"/>
              </a:ext>
            </a:extLst>
          </p:cNvPr>
          <p:cNvSpPr txBox="1"/>
          <p:nvPr/>
        </p:nvSpPr>
        <p:spPr>
          <a:xfrm>
            <a:off x="5719864" y="1974715"/>
            <a:ext cx="1964769" cy="369332"/>
          </a:xfrm>
          <a:prstGeom prst="rect">
            <a:avLst/>
          </a:prstGeom>
          <a:solidFill>
            <a:schemeClr val="accent2">
              <a:lumMod val="75000"/>
            </a:schemeClr>
          </a:solidFill>
        </p:spPr>
        <p:txBody>
          <a:bodyPr wrap="none" rtlCol="0">
            <a:spAutoFit/>
          </a:bodyPr>
          <a:lstStyle/>
          <a:p>
            <a:r>
              <a:rPr lang="en-US" dirty="0"/>
              <a:t>Demo Teams Space</a:t>
            </a:r>
            <a:endParaRPr lang="en-AU" dirty="0"/>
          </a:p>
        </p:txBody>
      </p:sp>
      <p:pic>
        <p:nvPicPr>
          <p:cNvPr id="6" name="Picture 5" descr="Cartoon bee with magnifying glass">
            <a:extLst>
              <a:ext uri="{FF2B5EF4-FFF2-40B4-BE49-F238E27FC236}">
                <a16:creationId xmlns:a16="http://schemas.microsoft.com/office/drawing/2014/main" id="{657205CD-B41F-55DE-55EC-4F76C7E0F63A}"/>
              </a:ext>
            </a:extLst>
          </p:cNvPr>
          <p:cNvPicPr>
            <a:picLocks noChangeAspect="1"/>
          </p:cNvPicPr>
          <p:nvPr/>
        </p:nvPicPr>
        <p:blipFill>
          <a:blip r:embed="rId7"/>
          <a:stretch>
            <a:fillRect/>
          </a:stretch>
        </p:blipFill>
        <p:spPr>
          <a:xfrm>
            <a:off x="1314961" y="5394253"/>
            <a:ext cx="760380" cy="863225"/>
          </a:xfrm>
          <a:prstGeom prst="rect">
            <a:avLst/>
          </a:prstGeom>
        </p:spPr>
      </p:pic>
      <p:sp>
        <p:nvSpPr>
          <p:cNvPr id="7" name="TextBox 6">
            <a:extLst>
              <a:ext uri="{FF2B5EF4-FFF2-40B4-BE49-F238E27FC236}">
                <a16:creationId xmlns:a16="http://schemas.microsoft.com/office/drawing/2014/main" id="{1AC99BA2-1C42-F002-3D84-EDDC5CD92550}"/>
              </a:ext>
            </a:extLst>
          </p:cNvPr>
          <p:cNvSpPr txBox="1"/>
          <p:nvPr/>
        </p:nvSpPr>
        <p:spPr>
          <a:xfrm>
            <a:off x="2142975" y="5641199"/>
            <a:ext cx="8548687" cy="369332"/>
          </a:xfrm>
          <a:prstGeom prst="rect">
            <a:avLst/>
          </a:prstGeom>
          <a:solidFill>
            <a:schemeClr val="accent2">
              <a:lumMod val="50000"/>
            </a:schemeClr>
          </a:solidFill>
        </p:spPr>
        <p:txBody>
          <a:bodyPr wrap="none" rtlCol="0">
            <a:spAutoFit/>
          </a:bodyPr>
          <a:lstStyle/>
          <a:p>
            <a:r>
              <a:rPr lang="en-US" dirty="0"/>
              <a:t>Use the right channel for your post! Large cohort – need to make it easy to find information!</a:t>
            </a:r>
            <a:endParaRPr lang="en-AU" dirty="0"/>
          </a:p>
        </p:txBody>
      </p:sp>
    </p:spTree>
    <p:extLst>
      <p:ext uri="{BB962C8B-B14F-4D97-AF65-F5344CB8AC3E}">
        <p14:creationId xmlns:p14="http://schemas.microsoft.com/office/powerpoint/2010/main" val="336294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dirty="0">
                <a:latin typeface="Rockwell" panose="02060603020205020403" pitchFamily="18" charset="0"/>
              </a:rPr>
              <a:t>Questions/queries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14961" y="1545368"/>
            <a:ext cx="9728840" cy="3510899"/>
          </a:xfrm>
        </p:spPr>
        <p:txBody>
          <a:bodyPr>
            <a:normAutofit fontScale="92500" lnSpcReduction="20000"/>
          </a:bodyPr>
          <a:lstStyle/>
          <a:p>
            <a:r>
              <a:rPr lang="en-US" sz="2200" dirty="0">
                <a:latin typeface="Tahoma" panose="020B0604030504040204" pitchFamily="34" charset="0"/>
                <a:ea typeface="Tahoma" panose="020B0604030504040204" pitchFamily="34" charset="0"/>
                <a:cs typeface="Tahoma" panose="020B0604030504040204" pitchFamily="34" charset="0"/>
              </a:rPr>
              <a:t>General questions about course or course content – Microsoft Teams </a:t>
            </a:r>
            <a:r>
              <a:rPr lang="en-US" sz="22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Queries channel</a:t>
            </a:r>
            <a:endParaRPr lang="en-US" sz="22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Explanation of a concept you are struggling with - workshop instructor during the workshop or </a:t>
            </a:r>
            <a:r>
              <a:rPr lang="en-US" sz="22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Queries channel</a:t>
            </a:r>
            <a:endParaRPr lang="en-US" sz="22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Personal query that you need to discuss with someone – send an email:</a:t>
            </a:r>
          </a:p>
          <a:p>
            <a:pPr lvl="1">
              <a:buFont typeface="Wingdings" panose="05000000000000000000" pitchFamily="2" charset="2"/>
              <a:buChar char="Ø"/>
            </a:pPr>
            <a:r>
              <a:rPr lang="en-US" sz="1800" dirty="0">
                <a:latin typeface="Tahoma" panose="020B0604030504040204" pitchFamily="34" charset="0"/>
                <a:ea typeface="Tahoma" panose="020B0604030504040204" pitchFamily="34" charset="0"/>
                <a:cs typeface="Tahoma" panose="020B0604030504040204" pitchFamily="34" charset="0"/>
              </a:rPr>
              <a:t>To your campus convenor (refer to Teaching Staff on </a:t>
            </a:r>
            <a:r>
              <a:rPr lang="en-US" sz="1800" dirty="0" err="1">
                <a:latin typeface="Tahoma" panose="020B0604030504040204" pitchFamily="34" charset="0"/>
                <a:ea typeface="Tahoma" panose="020B0604030504040204" pitchFamily="34" charset="0"/>
                <a:cs typeface="Tahoma" panose="020B0604030504040204" pitchFamily="34" charset="0"/>
              </a:rPr>
              <a:t>Learning@Griffith</a:t>
            </a:r>
            <a:r>
              <a:rPr lang="en-US" sz="1800"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Ø"/>
            </a:pPr>
            <a:r>
              <a:rPr lang="en-US" sz="1800" dirty="0">
                <a:latin typeface="Tahoma" panose="020B0604030504040204" pitchFamily="34" charset="0"/>
                <a:ea typeface="Tahoma" panose="020B0604030504040204" pitchFamily="34" charset="0"/>
                <a:cs typeface="Tahoma" panose="020B0604030504040204" pitchFamily="34" charset="0"/>
              </a:rPr>
              <a:t>Include your course code in the subject </a:t>
            </a:r>
          </a:p>
          <a:p>
            <a:pPr lvl="1">
              <a:buFont typeface="Wingdings" panose="05000000000000000000" pitchFamily="2" charset="2"/>
              <a:buChar char="Ø"/>
            </a:pPr>
            <a:r>
              <a:rPr lang="en-US" sz="1800" dirty="0">
                <a:latin typeface="Tahoma" panose="020B0604030504040204" pitchFamily="34" charset="0"/>
                <a:ea typeface="Tahoma" panose="020B0604030504040204" pitchFamily="34" charset="0"/>
                <a:cs typeface="Tahoma" panose="020B0604030504040204" pitchFamily="34" charset="0"/>
              </a:rPr>
              <a:t>Include your course code and student ID in the email </a:t>
            </a:r>
          </a:p>
          <a:p>
            <a:pPr lvl="1">
              <a:buFont typeface="Wingdings" panose="05000000000000000000" pitchFamily="2" charset="2"/>
              <a:buChar char="Ø"/>
            </a:pPr>
            <a:r>
              <a:rPr lang="en-US" sz="1800" dirty="0">
                <a:latin typeface="Tahoma" panose="020B0604030504040204" pitchFamily="34" charset="0"/>
                <a:ea typeface="Tahoma" panose="020B0604030504040204" pitchFamily="34" charset="0"/>
                <a:cs typeface="Tahoma" panose="020B0604030504040204" pitchFamily="34" charset="0"/>
              </a:rPr>
              <a:t>Remember, there are more than 500 students – it may take 3-4 business days to respond. If really urgent, add that to the subject</a:t>
            </a: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3"/>
          <a:stretch>
            <a:fillRect/>
          </a:stretch>
        </p:blipFill>
        <p:spPr>
          <a:xfrm>
            <a:off x="10035918" y="308986"/>
            <a:ext cx="1311489" cy="1265382"/>
          </a:xfrm>
          <a:prstGeom prst="rect">
            <a:avLst/>
          </a:prstGeom>
        </p:spPr>
      </p:pic>
      <p:pic>
        <p:nvPicPr>
          <p:cNvPr id="6" name="Picture 5" descr="Cartoon bee with magnifying glass">
            <a:extLst>
              <a:ext uri="{FF2B5EF4-FFF2-40B4-BE49-F238E27FC236}">
                <a16:creationId xmlns:a16="http://schemas.microsoft.com/office/drawing/2014/main" id="{657205CD-B41F-55DE-55EC-4F76C7E0F63A}"/>
              </a:ext>
            </a:extLst>
          </p:cNvPr>
          <p:cNvPicPr>
            <a:picLocks noChangeAspect="1"/>
          </p:cNvPicPr>
          <p:nvPr/>
        </p:nvPicPr>
        <p:blipFill>
          <a:blip r:embed="rId4"/>
          <a:stretch>
            <a:fillRect/>
          </a:stretch>
        </p:blipFill>
        <p:spPr>
          <a:xfrm>
            <a:off x="1314961" y="5394253"/>
            <a:ext cx="760380" cy="863225"/>
          </a:xfrm>
          <a:prstGeom prst="rect">
            <a:avLst/>
          </a:prstGeom>
        </p:spPr>
      </p:pic>
      <p:sp>
        <p:nvSpPr>
          <p:cNvPr id="7" name="TextBox 6">
            <a:extLst>
              <a:ext uri="{FF2B5EF4-FFF2-40B4-BE49-F238E27FC236}">
                <a16:creationId xmlns:a16="http://schemas.microsoft.com/office/drawing/2014/main" id="{1AC99BA2-1C42-F002-3D84-EDDC5CD92550}"/>
              </a:ext>
            </a:extLst>
          </p:cNvPr>
          <p:cNvSpPr txBox="1"/>
          <p:nvPr/>
        </p:nvSpPr>
        <p:spPr>
          <a:xfrm>
            <a:off x="2142975" y="5641199"/>
            <a:ext cx="8548687" cy="369332"/>
          </a:xfrm>
          <a:prstGeom prst="rect">
            <a:avLst/>
          </a:prstGeom>
          <a:solidFill>
            <a:schemeClr val="accent2">
              <a:lumMod val="50000"/>
            </a:schemeClr>
          </a:solidFill>
        </p:spPr>
        <p:txBody>
          <a:bodyPr wrap="none" rtlCol="0">
            <a:spAutoFit/>
          </a:bodyPr>
          <a:lstStyle/>
          <a:p>
            <a:r>
              <a:rPr lang="en-US" dirty="0"/>
              <a:t>Use the right channel for your post! Large cohort – need to make it easy to find information!</a:t>
            </a:r>
            <a:endParaRPr lang="en-AU" dirty="0"/>
          </a:p>
        </p:txBody>
      </p:sp>
    </p:spTree>
    <p:extLst>
      <p:ext uri="{BB962C8B-B14F-4D97-AF65-F5344CB8AC3E}">
        <p14:creationId xmlns:p14="http://schemas.microsoft.com/office/powerpoint/2010/main" val="30635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46204" y="257413"/>
            <a:ext cx="9905998" cy="1478570"/>
          </a:xfrm>
        </p:spPr>
        <p:txBody>
          <a:bodyPr>
            <a:normAutofit/>
          </a:bodyPr>
          <a:lstStyle/>
          <a:p>
            <a:r>
              <a:rPr lang="en-US" sz="4400" dirty="0">
                <a:latin typeface="Rockwell" panose="02060603020205020403" pitchFamily="18" charset="0"/>
              </a:rPr>
              <a:t>How is the course run?</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68306294"/>
              </p:ext>
            </p:extLst>
          </p:nvPr>
        </p:nvGraphicFramePr>
        <p:xfrm>
          <a:off x="1527315" y="1876972"/>
          <a:ext cx="9213937" cy="405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artoon bee with pointer">
            <a:extLst>
              <a:ext uri="{FF2B5EF4-FFF2-40B4-BE49-F238E27FC236}">
                <a16:creationId xmlns:a16="http://schemas.microsoft.com/office/drawing/2014/main" id="{D3764564-33E8-CD3A-070E-1C6FBF1B9059}"/>
              </a:ext>
            </a:extLst>
          </p:cNvPr>
          <p:cNvPicPr>
            <a:picLocks noChangeAspect="1"/>
          </p:cNvPicPr>
          <p:nvPr/>
        </p:nvPicPr>
        <p:blipFill>
          <a:blip r:embed="rId7"/>
          <a:stretch>
            <a:fillRect/>
          </a:stretch>
        </p:blipFill>
        <p:spPr>
          <a:xfrm>
            <a:off x="10007633" y="104973"/>
            <a:ext cx="1079650" cy="1217579"/>
          </a:xfrm>
          <a:prstGeom prst="rect">
            <a:avLst/>
          </a:prstGeom>
        </p:spPr>
      </p:pic>
      <p:sp>
        <p:nvSpPr>
          <p:cNvPr id="3" name="TextBox 2">
            <a:extLst>
              <a:ext uri="{FF2B5EF4-FFF2-40B4-BE49-F238E27FC236}">
                <a16:creationId xmlns:a16="http://schemas.microsoft.com/office/drawing/2014/main" id="{6FAC3D6E-B857-E722-B737-C1DFC4F85171}"/>
              </a:ext>
            </a:extLst>
          </p:cNvPr>
          <p:cNvSpPr txBox="1"/>
          <p:nvPr/>
        </p:nvSpPr>
        <p:spPr>
          <a:xfrm>
            <a:off x="7226690" y="1551317"/>
            <a:ext cx="2295821" cy="369332"/>
          </a:xfrm>
          <a:prstGeom prst="rect">
            <a:avLst/>
          </a:prstGeom>
          <a:solidFill>
            <a:schemeClr val="accent2"/>
          </a:solidFill>
        </p:spPr>
        <p:txBody>
          <a:bodyPr wrap="none" rtlCol="0">
            <a:spAutoFit/>
          </a:bodyPr>
          <a:lstStyle/>
          <a:p>
            <a:r>
              <a:rPr lang="en-US" dirty="0"/>
              <a:t>Complete lab induction</a:t>
            </a:r>
            <a:endParaRPr lang="en-AU" dirty="0"/>
          </a:p>
        </p:txBody>
      </p:sp>
      <p:pic>
        <p:nvPicPr>
          <p:cNvPr id="7" name="Picture 6" descr="Cartoon bee with sign">
            <a:extLst>
              <a:ext uri="{FF2B5EF4-FFF2-40B4-BE49-F238E27FC236}">
                <a16:creationId xmlns:a16="http://schemas.microsoft.com/office/drawing/2014/main" id="{7EC35F19-41F3-21B1-FCF4-6BFD3A3DB3B6}"/>
              </a:ext>
            </a:extLst>
          </p:cNvPr>
          <p:cNvPicPr>
            <a:picLocks noChangeAspect="1"/>
          </p:cNvPicPr>
          <p:nvPr/>
        </p:nvPicPr>
        <p:blipFill>
          <a:blip r:embed="rId8"/>
          <a:stretch>
            <a:fillRect/>
          </a:stretch>
        </p:blipFill>
        <p:spPr>
          <a:xfrm>
            <a:off x="6399203" y="1428118"/>
            <a:ext cx="800136" cy="615730"/>
          </a:xfrm>
          <a:prstGeom prst="rect">
            <a:avLst/>
          </a:prstGeom>
        </p:spPr>
      </p:pic>
    </p:spTree>
    <p:extLst>
      <p:ext uri="{BB962C8B-B14F-4D97-AF65-F5344CB8AC3E}">
        <p14:creationId xmlns:p14="http://schemas.microsoft.com/office/powerpoint/2010/main" val="188068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8290" y="0"/>
            <a:ext cx="9905998" cy="1478570"/>
          </a:xfrm>
        </p:spPr>
        <p:txBody>
          <a:bodyPr>
            <a:normAutofit/>
          </a:bodyPr>
          <a:lstStyle/>
          <a:p>
            <a:r>
              <a:rPr lang="en-US" sz="4400" dirty="0">
                <a:latin typeface="Rockwell" panose="02060603020205020403" pitchFamily="18" charset="0"/>
              </a:rPr>
              <a:t>Assessments</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9195442"/>
              </p:ext>
            </p:extLst>
          </p:nvPr>
        </p:nvGraphicFramePr>
        <p:xfrm>
          <a:off x="1452775" y="1478719"/>
          <a:ext cx="9263651" cy="3161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Reading cartoon bee">
            <a:extLst>
              <a:ext uri="{FF2B5EF4-FFF2-40B4-BE49-F238E27FC236}">
                <a16:creationId xmlns:a16="http://schemas.microsoft.com/office/drawing/2014/main" id="{D04F2F07-2D26-60F4-1196-2792C24FD7B9}"/>
              </a:ext>
            </a:extLst>
          </p:cNvPr>
          <p:cNvPicPr>
            <a:picLocks noChangeAspect="1"/>
          </p:cNvPicPr>
          <p:nvPr/>
        </p:nvPicPr>
        <p:blipFill>
          <a:blip r:embed="rId7"/>
          <a:stretch>
            <a:fillRect/>
          </a:stretch>
        </p:blipFill>
        <p:spPr>
          <a:xfrm>
            <a:off x="10321526" y="71748"/>
            <a:ext cx="940855" cy="1251214"/>
          </a:xfrm>
          <a:prstGeom prst="rect">
            <a:avLst/>
          </a:prstGeom>
        </p:spPr>
      </p:pic>
      <p:pic>
        <p:nvPicPr>
          <p:cNvPr id="7" name="Picture 6" descr="Sick Bee">
            <a:extLst>
              <a:ext uri="{FF2B5EF4-FFF2-40B4-BE49-F238E27FC236}">
                <a16:creationId xmlns:a16="http://schemas.microsoft.com/office/drawing/2014/main" id="{EF28AAA8-DF61-89A2-D330-83CF2D73DE3D}"/>
              </a:ext>
            </a:extLst>
          </p:cNvPr>
          <p:cNvPicPr>
            <a:picLocks noChangeAspect="1"/>
          </p:cNvPicPr>
          <p:nvPr/>
        </p:nvPicPr>
        <p:blipFill>
          <a:blip r:embed="rId8"/>
          <a:stretch>
            <a:fillRect/>
          </a:stretch>
        </p:blipFill>
        <p:spPr>
          <a:xfrm>
            <a:off x="1871940" y="5292494"/>
            <a:ext cx="1128035" cy="1128035"/>
          </a:xfrm>
          <a:prstGeom prst="rect">
            <a:avLst/>
          </a:prstGeom>
        </p:spPr>
      </p:pic>
      <p:pic>
        <p:nvPicPr>
          <p:cNvPr id="9" name="Picture 8" descr="Stop Bee">
            <a:extLst>
              <a:ext uri="{FF2B5EF4-FFF2-40B4-BE49-F238E27FC236}">
                <a16:creationId xmlns:a16="http://schemas.microsoft.com/office/drawing/2014/main" id="{CECBEDB4-BC2C-DC39-7100-E19928BE7D11}"/>
              </a:ext>
            </a:extLst>
          </p:cNvPr>
          <p:cNvPicPr>
            <a:picLocks noChangeAspect="1"/>
          </p:cNvPicPr>
          <p:nvPr/>
        </p:nvPicPr>
        <p:blipFill>
          <a:blip r:embed="rId9"/>
          <a:stretch>
            <a:fillRect/>
          </a:stretch>
        </p:blipFill>
        <p:spPr>
          <a:xfrm>
            <a:off x="2732195" y="5212322"/>
            <a:ext cx="1208207" cy="1208207"/>
          </a:xfrm>
          <a:prstGeom prst="rect">
            <a:avLst/>
          </a:prstGeom>
        </p:spPr>
      </p:pic>
      <p:sp>
        <p:nvSpPr>
          <p:cNvPr id="10" name="TextBox 9">
            <a:extLst>
              <a:ext uri="{FF2B5EF4-FFF2-40B4-BE49-F238E27FC236}">
                <a16:creationId xmlns:a16="http://schemas.microsoft.com/office/drawing/2014/main" id="{8378C528-B23C-D6FE-86F4-3260659A3D61}"/>
              </a:ext>
            </a:extLst>
          </p:cNvPr>
          <p:cNvSpPr txBox="1"/>
          <p:nvPr/>
        </p:nvSpPr>
        <p:spPr>
          <a:xfrm>
            <a:off x="4298535" y="5571858"/>
            <a:ext cx="6101697" cy="649480"/>
          </a:xfrm>
          <a:prstGeom prst="rect">
            <a:avLst/>
          </a:prstGeom>
          <a:solidFill>
            <a:schemeClr val="accent2">
              <a:lumMod val="20000"/>
              <a:lumOff val="80000"/>
            </a:schemeClr>
          </a:solidFill>
        </p:spPr>
        <p:txBody>
          <a:bodyPr wrap="square" rtlCol="0">
            <a:spAutoFit/>
          </a:bodyPr>
          <a:lstStyle/>
          <a:p>
            <a:r>
              <a:rPr lang="en-US" b="1" dirty="0">
                <a:solidFill>
                  <a:schemeClr val="accent2">
                    <a:lumMod val="75000"/>
                  </a:schemeClr>
                </a:solidFill>
              </a:rPr>
              <a:t>IMPORTANT:</a:t>
            </a:r>
            <a:r>
              <a:rPr lang="en-US" dirty="0">
                <a:solidFill>
                  <a:schemeClr val="accent2">
                    <a:lumMod val="75000"/>
                  </a:schemeClr>
                </a:solidFill>
              </a:rPr>
              <a:t> Apply for special consideration if you cannot do an assessment, but EVIDENCE must be provided</a:t>
            </a:r>
            <a:endParaRPr lang="en-AU" dirty="0">
              <a:solidFill>
                <a:schemeClr val="accent2">
                  <a:lumMod val="75000"/>
                </a:schemeClr>
              </a:solidFill>
            </a:endParaRPr>
          </a:p>
        </p:txBody>
      </p:sp>
    </p:spTree>
    <p:extLst>
      <p:ext uri="{BB962C8B-B14F-4D97-AF65-F5344CB8AC3E}">
        <p14:creationId xmlns:p14="http://schemas.microsoft.com/office/powerpoint/2010/main" val="252706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1789" y="229412"/>
            <a:ext cx="9905998" cy="1478570"/>
          </a:xfrm>
        </p:spPr>
        <p:txBody>
          <a:bodyPr>
            <a:normAutofit/>
          </a:bodyPr>
          <a:lstStyle/>
          <a:p>
            <a:r>
              <a:rPr lang="en-US" sz="4400" dirty="0">
                <a:latin typeface="Rockwell" panose="02060603020205020403" pitchFamily="18" charset="0"/>
              </a:rPr>
              <a:t>Assessment rules</a:t>
            </a:r>
          </a:p>
        </p:txBody>
      </p:sp>
      <p:pic>
        <p:nvPicPr>
          <p:cNvPr id="5" name="Picture 4" descr="Cartoon bee with pencil">
            <a:extLst>
              <a:ext uri="{FF2B5EF4-FFF2-40B4-BE49-F238E27FC236}">
                <a16:creationId xmlns:a16="http://schemas.microsoft.com/office/drawing/2014/main" id="{8EF081B4-909C-B01D-8C87-5133299D0B6B}"/>
              </a:ext>
            </a:extLst>
          </p:cNvPr>
          <p:cNvPicPr>
            <a:picLocks noChangeAspect="1"/>
          </p:cNvPicPr>
          <p:nvPr/>
        </p:nvPicPr>
        <p:blipFill>
          <a:blip r:embed="rId2"/>
          <a:stretch>
            <a:fillRect/>
          </a:stretch>
        </p:blipFill>
        <p:spPr>
          <a:xfrm>
            <a:off x="9927938" y="229412"/>
            <a:ext cx="1119473" cy="1201615"/>
          </a:xfrm>
          <a:prstGeom prst="rect">
            <a:avLst/>
          </a:prstGeom>
        </p:spPr>
      </p:pic>
      <p:graphicFrame>
        <p:nvGraphicFramePr>
          <p:cNvPr id="8" name="Content Placeholder 3">
            <a:extLst>
              <a:ext uri="{FF2B5EF4-FFF2-40B4-BE49-F238E27FC236}">
                <a16:creationId xmlns:a16="http://schemas.microsoft.com/office/drawing/2014/main" id="{294885F4-D2DC-C738-56E6-71B158B5FBBC}"/>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29613509"/>
              </p:ext>
            </p:extLst>
          </p:nvPr>
        </p:nvGraphicFramePr>
        <p:xfrm>
          <a:off x="1527315" y="1876972"/>
          <a:ext cx="8400623" cy="335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113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D979ED6DFFF944A3D8C0C8ED18EEFC" ma:contentTypeVersion="8" ma:contentTypeDescription="Create a new document." ma:contentTypeScope="" ma:versionID="d8f278405ce59792728aceff2f41bf20">
  <xsd:schema xmlns:xsd="http://www.w3.org/2001/XMLSchema" xmlns:xs="http://www.w3.org/2001/XMLSchema" xmlns:p="http://schemas.microsoft.com/office/2006/metadata/properties" xmlns:ns2="5ab5858c-e3b4-4572-9a20-0273a20b92b7" targetNamespace="http://schemas.microsoft.com/office/2006/metadata/properties" ma:root="true" ma:fieldsID="2680718d6e3d6b1b338a1c8c1b52a557" ns2:_="">
    <xsd:import namespace="5ab5858c-e3b4-4572-9a20-0273a20b92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5858c-e3b4-4572-9a20-0273a20b92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48DA4D-48DB-406C-9EF1-7915EB9175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5858c-e3b4-4572-9a20-0273a20b92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emplate>Problemsolution cycle </Template>
  <TotalTime>505</TotalTime>
  <Words>1528</Words>
  <Application>Microsoft Office PowerPoint</Application>
  <PresentationFormat>Widescreen</PresentationFormat>
  <Paragraphs>297</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Circuit</vt:lpstr>
      <vt:lpstr>Programming Principles</vt:lpstr>
      <vt:lpstr>PaSS Introduction</vt:lpstr>
      <vt:lpstr>Course Convenors</vt:lpstr>
      <vt:lpstr>Course information</vt:lpstr>
      <vt:lpstr>Course Information </vt:lpstr>
      <vt:lpstr>Questions/queries</vt:lpstr>
      <vt:lpstr>How is the course run?</vt:lpstr>
      <vt:lpstr>Assessments</vt:lpstr>
      <vt:lpstr>Assessment rules</vt:lpstr>
      <vt:lpstr>What are expected from you?</vt:lpstr>
      <vt:lpstr>What are expected from you?</vt:lpstr>
      <vt:lpstr>Frequently Asked Questions</vt:lpstr>
      <vt:lpstr>Frequently Asked Questions</vt:lpstr>
      <vt:lpstr>Any questions?</vt:lpstr>
      <vt:lpstr>PowerPoint Presentation</vt:lpstr>
      <vt:lpstr>Introduction</vt:lpstr>
      <vt:lpstr>About python</vt:lpstr>
      <vt:lpstr>About python (cont.)</vt:lpstr>
      <vt:lpstr>Installing and Running python</vt:lpstr>
      <vt:lpstr>Read-eval-print loop</vt:lpstr>
      <vt:lpstr>Introduction</vt:lpstr>
      <vt:lpstr>Numbers</vt:lpstr>
      <vt:lpstr>Numbers (cont.)</vt:lpstr>
      <vt:lpstr>Arithmetic operations</vt:lpstr>
      <vt:lpstr>Arithmetic operations (cont.)</vt:lpstr>
      <vt:lpstr>PowerPoint Presentation</vt:lpstr>
      <vt:lpstr>Introduction</vt:lpstr>
      <vt:lpstr>Numeric values and types</vt:lpstr>
      <vt:lpstr>Arithmetic operations in Python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Principles</dc:title>
  <dc:creator>Marde Helbig</dc:creator>
  <cp:lastModifiedBy>Marde Helbig</cp:lastModifiedBy>
  <cp:revision>25</cp:revision>
  <dcterms:created xsi:type="dcterms:W3CDTF">2024-07-16T05:37:24Z</dcterms:created>
  <dcterms:modified xsi:type="dcterms:W3CDTF">2024-07-18T00:50:53Z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0x01010085D979ED6DFFF944A3D8C0C8ED18EEFC</vt:lpwstr>
  </property>
</Properties>
</file>