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46"/>
  </p:notesMasterIdLst>
  <p:handoutMasterIdLst>
    <p:handoutMasterId r:id="rId47"/>
  </p:handoutMasterIdLst>
  <p:sldIdLst>
    <p:sldId id="256" r:id="rId5"/>
    <p:sldId id="260" r:id="rId6"/>
    <p:sldId id="276" r:id="rId7"/>
    <p:sldId id="261" r:id="rId8"/>
    <p:sldId id="283" r:id="rId9"/>
    <p:sldId id="292" r:id="rId10"/>
    <p:sldId id="273" r:id="rId11"/>
    <p:sldId id="293" r:id="rId12"/>
    <p:sldId id="294" r:id="rId13"/>
    <p:sldId id="290" r:id="rId14"/>
    <p:sldId id="295" r:id="rId15"/>
    <p:sldId id="298" r:id="rId16"/>
    <p:sldId id="296" r:id="rId17"/>
    <p:sldId id="299" r:id="rId18"/>
    <p:sldId id="301" r:id="rId19"/>
    <p:sldId id="300" r:id="rId20"/>
    <p:sldId id="302" r:id="rId21"/>
    <p:sldId id="303" r:id="rId22"/>
    <p:sldId id="304" r:id="rId23"/>
    <p:sldId id="305" r:id="rId24"/>
    <p:sldId id="309" r:id="rId25"/>
    <p:sldId id="306" r:id="rId26"/>
    <p:sldId id="307" r:id="rId27"/>
    <p:sldId id="308" r:id="rId28"/>
    <p:sldId id="310" r:id="rId29"/>
    <p:sldId id="313" r:id="rId30"/>
    <p:sldId id="314" r:id="rId31"/>
    <p:sldId id="312" r:id="rId32"/>
    <p:sldId id="315" r:id="rId33"/>
    <p:sldId id="316" r:id="rId34"/>
    <p:sldId id="317" r:id="rId35"/>
    <p:sldId id="318" r:id="rId36"/>
    <p:sldId id="319" r:id="rId37"/>
    <p:sldId id="320" r:id="rId38"/>
    <p:sldId id="322" r:id="rId39"/>
    <p:sldId id="323" r:id="rId40"/>
    <p:sldId id="324" r:id="rId41"/>
    <p:sldId id="325" r:id="rId42"/>
    <p:sldId id="272" r:id="rId43"/>
    <p:sldId id="326" r:id="rId44"/>
    <p:sldId id="327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D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29721C-2A21-48B6-9891-944D2C7B55D6}" v="1" dt="2024-07-26T02:19:00.438"/>
    <p1510:client id="{F558B8F3-4F19-45D7-8276-4A6FFEF3F2F4}" v="14" dt="2024-07-24T06:28:56.2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ia Abdullah M Alharbi" userId="S::asiaabdullahm.alharbi@griffithuni.edu.au::d4a68063-6694-4cf8-9471-c08d02447502" providerId="AD" clId="Web-{B629721C-2A21-48B6-9891-944D2C7B55D6}"/>
    <pc:docChg chg="modSld">
      <pc:chgData name="Asia Abdullah M Alharbi" userId="S::asiaabdullahm.alharbi@griffithuni.edu.au::d4a68063-6694-4cf8-9471-c08d02447502" providerId="AD" clId="Web-{B629721C-2A21-48B6-9891-944D2C7B55D6}" dt="2024-07-26T02:19:00.438" v="0" actId="1076"/>
      <pc:docMkLst>
        <pc:docMk/>
      </pc:docMkLst>
      <pc:sldChg chg="modSp">
        <pc:chgData name="Asia Abdullah M Alharbi" userId="S::asiaabdullahm.alharbi@griffithuni.edu.au::d4a68063-6694-4cf8-9471-c08d02447502" providerId="AD" clId="Web-{B629721C-2A21-48B6-9891-944D2C7B55D6}" dt="2024-07-26T02:19:00.438" v="0" actId="1076"/>
        <pc:sldMkLst>
          <pc:docMk/>
          <pc:sldMk cId="1279423932" sldId="302"/>
        </pc:sldMkLst>
        <pc:cxnChg chg="mod">
          <ac:chgData name="Asia Abdullah M Alharbi" userId="S::asiaabdullahm.alharbi@griffithuni.edu.au::d4a68063-6694-4cf8-9471-c08d02447502" providerId="AD" clId="Web-{B629721C-2A21-48B6-9891-944D2C7B55D6}" dt="2024-07-26T02:19:00.438" v="0" actId="1076"/>
          <ac:cxnSpMkLst>
            <pc:docMk/>
            <pc:sldMk cId="1279423932" sldId="302"/>
            <ac:cxnSpMk id="48" creationId="{A1C808E8-C10D-8274-9E21-8CC3B17E91B4}"/>
          </ac:cxnSpMkLst>
        </pc:cxnChg>
      </pc:sldChg>
    </pc:docChg>
  </pc:docChgLst>
  <pc:docChgLst>
    <pc:chgData name="Nicole Wang" userId="S::nicole.wang@griffithuni.edu.au::3ef8d390-774b-4ecd-a65f-4de2bf48b222" providerId="AD" clId="Web-{B7055CAA-EE49-211F-AED3-8F77B196CD17}"/>
    <pc:docChg chg="modSld">
      <pc:chgData name="Nicole Wang" userId="S::nicole.wang@griffithuni.edu.au::3ef8d390-774b-4ecd-a65f-4de2bf48b222" providerId="AD" clId="Web-{B7055CAA-EE49-211F-AED3-8F77B196CD17}" dt="2024-07-25T13:35:37.072" v="2" actId="1076"/>
      <pc:docMkLst>
        <pc:docMk/>
      </pc:docMkLst>
      <pc:sldChg chg="modSp">
        <pc:chgData name="Nicole Wang" userId="S::nicole.wang@griffithuni.edu.au::3ef8d390-774b-4ecd-a65f-4de2bf48b222" providerId="AD" clId="Web-{B7055CAA-EE49-211F-AED3-8F77B196CD17}" dt="2024-07-25T13:35:37.072" v="2" actId="1076"/>
        <pc:sldMkLst>
          <pc:docMk/>
          <pc:sldMk cId="1398410914" sldId="260"/>
        </pc:sldMkLst>
        <pc:graphicFrameChg chg="mod">
          <ac:chgData name="Nicole Wang" userId="S::nicole.wang@griffithuni.edu.au::3ef8d390-774b-4ecd-a65f-4de2bf48b222" providerId="AD" clId="Web-{B7055CAA-EE49-211F-AED3-8F77B196CD17}" dt="2024-07-25T13:35:37.072" v="2" actId="1076"/>
          <ac:graphicFrameMkLst>
            <pc:docMk/>
            <pc:sldMk cId="1398410914" sldId="260"/>
            <ac:graphicFrameMk id="4" creationId="{71104044-EA04-CC83-89E3-EB946C9C87B3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lms.griffith.edu.au/enroll/JEPK7E" TargetMode="External"/><Relationship Id="rId1" Type="http://schemas.openxmlformats.org/officeDocument/2006/relationships/hyperlink" Target="https://lms.griffith.edu.au/enroll/4JMTDG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lms.griffith.edu.au/enroll/JEPK7E" TargetMode="External"/><Relationship Id="rId1" Type="http://schemas.openxmlformats.org/officeDocument/2006/relationships/hyperlink" Target="https://lms.griffith.edu.au/enroll/4JMTD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n-US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Preparation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Go through Sections 1-4 on course site and recording of Lecture 1</a:t>
          </a: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en-US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Labs/Workshops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Online workshops have been split into different groups</a:t>
          </a: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C2906E01-A20C-4E17-9D84-7A14E553274B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Workshop covers work of previous week’s lecture</a:t>
          </a:r>
        </a:p>
      </dgm:t>
    </dgm:pt>
    <dgm:pt modelId="{40491685-966B-4B70-8215-FA2D8A1C9C33}" type="parTrans" cxnId="{1AEA5857-C1EC-466F-8A95-F9AB4A9EC784}">
      <dgm:prSet/>
      <dgm:spPr/>
      <dgm:t>
        <a:bodyPr/>
        <a:lstStyle/>
        <a:p>
          <a:endParaRPr lang="en-AU"/>
        </a:p>
      </dgm:t>
    </dgm:pt>
    <dgm:pt modelId="{9014390A-00AE-4F27-897E-9C8A49C74C8A}" type="sibTrans" cxnId="{1AEA5857-C1EC-466F-8A95-F9AB4A9EC784}">
      <dgm:prSet/>
      <dgm:spPr/>
      <dgm:t>
        <a:bodyPr/>
        <a:lstStyle/>
        <a:p>
          <a:endParaRPr lang="en-AU"/>
        </a:p>
      </dgm:t>
    </dgm:pt>
    <dgm:pt modelId="{33B89EDF-D4CB-4F98-A292-028857E8D2CC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More examples than lecture</a:t>
          </a:r>
        </a:p>
      </dgm:t>
    </dgm:pt>
    <dgm:pt modelId="{C12C5C96-B397-4BDE-BC0F-E7ECBB484CBD}" type="parTrans" cxnId="{D6FCA283-8B67-40D8-9A10-2A0CE56BC613}">
      <dgm:prSet/>
      <dgm:spPr/>
      <dgm:t>
        <a:bodyPr/>
        <a:lstStyle/>
        <a:p>
          <a:endParaRPr lang="en-AU"/>
        </a:p>
      </dgm:t>
    </dgm:pt>
    <dgm:pt modelId="{AABE428C-1CE2-46ED-B228-066606F35230}" type="sibTrans" cxnId="{D6FCA283-8B67-40D8-9A10-2A0CE56BC613}">
      <dgm:prSet/>
      <dgm:spPr/>
      <dgm:t>
        <a:bodyPr/>
        <a:lstStyle/>
        <a:p>
          <a:endParaRPr lang="en-AU"/>
        </a:p>
      </dgm:t>
    </dgm:pt>
    <dgm:pt modelId="{496EDD3A-9F88-477F-8FD5-321D75E21365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Learning to debug code!</a:t>
          </a:r>
        </a:p>
      </dgm:t>
    </dgm:pt>
    <dgm:pt modelId="{CC4DFF98-AAC7-4C7C-957E-0DAA4F416BCB}" type="parTrans" cxnId="{6D0D0E4E-8B0A-4919-B621-4119A0D40ABA}">
      <dgm:prSet/>
      <dgm:spPr/>
      <dgm:t>
        <a:bodyPr/>
        <a:lstStyle/>
        <a:p>
          <a:endParaRPr lang="en-AU"/>
        </a:p>
      </dgm:t>
    </dgm:pt>
    <dgm:pt modelId="{AD05DC2F-9999-477C-835B-0F62C305A6FD}" type="sibTrans" cxnId="{6D0D0E4E-8B0A-4919-B621-4119A0D40ABA}">
      <dgm:prSet/>
      <dgm:spPr/>
      <dgm:t>
        <a:bodyPr/>
        <a:lstStyle/>
        <a:p>
          <a:endParaRPr lang="en-AU"/>
        </a:p>
      </dgm:t>
    </dgm:pt>
    <dgm:pt modelId="{75734A9E-333D-4FCD-BD41-A5028F14C078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Lab/workshop sheet released 2 weeks in advance</a:t>
          </a:r>
        </a:p>
      </dgm:t>
    </dgm:pt>
    <dgm:pt modelId="{A8029B12-5BA8-4DCE-8764-7F266716267F}" type="parTrans" cxnId="{413D6320-5650-4CB3-A722-02FAEB889832}">
      <dgm:prSet/>
      <dgm:spPr/>
      <dgm:t>
        <a:bodyPr/>
        <a:lstStyle/>
        <a:p>
          <a:endParaRPr lang="en-AU"/>
        </a:p>
      </dgm:t>
    </dgm:pt>
    <dgm:pt modelId="{E710557A-47A5-4A44-AC6E-B5520E26F9A8}" type="sibTrans" cxnId="{413D6320-5650-4CB3-A722-02FAEB889832}">
      <dgm:prSet/>
      <dgm:spPr/>
      <dgm:t>
        <a:bodyPr/>
        <a:lstStyle/>
        <a:p>
          <a:endParaRPr lang="en-AU"/>
        </a:p>
      </dgm:t>
    </dgm:pt>
    <dgm:pt modelId="{2652591A-F111-42A3-AD18-DF6D7803C2AC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If you have any questions about setting up Python, ask in Workshop</a:t>
          </a:r>
        </a:p>
      </dgm:t>
    </dgm:pt>
    <dgm:pt modelId="{F8BD3803-7697-446A-95A6-525A3E46B7F5}" type="parTrans" cxnId="{86A4CE37-5E16-4623-9C58-0C76F3F26C7B}">
      <dgm:prSet/>
      <dgm:spPr/>
      <dgm:t>
        <a:bodyPr/>
        <a:lstStyle/>
        <a:p>
          <a:endParaRPr lang="en-AU"/>
        </a:p>
      </dgm:t>
    </dgm:pt>
    <dgm:pt modelId="{28188758-1B97-48A3-A814-BA6F5AE05CD0}" type="sibTrans" cxnId="{86A4CE37-5E16-4623-9C58-0C76F3F26C7B}">
      <dgm:prSet/>
      <dgm:spPr/>
      <dgm:t>
        <a:bodyPr/>
        <a:lstStyle/>
        <a:p>
          <a:endParaRPr lang="en-AU"/>
        </a:p>
      </dgm:t>
    </dgm:pt>
    <dgm:pt modelId="{E9A6CD54-567B-4FCA-82DC-AE86132D9736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Write down any questions you have about content in Sections 1-4</a:t>
          </a:r>
        </a:p>
      </dgm:t>
    </dgm:pt>
    <dgm:pt modelId="{F012AEE9-4134-4CDD-BAAD-F01EE7422BB1}" type="parTrans" cxnId="{B27D84BA-6696-4064-AEA9-D33C6AB65940}">
      <dgm:prSet/>
      <dgm:spPr/>
      <dgm:t>
        <a:bodyPr/>
        <a:lstStyle/>
        <a:p>
          <a:endParaRPr lang="en-AU"/>
        </a:p>
      </dgm:t>
    </dgm:pt>
    <dgm:pt modelId="{2DD6914F-AA5B-48F3-85E2-2F63A422FCEA}" type="sibTrans" cxnId="{B27D84BA-6696-4064-AEA9-D33C6AB65940}">
      <dgm:prSet/>
      <dgm:spPr/>
      <dgm:t>
        <a:bodyPr/>
        <a:lstStyle/>
        <a:p>
          <a:endParaRPr lang="en-AU"/>
        </a:p>
      </dgm:t>
    </dgm:pt>
    <dgm:pt modelId="{C991F046-F103-4976-933A-9E5D7DD7BA46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Complete the lab induction:</a:t>
          </a:r>
        </a:p>
      </dgm:t>
    </dgm:pt>
    <dgm:pt modelId="{43F73F00-34BA-4529-96CC-843707C87C2F}" type="parTrans" cxnId="{9A1A74FC-1FCF-4BEA-84AC-CAA65C999F1D}">
      <dgm:prSet/>
      <dgm:spPr/>
      <dgm:t>
        <a:bodyPr/>
        <a:lstStyle/>
        <a:p>
          <a:endParaRPr lang="en-AU"/>
        </a:p>
      </dgm:t>
    </dgm:pt>
    <dgm:pt modelId="{D14AFC72-7C9A-4398-B765-79C70F5098E5}" type="sibTrans" cxnId="{9A1A74FC-1FCF-4BEA-84AC-CAA65C999F1D}">
      <dgm:prSet/>
      <dgm:spPr/>
      <dgm:t>
        <a:bodyPr/>
        <a:lstStyle/>
        <a:p>
          <a:endParaRPr lang="en-AU"/>
        </a:p>
      </dgm:t>
    </dgm:pt>
    <dgm:pt modelId="{A0B0C86D-8303-4795-AC70-843DD86894F2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r>
            <a:rPr lang="en-US"/>
            <a:t>Two mandatory modules:</a:t>
          </a: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6FD588A-7E3A-4F46-B1A8-08CF4C83B139}" type="parTrans" cxnId="{1D9F5FBC-ED16-4DBE-A90D-DB0B780BE8ED}">
      <dgm:prSet/>
      <dgm:spPr/>
      <dgm:t>
        <a:bodyPr/>
        <a:lstStyle/>
        <a:p>
          <a:endParaRPr lang="en-AU"/>
        </a:p>
      </dgm:t>
    </dgm:pt>
    <dgm:pt modelId="{5518BED6-D7C2-4A70-B8FB-F386B558D492}" type="sibTrans" cxnId="{1D9F5FBC-ED16-4DBE-A90D-DB0B780BE8ED}">
      <dgm:prSet/>
      <dgm:spPr/>
      <dgm:t>
        <a:bodyPr/>
        <a:lstStyle/>
        <a:p>
          <a:endParaRPr lang="en-AU"/>
        </a:p>
      </dgm:t>
    </dgm:pt>
    <dgm:pt modelId="{5DEEF662-ECD9-4FDB-8099-A46948BEBFD4}">
      <dgm:prSet phldrT="[Text]"/>
      <dgm:spPr/>
      <dgm:t>
        <a:bodyPr/>
        <a:lstStyle/>
        <a:p>
          <a:r>
            <a:rPr lang="en-US">
              <a:solidFill>
                <a:srgbClr val="0070C0"/>
              </a:solidFill>
              <a:hlinkClick xmlns:r="http://schemas.openxmlformats.org/officeDocument/2006/relationships" r:id="rId1" tooltip="https://lms.griffith.edu.au/enroll/4jmtdg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Emergency Response and Evacuation (Annual Fire Safety) Training</a:t>
          </a:r>
          <a:endParaRPr lang="en-US">
            <a:solidFill>
              <a:srgbClr val="0070C0"/>
            </a:solidFill>
          </a:endParaRPr>
        </a:p>
      </dgm:t>
    </dgm:pt>
    <dgm:pt modelId="{96399421-1D87-4229-9D13-FE2317764881}" type="parTrans" cxnId="{704DE521-2FD5-4DF9-8802-12E12EF1249F}">
      <dgm:prSet/>
      <dgm:spPr/>
      <dgm:t>
        <a:bodyPr/>
        <a:lstStyle/>
        <a:p>
          <a:endParaRPr lang="en-AU"/>
        </a:p>
      </dgm:t>
    </dgm:pt>
    <dgm:pt modelId="{292E5DC5-3E6B-4178-B7BC-12ABEB0FFAE7}" type="sibTrans" cxnId="{704DE521-2FD5-4DF9-8802-12E12EF1249F}">
      <dgm:prSet/>
      <dgm:spPr/>
      <dgm:t>
        <a:bodyPr/>
        <a:lstStyle/>
        <a:p>
          <a:endParaRPr lang="en-AU"/>
        </a:p>
      </dgm:t>
    </dgm:pt>
    <dgm:pt modelId="{1287870C-80B8-4E91-B022-71F164C290CD}">
      <dgm:prSet phldrT="[Text]"/>
      <dgm:spPr/>
      <dgm:t>
        <a:bodyPr/>
        <a:lstStyle/>
        <a:p>
          <a:r>
            <a:rPr lang="en-AU">
              <a:solidFill>
                <a:srgbClr val="0070C0"/>
              </a:solidFill>
              <a:hlinkClick xmlns:r="http://schemas.openxmlformats.org/officeDocument/2006/relationships" r:id="rId2" tooltip="https://lms.griffith.edu.au/enroll/jepk7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Health and Safety Induction</a:t>
          </a:r>
          <a:endParaRPr lang="en-AU">
            <a:solidFill>
              <a:srgbClr val="0070C0"/>
            </a:solidFill>
          </a:endParaRPr>
        </a:p>
      </dgm:t>
    </dgm:pt>
    <dgm:pt modelId="{72139142-8512-4855-8DE1-7360DFCBA932}" type="parTrans" cxnId="{DA95FB83-2645-4BFC-8036-6B99CFFC988B}">
      <dgm:prSet/>
      <dgm:spPr/>
      <dgm:t>
        <a:bodyPr/>
        <a:lstStyle/>
        <a:p>
          <a:endParaRPr lang="en-AU"/>
        </a:p>
      </dgm:t>
    </dgm:pt>
    <dgm:pt modelId="{DDE3AACE-2DD1-4C78-8D39-1CA6BCFEF66B}" type="sibTrans" cxnId="{DA95FB83-2645-4BFC-8036-6B99CFFC988B}">
      <dgm:prSet/>
      <dgm:spPr/>
      <dgm:t>
        <a:bodyPr/>
        <a:lstStyle/>
        <a:p>
          <a:endParaRPr lang="en-AU"/>
        </a:p>
      </dgm:t>
    </dgm:pt>
    <dgm:pt modelId="{BF1E2804-6DAC-46DA-8071-AF99A54E90D7}">
      <dgm:prSet phldrT="[Text]"/>
      <dgm:spPr/>
      <dgm:t>
        <a:bodyPr/>
        <a:lstStyle/>
        <a:p>
          <a:endParaRPr lang="en-AU"/>
        </a:p>
      </dgm:t>
    </dgm:pt>
    <dgm:pt modelId="{B4FAC4D4-23EB-46EA-AC02-A8680E7664C1}" type="parTrans" cxnId="{D0234AA3-B7A2-4C45-B69F-0ACC307BD01B}">
      <dgm:prSet/>
      <dgm:spPr/>
      <dgm:t>
        <a:bodyPr/>
        <a:lstStyle/>
        <a:p>
          <a:endParaRPr lang="en-AU"/>
        </a:p>
      </dgm:t>
    </dgm:pt>
    <dgm:pt modelId="{F9C1EE5E-7F0E-4950-82A0-C3771101AE88}" type="sibTrans" cxnId="{D0234AA3-B7A2-4C45-B69F-0ACC307BD01B}">
      <dgm:prSet/>
      <dgm:spPr/>
      <dgm:t>
        <a:bodyPr/>
        <a:lstStyle/>
        <a:p>
          <a:endParaRPr lang="en-AU"/>
        </a:p>
      </dgm:t>
    </dgm:pt>
    <dgm:pt modelId="{1D5E36CB-EFC4-42B4-ABD3-959805EFC2E1}">
      <dgm:prSet phldrT="[Text]"/>
      <dgm:spPr/>
      <dgm:t>
        <a:bodyPr/>
        <a:lstStyle/>
        <a:p>
          <a:pPr>
            <a:buFont typeface="Wingdings" panose="05000000000000000000" pitchFamily="2" charset="2"/>
            <a:buNone/>
          </a:pPr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79AFAB3-E4EC-447A-AD68-B52A93F3692F}" type="parTrans" cxnId="{9F38A8B6-268E-4471-A2CC-94B938D55B04}">
      <dgm:prSet/>
      <dgm:spPr/>
      <dgm:t>
        <a:bodyPr/>
        <a:lstStyle/>
        <a:p>
          <a:endParaRPr lang="en-AU"/>
        </a:p>
      </dgm:t>
    </dgm:pt>
    <dgm:pt modelId="{FE90DFDE-AF0B-4091-B426-E67EF16A9A69}" type="sibTrans" cxnId="{9F38A8B6-268E-4471-A2CC-94B938D55B04}">
      <dgm:prSet/>
      <dgm:spPr/>
      <dgm:t>
        <a:bodyPr/>
        <a:lstStyle/>
        <a:p>
          <a:endParaRPr lang="en-AU"/>
        </a:p>
      </dgm:t>
    </dgm:pt>
    <dgm:pt modelId="{ECA45073-DF66-4B47-A3DD-9A669DCE82CF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Learning by doing!</a:t>
          </a:r>
        </a:p>
      </dgm:t>
    </dgm:pt>
    <dgm:pt modelId="{CF8CC103-B109-4F0C-81B7-4C31C89AF77B}" type="parTrans" cxnId="{20F29F20-3D3F-4726-B141-2C3A7647EE6E}">
      <dgm:prSet/>
      <dgm:spPr/>
      <dgm:t>
        <a:bodyPr/>
        <a:lstStyle/>
        <a:p>
          <a:endParaRPr lang="en-AU"/>
        </a:p>
      </dgm:t>
    </dgm:pt>
    <dgm:pt modelId="{2E3793CF-35AF-4BE1-8C69-682C340F8479}" type="sibTrans" cxnId="{20F29F20-3D3F-4726-B141-2C3A7647EE6E}">
      <dgm:prSet/>
      <dgm:spPr/>
      <dgm:t>
        <a:bodyPr/>
        <a:lstStyle/>
        <a:p>
          <a:endParaRPr lang="en-AU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2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413D6320-5650-4CB3-A722-02FAEB889832}" srcId="{ABA77F75-8642-4931-8D7E-BE6C6DB9940D}" destId="{75734A9E-333D-4FCD-BD41-A5028F14C078}" srcOrd="5" destOrd="0" parTransId="{A8029B12-5BA8-4DCE-8764-7F266716267F}" sibTransId="{E710557A-47A5-4A44-AC6E-B5520E26F9A8}"/>
    <dgm:cxn modelId="{20F29F20-3D3F-4726-B141-2C3A7647EE6E}" srcId="{ABA77F75-8642-4931-8D7E-BE6C6DB9940D}" destId="{ECA45073-DF66-4B47-A3DD-9A669DCE82CF}" srcOrd="3" destOrd="0" parTransId="{CF8CC103-B109-4F0C-81B7-4C31C89AF77B}" sibTransId="{2E3793CF-35AF-4BE1-8C69-682C340F8479}"/>
    <dgm:cxn modelId="{704DE521-2FD5-4DF9-8802-12E12EF1249F}" srcId="{6857B86A-DEC1-407C-A1BB-5BF9ACCBCA6A}" destId="{5DEEF662-ECD9-4FDB-8099-A46948BEBFD4}" srcOrd="5" destOrd="0" parTransId="{96399421-1D87-4229-9D13-FE2317764881}" sibTransId="{292E5DC5-3E6B-4178-B7BC-12ABEB0FFAE7}"/>
    <dgm:cxn modelId="{4A306529-F8C9-4F9E-91A3-8A148C6DD26A}" type="presOf" srcId="{C2906E01-A20C-4E17-9D84-7A14E553274B}" destId="{E4FD5043-5612-43C5-B6AE-CCD431549399}" srcOrd="0" destOrd="1" presId="urn:microsoft.com/office/officeart/2005/8/layout/hList1"/>
    <dgm:cxn modelId="{52B97029-9011-494F-8CD4-640086B50C9F}" type="presOf" srcId="{C991F046-F103-4976-933A-9E5D7DD7BA46}" destId="{17CA1487-CDD9-4364-92F6-A11DBDAFE16C}" srcOrd="0" destOrd="3" presId="urn:microsoft.com/office/officeart/2005/8/layout/hList1"/>
    <dgm:cxn modelId="{86A4CE37-5E16-4623-9C58-0C76F3F26C7B}" srcId="{6857B86A-DEC1-407C-A1BB-5BF9ACCBCA6A}" destId="{2652591A-F111-42A3-AD18-DF6D7803C2AC}" srcOrd="1" destOrd="0" parTransId="{F8BD3803-7697-446A-95A6-525A3E46B7F5}" sibTransId="{28188758-1B97-48A3-A814-BA6F5AE05CD0}"/>
    <dgm:cxn modelId="{CCD87738-D970-4903-8AD9-02D069E28BD8}" type="presOf" srcId="{BF1E2804-6DAC-46DA-8071-AF99A54E90D7}" destId="{17CA1487-CDD9-4364-92F6-A11DBDAFE16C}" srcOrd="0" destOrd="7" presId="urn:microsoft.com/office/officeart/2005/8/layout/hList1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6D0D0E4E-8B0A-4919-B621-4119A0D40ABA}" srcId="{ABA77F75-8642-4931-8D7E-BE6C6DB9940D}" destId="{496EDD3A-9F88-477F-8FD5-321D75E21365}" srcOrd="4" destOrd="0" parTransId="{CC4DFF98-AAC7-4C7C-957E-0DAA4F416BCB}" sibTransId="{AD05DC2F-9999-477C-835B-0F62C305A6FD}"/>
    <dgm:cxn modelId="{57C09B71-7216-456B-869B-11192625C32C}" type="presOf" srcId="{E9A6CD54-567B-4FCA-82DC-AE86132D9736}" destId="{17CA1487-CDD9-4364-92F6-A11DBDAFE16C}" srcOrd="0" destOrd="2" presId="urn:microsoft.com/office/officeart/2005/8/layout/hList1"/>
    <dgm:cxn modelId="{1AEA5857-C1EC-466F-8A95-F9AB4A9EC784}" srcId="{ABA77F75-8642-4931-8D7E-BE6C6DB9940D}" destId="{C2906E01-A20C-4E17-9D84-7A14E553274B}" srcOrd="1" destOrd="0" parTransId="{40491685-966B-4B70-8215-FA2D8A1C9C33}" sibTransId="{9014390A-00AE-4F27-897E-9C8A49C74C8A}"/>
    <dgm:cxn modelId="{E862BD81-132F-4EFF-B090-EF6886E85243}" type="presOf" srcId="{ECA45073-DF66-4B47-A3DD-9A669DCE82CF}" destId="{E4FD5043-5612-43C5-B6AE-CCD431549399}" srcOrd="0" destOrd="3" presId="urn:microsoft.com/office/officeart/2005/8/layout/hList1"/>
    <dgm:cxn modelId="{D6FCA283-8B67-40D8-9A10-2A0CE56BC613}" srcId="{ABA77F75-8642-4931-8D7E-BE6C6DB9940D}" destId="{33B89EDF-D4CB-4F98-A292-028857E8D2CC}" srcOrd="2" destOrd="0" parTransId="{C12C5C96-B397-4BDE-BC0F-E7ECBB484CBD}" sibTransId="{AABE428C-1CE2-46ED-B228-066606F35230}"/>
    <dgm:cxn modelId="{DA95FB83-2645-4BFC-8036-6B99CFFC988B}" srcId="{6857B86A-DEC1-407C-A1BB-5BF9ACCBCA6A}" destId="{1287870C-80B8-4E91-B022-71F164C290CD}" srcOrd="6" destOrd="0" parTransId="{72139142-8512-4855-8DE1-7360DFCBA932}" sibTransId="{DDE3AACE-2DD1-4C78-8D39-1CA6BCFEF66B}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9DA20095-2C32-4E6E-88B0-7177F2E5BE59}" type="presOf" srcId="{1D5E36CB-EFC4-42B4-ABD3-959805EFC2E1}" destId="{17CA1487-CDD9-4364-92F6-A11DBDAFE16C}" srcOrd="0" destOrd="8" presId="urn:microsoft.com/office/officeart/2005/8/layout/hList1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D0234AA3-B7A2-4C45-B69F-0ACC307BD01B}" srcId="{6857B86A-DEC1-407C-A1BB-5BF9ACCBCA6A}" destId="{BF1E2804-6DAC-46DA-8071-AF99A54E90D7}" srcOrd="7" destOrd="0" parTransId="{B4FAC4D4-23EB-46EA-AC02-A8680E7664C1}" sibTransId="{F9C1EE5E-7F0E-4950-82A0-C3771101AE88}"/>
    <dgm:cxn modelId="{23A1C6A6-D198-4FAA-A037-7B6634370149}" type="presOf" srcId="{33B89EDF-D4CB-4F98-A292-028857E8D2CC}" destId="{E4FD5043-5612-43C5-B6AE-CCD431549399}" srcOrd="0" destOrd="2" presId="urn:microsoft.com/office/officeart/2005/8/layout/hList1"/>
    <dgm:cxn modelId="{6A0033B0-D993-4213-92FF-94B46E6B5BEC}" type="presOf" srcId="{75734A9E-333D-4FCD-BD41-A5028F14C078}" destId="{E4FD5043-5612-43C5-B6AE-CCD431549399}" srcOrd="0" destOrd="5" presId="urn:microsoft.com/office/officeart/2005/8/layout/hList1"/>
    <dgm:cxn modelId="{9F38A8B6-268E-4471-A2CC-94B938D55B04}" srcId="{6857B86A-DEC1-407C-A1BB-5BF9ACCBCA6A}" destId="{1D5E36CB-EFC4-42B4-ABD3-959805EFC2E1}" srcOrd="8" destOrd="0" parTransId="{E79AFAB3-E4EC-447A-AD68-B52A93F3692F}" sibTransId="{FE90DFDE-AF0B-4091-B426-E67EF16A9A69}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B27D84BA-6696-4064-AEA9-D33C6AB65940}" srcId="{6857B86A-DEC1-407C-A1BB-5BF9ACCBCA6A}" destId="{E9A6CD54-567B-4FCA-82DC-AE86132D9736}" srcOrd="2" destOrd="0" parTransId="{F012AEE9-4134-4CDD-BAAD-F01EE7422BB1}" sibTransId="{2DD6914F-AA5B-48F3-85E2-2F63A422FCEA}"/>
    <dgm:cxn modelId="{1D9F5FBC-ED16-4DBE-A90D-DB0B780BE8ED}" srcId="{6857B86A-DEC1-407C-A1BB-5BF9ACCBCA6A}" destId="{A0B0C86D-8303-4795-AC70-843DD86894F2}" srcOrd="4" destOrd="0" parTransId="{96FD588A-7E3A-4F46-B1A8-08CF4C83B139}" sibTransId="{5518BED6-D7C2-4A70-B8FB-F386B558D492}"/>
    <dgm:cxn modelId="{8E2A81CD-4CA0-454B-9729-7B0749DBF7DD}" type="presOf" srcId="{A0B0C86D-8303-4795-AC70-843DD86894F2}" destId="{17CA1487-CDD9-4364-92F6-A11DBDAFE16C}" srcOrd="0" destOrd="4" presId="urn:microsoft.com/office/officeart/2005/8/layout/hList1"/>
    <dgm:cxn modelId="{F3F0F1D0-A30D-435B-9121-06AB95ECC7D8}" type="presOf" srcId="{5DEEF662-ECD9-4FDB-8099-A46948BEBFD4}" destId="{17CA1487-CDD9-4364-92F6-A11DBDAFE16C}" srcOrd="0" destOrd="5" presId="urn:microsoft.com/office/officeart/2005/8/layout/hList1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0661ACEB-3CD6-4383-9D21-B4803892DF93}" type="presOf" srcId="{2652591A-F111-42A3-AD18-DF6D7803C2AC}" destId="{17CA1487-CDD9-4364-92F6-A11DBDAFE16C}" srcOrd="0" destOrd="1" presId="urn:microsoft.com/office/officeart/2005/8/layout/hList1"/>
    <dgm:cxn modelId="{F7F27CEC-CFDA-4C79-86BC-89B973C4086C}" type="presOf" srcId="{496EDD3A-9F88-477F-8FD5-321D75E21365}" destId="{E4FD5043-5612-43C5-B6AE-CCD431549399}" srcOrd="0" destOrd="4" presId="urn:microsoft.com/office/officeart/2005/8/layout/hList1"/>
    <dgm:cxn modelId="{9A1A74FC-1FCF-4BEA-84AC-CAA65C999F1D}" srcId="{6857B86A-DEC1-407C-A1BB-5BF9ACCBCA6A}" destId="{C991F046-F103-4976-933A-9E5D7DD7BA46}" srcOrd="3" destOrd="0" parTransId="{43F73F00-34BA-4529-96CC-843707C87C2F}" sibTransId="{D14AFC72-7C9A-4398-B765-79C70F5098E5}"/>
    <dgm:cxn modelId="{73F535FD-14C3-4B99-9623-EACCE35D09A0}" type="presOf" srcId="{1287870C-80B8-4E91-B022-71F164C290CD}" destId="{17CA1487-CDD9-4364-92F6-A11DBDAFE16C}" srcOrd="0" destOrd="6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44" y="85170"/>
          <a:ext cx="4305535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Preparation</a:t>
          </a:r>
        </a:p>
      </dsp:txBody>
      <dsp:txXfrm>
        <a:off x="44" y="85170"/>
        <a:ext cx="4305535" cy="460800"/>
      </dsp:txXfrm>
    </dsp:sp>
    <dsp:sp modelId="{17CA1487-CDD9-4364-92F6-A11DBDAFE16C}">
      <dsp:nvSpPr>
        <dsp:cNvPr id="0" name=""/>
        <dsp:cNvSpPr/>
      </dsp:nvSpPr>
      <dsp:spPr>
        <a:xfrm>
          <a:off x="44" y="545970"/>
          <a:ext cx="4305535" cy="34257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6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Go through Sections 1-4 on course site and recording of Lecture 1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6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If you have any questions about setting up Python, ask in Workshop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6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Write down any questions you have about content in Sections 1-4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6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Complete the lab induction: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r>
            <a:rPr lang="en-US" sz="1600" kern="1200"/>
            <a:t>Two mandatory modules:</a:t>
          </a:r>
          <a:endParaRPr lang="en-US" sz="16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srgbClr val="0070C0"/>
              </a:solidFill>
              <a:hlinkClick xmlns:r="http://schemas.openxmlformats.org/officeDocument/2006/relationships" r:id="rId1" tooltip="https://lms.griffith.edu.au/enroll/4jmtdg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Emergency Response and Evacuation (Annual Fire Safety) Training</a:t>
          </a:r>
          <a:endParaRPr lang="en-US" sz="1600" kern="120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600" kern="1200">
              <a:solidFill>
                <a:srgbClr val="0070C0"/>
              </a:solidFill>
              <a:hlinkClick xmlns:r="http://schemas.openxmlformats.org/officeDocument/2006/relationships" r:id="rId2" tooltip="https://lms.griffith.edu.au/enroll/jepk7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Health and Safety Induction</a:t>
          </a:r>
          <a:endParaRPr lang="en-AU" sz="1600" kern="1200">
            <a:solidFill>
              <a:srgbClr val="0070C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AU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None/>
          </a:pPr>
          <a:endParaRPr lang="en-US" sz="16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4" y="545970"/>
        <a:ext cx="4305535" cy="3425760"/>
      </dsp:txXfrm>
    </dsp:sp>
    <dsp:sp modelId="{055A5EAB-EAE0-4501-8649-31F112FF9AD5}">
      <dsp:nvSpPr>
        <dsp:cNvPr id="0" name=""/>
        <dsp:cNvSpPr/>
      </dsp:nvSpPr>
      <dsp:spPr>
        <a:xfrm>
          <a:off x="4908356" y="85170"/>
          <a:ext cx="4305535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Labs/Workshops</a:t>
          </a:r>
        </a:p>
      </dsp:txBody>
      <dsp:txXfrm>
        <a:off x="4908356" y="85170"/>
        <a:ext cx="4305535" cy="460800"/>
      </dsp:txXfrm>
    </dsp:sp>
    <dsp:sp modelId="{E4FD5043-5612-43C5-B6AE-CCD431549399}">
      <dsp:nvSpPr>
        <dsp:cNvPr id="0" name=""/>
        <dsp:cNvSpPr/>
      </dsp:nvSpPr>
      <dsp:spPr>
        <a:xfrm>
          <a:off x="4908356" y="545970"/>
          <a:ext cx="4305535" cy="34257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§"/>
          </a:pPr>
          <a:r>
            <a:rPr lang="en-US" sz="16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Online workshops have been split into different groups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6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Workshop covers work of previous week’s lecture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6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More examples than lecture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6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Learning by doing!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6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Learning to debug code!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160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Lab/workshop sheet released 2 weeks in advance</a:t>
          </a:r>
        </a:p>
      </dsp:txBody>
      <dsp:txXfrm>
        <a:off x="4908356" y="545970"/>
        <a:ext cx="4305535" cy="3425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coding-laptop-laptops-macbook-693861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teams.microsoft.com/l/channel/19%3A46dde358c08f4413920f7f2610bdca99%40thread.tacv2/Workshops%20or%20Labs?groupId=36e9d919-62a9-421d-b219-1d258ae64cad&amp;tenantId=5a7cc8ab-a4dc-4f9b-bf60-66714049ad62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jpe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12" Type="http://schemas.openxmlformats.org/officeDocument/2006/relationships/image" Target="../media/image1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8.jpeg"/><Relationship Id="rId5" Type="http://schemas.openxmlformats.org/officeDocument/2006/relationships/image" Target="../media/image12.jpe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jpe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12" Type="http://schemas.openxmlformats.org/officeDocument/2006/relationships/image" Target="../media/image1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8.jpeg"/><Relationship Id="rId5" Type="http://schemas.openxmlformats.org/officeDocument/2006/relationships/image" Target="../media/image12.jpe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" TargetMode="External"/><Relationship Id="rId2" Type="http://schemas.openxmlformats.org/officeDocument/2006/relationships/hyperlink" Target="https://docs.python.org/3/library/functions.html#pri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jpe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12" Type="http://schemas.openxmlformats.org/officeDocument/2006/relationships/image" Target="../media/image1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8.jpeg"/><Relationship Id="rId5" Type="http://schemas.openxmlformats.org/officeDocument/2006/relationships/image" Target="../media/image12.jpe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jpe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12" Type="http://schemas.openxmlformats.org/officeDocument/2006/relationships/image" Target="../media/image1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8.jpeg"/><Relationship Id="rId5" Type="http://schemas.openxmlformats.org/officeDocument/2006/relationships/image" Target="../media/image12.jpe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3336" y="220529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5400">
                <a:latin typeface="Rockwell" panose="02060603020205020403" pitchFamily="18" charset="0"/>
              </a:rPr>
              <a:t>Programming Principles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2619674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US" sz="3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1811ICT/2807ICT/7001ICT</a:t>
            </a:r>
          </a:p>
          <a:p>
            <a:pPr algn="ctr"/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Week 2 Lecture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0D51E65-C479-759D-88C7-758B9E79EBEF}"/>
              </a:ext>
            </a:extLst>
          </p:cNvPr>
          <p:cNvSpPr txBox="1">
            <a:spLocks/>
          </p:cNvSpPr>
          <p:nvPr/>
        </p:nvSpPr>
        <p:spPr>
          <a:xfrm>
            <a:off x="1953336" y="3963657"/>
            <a:ext cx="8791575" cy="646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 </a:t>
            </a:r>
            <a:r>
              <a:rPr lang="en-US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Mardé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Helbig</a:t>
            </a:r>
          </a:p>
        </p:txBody>
      </p:sp>
      <p:pic>
        <p:nvPicPr>
          <p:cNvPr id="5" name="Picture Placeholder 4" descr="A toy figurine on a computer&#10;&#10;Description automatically generated">
            <a:extLst>
              <a:ext uri="{FF2B5EF4-FFF2-40B4-BE49-F238E27FC236}">
                <a16:creationId xmlns:a16="http://schemas.microsoft.com/office/drawing/2014/main" id="{31443806-1C7F-88D8-591C-36374B78C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813" b="7813"/>
          <a:stretch>
            <a:fillRect/>
          </a:stretch>
        </p:blipFill>
        <p:spPr>
          <a:xfrm>
            <a:off x="4899412" y="4753701"/>
            <a:ext cx="3078108" cy="173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329" y="106205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1249804" y="3753672"/>
            <a:ext cx="5094087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2">
                    <a:lumMod val="40000"/>
                    <a:lumOff val="60000"/>
                  </a:schemeClr>
                </a:solidFill>
              </a:rPr>
              <a:t>How do we assign values to variables in Python?</a:t>
            </a:r>
            <a:endParaRPr lang="en-AU" sz="20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8F740-33F9-6C86-22DB-FB1A89512190}"/>
              </a:ext>
            </a:extLst>
          </p:cNvPr>
          <p:cNvSpPr txBox="1"/>
          <p:nvPr/>
        </p:nvSpPr>
        <p:spPr>
          <a:xfrm>
            <a:off x="1025627" y="2007504"/>
            <a:ext cx="5318264" cy="1323439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How do we store values in Python?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Use variables!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Variables are references and their values are objects</a:t>
            </a:r>
            <a:endParaRPr lang="en-AU" sz="2000"/>
          </a:p>
        </p:txBody>
      </p:sp>
      <p:pic>
        <p:nvPicPr>
          <p:cNvPr id="5" name="Picture 4" descr="Wondering Max The Husky">
            <a:extLst>
              <a:ext uri="{FF2B5EF4-FFF2-40B4-BE49-F238E27FC236}">
                <a16:creationId xmlns:a16="http://schemas.microsoft.com/office/drawing/2014/main" id="{0E0DA008-100C-C963-5AF3-634A314F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513" y="139503"/>
            <a:ext cx="1026316" cy="1026316"/>
          </a:xfrm>
          <a:prstGeom prst="rect">
            <a:avLst/>
          </a:prstGeom>
        </p:spPr>
      </p:pic>
      <p:pic>
        <p:nvPicPr>
          <p:cNvPr id="11" name="Picture 10" descr="Question Cat">
            <a:extLst>
              <a:ext uri="{FF2B5EF4-FFF2-40B4-BE49-F238E27FC236}">
                <a16:creationId xmlns:a16="http://schemas.microsoft.com/office/drawing/2014/main" id="{14865BE2-D673-B303-5443-E5AB268BD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73" y="3523767"/>
            <a:ext cx="859921" cy="8599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68BB5B-11E3-5DBF-6468-289DD75954C2}"/>
              </a:ext>
            </a:extLst>
          </p:cNvPr>
          <p:cNvSpPr txBox="1"/>
          <p:nvPr/>
        </p:nvSpPr>
        <p:spPr>
          <a:xfrm>
            <a:off x="6856607" y="1761282"/>
            <a:ext cx="4618198" cy="313932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/>
              <a:t>Demo in REPL:</a:t>
            </a:r>
          </a:p>
          <a:p>
            <a:endParaRPr lang="en-US"/>
          </a:p>
          <a:p>
            <a:r>
              <a:rPr lang="en-US"/>
              <a:t>$python</a:t>
            </a:r>
          </a:p>
          <a:p>
            <a:r>
              <a:rPr lang="en-US"/>
              <a:t>&gt;&gt;&gt; a = 2</a:t>
            </a:r>
          </a:p>
          <a:p>
            <a:r>
              <a:rPr lang="en-US"/>
              <a:t>&gt;&gt;&gt; b = 5.2</a:t>
            </a:r>
          </a:p>
          <a:p>
            <a:r>
              <a:rPr lang="en-US"/>
              <a:t>&gt;&gt;&gt; a</a:t>
            </a:r>
          </a:p>
          <a:p>
            <a:r>
              <a:rPr lang="en-US"/>
              <a:t>2</a:t>
            </a:r>
          </a:p>
          <a:p>
            <a:r>
              <a:rPr lang="en-US"/>
              <a:t>&gt;&gt;&gt; b</a:t>
            </a:r>
          </a:p>
          <a:p>
            <a:r>
              <a:rPr lang="en-US"/>
              <a:t>5.2</a:t>
            </a:r>
          </a:p>
          <a:p>
            <a:r>
              <a:rPr lang="en-US"/>
              <a:t>&gt;&gt;&gt; a + b</a:t>
            </a:r>
          </a:p>
          <a:p>
            <a:r>
              <a:rPr lang="en-US"/>
              <a:t>7.2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7B6BA-D370-4BFF-5247-125D14917695}"/>
              </a:ext>
            </a:extLst>
          </p:cNvPr>
          <p:cNvSpPr txBox="1"/>
          <p:nvPr/>
        </p:nvSpPr>
        <p:spPr>
          <a:xfrm>
            <a:off x="1249804" y="4576511"/>
            <a:ext cx="5318264" cy="101566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Assignment operator (=)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Assign (bind) value on right to variable on left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Can recall value by calling name of variable</a:t>
            </a:r>
          </a:p>
        </p:txBody>
      </p:sp>
    </p:spTree>
    <p:extLst>
      <p:ext uri="{BB962C8B-B14F-4D97-AF65-F5344CB8AC3E}">
        <p14:creationId xmlns:p14="http://schemas.microsoft.com/office/powerpoint/2010/main" val="3155103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329" y="-116994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Variable names</a:t>
            </a:r>
          </a:p>
        </p:txBody>
      </p:sp>
      <p:pic>
        <p:nvPicPr>
          <p:cNvPr id="5" name="Picture 4" descr="Planning Max The Husky">
            <a:extLst>
              <a:ext uri="{FF2B5EF4-FFF2-40B4-BE49-F238E27FC236}">
                <a16:creationId xmlns:a16="http://schemas.microsoft.com/office/drawing/2014/main" id="{D313099E-4E82-A52B-A2EF-317CC3A8B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8310" y="140930"/>
            <a:ext cx="962722" cy="9627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D2B266-5BDA-7A47-684D-F28E0105A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578" y="1361576"/>
            <a:ext cx="7912030" cy="492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69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329" y="-116994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Variable names (cont.)</a:t>
            </a:r>
          </a:p>
        </p:txBody>
      </p:sp>
      <p:pic>
        <p:nvPicPr>
          <p:cNvPr id="5" name="Picture 4" descr="Planning Max The Husky">
            <a:extLst>
              <a:ext uri="{FF2B5EF4-FFF2-40B4-BE49-F238E27FC236}">
                <a16:creationId xmlns:a16="http://schemas.microsoft.com/office/drawing/2014/main" id="{D313099E-4E82-A52B-A2EF-317CC3A8B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8310" y="140930"/>
            <a:ext cx="962722" cy="9627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00618A-A1CA-0CE4-3281-400C3E129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924" y="1361575"/>
            <a:ext cx="7980371" cy="499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94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329" y="106205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Variables – OO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1249804" y="3753672"/>
            <a:ext cx="5094087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2">
                    <a:lumMod val="40000"/>
                    <a:lumOff val="60000"/>
                  </a:schemeClr>
                </a:solidFill>
              </a:rPr>
              <a:t>How do we assign values to variables in Python?</a:t>
            </a:r>
            <a:endParaRPr lang="en-AU" sz="20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8F740-33F9-6C86-22DB-FB1A89512190}"/>
              </a:ext>
            </a:extLst>
          </p:cNvPr>
          <p:cNvSpPr txBox="1"/>
          <p:nvPr/>
        </p:nvSpPr>
        <p:spPr>
          <a:xfrm>
            <a:off x="1025627" y="2007504"/>
            <a:ext cx="5318264" cy="1323439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How do we store values in Python?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Use variables!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Variables are references and their values are objects</a:t>
            </a:r>
            <a:endParaRPr lang="en-AU" sz="2000"/>
          </a:p>
        </p:txBody>
      </p:sp>
      <p:pic>
        <p:nvPicPr>
          <p:cNvPr id="5" name="Picture 4" descr="Wondering Max The Husky">
            <a:extLst>
              <a:ext uri="{FF2B5EF4-FFF2-40B4-BE49-F238E27FC236}">
                <a16:creationId xmlns:a16="http://schemas.microsoft.com/office/drawing/2014/main" id="{0E0DA008-100C-C963-5AF3-634A314F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513" y="139503"/>
            <a:ext cx="1026316" cy="1026316"/>
          </a:xfrm>
          <a:prstGeom prst="rect">
            <a:avLst/>
          </a:prstGeom>
        </p:spPr>
      </p:pic>
      <p:pic>
        <p:nvPicPr>
          <p:cNvPr id="11" name="Picture 10" descr="Question Cat">
            <a:extLst>
              <a:ext uri="{FF2B5EF4-FFF2-40B4-BE49-F238E27FC236}">
                <a16:creationId xmlns:a16="http://schemas.microsoft.com/office/drawing/2014/main" id="{14865BE2-D673-B303-5443-E5AB268BD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73" y="3523767"/>
            <a:ext cx="859921" cy="8599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68BB5B-11E3-5DBF-6468-289DD75954C2}"/>
              </a:ext>
            </a:extLst>
          </p:cNvPr>
          <p:cNvSpPr txBox="1"/>
          <p:nvPr/>
        </p:nvSpPr>
        <p:spPr>
          <a:xfrm>
            <a:off x="7795391" y="1859339"/>
            <a:ext cx="2323969" cy="313932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/>
              <a:t>Demo in REPL:</a:t>
            </a:r>
          </a:p>
          <a:p>
            <a:endParaRPr lang="en-US"/>
          </a:p>
          <a:p>
            <a:r>
              <a:rPr lang="en-US"/>
              <a:t>$python</a:t>
            </a:r>
          </a:p>
          <a:p>
            <a:r>
              <a:rPr lang="en-US"/>
              <a:t>&gt;&gt;&gt; a = 2</a:t>
            </a:r>
          </a:p>
          <a:p>
            <a:r>
              <a:rPr lang="en-US"/>
              <a:t>&gt;&gt;&gt; b = 5.2</a:t>
            </a:r>
          </a:p>
          <a:p>
            <a:r>
              <a:rPr lang="en-US"/>
              <a:t>&gt;&gt;&gt; a</a:t>
            </a:r>
          </a:p>
          <a:p>
            <a:r>
              <a:rPr lang="en-US"/>
              <a:t>2</a:t>
            </a:r>
          </a:p>
          <a:p>
            <a:r>
              <a:rPr lang="en-US"/>
              <a:t>&gt;&gt;&gt; b</a:t>
            </a:r>
          </a:p>
          <a:p>
            <a:r>
              <a:rPr lang="en-US"/>
              <a:t>5.2</a:t>
            </a:r>
          </a:p>
          <a:p>
            <a:r>
              <a:rPr lang="en-US"/>
              <a:t>&gt;&gt;&gt; a + b</a:t>
            </a:r>
          </a:p>
          <a:p>
            <a:r>
              <a:rPr lang="en-US"/>
              <a:t>7.2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7B6BA-D370-4BFF-5247-125D14917695}"/>
              </a:ext>
            </a:extLst>
          </p:cNvPr>
          <p:cNvSpPr txBox="1"/>
          <p:nvPr/>
        </p:nvSpPr>
        <p:spPr>
          <a:xfrm>
            <a:off x="1249804" y="4576511"/>
            <a:ext cx="5318264" cy="101566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Assignment operator (=)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Assign (bind) value on right to variable on left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Can recall value by calling name of variable</a:t>
            </a:r>
          </a:p>
        </p:txBody>
      </p:sp>
    </p:spTree>
    <p:extLst>
      <p:ext uri="{BB962C8B-B14F-4D97-AF65-F5344CB8AC3E}">
        <p14:creationId xmlns:p14="http://schemas.microsoft.com/office/powerpoint/2010/main" val="4191204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329" y="106205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Variables – OO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2083374" y="3470848"/>
            <a:ext cx="5134098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2">
                    <a:lumMod val="40000"/>
                    <a:lumOff val="60000"/>
                  </a:schemeClr>
                </a:solidFill>
              </a:rPr>
              <a:t>What is the difference between value and type?</a:t>
            </a:r>
            <a:endParaRPr lang="en-AU" sz="20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8F740-33F9-6C86-22DB-FB1A89512190}"/>
              </a:ext>
            </a:extLst>
          </p:cNvPr>
          <p:cNvSpPr txBox="1"/>
          <p:nvPr/>
        </p:nvSpPr>
        <p:spPr>
          <a:xfrm>
            <a:off x="1312329" y="1395725"/>
            <a:ext cx="9340886" cy="16312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Class: data type defining the properties for any objects that are instances of this class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Objects: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Object: a specific instance of a class; stores values in memory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Can have many instances of one class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Reference: value that identifies a specific object in memory</a:t>
            </a:r>
          </a:p>
        </p:txBody>
      </p:sp>
      <p:pic>
        <p:nvPicPr>
          <p:cNvPr id="5" name="Picture 4" descr="Wondering Max The Husky">
            <a:extLst>
              <a:ext uri="{FF2B5EF4-FFF2-40B4-BE49-F238E27FC236}">
                <a16:creationId xmlns:a16="http://schemas.microsoft.com/office/drawing/2014/main" id="{0E0DA008-100C-C963-5AF3-634A314F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9671" y="106205"/>
            <a:ext cx="1026316" cy="1026316"/>
          </a:xfrm>
          <a:prstGeom prst="rect">
            <a:avLst/>
          </a:prstGeom>
        </p:spPr>
      </p:pic>
      <p:pic>
        <p:nvPicPr>
          <p:cNvPr id="11" name="Picture 10" descr="Question Cat">
            <a:extLst>
              <a:ext uri="{FF2B5EF4-FFF2-40B4-BE49-F238E27FC236}">
                <a16:creationId xmlns:a16="http://schemas.microsoft.com/office/drawing/2014/main" id="{14865BE2-D673-B303-5443-E5AB268BD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453" y="3240942"/>
            <a:ext cx="859921" cy="8599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CF48B5-A172-F84B-2707-B20D3B1CB2DD}"/>
              </a:ext>
            </a:extLst>
          </p:cNvPr>
          <p:cNvSpPr txBox="1"/>
          <p:nvPr/>
        </p:nvSpPr>
        <p:spPr>
          <a:xfrm>
            <a:off x="1397483" y="4408639"/>
            <a:ext cx="5527573" cy="70788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Values are objects; objects’ types are classes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We know how to find out the type of an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D8E51-97E1-AD2E-5370-D35D07238AAB}"/>
              </a:ext>
            </a:extLst>
          </p:cNvPr>
          <p:cNvSpPr txBox="1"/>
          <p:nvPr/>
        </p:nvSpPr>
        <p:spPr>
          <a:xfrm>
            <a:off x="2083374" y="5556975"/>
            <a:ext cx="5019003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How do we find out the reference of an object?</a:t>
            </a:r>
            <a:endParaRPr lang="en-AU"/>
          </a:p>
        </p:txBody>
      </p:sp>
      <p:pic>
        <p:nvPicPr>
          <p:cNvPr id="7" name="Picture 6" descr="Question Cat">
            <a:extLst>
              <a:ext uri="{FF2B5EF4-FFF2-40B4-BE49-F238E27FC236}">
                <a16:creationId xmlns:a16="http://schemas.microsoft.com/office/drawing/2014/main" id="{38CC668F-8999-2076-3861-585CD11E6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453" y="5327069"/>
            <a:ext cx="859921" cy="8599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922B6F-45EF-B930-A600-B9ABD54C8E94}"/>
              </a:ext>
            </a:extLst>
          </p:cNvPr>
          <p:cNvSpPr txBox="1"/>
          <p:nvPr/>
        </p:nvSpPr>
        <p:spPr>
          <a:xfrm>
            <a:off x="7962298" y="3823863"/>
            <a:ext cx="2323969" cy="2585323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/>
              <a:t>Demo in REPL:</a:t>
            </a:r>
          </a:p>
          <a:p>
            <a:endParaRPr lang="en-US"/>
          </a:p>
          <a:p>
            <a:r>
              <a:rPr lang="en-US"/>
              <a:t>$python</a:t>
            </a:r>
          </a:p>
          <a:p>
            <a:r>
              <a:rPr lang="en-US"/>
              <a:t>&gt;&gt;&gt; a = 2</a:t>
            </a:r>
          </a:p>
          <a:p>
            <a:r>
              <a:rPr lang="en-US"/>
              <a:t>&gt;&gt;&gt; b = 5.2</a:t>
            </a:r>
          </a:p>
          <a:p>
            <a:r>
              <a:rPr lang="en-US"/>
              <a:t>&gt;&gt;&gt; type(a)</a:t>
            </a:r>
          </a:p>
          <a:p>
            <a:r>
              <a:rPr lang="en-US"/>
              <a:t>class&lt;‘int’&gt;</a:t>
            </a:r>
          </a:p>
          <a:p>
            <a:r>
              <a:rPr lang="en-US"/>
              <a:t>&gt;&gt;&gt; id(a)</a:t>
            </a:r>
          </a:p>
          <a:p>
            <a:r>
              <a:rPr lang="en-US"/>
              <a:t>140725583215064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D0AC27-6C81-F72F-7A30-B2E6018A4454}"/>
              </a:ext>
            </a:extLst>
          </p:cNvPr>
          <p:cNvSpPr txBox="1"/>
          <p:nvPr/>
        </p:nvSpPr>
        <p:spPr>
          <a:xfrm>
            <a:off x="2083375" y="6062953"/>
            <a:ext cx="1793682" cy="40011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>
                <a:latin typeface="Txtt"/>
              </a:rPr>
              <a:t>id</a:t>
            </a:r>
            <a:r>
              <a:rPr lang="en-US" sz="200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53791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329" y="106205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Variables – OO programming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8F740-33F9-6C86-22DB-FB1A89512190}"/>
              </a:ext>
            </a:extLst>
          </p:cNvPr>
          <p:cNvSpPr txBox="1"/>
          <p:nvPr/>
        </p:nvSpPr>
        <p:spPr>
          <a:xfrm>
            <a:off x="3776208" y="2815485"/>
            <a:ext cx="6984719" cy="1323439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Object </a:t>
            </a:r>
            <a:r>
              <a:rPr lang="en-US" sz="2000">
                <a:latin typeface="Txtt"/>
              </a:rPr>
              <a:t>b</a:t>
            </a:r>
            <a:r>
              <a:rPr lang="en-US" sz="2000"/>
              <a:t> with type </a:t>
            </a:r>
            <a:r>
              <a:rPr lang="en-US" sz="2000">
                <a:latin typeface="Txtt"/>
              </a:rPr>
              <a:t>float</a:t>
            </a:r>
            <a:r>
              <a:rPr lang="en-US" sz="2000"/>
              <a:t>, stored at memory location starting with 2726973058032, contains value </a:t>
            </a:r>
            <a:r>
              <a:rPr lang="en-US" sz="2000">
                <a:latin typeface="Txtt"/>
              </a:rPr>
              <a:t>5.2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Object </a:t>
            </a:r>
            <a:r>
              <a:rPr lang="en-US" sz="2000">
                <a:latin typeface="Txtt"/>
              </a:rPr>
              <a:t>b </a:t>
            </a:r>
            <a:r>
              <a:rPr lang="en-US" sz="2000"/>
              <a:t>at location 2726973058032 is an instance of class </a:t>
            </a:r>
            <a:r>
              <a:rPr lang="en-US" sz="2000">
                <a:latin typeface="Txtt"/>
              </a:rPr>
              <a:t>float </a:t>
            </a:r>
            <a:r>
              <a:rPr lang="en-US" sz="2000"/>
              <a:t>and contains a value of </a:t>
            </a:r>
            <a:r>
              <a:rPr lang="en-US" sz="2000">
                <a:latin typeface="Txtt"/>
              </a:rPr>
              <a:t>5.2</a:t>
            </a:r>
          </a:p>
        </p:txBody>
      </p:sp>
      <p:pic>
        <p:nvPicPr>
          <p:cNvPr id="5" name="Picture 4" descr="Wondering Max The Husky">
            <a:extLst>
              <a:ext uri="{FF2B5EF4-FFF2-40B4-BE49-F238E27FC236}">
                <a16:creationId xmlns:a16="http://schemas.microsoft.com/office/drawing/2014/main" id="{0E0DA008-100C-C963-5AF3-634A314F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9671" y="106205"/>
            <a:ext cx="1026316" cy="102631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B3E58E9-A3B6-F11F-4462-C659D639E4E2}"/>
              </a:ext>
            </a:extLst>
          </p:cNvPr>
          <p:cNvSpPr/>
          <p:nvPr/>
        </p:nvSpPr>
        <p:spPr>
          <a:xfrm>
            <a:off x="6218663" y="1783322"/>
            <a:ext cx="2096429" cy="7998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5.2</a:t>
            </a:r>
            <a:endParaRPr lang="en-AU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B7472F-DD8A-67E3-7C75-3BA13B782EDB}"/>
              </a:ext>
            </a:extLst>
          </p:cNvPr>
          <p:cNvSpPr txBox="1"/>
          <p:nvPr/>
        </p:nvSpPr>
        <p:spPr>
          <a:xfrm>
            <a:off x="6701883" y="1354837"/>
            <a:ext cx="85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xtt"/>
              </a:rPr>
              <a:t>b: float</a:t>
            </a:r>
            <a:endParaRPr lang="en-AU">
              <a:latin typeface="Txt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D6C2E0-F4DE-A781-C6AA-8C343BBA23DC}"/>
              </a:ext>
            </a:extLst>
          </p:cNvPr>
          <p:cNvSpPr txBox="1"/>
          <p:nvPr/>
        </p:nvSpPr>
        <p:spPr>
          <a:xfrm>
            <a:off x="4965811" y="1940392"/>
            <a:ext cx="108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xtt"/>
              </a:rPr>
              <a:t>reference</a:t>
            </a:r>
            <a:endParaRPr lang="en-AU">
              <a:latin typeface="Txt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93BB4D-F7C5-2625-2021-147234170C63}"/>
              </a:ext>
            </a:extLst>
          </p:cNvPr>
          <p:cNvSpPr txBox="1"/>
          <p:nvPr/>
        </p:nvSpPr>
        <p:spPr>
          <a:xfrm>
            <a:off x="973673" y="1584775"/>
            <a:ext cx="2323969" cy="313932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/>
              <a:t>Demo in REPL:</a:t>
            </a:r>
          </a:p>
          <a:p>
            <a:endParaRPr lang="en-US"/>
          </a:p>
          <a:p>
            <a:r>
              <a:rPr lang="en-US"/>
              <a:t>$python</a:t>
            </a:r>
          </a:p>
          <a:p>
            <a:r>
              <a:rPr lang="en-US"/>
              <a:t>&gt;&gt;&gt; a = 2</a:t>
            </a:r>
          </a:p>
          <a:p>
            <a:r>
              <a:rPr lang="en-US"/>
              <a:t>&gt;&gt;&gt; b = 5.2</a:t>
            </a:r>
          </a:p>
          <a:p>
            <a:r>
              <a:rPr lang="en-US"/>
              <a:t>&gt;&gt;&gt; type(a)</a:t>
            </a:r>
          </a:p>
          <a:p>
            <a:r>
              <a:rPr lang="en-US"/>
              <a:t>class&lt;‘int’&gt;</a:t>
            </a:r>
          </a:p>
          <a:p>
            <a:r>
              <a:rPr lang="en-US"/>
              <a:t>&gt;&gt;&gt; id(a)</a:t>
            </a:r>
          </a:p>
          <a:p>
            <a:r>
              <a:rPr lang="en-US"/>
              <a:t>140725583215064</a:t>
            </a:r>
          </a:p>
          <a:p>
            <a:r>
              <a:rPr lang="en-US"/>
              <a:t>&gt;&gt;&gt; id(b)</a:t>
            </a:r>
          </a:p>
          <a:p>
            <a:r>
              <a:rPr lang="en-US"/>
              <a:t>2726973058032</a:t>
            </a:r>
          </a:p>
        </p:txBody>
      </p:sp>
    </p:spTree>
    <p:extLst>
      <p:ext uri="{BB962C8B-B14F-4D97-AF65-F5344CB8AC3E}">
        <p14:creationId xmlns:p14="http://schemas.microsoft.com/office/powerpoint/2010/main" val="871117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329" y="106205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Variables – OO programming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8F740-33F9-6C86-22DB-FB1A89512190}"/>
              </a:ext>
            </a:extLst>
          </p:cNvPr>
          <p:cNvSpPr txBox="1"/>
          <p:nvPr/>
        </p:nvSpPr>
        <p:spPr>
          <a:xfrm>
            <a:off x="3918227" y="1666885"/>
            <a:ext cx="6984719" cy="70788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Variable name </a:t>
            </a:r>
            <a:r>
              <a:rPr lang="en-US" sz="2000">
                <a:latin typeface="Txtt"/>
              </a:rPr>
              <a:t>b</a:t>
            </a:r>
            <a:r>
              <a:rPr lang="en-US" sz="2000"/>
              <a:t> labels a reference which contains the memory location of the instance of class </a:t>
            </a:r>
            <a:r>
              <a:rPr lang="en-US" sz="2000">
                <a:latin typeface="Txtt"/>
              </a:rPr>
              <a:t>int</a:t>
            </a:r>
            <a:r>
              <a:rPr lang="en-US" sz="2000"/>
              <a:t> that contains the value </a:t>
            </a:r>
            <a:r>
              <a:rPr lang="en-US" sz="2000">
                <a:latin typeface="Txtt"/>
              </a:rPr>
              <a:t>42</a:t>
            </a:r>
          </a:p>
        </p:txBody>
      </p:sp>
      <p:pic>
        <p:nvPicPr>
          <p:cNvPr id="5" name="Picture 4" descr="Wondering Max The Husky">
            <a:extLst>
              <a:ext uri="{FF2B5EF4-FFF2-40B4-BE49-F238E27FC236}">
                <a16:creationId xmlns:a16="http://schemas.microsoft.com/office/drawing/2014/main" id="{0E0DA008-100C-C963-5AF3-634A314F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9671" y="106205"/>
            <a:ext cx="1026316" cy="102631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B3E58E9-A3B6-F11F-4462-C659D639E4E2}"/>
              </a:ext>
            </a:extLst>
          </p:cNvPr>
          <p:cNvSpPr/>
          <p:nvPr/>
        </p:nvSpPr>
        <p:spPr>
          <a:xfrm>
            <a:off x="8900910" y="2872464"/>
            <a:ext cx="2096429" cy="7998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5.2</a:t>
            </a:r>
            <a:endParaRPr lang="en-AU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B7472F-DD8A-67E3-7C75-3BA13B782EDB}"/>
              </a:ext>
            </a:extLst>
          </p:cNvPr>
          <p:cNvSpPr txBox="1"/>
          <p:nvPr/>
        </p:nvSpPr>
        <p:spPr>
          <a:xfrm>
            <a:off x="9384130" y="2443979"/>
            <a:ext cx="1319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xtt"/>
              </a:rPr>
              <a:t>object: float</a:t>
            </a:r>
            <a:endParaRPr lang="en-AU">
              <a:latin typeface="Txt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D6C2E0-F4DE-A781-C6AA-8C343BBA23DC}"/>
              </a:ext>
            </a:extLst>
          </p:cNvPr>
          <p:cNvSpPr txBox="1"/>
          <p:nvPr/>
        </p:nvSpPr>
        <p:spPr>
          <a:xfrm>
            <a:off x="7036575" y="308773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2726973058032</a:t>
            </a:r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3C7350-72E6-F81D-1F88-1C5AB5CE63FB}"/>
              </a:ext>
            </a:extLst>
          </p:cNvPr>
          <p:cNvSpPr/>
          <p:nvPr/>
        </p:nvSpPr>
        <p:spPr>
          <a:xfrm>
            <a:off x="4456242" y="3010044"/>
            <a:ext cx="2096429" cy="4691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2726973058032</a:t>
            </a:r>
            <a:endParaRPr lang="en-AU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69015-C648-2951-6259-1059EFFAE131}"/>
              </a:ext>
            </a:extLst>
          </p:cNvPr>
          <p:cNvSpPr txBox="1"/>
          <p:nvPr/>
        </p:nvSpPr>
        <p:spPr>
          <a:xfrm>
            <a:off x="4939462" y="2581559"/>
            <a:ext cx="108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xtt"/>
              </a:rPr>
              <a:t>reference</a:t>
            </a:r>
            <a:endParaRPr lang="en-AU">
              <a:latin typeface="Txt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FE4E88-CD5D-0F07-BC86-9500889CC5A9}"/>
              </a:ext>
            </a:extLst>
          </p:cNvPr>
          <p:cNvSpPr txBox="1"/>
          <p:nvPr/>
        </p:nvSpPr>
        <p:spPr>
          <a:xfrm>
            <a:off x="4087287" y="30527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xtt"/>
              </a:rPr>
              <a:t>b</a:t>
            </a:r>
            <a:endParaRPr lang="en-AU">
              <a:latin typeface="Txt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241317-A353-CE3F-96E8-7B8576CFA3FE}"/>
              </a:ext>
            </a:extLst>
          </p:cNvPr>
          <p:cNvSpPr/>
          <p:nvPr/>
        </p:nvSpPr>
        <p:spPr>
          <a:xfrm>
            <a:off x="8531558" y="5656835"/>
            <a:ext cx="2096429" cy="7998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5.2</a:t>
            </a:r>
            <a:endParaRPr lang="en-AU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A6BCBF-41EF-B3A6-5D55-B144FD5903E0}"/>
              </a:ext>
            </a:extLst>
          </p:cNvPr>
          <p:cNvSpPr txBox="1"/>
          <p:nvPr/>
        </p:nvSpPr>
        <p:spPr>
          <a:xfrm>
            <a:off x="9014778" y="5228350"/>
            <a:ext cx="1319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xtt"/>
              </a:rPr>
              <a:t>object: float</a:t>
            </a:r>
            <a:endParaRPr lang="en-AU">
              <a:latin typeface="Txt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1E0438-FBA8-E69B-00F3-8D88EAC90387}"/>
              </a:ext>
            </a:extLst>
          </p:cNvPr>
          <p:cNvSpPr/>
          <p:nvPr/>
        </p:nvSpPr>
        <p:spPr>
          <a:xfrm>
            <a:off x="4494288" y="5794415"/>
            <a:ext cx="2096429" cy="4691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2A4657-3218-1EA0-2E29-CBD0FF080B25}"/>
              </a:ext>
            </a:extLst>
          </p:cNvPr>
          <p:cNvSpPr txBox="1"/>
          <p:nvPr/>
        </p:nvSpPr>
        <p:spPr>
          <a:xfrm>
            <a:off x="4977508" y="5365930"/>
            <a:ext cx="108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xtt"/>
              </a:rPr>
              <a:t>reference</a:t>
            </a:r>
            <a:endParaRPr lang="en-AU">
              <a:latin typeface="Txt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2964FB-2F9F-D06F-2AA8-A222675328E4}"/>
              </a:ext>
            </a:extLst>
          </p:cNvPr>
          <p:cNvSpPr txBox="1"/>
          <p:nvPr/>
        </p:nvSpPr>
        <p:spPr>
          <a:xfrm>
            <a:off x="4125333" y="58370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xtt"/>
              </a:rPr>
              <a:t>b</a:t>
            </a:r>
            <a:endParaRPr lang="en-AU">
              <a:latin typeface="Txtt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87D2D0-B72A-9717-735B-B770CB99E08F}"/>
              </a:ext>
            </a:extLst>
          </p:cNvPr>
          <p:cNvSpPr/>
          <p:nvPr/>
        </p:nvSpPr>
        <p:spPr>
          <a:xfrm>
            <a:off x="5348008" y="5921420"/>
            <a:ext cx="203547" cy="2006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97A43D-16F2-8DC6-330F-E0D72FC2B9D6}"/>
              </a:ext>
            </a:extLst>
          </p:cNvPr>
          <p:cNvCxnSpPr>
            <a:stCxn id="26" idx="6"/>
            <a:endCxn id="20" idx="1"/>
          </p:cNvCxnSpPr>
          <p:nvPr/>
        </p:nvCxnSpPr>
        <p:spPr>
          <a:xfrm>
            <a:off x="5551555" y="6021756"/>
            <a:ext cx="2980003" cy="35019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2EA11E4-3809-0B6D-E9BD-888EA756A74E}"/>
              </a:ext>
            </a:extLst>
          </p:cNvPr>
          <p:cNvSpPr txBox="1"/>
          <p:nvPr/>
        </p:nvSpPr>
        <p:spPr>
          <a:xfrm>
            <a:off x="3894951" y="4418596"/>
            <a:ext cx="6984719" cy="70788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>
                <a:latin typeface="Txtt"/>
              </a:rPr>
              <a:t>Actual reference (memory location) will be different every time you run this program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C6A3C3-C89D-061F-54E7-F11DEEEC0A9C}"/>
              </a:ext>
            </a:extLst>
          </p:cNvPr>
          <p:cNvSpPr txBox="1"/>
          <p:nvPr/>
        </p:nvSpPr>
        <p:spPr>
          <a:xfrm>
            <a:off x="939058" y="1702743"/>
            <a:ext cx="2323969" cy="313932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/>
              <a:t>Demo in REPL:</a:t>
            </a:r>
          </a:p>
          <a:p>
            <a:endParaRPr lang="en-US"/>
          </a:p>
          <a:p>
            <a:r>
              <a:rPr lang="en-US"/>
              <a:t>$python</a:t>
            </a:r>
          </a:p>
          <a:p>
            <a:r>
              <a:rPr lang="en-US"/>
              <a:t>&gt;&gt;&gt; a = 2</a:t>
            </a:r>
          </a:p>
          <a:p>
            <a:r>
              <a:rPr lang="en-US"/>
              <a:t>&gt;&gt;&gt; b = 5.2</a:t>
            </a:r>
          </a:p>
          <a:p>
            <a:r>
              <a:rPr lang="en-US"/>
              <a:t>&gt;&gt;&gt; type(a)</a:t>
            </a:r>
          </a:p>
          <a:p>
            <a:r>
              <a:rPr lang="en-US"/>
              <a:t>class&lt;‘int’&gt;</a:t>
            </a:r>
          </a:p>
          <a:p>
            <a:r>
              <a:rPr lang="en-US"/>
              <a:t>&gt;&gt;&gt; id(a)</a:t>
            </a:r>
          </a:p>
          <a:p>
            <a:r>
              <a:rPr lang="en-US"/>
              <a:t>140725583215064</a:t>
            </a:r>
          </a:p>
          <a:p>
            <a:r>
              <a:rPr lang="en-US"/>
              <a:t>&gt;&gt;&gt; id(b)</a:t>
            </a:r>
          </a:p>
          <a:p>
            <a:r>
              <a:rPr lang="en-US"/>
              <a:t>2726973058032</a:t>
            </a:r>
          </a:p>
        </p:txBody>
      </p:sp>
    </p:spTree>
    <p:extLst>
      <p:ext uri="{BB962C8B-B14F-4D97-AF65-F5344CB8AC3E}">
        <p14:creationId xmlns:p14="http://schemas.microsoft.com/office/powerpoint/2010/main" val="1643383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329" y="-97375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Variables – OO programming</a:t>
            </a:r>
          </a:p>
        </p:txBody>
      </p:sp>
      <p:pic>
        <p:nvPicPr>
          <p:cNvPr id="5" name="Picture 4" descr="Wondering Max The Husky">
            <a:extLst>
              <a:ext uri="{FF2B5EF4-FFF2-40B4-BE49-F238E27FC236}">
                <a16:creationId xmlns:a16="http://schemas.microsoft.com/office/drawing/2014/main" id="{0E0DA008-100C-C963-5AF3-634A314F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9671" y="106205"/>
            <a:ext cx="1026316" cy="102631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7241317-A353-CE3F-96E8-7B8576CFA3FE}"/>
              </a:ext>
            </a:extLst>
          </p:cNvPr>
          <p:cNvSpPr/>
          <p:nvPr/>
        </p:nvSpPr>
        <p:spPr>
          <a:xfrm>
            <a:off x="8748763" y="1470597"/>
            <a:ext cx="1941543" cy="70545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AU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A6BCBF-41EF-B3A6-5D55-B144FD5903E0}"/>
              </a:ext>
            </a:extLst>
          </p:cNvPr>
          <p:cNvSpPr txBox="1"/>
          <p:nvPr/>
        </p:nvSpPr>
        <p:spPr>
          <a:xfrm>
            <a:off x="9093347" y="1056564"/>
            <a:ext cx="145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xtt"/>
              </a:rPr>
              <a:t>object: int</a:t>
            </a:r>
            <a:endParaRPr lang="en-AU">
              <a:latin typeface="Txt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1E0438-FBA8-E69B-00F3-8D88EAC90387}"/>
              </a:ext>
            </a:extLst>
          </p:cNvPr>
          <p:cNvSpPr/>
          <p:nvPr/>
        </p:nvSpPr>
        <p:spPr>
          <a:xfrm>
            <a:off x="4711493" y="1581018"/>
            <a:ext cx="2096429" cy="4691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2A4657-3218-1EA0-2E29-CBD0FF080B25}"/>
              </a:ext>
            </a:extLst>
          </p:cNvPr>
          <p:cNvSpPr txBox="1"/>
          <p:nvPr/>
        </p:nvSpPr>
        <p:spPr>
          <a:xfrm>
            <a:off x="5194713" y="1179692"/>
            <a:ext cx="108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xtt"/>
              </a:rPr>
              <a:t>reference</a:t>
            </a:r>
            <a:endParaRPr lang="en-AU">
              <a:latin typeface="Txt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2964FB-2F9F-D06F-2AA8-A222675328E4}"/>
              </a:ext>
            </a:extLst>
          </p:cNvPr>
          <p:cNvSpPr txBox="1"/>
          <p:nvPr/>
        </p:nvSpPr>
        <p:spPr>
          <a:xfrm>
            <a:off x="4342538" y="1650852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xtt"/>
              </a:rPr>
              <a:t>a</a:t>
            </a:r>
            <a:endParaRPr lang="en-AU">
              <a:latin typeface="Txtt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87D2D0-B72A-9717-735B-B770CB99E08F}"/>
              </a:ext>
            </a:extLst>
          </p:cNvPr>
          <p:cNvSpPr/>
          <p:nvPr/>
        </p:nvSpPr>
        <p:spPr>
          <a:xfrm>
            <a:off x="5565213" y="1735182"/>
            <a:ext cx="203547" cy="2006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97A43D-16F2-8DC6-330F-E0D72FC2B9D6}"/>
              </a:ext>
            </a:extLst>
          </p:cNvPr>
          <p:cNvCxnSpPr>
            <a:cxnSpLocks/>
            <a:stCxn id="26" idx="6"/>
            <a:endCxn id="20" idx="1"/>
          </p:cNvCxnSpPr>
          <p:nvPr/>
        </p:nvCxnSpPr>
        <p:spPr>
          <a:xfrm flipV="1">
            <a:off x="5768760" y="1823327"/>
            <a:ext cx="2980003" cy="12191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8A2D2EB-7E87-8136-A105-7B9A3DEC2523}"/>
              </a:ext>
            </a:extLst>
          </p:cNvPr>
          <p:cNvSpPr/>
          <p:nvPr/>
        </p:nvSpPr>
        <p:spPr>
          <a:xfrm>
            <a:off x="8757741" y="2802626"/>
            <a:ext cx="1932566" cy="6704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5.2</a:t>
            </a:r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922189-7DB9-2554-8323-44DEA1E6B5DB}"/>
              </a:ext>
            </a:extLst>
          </p:cNvPr>
          <p:cNvSpPr/>
          <p:nvPr/>
        </p:nvSpPr>
        <p:spPr>
          <a:xfrm>
            <a:off x="4720470" y="2913047"/>
            <a:ext cx="2096429" cy="4691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EB23D4-D4C8-2AAC-E05A-1530B01A05A9}"/>
              </a:ext>
            </a:extLst>
          </p:cNvPr>
          <p:cNvSpPr txBox="1"/>
          <p:nvPr/>
        </p:nvSpPr>
        <p:spPr>
          <a:xfrm>
            <a:off x="5203690" y="2511721"/>
            <a:ext cx="108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xtt"/>
              </a:rPr>
              <a:t>reference</a:t>
            </a:r>
            <a:endParaRPr lang="en-AU">
              <a:latin typeface="Txt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B70580-EBDF-2DDE-67B1-3B99D18654B8}"/>
              </a:ext>
            </a:extLst>
          </p:cNvPr>
          <p:cNvSpPr txBox="1"/>
          <p:nvPr/>
        </p:nvSpPr>
        <p:spPr>
          <a:xfrm>
            <a:off x="4378674" y="2982881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xtt"/>
              </a:rPr>
              <a:t>b</a:t>
            </a:r>
            <a:endParaRPr lang="en-AU">
              <a:latin typeface="Txt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34278C9-8E8F-C25A-6E03-2D1350AE3A96}"/>
              </a:ext>
            </a:extLst>
          </p:cNvPr>
          <p:cNvSpPr/>
          <p:nvPr/>
        </p:nvSpPr>
        <p:spPr>
          <a:xfrm>
            <a:off x="5574190" y="3067211"/>
            <a:ext cx="203547" cy="2006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891A9E-B8B9-8D5C-0E27-578F32FE06F7}"/>
              </a:ext>
            </a:extLst>
          </p:cNvPr>
          <p:cNvCxnSpPr>
            <a:cxnSpLocks/>
            <a:stCxn id="11" idx="6"/>
            <a:endCxn id="3" idx="1"/>
          </p:cNvCxnSpPr>
          <p:nvPr/>
        </p:nvCxnSpPr>
        <p:spPr>
          <a:xfrm flipV="1">
            <a:off x="5777737" y="3137846"/>
            <a:ext cx="2980004" cy="29701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D91FB89-7C58-A104-D23A-9AA622197048}"/>
              </a:ext>
            </a:extLst>
          </p:cNvPr>
          <p:cNvSpPr/>
          <p:nvPr/>
        </p:nvSpPr>
        <p:spPr>
          <a:xfrm>
            <a:off x="8667472" y="4569417"/>
            <a:ext cx="1932567" cy="63374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AU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02459BF-8933-28C8-4E91-5A1775F29AA4}"/>
              </a:ext>
            </a:extLst>
          </p:cNvPr>
          <p:cNvSpPr/>
          <p:nvPr/>
        </p:nvSpPr>
        <p:spPr>
          <a:xfrm>
            <a:off x="4630202" y="4679838"/>
            <a:ext cx="2096429" cy="4691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30A8D4-0726-5D9F-09BA-EC6AB74C1C9F}"/>
              </a:ext>
            </a:extLst>
          </p:cNvPr>
          <p:cNvSpPr txBox="1"/>
          <p:nvPr/>
        </p:nvSpPr>
        <p:spPr>
          <a:xfrm>
            <a:off x="5113422" y="4278512"/>
            <a:ext cx="108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xtt"/>
              </a:rPr>
              <a:t>reference</a:t>
            </a:r>
            <a:endParaRPr lang="en-AU">
              <a:latin typeface="Txt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3566E9-9C33-4B08-514C-DF06DED00D8E}"/>
              </a:ext>
            </a:extLst>
          </p:cNvPr>
          <p:cNvSpPr txBox="1"/>
          <p:nvPr/>
        </p:nvSpPr>
        <p:spPr>
          <a:xfrm>
            <a:off x="4261247" y="47496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xtt"/>
              </a:rPr>
              <a:t>a</a:t>
            </a:r>
            <a:endParaRPr lang="en-AU">
              <a:latin typeface="Txtt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A697E90-A956-12A8-0FB8-7411BC562F20}"/>
              </a:ext>
            </a:extLst>
          </p:cNvPr>
          <p:cNvSpPr/>
          <p:nvPr/>
        </p:nvSpPr>
        <p:spPr>
          <a:xfrm>
            <a:off x="5483922" y="4834002"/>
            <a:ext cx="203547" cy="2006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1C808E8-C10D-8274-9E21-8CC3B17E91B4}"/>
              </a:ext>
            </a:extLst>
          </p:cNvPr>
          <p:cNvCxnSpPr>
            <a:cxnSpLocks/>
          </p:cNvCxnSpPr>
          <p:nvPr/>
        </p:nvCxnSpPr>
        <p:spPr>
          <a:xfrm>
            <a:off x="5711281" y="4940291"/>
            <a:ext cx="2980003" cy="1147363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53B60AC-ED60-64AC-0864-DA4073C15F54}"/>
              </a:ext>
            </a:extLst>
          </p:cNvPr>
          <p:cNvSpPr/>
          <p:nvPr/>
        </p:nvSpPr>
        <p:spPr>
          <a:xfrm>
            <a:off x="8676450" y="5901446"/>
            <a:ext cx="1932568" cy="63374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5.2</a:t>
            </a:r>
            <a:endParaRPr lang="en-AU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C9B4240-C44D-9D4C-ACCF-08FD784F3C7C}"/>
              </a:ext>
            </a:extLst>
          </p:cNvPr>
          <p:cNvSpPr/>
          <p:nvPr/>
        </p:nvSpPr>
        <p:spPr>
          <a:xfrm>
            <a:off x="4639179" y="6029973"/>
            <a:ext cx="2096429" cy="4691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4B03EF-CD5C-3D20-F206-F5071472981C}"/>
              </a:ext>
            </a:extLst>
          </p:cNvPr>
          <p:cNvSpPr txBox="1"/>
          <p:nvPr/>
        </p:nvSpPr>
        <p:spPr>
          <a:xfrm>
            <a:off x="5122399" y="5610541"/>
            <a:ext cx="108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xtt"/>
              </a:rPr>
              <a:t>reference</a:t>
            </a:r>
            <a:endParaRPr lang="en-AU">
              <a:latin typeface="Txt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B70B776-295D-A1C3-E9D4-DD08A4D42118}"/>
              </a:ext>
            </a:extLst>
          </p:cNvPr>
          <p:cNvSpPr txBox="1"/>
          <p:nvPr/>
        </p:nvSpPr>
        <p:spPr>
          <a:xfrm>
            <a:off x="4297383" y="60817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xtt"/>
              </a:rPr>
              <a:t>b</a:t>
            </a:r>
            <a:endParaRPr lang="en-AU">
              <a:latin typeface="Txt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19C1C5C-3FB6-ECFF-E8D6-8F2BA81CD902}"/>
              </a:ext>
            </a:extLst>
          </p:cNvPr>
          <p:cNvSpPr/>
          <p:nvPr/>
        </p:nvSpPr>
        <p:spPr>
          <a:xfrm>
            <a:off x="5492899" y="6166031"/>
            <a:ext cx="203547" cy="2006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288890A-C550-EE3E-02F7-C2703C14A55C}"/>
              </a:ext>
            </a:extLst>
          </p:cNvPr>
          <p:cNvCxnSpPr>
            <a:cxnSpLocks/>
            <a:stCxn id="54" idx="6"/>
            <a:endCxn id="49" idx="1"/>
          </p:cNvCxnSpPr>
          <p:nvPr/>
        </p:nvCxnSpPr>
        <p:spPr>
          <a:xfrm flipV="1">
            <a:off x="5696446" y="6218318"/>
            <a:ext cx="2980004" cy="48049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5437799-5302-23F4-63EE-D165B3EDD0ED}"/>
              </a:ext>
            </a:extLst>
          </p:cNvPr>
          <p:cNvSpPr txBox="1"/>
          <p:nvPr/>
        </p:nvSpPr>
        <p:spPr>
          <a:xfrm>
            <a:off x="9055308" y="2410719"/>
            <a:ext cx="1495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Txtt"/>
              </a:rPr>
              <a:t>object: float</a:t>
            </a:r>
            <a:endParaRPr lang="en-AU">
              <a:latin typeface="Txt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251C69-0A0E-1161-AF2C-B032DE1448A5}"/>
              </a:ext>
            </a:extLst>
          </p:cNvPr>
          <p:cNvSpPr txBox="1"/>
          <p:nvPr/>
        </p:nvSpPr>
        <p:spPr>
          <a:xfrm>
            <a:off x="8972319" y="4201482"/>
            <a:ext cx="1174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Txtt"/>
              </a:rPr>
              <a:t>object: int</a:t>
            </a:r>
            <a:endParaRPr lang="en-AU">
              <a:latin typeface="Txtt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A48C43F-AD04-393F-FEDB-FCE1E464653D}"/>
              </a:ext>
            </a:extLst>
          </p:cNvPr>
          <p:cNvSpPr txBox="1"/>
          <p:nvPr/>
        </p:nvSpPr>
        <p:spPr>
          <a:xfrm>
            <a:off x="8972318" y="5472961"/>
            <a:ext cx="1470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Txtt"/>
              </a:rPr>
              <a:t>object: float</a:t>
            </a:r>
            <a:endParaRPr lang="en-AU">
              <a:latin typeface="Txtt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A64846-630A-8AD9-2F2A-1E4AF5B8D08D}"/>
              </a:ext>
            </a:extLst>
          </p:cNvPr>
          <p:cNvSpPr txBox="1"/>
          <p:nvPr/>
        </p:nvSpPr>
        <p:spPr>
          <a:xfrm>
            <a:off x="1264034" y="1383750"/>
            <a:ext cx="2323969" cy="452431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/>
              <a:t>Demo in REPL:</a:t>
            </a:r>
          </a:p>
          <a:p>
            <a:endParaRPr lang="en-US"/>
          </a:p>
          <a:p>
            <a:r>
              <a:rPr lang="en-US"/>
              <a:t>$python</a:t>
            </a:r>
          </a:p>
          <a:p>
            <a:r>
              <a:rPr lang="en-US"/>
              <a:t>&gt;&gt;&gt; a = 2</a:t>
            </a:r>
          </a:p>
          <a:p>
            <a:r>
              <a:rPr lang="en-US"/>
              <a:t>&gt;&gt;&gt; b = 5.2</a:t>
            </a:r>
          </a:p>
          <a:p>
            <a:r>
              <a:rPr lang="en-US"/>
              <a:t>&gt;&gt;&gt; type(a)</a:t>
            </a:r>
          </a:p>
          <a:p>
            <a:r>
              <a:rPr lang="en-US"/>
              <a:t>class&lt;‘int’&gt;</a:t>
            </a:r>
          </a:p>
          <a:p>
            <a:r>
              <a:rPr lang="en-US"/>
              <a:t>&gt;&gt;&gt; id(a)</a:t>
            </a:r>
          </a:p>
          <a:p>
            <a:r>
              <a:rPr lang="en-US"/>
              <a:t>140725583215064</a:t>
            </a:r>
          </a:p>
          <a:p>
            <a:r>
              <a:rPr lang="en-US"/>
              <a:t>&gt;&gt;&gt; id(b)</a:t>
            </a:r>
          </a:p>
          <a:p>
            <a:r>
              <a:rPr lang="en-US"/>
              <a:t>2726973058032</a:t>
            </a:r>
          </a:p>
          <a:p>
            <a:r>
              <a:rPr lang="en-US"/>
              <a:t>&gt;&gt;&gt; a = b</a:t>
            </a:r>
          </a:p>
          <a:p>
            <a:r>
              <a:rPr lang="en-US"/>
              <a:t>&gt;&gt;&gt; a</a:t>
            </a:r>
          </a:p>
          <a:p>
            <a:r>
              <a:rPr lang="en-US"/>
              <a:t>5.2</a:t>
            </a:r>
          </a:p>
          <a:p>
            <a:r>
              <a:rPr lang="en-US"/>
              <a:t>&gt;&gt;&gt; id(a)</a:t>
            </a:r>
          </a:p>
          <a:p>
            <a:r>
              <a:rPr lang="en-US"/>
              <a:t>2726973058032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7E778BB-788D-5A70-C20C-7297574A9115}"/>
              </a:ext>
            </a:extLst>
          </p:cNvPr>
          <p:cNvSpPr/>
          <p:nvPr/>
        </p:nvSpPr>
        <p:spPr>
          <a:xfrm rot="528111">
            <a:off x="2518949" y="4404273"/>
            <a:ext cx="1697610" cy="6999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9423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329" y="106205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Variables – immutable objects</a:t>
            </a:r>
          </a:p>
        </p:txBody>
      </p:sp>
      <p:pic>
        <p:nvPicPr>
          <p:cNvPr id="5" name="Picture 4" descr="Wondering Max The Husky">
            <a:extLst>
              <a:ext uri="{FF2B5EF4-FFF2-40B4-BE49-F238E27FC236}">
                <a16:creationId xmlns:a16="http://schemas.microsoft.com/office/drawing/2014/main" id="{0E0DA008-100C-C963-5AF3-634A314F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1319" y="188938"/>
            <a:ext cx="1026316" cy="10263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8AB08C-61C7-4A61-9C28-263FEE97792D}"/>
              </a:ext>
            </a:extLst>
          </p:cNvPr>
          <p:cNvSpPr txBox="1"/>
          <p:nvPr/>
        </p:nvSpPr>
        <p:spPr>
          <a:xfrm>
            <a:off x="1264123" y="1872048"/>
            <a:ext cx="2323969" cy="286232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/>
              <a:t>Demo in REPL:</a:t>
            </a:r>
          </a:p>
          <a:p>
            <a:endParaRPr lang="en-US"/>
          </a:p>
          <a:p>
            <a:r>
              <a:rPr lang="en-US"/>
              <a:t>$python</a:t>
            </a:r>
          </a:p>
          <a:p>
            <a:r>
              <a:rPr lang="en-US"/>
              <a:t>&gt;&gt;&gt; a = 2</a:t>
            </a:r>
          </a:p>
          <a:p>
            <a:r>
              <a:rPr lang="en-US"/>
              <a:t>&gt;&gt;&gt; b = 5.2</a:t>
            </a:r>
          </a:p>
          <a:p>
            <a:r>
              <a:rPr lang="en-US"/>
              <a:t>&gt;&gt;&gt; type(a)</a:t>
            </a:r>
          </a:p>
          <a:p>
            <a:r>
              <a:rPr lang="en-US"/>
              <a:t>class&lt;‘int’&gt;</a:t>
            </a:r>
          </a:p>
          <a:p>
            <a:r>
              <a:rPr lang="en-US"/>
              <a:t>&gt;&gt;&gt; type(b)</a:t>
            </a:r>
          </a:p>
          <a:p>
            <a:r>
              <a:rPr lang="en-US"/>
              <a:t>class&lt;‘float’&gt;</a:t>
            </a:r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AE31C-3D53-FD49-E89D-7C12CFA2509D}"/>
              </a:ext>
            </a:extLst>
          </p:cNvPr>
          <p:cNvSpPr txBox="1"/>
          <p:nvPr/>
        </p:nvSpPr>
        <p:spPr>
          <a:xfrm>
            <a:off x="4165506" y="1774333"/>
            <a:ext cx="6010588" cy="193899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/>
              <a:t>Mutable</a:t>
            </a:r>
            <a:r>
              <a:rPr lang="en-US" sz="2000"/>
              <a:t> objects’ values can change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/>
              <a:t>Immutable</a:t>
            </a:r>
            <a:r>
              <a:rPr lang="en-US" sz="2000"/>
              <a:t> objects’ values cannot change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>
                <a:latin typeface="Txtt"/>
              </a:rPr>
              <a:t>int</a:t>
            </a:r>
            <a:r>
              <a:rPr lang="en-US" sz="2000"/>
              <a:t> and </a:t>
            </a:r>
            <a:r>
              <a:rPr lang="en-US" sz="2000">
                <a:latin typeface="Txtt"/>
              </a:rPr>
              <a:t>float</a:t>
            </a:r>
            <a:r>
              <a:rPr lang="en-US" sz="2000"/>
              <a:t>: reference can change but values cannot =&gt; immutable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Simple types in Python are immutable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Will learn more complex types that are mutable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0B4F8F-DCF6-91A4-1DD8-652C4E1BEA89}"/>
              </a:ext>
            </a:extLst>
          </p:cNvPr>
          <p:cNvSpPr/>
          <p:nvPr/>
        </p:nvSpPr>
        <p:spPr>
          <a:xfrm>
            <a:off x="8082780" y="5263143"/>
            <a:ext cx="2096429" cy="7998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5.2</a:t>
            </a:r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896C94-8270-0195-F9AF-104FE89D683B}"/>
              </a:ext>
            </a:extLst>
          </p:cNvPr>
          <p:cNvSpPr/>
          <p:nvPr/>
        </p:nvSpPr>
        <p:spPr>
          <a:xfrm>
            <a:off x="4045510" y="5400723"/>
            <a:ext cx="2096429" cy="4691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3E2009-6A58-3E41-9C4D-A77783F9E2FF}"/>
              </a:ext>
            </a:extLst>
          </p:cNvPr>
          <p:cNvSpPr txBox="1"/>
          <p:nvPr/>
        </p:nvSpPr>
        <p:spPr>
          <a:xfrm>
            <a:off x="4552261" y="5033597"/>
            <a:ext cx="108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xtt"/>
              </a:rPr>
              <a:t>reference</a:t>
            </a:r>
            <a:endParaRPr lang="en-AU">
              <a:latin typeface="Txt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BF486F-432E-1E6A-71D2-A98C48BCFB5A}"/>
              </a:ext>
            </a:extLst>
          </p:cNvPr>
          <p:cNvSpPr txBox="1"/>
          <p:nvPr/>
        </p:nvSpPr>
        <p:spPr>
          <a:xfrm>
            <a:off x="3676555" y="54433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xtt"/>
              </a:rPr>
              <a:t>b</a:t>
            </a:r>
            <a:endParaRPr lang="en-AU">
              <a:latin typeface="Txt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EB4B5FA-58B2-2855-8FEE-05C000371ABC}"/>
              </a:ext>
            </a:extLst>
          </p:cNvPr>
          <p:cNvSpPr/>
          <p:nvPr/>
        </p:nvSpPr>
        <p:spPr>
          <a:xfrm>
            <a:off x="4899230" y="5527728"/>
            <a:ext cx="203547" cy="2006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5DE7794-05FA-5BFB-0AE4-B0AA8ABEA04D}"/>
              </a:ext>
            </a:extLst>
          </p:cNvPr>
          <p:cNvCxnSpPr>
            <a:stCxn id="17" idx="6"/>
            <a:endCxn id="10" idx="1"/>
          </p:cNvCxnSpPr>
          <p:nvPr/>
        </p:nvCxnSpPr>
        <p:spPr>
          <a:xfrm>
            <a:off x="5102777" y="5628064"/>
            <a:ext cx="2980003" cy="35019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B3D2E61-F065-E800-40EB-D2EF1757BE92}"/>
              </a:ext>
            </a:extLst>
          </p:cNvPr>
          <p:cNvSpPr txBox="1"/>
          <p:nvPr/>
        </p:nvSpPr>
        <p:spPr>
          <a:xfrm>
            <a:off x="5324512" y="4209378"/>
            <a:ext cx="4700389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What does this mean for the example code?</a:t>
            </a:r>
            <a:endParaRPr lang="en-AU"/>
          </a:p>
        </p:txBody>
      </p:sp>
      <p:pic>
        <p:nvPicPr>
          <p:cNvPr id="20" name="Picture 19" descr="Question Cat">
            <a:extLst>
              <a:ext uri="{FF2B5EF4-FFF2-40B4-BE49-F238E27FC236}">
                <a16:creationId xmlns:a16="http://schemas.microsoft.com/office/drawing/2014/main" id="{99F472C2-7A91-120C-A8D3-71CDBB268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591" y="3979472"/>
            <a:ext cx="859921" cy="85992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2118C9-9CF1-CD67-359F-53A597F6708B}"/>
              </a:ext>
            </a:extLst>
          </p:cNvPr>
          <p:cNvSpPr txBox="1"/>
          <p:nvPr/>
        </p:nvSpPr>
        <p:spPr>
          <a:xfrm>
            <a:off x="8438164" y="4884661"/>
            <a:ext cx="1382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Txtt"/>
              </a:rPr>
              <a:t>object: float</a:t>
            </a:r>
            <a:endParaRPr lang="en-AU">
              <a:latin typeface="Txtt"/>
            </a:endParaRPr>
          </a:p>
        </p:txBody>
      </p:sp>
    </p:spTree>
    <p:extLst>
      <p:ext uri="{BB962C8B-B14F-4D97-AF65-F5344CB8AC3E}">
        <p14:creationId xmlns:p14="http://schemas.microsoft.com/office/powerpoint/2010/main" val="585786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329" y="106205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Variables – object Types</a:t>
            </a:r>
          </a:p>
        </p:txBody>
      </p:sp>
      <p:pic>
        <p:nvPicPr>
          <p:cNvPr id="5" name="Picture 4" descr="Wondering Max The Husky">
            <a:extLst>
              <a:ext uri="{FF2B5EF4-FFF2-40B4-BE49-F238E27FC236}">
                <a16:creationId xmlns:a16="http://schemas.microsoft.com/office/drawing/2014/main" id="{0E0DA008-100C-C963-5AF3-634A314F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1319" y="188938"/>
            <a:ext cx="1026316" cy="10263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8AB08C-61C7-4A61-9C28-263FEE97792D}"/>
              </a:ext>
            </a:extLst>
          </p:cNvPr>
          <p:cNvSpPr txBox="1"/>
          <p:nvPr/>
        </p:nvSpPr>
        <p:spPr>
          <a:xfrm>
            <a:off x="1264123" y="1872048"/>
            <a:ext cx="2323969" cy="286232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/>
              <a:t>Demo in REPL:</a:t>
            </a:r>
          </a:p>
          <a:p>
            <a:endParaRPr lang="en-US"/>
          </a:p>
          <a:p>
            <a:r>
              <a:rPr lang="en-US"/>
              <a:t>$python</a:t>
            </a:r>
          </a:p>
          <a:p>
            <a:r>
              <a:rPr lang="en-US"/>
              <a:t>&gt;&gt;&gt; a = 2</a:t>
            </a:r>
          </a:p>
          <a:p>
            <a:r>
              <a:rPr lang="en-US"/>
              <a:t>&gt;&gt;&gt; b = 5.2</a:t>
            </a:r>
          </a:p>
          <a:p>
            <a:r>
              <a:rPr lang="en-US"/>
              <a:t>&gt;&gt;&gt; type(a)</a:t>
            </a:r>
          </a:p>
          <a:p>
            <a:r>
              <a:rPr lang="en-US"/>
              <a:t>class&lt;‘int’&gt;</a:t>
            </a:r>
          </a:p>
          <a:p>
            <a:r>
              <a:rPr lang="en-US"/>
              <a:t>&gt;&gt;&gt; type(b)</a:t>
            </a:r>
          </a:p>
          <a:p>
            <a:r>
              <a:rPr lang="en-US"/>
              <a:t>class&lt;‘float’&gt;</a:t>
            </a:r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AE31C-3D53-FD49-E89D-7C12CFA2509D}"/>
              </a:ext>
            </a:extLst>
          </p:cNvPr>
          <p:cNvSpPr txBox="1"/>
          <p:nvPr/>
        </p:nvSpPr>
        <p:spPr>
          <a:xfrm>
            <a:off x="4168621" y="1572573"/>
            <a:ext cx="6010588" cy="255454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Languages that are compiled like C++ and Java: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Each variable has just one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/>
              <a:t>Statically</a:t>
            </a:r>
            <a:r>
              <a:rPr lang="en-US" sz="2000"/>
              <a:t> typed at compile time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In Python (like JavaScript), variables are just names for references =&gt; types belong to objects/values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Interpretive languages are often dynamically typed =&gt; types of variables are bound at run time and can  </a:t>
            </a:r>
          </a:p>
          <a:p>
            <a:r>
              <a:rPr lang="en-US" sz="2000"/>
              <a:t>          change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0B4F8F-DCF6-91A4-1DD8-652C4E1BEA89}"/>
              </a:ext>
            </a:extLst>
          </p:cNvPr>
          <p:cNvSpPr/>
          <p:nvPr/>
        </p:nvSpPr>
        <p:spPr>
          <a:xfrm>
            <a:off x="8082780" y="5776098"/>
            <a:ext cx="2096429" cy="7998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5.2</a:t>
            </a:r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896C94-8270-0195-F9AF-104FE89D683B}"/>
              </a:ext>
            </a:extLst>
          </p:cNvPr>
          <p:cNvSpPr/>
          <p:nvPr/>
        </p:nvSpPr>
        <p:spPr>
          <a:xfrm>
            <a:off x="4045510" y="5913678"/>
            <a:ext cx="2096429" cy="4691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3E2009-6A58-3E41-9C4D-A77783F9E2FF}"/>
              </a:ext>
            </a:extLst>
          </p:cNvPr>
          <p:cNvSpPr txBox="1"/>
          <p:nvPr/>
        </p:nvSpPr>
        <p:spPr>
          <a:xfrm>
            <a:off x="4528730" y="5485193"/>
            <a:ext cx="108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xtt"/>
              </a:rPr>
              <a:t>reference</a:t>
            </a:r>
            <a:endParaRPr lang="en-AU">
              <a:latin typeface="Txt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BF486F-432E-1E6A-71D2-A98C48BCFB5A}"/>
              </a:ext>
            </a:extLst>
          </p:cNvPr>
          <p:cNvSpPr txBox="1"/>
          <p:nvPr/>
        </p:nvSpPr>
        <p:spPr>
          <a:xfrm>
            <a:off x="3676555" y="595635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xtt"/>
              </a:rPr>
              <a:t>b</a:t>
            </a:r>
            <a:endParaRPr lang="en-AU">
              <a:latin typeface="Txt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EB4B5FA-58B2-2855-8FEE-05C000371ABC}"/>
              </a:ext>
            </a:extLst>
          </p:cNvPr>
          <p:cNvSpPr/>
          <p:nvPr/>
        </p:nvSpPr>
        <p:spPr>
          <a:xfrm>
            <a:off x="4899230" y="6040683"/>
            <a:ext cx="203547" cy="2006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5DE7794-05FA-5BFB-0AE4-B0AA8ABEA04D}"/>
              </a:ext>
            </a:extLst>
          </p:cNvPr>
          <p:cNvCxnSpPr>
            <a:stCxn id="17" idx="6"/>
            <a:endCxn id="10" idx="1"/>
          </p:cNvCxnSpPr>
          <p:nvPr/>
        </p:nvCxnSpPr>
        <p:spPr>
          <a:xfrm>
            <a:off x="5102777" y="6141019"/>
            <a:ext cx="2980003" cy="35019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B3D2E61-F065-E800-40EB-D2EF1757BE92}"/>
              </a:ext>
            </a:extLst>
          </p:cNvPr>
          <p:cNvSpPr txBox="1"/>
          <p:nvPr/>
        </p:nvSpPr>
        <p:spPr>
          <a:xfrm>
            <a:off x="5324512" y="4722333"/>
            <a:ext cx="4700389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What does this mean for the example code?</a:t>
            </a:r>
            <a:endParaRPr lang="en-AU"/>
          </a:p>
        </p:txBody>
      </p:sp>
      <p:pic>
        <p:nvPicPr>
          <p:cNvPr id="20" name="Picture 19" descr="Question Cat">
            <a:extLst>
              <a:ext uri="{FF2B5EF4-FFF2-40B4-BE49-F238E27FC236}">
                <a16:creationId xmlns:a16="http://schemas.microsoft.com/office/drawing/2014/main" id="{99F472C2-7A91-120C-A8D3-71CDBB268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591" y="4492427"/>
            <a:ext cx="859921" cy="8599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F092E7-A84D-113F-6C66-D171D4C50B16}"/>
              </a:ext>
            </a:extLst>
          </p:cNvPr>
          <p:cNvSpPr txBox="1"/>
          <p:nvPr/>
        </p:nvSpPr>
        <p:spPr>
          <a:xfrm>
            <a:off x="8456270" y="5406766"/>
            <a:ext cx="1346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Txtt"/>
              </a:rPr>
              <a:t>object: float</a:t>
            </a:r>
            <a:endParaRPr lang="en-AU">
              <a:latin typeface="Txtt"/>
            </a:endParaRPr>
          </a:p>
        </p:txBody>
      </p:sp>
    </p:spTree>
    <p:extLst>
      <p:ext uri="{BB962C8B-B14F-4D97-AF65-F5344CB8AC3E}">
        <p14:creationId xmlns:p14="http://schemas.microsoft.com/office/powerpoint/2010/main" val="198522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337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Workshops Week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104044-EA04-CC83-89E3-EB946C9C8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462857"/>
              </p:ext>
            </p:extLst>
          </p:nvPr>
        </p:nvGraphicFramePr>
        <p:xfrm>
          <a:off x="1500187" y="1476327"/>
          <a:ext cx="9213937" cy="4056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11" descr="Cartoon bee with pencil">
            <a:extLst>
              <a:ext uri="{FF2B5EF4-FFF2-40B4-BE49-F238E27FC236}">
                <a16:creationId xmlns:a16="http://schemas.microsoft.com/office/drawing/2014/main" id="{2C19B8DF-674F-92B9-5D5F-DE7D602B76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94569" y="86647"/>
            <a:ext cx="1074487" cy="11533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2E6C1E-7B84-30E0-1708-63125025066E}"/>
              </a:ext>
            </a:extLst>
          </p:cNvPr>
          <p:cNvSpPr txBox="1"/>
          <p:nvPr/>
        </p:nvSpPr>
        <p:spPr>
          <a:xfrm>
            <a:off x="1828801" y="5966234"/>
            <a:ext cx="736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Can find Workshop information in Microsoft Teams channel </a:t>
            </a:r>
            <a:r>
              <a:rPr lang="en-US">
                <a:solidFill>
                  <a:schemeClr val="accent2">
                    <a:lumMod val="40000"/>
                    <a:lumOff val="6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Workshops or Labs</a:t>
            </a:r>
            <a:endParaRPr lang="en-AU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329" y="106205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Garbage collection</a:t>
            </a:r>
          </a:p>
        </p:txBody>
      </p:sp>
      <p:pic>
        <p:nvPicPr>
          <p:cNvPr id="5" name="Picture 4" descr="Wondering Max The Husky">
            <a:extLst>
              <a:ext uri="{FF2B5EF4-FFF2-40B4-BE49-F238E27FC236}">
                <a16:creationId xmlns:a16="http://schemas.microsoft.com/office/drawing/2014/main" id="{0E0DA008-100C-C963-5AF3-634A314F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1319" y="188938"/>
            <a:ext cx="1026316" cy="10263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8AB08C-61C7-4A61-9C28-263FEE97792D}"/>
              </a:ext>
            </a:extLst>
          </p:cNvPr>
          <p:cNvSpPr txBox="1"/>
          <p:nvPr/>
        </p:nvSpPr>
        <p:spPr>
          <a:xfrm>
            <a:off x="788803" y="1572573"/>
            <a:ext cx="2323969" cy="313932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/>
              <a:t>Demo in REPL:</a:t>
            </a:r>
          </a:p>
          <a:p>
            <a:endParaRPr lang="en-US"/>
          </a:p>
          <a:p>
            <a:r>
              <a:rPr lang="en-US"/>
              <a:t>$python</a:t>
            </a:r>
          </a:p>
          <a:p>
            <a:r>
              <a:rPr lang="en-US"/>
              <a:t>&gt;&gt;&gt; a = 2</a:t>
            </a:r>
          </a:p>
          <a:p>
            <a:r>
              <a:rPr lang="en-US"/>
              <a:t>&gt;&gt;&gt; b = 5.2</a:t>
            </a:r>
          </a:p>
          <a:p>
            <a:r>
              <a:rPr lang="en-US"/>
              <a:t>&gt;&gt;&gt; type(a)</a:t>
            </a:r>
          </a:p>
          <a:p>
            <a:r>
              <a:rPr lang="en-US"/>
              <a:t>class&lt;‘int’&gt;</a:t>
            </a:r>
          </a:p>
          <a:p>
            <a:r>
              <a:rPr lang="en-US"/>
              <a:t>&gt;&gt;&gt; type(b)</a:t>
            </a:r>
          </a:p>
          <a:p>
            <a:r>
              <a:rPr lang="en-US"/>
              <a:t>class&lt;‘float’&gt;</a:t>
            </a:r>
          </a:p>
          <a:p>
            <a:r>
              <a:rPr lang="en-US"/>
              <a:t>&gt;&gt;&gt; a = b</a:t>
            </a:r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AE31C-3D53-FD49-E89D-7C12CFA2509D}"/>
              </a:ext>
            </a:extLst>
          </p:cNvPr>
          <p:cNvSpPr txBox="1"/>
          <p:nvPr/>
        </p:nvSpPr>
        <p:spPr>
          <a:xfrm>
            <a:off x="3365733" y="1560495"/>
            <a:ext cx="6010588" cy="193899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Objects and other data structures that are no longer needed are called </a:t>
            </a:r>
            <a:r>
              <a:rPr lang="en-US" sz="2000" b="1"/>
              <a:t>Garbage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If no references point to an object the program can no longer use them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Python interpreter may safely remove them in a process called </a:t>
            </a:r>
            <a:r>
              <a:rPr lang="en-US" sz="2000" b="1"/>
              <a:t>garbage collection</a:t>
            </a:r>
          </a:p>
        </p:txBody>
      </p:sp>
      <p:pic>
        <p:nvPicPr>
          <p:cNvPr id="13" name="Picture 12" descr="A cartoon of a child throwing garbage into a trash can&#10;&#10;Description automatically generated">
            <a:extLst>
              <a:ext uri="{FF2B5EF4-FFF2-40B4-BE49-F238E27FC236}">
                <a16:creationId xmlns:a16="http://schemas.microsoft.com/office/drawing/2014/main" id="{86D998EF-EC03-C1D3-1AD1-10CF5DC67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9282" y="1548616"/>
            <a:ext cx="1820132" cy="18201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C9B3C5D-C6BA-1EAD-9E61-5B474455D24A}"/>
              </a:ext>
            </a:extLst>
          </p:cNvPr>
          <p:cNvSpPr/>
          <p:nvPr/>
        </p:nvSpPr>
        <p:spPr>
          <a:xfrm>
            <a:off x="8020701" y="4320034"/>
            <a:ext cx="1932567" cy="63374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AU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F3032D-2FBE-E1E8-5B01-4BFCD2EC0827}"/>
              </a:ext>
            </a:extLst>
          </p:cNvPr>
          <p:cNvSpPr/>
          <p:nvPr/>
        </p:nvSpPr>
        <p:spPr>
          <a:xfrm>
            <a:off x="3983431" y="4430455"/>
            <a:ext cx="2096429" cy="4691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BE13AF-FAE2-92FE-6F72-218C0CFFAB56}"/>
              </a:ext>
            </a:extLst>
          </p:cNvPr>
          <p:cNvSpPr txBox="1"/>
          <p:nvPr/>
        </p:nvSpPr>
        <p:spPr>
          <a:xfrm>
            <a:off x="4466651" y="4029129"/>
            <a:ext cx="108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xtt"/>
              </a:rPr>
              <a:t>reference</a:t>
            </a:r>
            <a:endParaRPr lang="en-AU">
              <a:latin typeface="Txt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7D45FB-01E9-E8E4-3EA1-95EE558FFCB0}"/>
              </a:ext>
            </a:extLst>
          </p:cNvPr>
          <p:cNvSpPr txBox="1"/>
          <p:nvPr/>
        </p:nvSpPr>
        <p:spPr>
          <a:xfrm>
            <a:off x="3614476" y="45002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xtt"/>
              </a:rPr>
              <a:t>a</a:t>
            </a:r>
            <a:endParaRPr lang="en-AU">
              <a:latin typeface="Txtt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7A53640-BF29-B366-BB19-E68C92D0EA12}"/>
              </a:ext>
            </a:extLst>
          </p:cNvPr>
          <p:cNvSpPr/>
          <p:nvPr/>
        </p:nvSpPr>
        <p:spPr>
          <a:xfrm>
            <a:off x="4837151" y="4584619"/>
            <a:ext cx="203547" cy="2006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A563E6E-B2BF-BF2A-9ED7-0FF9749D4D61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5040698" y="4684955"/>
            <a:ext cx="2980003" cy="1147363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3F0602F-1A62-8D1F-F0BF-6D785BB169ED}"/>
              </a:ext>
            </a:extLst>
          </p:cNvPr>
          <p:cNvSpPr/>
          <p:nvPr/>
        </p:nvSpPr>
        <p:spPr>
          <a:xfrm>
            <a:off x="8029679" y="5652063"/>
            <a:ext cx="1932568" cy="63374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5.2</a:t>
            </a:r>
            <a:endParaRPr lang="en-AU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24CBF5-5B09-625D-1BB9-B2484EF5769D}"/>
              </a:ext>
            </a:extLst>
          </p:cNvPr>
          <p:cNvSpPr/>
          <p:nvPr/>
        </p:nvSpPr>
        <p:spPr>
          <a:xfrm>
            <a:off x="3992408" y="5780590"/>
            <a:ext cx="2096429" cy="4691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B9C7CC-2175-5291-6D46-70A53B550F18}"/>
              </a:ext>
            </a:extLst>
          </p:cNvPr>
          <p:cNvSpPr txBox="1"/>
          <p:nvPr/>
        </p:nvSpPr>
        <p:spPr>
          <a:xfrm>
            <a:off x="4475628" y="5361158"/>
            <a:ext cx="108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xtt"/>
              </a:rPr>
              <a:t>reference</a:t>
            </a:r>
            <a:endParaRPr lang="en-AU">
              <a:latin typeface="Txt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FEE372-E233-AEB3-2A6B-4AE98C349567}"/>
              </a:ext>
            </a:extLst>
          </p:cNvPr>
          <p:cNvSpPr txBox="1"/>
          <p:nvPr/>
        </p:nvSpPr>
        <p:spPr>
          <a:xfrm>
            <a:off x="3650612" y="58323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xtt"/>
              </a:rPr>
              <a:t>b</a:t>
            </a:r>
            <a:endParaRPr lang="en-AU">
              <a:latin typeface="Txtt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20F9659-1D1F-A54B-23F9-F036F681B2C2}"/>
              </a:ext>
            </a:extLst>
          </p:cNvPr>
          <p:cNvSpPr/>
          <p:nvPr/>
        </p:nvSpPr>
        <p:spPr>
          <a:xfrm>
            <a:off x="4846128" y="5916648"/>
            <a:ext cx="203547" cy="2006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3D664F9-03EE-5158-2936-08E77A034646}"/>
              </a:ext>
            </a:extLst>
          </p:cNvPr>
          <p:cNvCxnSpPr>
            <a:cxnSpLocks/>
            <a:stCxn id="31" idx="6"/>
            <a:endCxn id="26" idx="1"/>
          </p:cNvCxnSpPr>
          <p:nvPr/>
        </p:nvCxnSpPr>
        <p:spPr>
          <a:xfrm flipV="1">
            <a:off x="5049675" y="5968935"/>
            <a:ext cx="2980004" cy="48049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E762C9F-9669-23B4-20F6-E1D82E2D46DA}"/>
              </a:ext>
            </a:extLst>
          </p:cNvPr>
          <p:cNvSpPr txBox="1"/>
          <p:nvPr/>
        </p:nvSpPr>
        <p:spPr>
          <a:xfrm>
            <a:off x="8399559" y="3950702"/>
            <a:ext cx="1174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Txtt"/>
              </a:rPr>
              <a:t>object: int</a:t>
            </a:r>
            <a:endParaRPr lang="en-AU">
              <a:latin typeface="Txt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540A9D-5734-0709-AD22-A8305E5DF79B}"/>
              </a:ext>
            </a:extLst>
          </p:cNvPr>
          <p:cNvSpPr txBox="1"/>
          <p:nvPr/>
        </p:nvSpPr>
        <p:spPr>
          <a:xfrm>
            <a:off x="8399558" y="5238179"/>
            <a:ext cx="1393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Txtt"/>
              </a:rPr>
              <a:t>object: float</a:t>
            </a:r>
            <a:endParaRPr lang="en-AU">
              <a:latin typeface="Txtt"/>
            </a:endParaRPr>
          </a:p>
        </p:txBody>
      </p:sp>
    </p:spTree>
    <p:extLst>
      <p:ext uri="{BB962C8B-B14F-4D97-AF65-F5344CB8AC3E}">
        <p14:creationId xmlns:p14="http://schemas.microsoft.com/office/powerpoint/2010/main" val="1287541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542" y="23955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Deleting variables</a:t>
            </a:r>
          </a:p>
        </p:txBody>
      </p:sp>
      <p:pic>
        <p:nvPicPr>
          <p:cNvPr id="5" name="Picture 4" descr="Wondering Max The Husky">
            <a:extLst>
              <a:ext uri="{FF2B5EF4-FFF2-40B4-BE49-F238E27FC236}">
                <a16:creationId xmlns:a16="http://schemas.microsoft.com/office/drawing/2014/main" id="{0E0DA008-100C-C963-5AF3-634A314F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1319" y="188938"/>
            <a:ext cx="1026316" cy="10263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8AB08C-61C7-4A61-9C28-263FEE97792D}"/>
              </a:ext>
            </a:extLst>
          </p:cNvPr>
          <p:cNvSpPr txBox="1"/>
          <p:nvPr/>
        </p:nvSpPr>
        <p:spPr>
          <a:xfrm>
            <a:off x="595928" y="1271664"/>
            <a:ext cx="3484909" cy="535531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/>
              <a:t>Demo in REPL:</a:t>
            </a:r>
          </a:p>
          <a:p>
            <a:endParaRPr lang="en-US"/>
          </a:p>
          <a:p>
            <a:r>
              <a:rPr lang="en-US"/>
              <a:t>$python</a:t>
            </a:r>
          </a:p>
          <a:p>
            <a:r>
              <a:rPr lang="en-US"/>
              <a:t>&gt;&gt;&gt; a = 2</a:t>
            </a:r>
          </a:p>
          <a:p>
            <a:r>
              <a:rPr lang="en-US"/>
              <a:t>&gt;&gt;&gt; b = 5.2</a:t>
            </a:r>
          </a:p>
          <a:p>
            <a:r>
              <a:rPr lang="en-US"/>
              <a:t>&gt;&gt;&gt; type(a)</a:t>
            </a:r>
          </a:p>
          <a:p>
            <a:r>
              <a:rPr lang="en-US"/>
              <a:t>class&lt;‘int’&gt;</a:t>
            </a:r>
          </a:p>
          <a:p>
            <a:r>
              <a:rPr lang="en-US"/>
              <a:t>&gt;&gt;&gt; type(b)</a:t>
            </a:r>
          </a:p>
          <a:p>
            <a:r>
              <a:rPr lang="en-US"/>
              <a:t>class&lt;‘float’&gt;</a:t>
            </a:r>
          </a:p>
          <a:p>
            <a:r>
              <a:rPr lang="en-US"/>
              <a:t>&gt;&gt;&gt; a = b</a:t>
            </a:r>
          </a:p>
          <a:p>
            <a:r>
              <a:rPr lang="en-US"/>
              <a:t>&gt;&gt;&gt; del a</a:t>
            </a:r>
          </a:p>
          <a:p>
            <a:r>
              <a:rPr lang="en-US"/>
              <a:t>&gt;&gt;&gt; a</a:t>
            </a:r>
          </a:p>
          <a:p>
            <a:r>
              <a:rPr lang="en-US"/>
              <a:t>Traceback (most recent call last):</a:t>
            </a:r>
          </a:p>
          <a:p>
            <a:r>
              <a:rPr lang="en-US"/>
              <a:t> File “&lt;stdin&gt;”, line 1 in &lt;module&gt;</a:t>
            </a:r>
          </a:p>
          <a:p>
            <a:r>
              <a:rPr lang="en-US" err="1"/>
              <a:t>NameError</a:t>
            </a:r>
            <a:r>
              <a:rPr lang="en-US"/>
              <a:t>: name ‘a’ is not defined</a:t>
            </a:r>
          </a:p>
          <a:p>
            <a:r>
              <a:rPr lang="en-US"/>
              <a:t>&gt;&gt;&gt; b</a:t>
            </a:r>
          </a:p>
          <a:p>
            <a:r>
              <a:rPr lang="en-US"/>
              <a:t>5.2</a:t>
            </a:r>
          </a:p>
          <a:p>
            <a:r>
              <a:rPr lang="en-US"/>
              <a:t>&gt;&gt;&gt; id(b)</a:t>
            </a:r>
          </a:p>
          <a:p>
            <a:r>
              <a:rPr lang="en-US"/>
              <a:t>2726973058032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AE31C-3D53-FD49-E89D-7C12CFA2509D}"/>
              </a:ext>
            </a:extLst>
          </p:cNvPr>
          <p:cNvSpPr txBox="1"/>
          <p:nvPr/>
        </p:nvSpPr>
        <p:spPr>
          <a:xfrm>
            <a:off x="4439352" y="1569185"/>
            <a:ext cx="6907271" cy="101566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Variables no longer needed may be forgotten and deleted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Deleting the variable with </a:t>
            </a:r>
            <a:r>
              <a:rPr lang="en-US" sz="2000">
                <a:latin typeface="Txtt"/>
              </a:rPr>
              <a:t>del</a:t>
            </a:r>
            <a:r>
              <a:rPr lang="en-US" sz="2000"/>
              <a:t> deletes the reference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It will not affect other variables that reference the same object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9B3C5D-C6BA-1EAD-9E61-5B474455D24A}"/>
              </a:ext>
            </a:extLst>
          </p:cNvPr>
          <p:cNvSpPr/>
          <p:nvPr/>
        </p:nvSpPr>
        <p:spPr>
          <a:xfrm>
            <a:off x="9051964" y="3262031"/>
            <a:ext cx="1932567" cy="63374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AU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F3032D-2FBE-E1E8-5B01-4BFCD2EC0827}"/>
              </a:ext>
            </a:extLst>
          </p:cNvPr>
          <p:cNvSpPr/>
          <p:nvPr/>
        </p:nvSpPr>
        <p:spPr>
          <a:xfrm>
            <a:off x="5014694" y="3372452"/>
            <a:ext cx="2096429" cy="4691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BE13AF-FAE2-92FE-6F72-218C0CFFAB56}"/>
              </a:ext>
            </a:extLst>
          </p:cNvPr>
          <p:cNvSpPr txBox="1"/>
          <p:nvPr/>
        </p:nvSpPr>
        <p:spPr>
          <a:xfrm>
            <a:off x="5497914" y="2971126"/>
            <a:ext cx="108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xtt"/>
              </a:rPr>
              <a:t>reference</a:t>
            </a:r>
            <a:endParaRPr lang="en-AU">
              <a:latin typeface="Txt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7D45FB-01E9-E8E4-3EA1-95EE558FFCB0}"/>
              </a:ext>
            </a:extLst>
          </p:cNvPr>
          <p:cNvSpPr txBox="1"/>
          <p:nvPr/>
        </p:nvSpPr>
        <p:spPr>
          <a:xfrm>
            <a:off x="4645739" y="34422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xtt"/>
              </a:rPr>
              <a:t>a</a:t>
            </a:r>
            <a:endParaRPr lang="en-AU">
              <a:latin typeface="Txtt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7A53640-BF29-B366-BB19-E68C92D0EA12}"/>
              </a:ext>
            </a:extLst>
          </p:cNvPr>
          <p:cNvSpPr/>
          <p:nvPr/>
        </p:nvSpPr>
        <p:spPr>
          <a:xfrm>
            <a:off x="5868414" y="3526616"/>
            <a:ext cx="203547" cy="2006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A563E6E-B2BF-BF2A-9ED7-0FF9749D4D61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6071961" y="3626952"/>
            <a:ext cx="2980003" cy="1147363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3F0602F-1A62-8D1F-F0BF-6D785BB169ED}"/>
              </a:ext>
            </a:extLst>
          </p:cNvPr>
          <p:cNvSpPr/>
          <p:nvPr/>
        </p:nvSpPr>
        <p:spPr>
          <a:xfrm>
            <a:off x="9060942" y="4594060"/>
            <a:ext cx="1932568" cy="63374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5.2</a:t>
            </a:r>
            <a:endParaRPr lang="en-AU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24CBF5-5B09-625D-1BB9-B2484EF5769D}"/>
              </a:ext>
            </a:extLst>
          </p:cNvPr>
          <p:cNvSpPr/>
          <p:nvPr/>
        </p:nvSpPr>
        <p:spPr>
          <a:xfrm>
            <a:off x="5023671" y="4722587"/>
            <a:ext cx="2096429" cy="4691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B9C7CC-2175-5291-6D46-70A53B550F18}"/>
              </a:ext>
            </a:extLst>
          </p:cNvPr>
          <p:cNvSpPr txBox="1"/>
          <p:nvPr/>
        </p:nvSpPr>
        <p:spPr>
          <a:xfrm>
            <a:off x="5506891" y="4303155"/>
            <a:ext cx="108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xtt"/>
              </a:rPr>
              <a:t>reference</a:t>
            </a:r>
            <a:endParaRPr lang="en-AU">
              <a:latin typeface="Txt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FEE372-E233-AEB3-2A6B-4AE98C349567}"/>
              </a:ext>
            </a:extLst>
          </p:cNvPr>
          <p:cNvSpPr txBox="1"/>
          <p:nvPr/>
        </p:nvSpPr>
        <p:spPr>
          <a:xfrm>
            <a:off x="4681875" y="477431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xtt"/>
              </a:rPr>
              <a:t>b</a:t>
            </a:r>
            <a:endParaRPr lang="en-AU">
              <a:latin typeface="Txtt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20F9659-1D1F-A54B-23F9-F036F681B2C2}"/>
              </a:ext>
            </a:extLst>
          </p:cNvPr>
          <p:cNvSpPr/>
          <p:nvPr/>
        </p:nvSpPr>
        <p:spPr>
          <a:xfrm>
            <a:off x="5877391" y="4858645"/>
            <a:ext cx="203547" cy="2006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3D664F9-03EE-5158-2936-08E77A034646}"/>
              </a:ext>
            </a:extLst>
          </p:cNvPr>
          <p:cNvCxnSpPr>
            <a:cxnSpLocks/>
            <a:stCxn id="31" idx="6"/>
            <a:endCxn id="26" idx="1"/>
          </p:cNvCxnSpPr>
          <p:nvPr/>
        </p:nvCxnSpPr>
        <p:spPr>
          <a:xfrm flipV="1">
            <a:off x="6080938" y="4910932"/>
            <a:ext cx="2980004" cy="48049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87A2872-802F-B161-5E79-ED0A0712BBF8}"/>
              </a:ext>
            </a:extLst>
          </p:cNvPr>
          <p:cNvSpPr txBox="1"/>
          <p:nvPr/>
        </p:nvSpPr>
        <p:spPr>
          <a:xfrm>
            <a:off x="5397881" y="5842851"/>
            <a:ext cx="5228291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What happens if we refer to a deleted variable?</a:t>
            </a:r>
            <a:endParaRPr lang="en-AU"/>
          </a:p>
        </p:txBody>
      </p:sp>
      <p:pic>
        <p:nvPicPr>
          <p:cNvPr id="7" name="Picture 6" descr="Question Cat">
            <a:extLst>
              <a:ext uri="{FF2B5EF4-FFF2-40B4-BE49-F238E27FC236}">
                <a16:creationId xmlns:a16="http://schemas.microsoft.com/office/drawing/2014/main" id="{12FC7F79-97BB-E855-1B88-F8128FB11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026" y="5571124"/>
            <a:ext cx="859921" cy="8599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1F87FA-7155-3F62-606A-0D9AF98A07C5}"/>
              </a:ext>
            </a:extLst>
          </p:cNvPr>
          <p:cNvSpPr txBox="1"/>
          <p:nvPr/>
        </p:nvSpPr>
        <p:spPr>
          <a:xfrm>
            <a:off x="9430822" y="2856238"/>
            <a:ext cx="1174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Txtt"/>
              </a:rPr>
              <a:t>object: int</a:t>
            </a:r>
            <a:endParaRPr lang="en-AU">
              <a:latin typeface="Txt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8440B7-A7E7-A6B5-E34C-41880FDF2942}"/>
              </a:ext>
            </a:extLst>
          </p:cNvPr>
          <p:cNvSpPr txBox="1"/>
          <p:nvPr/>
        </p:nvSpPr>
        <p:spPr>
          <a:xfrm>
            <a:off x="9439800" y="4200633"/>
            <a:ext cx="1423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Txtt"/>
              </a:rPr>
              <a:t>object: float</a:t>
            </a:r>
            <a:endParaRPr lang="en-AU">
              <a:latin typeface="Txtt"/>
            </a:endParaRPr>
          </a:p>
        </p:txBody>
      </p:sp>
    </p:spTree>
    <p:extLst>
      <p:ext uri="{BB962C8B-B14F-4D97-AF65-F5344CB8AC3E}">
        <p14:creationId xmlns:p14="http://schemas.microsoft.com/office/powerpoint/2010/main" val="27119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764" y="2150097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Any 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1540929" y="3256277"/>
            <a:ext cx="78016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>
                <a:solidFill>
                  <a:schemeClr val="accent1">
                    <a:lumMod val="20000"/>
                    <a:lumOff val="80000"/>
                  </a:schemeClr>
                </a:solidFill>
              </a:rPr>
              <a:t>Type your question in the Q&amp;A or raise your hand</a:t>
            </a:r>
            <a:endParaRPr lang="en-AU" sz="30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 descr="Hi Max The Husky">
            <a:extLst>
              <a:ext uri="{FF2B5EF4-FFF2-40B4-BE49-F238E27FC236}">
                <a16:creationId xmlns:a16="http://schemas.microsoft.com/office/drawing/2014/main" id="{CD482D42-1414-AD90-EC35-695D23C03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236" y="1715902"/>
            <a:ext cx="2346960" cy="234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67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548" y="1410812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Temperature Check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2759089" y="597584"/>
            <a:ext cx="5499090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chemeClr val="accent1">
                    <a:lumMod val="20000"/>
                    <a:lumOff val="80000"/>
                  </a:schemeClr>
                </a:solidFill>
              </a:rPr>
              <a:t>How do you feel about variables? </a:t>
            </a:r>
            <a:endParaRPr lang="en-AU" sz="30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 descr="Free Cool Emoji Icon - Free Download Sign &amp; Symbols Emoji Icons | IconScout">
            <a:extLst>
              <a:ext uri="{FF2B5EF4-FFF2-40B4-BE49-F238E27FC236}">
                <a16:creationId xmlns:a16="http://schemas.microsoft.com/office/drawing/2014/main" id="{369530F2-D73F-9C1E-4C0B-664253C8A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547" y="3076127"/>
            <a:ext cx="658681" cy="65868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38" name="Picture 14" descr="Image result for Cartoon exhausted runners | Cartoon people, Mario characters, Cartoon">
            <a:extLst>
              <a:ext uri="{FF2B5EF4-FFF2-40B4-BE49-F238E27FC236}">
                <a16:creationId xmlns:a16="http://schemas.microsoft.com/office/drawing/2014/main" id="{1C3F004E-C09D-ADE5-EA4F-B04F662A4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126" y="3961840"/>
            <a:ext cx="1867618" cy="145083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01CB2E5D-6271-BAE1-CDD0-7F0F94F6B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142" y="3917794"/>
            <a:ext cx="1584840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E0DC4679-C9F9-1355-55EF-304ADFDC8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200" y="3968619"/>
            <a:ext cx="1587655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This may contain: a boy sitting at a desk with an open book and pencil in his hand while reading">
            <a:extLst>
              <a:ext uri="{FF2B5EF4-FFF2-40B4-BE49-F238E27FC236}">
                <a16:creationId xmlns:a16="http://schemas.microsoft.com/office/drawing/2014/main" id="{0E329920-4DA4-7066-3E3C-24C6BE14E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977" y="3900255"/>
            <a:ext cx="1587655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his may contain: a cartoon dog holding a sign with the word homework in it's mouth and another dog">
            <a:extLst>
              <a:ext uri="{FF2B5EF4-FFF2-40B4-BE49-F238E27FC236}">
                <a16:creationId xmlns:a16="http://schemas.microsoft.com/office/drawing/2014/main" id="{434EAF74-8CEC-81BA-E02D-7137A72F0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19" y="3968619"/>
            <a:ext cx="2081926" cy="144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This may contain: a boy sitting at a desk writing with a pen and paper in front of him">
            <a:extLst>
              <a:ext uri="{FF2B5EF4-FFF2-40B4-BE49-F238E27FC236}">
                <a16:creationId xmlns:a16="http://schemas.microsoft.com/office/drawing/2014/main" id="{B1A6D72E-2C09-738D-DA5F-A65817520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073" y="3961840"/>
            <a:ext cx="1019746" cy="159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This may contain: a yellow smiley face with two eyes">
            <a:extLst>
              <a:ext uri="{FF2B5EF4-FFF2-40B4-BE49-F238E27FC236}">
                <a16:creationId xmlns:a16="http://schemas.microsoft.com/office/drawing/2014/main" id="{384B9A7E-EF1A-03A7-20F4-2C4F6E91A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306" y="3076127"/>
            <a:ext cx="576781" cy="57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This may contain: a yellow smiley face with two black eyes">
            <a:extLst>
              <a:ext uri="{FF2B5EF4-FFF2-40B4-BE49-F238E27FC236}">
                <a16:creationId xmlns:a16="http://schemas.microsoft.com/office/drawing/2014/main" id="{C3C1A45D-330D-3F8C-8E08-32FE8C425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5" y="3094193"/>
            <a:ext cx="620827" cy="6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This may contain: an emoticive smiley face with one eye open and two eyes closed, while the other is frowning">
            <a:extLst>
              <a:ext uri="{FF2B5EF4-FFF2-40B4-BE49-F238E27FC236}">
                <a16:creationId xmlns:a16="http://schemas.microsoft.com/office/drawing/2014/main" id="{84885727-2A97-1821-8176-91220B272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120" y="3125500"/>
            <a:ext cx="620827" cy="6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This contains an image of: ">
            <a:extLst>
              <a:ext uri="{FF2B5EF4-FFF2-40B4-BE49-F238E27FC236}">
                <a16:creationId xmlns:a16="http://schemas.microsoft.com/office/drawing/2014/main" id="{2129B4C3-C9DD-F5BD-D3E5-ABBE7DA32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022" y="3090298"/>
            <a:ext cx="593180" cy="62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This may contain: an emoticive smiley face with rain drops on it's eyes and tongue">
            <a:extLst>
              <a:ext uri="{FF2B5EF4-FFF2-40B4-BE49-F238E27FC236}">
                <a16:creationId xmlns:a16="http://schemas.microsoft.com/office/drawing/2014/main" id="{3C4E71E3-FBB1-D9D9-DA48-F252E0854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06" y="3076127"/>
            <a:ext cx="605902" cy="60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294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BF3261-4BD1-5E4B-BC7A-D5D143937B0D}"/>
              </a:ext>
            </a:extLst>
          </p:cNvPr>
          <p:cNvSpPr txBox="1"/>
          <p:nvPr/>
        </p:nvSpPr>
        <p:spPr>
          <a:xfrm>
            <a:off x="2992467" y="1432701"/>
            <a:ext cx="55579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/>
              <a:t>5 Minute Break Time!</a:t>
            </a:r>
            <a:endParaRPr lang="en-AU" sz="5000"/>
          </a:p>
        </p:txBody>
      </p:sp>
      <p:pic>
        <p:nvPicPr>
          <p:cNvPr id="5" name="Picture 4" descr="Bored Bee">
            <a:extLst>
              <a:ext uri="{FF2B5EF4-FFF2-40B4-BE49-F238E27FC236}">
                <a16:creationId xmlns:a16="http://schemas.microsoft.com/office/drawing/2014/main" id="{58883A02-2868-1F02-E914-9EC82731E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976" y="2289740"/>
            <a:ext cx="2937944" cy="293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7A12-3E00-21AE-A367-A337DAACB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Input/output and variables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7028F-9322-737D-331F-40ADB2AB9B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Section 7: Strings</a:t>
            </a:r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2174554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329" y="106205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Strings</a:t>
            </a:r>
          </a:p>
        </p:txBody>
      </p:sp>
      <p:pic>
        <p:nvPicPr>
          <p:cNvPr id="5" name="Picture 4" descr="Wondering Max The Husky">
            <a:extLst>
              <a:ext uri="{FF2B5EF4-FFF2-40B4-BE49-F238E27FC236}">
                <a16:creationId xmlns:a16="http://schemas.microsoft.com/office/drawing/2014/main" id="{0E0DA008-100C-C963-5AF3-634A314F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1319" y="188938"/>
            <a:ext cx="1026316" cy="1026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8AE31C-3D53-FD49-E89D-7C12CFA2509D}"/>
              </a:ext>
            </a:extLst>
          </p:cNvPr>
          <p:cNvSpPr txBox="1"/>
          <p:nvPr/>
        </p:nvSpPr>
        <p:spPr>
          <a:xfrm>
            <a:off x="1312329" y="1797783"/>
            <a:ext cx="7378998" cy="163121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Python uses the </a:t>
            </a:r>
            <a:r>
              <a:rPr lang="en-US" sz="2000">
                <a:latin typeface="Txtt"/>
              </a:rPr>
              <a:t>str</a:t>
            </a:r>
            <a:r>
              <a:rPr lang="en-US" sz="2000"/>
              <a:t> data type to represent characters and text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Most languages have separate types for a single character and a string (e.g. </a:t>
            </a:r>
            <a:r>
              <a:rPr lang="en-US" sz="2000">
                <a:latin typeface="Txtt"/>
              </a:rPr>
              <a:t>char </a:t>
            </a:r>
            <a:r>
              <a:rPr lang="en-US" sz="2000"/>
              <a:t>and</a:t>
            </a:r>
            <a:r>
              <a:rPr lang="en-US" sz="2000">
                <a:latin typeface="Txtt"/>
              </a:rPr>
              <a:t> String </a:t>
            </a:r>
            <a:r>
              <a:rPr lang="en-US" sz="2000"/>
              <a:t>in Java) =&gt; Python has just one type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Characters in Python strings are Unicode characters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/>
          </a:p>
        </p:txBody>
      </p:sp>
      <p:pic>
        <p:nvPicPr>
          <p:cNvPr id="7" name="Picture 6" descr="A cartoon of hands holding a black and red rope&#10;&#10;Description automatically generated">
            <a:extLst>
              <a:ext uri="{FF2B5EF4-FFF2-40B4-BE49-F238E27FC236}">
                <a16:creationId xmlns:a16="http://schemas.microsoft.com/office/drawing/2014/main" id="{470A3EEE-0671-F035-0DA8-4447D80CC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559" y="4318974"/>
            <a:ext cx="33813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22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329" y="106205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String literals</a:t>
            </a:r>
          </a:p>
        </p:txBody>
      </p:sp>
      <p:pic>
        <p:nvPicPr>
          <p:cNvPr id="5" name="Picture 4" descr="Wondering Max The Husky">
            <a:extLst>
              <a:ext uri="{FF2B5EF4-FFF2-40B4-BE49-F238E27FC236}">
                <a16:creationId xmlns:a16="http://schemas.microsoft.com/office/drawing/2014/main" id="{0E0DA008-100C-C963-5AF3-634A314F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1319" y="188938"/>
            <a:ext cx="1026316" cy="10263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8C7D81-6001-E182-00E1-A5014A255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033" y="1785203"/>
            <a:ext cx="7230484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41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329" y="106205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String variables</a:t>
            </a:r>
          </a:p>
        </p:txBody>
      </p:sp>
      <p:pic>
        <p:nvPicPr>
          <p:cNvPr id="5" name="Picture 4" descr="Wondering Max The Husky">
            <a:extLst>
              <a:ext uri="{FF2B5EF4-FFF2-40B4-BE49-F238E27FC236}">
                <a16:creationId xmlns:a16="http://schemas.microsoft.com/office/drawing/2014/main" id="{0E0DA008-100C-C963-5AF3-634A314F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1319" y="188938"/>
            <a:ext cx="1026316" cy="10263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8AB08C-61C7-4A61-9C28-263FEE97792D}"/>
              </a:ext>
            </a:extLst>
          </p:cNvPr>
          <p:cNvSpPr txBox="1"/>
          <p:nvPr/>
        </p:nvSpPr>
        <p:spPr>
          <a:xfrm>
            <a:off x="878186" y="1572573"/>
            <a:ext cx="2664639" cy="2585323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/>
              <a:t>Demo in REPL:</a:t>
            </a:r>
          </a:p>
          <a:p>
            <a:endParaRPr lang="en-US"/>
          </a:p>
          <a:p>
            <a:r>
              <a:rPr lang="en-US"/>
              <a:t>$python</a:t>
            </a:r>
          </a:p>
          <a:p>
            <a:r>
              <a:rPr lang="en-US"/>
              <a:t>&gt;&gt;&gt; h = ‘Harry Potter’</a:t>
            </a:r>
          </a:p>
          <a:p>
            <a:r>
              <a:rPr lang="en-US"/>
              <a:t>&gt;&gt;&gt; h</a:t>
            </a:r>
          </a:p>
          <a:p>
            <a:r>
              <a:rPr lang="en-US"/>
              <a:t>‘Harry Potter’</a:t>
            </a:r>
          </a:p>
          <a:p>
            <a:r>
              <a:rPr lang="en-US"/>
              <a:t>&gt;&gt;&gt; type(h)</a:t>
            </a:r>
          </a:p>
          <a:p>
            <a:r>
              <a:rPr lang="en-US"/>
              <a:t>class&lt;‘str’&gt;</a:t>
            </a:r>
          </a:p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470773-2F77-3F05-D342-C5D908D4EC2A}"/>
              </a:ext>
            </a:extLst>
          </p:cNvPr>
          <p:cNvSpPr txBox="1"/>
          <p:nvPr/>
        </p:nvSpPr>
        <p:spPr>
          <a:xfrm>
            <a:off x="4128637" y="1798910"/>
            <a:ext cx="7378998" cy="193899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Can assign </a:t>
            </a:r>
            <a:r>
              <a:rPr lang="en-US" sz="2000">
                <a:latin typeface="Txtt"/>
              </a:rPr>
              <a:t>string values to variables exactly the same way as with numbers</a:t>
            </a:r>
            <a:endParaRPr lang="en-US" sz="200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Most languages have separate types for a single character and a string (e.g. </a:t>
            </a:r>
            <a:r>
              <a:rPr lang="en-US" sz="2000">
                <a:latin typeface="Txtt"/>
              </a:rPr>
              <a:t>char </a:t>
            </a:r>
            <a:r>
              <a:rPr lang="en-US" sz="2000"/>
              <a:t>and</a:t>
            </a:r>
            <a:r>
              <a:rPr lang="en-US" sz="2000">
                <a:latin typeface="Txtt"/>
              </a:rPr>
              <a:t> String </a:t>
            </a:r>
            <a:r>
              <a:rPr lang="en-US" sz="2000"/>
              <a:t>in Java) =&gt; Python has just one type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Characters in Python strings are Unicode characters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F51619-725E-DA32-5B5F-35ECA65A4D33}"/>
              </a:ext>
            </a:extLst>
          </p:cNvPr>
          <p:cNvSpPr/>
          <p:nvPr/>
        </p:nvSpPr>
        <p:spPr>
          <a:xfrm>
            <a:off x="8534862" y="4572108"/>
            <a:ext cx="2096429" cy="7998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‘Harry Potter’</a:t>
            </a:r>
            <a:endParaRPr lang="en-AU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7526D8-D6AE-1A13-18CD-7A13ECAE6C88}"/>
              </a:ext>
            </a:extLst>
          </p:cNvPr>
          <p:cNvSpPr/>
          <p:nvPr/>
        </p:nvSpPr>
        <p:spPr>
          <a:xfrm>
            <a:off x="4497592" y="4709688"/>
            <a:ext cx="2096429" cy="46913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0B701F-855A-9AD9-9954-1FC4584989D7}"/>
              </a:ext>
            </a:extLst>
          </p:cNvPr>
          <p:cNvSpPr txBox="1"/>
          <p:nvPr/>
        </p:nvSpPr>
        <p:spPr>
          <a:xfrm>
            <a:off x="5004343" y="4342562"/>
            <a:ext cx="108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xtt"/>
              </a:rPr>
              <a:t>reference</a:t>
            </a:r>
            <a:endParaRPr lang="en-AU">
              <a:latin typeface="Txt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B03B6F-9AE4-8023-1EC1-CD467969920E}"/>
              </a:ext>
            </a:extLst>
          </p:cNvPr>
          <p:cNvSpPr txBox="1"/>
          <p:nvPr/>
        </p:nvSpPr>
        <p:spPr>
          <a:xfrm>
            <a:off x="4128637" y="47523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xtt"/>
              </a:rPr>
              <a:t>h</a:t>
            </a:r>
            <a:endParaRPr lang="en-AU">
              <a:latin typeface="Txt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2EA2623-8822-ACA5-2AB8-E412B170E0D9}"/>
              </a:ext>
            </a:extLst>
          </p:cNvPr>
          <p:cNvSpPr/>
          <p:nvPr/>
        </p:nvSpPr>
        <p:spPr>
          <a:xfrm>
            <a:off x="5351312" y="4836693"/>
            <a:ext cx="203547" cy="2006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A5F138-5671-A6C4-9C60-75366CF153F2}"/>
              </a:ext>
            </a:extLst>
          </p:cNvPr>
          <p:cNvCxnSpPr>
            <a:stCxn id="22" idx="6"/>
            <a:endCxn id="13" idx="1"/>
          </p:cNvCxnSpPr>
          <p:nvPr/>
        </p:nvCxnSpPr>
        <p:spPr>
          <a:xfrm>
            <a:off x="5554859" y="4937029"/>
            <a:ext cx="2980003" cy="35019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351F087-4B30-357C-0345-AAA355F3F86E}"/>
              </a:ext>
            </a:extLst>
          </p:cNvPr>
          <p:cNvSpPr txBox="1"/>
          <p:nvPr/>
        </p:nvSpPr>
        <p:spPr>
          <a:xfrm>
            <a:off x="8921419" y="4157896"/>
            <a:ext cx="1132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xtt"/>
              </a:rPr>
              <a:t>object: str</a:t>
            </a:r>
            <a:endParaRPr lang="en-AU">
              <a:latin typeface="Txtt"/>
            </a:endParaRPr>
          </a:p>
        </p:txBody>
      </p:sp>
    </p:spTree>
    <p:extLst>
      <p:ext uri="{BB962C8B-B14F-4D97-AF65-F5344CB8AC3E}">
        <p14:creationId xmlns:p14="http://schemas.microsoft.com/office/powerpoint/2010/main" val="3813526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329" y="106205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Printing strings</a:t>
            </a:r>
          </a:p>
        </p:txBody>
      </p:sp>
      <p:pic>
        <p:nvPicPr>
          <p:cNvPr id="5" name="Picture 4" descr="Wondering Max The Husky">
            <a:extLst>
              <a:ext uri="{FF2B5EF4-FFF2-40B4-BE49-F238E27FC236}">
                <a16:creationId xmlns:a16="http://schemas.microsoft.com/office/drawing/2014/main" id="{0E0DA008-100C-C963-5AF3-634A314F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1319" y="188938"/>
            <a:ext cx="1026316" cy="10263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8AB08C-61C7-4A61-9C28-263FEE97792D}"/>
              </a:ext>
            </a:extLst>
          </p:cNvPr>
          <p:cNvSpPr txBox="1"/>
          <p:nvPr/>
        </p:nvSpPr>
        <p:spPr>
          <a:xfrm>
            <a:off x="1144011" y="1708375"/>
            <a:ext cx="4499572" cy="230832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/>
              <a:t>Demo in REPL:</a:t>
            </a:r>
          </a:p>
          <a:p>
            <a:endParaRPr lang="en-US"/>
          </a:p>
          <a:p>
            <a:r>
              <a:rPr lang="en-US"/>
              <a:t>$python</a:t>
            </a:r>
          </a:p>
          <a:p>
            <a:r>
              <a:rPr lang="en-US"/>
              <a:t>&gt;&gt;&gt; coffee = 5.5</a:t>
            </a:r>
          </a:p>
          <a:p>
            <a:r>
              <a:rPr lang="en-US"/>
              <a:t>&gt;&gt;&gt; print(“Price of coffee: “, coffee)</a:t>
            </a:r>
          </a:p>
          <a:p>
            <a:r>
              <a:rPr lang="en-US"/>
              <a:t>Price of coffee: 5.5</a:t>
            </a:r>
          </a:p>
          <a:p>
            <a:r>
              <a:rPr lang="en-US"/>
              <a:t>&gt;&gt;&gt; print(“Price of two coffees: “, coffee*2)</a:t>
            </a:r>
          </a:p>
          <a:p>
            <a:r>
              <a:rPr lang="en-US"/>
              <a:t>Price of two coffees: 11.0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470773-2F77-3F05-D342-C5D908D4EC2A}"/>
              </a:ext>
            </a:extLst>
          </p:cNvPr>
          <p:cNvSpPr txBox="1"/>
          <p:nvPr/>
        </p:nvSpPr>
        <p:spPr>
          <a:xfrm>
            <a:off x="5923984" y="2032438"/>
            <a:ext cx="4951989" cy="101566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String values are printed just like numbers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Often print strings and numbers together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5679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7A12-3E00-21AE-A367-A337DAACB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Input/output and variables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7028F-9322-737D-331F-40ADB2AB9B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Section 5: print</a:t>
            </a:r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3062173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329" y="106205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JOINING strings</a:t>
            </a:r>
          </a:p>
        </p:txBody>
      </p:sp>
      <p:pic>
        <p:nvPicPr>
          <p:cNvPr id="5" name="Picture 4" descr="Wondering Max The Husky">
            <a:extLst>
              <a:ext uri="{FF2B5EF4-FFF2-40B4-BE49-F238E27FC236}">
                <a16:creationId xmlns:a16="http://schemas.microsoft.com/office/drawing/2014/main" id="{0E0DA008-100C-C963-5AF3-634A314F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1319" y="188938"/>
            <a:ext cx="1026316" cy="10263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470773-2F77-3F05-D342-C5D908D4EC2A}"/>
              </a:ext>
            </a:extLst>
          </p:cNvPr>
          <p:cNvSpPr txBox="1"/>
          <p:nvPr/>
        </p:nvSpPr>
        <p:spPr>
          <a:xfrm>
            <a:off x="4502590" y="1860422"/>
            <a:ext cx="4951989" cy="1323439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The + operator creates a new object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The reference changed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>
                <a:latin typeface="Txtt"/>
              </a:rPr>
              <a:t>str</a:t>
            </a:r>
            <a:r>
              <a:rPr lang="en-US" sz="2000"/>
              <a:t> object is immutable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C94B6C-5125-B26F-FE8C-DB8EED7C1F10}"/>
              </a:ext>
            </a:extLst>
          </p:cNvPr>
          <p:cNvSpPr txBox="1"/>
          <p:nvPr/>
        </p:nvSpPr>
        <p:spPr>
          <a:xfrm>
            <a:off x="1475714" y="1584775"/>
            <a:ext cx="2664639" cy="369331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/>
              <a:t>Demo in REPL:</a:t>
            </a:r>
          </a:p>
          <a:p>
            <a:endParaRPr lang="en-US"/>
          </a:p>
          <a:p>
            <a:r>
              <a:rPr lang="en-US"/>
              <a:t>$python</a:t>
            </a:r>
          </a:p>
          <a:p>
            <a:r>
              <a:rPr lang="en-US"/>
              <a:t>&gt;&gt;&gt; h = ‘Harry’</a:t>
            </a:r>
          </a:p>
          <a:p>
            <a:r>
              <a:rPr lang="en-US"/>
              <a:t>&gt;&gt;&gt; h</a:t>
            </a:r>
          </a:p>
          <a:p>
            <a:r>
              <a:rPr lang="en-US"/>
              <a:t>‘Harry’</a:t>
            </a:r>
          </a:p>
          <a:p>
            <a:r>
              <a:rPr lang="en-US"/>
              <a:t>&gt;&gt;&gt; id(h)</a:t>
            </a:r>
          </a:p>
          <a:p>
            <a:r>
              <a:rPr lang="en-US"/>
              <a:t>2726976662592</a:t>
            </a:r>
          </a:p>
          <a:p>
            <a:r>
              <a:rPr lang="en-US"/>
              <a:t>&gt;&gt;&gt; h = h + ‘ Potter’</a:t>
            </a:r>
          </a:p>
          <a:p>
            <a:r>
              <a:rPr lang="en-US"/>
              <a:t>&gt;&gt;&gt; h</a:t>
            </a:r>
          </a:p>
          <a:p>
            <a:r>
              <a:rPr lang="en-US"/>
              <a:t>‘Harry Potter’</a:t>
            </a:r>
          </a:p>
          <a:p>
            <a:r>
              <a:rPr lang="en-US"/>
              <a:t>&gt;&gt;&gt; id(h)</a:t>
            </a:r>
          </a:p>
          <a:p>
            <a:r>
              <a:rPr lang="en-US"/>
              <a:t>2726978070192</a:t>
            </a:r>
          </a:p>
        </p:txBody>
      </p:sp>
    </p:spTree>
    <p:extLst>
      <p:ext uri="{BB962C8B-B14F-4D97-AF65-F5344CB8AC3E}">
        <p14:creationId xmlns:p14="http://schemas.microsoft.com/office/powerpoint/2010/main" val="1048324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764" y="2150097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Any 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1540929" y="3256277"/>
            <a:ext cx="78016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>
                <a:solidFill>
                  <a:schemeClr val="accent1">
                    <a:lumMod val="20000"/>
                    <a:lumOff val="80000"/>
                  </a:schemeClr>
                </a:solidFill>
              </a:rPr>
              <a:t>Type your question in the Q&amp;A or raise your hand</a:t>
            </a:r>
            <a:endParaRPr lang="en-AU" sz="30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 descr="Hi Max The Husky">
            <a:extLst>
              <a:ext uri="{FF2B5EF4-FFF2-40B4-BE49-F238E27FC236}">
                <a16:creationId xmlns:a16="http://schemas.microsoft.com/office/drawing/2014/main" id="{CD482D42-1414-AD90-EC35-695D23C03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236" y="1715902"/>
            <a:ext cx="2346960" cy="234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92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548" y="1410812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Temperature Check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2759089" y="597584"/>
            <a:ext cx="5499090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chemeClr val="accent1">
                    <a:lumMod val="20000"/>
                    <a:lumOff val="80000"/>
                  </a:schemeClr>
                </a:solidFill>
              </a:rPr>
              <a:t>How do you feel about strings? </a:t>
            </a:r>
            <a:endParaRPr lang="en-AU" sz="30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 descr="Free Cool Emoji Icon - Free Download Sign &amp; Symbols Emoji Icons | IconScout">
            <a:extLst>
              <a:ext uri="{FF2B5EF4-FFF2-40B4-BE49-F238E27FC236}">
                <a16:creationId xmlns:a16="http://schemas.microsoft.com/office/drawing/2014/main" id="{369530F2-D73F-9C1E-4C0B-664253C8A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547" y="3076127"/>
            <a:ext cx="658681" cy="65868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38" name="Picture 14" descr="Image result for Cartoon exhausted runners | Cartoon people, Mario characters, Cartoon">
            <a:extLst>
              <a:ext uri="{FF2B5EF4-FFF2-40B4-BE49-F238E27FC236}">
                <a16:creationId xmlns:a16="http://schemas.microsoft.com/office/drawing/2014/main" id="{1C3F004E-C09D-ADE5-EA4F-B04F662A4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126" y="3961840"/>
            <a:ext cx="1867618" cy="145083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01CB2E5D-6271-BAE1-CDD0-7F0F94F6B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142" y="3917794"/>
            <a:ext cx="1584840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E0DC4679-C9F9-1355-55EF-304ADFDC8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200" y="3968619"/>
            <a:ext cx="1587655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This may contain: a boy sitting at a desk with an open book and pencil in his hand while reading">
            <a:extLst>
              <a:ext uri="{FF2B5EF4-FFF2-40B4-BE49-F238E27FC236}">
                <a16:creationId xmlns:a16="http://schemas.microsoft.com/office/drawing/2014/main" id="{0E329920-4DA4-7066-3E3C-24C6BE14E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977" y="3900255"/>
            <a:ext cx="1587655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his may contain: a cartoon dog holding a sign with the word homework in it's mouth and another dog">
            <a:extLst>
              <a:ext uri="{FF2B5EF4-FFF2-40B4-BE49-F238E27FC236}">
                <a16:creationId xmlns:a16="http://schemas.microsoft.com/office/drawing/2014/main" id="{434EAF74-8CEC-81BA-E02D-7137A72F0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19" y="3968619"/>
            <a:ext cx="2081926" cy="144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This may contain: a boy sitting at a desk writing with a pen and paper in front of him">
            <a:extLst>
              <a:ext uri="{FF2B5EF4-FFF2-40B4-BE49-F238E27FC236}">
                <a16:creationId xmlns:a16="http://schemas.microsoft.com/office/drawing/2014/main" id="{B1A6D72E-2C09-738D-DA5F-A65817520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073" y="3961840"/>
            <a:ext cx="1019746" cy="159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This may contain: a yellow smiley face with two eyes">
            <a:extLst>
              <a:ext uri="{FF2B5EF4-FFF2-40B4-BE49-F238E27FC236}">
                <a16:creationId xmlns:a16="http://schemas.microsoft.com/office/drawing/2014/main" id="{384B9A7E-EF1A-03A7-20F4-2C4F6E91A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306" y="3076127"/>
            <a:ext cx="576781" cy="57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This may contain: a yellow smiley face with two black eyes">
            <a:extLst>
              <a:ext uri="{FF2B5EF4-FFF2-40B4-BE49-F238E27FC236}">
                <a16:creationId xmlns:a16="http://schemas.microsoft.com/office/drawing/2014/main" id="{C3C1A45D-330D-3F8C-8E08-32FE8C425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5" y="3094193"/>
            <a:ext cx="620827" cy="6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This may contain: an emoticive smiley face with one eye open and two eyes closed, while the other is frowning">
            <a:extLst>
              <a:ext uri="{FF2B5EF4-FFF2-40B4-BE49-F238E27FC236}">
                <a16:creationId xmlns:a16="http://schemas.microsoft.com/office/drawing/2014/main" id="{84885727-2A97-1821-8176-91220B272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120" y="3125500"/>
            <a:ext cx="620827" cy="6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This contains an image of: ">
            <a:extLst>
              <a:ext uri="{FF2B5EF4-FFF2-40B4-BE49-F238E27FC236}">
                <a16:creationId xmlns:a16="http://schemas.microsoft.com/office/drawing/2014/main" id="{2129B4C3-C9DD-F5BD-D3E5-ABBE7DA32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022" y="3090298"/>
            <a:ext cx="593180" cy="62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This may contain: an emoticive smiley face with rain drops on it's eyes and tongue">
            <a:extLst>
              <a:ext uri="{FF2B5EF4-FFF2-40B4-BE49-F238E27FC236}">
                <a16:creationId xmlns:a16="http://schemas.microsoft.com/office/drawing/2014/main" id="{3C4E71E3-FBB1-D9D9-DA48-F252E0854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06" y="3076127"/>
            <a:ext cx="605902" cy="60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593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7A12-3E00-21AE-A367-A337DAACB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Input/output and variables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7028F-9322-737D-331F-40ADB2AB9B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Section 8: prompts</a:t>
            </a:r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14104693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329" y="106205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Prompt a user</a:t>
            </a:r>
          </a:p>
        </p:txBody>
      </p:sp>
      <p:pic>
        <p:nvPicPr>
          <p:cNvPr id="5" name="Picture 4" descr="Wondering Max The Husky">
            <a:extLst>
              <a:ext uri="{FF2B5EF4-FFF2-40B4-BE49-F238E27FC236}">
                <a16:creationId xmlns:a16="http://schemas.microsoft.com/office/drawing/2014/main" id="{0E0DA008-100C-C963-5AF3-634A314F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1319" y="188938"/>
            <a:ext cx="1026316" cy="10263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470773-2F77-3F05-D342-C5D908D4EC2A}"/>
              </a:ext>
            </a:extLst>
          </p:cNvPr>
          <p:cNvSpPr txBox="1"/>
          <p:nvPr/>
        </p:nvSpPr>
        <p:spPr>
          <a:xfrm>
            <a:off x="4889535" y="1842315"/>
            <a:ext cx="6618100" cy="70788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So far, we used the REPL as a calculator or printing values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/>
              <a:t>But how can we ask a user for a value, i.e. prompt the user?</a:t>
            </a:r>
          </a:p>
        </p:txBody>
      </p:sp>
      <p:pic>
        <p:nvPicPr>
          <p:cNvPr id="3" name="Picture 2" descr="Question Cat">
            <a:extLst>
              <a:ext uri="{FF2B5EF4-FFF2-40B4-BE49-F238E27FC236}">
                <a16:creationId xmlns:a16="http://schemas.microsoft.com/office/drawing/2014/main" id="{D1757B66-0815-6BCB-1F39-D8BC389E4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282" y="1584775"/>
            <a:ext cx="859921" cy="8599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3C9EDF-F076-0FA0-11D8-534E9C791769}"/>
              </a:ext>
            </a:extLst>
          </p:cNvPr>
          <p:cNvSpPr txBox="1"/>
          <p:nvPr/>
        </p:nvSpPr>
        <p:spPr>
          <a:xfrm>
            <a:off x="5073203" y="3603279"/>
            <a:ext cx="4901221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Imagine solving this problem in Python:</a:t>
            </a:r>
          </a:p>
          <a:p>
            <a:endParaRPr lang="en-US"/>
          </a:p>
          <a:p>
            <a:r>
              <a:rPr lang="en-US"/>
              <a:t>Write a program that asks for a value and then prints that number to the power of 3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8AC8BD-DF20-E3FF-6E1D-4CEADAB6D2B6}"/>
              </a:ext>
            </a:extLst>
          </p:cNvPr>
          <p:cNvSpPr txBox="1"/>
          <p:nvPr/>
        </p:nvSpPr>
        <p:spPr>
          <a:xfrm>
            <a:off x="1122629" y="1824627"/>
            <a:ext cx="2664639" cy="369331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/>
              <a:t>Demo in REPL:</a:t>
            </a:r>
          </a:p>
          <a:p>
            <a:endParaRPr lang="en-US"/>
          </a:p>
          <a:p>
            <a:r>
              <a:rPr lang="en-US"/>
              <a:t>$python</a:t>
            </a:r>
          </a:p>
          <a:p>
            <a:r>
              <a:rPr lang="en-US"/>
              <a:t>&gt;&gt;&gt; h = ‘Harry’</a:t>
            </a:r>
          </a:p>
          <a:p>
            <a:r>
              <a:rPr lang="en-US"/>
              <a:t>&gt;&gt;&gt; h</a:t>
            </a:r>
          </a:p>
          <a:p>
            <a:r>
              <a:rPr lang="en-US"/>
              <a:t>‘Harry’</a:t>
            </a:r>
          </a:p>
          <a:p>
            <a:r>
              <a:rPr lang="en-US"/>
              <a:t>&gt;&gt;&gt; id(h)</a:t>
            </a:r>
          </a:p>
          <a:p>
            <a:r>
              <a:rPr lang="en-US"/>
              <a:t>2726976662592</a:t>
            </a:r>
          </a:p>
          <a:p>
            <a:r>
              <a:rPr lang="en-US"/>
              <a:t>&gt;&gt;&gt; h = h + ‘ Potter’</a:t>
            </a:r>
          </a:p>
          <a:p>
            <a:r>
              <a:rPr lang="en-US"/>
              <a:t>&gt;&gt;&gt; h</a:t>
            </a:r>
          </a:p>
          <a:p>
            <a:r>
              <a:rPr lang="en-US"/>
              <a:t>‘Harry Potter’</a:t>
            </a:r>
          </a:p>
          <a:p>
            <a:r>
              <a:rPr lang="en-US"/>
              <a:t>&gt;&gt;&gt; id(h)</a:t>
            </a:r>
          </a:p>
          <a:p>
            <a:r>
              <a:rPr lang="en-US"/>
              <a:t>2726978070192</a:t>
            </a:r>
          </a:p>
        </p:txBody>
      </p:sp>
    </p:spTree>
    <p:extLst>
      <p:ext uri="{BB962C8B-B14F-4D97-AF65-F5344CB8AC3E}">
        <p14:creationId xmlns:p14="http://schemas.microsoft.com/office/powerpoint/2010/main" val="6294764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329" y="106205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Prompt a user</a:t>
            </a:r>
          </a:p>
        </p:txBody>
      </p:sp>
      <p:pic>
        <p:nvPicPr>
          <p:cNvPr id="5" name="Picture 4" descr="Wondering Max The Husky">
            <a:extLst>
              <a:ext uri="{FF2B5EF4-FFF2-40B4-BE49-F238E27FC236}">
                <a16:creationId xmlns:a16="http://schemas.microsoft.com/office/drawing/2014/main" id="{0E0DA008-100C-C963-5AF3-634A314F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1319" y="188938"/>
            <a:ext cx="1026316" cy="10263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470773-2F77-3F05-D342-C5D908D4EC2A}"/>
              </a:ext>
            </a:extLst>
          </p:cNvPr>
          <p:cNvSpPr txBox="1"/>
          <p:nvPr/>
        </p:nvSpPr>
        <p:spPr>
          <a:xfrm>
            <a:off x="1969112" y="2842762"/>
            <a:ext cx="4795582" cy="40011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Do we have enough information to solve this?</a:t>
            </a:r>
          </a:p>
        </p:txBody>
      </p:sp>
      <p:pic>
        <p:nvPicPr>
          <p:cNvPr id="3" name="Picture 2" descr="Question Cat">
            <a:extLst>
              <a:ext uri="{FF2B5EF4-FFF2-40B4-BE49-F238E27FC236}">
                <a16:creationId xmlns:a16="http://schemas.microsoft.com/office/drawing/2014/main" id="{D1757B66-0815-6BCB-1F39-D8BC389E4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191" y="2663136"/>
            <a:ext cx="859921" cy="8599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3C9EDF-F076-0FA0-11D8-534E9C791769}"/>
              </a:ext>
            </a:extLst>
          </p:cNvPr>
          <p:cNvSpPr txBox="1"/>
          <p:nvPr/>
        </p:nvSpPr>
        <p:spPr>
          <a:xfrm>
            <a:off x="1364107" y="1319976"/>
            <a:ext cx="4901221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Imagine solving this problem in Python:</a:t>
            </a:r>
          </a:p>
          <a:p>
            <a:endParaRPr lang="en-US"/>
          </a:p>
          <a:p>
            <a:r>
              <a:rPr lang="en-US"/>
              <a:t>Write a program that asks for a value and then prints that number to the power of 3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1BD77-B0E1-E094-859F-C3A92DFB06F1}"/>
              </a:ext>
            </a:extLst>
          </p:cNvPr>
          <p:cNvSpPr txBox="1"/>
          <p:nvPr/>
        </p:nvSpPr>
        <p:spPr>
          <a:xfrm>
            <a:off x="1969112" y="3302573"/>
            <a:ext cx="4795582" cy="40011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What should the output look like?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BECAF7-63D0-7ABD-2370-6D6A501B60E5}"/>
              </a:ext>
            </a:extLst>
          </p:cNvPr>
          <p:cNvSpPr txBox="1"/>
          <p:nvPr/>
        </p:nvSpPr>
        <p:spPr>
          <a:xfrm>
            <a:off x="1969112" y="4001253"/>
            <a:ext cx="3573272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Suppose the answer is:</a:t>
            </a:r>
          </a:p>
          <a:p>
            <a:endParaRPr lang="en-US"/>
          </a:p>
          <a:p>
            <a:r>
              <a:rPr lang="en-US"/>
              <a:t>Enter a number: 2</a:t>
            </a:r>
          </a:p>
          <a:p>
            <a:r>
              <a:rPr lang="en-US"/>
              <a:t>The number to the power of 3 = 8.0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7E128B-209F-DA46-73A8-598CDBDA5DEE}"/>
              </a:ext>
            </a:extLst>
          </p:cNvPr>
          <p:cNvSpPr txBox="1"/>
          <p:nvPr/>
        </p:nvSpPr>
        <p:spPr>
          <a:xfrm>
            <a:off x="2690679" y="5505096"/>
            <a:ext cx="4456570" cy="40011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What can we infer from this information?</a:t>
            </a:r>
          </a:p>
        </p:txBody>
      </p:sp>
      <p:pic>
        <p:nvPicPr>
          <p:cNvPr id="11" name="Picture 10" descr="Question Cat">
            <a:extLst>
              <a:ext uri="{FF2B5EF4-FFF2-40B4-BE49-F238E27FC236}">
                <a16:creationId xmlns:a16="http://schemas.microsoft.com/office/drawing/2014/main" id="{59733BFE-4612-D672-1C8A-EC07400C3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758" y="5325470"/>
            <a:ext cx="859921" cy="85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255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329" y="106205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Decomposing problem</a:t>
            </a:r>
          </a:p>
        </p:txBody>
      </p:sp>
      <p:pic>
        <p:nvPicPr>
          <p:cNvPr id="5" name="Picture 4" descr="Wondering Max The Husky">
            <a:extLst>
              <a:ext uri="{FF2B5EF4-FFF2-40B4-BE49-F238E27FC236}">
                <a16:creationId xmlns:a16="http://schemas.microsoft.com/office/drawing/2014/main" id="{0E0DA008-100C-C963-5AF3-634A314F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1319" y="188938"/>
            <a:ext cx="1026316" cy="1026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3C9EDF-F076-0FA0-11D8-534E9C791769}"/>
              </a:ext>
            </a:extLst>
          </p:cNvPr>
          <p:cNvSpPr txBox="1"/>
          <p:nvPr/>
        </p:nvSpPr>
        <p:spPr>
          <a:xfrm>
            <a:off x="1364107" y="1319976"/>
            <a:ext cx="4901221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Imagine solving this problem in Python:</a:t>
            </a:r>
          </a:p>
          <a:p>
            <a:endParaRPr lang="en-US"/>
          </a:p>
          <a:p>
            <a:r>
              <a:rPr lang="en-US"/>
              <a:t>Write a program that asks for a value and then prints that number to the power of 3</a:t>
            </a:r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469D77-8DAE-BEFF-5552-139D73D9F8B3}"/>
              </a:ext>
            </a:extLst>
          </p:cNvPr>
          <p:cNvSpPr txBox="1"/>
          <p:nvPr/>
        </p:nvSpPr>
        <p:spPr>
          <a:xfrm>
            <a:off x="1364106" y="2798546"/>
            <a:ext cx="8187299" cy="2246769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We can now design a solution to the problem by specifying what should happen, in the correct order:</a:t>
            </a:r>
          </a:p>
          <a:p>
            <a:endParaRPr lang="en-US" sz="2000"/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Print ‘Enter a number:’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Read the number entered by the user.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Print ‘The number to the power of 3=‘.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Print the number to the power of 3.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4BCB29-258B-3E35-B21F-F6F5080D9D6E}"/>
              </a:ext>
            </a:extLst>
          </p:cNvPr>
          <p:cNvSpPr txBox="1"/>
          <p:nvPr/>
        </p:nvSpPr>
        <p:spPr>
          <a:xfrm>
            <a:off x="6640700" y="1319976"/>
            <a:ext cx="3573272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Suppose the answer is:</a:t>
            </a:r>
          </a:p>
          <a:p>
            <a:endParaRPr lang="en-US"/>
          </a:p>
          <a:p>
            <a:r>
              <a:rPr lang="en-US"/>
              <a:t>Enter a number: 2</a:t>
            </a:r>
          </a:p>
          <a:p>
            <a:r>
              <a:rPr lang="en-US"/>
              <a:t>The number to the power of 3 = 8.0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E8CA30-745C-2515-5294-8F81030D137C}"/>
              </a:ext>
            </a:extLst>
          </p:cNvPr>
          <p:cNvSpPr txBox="1"/>
          <p:nvPr/>
        </p:nvSpPr>
        <p:spPr>
          <a:xfrm>
            <a:off x="2224026" y="5578791"/>
            <a:ext cx="5571007" cy="40011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We know how to print, but how do we read a value?</a:t>
            </a:r>
          </a:p>
        </p:txBody>
      </p:sp>
      <p:pic>
        <p:nvPicPr>
          <p:cNvPr id="14" name="Picture 13" descr="Question Cat">
            <a:extLst>
              <a:ext uri="{FF2B5EF4-FFF2-40B4-BE49-F238E27FC236}">
                <a16:creationId xmlns:a16="http://schemas.microsoft.com/office/drawing/2014/main" id="{20A274D1-7214-8AE6-7A86-B532C2CB2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106" y="5399165"/>
            <a:ext cx="859921" cy="8599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2A523D-8C44-0F32-D6F2-F28D7A91F15A}"/>
              </a:ext>
            </a:extLst>
          </p:cNvPr>
          <p:cNvSpPr txBox="1"/>
          <p:nvPr/>
        </p:nvSpPr>
        <p:spPr>
          <a:xfrm>
            <a:off x="3376942" y="6074420"/>
            <a:ext cx="1665649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Demo approach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63181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329" y="106205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Decomposing problem</a:t>
            </a:r>
          </a:p>
        </p:txBody>
      </p:sp>
      <p:pic>
        <p:nvPicPr>
          <p:cNvPr id="5" name="Picture 4" descr="Wondering Max The Husky">
            <a:extLst>
              <a:ext uri="{FF2B5EF4-FFF2-40B4-BE49-F238E27FC236}">
                <a16:creationId xmlns:a16="http://schemas.microsoft.com/office/drawing/2014/main" id="{0E0DA008-100C-C963-5AF3-634A314F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1319" y="188938"/>
            <a:ext cx="1026316" cy="1026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3C9EDF-F076-0FA0-11D8-534E9C791769}"/>
              </a:ext>
            </a:extLst>
          </p:cNvPr>
          <p:cNvSpPr txBox="1"/>
          <p:nvPr/>
        </p:nvSpPr>
        <p:spPr>
          <a:xfrm>
            <a:off x="1364107" y="1437669"/>
            <a:ext cx="4901221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Imagine solving this problem in Python:</a:t>
            </a:r>
          </a:p>
          <a:p>
            <a:endParaRPr lang="en-US"/>
          </a:p>
          <a:p>
            <a:r>
              <a:rPr lang="en-US"/>
              <a:t>Write a program that asks for a value and then prints that number to the power of 3</a:t>
            </a:r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4BCB29-258B-3E35-B21F-F6F5080D9D6E}"/>
              </a:ext>
            </a:extLst>
          </p:cNvPr>
          <p:cNvSpPr txBox="1"/>
          <p:nvPr/>
        </p:nvSpPr>
        <p:spPr>
          <a:xfrm>
            <a:off x="6640700" y="1437669"/>
            <a:ext cx="3573272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Suppose the answer is:</a:t>
            </a:r>
          </a:p>
          <a:p>
            <a:endParaRPr lang="en-US"/>
          </a:p>
          <a:p>
            <a:r>
              <a:rPr lang="en-US"/>
              <a:t>Enter a number: 2</a:t>
            </a:r>
          </a:p>
          <a:p>
            <a:r>
              <a:rPr lang="en-US"/>
              <a:t>The number to the power of 3 = 8.0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E8CA30-745C-2515-5294-8F81030D137C}"/>
              </a:ext>
            </a:extLst>
          </p:cNvPr>
          <p:cNvSpPr txBox="1"/>
          <p:nvPr/>
        </p:nvSpPr>
        <p:spPr>
          <a:xfrm>
            <a:off x="2200074" y="2879360"/>
            <a:ext cx="5571007" cy="40011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We know how to print, but how do we read a value?</a:t>
            </a:r>
          </a:p>
        </p:txBody>
      </p:sp>
      <p:pic>
        <p:nvPicPr>
          <p:cNvPr id="14" name="Picture 13" descr="Question Cat">
            <a:extLst>
              <a:ext uri="{FF2B5EF4-FFF2-40B4-BE49-F238E27FC236}">
                <a16:creationId xmlns:a16="http://schemas.microsoft.com/office/drawing/2014/main" id="{20A274D1-7214-8AE6-7A86-B532C2CB2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105" y="2686772"/>
            <a:ext cx="859921" cy="859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F11671-DE3F-68E7-9340-C076D691D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228" y="3739281"/>
            <a:ext cx="6597838" cy="232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3527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329" y="106205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Prompt a user</a:t>
            </a:r>
          </a:p>
        </p:txBody>
      </p:sp>
      <p:pic>
        <p:nvPicPr>
          <p:cNvPr id="5" name="Picture 4" descr="Wondering Max The Husky">
            <a:extLst>
              <a:ext uri="{FF2B5EF4-FFF2-40B4-BE49-F238E27FC236}">
                <a16:creationId xmlns:a16="http://schemas.microsoft.com/office/drawing/2014/main" id="{0E0DA008-100C-C963-5AF3-634A314F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1319" y="188938"/>
            <a:ext cx="1026316" cy="10263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C94B6C-5125-B26F-FE8C-DB8EED7C1F10}"/>
              </a:ext>
            </a:extLst>
          </p:cNvPr>
          <p:cNvSpPr txBox="1"/>
          <p:nvPr/>
        </p:nvSpPr>
        <p:spPr>
          <a:xfrm>
            <a:off x="4997841" y="1371416"/>
            <a:ext cx="6762610" cy="5078313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/>
              <a:t>Demo in REPL:</a:t>
            </a:r>
          </a:p>
          <a:p>
            <a:endParaRPr lang="en-US"/>
          </a:p>
          <a:p>
            <a:r>
              <a:rPr lang="en-US"/>
              <a:t>$python</a:t>
            </a:r>
          </a:p>
          <a:p>
            <a:r>
              <a:rPr lang="en-US"/>
              <a:t>&gt;&gt;&gt; input(‘Enter a number:’)</a:t>
            </a:r>
          </a:p>
          <a:p>
            <a:r>
              <a:rPr lang="en-US"/>
              <a:t>Enter a number: 2</a:t>
            </a:r>
          </a:p>
          <a:p>
            <a:r>
              <a:rPr lang="en-US"/>
              <a:t>‘2’</a:t>
            </a:r>
          </a:p>
          <a:p>
            <a:r>
              <a:rPr lang="en-US"/>
              <a:t>&gt;&gt;&gt; x = input(‘Enter a number:’) #need a variable</a:t>
            </a:r>
          </a:p>
          <a:p>
            <a:r>
              <a:rPr lang="en-US"/>
              <a:t>Enter a number: 2</a:t>
            </a:r>
          </a:p>
          <a:p>
            <a:r>
              <a:rPr lang="en-US"/>
              <a:t>&gt;&gt;&gt; print(‘The number to the power of 3 = ‘, x**3)</a:t>
            </a:r>
          </a:p>
          <a:p>
            <a:r>
              <a:rPr lang="en-US"/>
              <a:t>Traceback (most recent call last):</a:t>
            </a:r>
          </a:p>
          <a:p>
            <a:r>
              <a:rPr lang="en-US"/>
              <a:t>  File “&lt;stdin&gt;”, line 1, in &lt;module&gt;</a:t>
            </a:r>
          </a:p>
          <a:p>
            <a:r>
              <a:rPr lang="en-US" err="1"/>
              <a:t>TypeError</a:t>
            </a:r>
            <a:r>
              <a:rPr lang="en-US"/>
              <a:t>: unsupported operand type(s) for ** or pow(): ‘str’ and ‘int’</a:t>
            </a:r>
          </a:p>
          <a:p>
            <a:r>
              <a:rPr lang="en-US"/>
              <a:t>&gt;&gt;&gt; print(‘The number to the power of 3 = ‘, float(x)**3)</a:t>
            </a:r>
          </a:p>
          <a:p>
            <a:r>
              <a:rPr lang="en-US"/>
              <a:t>The number to the power of 3 = 8.0</a:t>
            </a:r>
          </a:p>
          <a:p>
            <a:r>
              <a:rPr lang="en-US"/>
              <a:t>&gt;&gt;&gt; y = float(input(‘Enter a number:’))</a:t>
            </a:r>
          </a:p>
          <a:p>
            <a:r>
              <a:rPr lang="en-US"/>
              <a:t>Enter a number: 2</a:t>
            </a:r>
          </a:p>
          <a:p>
            <a:r>
              <a:rPr lang="en-US"/>
              <a:t>&gt;&gt;&gt; print(‘The number to the power of 3 = ‘, y**3)</a:t>
            </a:r>
          </a:p>
          <a:p>
            <a:r>
              <a:rPr lang="en-US"/>
              <a:t>The number to the power of 3 = 8.0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CED6A-0432-04C6-96C0-721CFBF6D36E}"/>
              </a:ext>
            </a:extLst>
          </p:cNvPr>
          <p:cNvSpPr txBox="1"/>
          <p:nvPr/>
        </p:nvSpPr>
        <p:spPr>
          <a:xfrm>
            <a:off x="973673" y="1310923"/>
            <a:ext cx="3789181" cy="147732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Imagine solving this problem in Python:</a:t>
            </a:r>
          </a:p>
          <a:p>
            <a:endParaRPr lang="en-US"/>
          </a:p>
          <a:p>
            <a:r>
              <a:rPr lang="en-US"/>
              <a:t>Write a program that asks for a value and then prints that number to the power of 3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AB26C-17ED-BBAE-2B0D-91273FEA24E1}"/>
              </a:ext>
            </a:extLst>
          </p:cNvPr>
          <p:cNvSpPr txBox="1"/>
          <p:nvPr/>
        </p:nvSpPr>
        <p:spPr>
          <a:xfrm>
            <a:off x="973673" y="2994867"/>
            <a:ext cx="3573272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Suppose the answer is:</a:t>
            </a:r>
          </a:p>
          <a:p>
            <a:endParaRPr lang="en-US"/>
          </a:p>
          <a:p>
            <a:r>
              <a:rPr lang="en-US"/>
              <a:t>Enter a number: 2</a:t>
            </a:r>
          </a:p>
          <a:p>
            <a:r>
              <a:rPr lang="en-US"/>
              <a:t>The number to the power of 3 = 8.0</a:t>
            </a:r>
          </a:p>
        </p:txBody>
      </p:sp>
    </p:spTree>
    <p:extLst>
      <p:ext uri="{BB962C8B-B14F-4D97-AF65-F5344CB8AC3E}">
        <p14:creationId xmlns:p14="http://schemas.microsoft.com/office/powerpoint/2010/main" val="7585251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329" y="-116994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Constructors as converters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3711BC-4D9E-7951-F83A-D3CFD2DC2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491" y="1660340"/>
            <a:ext cx="7364886" cy="4070503"/>
          </a:xfrm>
          <a:prstGeom prst="rect">
            <a:avLst/>
          </a:prstGeom>
        </p:spPr>
      </p:pic>
      <p:pic>
        <p:nvPicPr>
          <p:cNvPr id="14" name="Picture 13" descr="Wondering Max The Husky">
            <a:extLst>
              <a:ext uri="{FF2B5EF4-FFF2-40B4-BE49-F238E27FC236}">
                <a16:creationId xmlns:a16="http://schemas.microsoft.com/office/drawing/2014/main" id="{64E0A43F-B140-DCB1-C24F-244844222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1319" y="109133"/>
            <a:ext cx="1026316" cy="102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329" y="-116994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print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1406332" y="1327104"/>
            <a:ext cx="613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2">
                    <a:lumMod val="40000"/>
                    <a:lumOff val="60000"/>
                  </a:schemeClr>
                </a:solidFill>
              </a:rPr>
              <a:t>Use </a:t>
            </a:r>
            <a:r>
              <a:rPr lang="en-US" sz="2000">
                <a:solidFill>
                  <a:schemeClr val="accent1">
                    <a:lumMod val="40000"/>
                    <a:lumOff val="60000"/>
                  </a:schemeClr>
                </a:solidFill>
                <a:latin typeface="Txt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print</a:t>
            </a:r>
            <a:r>
              <a:rPr lang="en-US" sz="2000">
                <a:solidFill>
                  <a:schemeClr val="accent2">
                    <a:lumMod val="40000"/>
                    <a:lumOff val="60000"/>
                  </a:schemeClr>
                </a:solidFill>
              </a:rPr>
              <a:t> function in the </a:t>
            </a:r>
            <a:r>
              <a:rPr lang="en-US" sz="2000">
                <a:solidFill>
                  <a:schemeClr val="accent1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standard library</a:t>
            </a:r>
            <a:r>
              <a:rPr lang="en-US" sz="2000"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2000">
                <a:solidFill>
                  <a:schemeClr val="accent1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Built-in Functions</a:t>
            </a:r>
            <a:r>
              <a:rPr lang="en-US" sz="2000"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  <a:endParaRPr lang="en-AU" sz="20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8F740-33F9-6C86-22DB-FB1A89512190}"/>
              </a:ext>
            </a:extLst>
          </p:cNvPr>
          <p:cNvSpPr txBox="1"/>
          <p:nvPr/>
        </p:nvSpPr>
        <p:spPr>
          <a:xfrm>
            <a:off x="1750798" y="2605619"/>
            <a:ext cx="6607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xtt"/>
              </a:rPr>
              <a:t>print(*objects, </a:t>
            </a:r>
            <a:r>
              <a:rPr lang="en-US" sz="2000" err="1">
                <a:latin typeface="Txtt"/>
              </a:rPr>
              <a:t>sep</a:t>
            </a:r>
            <a:r>
              <a:rPr lang="en-US" sz="2000">
                <a:latin typeface="Txtt"/>
              </a:rPr>
              <a:t>=’ ’, end=’\n’, file=</a:t>
            </a:r>
            <a:r>
              <a:rPr lang="en-US" sz="2000" err="1">
                <a:latin typeface="Txtt"/>
              </a:rPr>
              <a:t>sys.stdout</a:t>
            </a:r>
            <a:r>
              <a:rPr lang="en-US" sz="2000">
                <a:latin typeface="Txtt"/>
              </a:rPr>
              <a:t>, flush=False)</a:t>
            </a:r>
            <a:endParaRPr lang="en-AU" sz="2000">
              <a:solidFill>
                <a:schemeClr val="accent4">
                  <a:lumMod val="20000"/>
                  <a:lumOff val="80000"/>
                </a:schemeClr>
              </a:solidFill>
              <a:latin typeface="Txt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4A5E0-59F6-2A59-A592-52691369C079}"/>
              </a:ext>
            </a:extLst>
          </p:cNvPr>
          <p:cNvSpPr txBox="1"/>
          <p:nvPr/>
        </p:nvSpPr>
        <p:spPr>
          <a:xfrm>
            <a:off x="789343" y="2114202"/>
            <a:ext cx="175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Name of function</a:t>
            </a:r>
            <a:endParaRPr lang="en-AU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98923F-6CD4-6792-F8F9-306D9D5BD5D7}"/>
              </a:ext>
            </a:extLst>
          </p:cNvPr>
          <p:cNvCxnSpPr>
            <a:cxnSpLocks/>
          </p:cNvCxnSpPr>
          <p:nvPr/>
        </p:nvCxnSpPr>
        <p:spPr>
          <a:xfrm>
            <a:off x="1769643" y="2450695"/>
            <a:ext cx="346833" cy="219138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D94708-9DEC-4055-1365-83EDC4A7FE65}"/>
              </a:ext>
            </a:extLst>
          </p:cNvPr>
          <p:cNvSpPr txBox="1"/>
          <p:nvPr/>
        </p:nvSpPr>
        <p:spPr>
          <a:xfrm>
            <a:off x="4174921" y="2085057"/>
            <a:ext cx="216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Arguments of function</a:t>
            </a:r>
            <a:endParaRPr lang="en-AU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C2D3232-2548-49FC-4FAF-C0CA37871F90}"/>
              </a:ext>
            </a:extLst>
          </p:cNvPr>
          <p:cNvCxnSpPr/>
          <p:nvPr/>
        </p:nvCxnSpPr>
        <p:spPr>
          <a:xfrm>
            <a:off x="2691829" y="2454389"/>
            <a:ext cx="4845092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2EF87C-1187-6C77-D426-C31BCD3AFE84}"/>
              </a:ext>
            </a:extLst>
          </p:cNvPr>
          <p:cNvCxnSpPr/>
          <p:nvPr/>
        </p:nvCxnSpPr>
        <p:spPr>
          <a:xfrm>
            <a:off x="2681555" y="2454389"/>
            <a:ext cx="0" cy="215444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0C894FE-5458-BCA7-14F4-D3CE94E897C9}"/>
              </a:ext>
            </a:extLst>
          </p:cNvPr>
          <p:cNvCxnSpPr/>
          <p:nvPr/>
        </p:nvCxnSpPr>
        <p:spPr>
          <a:xfrm>
            <a:off x="7539536" y="2442405"/>
            <a:ext cx="0" cy="215444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7A367C9-B313-20DF-09EE-E021AF4DC803}"/>
              </a:ext>
            </a:extLst>
          </p:cNvPr>
          <p:cNvSpPr txBox="1"/>
          <p:nvPr/>
        </p:nvSpPr>
        <p:spPr>
          <a:xfrm>
            <a:off x="181381" y="3186737"/>
            <a:ext cx="2449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0 or more values to print</a:t>
            </a:r>
            <a:endParaRPr lang="en-AU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0895475-5725-7EB5-D77F-6C51A79A39F9}"/>
              </a:ext>
            </a:extLst>
          </p:cNvPr>
          <p:cNvCxnSpPr>
            <a:cxnSpLocks/>
          </p:cNvCxnSpPr>
          <p:nvPr/>
        </p:nvCxnSpPr>
        <p:spPr>
          <a:xfrm flipV="1">
            <a:off x="2234054" y="3033881"/>
            <a:ext cx="314553" cy="224659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60D607E-64FF-5921-39CD-5F6D52F3DCA9}"/>
              </a:ext>
            </a:extLst>
          </p:cNvPr>
          <p:cNvSpPr txBox="1"/>
          <p:nvPr/>
        </p:nvSpPr>
        <p:spPr>
          <a:xfrm>
            <a:off x="960889" y="3698432"/>
            <a:ext cx="334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char put between objects in output</a:t>
            </a:r>
            <a:endParaRPr lang="en-AU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DB0CB9-B063-7D98-118B-128B0B0ECB75}"/>
              </a:ext>
            </a:extLst>
          </p:cNvPr>
          <p:cNvSpPr txBox="1"/>
          <p:nvPr/>
        </p:nvSpPr>
        <p:spPr>
          <a:xfrm>
            <a:off x="960889" y="3967288"/>
            <a:ext cx="239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Default value is a space</a:t>
            </a:r>
            <a:endParaRPr lang="en-AU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7317A5D-58AE-C574-68DC-CBC613C5D65A}"/>
              </a:ext>
            </a:extLst>
          </p:cNvPr>
          <p:cNvCxnSpPr>
            <a:cxnSpLocks/>
          </p:cNvCxnSpPr>
          <p:nvPr/>
        </p:nvCxnSpPr>
        <p:spPr>
          <a:xfrm flipV="1">
            <a:off x="2548607" y="2997980"/>
            <a:ext cx="965155" cy="763698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9B413D7-30A1-0CCE-4A32-55A582BD5233}"/>
              </a:ext>
            </a:extLst>
          </p:cNvPr>
          <p:cNvSpPr txBox="1"/>
          <p:nvPr/>
        </p:nvSpPr>
        <p:spPr>
          <a:xfrm>
            <a:off x="2345347" y="4729368"/>
            <a:ext cx="2769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Text placed after all objects</a:t>
            </a:r>
          </a:p>
          <a:p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Default is new line (‘\n’)</a:t>
            </a:r>
            <a:endParaRPr lang="en-AU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F8EDBB1-5128-F98B-FA69-1796DEC70541}"/>
              </a:ext>
            </a:extLst>
          </p:cNvPr>
          <p:cNvCxnSpPr>
            <a:cxnSpLocks/>
          </p:cNvCxnSpPr>
          <p:nvPr/>
        </p:nvCxnSpPr>
        <p:spPr>
          <a:xfrm flipV="1">
            <a:off x="4231603" y="3033881"/>
            <a:ext cx="565114" cy="1695487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6552246-3AAC-233B-BB81-0FF95B1F4CB5}"/>
              </a:ext>
            </a:extLst>
          </p:cNvPr>
          <p:cNvCxnSpPr>
            <a:cxnSpLocks/>
          </p:cNvCxnSpPr>
          <p:nvPr/>
        </p:nvCxnSpPr>
        <p:spPr>
          <a:xfrm flipV="1">
            <a:off x="5880988" y="3040804"/>
            <a:ext cx="192549" cy="2404477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1F6B4B2-6356-D9ED-CDEE-4A29BE2C39FD}"/>
              </a:ext>
            </a:extLst>
          </p:cNvPr>
          <p:cNvSpPr txBox="1"/>
          <p:nvPr/>
        </p:nvSpPr>
        <p:spPr>
          <a:xfrm>
            <a:off x="4625974" y="5445281"/>
            <a:ext cx="3424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File output is written to</a:t>
            </a:r>
          </a:p>
          <a:p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Default is standard output (console)</a:t>
            </a:r>
            <a:endParaRPr lang="en-AU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416D867-AAF4-63B4-FB66-4F7EC61CD69A}"/>
              </a:ext>
            </a:extLst>
          </p:cNvPr>
          <p:cNvCxnSpPr>
            <a:cxnSpLocks/>
          </p:cNvCxnSpPr>
          <p:nvPr/>
        </p:nvCxnSpPr>
        <p:spPr>
          <a:xfrm flipH="1" flipV="1">
            <a:off x="7626074" y="3023266"/>
            <a:ext cx="1435733" cy="777862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4F77DF9-1B0D-1E8D-375D-2FF587BECB92}"/>
              </a:ext>
            </a:extLst>
          </p:cNvPr>
          <p:cNvSpPr txBox="1"/>
          <p:nvPr/>
        </p:nvSpPr>
        <p:spPr>
          <a:xfrm>
            <a:off x="7793992" y="3833206"/>
            <a:ext cx="3548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Whether to flush IO buffer to file after this output.</a:t>
            </a:r>
          </a:p>
          <a:p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Default is False (no).</a:t>
            </a:r>
            <a:endParaRPr lang="en-AU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E4BB240-5AA9-7798-E85E-37B7A244ED68}"/>
              </a:ext>
            </a:extLst>
          </p:cNvPr>
          <p:cNvSpPr txBox="1"/>
          <p:nvPr/>
        </p:nvSpPr>
        <p:spPr>
          <a:xfrm>
            <a:off x="8358309" y="2085057"/>
            <a:ext cx="3443507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Keyworded arguments are optional</a:t>
            </a:r>
            <a:endParaRPr lang="en-AU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4" name="Picture 63" descr="Relax Meow">
            <a:extLst>
              <a:ext uri="{FF2B5EF4-FFF2-40B4-BE49-F238E27FC236}">
                <a16:creationId xmlns:a16="http://schemas.microsoft.com/office/drawing/2014/main" id="{8E955584-886E-6C3E-DF48-9B5DB8079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6315" y="10975"/>
            <a:ext cx="1366712" cy="136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7" grpId="0"/>
      <p:bldP spid="17" grpId="0"/>
      <p:bldP spid="38" grpId="0"/>
      <p:bldP spid="43" grpId="0"/>
      <p:bldP spid="44" grpId="0"/>
      <p:bldP spid="47" grpId="0"/>
      <p:bldP spid="53" grpId="0"/>
      <p:bldP spid="57" grpId="0"/>
      <p:bldP spid="5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764" y="2150097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Any 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1540929" y="3256277"/>
            <a:ext cx="78016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>
                <a:solidFill>
                  <a:schemeClr val="accent1">
                    <a:lumMod val="20000"/>
                    <a:lumOff val="80000"/>
                  </a:schemeClr>
                </a:solidFill>
              </a:rPr>
              <a:t>Type your question in the Q&amp;A or raise your hand</a:t>
            </a:r>
            <a:endParaRPr lang="en-AU" sz="30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 descr="Hi Max The Husky">
            <a:extLst>
              <a:ext uri="{FF2B5EF4-FFF2-40B4-BE49-F238E27FC236}">
                <a16:creationId xmlns:a16="http://schemas.microsoft.com/office/drawing/2014/main" id="{CD482D42-1414-AD90-EC35-695D23C03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236" y="1715902"/>
            <a:ext cx="2346960" cy="234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242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548" y="1410812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Temperature Check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2759089" y="597584"/>
            <a:ext cx="5499090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chemeClr val="accent1">
                    <a:lumMod val="20000"/>
                    <a:lumOff val="80000"/>
                  </a:schemeClr>
                </a:solidFill>
              </a:rPr>
              <a:t>How do you feel about prompts? </a:t>
            </a:r>
            <a:endParaRPr lang="en-AU" sz="30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 descr="Free Cool Emoji Icon - Free Download Sign &amp; Symbols Emoji Icons | IconScout">
            <a:extLst>
              <a:ext uri="{FF2B5EF4-FFF2-40B4-BE49-F238E27FC236}">
                <a16:creationId xmlns:a16="http://schemas.microsoft.com/office/drawing/2014/main" id="{369530F2-D73F-9C1E-4C0B-664253C8A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547" y="3076127"/>
            <a:ext cx="658681" cy="65868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38" name="Picture 14" descr="Image result for Cartoon exhausted runners | Cartoon people, Mario characters, Cartoon">
            <a:extLst>
              <a:ext uri="{FF2B5EF4-FFF2-40B4-BE49-F238E27FC236}">
                <a16:creationId xmlns:a16="http://schemas.microsoft.com/office/drawing/2014/main" id="{1C3F004E-C09D-ADE5-EA4F-B04F662A4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126" y="3961840"/>
            <a:ext cx="1867618" cy="145083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01CB2E5D-6271-BAE1-CDD0-7F0F94F6B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142" y="3917794"/>
            <a:ext cx="1584840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E0DC4679-C9F9-1355-55EF-304ADFDC8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200" y="3968619"/>
            <a:ext cx="1587655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This may contain: a boy sitting at a desk with an open book and pencil in his hand while reading">
            <a:extLst>
              <a:ext uri="{FF2B5EF4-FFF2-40B4-BE49-F238E27FC236}">
                <a16:creationId xmlns:a16="http://schemas.microsoft.com/office/drawing/2014/main" id="{0E329920-4DA4-7066-3E3C-24C6BE14E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977" y="3900255"/>
            <a:ext cx="1587655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his may contain: a cartoon dog holding a sign with the word homework in it's mouth and another dog">
            <a:extLst>
              <a:ext uri="{FF2B5EF4-FFF2-40B4-BE49-F238E27FC236}">
                <a16:creationId xmlns:a16="http://schemas.microsoft.com/office/drawing/2014/main" id="{434EAF74-8CEC-81BA-E02D-7137A72F0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19" y="3968619"/>
            <a:ext cx="2081926" cy="144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This may contain: a boy sitting at a desk writing with a pen and paper in front of him">
            <a:extLst>
              <a:ext uri="{FF2B5EF4-FFF2-40B4-BE49-F238E27FC236}">
                <a16:creationId xmlns:a16="http://schemas.microsoft.com/office/drawing/2014/main" id="{B1A6D72E-2C09-738D-DA5F-A65817520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073" y="3961840"/>
            <a:ext cx="1019746" cy="159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This may contain: a yellow smiley face with two eyes">
            <a:extLst>
              <a:ext uri="{FF2B5EF4-FFF2-40B4-BE49-F238E27FC236}">
                <a16:creationId xmlns:a16="http://schemas.microsoft.com/office/drawing/2014/main" id="{384B9A7E-EF1A-03A7-20F4-2C4F6E91A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306" y="3076127"/>
            <a:ext cx="576781" cy="57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This may contain: a yellow smiley face with two black eyes">
            <a:extLst>
              <a:ext uri="{FF2B5EF4-FFF2-40B4-BE49-F238E27FC236}">
                <a16:creationId xmlns:a16="http://schemas.microsoft.com/office/drawing/2014/main" id="{C3C1A45D-330D-3F8C-8E08-32FE8C425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5" y="3094193"/>
            <a:ext cx="620827" cy="6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This may contain: an emoticive smiley face with one eye open and two eyes closed, while the other is frowning">
            <a:extLst>
              <a:ext uri="{FF2B5EF4-FFF2-40B4-BE49-F238E27FC236}">
                <a16:creationId xmlns:a16="http://schemas.microsoft.com/office/drawing/2014/main" id="{84885727-2A97-1821-8176-91220B272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120" y="3125500"/>
            <a:ext cx="620827" cy="6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This contains an image of: ">
            <a:extLst>
              <a:ext uri="{FF2B5EF4-FFF2-40B4-BE49-F238E27FC236}">
                <a16:creationId xmlns:a16="http://schemas.microsoft.com/office/drawing/2014/main" id="{2129B4C3-C9DD-F5BD-D3E5-ABBE7DA32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022" y="3090298"/>
            <a:ext cx="593180" cy="62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This may contain: an emoticive smiley face with rain drops on it's eyes and tongue">
            <a:extLst>
              <a:ext uri="{FF2B5EF4-FFF2-40B4-BE49-F238E27FC236}">
                <a16:creationId xmlns:a16="http://schemas.microsoft.com/office/drawing/2014/main" id="{3C4E71E3-FBB1-D9D9-DA48-F252E0854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06" y="3076127"/>
            <a:ext cx="605902" cy="60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653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910" y="202058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Print statements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C9EEA-85F5-A9E0-A6AE-2B044DE41234}"/>
              </a:ext>
            </a:extLst>
          </p:cNvPr>
          <p:cNvSpPr txBox="1"/>
          <p:nvPr/>
        </p:nvSpPr>
        <p:spPr>
          <a:xfrm>
            <a:off x="6840534" y="1413041"/>
            <a:ext cx="4143417" cy="5078313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/>
              <a:t>Demo in REPL:</a:t>
            </a:r>
          </a:p>
          <a:p>
            <a:endParaRPr lang="en-US"/>
          </a:p>
          <a:p>
            <a:r>
              <a:rPr lang="en-US"/>
              <a:t>$python</a:t>
            </a:r>
          </a:p>
          <a:p>
            <a:r>
              <a:rPr lang="en-US"/>
              <a:t>&gt;&gt;&gt; print()             #print a black line</a:t>
            </a:r>
          </a:p>
          <a:p>
            <a:endParaRPr lang="en-US"/>
          </a:p>
          <a:p>
            <a:r>
              <a:rPr lang="en-US"/>
              <a:t>&gt;&gt;&gt; print(52)         #print an int</a:t>
            </a:r>
          </a:p>
          <a:p>
            <a:r>
              <a:rPr lang="en-US"/>
              <a:t>52</a:t>
            </a:r>
          </a:p>
          <a:p>
            <a:r>
              <a:rPr lang="en-US"/>
              <a:t>&gt;&gt;&gt; print(5.2)        #print a float</a:t>
            </a:r>
          </a:p>
          <a:p>
            <a:r>
              <a:rPr lang="en-US"/>
              <a:t>5.2</a:t>
            </a:r>
          </a:p>
          <a:p>
            <a:r>
              <a:rPr lang="en-US"/>
              <a:t>&gt;&gt;&gt; print(52, 5.2)  #print two things</a:t>
            </a:r>
          </a:p>
          <a:p>
            <a:r>
              <a:rPr lang="en-US"/>
              <a:t>52 5.2</a:t>
            </a:r>
          </a:p>
          <a:p>
            <a:r>
              <a:rPr lang="en-US"/>
              <a:t>&gt;&gt;&gt; print[]</a:t>
            </a:r>
          </a:p>
          <a:p>
            <a:r>
              <a:rPr lang="en-US"/>
              <a:t>File “&lt;stdin&gt;’, line 1</a:t>
            </a:r>
          </a:p>
          <a:p>
            <a:r>
              <a:rPr lang="en-US"/>
              <a:t>  print[]</a:t>
            </a:r>
          </a:p>
          <a:p>
            <a:r>
              <a:rPr lang="en-US"/>
              <a:t>  ^^^^^^</a:t>
            </a:r>
          </a:p>
          <a:p>
            <a:r>
              <a:rPr lang="en-US" err="1"/>
              <a:t>SyntaxError</a:t>
            </a:r>
            <a:r>
              <a:rPr lang="en-US"/>
              <a:t>: Missing parentheses in call to ‘print’. Did you mean print(…)?</a:t>
            </a:r>
          </a:p>
          <a:p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EDC82-E56F-040E-32AF-5A076AA7776D}"/>
              </a:ext>
            </a:extLst>
          </p:cNvPr>
          <p:cNvSpPr txBox="1"/>
          <p:nvPr/>
        </p:nvSpPr>
        <p:spPr>
          <a:xfrm>
            <a:off x="1394910" y="2257650"/>
            <a:ext cx="485633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/>
              <a:t># indicates a comment and stretches to end of line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2E20D-F80F-0CC4-16CE-77F01B0ED3BD}"/>
              </a:ext>
            </a:extLst>
          </p:cNvPr>
          <p:cNvSpPr txBox="1"/>
          <p:nvPr/>
        </p:nvSpPr>
        <p:spPr>
          <a:xfrm>
            <a:off x="1394909" y="2682679"/>
            <a:ext cx="485633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/>
              <a:t>Each line in demo is a call to print function</a:t>
            </a:r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CD779B-C10E-0773-C192-B0956A5BBC9F}"/>
              </a:ext>
            </a:extLst>
          </p:cNvPr>
          <p:cNvSpPr txBox="1"/>
          <p:nvPr/>
        </p:nvSpPr>
        <p:spPr>
          <a:xfrm>
            <a:off x="1394909" y="3141226"/>
            <a:ext cx="485633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/>
              <a:t>Each line in demo is a statement</a:t>
            </a:r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8A72FC-9367-2E88-6CF6-A12769655CEC}"/>
              </a:ext>
            </a:extLst>
          </p:cNvPr>
          <p:cNvSpPr txBox="1"/>
          <p:nvPr/>
        </p:nvSpPr>
        <p:spPr>
          <a:xfrm>
            <a:off x="1394909" y="3629033"/>
            <a:ext cx="4856339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/>
              <a:t>In Python statements do not have to be terminated by semi-colon (;)</a:t>
            </a:r>
            <a:endParaRPr lang="en-AU"/>
          </a:p>
        </p:txBody>
      </p:sp>
      <p:pic>
        <p:nvPicPr>
          <p:cNvPr id="17" name="Picture 16" descr="Curious Cat">
            <a:extLst>
              <a:ext uri="{FF2B5EF4-FFF2-40B4-BE49-F238E27FC236}">
                <a16:creationId xmlns:a16="http://schemas.microsoft.com/office/drawing/2014/main" id="{86AEB5BE-138A-BE63-79D9-4E02644A3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80" y="2555417"/>
            <a:ext cx="1228129" cy="1228129"/>
          </a:xfrm>
          <a:prstGeom prst="rect">
            <a:avLst/>
          </a:prstGeom>
        </p:spPr>
      </p:pic>
      <p:pic>
        <p:nvPicPr>
          <p:cNvPr id="18" name="Picture 17" descr="Relax Meow">
            <a:extLst>
              <a:ext uri="{FF2B5EF4-FFF2-40B4-BE49-F238E27FC236}">
                <a16:creationId xmlns:a16="http://schemas.microsoft.com/office/drawing/2014/main" id="{9EA52708-B48B-04CF-EA41-A42A0CD03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6315" y="10975"/>
            <a:ext cx="1366712" cy="136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86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909" y="11947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Print statements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C9EEA-85F5-A9E0-A6AE-2B044DE41234}"/>
              </a:ext>
            </a:extLst>
          </p:cNvPr>
          <p:cNvSpPr txBox="1"/>
          <p:nvPr/>
        </p:nvSpPr>
        <p:spPr>
          <a:xfrm>
            <a:off x="6347908" y="2236951"/>
            <a:ext cx="4618198" cy="369331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/>
              <a:t>Demo in REPL (cont.):</a:t>
            </a:r>
          </a:p>
          <a:p>
            <a:endParaRPr lang="en-US"/>
          </a:p>
          <a:p>
            <a:r>
              <a:rPr lang="en-US"/>
              <a:t>&gt;&gt;&gt; print(52, 5.2, 54) </a:t>
            </a:r>
          </a:p>
          <a:p>
            <a:r>
              <a:rPr lang="en-US"/>
              <a:t>52 5.2 54</a:t>
            </a:r>
          </a:p>
          <a:p>
            <a:r>
              <a:rPr lang="en-US"/>
              <a:t>&gt;&gt;&gt; print(2, 4, 6, 8, </a:t>
            </a:r>
            <a:r>
              <a:rPr lang="en-US" err="1"/>
              <a:t>sep</a:t>
            </a:r>
            <a:r>
              <a:rPr lang="en-US"/>
              <a:t>=‘,’, end=‘.\n’)</a:t>
            </a:r>
          </a:p>
          <a:p>
            <a:r>
              <a:rPr lang="en-US"/>
              <a:t>2,4,6,8.</a:t>
            </a:r>
          </a:p>
          <a:p>
            <a:r>
              <a:rPr lang="en-US"/>
              <a:t>&gt;&gt;&gt; print(2.567*3.89 + 2 – 8)  #expressions</a:t>
            </a:r>
          </a:p>
          <a:p>
            <a:r>
              <a:rPr lang="en-US" err="1"/>
              <a:t>Dfasfd</a:t>
            </a:r>
            <a:endParaRPr lang="en-US"/>
          </a:p>
          <a:p>
            <a:r>
              <a:rPr lang="en-US"/>
              <a:t>&gt;&gt;&gt; print(“hello”)</a:t>
            </a:r>
          </a:p>
          <a:p>
            <a:r>
              <a:rPr lang="en-US"/>
              <a:t>hello</a:t>
            </a:r>
          </a:p>
          <a:p>
            <a:r>
              <a:rPr lang="en-US"/>
              <a:t>&gt;&gt;&gt; print(hello)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8" name="Picture 7" descr="Question Cat">
            <a:extLst>
              <a:ext uri="{FF2B5EF4-FFF2-40B4-BE49-F238E27FC236}">
                <a16:creationId xmlns:a16="http://schemas.microsoft.com/office/drawing/2014/main" id="{C27FAB9D-4C56-7752-C6A8-9040FD5D5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150" y="1254039"/>
            <a:ext cx="844767" cy="8447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8EDC82-E56F-040E-32AF-5A076AA7776D}"/>
              </a:ext>
            </a:extLst>
          </p:cNvPr>
          <p:cNvSpPr txBox="1"/>
          <p:nvPr/>
        </p:nvSpPr>
        <p:spPr>
          <a:xfrm>
            <a:off x="2710753" y="1254039"/>
            <a:ext cx="381271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/>
              <a:t>Default: end=‘\n’ and </a:t>
            </a:r>
            <a:r>
              <a:rPr lang="en-US" err="1"/>
              <a:t>sep</a:t>
            </a:r>
            <a:r>
              <a:rPr lang="en-US"/>
              <a:t>=‘ ‘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2E20D-F80F-0CC4-16CE-77F01B0ED3BD}"/>
              </a:ext>
            </a:extLst>
          </p:cNvPr>
          <p:cNvSpPr txBox="1"/>
          <p:nvPr/>
        </p:nvSpPr>
        <p:spPr>
          <a:xfrm>
            <a:off x="2710752" y="1679068"/>
            <a:ext cx="381271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/>
              <a:t>Play around with changing those values</a:t>
            </a:r>
            <a:endParaRPr lang="en-AU"/>
          </a:p>
        </p:txBody>
      </p:sp>
      <p:pic>
        <p:nvPicPr>
          <p:cNvPr id="3" name="Picture 2" descr="Relax Meow">
            <a:extLst>
              <a:ext uri="{FF2B5EF4-FFF2-40B4-BE49-F238E27FC236}">
                <a16:creationId xmlns:a16="http://schemas.microsoft.com/office/drawing/2014/main" id="{07A9B7AA-4DFF-CB63-CA82-C34498B87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145" y="1553595"/>
            <a:ext cx="1366712" cy="13667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EC7EBC-0671-6582-6F60-CB6370CA52C8}"/>
              </a:ext>
            </a:extLst>
          </p:cNvPr>
          <p:cNvSpPr txBox="1"/>
          <p:nvPr/>
        </p:nvSpPr>
        <p:spPr>
          <a:xfrm>
            <a:off x="1394909" y="2236951"/>
            <a:ext cx="4618198" cy="424731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/>
              <a:t>Demo in REPL:</a:t>
            </a:r>
          </a:p>
          <a:p>
            <a:endParaRPr lang="en-US"/>
          </a:p>
          <a:p>
            <a:r>
              <a:rPr lang="en-US"/>
              <a:t>$python</a:t>
            </a:r>
          </a:p>
          <a:p>
            <a:r>
              <a:rPr lang="en-US"/>
              <a:t>&gt;&gt;&gt; print(52, end=‘,’)</a:t>
            </a:r>
          </a:p>
          <a:p>
            <a:r>
              <a:rPr lang="en-US"/>
              <a:t>52,&gt;&gt;&gt; </a:t>
            </a:r>
          </a:p>
          <a:p>
            <a:r>
              <a:rPr lang="en-US"/>
              <a:t>&gt;&gt;&gt; print(5.2, end=‘;’) </a:t>
            </a:r>
          </a:p>
          <a:p>
            <a:r>
              <a:rPr lang="en-US"/>
              <a:t>5.2;&gt;&gt;&gt; </a:t>
            </a:r>
          </a:p>
          <a:p>
            <a:r>
              <a:rPr lang="en-US"/>
              <a:t>&gt;&gt;&gt;print(52, 5.2, </a:t>
            </a:r>
            <a:r>
              <a:rPr lang="en-US" err="1"/>
              <a:t>sep</a:t>
            </a:r>
            <a:r>
              <a:rPr lang="en-US"/>
              <a:t>=‘:’) </a:t>
            </a:r>
          </a:p>
          <a:p>
            <a:r>
              <a:rPr lang="en-US"/>
              <a:t>52:5.2 </a:t>
            </a:r>
          </a:p>
          <a:p>
            <a:r>
              <a:rPr lang="en-US"/>
              <a:t>&gt;&gt;&gt;print(52, 5.2, 54, </a:t>
            </a:r>
            <a:r>
              <a:rPr lang="en-US" err="1"/>
              <a:t>sep</a:t>
            </a:r>
            <a:r>
              <a:rPr lang="en-US"/>
              <a:t>=‘:’) </a:t>
            </a:r>
          </a:p>
          <a:p>
            <a:r>
              <a:rPr lang="en-US"/>
              <a:t>52:5.2:54</a:t>
            </a:r>
          </a:p>
          <a:p>
            <a:r>
              <a:rPr lang="en-US"/>
              <a:t>&gt;&gt;&gt; print(52, 5.2, 54, </a:t>
            </a:r>
            <a:r>
              <a:rPr lang="en-US" err="1"/>
              <a:t>sep</a:t>
            </a:r>
            <a:r>
              <a:rPr lang="en-US"/>
              <a:t>=‘:’, end=‘\\’) </a:t>
            </a:r>
          </a:p>
          <a:p>
            <a:r>
              <a:rPr lang="en-US"/>
              <a:t>52:5.2:54</a:t>
            </a:r>
            <a:r>
              <a:rPr lang="en-AU"/>
              <a:t>\&gt;&gt;&gt;</a:t>
            </a:r>
          </a:p>
          <a:p>
            <a:r>
              <a:rPr lang="en-US"/>
              <a:t>&gt;&gt;&gt; print(52, 5.2, 54, </a:t>
            </a:r>
            <a:r>
              <a:rPr lang="en-US" err="1"/>
              <a:t>sep</a:t>
            </a:r>
            <a:r>
              <a:rPr lang="en-US"/>
              <a:t>=‘\t’, end=‘\\’) </a:t>
            </a:r>
          </a:p>
          <a:p>
            <a:r>
              <a:rPr lang="en-US"/>
              <a:t>52	5.2	54\&gt;&gt;&gt;</a:t>
            </a:r>
          </a:p>
        </p:txBody>
      </p:sp>
    </p:spTree>
    <p:extLst>
      <p:ext uri="{BB962C8B-B14F-4D97-AF65-F5344CB8AC3E}">
        <p14:creationId xmlns:p14="http://schemas.microsoft.com/office/powerpoint/2010/main" val="143366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764" y="2150097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Any 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1540929" y="3256277"/>
            <a:ext cx="78016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>
                <a:solidFill>
                  <a:schemeClr val="accent1">
                    <a:lumMod val="20000"/>
                    <a:lumOff val="80000"/>
                  </a:schemeClr>
                </a:solidFill>
              </a:rPr>
              <a:t>Type your question in the Q&amp;A or raise your hand</a:t>
            </a:r>
            <a:endParaRPr lang="en-AU" sz="30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 descr="What Max The Husky">
            <a:extLst>
              <a:ext uri="{FF2B5EF4-FFF2-40B4-BE49-F238E27FC236}">
                <a16:creationId xmlns:a16="http://schemas.microsoft.com/office/drawing/2014/main" id="{6FB16975-3732-5C62-5621-194A25EB4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617" y="2150097"/>
            <a:ext cx="1705333" cy="170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8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548" y="1410812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>
                <a:latin typeface="Rockwell" panose="02060603020205020403" pitchFamily="18" charset="0"/>
              </a:rPr>
              <a:t>Temperature Check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2335342" y="597584"/>
            <a:ext cx="6595941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chemeClr val="accent1">
                    <a:lumMod val="20000"/>
                    <a:lumOff val="80000"/>
                  </a:schemeClr>
                </a:solidFill>
              </a:rPr>
              <a:t>How do you feel about the print function? </a:t>
            </a:r>
            <a:endParaRPr lang="en-AU" sz="30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 descr="Free Cool Emoji Icon - Free Download Sign &amp; Symbols Emoji Icons | IconScout">
            <a:extLst>
              <a:ext uri="{FF2B5EF4-FFF2-40B4-BE49-F238E27FC236}">
                <a16:creationId xmlns:a16="http://schemas.microsoft.com/office/drawing/2014/main" id="{369530F2-D73F-9C1E-4C0B-664253C8A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547" y="3076127"/>
            <a:ext cx="658681" cy="65868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38" name="Picture 14" descr="Image result for Cartoon exhausted runners | Cartoon people, Mario characters, Cartoon">
            <a:extLst>
              <a:ext uri="{FF2B5EF4-FFF2-40B4-BE49-F238E27FC236}">
                <a16:creationId xmlns:a16="http://schemas.microsoft.com/office/drawing/2014/main" id="{1C3F004E-C09D-ADE5-EA4F-B04F662A4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126" y="3961840"/>
            <a:ext cx="1867618" cy="145083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01CB2E5D-6271-BAE1-CDD0-7F0F94F6B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142" y="3917794"/>
            <a:ext cx="1584840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E0DC4679-C9F9-1355-55EF-304ADFDC8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200" y="3968619"/>
            <a:ext cx="1587655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This may contain: a boy sitting at a desk with an open book and pencil in his hand while reading">
            <a:extLst>
              <a:ext uri="{FF2B5EF4-FFF2-40B4-BE49-F238E27FC236}">
                <a16:creationId xmlns:a16="http://schemas.microsoft.com/office/drawing/2014/main" id="{0E329920-4DA4-7066-3E3C-24C6BE14E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977" y="3900255"/>
            <a:ext cx="1587655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his may contain: a cartoon dog holding a sign with the word homework in it's mouth and another dog">
            <a:extLst>
              <a:ext uri="{FF2B5EF4-FFF2-40B4-BE49-F238E27FC236}">
                <a16:creationId xmlns:a16="http://schemas.microsoft.com/office/drawing/2014/main" id="{434EAF74-8CEC-81BA-E02D-7137A72F0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19" y="3968619"/>
            <a:ext cx="2081926" cy="144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This may contain: a boy sitting at a desk writing with a pen and paper in front of him">
            <a:extLst>
              <a:ext uri="{FF2B5EF4-FFF2-40B4-BE49-F238E27FC236}">
                <a16:creationId xmlns:a16="http://schemas.microsoft.com/office/drawing/2014/main" id="{B1A6D72E-2C09-738D-DA5F-A65817520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073" y="3961840"/>
            <a:ext cx="1019746" cy="159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This may contain: a yellow smiley face with two eyes">
            <a:extLst>
              <a:ext uri="{FF2B5EF4-FFF2-40B4-BE49-F238E27FC236}">
                <a16:creationId xmlns:a16="http://schemas.microsoft.com/office/drawing/2014/main" id="{384B9A7E-EF1A-03A7-20F4-2C4F6E91A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306" y="3076127"/>
            <a:ext cx="576781" cy="57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This may contain: a yellow smiley face with two black eyes">
            <a:extLst>
              <a:ext uri="{FF2B5EF4-FFF2-40B4-BE49-F238E27FC236}">
                <a16:creationId xmlns:a16="http://schemas.microsoft.com/office/drawing/2014/main" id="{C3C1A45D-330D-3F8C-8E08-32FE8C425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5" y="3094193"/>
            <a:ext cx="620827" cy="6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This may contain: an emoticive smiley face with one eye open and two eyes closed, while the other is frowning">
            <a:extLst>
              <a:ext uri="{FF2B5EF4-FFF2-40B4-BE49-F238E27FC236}">
                <a16:creationId xmlns:a16="http://schemas.microsoft.com/office/drawing/2014/main" id="{84885727-2A97-1821-8176-91220B272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120" y="3125500"/>
            <a:ext cx="620827" cy="6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This contains an image of: ">
            <a:extLst>
              <a:ext uri="{FF2B5EF4-FFF2-40B4-BE49-F238E27FC236}">
                <a16:creationId xmlns:a16="http://schemas.microsoft.com/office/drawing/2014/main" id="{2129B4C3-C9DD-F5BD-D3E5-ABBE7DA32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022" y="3090298"/>
            <a:ext cx="593180" cy="62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This may contain: an emoticive smiley face with rain drops on it's eyes and tongue">
            <a:extLst>
              <a:ext uri="{FF2B5EF4-FFF2-40B4-BE49-F238E27FC236}">
                <a16:creationId xmlns:a16="http://schemas.microsoft.com/office/drawing/2014/main" id="{3C4E71E3-FBB1-D9D9-DA48-F252E0854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06" y="3076127"/>
            <a:ext cx="605902" cy="60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273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7A12-3E00-21AE-A367-A337DAACB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Input/output and variables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7028F-9322-737D-331F-40ADB2AB9B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Section 6: Variables</a:t>
            </a:r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3445421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92d16fe-2316-4afb-8d84-264083cc4a81" xsi:nil="true"/>
    <lcf76f155ced4ddcb4097134ff3c332f xmlns="5ab5858c-e3b4-4572-9a20-0273a20b92b7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D979ED6DFFF944A3D8C0C8ED18EEFC" ma:contentTypeVersion="12" ma:contentTypeDescription="Create a new document." ma:contentTypeScope="" ma:versionID="d5f3bd848b1de2ca696b67fbbca7db90">
  <xsd:schema xmlns:xsd="http://www.w3.org/2001/XMLSchema" xmlns:xs="http://www.w3.org/2001/XMLSchema" xmlns:p="http://schemas.microsoft.com/office/2006/metadata/properties" xmlns:ns2="5ab5858c-e3b4-4572-9a20-0273a20b92b7" xmlns:ns3="292d16fe-2316-4afb-8d84-264083cc4a81" targetNamespace="http://schemas.microsoft.com/office/2006/metadata/properties" ma:root="true" ma:fieldsID="71a2ca8cbabce2be2561ab344807d579" ns2:_="" ns3:_="">
    <xsd:import namespace="5ab5858c-e3b4-4572-9a20-0273a20b92b7"/>
    <xsd:import namespace="292d16fe-2316-4afb-8d84-264083cc4a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b5858c-e3b4-4572-9a20-0273a20b92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d7fcee89-5a73-4a7b-ac3d-7e05f09405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2d16fe-2316-4afb-8d84-264083cc4a81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7a9a5bd1-58cd-4d94-a911-86fe089a779c}" ma:internalName="TaxCatchAll" ma:showField="CatchAllData" ma:web="292d16fe-2316-4afb-8d84-264083cc4a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292d16fe-2316-4afb-8d84-264083cc4a81"/>
    <ds:schemaRef ds:uri="5ab5858c-e3b4-4572-9a20-0273a20b92b7"/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12396D7-12FE-46A6-8857-70440B41E318}">
  <ds:schemaRefs>
    <ds:schemaRef ds:uri="292d16fe-2316-4afb-8d84-264083cc4a81"/>
    <ds:schemaRef ds:uri="5ab5858c-e3b4-4572-9a20-0273a20b92b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adaa4be3-f650-4692-881a-64ae220cbceb}" enabled="1" method="Standard" siteId="{5a7cc8ab-a4dc-4f9b-bf60-66714049ad62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Application>Microsoft Office PowerPoint</Application>
  <PresentationFormat>Widescreen</PresentationFormat>
  <Slides>41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Circuit</vt:lpstr>
      <vt:lpstr>Programming Principles</vt:lpstr>
      <vt:lpstr>Workshops Week 2</vt:lpstr>
      <vt:lpstr>Input/output and variables</vt:lpstr>
      <vt:lpstr>print</vt:lpstr>
      <vt:lpstr>Print statements</vt:lpstr>
      <vt:lpstr>Print statements</vt:lpstr>
      <vt:lpstr>Any questions?</vt:lpstr>
      <vt:lpstr>Temperature Check</vt:lpstr>
      <vt:lpstr>Input/output and variables</vt:lpstr>
      <vt:lpstr>Variables</vt:lpstr>
      <vt:lpstr>Variable names</vt:lpstr>
      <vt:lpstr>Variable names (cont.)</vt:lpstr>
      <vt:lpstr>Variables – OO programming</vt:lpstr>
      <vt:lpstr>Variables – OO programming</vt:lpstr>
      <vt:lpstr>Variables – OO programming</vt:lpstr>
      <vt:lpstr>Variables – OO programming</vt:lpstr>
      <vt:lpstr>Variables – OO programming</vt:lpstr>
      <vt:lpstr>Variables – immutable objects</vt:lpstr>
      <vt:lpstr>Variables – object Types</vt:lpstr>
      <vt:lpstr>Garbage collection</vt:lpstr>
      <vt:lpstr>Deleting variables</vt:lpstr>
      <vt:lpstr>Any questions?</vt:lpstr>
      <vt:lpstr>Temperature Check</vt:lpstr>
      <vt:lpstr>PowerPoint Presentation</vt:lpstr>
      <vt:lpstr>Input/output and variables</vt:lpstr>
      <vt:lpstr>Strings</vt:lpstr>
      <vt:lpstr>String literals</vt:lpstr>
      <vt:lpstr>String variables</vt:lpstr>
      <vt:lpstr>Printing strings</vt:lpstr>
      <vt:lpstr>JOINING strings</vt:lpstr>
      <vt:lpstr>Any questions?</vt:lpstr>
      <vt:lpstr>Temperature Check</vt:lpstr>
      <vt:lpstr>Input/output and variables</vt:lpstr>
      <vt:lpstr>Prompt a user</vt:lpstr>
      <vt:lpstr>Prompt a user</vt:lpstr>
      <vt:lpstr>Decomposing problem</vt:lpstr>
      <vt:lpstr>Decomposing problem</vt:lpstr>
      <vt:lpstr>Prompt a user</vt:lpstr>
      <vt:lpstr>Constructors as converters</vt:lpstr>
      <vt:lpstr>Any questions?</vt:lpstr>
      <vt:lpstr>Temperature Check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Principles</dc:title>
  <dc:creator>Marde Helbig</dc:creator>
  <cp:revision>1</cp:revision>
  <dcterms:created xsi:type="dcterms:W3CDTF">2024-07-16T05:37:24Z</dcterms:created>
  <dcterms:modified xsi:type="dcterms:W3CDTF">2024-07-26T02:19:03Z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