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8"/>
  </p:notesMasterIdLst>
  <p:handoutMasterIdLst>
    <p:handoutMasterId r:id="rId29"/>
  </p:handoutMasterIdLst>
  <p:sldIdLst>
    <p:sldId id="256" r:id="rId5"/>
    <p:sldId id="356" r:id="rId6"/>
    <p:sldId id="363" r:id="rId7"/>
    <p:sldId id="394" r:id="rId8"/>
    <p:sldId id="375" r:id="rId9"/>
    <p:sldId id="376" r:id="rId10"/>
    <p:sldId id="377" r:id="rId11"/>
    <p:sldId id="379" r:id="rId12"/>
    <p:sldId id="380" r:id="rId13"/>
    <p:sldId id="381" r:id="rId14"/>
    <p:sldId id="383" r:id="rId15"/>
    <p:sldId id="382" r:id="rId16"/>
    <p:sldId id="386" r:id="rId17"/>
    <p:sldId id="361" r:id="rId18"/>
    <p:sldId id="362" r:id="rId19"/>
    <p:sldId id="387" r:id="rId20"/>
    <p:sldId id="390" r:id="rId21"/>
    <p:sldId id="391" r:id="rId22"/>
    <p:sldId id="392" r:id="rId23"/>
    <p:sldId id="393" r:id="rId24"/>
    <p:sldId id="395" r:id="rId25"/>
    <p:sldId id="388" r:id="rId26"/>
    <p:sldId id="3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30D"/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ison Cann" userId="S::harrison.cann@griffithuni.edu.au::e7a75992-1f7b-4aa9-847f-6bdb33204a24" providerId="AD" clId="Web-{AFCEF85A-D736-BF54-581C-F8BC6E26894B}"/>
    <pc:docChg chg="modSld">
      <pc:chgData name="Harrison Cann" userId="S::harrison.cann@griffithuni.edu.au::e7a75992-1f7b-4aa9-847f-6bdb33204a24" providerId="AD" clId="Web-{AFCEF85A-D736-BF54-581C-F8BC6E26894B}" dt="2024-08-30T01:01:47.841" v="0" actId="1076"/>
      <pc:docMkLst>
        <pc:docMk/>
      </pc:docMkLst>
      <pc:sldChg chg="modSp">
        <pc:chgData name="Harrison Cann" userId="S::harrison.cann@griffithuni.edu.au::e7a75992-1f7b-4aa9-847f-6bdb33204a24" providerId="AD" clId="Web-{AFCEF85A-D736-BF54-581C-F8BC6E26894B}" dt="2024-08-30T01:01:47.841" v="0" actId="1076"/>
        <pc:sldMkLst>
          <pc:docMk/>
          <pc:sldMk cId="1699383597" sldId="386"/>
        </pc:sldMkLst>
        <pc:spChg chg="mod">
          <ac:chgData name="Harrison Cann" userId="S::harrison.cann@griffithuni.edu.au::e7a75992-1f7b-4aa9-847f-6bdb33204a24" providerId="AD" clId="Web-{AFCEF85A-D736-BF54-581C-F8BC6E26894B}" dt="2024-08-30T01:01:47.841" v="0" actId="1076"/>
          <ac:spMkLst>
            <pc:docMk/>
            <pc:sldMk cId="1699383597" sldId="386"/>
            <ac:spMk id="6" creationId="{63E90E11-88E7-3E63-85D0-EA5215024B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5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336344" y="2984562"/>
            <a:ext cx="5722651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forLoop5.py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#prompt user for number of rows and columns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rows = int(input(“Number of rows: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columns = int(input(“Number of columns: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#what will we use here as sequence?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r in range(1, rows):  #why start with 1?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for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c in range(1, columns):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	#print (r, “ “,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c)  #printing out the values of r and c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print(“#”)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print() #print a new line after each row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266299"/>
            <a:ext cx="8441955" cy="14773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Prompt the user for the number of rows and columns, and then print out # accordingly, e.g.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 of rows: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Number of columns: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white"/>
                </a:solidFill>
                <a:latin typeface="Tw Cen MT" panose="020B0602020104020603"/>
              </a:rPr>
              <a:t>#######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white"/>
                </a:solidFill>
                <a:latin typeface="Tw Cen MT" panose="020B0602020104020603"/>
              </a:rPr>
              <a:t>#######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24" y="5464565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7714191" y="5141399"/>
            <a:ext cx="29360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What is happening here with a nested </a:t>
            </a:r>
            <a:r>
              <a:rPr lang="en-US" dirty="0">
                <a:solidFill>
                  <a:prstClr val="white"/>
                </a:solidFill>
                <a:latin typeface="Txtt"/>
              </a:rPr>
              <a:t>for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E1D97-0915-FB88-41B4-F6D997CD1D37}"/>
              </a:ext>
            </a:extLst>
          </p:cNvPr>
          <p:cNvSpPr txBox="1"/>
          <p:nvPr/>
        </p:nvSpPr>
        <p:spPr>
          <a:xfrm>
            <a:off x="7714190" y="5886948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printing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382268" y="2086319"/>
            <a:ext cx="5722651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forLoop6.py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#prompt user for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input(“Enter a string: “)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#what will we use here as sequence?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s in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#what will we check for?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(type(s) == ‘int’):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print(“Number of digits in string,  “,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, “ : “, num)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501338"/>
            <a:ext cx="6648155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Prompt the user for a string. Print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out the number of digits in the string.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88EC4DC9-3C8D-E56D-27FA-02B82D29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90" y="5476113"/>
            <a:ext cx="844767" cy="844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9546-C955-7494-55FD-FAB7F99583C0}"/>
              </a:ext>
            </a:extLst>
          </p:cNvPr>
          <p:cNvSpPr txBox="1"/>
          <p:nvPr/>
        </p:nvSpPr>
        <p:spPr>
          <a:xfrm>
            <a:off x="2709349" y="5756063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working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A74F-C5DD-013E-79C9-08600B22DB5B}"/>
              </a:ext>
            </a:extLst>
          </p:cNvPr>
          <p:cNvSpPr txBox="1"/>
          <p:nvPr/>
        </p:nvSpPr>
        <p:spPr>
          <a:xfrm>
            <a:off x="6575295" y="5713830"/>
            <a:ext cx="306848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Use built-in function: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isnumeric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...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isalpha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1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583154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grades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grade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until a negative grade is entered.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0" y="2438812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2224444" y="2663651"/>
            <a:ext cx="78158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will we change this problem to solve it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loop instead of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while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382268" y="3745855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BD705EEC-B33E-4F28-9310-0A15E540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6" y="4709077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4139B-AD10-43EC-105B-EBD857577015}"/>
              </a:ext>
            </a:extLst>
          </p:cNvPr>
          <p:cNvSpPr txBox="1"/>
          <p:nvPr/>
        </p:nvSpPr>
        <p:spPr>
          <a:xfrm>
            <a:off x="2427344" y="4946794"/>
            <a:ext cx="37833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key differences here? Why?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382270" y="1252221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A33E0-0A84-C85F-FB82-252FDD75F057}"/>
              </a:ext>
            </a:extLst>
          </p:cNvPr>
          <p:cNvSpPr txBox="1"/>
          <p:nvPr/>
        </p:nvSpPr>
        <p:spPr>
          <a:xfrm>
            <a:off x="1382270" y="2345476"/>
            <a:ext cx="6226628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forLoop7.py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grade example using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#determine how many grades will be entered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int(input(“How many grades will be entered: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total = 0 #sum of the grades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using the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range(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):  #is this correct?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grade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float(input(“Enter a grade: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total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print(“Number of grades: “, </a:t>
            </a:r>
            <a:r>
              <a:rPr lang="en-US" noProof="0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print(“Grade average: “, (total/</a:t>
            </a:r>
            <a:r>
              <a:rPr kumimoji="0" lang="en-US" sz="18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gradeNumber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3" descr="Question Cat">
            <a:extLst>
              <a:ext uri="{FF2B5EF4-FFF2-40B4-BE49-F238E27FC236}">
                <a16:creationId xmlns:a16="http://schemas.microsoft.com/office/drawing/2014/main" id="{94F951D0-2B9E-4A13-B9FF-9DED7A74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83" y="4311523"/>
            <a:ext cx="844767" cy="844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DE7AA-062B-CCDA-F2BF-93F5F04F8C1C}"/>
              </a:ext>
            </a:extLst>
          </p:cNvPr>
          <p:cNvSpPr txBox="1"/>
          <p:nvPr/>
        </p:nvSpPr>
        <p:spPr>
          <a:xfrm>
            <a:off x="6348842" y="4591473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working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5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69908" y="606100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loops?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6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14: PASS, break, continue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9982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control statements – pass, break, continue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605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3 control statements are used in the bodies of other control statements (such as </a:t>
            </a:r>
            <a:r>
              <a:rPr lang="en-US" dirty="0">
                <a:latin typeface="Txtt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while</a:t>
            </a:r>
            <a:r>
              <a:rPr lang="en-US" dirty="0"/>
              <a:t>) to change their normal </a:t>
            </a:r>
            <a:r>
              <a:rPr lang="en-US" dirty="0" err="1"/>
              <a:t>behaviour</a:t>
            </a:r>
            <a:endParaRPr lang="en-US" b="1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7" y="916181"/>
            <a:ext cx="893837" cy="893837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619A256C-660C-CCA1-7439-FBE13E88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43" y="3353521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C38D1-D3B9-7CCB-8AF4-856C7DC85D48}"/>
              </a:ext>
            </a:extLst>
          </p:cNvPr>
          <p:cNvSpPr txBox="1"/>
          <p:nvPr/>
        </p:nvSpPr>
        <p:spPr>
          <a:xfrm>
            <a:off x="2461691" y="3591238"/>
            <a:ext cx="20160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But why? And how?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null operation – pass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47" y="1550998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pass</a:t>
            </a:r>
            <a:r>
              <a:rPr lang="en-US" dirty="0"/>
              <a:t> statement does nothing</a:t>
            </a:r>
          </a:p>
          <a:p>
            <a:r>
              <a:rPr lang="en-US" dirty="0"/>
              <a:t>Used as a placeholder where a statement is required but nothing should be done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A3018-4F2E-86D7-B8A0-EB045A39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27" y="3413766"/>
            <a:ext cx="3526619" cy="129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693790" y="3141779"/>
            <a:ext cx="5195636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pass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pass #do nothing if n is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FFF4-E9E2-00D5-7B80-6AFF434F4764}"/>
              </a:ext>
            </a:extLst>
          </p:cNvPr>
          <p:cNvSpPr txBox="1"/>
          <p:nvPr/>
        </p:nvSpPr>
        <p:spPr>
          <a:xfrm>
            <a:off x="1451727" y="4803772"/>
            <a:ext cx="3526619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446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8642"/>
            <a:ext cx="9905998" cy="1478570"/>
          </a:xfrm>
        </p:spPr>
        <p:txBody>
          <a:bodyPr/>
          <a:lstStyle/>
          <a:p>
            <a:r>
              <a:rPr lang="en-US" dirty="0"/>
              <a:t>Break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65" y="1190839"/>
            <a:ext cx="10952044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break</a:t>
            </a:r>
            <a:r>
              <a:rPr lang="en-US" dirty="0"/>
              <a:t> statement terminates the execution of the loop body it occurs in, AND the loop itself</a:t>
            </a:r>
          </a:p>
          <a:p>
            <a:r>
              <a:rPr lang="en-US" dirty="0"/>
              <a:t>Most useful in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loops that achieve their aim before reaching the end of the sequence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13" y="72428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913588" y="3387466"/>
            <a:ext cx="503858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break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 == 1):  #if (not n): nothing. Why?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break  #exits body of loop and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90F0-5B5B-4D9E-1A1D-68A4B6B99AD1}"/>
              </a:ext>
            </a:extLst>
          </p:cNvPr>
          <p:cNvSpPr txBox="1"/>
          <p:nvPr/>
        </p:nvSpPr>
        <p:spPr>
          <a:xfrm>
            <a:off x="6467192" y="4409387"/>
            <a:ext cx="3274337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07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control flow statements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dirty="0"/>
              <a:t>Control flows through program statements from top to bottom</a:t>
            </a:r>
          </a:p>
          <a:p>
            <a:r>
              <a:rPr lang="en-US" dirty="0"/>
              <a:t>Except where </a:t>
            </a:r>
            <a:r>
              <a:rPr lang="en-US" b="1" dirty="0"/>
              <a:t>control flow statements </a:t>
            </a:r>
            <a:r>
              <a:rPr lang="en-US" dirty="0"/>
              <a:t>alter this sequence with selections and loops</a:t>
            </a:r>
          </a:p>
          <a:p>
            <a:r>
              <a:rPr lang="en-US" b="1" dirty="0"/>
              <a:t>Selections</a:t>
            </a:r>
            <a:r>
              <a:rPr lang="en-US" dirty="0"/>
              <a:t>: structures where program decides whether to execute some statements or not (</a:t>
            </a:r>
            <a:r>
              <a:rPr lang="en-US" dirty="0">
                <a:latin typeface="Txtt"/>
              </a:rPr>
              <a:t>if</a:t>
            </a:r>
            <a:r>
              <a:rPr lang="en-US" dirty="0"/>
              <a:t>, </a:t>
            </a:r>
            <a:r>
              <a:rPr lang="en-US" dirty="0" err="1">
                <a:latin typeface="Txtt"/>
              </a:rPr>
              <a:t>elif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else</a:t>
            </a:r>
            <a:r>
              <a:rPr lang="en-US" dirty="0"/>
              <a:t>)</a:t>
            </a:r>
          </a:p>
          <a:p>
            <a:r>
              <a:rPr lang="en-US" b="1" dirty="0"/>
              <a:t>Loops</a:t>
            </a:r>
            <a:r>
              <a:rPr lang="en-US" dirty="0"/>
              <a:t>: structures where programs repeat statements multiple times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0582"/>
            <a:ext cx="9905998" cy="1478570"/>
          </a:xfrm>
        </p:spPr>
        <p:txBody>
          <a:bodyPr/>
          <a:lstStyle/>
          <a:p>
            <a:r>
              <a:rPr lang="en-US" dirty="0"/>
              <a:t>Continue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98" y="1149742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continue</a:t>
            </a:r>
            <a:r>
              <a:rPr lang="en-US" dirty="0"/>
              <a:t> statement terminates the current execution of the loop body it occurs in, but NOT the loop</a:t>
            </a:r>
          </a:p>
          <a:p>
            <a:r>
              <a:rPr lang="en-US" dirty="0"/>
              <a:t>It skips to the next iteration of the loop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82215" y="3398795"/>
            <a:ext cx="596717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continue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continue  #exits body of loop, skips to next iteration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7EF67-5F50-5E57-C676-F0ED04E9AEBB}"/>
              </a:ext>
            </a:extLst>
          </p:cNvPr>
          <p:cNvSpPr txBox="1"/>
          <p:nvPr/>
        </p:nvSpPr>
        <p:spPr>
          <a:xfrm>
            <a:off x="6785873" y="4008911"/>
            <a:ext cx="3444543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22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8642"/>
            <a:ext cx="9905998" cy="1478570"/>
          </a:xfrm>
        </p:spPr>
        <p:txBody>
          <a:bodyPr/>
          <a:lstStyle/>
          <a:p>
            <a:r>
              <a:rPr lang="en-US" dirty="0"/>
              <a:t>Break statement – BAD practice</a:t>
            </a:r>
            <a:endParaRPr lang="en-AU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13" y="72428"/>
            <a:ext cx="893837" cy="89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C7AE8-8C57-A8F6-966B-84759A99A1ED}"/>
              </a:ext>
            </a:extLst>
          </p:cNvPr>
          <p:cNvSpPr txBox="1"/>
          <p:nvPr/>
        </p:nvSpPr>
        <p:spPr>
          <a:xfrm>
            <a:off x="174926" y="1040910"/>
            <a:ext cx="5921074" cy="575542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 -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 (True):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do with value?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#why here? why not after reading?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	if (grade &lt; 0):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	break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grades entered and average)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print(“Number of grades: “, num)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print(“Average grade: “, sum/num)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49C9E-8D97-B242-DB8B-8514F31E070C}"/>
              </a:ext>
            </a:extLst>
          </p:cNvPr>
          <p:cNvSpPr txBox="1"/>
          <p:nvPr/>
        </p:nvSpPr>
        <p:spPr>
          <a:xfrm>
            <a:off x="6202285" y="1216521"/>
            <a:ext cx="5921074" cy="526297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 -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 (grade &gt;= 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do with value?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#why here? why not after reading?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grades entered and average)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print(“Number of grades: “, num)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print(“Average grade: “, sum/num)</a:t>
            </a:r>
          </a:p>
        </p:txBody>
      </p:sp>
      <p:pic>
        <p:nvPicPr>
          <p:cNvPr id="12" name="Picture 11" descr="Ashamed Max The Husky">
            <a:extLst>
              <a:ext uri="{FF2B5EF4-FFF2-40B4-BE49-F238E27FC236}">
                <a16:creationId xmlns:a16="http://schemas.microsoft.com/office/drawing/2014/main" id="{D15DB1FD-8B39-06BE-BF9B-DA3497AF3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07" y="3041780"/>
            <a:ext cx="500035" cy="500035"/>
          </a:xfrm>
          <a:prstGeom prst="rect">
            <a:avLst/>
          </a:prstGeom>
        </p:spPr>
      </p:pic>
      <p:pic>
        <p:nvPicPr>
          <p:cNvPr id="13" name="Picture 12" descr="Ashamed Max The Husky">
            <a:extLst>
              <a:ext uri="{FF2B5EF4-FFF2-40B4-BE49-F238E27FC236}">
                <a16:creationId xmlns:a16="http://schemas.microsoft.com/office/drawing/2014/main" id="{FE888790-AE36-C2B6-B271-5C782EF1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776" y="4178829"/>
            <a:ext cx="520957" cy="52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5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pass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break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continue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1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Loops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b="1" dirty="0"/>
              <a:t>Indefinite loops</a:t>
            </a:r>
            <a:r>
              <a:rPr lang="en-US" dirty="0"/>
              <a:t>: do not know how many repetitions are required – will repeat until a specified condition is met (</a:t>
            </a:r>
            <a:r>
              <a:rPr lang="en-US" dirty="0">
                <a:latin typeface="Txtt"/>
              </a:rPr>
              <a:t>while</a:t>
            </a:r>
            <a:r>
              <a:rPr lang="en-US" dirty="0"/>
              <a:t> loop)</a:t>
            </a:r>
          </a:p>
          <a:p>
            <a:r>
              <a:rPr lang="en-US" b="1" dirty="0"/>
              <a:t>Definite loops</a:t>
            </a:r>
            <a:r>
              <a:rPr lang="en-US" dirty="0"/>
              <a:t>: know how many repetitions are required (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loop)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-24363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Recap: While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903732" y="788125"/>
            <a:ext cx="9596565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marks for their courses completed so far. Prompt the student for their mark until a negative mark is entered. Print out the number of marks entered and the student’s average mark. 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39" y="1924717"/>
            <a:ext cx="809239" cy="809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7227565" y="1924717"/>
            <a:ext cx="4325410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3210-77D6-62C5-CB05-7549CE767839}"/>
              </a:ext>
            </a:extLst>
          </p:cNvPr>
          <p:cNvSpPr txBox="1"/>
          <p:nvPr/>
        </p:nvSpPr>
        <p:spPr>
          <a:xfrm>
            <a:off x="414195" y="1502697"/>
            <a:ext cx="5921074" cy="526297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 -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while (grade &gt;= 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do with value?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#why here? why not after reading?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grade = float(input(“Enter a grade (negative value to stop):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grades entered and average)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print(“Number of grades: “, num)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print(“Average grade: “, sum/num)</a:t>
            </a:r>
          </a:p>
        </p:txBody>
      </p:sp>
      <p:pic>
        <p:nvPicPr>
          <p:cNvPr id="9" name="Picture 8" descr="Telescope">
            <a:extLst>
              <a:ext uri="{FF2B5EF4-FFF2-40B4-BE49-F238E27FC236}">
                <a16:creationId xmlns:a16="http://schemas.microsoft.com/office/drawing/2014/main" id="{D5917281-830E-7538-3266-887A1ACE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27" y="4907170"/>
            <a:ext cx="1020651" cy="669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FC29EA-45CB-8913-4795-792D1A9B69D9}"/>
              </a:ext>
            </a:extLst>
          </p:cNvPr>
          <p:cNvSpPr txBox="1"/>
          <p:nvPr/>
        </p:nvSpPr>
        <p:spPr>
          <a:xfrm>
            <a:off x="7093955" y="5576935"/>
            <a:ext cx="3453331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some important observations?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E948F-9D4B-32DA-C8B0-196437FF2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073" y="2892201"/>
            <a:ext cx="4060703" cy="1063076"/>
          </a:xfrm>
          <a:prstGeom prst="rect">
            <a:avLst/>
          </a:prstGeom>
        </p:spPr>
      </p:pic>
      <p:pic>
        <p:nvPicPr>
          <p:cNvPr id="6" name="Picture 5" descr="Party Bee">
            <a:extLst>
              <a:ext uri="{FF2B5EF4-FFF2-40B4-BE49-F238E27FC236}">
                <a16:creationId xmlns:a16="http://schemas.microsoft.com/office/drawing/2014/main" id="{2ABE1A88-CEF7-33AE-DBB4-499D4B7C2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820" y="3423739"/>
            <a:ext cx="964194" cy="9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13: definite loops with for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846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6B251-C177-7F3D-73E6-7FDBB68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90" y="2991003"/>
            <a:ext cx="4459673" cy="818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For loop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3210826">
            <a:off x="3419231" y="2574641"/>
            <a:ext cx="925647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631" y="1984925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for loop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38818" y="2258398"/>
            <a:ext cx="1402818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751190" y="1372355"/>
            <a:ext cx="567836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variable name that will be used to iterate over </a:t>
            </a:r>
            <a:r>
              <a:rPr lang="en-US" sz="1800" dirty="0">
                <a:latin typeface="Txtt"/>
              </a:rPr>
              <a:t>sequence</a:t>
            </a:r>
            <a:endParaRPr lang="en-AU" sz="1800" dirty="0">
              <a:latin typeface="Txt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12195592">
            <a:off x="8171035" y="3276201"/>
            <a:ext cx="1000731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8862889" y="3429000"/>
            <a:ext cx="2892202" cy="695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body statement(s) from </a:t>
            </a:r>
            <a:r>
              <a:rPr lang="en-US" sz="1800" dirty="0">
                <a:latin typeface="Txtt"/>
              </a:rPr>
              <a:t>sequence</a:t>
            </a:r>
            <a:endParaRPr lang="en-AU" sz="1800" dirty="0">
              <a:latin typeface="Txt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6200000">
            <a:off x="5451751" y="400452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4335957" y="4519655"/>
            <a:ext cx="324347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executed repeatedly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4335957" y="5036165"/>
            <a:ext cx="257306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512" y="387295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3583F4-F44B-FA05-66CB-2DCDCEF5A89E}"/>
              </a:ext>
            </a:extLst>
          </p:cNvPr>
          <p:cNvSpPr/>
          <p:nvPr/>
        </p:nvSpPr>
        <p:spPr>
          <a:xfrm rot="7946550">
            <a:off x="7407051" y="2689623"/>
            <a:ext cx="820849" cy="313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9C3D61-8544-47B5-DE73-74C8771AB704}"/>
              </a:ext>
            </a:extLst>
          </p:cNvPr>
          <p:cNvSpPr txBox="1">
            <a:spLocks/>
          </p:cNvSpPr>
          <p:nvPr/>
        </p:nvSpPr>
        <p:spPr>
          <a:xfrm>
            <a:off x="7110845" y="2029342"/>
            <a:ext cx="4459673" cy="695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sequence of values that variable-name will be assigned each time the loop body executes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9726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1382270" y="2141120"/>
            <a:ext cx="446134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forString.py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characters of string vertically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“hello there!”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ch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ch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  #default end=‘\n’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6348388" y="1767944"/>
            <a:ext cx="2463042" cy="39703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forString.py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767944"/>
            <a:ext cx="446134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Processing a string character by character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Wondering Max The Husky">
            <a:extLst>
              <a:ext uri="{FF2B5EF4-FFF2-40B4-BE49-F238E27FC236}">
                <a16:creationId xmlns:a16="http://schemas.microsoft.com/office/drawing/2014/main" id="{70AC07C2-2AF0-4D97-E833-7E338119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573" y="190122"/>
            <a:ext cx="879695" cy="8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1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907107" y="4411837"/>
            <a:ext cx="5428162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0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 range(11):  #11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print()  #add new line after all numbers are printed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245612"/>
            <a:ext cx="643992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An instance of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an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object that are a sequency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values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5D5C9-84F3-539E-2626-72B790B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1749181"/>
            <a:ext cx="6919758" cy="2414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44C72-01FC-D293-930B-A7FB684C70A6}"/>
              </a:ext>
            </a:extLst>
          </p:cNvPr>
          <p:cNvSpPr txBox="1"/>
          <p:nvPr/>
        </p:nvSpPr>
        <p:spPr>
          <a:xfrm>
            <a:off x="6573820" y="4420016"/>
            <a:ext cx="5428162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1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 range(1, 11):  #11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print()  #add new line after all numbers are printed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3" name="Picture 2" descr="Wondering Max The Husky">
            <a:extLst>
              <a:ext uri="{FF2B5EF4-FFF2-40B4-BE49-F238E27FC236}">
                <a16:creationId xmlns:a16="http://schemas.microsoft.com/office/drawing/2014/main" id="{4C7C5E8F-F313-D7CC-C829-8654B56F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573" y="190122"/>
            <a:ext cx="879695" cy="8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78159" y="4590372"/>
            <a:ext cx="5779021" cy="166199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forLoop3.py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print the numbers 5 to 25 in steps (increments)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of 5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i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in range(5, 30, 5):  #30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sz="1700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print()  #add new line after all numbers are printed</a:t>
            </a: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390465"/>
            <a:ext cx="643992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An instance of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an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object that are a sequency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values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5D5C9-84F3-539E-2626-72B790B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1894034"/>
            <a:ext cx="6919758" cy="2414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3E055-013F-C40B-DC10-0CEA0D671FF7}"/>
              </a:ext>
            </a:extLst>
          </p:cNvPr>
          <p:cNvSpPr txBox="1"/>
          <p:nvPr/>
        </p:nvSpPr>
        <p:spPr>
          <a:xfrm>
            <a:off x="6027451" y="4590372"/>
            <a:ext cx="6095892" cy="19236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forLoop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4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print the numbers 25 to 5 in steps (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de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crements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)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of 5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#descending order (from high to low) using -5 and not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i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in range(25, 0, -5):  #0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sz="1700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print()  #add new line after all numbers are printed</a:t>
            </a: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6" name="Picture 5" descr="Wondering Max The Husky">
            <a:extLst>
              <a:ext uri="{FF2B5EF4-FFF2-40B4-BE49-F238E27FC236}">
                <a16:creationId xmlns:a16="http://schemas.microsoft.com/office/drawing/2014/main" id="{BE09E6EA-0405-59EF-357A-056DE879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573" y="190122"/>
            <a:ext cx="879695" cy="8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92d16fe-2316-4afb-8d84-264083cc4a81"/>
    <ds:schemaRef ds:uri="5ab5858c-e3b4-4572-9a20-0273a20b92b7"/>
  </ds:schemaRefs>
</ds:datastoreItem>
</file>

<file path=customXml/itemProps3.xml><?xml version="1.0" encoding="utf-8"?>
<ds:datastoreItem xmlns:ds="http://schemas.openxmlformats.org/officeDocument/2006/customXml" ds:itemID="{320D7849-F5AD-4186-A385-A08FD9105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5858c-e3b4-4572-9a20-0273a20b92b7"/>
    <ds:schemaRef ds:uri="292d16fe-2316-4afb-8d84-264083cc4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2166</TotalTime>
  <Words>1996</Words>
  <Application>Microsoft Office PowerPoint</Application>
  <PresentationFormat>Widescreen</PresentationFormat>
  <Paragraphs>273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Circuit</vt:lpstr>
      <vt:lpstr>Programming Principles</vt:lpstr>
      <vt:lpstr>control flow statements</vt:lpstr>
      <vt:lpstr>Loops</vt:lpstr>
      <vt:lpstr>Recap: While loop</vt:lpstr>
      <vt:lpstr>Control and Data</vt:lpstr>
      <vt:lpstr>For loop</vt:lpstr>
      <vt:lpstr>For loop with strings</vt:lpstr>
      <vt:lpstr>For loop with ranges</vt:lpstr>
      <vt:lpstr>For loop with ranges</vt:lpstr>
      <vt:lpstr>for loop – problem solving</vt:lpstr>
      <vt:lpstr>For loop – problem solving</vt:lpstr>
      <vt:lpstr>for loop – problem solving</vt:lpstr>
      <vt:lpstr>for loop – problem solving</vt:lpstr>
      <vt:lpstr>Any questions?</vt:lpstr>
      <vt:lpstr>Temperature Check</vt:lpstr>
      <vt:lpstr>Control and Data</vt:lpstr>
      <vt:lpstr>control statements – pass, break, continue</vt:lpstr>
      <vt:lpstr>null operation – pass statement</vt:lpstr>
      <vt:lpstr>Break statement</vt:lpstr>
      <vt:lpstr>Continue statement</vt:lpstr>
      <vt:lpstr>Break statement – BAD practice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Marde Helbig</cp:lastModifiedBy>
  <cp:revision>71</cp:revision>
  <dcterms:created xsi:type="dcterms:W3CDTF">2024-07-16T05:37:24Z</dcterms:created>
  <dcterms:modified xsi:type="dcterms:W3CDTF">2024-09-08T00:40:50Z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