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55"/>
  </p:notesMasterIdLst>
  <p:handoutMasterIdLst>
    <p:handoutMasterId r:id="rId56"/>
  </p:handoutMasterIdLst>
  <p:sldIdLst>
    <p:sldId id="613" r:id="rId2"/>
    <p:sldId id="458" r:id="rId3"/>
    <p:sldId id="322" r:id="rId4"/>
    <p:sldId id="609" r:id="rId5"/>
    <p:sldId id="608" r:id="rId6"/>
    <p:sldId id="461" r:id="rId7"/>
    <p:sldId id="462" r:id="rId8"/>
    <p:sldId id="463" r:id="rId9"/>
    <p:sldId id="464" r:id="rId10"/>
    <p:sldId id="465" r:id="rId11"/>
    <p:sldId id="466" r:id="rId12"/>
    <p:sldId id="467" r:id="rId13"/>
    <p:sldId id="468" r:id="rId14"/>
    <p:sldId id="469" r:id="rId15"/>
    <p:sldId id="470" r:id="rId16"/>
    <p:sldId id="471" r:id="rId17"/>
    <p:sldId id="472" r:id="rId18"/>
    <p:sldId id="480" r:id="rId19"/>
    <p:sldId id="481" r:id="rId20"/>
    <p:sldId id="482" r:id="rId21"/>
    <p:sldId id="483" r:id="rId22"/>
    <p:sldId id="484" r:id="rId23"/>
    <p:sldId id="485" r:id="rId24"/>
    <p:sldId id="486" r:id="rId25"/>
    <p:sldId id="602" r:id="rId26"/>
    <p:sldId id="604" r:id="rId27"/>
    <p:sldId id="605" r:id="rId28"/>
    <p:sldId id="606" r:id="rId29"/>
    <p:sldId id="607" r:id="rId30"/>
    <p:sldId id="500" r:id="rId31"/>
    <p:sldId id="501" r:id="rId32"/>
    <p:sldId id="502" r:id="rId33"/>
    <p:sldId id="503" r:id="rId34"/>
    <p:sldId id="504" r:id="rId35"/>
    <p:sldId id="505" r:id="rId36"/>
    <p:sldId id="506" r:id="rId37"/>
    <p:sldId id="507" r:id="rId38"/>
    <p:sldId id="508" r:id="rId39"/>
    <p:sldId id="509" r:id="rId40"/>
    <p:sldId id="510" r:id="rId41"/>
    <p:sldId id="511" r:id="rId42"/>
    <p:sldId id="513" r:id="rId43"/>
    <p:sldId id="514" r:id="rId44"/>
    <p:sldId id="515" r:id="rId45"/>
    <p:sldId id="516" r:id="rId46"/>
    <p:sldId id="523" r:id="rId47"/>
    <p:sldId id="524" r:id="rId48"/>
    <p:sldId id="525" r:id="rId49"/>
    <p:sldId id="527" r:id="rId50"/>
    <p:sldId id="528" r:id="rId51"/>
    <p:sldId id="529" r:id="rId52"/>
    <p:sldId id="530" r:id="rId53"/>
    <p:sldId id="556" r:id="rId54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BF0"/>
    <a:srgbClr val="FF5D0D"/>
    <a:srgbClr val="0000FF"/>
    <a:srgbClr val="29BAFF"/>
    <a:srgbClr val="BF24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0AAE50-3D36-4ED8-AAF3-8A9E90A243B8}" v="1" dt="2025-03-18T08:34:58.9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71" autoAdjust="0"/>
    <p:restoredTop sz="59661" autoAdjust="0"/>
  </p:normalViewPr>
  <p:slideViewPr>
    <p:cSldViewPr>
      <p:cViewPr varScale="1">
        <p:scale>
          <a:sx n="60" d="100"/>
          <a:sy n="60" d="100"/>
        </p:scale>
        <p:origin x="139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5" d="100"/>
        <a:sy n="185" d="100"/>
      </p:scale>
      <p:origin x="0" y="12336"/>
    </p:cViewPr>
  </p:sorterViewPr>
  <p:notesViewPr>
    <p:cSldViewPr>
      <p:cViewPr varScale="1">
        <p:scale>
          <a:sx n="85" d="100"/>
          <a:sy n="85" d="100"/>
        </p:scale>
        <p:origin x="3168" y="96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microsoft.com/office/2016/11/relationships/changesInfo" Target="changesInfos/changesInfo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en Duc Anh 20225468" userId="21c7bed5-23d5-4149-beba-d899de50f15b" providerId="ADAL" clId="{4A0AAE50-3D36-4ED8-AAF3-8A9E90A243B8}"/>
    <pc:docChg chg="addSld delSld modSld modMainMaster">
      <pc:chgData name="Nguyen Duc Anh 20225468" userId="21c7bed5-23d5-4149-beba-d899de50f15b" providerId="ADAL" clId="{4A0AAE50-3D36-4ED8-AAF3-8A9E90A243B8}" dt="2025-03-18T08:35:44.842" v="5" actId="207"/>
      <pc:docMkLst>
        <pc:docMk/>
      </pc:docMkLst>
      <pc:sldChg chg="del">
        <pc:chgData name="Nguyen Duc Anh 20225468" userId="21c7bed5-23d5-4149-beba-d899de50f15b" providerId="ADAL" clId="{4A0AAE50-3D36-4ED8-AAF3-8A9E90A243B8}" dt="2025-03-18T08:35:01.079" v="1" actId="47"/>
        <pc:sldMkLst>
          <pc:docMk/>
          <pc:sldMk cId="2701483412" sldId="612"/>
        </pc:sldMkLst>
      </pc:sldChg>
      <pc:sldChg chg="add">
        <pc:chgData name="Nguyen Duc Anh 20225468" userId="21c7bed5-23d5-4149-beba-d899de50f15b" providerId="ADAL" clId="{4A0AAE50-3D36-4ED8-AAF3-8A9E90A243B8}" dt="2025-03-18T08:34:58.914" v="0"/>
        <pc:sldMkLst>
          <pc:docMk/>
          <pc:sldMk cId="3403956229" sldId="613"/>
        </pc:sldMkLst>
      </pc:sldChg>
      <pc:sldMasterChg chg="modSp mod modSldLayout">
        <pc:chgData name="Nguyen Duc Anh 20225468" userId="21c7bed5-23d5-4149-beba-d899de50f15b" providerId="ADAL" clId="{4A0AAE50-3D36-4ED8-AAF3-8A9E90A243B8}" dt="2025-03-18T08:35:44.842" v="5" actId="207"/>
        <pc:sldMasterMkLst>
          <pc:docMk/>
          <pc:sldMasterMk cId="209646279" sldId="2147483673"/>
        </pc:sldMasterMkLst>
        <pc:spChg chg="mod">
          <ac:chgData name="Nguyen Duc Anh 20225468" userId="21c7bed5-23d5-4149-beba-d899de50f15b" providerId="ADAL" clId="{4A0AAE50-3D36-4ED8-AAF3-8A9E90A243B8}" dt="2025-03-18T08:35:14.406" v="2" actId="20577"/>
          <ac:spMkLst>
            <pc:docMk/>
            <pc:sldMasterMk cId="209646279" sldId="2147483673"/>
            <ac:spMk id="7" creationId="{00000000-0000-0000-0000-000000000000}"/>
          </ac:spMkLst>
        </pc:spChg>
        <pc:sldLayoutChg chg="addSp modSp mod">
          <pc:chgData name="Nguyen Duc Anh 20225468" userId="21c7bed5-23d5-4149-beba-d899de50f15b" providerId="ADAL" clId="{4A0AAE50-3D36-4ED8-AAF3-8A9E90A243B8}" dt="2025-03-18T08:35:44.842" v="5" actId="207"/>
          <pc:sldLayoutMkLst>
            <pc:docMk/>
            <pc:sldMasterMk cId="209646279" sldId="2147483673"/>
            <pc:sldLayoutMk cId="3391828970" sldId="2147483692"/>
          </pc:sldLayoutMkLst>
          <pc:spChg chg="add mod">
            <ac:chgData name="Nguyen Duc Anh 20225468" userId="21c7bed5-23d5-4149-beba-d899de50f15b" providerId="ADAL" clId="{4A0AAE50-3D36-4ED8-AAF3-8A9E90A243B8}" dt="2025-03-18T08:35:44.842" v="5" actId="207"/>
            <ac:spMkLst>
              <pc:docMk/>
              <pc:sldMasterMk cId="209646279" sldId="2147483673"/>
              <pc:sldLayoutMk cId="3391828970" sldId="2147483692"/>
              <ac:spMk id="2" creationId="{D2827582-8E02-72BF-EE37-AE81EAED819E}"/>
            </ac:spMkLst>
          </pc:spChg>
        </pc:sldLayoutChg>
      </pc:sldMasterChg>
    </pc:docChg>
  </pc:docChgLst>
  <pc:docChgLst>
    <pc:chgData name="Nguyen Duc Anh 20225468" userId="21c7bed5-23d5-4149-beba-d899de50f15b" providerId="ADAL" clId="{408DE1DE-DB7F-4A1E-A4F4-84FF8ECA8331}"/>
    <pc:docChg chg="undo custSel addSld delSld modSld sldOrd">
      <pc:chgData name="Nguyen Duc Anh 20225468" userId="21c7bed5-23d5-4149-beba-d899de50f15b" providerId="ADAL" clId="{408DE1DE-DB7F-4A1E-A4F4-84FF8ECA8331}" dt="2025-03-09T15:42:46.684" v="404"/>
      <pc:docMkLst>
        <pc:docMk/>
      </pc:docMkLst>
      <pc:sldChg chg="modSp mod modAnim modNotesTx">
        <pc:chgData name="Nguyen Duc Anh 20225468" userId="21c7bed5-23d5-4149-beba-d899de50f15b" providerId="ADAL" clId="{408DE1DE-DB7F-4A1E-A4F4-84FF8ECA8331}" dt="2025-02-28T12:01:47.111" v="91" actId="15"/>
        <pc:sldMkLst>
          <pc:docMk/>
          <pc:sldMk cId="2862904568" sldId="322"/>
        </pc:sldMkLst>
        <pc:spChg chg="mod">
          <ac:chgData name="Nguyen Duc Anh 20225468" userId="21c7bed5-23d5-4149-beba-d899de50f15b" providerId="ADAL" clId="{408DE1DE-DB7F-4A1E-A4F4-84FF8ECA8331}" dt="2025-02-28T11:40:22.834" v="29" actId="20577"/>
          <ac:spMkLst>
            <pc:docMk/>
            <pc:sldMk cId="2862904568" sldId="322"/>
            <ac:spMk id="18434" creationId="{00000000-0000-0000-0000-000000000000}"/>
          </ac:spMkLst>
        </pc:spChg>
        <pc:spChg chg="mod">
          <ac:chgData name="Nguyen Duc Anh 20225468" userId="21c7bed5-23d5-4149-beba-d899de50f15b" providerId="ADAL" clId="{408DE1DE-DB7F-4A1E-A4F4-84FF8ECA8331}" dt="2025-02-28T11:58:07.971" v="85" actId="113"/>
          <ac:spMkLst>
            <pc:docMk/>
            <pc:sldMk cId="2862904568" sldId="322"/>
            <ac:spMk id="18435" creationId="{00000000-0000-0000-0000-000000000000}"/>
          </ac:spMkLst>
        </pc:spChg>
      </pc:sldChg>
      <pc:sldChg chg="modNotesTx">
        <pc:chgData name="Nguyen Duc Anh 20225468" userId="21c7bed5-23d5-4149-beba-d899de50f15b" providerId="ADAL" clId="{408DE1DE-DB7F-4A1E-A4F4-84FF8ECA8331}" dt="2025-03-01T12:37:06.212" v="398"/>
        <pc:sldMkLst>
          <pc:docMk/>
          <pc:sldMk cId="2988387188" sldId="458"/>
        </pc:sldMkLst>
      </pc:sldChg>
      <pc:sldChg chg="modNotesTx">
        <pc:chgData name="Nguyen Duc Anh 20225468" userId="21c7bed5-23d5-4149-beba-d899de50f15b" providerId="ADAL" clId="{408DE1DE-DB7F-4A1E-A4F4-84FF8ECA8331}" dt="2025-03-01T10:16:54.015" v="103"/>
        <pc:sldMkLst>
          <pc:docMk/>
          <pc:sldMk cId="3042940198" sldId="461"/>
        </pc:sldMkLst>
      </pc:sldChg>
      <pc:sldChg chg="modNotesTx">
        <pc:chgData name="Nguyen Duc Anh 20225468" userId="21c7bed5-23d5-4149-beba-d899de50f15b" providerId="ADAL" clId="{408DE1DE-DB7F-4A1E-A4F4-84FF8ECA8331}" dt="2025-03-01T10:17:47.226" v="110" actId="20577"/>
        <pc:sldMkLst>
          <pc:docMk/>
          <pc:sldMk cId="3799354980" sldId="462"/>
        </pc:sldMkLst>
      </pc:sldChg>
      <pc:sldChg chg="modNotesTx">
        <pc:chgData name="Nguyen Duc Anh 20225468" userId="21c7bed5-23d5-4149-beba-d899de50f15b" providerId="ADAL" clId="{408DE1DE-DB7F-4A1E-A4F4-84FF8ECA8331}" dt="2025-03-01T10:18:21.505" v="119" actId="20577"/>
        <pc:sldMkLst>
          <pc:docMk/>
          <pc:sldMk cId="1400556482" sldId="463"/>
        </pc:sldMkLst>
      </pc:sldChg>
      <pc:sldChg chg="modNotesTx">
        <pc:chgData name="Nguyen Duc Anh 20225468" userId="21c7bed5-23d5-4149-beba-d899de50f15b" providerId="ADAL" clId="{408DE1DE-DB7F-4A1E-A4F4-84FF8ECA8331}" dt="2025-03-01T10:19:19.932" v="128" actId="20577"/>
        <pc:sldMkLst>
          <pc:docMk/>
          <pc:sldMk cId="1474037032" sldId="464"/>
        </pc:sldMkLst>
      </pc:sldChg>
      <pc:sldChg chg="modNotesTx">
        <pc:chgData name="Nguyen Duc Anh 20225468" userId="21c7bed5-23d5-4149-beba-d899de50f15b" providerId="ADAL" clId="{408DE1DE-DB7F-4A1E-A4F4-84FF8ECA8331}" dt="2025-03-01T10:19:52.826" v="131" actId="20577"/>
        <pc:sldMkLst>
          <pc:docMk/>
          <pc:sldMk cId="4035244130" sldId="465"/>
        </pc:sldMkLst>
      </pc:sldChg>
      <pc:sldChg chg="modNotesTx">
        <pc:chgData name="Nguyen Duc Anh 20225468" userId="21c7bed5-23d5-4149-beba-d899de50f15b" providerId="ADAL" clId="{408DE1DE-DB7F-4A1E-A4F4-84FF8ECA8331}" dt="2025-03-01T10:26:03.879" v="133" actId="20577"/>
        <pc:sldMkLst>
          <pc:docMk/>
          <pc:sldMk cId="248997797" sldId="466"/>
        </pc:sldMkLst>
      </pc:sldChg>
      <pc:sldChg chg="modNotesTx">
        <pc:chgData name="Nguyen Duc Anh 20225468" userId="21c7bed5-23d5-4149-beba-d899de50f15b" providerId="ADAL" clId="{408DE1DE-DB7F-4A1E-A4F4-84FF8ECA8331}" dt="2025-03-01T10:26:49.022" v="134"/>
        <pc:sldMkLst>
          <pc:docMk/>
          <pc:sldMk cId="2786153108" sldId="467"/>
        </pc:sldMkLst>
      </pc:sldChg>
      <pc:sldChg chg="modNotesTx">
        <pc:chgData name="Nguyen Duc Anh 20225468" userId="21c7bed5-23d5-4149-beba-d899de50f15b" providerId="ADAL" clId="{408DE1DE-DB7F-4A1E-A4F4-84FF8ECA8331}" dt="2025-03-01T10:28:27.375" v="137"/>
        <pc:sldMkLst>
          <pc:docMk/>
          <pc:sldMk cId="2254541228" sldId="468"/>
        </pc:sldMkLst>
      </pc:sldChg>
      <pc:sldChg chg="modNotesTx">
        <pc:chgData name="Nguyen Duc Anh 20225468" userId="21c7bed5-23d5-4149-beba-d899de50f15b" providerId="ADAL" clId="{408DE1DE-DB7F-4A1E-A4F4-84FF8ECA8331}" dt="2025-03-01T10:29:13.537" v="138"/>
        <pc:sldMkLst>
          <pc:docMk/>
          <pc:sldMk cId="4241543438" sldId="469"/>
        </pc:sldMkLst>
      </pc:sldChg>
      <pc:sldChg chg="modNotesTx">
        <pc:chgData name="Nguyen Duc Anh 20225468" userId="21c7bed5-23d5-4149-beba-d899de50f15b" providerId="ADAL" clId="{408DE1DE-DB7F-4A1E-A4F4-84FF8ECA8331}" dt="2025-03-01T10:33:14.324" v="139"/>
        <pc:sldMkLst>
          <pc:docMk/>
          <pc:sldMk cId="1774972515" sldId="470"/>
        </pc:sldMkLst>
      </pc:sldChg>
      <pc:sldChg chg="modNotesTx">
        <pc:chgData name="Nguyen Duc Anh 20225468" userId="21c7bed5-23d5-4149-beba-d899de50f15b" providerId="ADAL" clId="{408DE1DE-DB7F-4A1E-A4F4-84FF8ECA8331}" dt="2025-03-01T10:35:20.045" v="144" actId="20577"/>
        <pc:sldMkLst>
          <pc:docMk/>
          <pc:sldMk cId="564733250" sldId="471"/>
        </pc:sldMkLst>
      </pc:sldChg>
      <pc:sldChg chg="modNotesTx">
        <pc:chgData name="Nguyen Duc Anh 20225468" userId="21c7bed5-23d5-4149-beba-d899de50f15b" providerId="ADAL" clId="{408DE1DE-DB7F-4A1E-A4F4-84FF8ECA8331}" dt="2025-03-01T10:36:28.030" v="147" actId="20577"/>
        <pc:sldMkLst>
          <pc:docMk/>
          <pc:sldMk cId="2424344313" sldId="472"/>
        </pc:sldMkLst>
      </pc:sldChg>
      <pc:sldChg chg="modNotesTx">
        <pc:chgData name="Nguyen Duc Anh 20225468" userId="21c7bed5-23d5-4149-beba-d899de50f15b" providerId="ADAL" clId="{408DE1DE-DB7F-4A1E-A4F4-84FF8ECA8331}" dt="2025-03-01T10:41:33.163" v="150"/>
        <pc:sldMkLst>
          <pc:docMk/>
          <pc:sldMk cId="2563091795" sldId="480"/>
        </pc:sldMkLst>
      </pc:sldChg>
      <pc:sldChg chg="modNotesTx">
        <pc:chgData name="Nguyen Duc Anh 20225468" userId="21c7bed5-23d5-4149-beba-d899de50f15b" providerId="ADAL" clId="{408DE1DE-DB7F-4A1E-A4F4-84FF8ECA8331}" dt="2025-03-01T10:42:11.867" v="151"/>
        <pc:sldMkLst>
          <pc:docMk/>
          <pc:sldMk cId="1406851021" sldId="481"/>
        </pc:sldMkLst>
      </pc:sldChg>
      <pc:sldChg chg="modNotesTx">
        <pc:chgData name="Nguyen Duc Anh 20225468" userId="21c7bed5-23d5-4149-beba-d899de50f15b" providerId="ADAL" clId="{408DE1DE-DB7F-4A1E-A4F4-84FF8ECA8331}" dt="2025-03-01T10:42:49.839" v="154" actId="15"/>
        <pc:sldMkLst>
          <pc:docMk/>
          <pc:sldMk cId="4035048134" sldId="482"/>
        </pc:sldMkLst>
      </pc:sldChg>
      <pc:sldChg chg="modNotesTx">
        <pc:chgData name="Nguyen Duc Anh 20225468" userId="21c7bed5-23d5-4149-beba-d899de50f15b" providerId="ADAL" clId="{408DE1DE-DB7F-4A1E-A4F4-84FF8ECA8331}" dt="2025-03-01T10:45:27.221" v="159"/>
        <pc:sldMkLst>
          <pc:docMk/>
          <pc:sldMk cId="766849878" sldId="483"/>
        </pc:sldMkLst>
      </pc:sldChg>
      <pc:sldChg chg="modNotesTx">
        <pc:chgData name="Nguyen Duc Anh 20225468" userId="21c7bed5-23d5-4149-beba-d899de50f15b" providerId="ADAL" clId="{408DE1DE-DB7F-4A1E-A4F4-84FF8ECA8331}" dt="2025-03-01T10:45:47.033" v="162" actId="20577"/>
        <pc:sldMkLst>
          <pc:docMk/>
          <pc:sldMk cId="671767823" sldId="484"/>
        </pc:sldMkLst>
      </pc:sldChg>
      <pc:sldChg chg="modNotesTx">
        <pc:chgData name="Nguyen Duc Anh 20225468" userId="21c7bed5-23d5-4149-beba-d899de50f15b" providerId="ADAL" clId="{408DE1DE-DB7F-4A1E-A4F4-84FF8ECA8331}" dt="2025-03-01T10:46:10.232" v="165" actId="15"/>
        <pc:sldMkLst>
          <pc:docMk/>
          <pc:sldMk cId="2065373567" sldId="485"/>
        </pc:sldMkLst>
      </pc:sldChg>
      <pc:sldChg chg="modNotesTx">
        <pc:chgData name="Nguyen Duc Anh 20225468" userId="21c7bed5-23d5-4149-beba-d899de50f15b" providerId="ADAL" clId="{408DE1DE-DB7F-4A1E-A4F4-84FF8ECA8331}" dt="2025-03-01T10:52:16.102" v="169" actId="20577"/>
        <pc:sldMkLst>
          <pc:docMk/>
          <pc:sldMk cId="1792744754" sldId="486"/>
        </pc:sldMkLst>
      </pc:sldChg>
      <pc:sldChg chg="del modNotesTx">
        <pc:chgData name="Nguyen Duc Anh 20225468" userId="21c7bed5-23d5-4149-beba-d899de50f15b" providerId="ADAL" clId="{408DE1DE-DB7F-4A1E-A4F4-84FF8ECA8331}" dt="2025-03-09T15:17:38.267" v="400" actId="47"/>
        <pc:sldMkLst>
          <pc:docMk/>
          <pc:sldMk cId="3726307977" sldId="494"/>
        </pc:sldMkLst>
      </pc:sldChg>
      <pc:sldChg chg="modNotesTx">
        <pc:chgData name="Nguyen Duc Anh 20225468" userId="21c7bed5-23d5-4149-beba-d899de50f15b" providerId="ADAL" clId="{408DE1DE-DB7F-4A1E-A4F4-84FF8ECA8331}" dt="2025-03-01T11:08:39.915" v="191" actId="15"/>
        <pc:sldMkLst>
          <pc:docMk/>
          <pc:sldMk cId="1176698784" sldId="500"/>
        </pc:sldMkLst>
      </pc:sldChg>
      <pc:sldChg chg="modNotesTx">
        <pc:chgData name="Nguyen Duc Anh 20225468" userId="21c7bed5-23d5-4149-beba-d899de50f15b" providerId="ADAL" clId="{408DE1DE-DB7F-4A1E-A4F4-84FF8ECA8331}" dt="2025-03-01T11:09:32.588" v="195" actId="15"/>
        <pc:sldMkLst>
          <pc:docMk/>
          <pc:sldMk cId="3959694861" sldId="501"/>
        </pc:sldMkLst>
      </pc:sldChg>
      <pc:sldChg chg="modNotesTx">
        <pc:chgData name="Nguyen Duc Anh 20225468" userId="21c7bed5-23d5-4149-beba-d899de50f15b" providerId="ADAL" clId="{408DE1DE-DB7F-4A1E-A4F4-84FF8ECA8331}" dt="2025-03-01T11:10:37.192" v="216" actId="20577"/>
        <pc:sldMkLst>
          <pc:docMk/>
          <pc:sldMk cId="4284455983" sldId="502"/>
        </pc:sldMkLst>
      </pc:sldChg>
      <pc:sldChg chg="modNotesTx">
        <pc:chgData name="Nguyen Duc Anh 20225468" userId="21c7bed5-23d5-4149-beba-d899de50f15b" providerId="ADAL" clId="{408DE1DE-DB7F-4A1E-A4F4-84FF8ECA8331}" dt="2025-03-01T11:11:01.502" v="220" actId="15"/>
        <pc:sldMkLst>
          <pc:docMk/>
          <pc:sldMk cId="2378331145" sldId="503"/>
        </pc:sldMkLst>
      </pc:sldChg>
      <pc:sldChg chg="modNotesTx">
        <pc:chgData name="Nguyen Duc Anh 20225468" userId="21c7bed5-23d5-4149-beba-d899de50f15b" providerId="ADAL" clId="{408DE1DE-DB7F-4A1E-A4F4-84FF8ECA8331}" dt="2025-03-01T11:11:35.700" v="223" actId="20577"/>
        <pc:sldMkLst>
          <pc:docMk/>
          <pc:sldMk cId="1244737203" sldId="504"/>
        </pc:sldMkLst>
      </pc:sldChg>
      <pc:sldChg chg="modNotesTx">
        <pc:chgData name="Nguyen Duc Anh 20225468" userId="21c7bed5-23d5-4149-beba-d899de50f15b" providerId="ADAL" clId="{408DE1DE-DB7F-4A1E-A4F4-84FF8ECA8331}" dt="2025-03-01T11:11:51.788" v="224"/>
        <pc:sldMkLst>
          <pc:docMk/>
          <pc:sldMk cId="3996725933" sldId="505"/>
        </pc:sldMkLst>
      </pc:sldChg>
      <pc:sldChg chg="modNotesTx">
        <pc:chgData name="Nguyen Duc Anh 20225468" userId="21c7bed5-23d5-4149-beba-d899de50f15b" providerId="ADAL" clId="{408DE1DE-DB7F-4A1E-A4F4-84FF8ECA8331}" dt="2025-03-01T11:28:29.205" v="225"/>
        <pc:sldMkLst>
          <pc:docMk/>
          <pc:sldMk cId="3112893417" sldId="506"/>
        </pc:sldMkLst>
      </pc:sldChg>
      <pc:sldChg chg="modNotesTx">
        <pc:chgData name="Nguyen Duc Anh 20225468" userId="21c7bed5-23d5-4149-beba-d899de50f15b" providerId="ADAL" clId="{408DE1DE-DB7F-4A1E-A4F4-84FF8ECA8331}" dt="2025-03-01T11:29:49.439" v="229" actId="15"/>
        <pc:sldMkLst>
          <pc:docMk/>
          <pc:sldMk cId="3672753531" sldId="507"/>
        </pc:sldMkLst>
      </pc:sldChg>
      <pc:sldChg chg="modNotesTx">
        <pc:chgData name="Nguyen Duc Anh 20225468" userId="21c7bed5-23d5-4149-beba-d899de50f15b" providerId="ADAL" clId="{408DE1DE-DB7F-4A1E-A4F4-84FF8ECA8331}" dt="2025-03-01T11:30:33.782" v="232" actId="20577"/>
        <pc:sldMkLst>
          <pc:docMk/>
          <pc:sldMk cId="1821054400" sldId="508"/>
        </pc:sldMkLst>
      </pc:sldChg>
      <pc:sldChg chg="modNotesTx">
        <pc:chgData name="Nguyen Duc Anh 20225468" userId="21c7bed5-23d5-4149-beba-d899de50f15b" providerId="ADAL" clId="{408DE1DE-DB7F-4A1E-A4F4-84FF8ECA8331}" dt="2025-03-01T11:31:55.548" v="243" actId="15"/>
        <pc:sldMkLst>
          <pc:docMk/>
          <pc:sldMk cId="2151281927" sldId="509"/>
        </pc:sldMkLst>
      </pc:sldChg>
      <pc:sldChg chg="modNotesTx">
        <pc:chgData name="Nguyen Duc Anh 20225468" userId="21c7bed5-23d5-4149-beba-d899de50f15b" providerId="ADAL" clId="{408DE1DE-DB7F-4A1E-A4F4-84FF8ECA8331}" dt="2025-03-01T11:31:27.077" v="239" actId="20577"/>
        <pc:sldMkLst>
          <pc:docMk/>
          <pc:sldMk cId="3174452850" sldId="510"/>
        </pc:sldMkLst>
      </pc:sldChg>
      <pc:sldChg chg="modNotesTx">
        <pc:chgData name="Nguyen Duc Anh 20225468" userId="21c7bed5-23d5-4149-beba-d899de50f15b" providerId="ADAL" clId="{408DE1DE-DB7F-4A1E-A4F4-84FF8ECA8331}" dt="2025-03-01T11:31:51.118" v="242" actId="20577"/>
        <pc:sldMkLst>
          <pc:docMk/>
          <pc:sldMk cId="3163885444" sldId="511"/>
        </pc:sldMkLst>
      </pc:sldChg>
      <pc:sldChg chg="modNotesTx">
        <pc:chgData name="Nguyen Duc Anh 20225468" userId="21c7bed5-23d5-4149-beba-d899de50f15b" providerId="ADAL" clId="{408DE1DE-DB7F-4A1E-A4F4-84FF8ECA8331}" dt="2025-03-01T11:32:20.532" v="244"/>
        <pc:sldMkLst>
          <pc:docMk/>
          <pc:sldMk cId="1643507758" sldId="513"/>
        </pc:sldMkLst>
      </pc:sldChg>
      <pc:sldChg chg="modNotesTx">
        <pc:chgData name="Nguyen Duc Anh 20225468" userId="21c7bed5-23d5-4149-beba-d899de50f15b" providerId="ADAL" clId="{408DE1DE-DB7F-4A1E-A4F4-84FF8ECA8331}" dt="2025-03-01T12:00:21.250" v="251" actId="15"/>
        <pc:sldMkLst>
          <pc:docMk/>
          <pc:sldMk cId="3308825919" sldId="514"/>
        </pc:sldMkLst>
      </pc:sldChg>
      <pc:sldChg chg="modNotesTx">
        <pc:chgData name="Nguyen Duc Anh 20225468" userId="21c7bed5-23d5-4149-beba-d899de50f15b" providerId="ADAL" clId="{408DE1DE-DB7F-4A1E-A4F4-84FF8ECA8331}" dt="2025-03-01T12:00:56.541" v="256" actId="15"/>
        <pc:sldMkLst>
          <pc:docMk/>
          <pc:sldMk cId="153892083" sldId="515"/>
        </pc:sldMkLst>
      </pc:sldChg>
      <pc:sldChg chg="modNotesTx">
        <pc:chgData name="Nguyen Duc Anh 20225468" userId="21c7bed5-23d5-4149-beba-d899de50f15b" providerId="ADAL" clId="{408DE1DE-DB7F-4A1E-A4F4-84FF8ECA8331}" dt="2025-03-01T12:01:25.891" v="262" actId="15"/>
        <pc:sldMkLst>
          <pc:docMk/>
          <pc:sldMk cId="516910834" sldId="516"/>
        </pc:sldMkLst>
      </pc:sldChg>
      <pc:sldChg chg="modNotesTx">
        <pc:chgData name="Nguyen Duc Anh 20225468" userId="21c7bed5-23d5-4149-beba-d899de50f15b" providerId="ADAL" clId="{408DE1DE-DB7F-4A1E-A4F4-84FF8ECA8331}" dt="2025-03-01T12:11:25.631" v="263"/>
        <pc:sldMkLst>
          <pc:docMk/>
          <pc:sldMk cId="4002374550" sldId="523"/>
        </pc:sldMkLst>
      </pc:sldChg>
      <pc:sldChg chg="modNotesTx">
        <pc:chgData name="Nguyen Duc Anh 20225468" userId="21c7bed5-23d5-4149-beba-d899de50f15b" providerId="ADAL" clId="{408DE1DE-DB7F-4A1E-A4F4-84FF8ECA8331}" dt="2025-03-01T12:11:41.517" v="264"/>
        <pc:sldMkLst>
          <pc:docMk/>
          <pc:sldMk cId="2613202919" sldId="524"/>
        </pc:sldMkLst>
      </pc:sldChg>
      <pc:sldChg chg="modNotesTx">
        <pc:chgData name="Nguyen Duc Anh 20225468" userId="21c7bed5-23d5-4149-beba-d899de50f15b" providerId="ADAL" clId="{408DE1DE-DB7F-4A1E-A4F4-84FF8ECA8331}" dt="2025-03-01T12:12:04.182" v="265"/>
        <pc:sldMkLst>
          <pc:docMk/>
          <pc:sldMk cId="4096808717" sldId="525"/>
        </pc:sldMkLst>
      </pc:sldChg>
      <pc:sldChg chg="modNotesTx">
        <pc:chgData name="Nguyen Duc Anh 20225468" userId="21c7bed5-23d5-4149-beba-d899de50f15b" providerId="ADAL" clId="{408DE1DE-DB7F-4A1E-A4F4-84FF8ECA8331}" dt="2025-03-01T12:15:13.544" v="276" actId="20577"/>
        <pc:sldMkLst>
          <pc:docMk/>
          <pc:sldMk cId="1792102004" sldId="527"/>
        </pc:sldMkLst>
      </pc:sldChg>
      <pc:sldChg chg="modNotesTx">
        <pc:chgData name="Nguyen Duc Anh 20225468" userId="21c7bed5-23d5-4149-beba-d899de50f15b" providerId="ADAL" clId="{408DE1DE-DB7F-4A1E-A4F4-84FF8ECA8331}" dt="2025-03-01T12:15:16.260" v="277" actId="20577"/>
        <pc:sldMkLst>
          <pc:docMk/>
          <pc:sldMk cId="395363438" sldId="528"/>
        </pc:sldMkLst>
      </pc:sldChg>
      <pc:sldChg chg="modNotesTx">
        <pc:chgData name="Nguyen Duc Anh 20225468" userId="21c7bed5-23d5-4149-beba-d899de50f15b" providerId="ADAL" clId="{408DE1DE-DB7F-4A1E-A4F4-84FF8ECA8331}" dt="2025-03-01T12:14:47.189" v="269"/>
        <pc:sldMkLst>
          <pc:docMk/>
          <pc:sldMk cId="29292410" sldId="529"/>
        </pc:sldMkLst>
      </pc:sldChg>
      <pc:sldChg chg="modNotesTx">
        <pc:chgData name="Nguyen Duc Anh 20225468" userId="21c7bed5-23d5-4149-beba-d899de50f15b" providerId="ADAL" clId="{408DE1DE-DB7F-4A1E-A4F4-84FF8ECA8331}" dt="2025-03-01T12:19:48.647" v="280" actId="15"/>
        <pc:sldMkLst>
          <pc:docMk/>
          <pc:sldMk cId="2669790945" sldId="530"/>
        </pc:sldMkLst>
      </pc:sldChg>
      <pc:sldChg chg="addSp delSp modSp add mod ord modAnim modNotesTx">
        <pc:chgData name="Nguyen Duc Anh 20225468" userId="21c7bed5-23d5-4149-beba-d899de50f15b" providerId="ADAL" clId="{408DE1DE-DB7F-4A1E-A4F4-84FF8ECA8331}" dt="2025-03-01T12:35:18.800" v="328"/>
        <pc:sldMkLst>
          <pc:docMk/>
          <pc:sldMk cId="3813804970" sldId="556"/>
        </pc:sldMkLst>
        <pc:spChg chg="add del mod">
          <ac:chgData name="Nguyen Duc Anh 20225468" userId="21c7bed5-23d5-4149-beba-d899de50f15b" providerId="ADAL" clId="{408DE1DE-DB7F-4A1E-A4F4-84FF8ECA8331}" dt="2025-03-01T12:33:50.651" v="318" actId="1076"/>
          <ac:spMkLst>
            <pc:docMk/>
            <pc:sldMk cId="3813804970" sldId="556"/>
            <ac:spMk id="18435" creationId="{B1728A14-1E9A-596A-A9A5-4ACDB53749C5}"/>
          </ac:spMkLst>
        </pc:spChg>
      </pc:sldChg>
      <pc:sldChg chg="modNotesTx">
        <pc:chgData name="Nguyen Duc Anh 20225468" userId="21c7bed5-23d5-4149-beba-d899de50f15b" providerId="ADAL" clId="{408DE1DE-DB7F-4A1E-A4F4-84FF8ECA8331}" dt="2025-03-01T10:53:03.022" v="172" actId="20577"/>
        <pc:sldMkLst>
          <pc:docMk/>
          <pc:sldMk cId="1205083831" sldId="602"/>
        </pc:sldMkLst>
      </pc:sldChg>
      <pc:sldChg chg="modNotesTx">
        <pc:chgData name="Nguyen Duc Anh 20225468" userId="21c7bed5-23d5-4149-beba-d899de50f15b" providerId="ADAL" clId="{408DE1DE-DB7F-4A1E-A4F4-84FF8ECA8331}" dt="2025-03-01T10:53:30.683" v="177" actId="20577"/>
        <pc:sldMkLst>
          <pc:docMk/>
          <pc:sldMk cId="3592706122" sldId="604"/>
        </pc:sldMkLst>
      </pc:sldChg>
      <pc:sldChg chg="modNotesTx">
        <pc:chgData name="Nguyen Duc Anh 20225468" userId="21c7bed5-23d5-4149-beba-d899de50f15b" providerId="ADAL" clId="{408DE1DE-DB7F-4A1E-A4F4-84FF8ECA8331}" dt="2025-03-01T10:54:48.215" v="183" actId="20577"/>
        <pc:sldMkLst>
          <pc:docMk/>
          <pc:sldMk cId="2490734124" sldId="605"/>
        </pc:sldMkLst>
      </pc:sldChg>
      <pc:sldChg chg="modNotesTx">
        <pc:chgData name="Nguyen Duc Anh 20225468" userId="21c7bed5-23d5-4149-beba-d899de50f15b" providerId="ADAL" clId="{408DE1DE-DB7F-4A1E-A4F4-84FF8ECA8331}" dt="2025-03-01T10:55:15.453" v="186" actId="20577"/>
        <pc:sldMkLst>
          <pc:docMk/>
          <pc:sldMk cId="3893674341" sldId="606"/>
        </pc:sldMkLst>
      </pc:sldChg>
      <pc:sldChg chg="modNotesTx">
        <pc:chgData name="Nguyen Duc Anh 20225468" userId="21c7bed5-23d5-4149-beba-d899de50f15b" providerId="ADAL" clId="{408DE1DE-DB7F-4A1E-A4F4-84FF8ECA8331}" dt="2025-03-01T10:59:02.448" v="187"/>
        <pc:sldMkLst>
          <pc:docMk/>
          <pc:sldMk cId="3879001937" sldId="607"/>
        </pc:sldMkLst>
      </pc:sldChg>
      <pc:sldChg chg="modNotesTx">
        <pc:chgData name="Nguyen Duc Anh 20225468" userId="21c7bed5-23d5-4149-beba-d899de50f15b" providerId="ADAL" clId="{408DE1DE-DB7F-4A1E-A4F4-84FF8ECA8331}" dt="2025-03-01T10:04:43.463" v="102" actId="15"/>
        <pc:sldMkLst>
          <pc:docMk/>
          <pc:sldMk cId="925455835" sldId="608"/>
        </pc:sldMkLst>
      </pc:sldChg>
      <pc:sldChg chg="add modNotesTx">
        <pc:chgData name="Nguyen Duc Anh 20225468" userId="21c7bed5-23d5-4149-beba-d899de50f15b" providerId="ADAL" clId="{408DE1DE-DB7F-4A1E-A4F4-84FF8ECA8331}" dt="2025-03-01T09:57:20.799" v="100" actId="20577"/>
        <pc:sldMkLst>
          <pc:docMk/>
          <pc:sldMk cId="1050784578" sldId="609"/>
        </pc:sldMkLst>
      </pc:sldChg>
      <pc:sldChg chg="add del">
        <pc:chgData name="Nguyen Duc Anh 20225468" userId="21c7bed5-23d5-4149-beba-d899de50f15b" providerId="ADAL" clId="{408DE1DE-DB7F-4A1E-A4F4-84FF8ECA8331}" dt="2025-03-01T10:36:49.548" v="149"/>
        <pc:sldMkLst>
          <pc:docMk/>
          <pc:sldMk cId="2593519208" sldId="610"/>
        </pc:sldMkLst>
      </pc:sldChg>
      <pc:sldChg chg="modSp add mod modNotesTx">
        <pc:chgData name="Nguyen Duc Anh 20225468" userId="21c7bed5-23d5-4149-beba-d899de50f15b" providerId="ADAL" clId="{408DE1DE-DB7F-4A1E-A4F4-84FF8ECA8331}" dt="2025-03-09T15:42:46.684" v="404"/>
        <pc:sldMkLst>
          <pc:docMk/>
          <pc:sldMk cId="2701483412" sldId="612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552242A5-F639-4664-BD41-BCD4B3AE61B3}" type="datetimeFigureOut">
              <a:rPr lang="en-AU" smtClean="0"/>
              <a:t>18/03/2025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7F360082-EA30-4057-AB90-B4ED5F4D78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946368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0631B193-6215-402E-AF09-FD5F760B2495}" type="datetimeFigureOut">
              <a:rPr lang="en-AU" smtClean="0"/>
              <a:t>18/03/2025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F438395D-4A6C-4B89-AE76-7C26F2891DF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11460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0404A9-F288-EE0C-2EB4-A5FF4BFB03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87DC6F6-A3DB-6B37-1857-C226517511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1A7DA69-666E-BFA1-0DD1-0EF9126AE0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module, we will lean about </a:t>
            </a:r>
            <a:r>
              <a:rPr lang="en-US" b="1" dirty="0"/>
              <a:t>Searching Algorithms. </a:t>
            </a:r>
          </a:p>
          <a:p>
            <a:r>
              <a:rPr lang="en-US" b="1" dirty="0"/>
              <a:t>Searching Algorithms</a:t>
            </a:r>
            <a:r>
              <a:rPr lang="en-US" dirty="0"/>
              <a:t> introduces fundamental techniques for efficiently locating data, covering binary search for sorted structures, hash tables for fast lookups, and tree-based methods for hierarchical data organization and traversal.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3DE281-B5CA-77DE-C37D-D00B3B8C6D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8395D-4A6C-4B89-AE76-7C26F2891DF7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795489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Let’s break down how Binary Search is implemented in code.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Base cases: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If the array is empty, return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false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(target not found).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If the array has only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one element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check if it matches the target.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Recursive process: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Find the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middle element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If it’s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equal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to the target, return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true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If it’s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smaller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search in the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right half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If it’s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larger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search in the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left half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Binary Search is commonly implemented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recursively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(as shown here) but can also be written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iteratively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for better efficiency in some cases.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8395D-4A6C-4B89-AE76-7C26F2891DF7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03486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Binary search works by cutting the problem size in half at each step. To analyze its performance, we define its recurrence relation: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At the base case, when there’s only one element left, the function takes constant time.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Otherwise, the function reduces the problem size to half and performs a small amount of work at each step.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function T(n) depends on T(n/2),  meaning the time complexity is determined by how many times the problem can be divided before reaching a single element.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8395D-4A6C-4B89-AE76-7C26F2891DF7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914712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This slide highlights how each operation in the binary search function contributes to the total runtime.</a:t>
            </a:r>
          </a:p>
          <a:p>
            <a:pPr marL="342900" marR="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base cases (when the array is empty or has one element) are handled in constant time O(1).</a:t>
            </a:r>
          </a:p>
          <a:p>
            <a:pPr marL="342900" marR="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middle element is found in O(1), and based on the comparison, the search continues in either the left or right half.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recursion calls another binary search on a reduced array, but if implemented inefficiently (copying subarrays), the runtime can degrade.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8395D-4A6C-4B89-AE76-7C26F2891DF7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63835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 solve the recurrence equation from earlier, we analyze how the function expands over recursive calls.</a:t>
            </a:r>
          </a:p>
          <a:p>
            <a:pPr marL="342900" marR="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recurrence expands by adding terms related to the work done at each level.</a:t>
            </a:r>
          </a:p>
          <a:p>
            <a:pPr marL="342900" marR="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As we sum the terms, we find that the total time complexity is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O(n + log n), which simplifies to O(n)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This is unexpected, as binary search is supposed to run in O(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logn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). The issue arises when we do extra work beyond just comparisons.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8395D-4A6C-4B89-AE76-7C26F2891DF7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8005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Initially, we expected binary search to take only O(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logn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 comparisons.</a:t>
            </a:r>
          </a:p>
          <a:p>
            <a:pPr marL="342900" marR="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However, if we implement the function incorrectly - copying half the array at each step - this extra work results in an overall runtime of O(n).</a:t>
            </a:r>
          </a:p>
          <a:p>
            <a:pPr marL="342900" marR="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This is a common mistake when implementing algorithms: a seemingly small inefficiency can ruin performance.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 maintain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true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O(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logn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 performance, we must implement binary search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in-place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meaning we should not copy portions of the array. Instead, we adjust the indices to narrow down the search range.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8395D-4A6C-4B89-AE76-7C26F2891DF7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57049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Binary search can be optimized to run in-place, meaning it doesn't require additional space for copying subarrays. Instead, we use two indices,</a:t>
            </a:r>
            <a:r>
              <a:rPr lang="en-US" sz="1800" b="1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lo 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and </a:t>
            </a:r>
            <a:r>
              <a:rPr lang="en-US" sz="1800" b="1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hi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to mark the search range.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If </a:t>
            </a:r>
            <a:r>
              <a:rPr lang="en-US" sz="1800" b="1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lo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equals </a:t>
            </a:r>
            <a:r>
              <a:rPr lang="en-US" sz="1800" b="1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hi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we check if </a:t>
            </a:r>
            <a:r>
              <a:rPr lang="en-US" sz="1800" b="1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A[lo]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is the target.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Otherwise, we find the middle index </a:t>
            </a:r>
            <a:r>
              <a:rPr lang="en-US" sz="1800" b="1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mid = (lo + hi) / 2.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If the middle element matches </a:t>
            </a:r>
            <a:r>
              <a:rPr lang="en-US" sz="1800" b="1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x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we return true.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If </a:t>
            </a:r>
            <a:r>
              <a:rPr lang="en-US" sz="1800" b="1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x 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is greater than </a:t>
            </a:r>
            <a:r>
              <a:rPr lang="en-US" sz="1800" b="1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A[mid],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we continue searching in the right half </a:t>
            </a:r>
            <a:r>
              <a:rPr lang="en-US" sz="1800" b="1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(mid + 1 to hi).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Otherwise, we search in the left half</a:t>
            </a:r>
            <a:r>
              <a:rPr lang="en-US" sz="1800" b="1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(lo to mid - 1).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This recursive implementation reduces memory usage while maintaining efficiency.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8395D-4A6C-4B89-AE76-7C26F2891DF7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76152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In-place binary search only performs a constant number of operations per iteration. This results in a recurrence relation:</a:t>
            </a:r>
          </a:p>
          <a:p>
            <a:pPr marL="1828800" marR="0" indent="457200">
              <a:lnSpc>
                <a:spcPct val="115000"/>
              </a:lnSpc>
              <a:spcAft>
                <a:spcPts val="800"/>
              </a:spcAft>
            </a:pPr>
            <a:r>
              <a:rPr lang="en-US" sz="1800" b="1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	T(n) = T(n/2) + c1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Solving this recurrence relation: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number of divisions required to reach </a:t>
            </a:r>
            <a:r>
              <a:rPr lang="en-US" sz="1800" b="1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T(1)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is </a:t>
            </a:r>
            <a:r>
              <a:rPr lang="en-US" sz="1800" b="1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log_2(n),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as each step halves the problem size.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Expanding the recurrence gives: </a:t>
            </a:r>
          </a:p>
          <a:p>
            <a:pPr marL="2743200" marR="0" lvl="1">
              <a:lnSpc>
                <a:spcPct val="115000"/>
              </a:lnSpc>
              <a:spcAft>
                <a:spcPts val="800"/>
              </a:spcAft>
            </a:pPr>
            <a:r>
              <a:rPr lang="en-US" sz="1800" b="1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T(n) = c0 + (log2(n))c1</a:t>
            </a:r>
            <a:r>
              <a:rPr lang="en-US" sz="1800" b="1" i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​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This confirms the time complexity as </a:t>
            </a:r>
            <a:r>
              <a:rPr lang="en-US" sz="1800" b="1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O(log n)</a:t>
            </a:r>
            <a:r>
              <a:rPr lang="en-US" sz="18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Thus, in-place binary search remains logarithmic in time complexity and avoids unnecessary space consumption.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8395D-4A6C-4B89-AE76-7C26F2891DF7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939716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Recursive implementations have an implicit space cost due to function calls. Instead, binary search can be written iteratively: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Start with </a:t>
            </a:r>
            <a:r>
              <a:rPr lang="en-US" sz="1800" b="1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lo = 0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and </a:t>
            </a:r>
            <a:r>
              <a:rPr lang="en-US" sz="1800" b="1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hi = </a:t>
            </a:r>
            <a:r>
              <a:rPr lang="en-US" sz="1800" b="1" i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A.size</a:t>
            </a:r>
            <a:r>
              <a:rPr lang="en-US" sz="1800" b="1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- 1.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While </a:t>
            </a:r>
            <a:r>
              <a:rPr lang="en-US" sz="1800" b="1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lo &lt; hi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find the middle index and compare </a:t>
            </a:r>
            <a:r>
              <a:rPr lang="en-US" sz="1800" b="1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A[mid] to x.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Adjust </a:t>
            </a:r>
            <a:r>
              <a:rPr lang="en-US" sz="1800" b="1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lo 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or </a:t>
            </a:r>
            <a:r>
              <a:rPr lang="en-US" sz="1800" b="1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hi 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accordingly until the target is found or the range collapses.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key takeaway: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Any recursive algorithm can be implemented iteratively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removing recursion overhead.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8395D-4A6C-4B89-AE76-7C26F2891DF7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937273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hash table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is a data structure that implements a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dictionary-like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mapping using an array and a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hash function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The hash function h(key) maps a given key to an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index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in the array, determining where its value is stored.</a:t>
            </a:r>
          </a:p>
          <a:p>
            <a:pPr marL="342900" marR="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However, multiple keys may map to the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same index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due to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collisions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To handle this, hash tables use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buckets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—linked lists at each index storing all key-value pairs that hash to the same position.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Key requirement: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The hash function must be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fast and efficient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ideally running in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constant time O(1)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A6AB6-5BBF-46A3-830D-CC31A12677B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9185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 hash table typically supports two main operations: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Insertion (add key, value)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Compute index = h(key)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Store the key-value pair in the bucket at that index.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If multiple keys hash to the same index, the new pair is appended.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Retrieval (get key)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Compute index = h(key), then search the bucket for the correct key.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If found, return its value; otherwise, return an error.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Efficiency: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If the hash function is well-designed, retrieval and insertion operate in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O(1) time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However, in the worst case, where multiple keys collide, the lookup time depends on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size of the bucket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A6AB6-5BBF-46A3-830D-CC31A12677B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1960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module, we will lean about </a:t>
            </a:r>
            <a:r>
              <a:rPr lang="en-US" b="1" dirty="0"/>
              <a:t>Searching Algorithms. </a:t>
            </a:r>
          </a:p>
          <a:p>
            <a:r>
              <a:rPr lang="en-US" b="1" dirty="0"/>
              <a:t>Searching Algorithms</a:t>
            </a:r>
            <a:r>
              <a:rPr lang="en-US" dirty="0"/>
              <a:t> introduces fundamental techniques for efficiently locating data, covering binary search for sorted structures, hash tables for fast lookups, and tree-based methods for hierarchical data organization and traversal.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8395D-4A6C-4B89-AE76-7C26F2891DF7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41422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This slide visualizes a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hash table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with an example of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storing student Banner IDs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hash function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is </a:t>
            </a:r>
            <a:r>
              <a:rPr lang="en-US" sz="1800" b="1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h(key) = key % 7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meaning each ID is mapped to an index in an array of size 7.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Each index (bucket) stores a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list of key-value pairs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If multiple IDs hash to the same index,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they are stored in a linked list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This illustrates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how collisions are managed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and why well-distributed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hash functions are essential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for efficiency.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A6AB6-5BBF-46A3-830D-CC31A12677B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3994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Hash function choice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affects performance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If the hash table is too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small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many keys map to the same index, leading to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collisions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If there are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150 students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and only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7 buckets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each bucket may contain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multiple keys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leading to a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linear-time O(n) search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  <a:p>
            <a:r>
              <a:rPr lang="en-US" b="1" dirty="0"/>
              <a:t>Challenge:</a:t>
            </a:r>
            <a:r>
              <a:rPr lang="en-US" dirty="0"/>
              <a:t> How can we </a:t>
            </a:r>
            <a:r>
              <a:rPr lang="en-US" b="1" dirty="0"/>
              <a:t>reduce collisions</a:t>
            </a:r>
            <a:r>
              <a:rPr lang="en-US" dirty="0"/>
              <a:t> while keeping memory usage efficient?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8395D-4A6C-4B89-AE76-7C26F2891DF7}" type="slidenum">
              <a:rPr lang="en-AU" smtClean="0"/>
              <a:t>21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725961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Solution: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Increase the hash table size.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If we create an array with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100 million entries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each key gets its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own unique index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eliminating collisions.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All operations run in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O(1) time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Problem: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This approach wastes an enormous amount of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memory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especially if we only need to store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150 students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8395D-4A6C-4B89-AE76-7C26F2891DF7}" type="slidenum">
              <a:rPr lang="en-AU" smtClean="0"/>
              <a:t>22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334304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Instead of creating an unnecessarily large table: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Allocate space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proportionate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to expected data, e.g.,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150 entries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Use h(key) = key % 150 to distribute IDs.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Challenge: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This works only if the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keys are randomly distributed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If IDs follow a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specific pattern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this hash function may still cause collisions.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Solution: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Use a more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randomized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hash function to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distribute keys evenly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8395D-4A6C-4B89-AE76-7C26F2891DF7}" type="slidenum">
              <a:rPr lang="en-AU" smtClean="0"/>
              <a:t>23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76466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We introduce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universal hashing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a technique that ensures a good distribution of hash values by selecting a hash function randomly from a family of functions.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Step 1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Choose a prime number greater than the expected number of elements. In this example, we use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151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as the array size.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Step 2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Select four random numbers (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a₁, a₂, a₃, a₄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 between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0 and 151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These remain constant for the hash table's lifetime.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Step 3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Break each key (e.g., a Banner ID) into four smaller chunks: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x₁, x₂, x₃, x₄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Step 4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Compute the hash function: </a:t>
            </a:r>
          </a:p>
          <a:p>
            <a:pPr marL="1371600" marR="0">
              <a:lnSpc>
                <a:spcPct val="115000"/>
              </a:lnSpc>
              <a:spcAft>
                <a:spcPts val="800"/>
              </a:spcAft>
            </a:pPr>
            <a:r>
              <a:rPr lang="en-US" sz="1800" b="1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	h(key) = (a1</a:t>
            </a:r>
            <a:r>
              <a:rPr lang="en-US" sz="1800" b="1" i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​</a:t>
            </a:r>
            <a:r>
              <a:rPr lang="en-US" sz="1800" b="1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x1</a:t>
            </a:r>
            <a:r>
              <a:rPr lang="en-US" sz="1800" b="1" i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​ </a:t>
            </a:r>
            <a:r>
              <a:rPr lang="en-US" sz="1800" b="1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+ a2</a:t>
            </a:r>
            <a:r>
              <a:rPr lang="en-US" sz="1800" b="1" i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​</a:t>
            </a:r>
            <a:r>
              <a:rPr lang="en-US" sz="1800" b="1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x2 </a:t>
            </a:r>
            <a:r>
              <a:rPr lang="en-US" sz="1800" b="1" i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​</a:t>
            </a:r>
            <a:r>
              <a:rPr lang="en-US" sz="1800" b="1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+ a3</a:t>
            </a:r>
            <a:r>
              <a:rPr lang="en-US" sz="1800" b="1" i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​</a:t>
            </a:r>
            <a:r>
              <a:rPr lang="en-US" sz="1800" b="1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x3</a:t>
            </a:r>
            <a:r>
              <a:rPr lang="en-US" sz="1800" b="1" i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​ </a:t>
            </a:r>
            <a:r>
              <a:rPr lang="en-US" sz="1800" b="1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+ a4</a:t>
            </a:r>
            <a:r>
              <a:rPr lang="en-US" sz="1800" b="1" i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​</a:t>
            </a:r>
            <a:r>
              <a:rPr lang="en-US" sz="1800" b="1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x4</a:t>
            </a:r>
            <a:r>
              <a:rPr lang="en-US" sz="1800" b="1" i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​</a:t>
            </a:r>
            <a:r>
              <a:rPr lang="en-US" sz="1800" b="1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 mod151</a:t>
            </a:r>
          </a:p>
          <a:p>
            <a:pPr marL="1371600" marR="0">
              <a:lnSpc>
                <a:spcPct val="115000"/>
              </a:lnSpc>
              <a:spcAft>
                <a:spcPts val="800"/>
              </a:spcAft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This ensures that different keys map to different locations with high probability, reducing collisions.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A6AB6-5BBF-46A3-830D-CC31A12677B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7840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66702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883" indent="-285725" defTabSz="966702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2898" indent="-228580" defTabSz="966702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057" indent="-228580" defTabSz="966702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217" indent="-228580" defTabSz="966702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376" indent="-228580" algn="ctr" defTabSz="96670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536" indent="-228580" algn="ctr" defTabSz="96670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8694" indent="-228580" algn="ctr" defTabSz="96670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5854" indent="-228580" algn="ctr" defTabSz="96670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9C297C57-AC9F-3C4C-80A3-BFD59D1CD239}" type="slidenum">
              <a:rPr lang="en-US" sz="1200"/>
              <a:pPr/>
              <a:t>25</a:t>
            </a:fld>
            <a:endParaRPr lang="en-US" sz="1200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Even with a good hash function,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collisions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are inevitable. A collision occurs when two different keys produce the same hash value:</a:t>
            </a:r>
          </a:p>
          <a:p>
            <a:pPr marL="1371600" marR="0">
              <a:lnSpc>
                <a:spcPct val="115000"/>
              </a:lnSpc>
              <a:spcAft>
                <a:spcPts val="800"/>
              </a:spcAft>
            </a:pPr>
            <a:r>
              <a:rPr lang="en-US" sz="1200" b="1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		h(K1</a:t>
            </a:r>
            <a:r>
              <a:rPr lang="en-US" sz="1200" b="1" i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​</a:t>
            </a:r>
            <a:r>
              <a:rPr lang="en-US" sz="1200" b="1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)=h(K2</a:t>
            </a:r>
            <a:r>
              <a:rPr lang="en-US" sz="1200" b="1" i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​</a:t>
            </a:r>
            <a:r>
              <a:rPr lang="en-US" sz="1200" b="1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 handle this, we use two main approaches: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Open Hashing (Separate Chaining)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</a:p>
          <a:p>
            <a:pPr marL="1200150" marR="0" lvl="2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Each cell in the hash table serves as a "header" for a linked list.</a:t>
            </a:r>
          </a:p>
          <a:p>
            <a:pPr marL="1200150" marR="0" lvl="2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Multiple values with the same hash can be stored in the same list.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Closed Hashing (Open Addressing)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</a:p>
          <a:p>
            <a:pPr marL="1200150" marR="0" lvl="2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Each key gets one specific slot in the table.</a:t>
            </a:r>
          </a:p>
          <a:p>
            <a:pPr marL="1200150" marR="0" lvl="2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If a collision occurs, we find another empty slot using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linear probing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(checking the next available position) or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double hashing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(using a secondary hash function to determine the next slot).</a:t>
            </a:r>
          </a:p>
          <a:p>
            <a:pPr marL="1200150" marR="0" lvl="2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Since collisions are unavoidable, choosing an efficient resolution method is crucial.</a:t>
            </a:r>
          </a:p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66702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883" indent="-285725" defTabSz="966702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2898" indent="-228580" defTabSz="966702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057" indent="-228580" defTabSz="966702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217" indent="-228580" defTabSz="966702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376" indent="-228580" algn="ctr" defTabSz="96670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536" indent="-228580" algn="ctr" defTabSz="96670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8694" indent="-228580" algn="ctr" defTabSz="96670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5854" indent="-228580" algn="ctr" defTabSz="96670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7DC89CC6-0E24-D742-A385-5D5161487ECB}" type="slidenum">
              <a:rPr lang="en-US" sz="1200"/>
              <a:pPr/>
              <a:t>26</a:t>
            </a:fld>
            <a:endParaRPr lang="en-US" sz="1200"/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open hashing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also called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separate chaining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each slot in the hash table stores a linked list of all elements that hash to the same index.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Each key's hash is calculated, and if multiple keys map to the same index, they are stored in a list.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Example: Suppose we hash several words (A, FOOL, AND, HIS, etc.) using the function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h(K) = sum of letter positions MOD 13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This method allows multiple elements to exist in a single slot, making insertion and deletion easier.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main drawback is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extra memory usage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as each slot needs a linked list. However, it efficiently handles collisions compared to open addressing.</a:t>
            </a:r>
          </a:p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66702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883" indent="-285725" defTabSz="966702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2898" indent="-228580" defTabSz="966702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057" indent="-228580" defTabSz="966702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217" indent="-228580" defTabSz="966702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376" indent="-228580" algn="ctr" defTabSz="96670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536" indent="-228580" algn="ctr" defTabSz="96670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8694" indent="-228580" algn="ctr" defTabSz="96670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5854" indent="-228580" algn="ctr" defTabSz="96670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258004D4-7354-FC42-922E-D74FF747FCB9}" type="slidenum">
              <a:rPr lang="en-US" sz="1200"/>
              <a:pPr/>
              <a:t>27</a:t>
            </a:fld>
            <a:endParaRPr lang="en-US" sz="1200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efficiency of open hashing depends on the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load factor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defined as:</a:t>
            </a:r>
          </a:p>
          <a:p>
            <a:pPr marL="1371600" marR="0" indent="457200">
              <a:lnSpc>
                <a:spcPct val="115000"/>
              </a:lnSpc>
              <a:spcAft>
                <a:spcPts val="800"/>
              </a:spcAft>
            </a:pPr>
            <a:r>
              <a:rPr lang="en-US" sz="1800" b="1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α</a:t>
            </a:r>
            <a:r>
              <a:rPr lang="en-US" sz="1800" b="1" i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= n/m​ ​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where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is the number of elements and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is the number of slots in the table.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expected number of probes for a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successful search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is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 ≈ 1 + α/2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For an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unsuccessful search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it is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 = α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Ideally,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α should be close to 1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to keep the search time low.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Even when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 &gt; m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open hashing remains functional since linked lists store multiple keys at the same slot.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Keeping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α small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ensures that each bucket doesn’t get too crowded, maintaining efficiency.</a:t>
            </a:r>
          </a:p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66702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883" indent="-285725" defTabSz="966702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2898" indent="-228580" defTabSz="966702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057" indent="-228580" defTabSz="966702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217" indent="-228580" defTabSz="966702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376" indent="-228580" algn="ctr" defTabSz="96670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536" indent="-228580" algn="ctr" defTabSz="96670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8694" indent="-228580" algn="ctr" defTabSz="96670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5854" indent="-228580" algn="ctr" defTabSz="96670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E6D348DA-5773-5848-A009-B8577AD5C972}" type="slidenum">
              <a:rPr lang="en-US" sz="1200"/>
              <a:pPr/>
              <a:t>28</a:t>
            </a:fld>
            <a:endParaRPr lang="en-US" sz="1200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closed hashing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also known as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open addressing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all keys are stored directly in the hash table rather than linked lists.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If a collision occurs, we find a new slot for the key using techniques like:</a:t>
            </a:r>
          </a:p>
          <a:p>
            <a:pPr marL="1200150" marR="0" lvl="2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Linear Probing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Check the next available slot.</a:t>
            </a:r>
          </a:p>
          <a:p>
            <a:pPr marL="1200150" marR="0" lvl="2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Double Hashing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Use a secondary hash function to find an alternative slot.</a:t>
            </a:r>
          </a:p>
          <a:p>
            <a:pPr marL="1200150" marR="0" lvl="2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This method avoids the extra memory used in separate chaining but can lead to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clustering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where many keys get grouped together, slowing down searches.</a:t>
            </a:r>
          </a:p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66702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883" indent="-285725" defTabSz="966702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2898" indent="-228580" defTabSz="966702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057" indent="-228580" defTabSz="966702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217" indent="-228580" defTabSz="966702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376" indent="-228580" algn="ctr" defTabSz="96670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536" indent="-228580" algn="ctr" defTabSz="96670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8694" indent="-228580" algn="ctr" defTabSz="96670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5854" indent="-228580" algn="ctr" defTabSz="96670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A78AED06-5D17-4942-A39B-738DDF1C80A3}" type="slidenum">
              <a:rPr lang="en-US" sz="1200"/>
              <a:pPr/>
              <a:t>29</a:t>
            </a:fld>
            <a:endParaRPr lang="en-US" sz="1200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51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noFill/>
              <a:ln w="9525"/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FAA26D3D-D897-4be2-8F04-BA451C77F1D7}">
                  <ma14:placeholderFlag xmlns="" xmlns:ma14="http://schemas.microsoft.com/office/mac/drawingml/2011/main" val="1"/>
                </a:ext>
              </a:extLst>
            </p:spPr>
            <p:txBody>
              <a:bodyPr/>
              <a:lstStyle/>
              <a:p>
                <a:pPr marL="0" marR="0">
                  <a:lnSpc>
                    <a:spcPct val="115000"/>
                  </a:lnSpc>
                  <a:spcAft>
                    <a:spcPts val="800"/>
                  </a:spcAft>
                </a:pPr>
                <a:r>
                  <a:rPr lang="en-US" sz="12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Closed hashing works well when </a:t>
                </a:r>
                <a:r>
                  <a:rPr lang="en-US" sz="1200" b="1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n &lt; m</a:t>
                </a:r>
                <a:r>
                  <a:rPr lang="en-US" sz="12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, meaning the number of elements is smaller than the number of slots. However, as </a:t>
                </a:r>
                <a:r>
                  <a:rPr lang="en-US" sz="1200" b="1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n approaches m</a:t>
                </a:r>
                <a:r>
                  <a:rPr lang="en-US" sz="12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, performance worsens:</a:t>
                </a:r>
              </a:p>
              <a:p>
                <a:pPr marL="342900" marR="0" lvl="0" indent="-342900">
                  <a:lnSpc>
                    <a:spcPct val="115000"/>
                  </a:lnSpc>
                  <a:spcAft>
                    <a:spcPts val="800"/>
                  </a:spcAft>
                  <a:buSzPts val="1000"/>
                  <a:buFont typeface="Symbol" panose="05050102010706020507" pitchFamily="18" charset="2"/>
                  <a:buChar char=""/>
                  <a:tabLst>
                    <a:tab pos="457200" algn="l"/>
                  </a:tabLst>
                </a:pPr>
                <a:r>
                  <a:rPr lang="en-US" sz="12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The number of probes required for insertion and search depends on the load factor:</a:t>
                </a:r>
              </a:p>
              <a:p>
                <a:pPr marL="742950" marR="0" lvl="1" indent="-285750">
                  <a:lnSpc>
                    <a:spcPct val="115000"/>
                  </a:lnSpc>
                  <a:spcAft>
                    <a:spcPts val="800"/>
                  </a:spcAft>
                  <a:buSzPts val="1000"/>
                  <a:buFont typeface="Courier New" panose="02070309020205020404" pitchFamily="49" charset="0"/>
                  <a:buChar char="o"/>
                  <a:tabLst>
                    <a:tab pos="914400" algn="l"/>
                  </a:tabLst>
                </a:pPr>
                <a:r>
                  <a:rPr lang="en-US" sz="1200" b="1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Successful search (S)</a:t>
                </a:r>
                <a:r>
                  <a:rPr lang="en-US" sz="12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: </a:t>
                </a:r>
              </a:p>
              <a:p>
                <a:pPr marL="457200" marR="0" lvl="1" indent="0">
                  <a:lnSpc>
                    <a:spcPct val="115000"/>
                  </a:lnSpc>
                  <a:spcAft>
                    <a:spcPts val="800"/>
                  </a:spcAft>
                  <a:buSzPts val="1000"/>
                  <a:buFont typeface="Courier New" panose="02070309020205020404" pitchFamily="49" charset="0"/>
                  <a:buNone/>
                  <a:tabLst>
                    <a:tab pos="914400" algn="l"/>
                  </a:tabLst>
                </a:pPr>
                <a:r>
                  <a:rPr lang="en-US" sz="12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			</a:t>
                </a:r>
                <a14:m>
                  <m:oMath xmlns:m="http://schemas.openxmlformats.org/officeDocument/2006/math"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 (1+</m:t>
                    </m:r>
                    <m:f>
                      <m:fPr>
                        <m:ctrlP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1 − </m:t>
                        </m:r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𝛼</m:t>
                        </m:r>
                      </m:den>
                    </m:f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12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457200" marR="0" lvl="1" indent="0">
                  <a:lnSpc>
                    <a:spcPct val="115000"/>
                  </a:lnSpc>
                  <a:spcAft>
                    <a:spcPts val="800"/>
                  </a:spcAft>
                  <a:buSzPts val="1000"/>
                  <a:buFont typeface="Courier New" panose="02070309020205020404" pitchFamily="49" charset="0"/>
                  <a:buNone/>
                  <a:tabLst>
                    <a:tab pos="914400" algn="l"/>
                  </a:tabLst>
                </a:pPr>
                <a:endParaRPr lang="en-US" sz="12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742950" marR="0" lvl="1" indent="-285750">
                  <a:lnSpc>
                    <a:spcPct val="115000"/>
                  </a:lnSpc>
                  <a:spcAft>
                    <a:spcPts val="800"/>
                  </a:spcAft>
                  <a:buSzPts val="1000"/>
                  <a:buFont typeface="Courier New" panose="02070309020205020404" pitchFamily="49" charset="0"/>
                  <a:buChar char="o"/>
                  <a:tabLst>
                    <a:tab pos="914400" algn="l"/>
                  </a:tabLst>
                </a:pPr>
                <a:r>
                  <a:rPr lang="en-US" sz="1200" b="1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Unsuccessful search (U)</a:t>
                </a:r>
                <a:r>
                  <a:rPr lang="en-US" sz="12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: 	</a:t>
                </a:r>
              </a:p>
              <a:p>
                <a:pPr marL="457200" marR="0" lvl="1" indent="0">
                  <a:lnSpc>
                    <a:spcPct val="115000"/>
                  </a:lnSpc>
                  <a:spcAft>
                    <a:spcPts val="800"/>
                  </a:spcAft>
                  <a:buSzPts val="1000"/>
                  <a:buFont typeface="Courier New" panose="02070309020205020404" pitchFamily="49" charset="0"/>
                  <a:buNone/>
                  <a:tabLst>
                    <a:tab pos="914400" algn="l"/>
                  </a:tabLst>
                </a:pPr>
                <a:r>
                  <a:rPr lang="en-US" sz="12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			</a:t>
                </a:r>
                <a14:m>
                  <m:oMath xmlns:m="http://schemas.openxmlformats.org/officeDocument/2006/math"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𝑈</m:t>
                    </m:r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 (1+</m:t>
                    </m:r>
                    <m:f>
                      <m:fPr>
                        <m:ctrlP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eqArr>
                          <m:eqArrPr>
                            <m:ctrlP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1200" i="1" kern="100">
                                        <a:effectLst/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i="1" kern="100">
                                        <a:effectLst/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Times New Roman" panose="02020603050405020304" pitchFamily="18" charset="0"/>
                                      </a:rPr>
                                      <m:t>1 − </m:t>
                                    </m:r>
                                    <m:r>
                                      <a:rPr lang="en-US" sz="1200" i="1" kern="100">
                                        <a:effectLst/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Times New Roman" panose="02020603050405020304" pitchFamily="18" charset="0"/>
                                      </a:rPr>
                                      <m:t>𝛼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  <m:e/>
                        </m:eqArr>
                      </m:den>
                    </m:f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12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342900" marR="0" lvl="0" indent="-342900">
                  <a:lnSpc>
                    <a:spcPct val="115000"/>
                  </a:lnSpc>
                  <a:spcAft>
                    <a:spcPts val="800"/>
                  </a:spcAft>
                  <a:buSzPts val="1000"/>
                  <a:buFont typeface="Symbol" panose="05050102010706020507" pitchFamily="18" charset="2"/>
                  <a:buChar char=""/>
                  <a:tabLst>
                    <a:tab pos="457200" algn="l"/>
                  </a:tabLst>
                </a:pPr>
                <a:r>
                  <a:rPr lang="en-US" sz="12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As the table fills up, the number of probes increases dramatically:</a:t>
                </a:r>
              </a:p>
              <a:p>
                <a:pPr marL="742950" marR="0" lvl="1" indent="-285750">
                  <a:lnSpc>
                    <a:spcPct val="115000"/>
                  </a:lnSpc>
                  <a:spcAft>
                    <a:spcPts val="800"/>
                  </a:spcAft>
                  <a:buSzPts val="1000"/>
                  <a:buFont typeface="Courier New" panose="02070309020205020404" pitchFamily="49" charset="0"/>
                  <a:buChar char="o"/>
                  <a:tabLst>
                    <a:tab pos="914400" algn="l"/>
                  </a:tabLst>
                </a:pPr>
                <a:r>
                  <a:rPr lang="en-US" sz="12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At </a:t>
                </a:r>
                <a:r>
                  <a:rPr lang="en-US" sz="1200" b="1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50% full</a:t>
                </a:r>
                <a:r>
                  <a:rPr lang="en-US" sz="12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, S ≈ 1.5, U ≈ 2.5.</a:t>
                </a:r>
              </a:p>
              <a:p>
                <a:pPr marL="742950" marR="0" lvl="1" indent="-285750">
                  <a:lnSpc>
                    <a:spcPct val="115000"/>
                  </a:lnSpc>
                  <a:spcAft>
                    <a:spcPts val="800"/>
                  </a:spcAft>
                  <a:buSzPts val="1000"/>
                  <a:buFont typeface="Courier New" panose="02070309020205020404" pitchFamily="49" charset="0"/>
                  <a:buChar char="o"/>
                  <a:tabLst>
                    <a:tab pos="914400" algn="l"/>
                  </a:tabLst>
                </a:pPr>
                <a:r>
                  <a:rPr lang="en-US" sz="12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At </a:t>
                </a:r>
                <a:r>
                  <a:rPr lang="en-US" sz="1200" b="1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75% full</a:t>
                </a:r>
                <a:r>
                  <a:rPr lang="en-US" sz="12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, S ≈ 2.5, U ≈ 8.5.</a:t>
                </a:r>
              </a:p>
              <a:p>
                <a:pPr marL="742950" marR="0" lvl="1" indent="-285750">
                  <a:lnSpc>
                    <a:spcPct val="115000"/>
                  </a:lnSpc>
                  <a:spcAft>
                    <a:spcPts val="800"/>
                  </a:spcAft>
                  <a:buSzPts val="1000"/>
                  <a:buFont typeface="Courier New" panose="02070309020205020404" pitchFamily="49" charset="0"/>
                  <a:buChar char="o"/>
                  <a:tabLst>
                    <a:tab pos="914400" algn="l"/>
                  </a:tabLst>
                </a:pPr>
                <a:r>
                  <a:rPr lang="en-US" sz="12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At </a:t>
                </a:r>
                <a:r>
                  <a:rPr lang="en-US" sz="1200" b="1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90% full</a:t>
                </a:r>
                <a:r>
                  <a:rPr lang="en-US" sz="12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, S ≈ 5.5, U ≈ 50.5.</a:t>
                </a:r>
              </a:p>
              <a:p>
                <a:pPr marL="0" marR="0">
                  <a:lnSpc>
                    <a:spcPct val="115000"/>
                  </a:lnSpc>
                  <a:spcAft>
                    <a:spcPts val="800"/>
                  </a:spcAft>
                </a:pPr>
                <a:r>
                  <a:rPr lang="en-US" sz="12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Thus, for </a:t>
                </a:r>
                <a:r>
                  <a:rPr lang="en-US" sz="1200" b="1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efficient closed hashing</a:t>
                </a:r>
                <a:r>
                  <a:rPr lang="en-US" sz="12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, we must ensure </a:t>
                </a:r>
                <a:r>
                  <a:rPr lang="en-US" sz="1200" b="1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low load factor</a:t>
                </a:r>
                <a:r>
                  <a:rPr lang="en-US" sz="12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 to avoid excessive collisions and slow search times.</a:t>
                </a:r>
              </a:p>
              <a:p>
                <a:endParaRPr lang="en-US" dirty="0">
                  <a:latin typeface="Times New Roman" charset="0"/>
                </a:endParaRPr>
              </a:p>
            </p:txBody>
          </p:sp>
        </mc:Choice>
        <mc:Fallback xmlns="">
          <p:sp>
            <p:nvSpPr>
              <p:cNvPr id="6451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noFill/>
              <a:ln w="9525"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FAA26D3D-D897-4be2-8F04-BA451C77F1D7}">
                  <ma14:placeholderFlag xmlns="" xmlns:ma14="http://schemas.microsoft.com/office/mac/drawingml/2011/main" val="1"/>
                </a:ext>
              </a:extLst>
            </p:spPr>
            <p:txBody>
              <a:bodyPr/>
              <a:lstStyle/>
              <a:p>
                <a:pPr marL="0" marR="0">
                  <a:lnSpc>
                    <a:spcPct val="115000"/>
                  </a:lnSpc>
                  <a:spcAft>
                    <a:spcPts val="800"/>
                  </a:spcAft>
                </a:pPr>
                <a:r>
                  <a:rPr lang="en-US" sz="12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Closed hashing works well when </a:t>
                </a:r>
                <a:r>
                  <a:rPr lang="en-US" sz="1200" b="1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n &lt; m</a:t>
                </a:r>
                <a:r>
                  <a:rPr lang="en-US" sz="12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, meaning the number of elements is smaller than the number of slots. However, as </a:t>
                </a:r>
                <a:r>
                  <a:rPr lang="en-US" sz="1200" b="1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n approaches m</a:t>
                </a:r>
                <a:r>
                  <a:rPr lang="en-US" sz="12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, performance worsens:</a:t>
                </a:r>
              </a:p>
              <a:p>
                <a:pPr marL="342900" marR="0" lvl="0" indent="-342900">
                  <a:lnSpc>
                    <a:spcPct val="115000"/>
                  </a:lnSpc>
                  <a:spcAft>
                    <a:spcPts val="800"/>
                  </a:spcAft>
                  <a:buSzPts val="1000"/>
                  <a:buFont typeface="Symbol" panose="05050102010706020507" pitchFamily="18" charset="2"/>
                  <a:buChar char=""/>
                  <a:tabLst>
                    <a:tab pos="457200" algn="l"/>
                  </a:tabLst>
                </a:pPr>
                <a:r>
                  <a:rPr lang="en-US" sz="12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The number of probes required for insertion and search depends on the load factor:</a:t>
                </a:r>
              </a:p>
              <a:p>
                <a:pPr marL="742950" marR="0" lvl="1" indent="-285750">
                  <a:lnSpc>
                    <a:spcPct val="115000"/>
                  </a:lnSpc>
                  <a:spcAft>
                    <a:spcPts val="800"/>
                  </a:spcAft>
                  <a:buSzPts val="1000"/>
                  <a:buFont typeface="Courier New" panose="02070309020205020404" pitchFamily="49" charset="0"/>
                  <a:buChar char="o"/>
                  <a:tabLst>
                    <a:tab pos="914400" algn="l"/>
                  </a:tabLst>
                </a:pPr>
                <a:r>
                  <a:rPr lang="en-US" sz="1200" b="1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Successful search (S)</a:t>
                </a:r>
                <a:r>
                  <a:rPr lang="en-US" sz="12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: </a:t>
                </a:r>
              </a:p>
              <a:p>
                <a:pPr marL="457200" marR="0" lvl="1" indent="0">
                  <a:lnSpc>
                    <a:spcPct val="115000"/>
                  </a:lnSpc>
                  <a:spcAft>
                    <a:spcPts val="800"/>
                  </a:spcAft>
                  <a:buSzPts val="1000"/>
                  <a:buFont typeface="Courier New" panose="02070309020205020404" pitchFamily="49" charset="0"/>
                  <a:buNone/>
                  <a:tabLst>
                    <a:tab pos="914400" algn="l"/>
                  </a:tabLst>
                </a:pPr>
                <a:r>
                  <a:rPr lang="en-US" sz="12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			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𝑆=1/2  (1+1/(1 − 𝛼))</a:t>
                </a:r>
                <a:endParaRPr lang="en-US" sz="12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457200" marR="0" lvl="1" indent="0">
                  <a:lnSpc>
                    <a:spcPct val="115000"/>
                  </a:lnSpc>
                  <a:spcAft>
                    <a:spcPts val="800"/>
                  </a:spcAft>
                  <a:buSzPts val="1000"/>
                  <a:buFont typeface="Courier New" panose="02070309020205020404" pitchFamily="49" charset="0"/>
                  <a:buNone/>
                  <a:tabLst>
                    <a:tab pos="914400" algn="l"/>
                  </a:tabLst>
                </a:pPr>
                <a:endParaRPr lang="en-US" sz="12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742950" marR="0" lvl="1" indent="-285750">
                  <a:lnSpc>
                    <a:spcPct val="115000"/>
                  </a:lnSpc>
                  <a:spcAft>
                    <a:spcPts val="800"/>
                  </a:spcAft>
                  <a:buSzPts val="1000"/>
                  <a:buFont typeface="Courier New" panose="02070309020205020404" pitchFamily="49" charset="0"/>
                  <a:buChar char="o"/>
                  <a:tabLst>
                    <a:tab pos="914400" algn="l"/>
                  </a:tabLst>
                </a:pPr>
                <a:r>
                  <a:rPr lang="en-US" sz="1200" b="1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Unsuccessful search (U)</a:t>
                </a:r>
                <a:r>
                  <a:rPr lang="en-US" sz="12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: 	</a:t>
                </a:r>
              </a:p>
              <a:p>
                <a:pPr marL="457200" marR="0" lvl="1" indent="0">
                  <a:lnSpc>
                    <a:spcPct val="115000"/>
                  </a:lnSpc>
                  <a:spcAft>
                    <a:spcPts val="800"/>
                  </a:spcAft>
                  <a:buSzPts val="1000"/>
                  <a:buFont typeface="Courier New" panose="02070309020205020404" pitchFamily="49" charset="0"/>
                  <a:buNone/>
                  <a:tabLst>
                    <a:tab pos="914400" algn="l"/>
                  </a:tabLst>
                </a:pPr>
                <a:r>
                  <a:rPr lang="en-US" sz="12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			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𝑈=1/2  (1+1/█((1 − 𝛼)^2@))</a:t>
                </a:r>
                <a:endParaRPr lang="en-US" sz="12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342900" marR="0" lvl="0" indent="-342900">
                  <a:lnSpc>
                    <a:spcPct val="115000"/>
                  </a:lnSpc>
                  <a:spcAft>
                    <a:spcPts val="800"/>
                  </a:spcAft>
                  <a:buSzPts val="1000"/>
                  <a:buFont typeface="Symbol" panose="05050102010706020507" pitchFamily="18" charset="2"/>
                  <a:buChar char=""/>
                  <a:tabLst>
                    <a:tab pos="457200" algn="l"/>
                  </a:tabLst>
                </a:pPr>
                <a:r>
                  <a:rPr lang="en-US" sz="12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As the table fills up, the number of probes increases dramatically:</a:t>
                </a:r>
              </a:p>
              <a:p>
                <a:pPr marL="742950" marR="0" lvl="1" indent="-285750">
                  <a:lnSpc>
                    <a:spcPct val="115000"/>
                  </a:lnSpc>
                  <a:spcAft>
                    <a:spcPts val="800"/>
                  </a:spcAft>
                  <a:buSzPts val="1000"/>
                  <a:buFont typeface="Courier New" panose="02070309020205020404" pitchFamily="49" charset="0"/>
                  <a:buChar char="o"/>
                  <a:tabLst>
                    <a:tab pos="914400" algn="l"/>
                  </a:tabLst>
                </a:pPr>
                <a:r>
                  <a:rPr lang="en-US" sz="12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At </a:t>
                </a:r>
                <a:r>
                  <a:rPr lang="en-US" sz="1200" b="1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50% full</a:t>
                </a:r>
                <a:r>
                  <a:rPr lang="en-US" sz="12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, S ≈ 1.5, U ≈ 2.5.</a:t>
                </a:r>
              </a:p>
              <a:p>
                <a:pPr marL="742950" marR="0" lvl="1" indent="-285750">
                  <a:lnSpc>
                    <a:spcPct val="115000"/>
                  </a:lnSpc>
                  <a:spcAft>
                    <a:spcPts val="800"/>
                  </a:spcAft>
                  <a:buSzPts val="1000"/>
                  <a:buFont typeface="Courier New" panose="02070309020205020404" pitchFamily="49" charset="0"/>
                  <a:buChar char="o"/>
                  <a:tabLst>
                    <a:tab pos="914400" algn="l"/>
                  </a:tabLst>
                </a:pPr>
                <a:r>
                  <a:rPr lang="en-US" sz="12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At </a:t>
                </a:r>
                <a:r>
                  <a:rPr lang="en-US" sz="1200" b="1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75% full</a:t>
                </a:r>
                <a:r>
                  <a:rPr lang="en-US" sz="12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, S ≈ 2.5, U ≈ 8.5.</a:t>
                </a:r>
              </a:p>
              <a:p>
                <a:pPr marL="742950" marR="0" lvl="1" indent="-285750">
                  <a:lnSpc>
                    <a:spcPct val="115000"/>
                  </a:lnSpc>
                  <a:spcAft>
                    <a:spcPts val="800"/>
                  </a:spcAft>
                  <a:buSzPts val="1000"/>
                  <a:buFont typeface="Courier New" panose="02070309020205020404" pitchFamily="49" charset="0"/>
                  <a:buChar char="o"/>
                  <a:tabLst>
                    <a:tab pos="914400" algn="l"/>
                  </a:tabLst>
                </a:pPr>
                <a:r>
                  <a:rPr lang="en-US" sz="12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At </a:t>
                </a:r>
                <a:r>
                  <a:rPr lang="en-US" sz="1200" b="1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90% full</a:t>
                </a:r>
                <a:r>
                  <a:rPr lang="en-US" sz="12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, S ≈ 5.5, U ≈ 50.5.</a:t>
                </a:r>
              </a:p>
              <a:p>
                <a:pPr marL="0" marR="0">
                  <a:lnSpc>
                    <a:spcPct val="115000"/>
                  </a:lnSpc>
                  <a:spcAft>
                    <a:spcPts val="800"/>
                  </a:spcAft>
                </a:pPr>
                <a:r>
                  <a:rPr lang="en-US" sz="12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Thus, for </a:t>
                </a:r>
                <a:r>
                  <a:rPr lang="en-US" sz="1200" b="1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efficient closed hashing</a:t>
                </a:r>
                <a:r>
                  <a:rPr lang="en-US" sz="12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, we must ensure </a:t>
                </a:r>
                <a:r>
                  <a:rPr lang="en-US" sz="1200" b="1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low load factor</a:t>
                </a:r>
                <a:r>
                  <a:rPr lang="en-US" sz="12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 to avoid excessive collisions and slow search times.</a:t>
                </a:r>
              </a:p>
              <a:p>
                <a:endParaRPr lang="en-US" dirty="0">
                  <a:latin typeface="Times New Roman" charset="0"/>
                </a:endParaRPr>
              </a:p>
            </p:txBody>
          </p:sp>
        </mc:Fallback>
      </mc:AlternateContent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🔹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Quick Sort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divide and conquer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algorithm that sorts by selecting a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pivot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partitioning the array, and recursively sorting subarrays.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Fast in practice (O(n log n))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but can degrade to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O(n²) in the worst case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if pivot selection is poor.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🔹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Heap Sort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Uses a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binary heap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to repeatedly extract the max/min element and place it in sorted order.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Runs in O(n log n) consistently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making it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predictable but often slower than Quick Sort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due to frequent swaps.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🔹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Heap Operations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Insertion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Adds an element and restores order by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bubbling up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Deletion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Removes the root, replaces it with the last element, and </a:t>
            </a:r>
            <a:r>
              <a:rPr lang="en-US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heapifies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down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Heapify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Ensures the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heap property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is maintained after updates.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🔹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Sorting Algorithm Comparison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Quick Sort is usually the fastest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due to better cache performance.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Heap Sort provides guaranteed O(n log n) time but involves more swaps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Merge Sort requires extra memory but is stable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and good for linked lists.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🔹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Real-World Applications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Quick Sort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Used in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system libraries, database indexing, and fast general sorting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Heap Sort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Ideal for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priority queues, scheduling, and graph algorithms (e.g., Dijkstra’s algorithm)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8395D-4A6C-4B89-AE76-7C26F2891DF7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39757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Definition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tree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is an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abstract model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of a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hierarchical structure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in computer science.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It consists of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nodes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that are connected by edges, following a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parent-child relationship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Key Features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Root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The topmost node with no parent.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Parent &amp; Child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Every node (except the root) has exactly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one parent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and may have multiple children.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Hierarchy Representation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Useful for modeling relationships in data.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Applications of Trees</a:t>
            </a:r>
          </a:p>
          <a:p>
            <a:pPr marL="800100" marR="0" lvl="1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Organization Charts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– Hierarchical structure of companies, institutions, etc.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File Systems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– Folder and file management in computers.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8395D-4A6C-4B89-AE76-7C26F2891DF7}" type="slidenum">
              <a:rPr lang="en-AU" smtClean="0"/>
              <a:t>30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023801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 work with trees, we need to understand key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terminology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root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is the starting node with no parent.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Internal nodes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have at least one child.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Leaf nodes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(or external nodes) have no children.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Parent and child nodes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describe the hierarchical relationship.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Ancestors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include parents, grandparents, and further predecessors.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Descendants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include children, grandchildren, and so on.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Depth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of a node is the number of edges from the root.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Height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of a tree is the depth of the deepest node.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subtree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is any node along with all its descendants.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diagram on the right illustrates these terms—observe how node 'C' forms a subtree containing its children 'G' and 'H'. Understanding these concepts is fundamental to working with tree-based data structures.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8395D-4A6C-4B89-AE76-7C26F2891DF7}" type="slidenum">
              <a:rPr lang="en-AU" smtClean="0"/>
              <a:t>31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8077529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Tree ADT (Abstract Data Type)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provides a structured way to interact with tree structures in programming.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Some common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tree operations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include: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size(): 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Returns the total number of nodes.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i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isEmpty</a:t>
            </a:r>
            <a:r>
              <a:rPr lang="en-US" sz="1800" b="1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():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Checks if the tree has any elements.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root(): 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Retrieves the root node.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Each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node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also has its own methods: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parent(): 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Returns the parent of a node.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children(): 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Returns all children of a node.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i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isInternal</a:t>
            </a:r>
            <a:r>
              <a:rPr lang="en-US" sz="1800" b="1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(): 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Checks if a node has children.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i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isExternal</a:t>
            </a:r>
            <a:r>
              <a:rPr lang="en-US" sz="1800" b="1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(): 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Checks if a node is a leaf.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i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isRoot</a:t>
            </a:r>
            <a:r>
              <a:rPr lang="en-US" sz="1800" b="1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(): 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Checks if a node is the root.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These methods help efficiently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traverse and manipulate tree structures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making them essential in applications like search algorithms and hierarchical data storage.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8395D-4A6C-4B89-AE76-7C26F2891DF7}" type="slidenum">
              <a:rPr lang="en-AU" smtClean="0"/>
              <a:t>32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545216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Now, let’s focus on a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specific type of tree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—the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binary tree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A binary tree has a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strict rule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each node can have at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most two children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referred to as the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left child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and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right child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Even if a node has only one child, it is always designated as either left or right.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binary tree is defined recursively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 single node is a binary tree.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 node with at most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two child binary trees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is also a binary tree.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Binary trees form the foundation for many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efficient searching and sorting algorithms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including Binary Search Trees (BSTs) and heaps.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8395D-4A6C-4B89-AE76-7C26F2891DF7}" type="slidenum">
              <a:rPr lang="en-AU" smtClean="0"/>
              <a:t>33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321194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 addition to general tree methods,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binary trees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have specialized operations for their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two-child structure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left():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Returns the left child of a node.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right():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Returns the right child.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i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hasLeft</a:t>
            </a:r>
            <a:r>
              <a:rPr lang="en-US" sz="1800" b="1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()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Checks if a left child exists.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i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hasRight</a:t>
            </a:r>
            <a:r>
              <a:rPr lang="en-US" sz="1800" b="1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()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Checks if a right child exists.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These methods allow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efficient traversal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of binary trees. For example, a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binary search tree (BST)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uses these methods to guide searches towards the left or right subtree based on values. Binary trees also support efficient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sorting, searching, and hierarchical data representation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8395D-4A6C-4B89-AE76-7C26F2891DF7}" type="slidenum">
              <a:rPr lang="en-AU" smtClean="0"/>
              <a:t>34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699678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Binary trees can be classified based on how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completely filled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they are.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Perfect Binary Tree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Every level of the tree is completely full.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All internal nodes have exactly two children.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This structure provides optimal search and balancing properties.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Complete Binary Tree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Every level except possibly the last is completely full.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Nodes are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as far left as possible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on the last level.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This structure ensures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efficient heap operations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used in priority queues.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Perfect and complete binary trees are especially useful in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heap structures, AVL trees, and balanced search trees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where efficiency depends on maintaining an ideal shape.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8395D-4A6C-4B89-AE76-7C26F2891DF7}" type="slidenum">
              <a:rPr lang="en-AU" smtClean="0"/>
              <a:t>35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347860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binary tree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is said to be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left-complete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if every level is fully occupied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except possibly the last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where nodes must be positioned as far left as possible.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Key Features of a Left-Complete Tree: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Ensures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efficient memory utilization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Helps maintain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heap properties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(used in priority queues).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Provides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faster access in tree-based structures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(e.g., heap-sort).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8395D-4A6C-4B89-AE76-7C26F2891DF7}" type="slidenum">
              <a:rPr lang="en-AU" smtClean="0"/>
              <a:t>36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5556631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 contrast to arrays, where elements are accessed sequentially or by index, trees are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hierarchical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structures. This makes it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non-trivial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to determine how to visit each node efficiently.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tree traversal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is an algorithm that systematically visits each node in a tree, ensuring all nodes are processed in a defined order.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Traversals are critical in applications such as: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Evaluating mathematical expressions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(expression trees)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Organizing hierarchical data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(file systems, XML/JSON structures)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AI and game trees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(decision-making in chess, pathfinding in AI)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There are two primary tree traversal strategies: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Breadth-First Traversal (BFT)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– visiting nodes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level by level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Depth-First Traversal (DFT)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– exploring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as deep as possible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before backtracking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Each traversal method has its advantages depending on the problem being solved.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8395D-4A6C-4B89-AE76-7C26F2891DF7}" type="slidenum">
              <a:rPr lang="en-AU" smtClean="0"/>
              <a:t>37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2283547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Breadth-First Traversal (BFT)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also called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level-order traversal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processes the tree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level by level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from the root downwards.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traversal starts at the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root node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It visits all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child nodes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before moving deeper into the tree.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For example, in the given tree, BFT visits nodes in this order:</a:t>
            </a:r>
            <a:b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 → B → C → D → E → F → G → H → I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This approach is particularly useful for: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Finding the shortest path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in unweighted graphs.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Networking and broadcasting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(spreading messages in a network).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AI decision trees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where all possible options at one level are analyzed before proceeding.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8395D-4A6C-4B89-AE76-7C26F2891DF7}" type="slidenum">
              <a:rPr lang="en-AU" smtClean="0"/>
              <a:t>38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0421346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general approach for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Breadth-First Traversal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is to use a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queue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to process nodes in the correct order.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Algorithm Steps: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Enqueue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the root node.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While the queue is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not empty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</a:p>
          <a:p>
            <a:pPr marL="1200150" marR="0" lvl="2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Dequeue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 node and process it.</a:t>
            </a:r>
          </a:p>
          <a:p>
            <a:pPr marL="1200150" marR="0" lvl="2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Enqueue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its left and right children (if they exist).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Since a queue follows a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First In, First Out (FIFO)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principle, it ensures that each node is processed before its children, maintaining the correct level-order traversal.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8395D-4A6C-4B89-AE76-7C26F2891DF7}" type="slidenum">
              <a:rPr lang="en-AU" smtClean="0"/>
              <a:t>39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890001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By the end of this module, you will have a strong grasp of </a:t>
            </a:r>
            <a:r>
              <a:rPr lang="en-US" b="1" dirty="0"/>
              <a:t>how searching algorithms work, their efficiency, and where they are applied</a:t>
            </a:r>
            <a:r>
              <a:rPr lang="en-US" dirty="0"/>
              <a:t> in computing.</a:t>
            </a:r>
          </a:p>
          <a:p>
            <a:endParaRPr lang="en-US" dirty="0"/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Binary Search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  <a:tab pos="6858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You will learn how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Binary Search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works by repeatedly dividing a sorted array into halves to efficiently locate a target element.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  <a:tab pos="6858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We will analyze its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time complexity (O(log n))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and explore both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iterative and recursive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implementations.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  <a:tab pos="685800" algn="l"/>
              </a:tabLst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Hash Tables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6858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You will understand the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fundamental concept of hashing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which allows for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fast data retrieval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in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O(1) time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on average.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6858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We will discuss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hash functions, collision handling methods (chaining &amp; open addressing), and real-world applications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such as databases and caches.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685800" algn="l"/>
              </a:tabLst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Trees as a Data Organization Method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6858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You will explore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Binary Trees and Binary Search Trees (BSTs)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which allow efficient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data storage, retrieval, and ordering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6858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We will also examine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tree traversal methods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(Pre-order, In-order, Post-order) and how trees are used in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search engines, file systems, and databases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8395D-4A6C-4B89-AE76-7C26F2891DF7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3675758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Depth-First Traversal (DFT)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follows a different strategy. Instead of visiting nodes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level by level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DFT explores a branch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as deep as possible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before backtracking.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This can result in different orders depending on the direction of traversal. For example, given the same tree: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One possible DFT order: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 → C → G → F → B → E → I → H → D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Another possible order: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 → B → D → E → H → I → C → F → G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DFT is useful in: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Backtracking algorithms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(e.g., solving mazes, puzzles).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Parsing expressions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(syntax trees in compilers).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Game decision trees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where all possibilities in one branch must be explored before considering others.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8395D-4A6C-4B89-AE76-7C26F2891DF7}" type="slidenum">
              <a:rPr lang="en-AU" smtClean="0"/>
              <a:t>40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0747750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 implement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Depth-First Traversal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we use a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stack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to manage traversal order.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Algorithm Steps: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Push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the root onto the stack.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While the stack is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not empty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</a:p>
          <a:p>
            <a:pPr marL="1200150" marR="0" lvl="2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Pop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the top node and process it.</a:t>
            </a:r>
          </a:p>
          <a:p>
            <a:pPr marL="1200150" marR="0" lvl="2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Push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its left and right children onto the stack (order may vary).</a:t>
            </a:r>
          </a:p>
          <a:p>
            <a:pPr marL="1200150" marR="0" lvl="2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Since a stack follows a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Last In, First Out (LIFO)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principle, DFT ensures that nodes are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fully explored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before moving to a new branch.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8395D-4A6C-4B89-AE76-7C26F2891DF7}" type="slidenum">
              <a:rPr lang="en-AU" smtClean="0"/>
              <a:t>41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776992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Depth-First Traversal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can also be implemented recursively, following three main orders: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Pre-order traversal: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Visit node first → Traverse left → Traverse right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Used for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copying trees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and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prefix notation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In-order traversal: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Traverse left → Visit node → Traverse right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Common in Binary Search Trees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(BST) as it returns nodes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 sorted order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Post-order traversal: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Traverse left → Traverse right → Visit node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Useful for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deleting trees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(since children are processed before parents).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Each method has different applications, depending on whether you need to process parent nodes before, between, or after their children.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8395D-4A6C-4B89-AE76-7C26F2891DF7}" type="slidenum">
              <a:rPr lang="en-AU" smtClean="0"/>
              <a:t>42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938254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Let’s start with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pre-order traversal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This method visits the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current node first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before moving to its left and right children. It follows a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top-down approach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meaning that a node is processed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before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its subtrees.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Step-by-Step Explanation: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Start at the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root node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Visit the node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and process its value.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Move to the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left child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and repeat the process.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Once the left subtree is fully processed, move to the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right child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Continue this process recursively until all nodes are visited.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Example Walkthrough:</a:t>
            </a:r>
            <a:b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Looking at the given tree, let’s perform a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pre-order traversal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Start at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visit it.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Move to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visit it.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Move to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visit it.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Backtrack to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move to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visit it.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Move to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E’s left child H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visit it.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Move to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H’s right sibling I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visit it.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Backtrack to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move to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visit it.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Move to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C’s left child F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visit it.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Move to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C’s right child G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visit it.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Final Pre-order Traversal Order:</a:t>
            </a:r>
            <a:b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 → B → D → E → H → I → C → F → 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8395D-4A6C-4B89-AE76-7C26F2891DF7}" type="slidenum">
              <a:rPr lang="en-AU" smtClean="0"/>
              <a:t>43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4818362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Unlike pre-order traversal,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post-order traversal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follows a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bottom-up approach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In this method, we first explore the children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before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processing the parent node. This technique is often useful in applications like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deleting trees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or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evaluating expressions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Step-by-Step Explanation: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Start at the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root node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but don’t process it yet.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Move to the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left subtree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and process all nodes there.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Move to the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right subtree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and process all nodes there.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Once both left and right children have been visited,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process the current node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Example Walkthrough:</a:t>
            </a:r>
            <a:b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Let’s apply post-order traversal to the same tree: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Move to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B’s left child D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visit it.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Move to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B’s right child E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but process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E’s children first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(H, then I).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Now visit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after its children are processed.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Visit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after processing both D and E.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Move to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process its children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 and G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first.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Now visit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Finally, after all children are processed, visit the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root node A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Final Post-order Traversal Order:</a:t>
            </a:r>
            <a:b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 → H → I → E → B → F → G → C → A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8395D-4A6C-4B89-AE76-7C26F2891DF7}" type="slidenum">
              <a:rPr lang="en-AU" smtClean="0"/>
              <a:t>44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498252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In-order traversal is unique because it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processes nodes in a sorted order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when applied to a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binary search tree (BST)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It follows a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left-root-right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sequence, making it ideal for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retrieving data in ascending order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Step-by-Step Explanation: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Start at the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leftmost node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and process all nodes in the left subtree.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Visit the current node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after all left children have been processed.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Move to the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right subtree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and process all nodes there.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Example Walkthrough:</a:t>
            </a:r>
            <a:b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Applying in-order traversal to our tree: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Start with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but process its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left child D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first.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Visit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after processing D.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Move to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B’s right child E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but process its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left child H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first.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Visit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then visit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then visit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Move to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root A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visit it after all left children.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Move to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process its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left child F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Visit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then process its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right child G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Final In-order Traversal Order:</a:t>
            </a:r>
            <a:b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 → B → H → E → I → A → F → C → 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8395D-4A6C-4B89-AE76-7C26F2891DF7}" type="slidenum">
              <a:rPr lang="en-AU" smtClean="0"/>
              <a:t>45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4803094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Title: Is the Tree Perfect?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Given the root of a tree, we need to determine if it is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perfect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perfect binary tree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is one where all interior nodes have exactly two children, and all leaves are at the same level.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How to Solve?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best traversal method for this problem is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Breadth-First Search (BFS)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Why BFS?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It allows us to check the tree level by level.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We track the number of nodes at each level.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Each level should contain exactly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twice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as many nodes as the previous one.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Other methods exist, but BFS provides a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structured way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to verify the perfect property.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8395D-4A6C-4B89-AE76-7C26F2891DF7}" type="slidenum">
              <a:rPr lang="en-AU" smtClean="0"/>
              <a:t>46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2366400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Title: Evaluating an Arithmetic Expression Tree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Given an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arithmetic expression tree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we must evaluate the expression.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tree structure consists of: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Operators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(+, -, *, /) as internal nodes.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Operands (numbers)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as leaf nodes.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How to Solve?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best traversal method is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Post-Order Traversal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Why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Post-Order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?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We need to evaluate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sub-expressions first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starting from the leaves.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At each step, we:</a:t>
            </a:r>
          </a:p>
          <a:p>
            <a:pPr marL="1143000" marR="0" lvl="2" indent="-2286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13716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Recursively compute the left sub-tree.</a:t>
            </a:r>
          </a:p>
          <a:p>
            <a:pPr marL="1143000" marR="0" lvl="2" indent="-2286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13716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Recursively compute the right sub-tree.</a:t>
            </a:r>
          </a:p>
          <a:p>
            <a:pPr marL="1143000" marR="0" lvl="2" indent="-2286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13716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Apply the operator at the parent node.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8395D-4A6C-4B89-AE76-7C26F2891DF7}" type="slidenum">
              <a:rPr lang="en-AU" smtClean="0"/>
              <a:t>47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988185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Title: Printing an Arithmetic Expression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Given an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arithmetic expression tree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we need to print the expression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without parentheses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How to Solve?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best traversal method is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In-Order Traversal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Why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In-Order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?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It visits nodes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 natural mathematical order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left subtree → root → right subtree.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This produces a properly formatted expression, exactly as it should appear.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8395D-4A6C-4B89-AE76-7C26F2891DF7}" type="slidenum">
              <a:rPr lang="en-AU" smtClean="0"/>
              <a:t>48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0237478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Binary Trees in Problem Solving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Many real-world problems can be modeled using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binary trees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Example: The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Fibonacci function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forms a recursive binary tree.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Understanding tree properties helps in problem analysis.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How many recursive calls occur for a tree of height h?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Perfect Binary Trees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serve as a basis for estimating general cases.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8395D-4A6C-4B89-AE76-7C26F2891DF7}" type="slidenum">
              <a:rPr lang="en-AU" smtClean="0"/>
              <a:t>49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738355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 this module, we will cover three fundamental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searching techniques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that are widely used in computing:</a:t>
            </a:r>
          </a:p>
          <a:p>
            <a:pPr marL="800100" marR="0" lvl="1" indent="-342900">
              <a:lnSpc>
                <a:spcPct val="115000"/>
              </a:lnSpc>
              <a:buFont typeface="+mj-lt"/>
              <a:buAutoNum type="arabicPeriod"/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Binary Search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- A fast method for searching in a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sorted dataset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by repeatedly dividing the search space in half.</a:t>
            </a:r>
          </a:p>
          <a:p>
            <a:pPr marL="800100" marR="0" lvl="1" indent="-342900">
              <a:lnSpc>
                <a:spcPct val="115000"/>
              </a:lnSpc>
              <a:buFont typeface="+mj-lt"/>
              <a:buAutoNum type="arabicPeriod"/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Hash Tables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- A data structure that allows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quick data retrieval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using a key-value mapping.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Trees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- A hierarchical structure that organizes data for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efficient searching, insertion, and deletion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8395D-4A6C-4B89-AE76-7C26F2891DF7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161419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Properties of a Perfect Binary Tree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Number of Nodes: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2^(h+1) − 1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Tree Height: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log_2(n+1) - 1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Number of Leaves: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2^h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Nodes in Terms of Leaves: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2L−1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These formulas are essential for understanding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tree growth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and how structure affects complexity.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8395D-4A6C-4B89-AE76-7C26F2891DF7}" type="slidenum">
              <a:rPr lang="en-AU" smtClean="0"/>
              <a:t>50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456195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perfect binary tree is defined as: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single root node (base case).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root with </a:t>
            </a:r>
            <a:r>
              <a:rPr lang="en-US" b="1" dirty="0"/>
              <a:t>two perfect binary subtrees</a:t>
            </a:r>
            <a:r>
              <a:rPr lang="en-US" dirty="0"/>
              <a:t> of the same height.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recursive nature of trees makes them ideal for </a:t>
            </a:r>
            <a:r>
              <a:rPr lang="en-US" b="1" dirty="0"/>
              <a:t>inductive proofs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8395D-4A6C-4B89-AE76-7C26F2891DF7}" type="slidenum">
              <a:rPr lang="en-AU" smtClean="0"/>
              <a:t>51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293960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Inductive Proof for Perfect Binary Trees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We need to prove: </a:t>
            </a:r>
            <a:r>
              <a:rPr lang="en-US" sz="1200" b="1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P(n):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The number of nodes in a perfect binary tree of height </a:t>
            </a:r>
            <a:r>
              <a:rPr lang="en-US" sz="1200" b="1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is </a:t>
            </a:r>
            <a:r>
              <a:rPr lang="en-US" sz="1200" b="1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2^(n+1)−1.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Steps of Proof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Base Case (n = 0):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200150" marR="0" lvl="2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 single-node tree (root only) satisfies </a:t>
            </a:r>
            <a:r>
              <a:rPr lang="en-US" sz="1200" b="1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2^1 - 1 = 1.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Inductive Hypothesis (Assume for height k):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200150" marR="0" lvl="2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Assume a perfect binary tree of height </a:t>
            </a:r>
            <a:r>
              <a:rPr lang="en-US" sz="1200" b="1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has </a:t>
            </a:r>
            <a:r>
              <a:rPr lang="en-US" sz="1200" b="1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2^(k+1) – 1 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nodes.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Proving for k+1: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200150" marR="0" lvl="2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 perfect binary tree of height k+1 consists of a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root node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plus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two perfect binary subtrees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of height k.</a:t>
            </a:r>
          </a:p>
          <a:p>
            <a:pPr marL="1200150" marR="0" lvl="2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Applying the hypothesis: </a:t>
            </a:r>
          </a:p>
          <a:p>
            <a:pPr marL="1828800" marR="0" lvl="1" indent="457200">
              <a:lnSpc>
                <a:spcPct val="115000"/>
              </a:lnSpc>
              <a:spcAft>
                <a:spcPts val="800"/>
              </a:spcAft>
            </a:pPr>
            <a:r>
              <a:rPr lang="en-US" sz="1200" b="1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 + 2(2^(k+1) - 1) = 2^(k+2) - 1.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 startAt="4"/>
              <a:tabLst>
                <a:tab pos="4572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Conclusion: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By induction, the formula holds for all nonnegative 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8395D-4A6C-4B89-AE76-7C26F2891DF7}" type="slidenum">
              <a:rPr lang="en-AU" smtClean="0"/>
              <a:t>52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876511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096742-CE34-5C90-3F44-B5B80B900F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8D4910B-1B72-7063-CC62-F6D86FA1BE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8911C74-204F-7D3A-77C7-487EFAA435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Key Topics: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Binary Search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200150" marR="0" lvl="2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Efficient search technique for sorted arrays.</a:t>
            </a:r>
          </a:p>
          <a:p>
            <a:pPr marL="1200150" marR="0" lvl="2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Reduces search space by half each step →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O(log n) complexity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1200150" marR="0" lvl="2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Implemented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recursively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or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iteratively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1200150" marR="0" lvl="2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Must be done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in-place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to avoid unnecessary memory overhead.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Hashing &amp; Hash Tables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200150" marR="0" lvl="2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Fast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O(1) average-time complexity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for data retrieval.</a:t>
            </a:r>
          </a:p>
          <a:p>
            <a:pPr marL="1200150" marR="0" lvl="2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Uses a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hash function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to map keys to indices in an array.</a:t>
            </a:r>
          </a:p>
          <a:p>
            <a:pPr marL="1200150" marR="0" lvl="2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Collision handling:</a:t>
            </a:r>
          </a:p>
          <a:p>
            <a:pPr marL="1600200" marR="0" lvl="3" indent="-22860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Open hashing (Separate Chaining):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Uses linked lists.</a:t>
            </a:r>
          </a:p>
          <a:p>
            <a:pPr marL="1600200" marR="0" lvl="3" indent="-22860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Closed hashing (Open Addressing):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Uses linear probing or double hashing.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Trees &amp; Tree Structures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200150" marR="0" lvl="2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Hierarchical data structure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with parent-child relationships.</a:t>
            </a:r>
          </a:p>
          <a:p>
            <a:pPr marL="1200150" marR="0" lvl="2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Applications: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Organization charts, File systems, Search Trees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Binary Trees &amp; Variants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200150" marR="0" lvl="2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Binary Tree: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Each node has ≤ 2 children.</a:t>
            </a:r>
          </a:p>
          <a:p>
            <a:pPr marL="1200150" marR="0" lvl="2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Perfect Binary Tree: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All levels are full.</a:t>
            </a:r>
          </a:p>
          <a:p>
            <a:pPr marL="1200150" marR="0" lvl="2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Complete Binary Tree: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Nodes are as left-aligned as possible.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Tree Traversals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200150" marR="0" lvl="2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Breadth-First Traversal (BFT):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Uses a queue, visits nodes level by level.</a:t>
            </a:r>
          </a:p>
          <a:p>
            <a:pPr marL="1200150" marR="0" lvl="2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Depth-First Traversal (DFT):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Uses a stack, explores branches before backtracking.</a:t>
            </a:r>
          </a:p>
          <a:p>
            <a:pPr marL="1600200" marR="0" lvl="3" indent="-22860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Pre-order: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Visit → Left → Right.</a:t>
            </a:r>
          </a:p>
          <a:p>
            <a:pPr marL="1600200" marR="0" lvl="3" indent="-22860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In-order: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Left → Visit → Right.</a:t>
            </a:r>
          </a:p>
          <a:p>
            <a:pPr marL="1600200" marR="0" lvl="3" indent="-22860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Post-order: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Left → Right → Visit.</a:t>
            </a:r>
          </a:p>
          <a:p>
            <a:pPr marL="1600200" marR="0" lvl="3" indent="-22860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Complexity Analysis of Binary Trees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Height of a Perfect Tree: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log₂(n+1) - 1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Total Nodes in a Perfect Tree: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2^(h+1) - 1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Nodes vs. Leaves Relationship: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2L - 1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Conclusion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Binary search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improves search efficiency.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Hash tables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provide near-instant lookups but require good collision handling.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Trees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offer hierarchical data storage and efficient searches.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Different tree traversal methods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solve different types of problems.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CBFEC7-BDEA-D540-937B-7FF0A2ED78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8395D-4A6C-4B89-AE76-7C26F2891DF7}" type="slidenum">
              <a:rPr lang="en-AU" smtClean="0"/>
              <a:t>53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94583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basic approach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is to scan each element one by one until we find the target.</a:t>
            </a:r>
          </a:p>
          <a:p>
            <a:pPr marL="742950" marR="0" lvl="1" indent="-28575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This method has a time complexity of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O(n)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(linear search).</a:t>
            </a:r>
          </a:p>
          <a:p>
            <a:pPr marL="742950" marR="0" lvl="1" indent="-28575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If the array is large, this becomes inefficient.</a:t>
            </a:r>
          </a:p>
          <a:p>
            <a:pPr marL="342900" marR="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Since the array is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sorted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we can optimize our search:</a:t>
            </a:r>
          </a:p>
          <a:p>
            <a:pPr marL="742950" marR="0" lvl="1" indent="-28575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If we find a number larger than our target, we know it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can’t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be in the rest of the array.</a:t>
            </a:r>
          </a:p>
          <a:p>
            <a:pPr marL="742950" marR="0" lvl="1" indent="-28575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This allows us to stop early and avoid unnecessary comparisons.</a:t>
            </a:r>
          </a:p>
          <a:p>
            <a:pPr marL="342900" marR="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However, even with this improvement, the worst-case scenario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still takes O(n) time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742950" marR="0" lvl="1" indent="-28575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Can we do better?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Yes!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Binary Search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is the key.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8395D-4A6C-4B89-AE76-7C26F2891DF7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62612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Binary Search is a more </a:t>
            </a:r>
            <a:r>
              <a:rPr lang="en-US" b="1" dirty="0"/>
              <a:t>efficient</a:t>
            </a:r>
            <a:r>
              <a:rPr lang="en-US" dirty="0"/>
              <a:t> way to find an element in a sorted array. Instead of scanning </a:t>
            </a:r>
            <a:r>
              <a:rPr lang="en-US" b="1" dirty="0"/>
              <a:t>every element</a:t>
            </a:r>
            <a:r>
              <a:rPr lang="en-US" dirty="0"/>
              <a:t>, we use a </a:t>
            </a:r>
            <a:r>
              <a:rPr lang="en-US" b="1" dirty="0"/>
              <a:t>divide and conquer</a:t>
            </a:r>
            <a:r>
              <a:rPr lang="en-US" dirty="0"/>
              <a:t> strategy.</a:t>
            </a:r>
          </a:p>
          <a:p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Start by comparing the </a:t>
            </a:r>
            <a:r>
              <a:rPr lang="en-US" b="1" dirty="0"/>
              <a:t>middle element</a:t>
            </a:r>
            <a:r>
              <a:rPr lang="en-US" dirty="0"/>
              <a:t> with the target: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If it </a:t>
            </a:r>
            <a:r>
              <a:rPr lang="en-US" b="1" dirty="0"/>
              <a:t>matches</a:t>
            </a:r>
            <a:r>
              <a:rPr lang="en-US" dirty="0"/>
              <a:t>, we are done.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If the middle element is </a:t>
            </a:r>
            <a:r>
              <a:rPr lang="en-US" b="1" dirty="0"/>
              <a:t>smaller</a:t>
            </a:r>
            <a:r>
              <a:rPr lang="en-US" dirty="0"/>
              <a:t>, the target must be in the </a:t>
            </a:r>
            <a:r>
              <a:rPr lang="en-US" b="1" dirty="0"/>
              <a:t>right half</a:t>
            </a:r>
            <a:r>
              <a:rPr lang="en-US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If the middle element is </a:t>
            </a:r>
            <a:r>
              <a:rPr lang="en-US" b="1" dirty="0"/>
              <a:t>larger</a:t>
            </a:r>
            <a:r>
              <a:rPr lang="en-US" dirty="0"/>
              <a:t>, the target must be in the </a:t>
            </a:r>
            <a:r>
              <a:rPr lang="en-US" b="1" dirty="0"/>
              <a:t>left half</a:t>
            </a:r>
            <a:r>
              <a:rPr lang="en-US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Each time we perform a comparison, we </a:t>
            </a:r>
            <a:r>
              <a:rPr lang="en-US" b="1" dirty="0"/>
              <a:t>eliminate half of the remaining elements</a:t>
            </a:r>
            <a:r>
              <a:rPr lang="en-US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This drastically reduces the number of checks needed compared to linear search.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Key takeaway: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Binary Search is much faster than linear search</a:t>
            </a:r>
            <a:r>
              <a:rPr lang="en-US" dirty="0"/>
              <a:t>, especially for large datasets.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8395D-4A6C-4B89-AE76-7C26F2891DF7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240662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</a:t>
            </a:r>
            <a:r>
              <a:rPr lang="en-US" b="1" dirty="0"/>
              <a:t>visualize</a:t>
            </a:r>
            <a:r>
              <a:rPr lang="en-US" dirty="0"/>
              <a:t> how Binary Search works step by step. Our goal is to find </a:t>
            </a:r>
            <a:r>
              <a:rPr lang="en-US" b="1" dirty="0"/>
              <a:t>5</a:t>
            </a:r>
            <a:r>
              <a:rPr lang="en-US" dirty="0"/>
              <a:t> in a sorted array.</a:t>
            </a:r>
          </a:p>
          <a:p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Compare </a:t>
            </a:r>
            <a:r>
              <a:rPr lang="en-US" b="1" dirty="0"/>
              <a:t>5</a:t>
            </a:r>
            <a:r>
              <a:rPr lang="en-US" dirty="0"/>
              <a:t> with the middle element (</a:t>
            </a:r>
            <a:r>
              <a:rPr lang="en-US" b="1" dirty="0"/>
              <a:t>10</a:t>
            </a:r>
            <a:r>
              <a:rPr lang="en-US" dirty="0"/>
              <a:t>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Since </a:t>
            </a:r>
            <a:r>
              <a:rPr lang="en-US" b="1" dirty="0"/>
              <a:t>5 &lt; 10</a:t>
            </a:r>
            <a:r>
              <a:rPr lang="en-US" dirty="0"/>
              <a:t>, we </a:t>
            </a:r>
            <a:r>
              <a:rPr lang="en-US" b="1" dirty="0"/>
              <a:t>discard</a:t>
            </a:r>
            <a:r>
              <a:rPr lang="en-US" dirty="0"/>
              <a:t> the right half.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Compare </a:t>
            </a:r>
            <a:r>
              <a:rPr lang="en-US" b="1" dirty="0"/>
              <a:t>5</a:t>
            </a:r>
            <a:r>
              <a:rPr lang="en-US" dirty="0"/>
              <a:t> with the new middle element (</a:t>
            </a:r>
            <a:r>
              <a:rPr lang="en-US" b="1" dirty="0"/>
              <a:t>4</a:t>
            </a:r>
            <a:r>
              <a:rPr lang="en-US" dirty="0"/>
              <a:t>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Since </a:t>
            </a:r>
            <a:r>
              <a:rPr lang="en-US" b="1" dirty="0"/>
              <a:t>5 &gt; 4</a:t>
            </a:r>
            <a:r>
              <a:rPr lang="en-US" dirty="0"/>
              <a:t>, we </a:t>
            </a:r>
            <a:r>
              <a:rPr lang="en-US" b="1" dirty="0"/>
              <a:t>discard</a:t>
            </a:r>
            <a:r>
              <a:rPr lang="en-US" dirty="0"/>
              <a:t> the left portion.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Compare </a:t>
            </a:r>
            <a:r>
              <a:rPr lang="en-US" b="1" dirty="0"/>
              <a:t>5</a:t>
            </a:r>
            <a:r>
              <a:rPr lang="en-US" dirty="0"/>
              <a:t> with </a:t>
            </a:r>
            <a:r>
              <a:rPr lang="en-US" b="1" dirty="0"/>
              <a:t>7</a:t>
            </a:r>
            <a:r>
              <a:rPr lang="en-US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Since </a:t>
            </a:r>
            <a:r>
              <a:rPr lang="en-US" b="1" dirty="0"/>
              <a:t>5 &lt; 7</a:t>
            </a:r>
            <a:r>
              <a:rPr lang="en-US" dirty="0"/>
              <a:t>, we </a:t>
            </a:r>
            <a:r>
              <a:rPr lang="en-US" b="1" dirty="0"/>
              <a:t>discard</a:t>
            </a:r>
            <a:r>
              <a:rPr lang="en-US" dirty="0"/>
              <a:t> the right half.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We check </a:t>
            </a:r>
            <a:r>
              <a:rPr lang="en-US" b="1" dirty="0"/>
              <a:t>7</a:t>
            </a:r>
            <a:r>
              <a:rPr lang="en-US" dirty="0"/>
              <a:t>, which is </a:t>
            </a:r>
            <a:r>
              <a:rPr lang="en-US" b="1" dirty="0"/>
              <a:t>not</a:t>
            </a:r>
            <a:r>
              <a:rPr lang="en-US" dirty="0"/>
              <a:t> equal to </a:t>
            </a:r>
            <a:r>
              <a:rPr lang="en-US" b="1" dirty="0"/>
              <a:t>5</a:t>
            </a:r>
            <a:r>
              <a:rPr lang="en-US" dirty="0"/>
              <a:t>, so we conclude that </a:t>
            </a:r>
            <a:r>
              <a:rPr lang="en-US" b="1" dirty="0"/>
              <a:t>5 is not in the array</a:t>
            </a:r>
            <a:r>
              <a:rPr lang="en-US" dirty="0"/>
              <a:t>.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r>
              <a:rPr lang="en-US" b="1" dirty="0"/>
              <a:t>Efficiency:</a:t>
            </a:r>
            <a:r>
              <a:rPr lang="en-US" dirty="0"/>
              <a:t> Instead of checking all elements, we only needed </a:t>
            </a:r>
            <a:r>
              <a:rPr lang="en-US" b="1" dirty="0"/>
              <a:t>4 comparisons</a:t>
            </a:r>
            <a:r>
              <a:rPr lang="en-US" dirty="0"/>
              <a:t> to find our answer.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8395D-4A6C-4B89-AE76-7C26F2891DF7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32564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Now, let’s analyze how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efficient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Binary Search is.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 each step, we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cut the search space in half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This process continues until we are left with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one element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number of times we can divide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by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before reaching 1 is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log₂(n)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Thus, the time complexity of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Binary Search is O(log n) - 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 significant improvement over the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O(n) time complexity of linear search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Binary Search is ideal for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large datasets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where speed is critical.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8395D-4A6C-4B89-AE76-7C26F2891DF7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190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435" y="4406903"/>
            <a:ext cx="7772400" cy="608497"/>
          </a:xfrm>
        </p:spPr>
        <p:txBody>
          <a:bodyPr/>
          <a:lstStyle>
            <a:lvl1pPr algn="l">
              <a:defRPr sz="3600" b="1" cap="all"/>
            </a:lvl1pPr>
          </a:lstStyle>
          <a:p>
            <a:r>
              <a:rPr lang="en-AU" dirty="0"/>
              <a:t>MODULE Name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435" y="2906713"/>
            <a:ext cx="1545309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rgbClr val="BF2425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r>
              <a:rPr lang="en-AU" sz="2800" b="1" dirty="0">
                <a:solidFill>
                  <a:srgbClr val="BF2425"/>
                </a:solidFill>
              </a:rPr>
              <a:t>Topic X</a:t>
            </a:r>
            <a:endParaRPr lang="en-AU" sz="2800" b="1" dirty="0"/>
          </a:p>
        </p:txBody>
      </p:sp>
      <p:sp>
        <p:nvSpPr>
          <p:cNvPr id="4" name="Line 46"/>
          <p:cNvSpPr>
            <a:spLocks noChangeShapeType="1"/>
          </p:cNvSpPr>
          <p:nvPr/>
        </p:nvSpPr>
        <p:spPr bwMode="auto">
          <a:xfrm>
            <a:off x="729762" y="4406900"/>
            <a:ext cx="7772400" cy="0"/>
          </a:xfrm>
          <a:prstGeom prst="line">
            <a:avLst/>
          </a:prstGeom>
          <a:noFill/>
          <a:ln w="12700">
            <a:solidFill>
              <a:srgbClr val="C00000"/>
            </a:solidFill>
            <a:round/>
            <a:headEnd/>
            <a:tailEnd/>
          </a:ln>
          <a:effectLst/>
        </p:spPr>
        <p:txBody>
          <a:bodyPr lIns="36000" tIns="36000" rIns="36000" bIns="36000" anchor="ctr"/>
          <a:lstStyle/>
          <a:p>
            <a:pPr eaLnBrk="0" hangingPunct="0">
              <a:spcBef>
                <a:spcPct val="50000"/>
              </a:spcBef>
              <a:defRPr/>
            </a:pPr>
            <a:endParaRPr lang="en-GB" dirty="0">
              <a:ln>
                <a:solidFill>
                  <a:schemeClr val="bg1">
                    <a:lumMod val="50000"/>
                  </a:schemeClr>
                </a:solidFill>
              </a:ln>
              <a:latin typeface="Arial" charset="0"/>
              <a:cs typeface="+mn-cs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2267744" y="2906713"/>
            <a:ext cx="6234418" cy="1500187"/>
          </a:xfrm>
        </p:spPr>
        <p:txBody>
          <a:bodyPr anchor="b"/>
          <a:lstStyle>
            <a:lvl1pPr marL="0" indent="0">
              <a:buNone/>
              <a:defRPr sz="24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r>
              <a:rPr lang="en-AU" sz="2800" b="1" dirty="0"/>
              <a:t>Topic Name</a:t>
            </a:r>
          </a:p>
        </p:txBody>
      </p:sp>
    </p:spTree>
    <p:extLst>
      <p:ext uri="{BB962C8B-B14F-4D97-AF65-F5344CB8AC3E}">
        <p14:creationId xmlns:p14="http://schemas.microsoft.com/office/powerpoint/2010/main" val="3653209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ong Title and Non-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400" y="258763"/>
            <a:ext cx="6787368" cy="103938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br>
              <a:rPr lang="en-GB" dirty="0"/>
            </a:br>
            <a:r>
              <a:rPr lang="en-GB" dirty="0"/>
              <a:t>two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089" y="1571612"/>
            <a:ext cx="8516815" cy="4593692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Line 46"/>
          <p:cNvSpPr>
            <a:spLocks noChangeShapeType="1"/>
          </p:cNvSpPr>
          <p:nvPr/>
        </p:nvSpPr>
        <p:spPr bwMode="auto">
          <a:xfrm>
            <a:off x="1" y="1428736"/>
            <a:ext cx="6480251" cy="0"/>
          </a:xfrm>
          <a:prstGeom prst="line">
            <a:avLst/>
          </a:prstGeom>
          <a:noFill/>
          <a:ln w="12700">
            <a:solidFill>
              <a:srgbClr val="C00000"/>
            </a:solidFill>
            <a:round/>
            <a:headEnd/>
            <a:tailEnd/>
          </a:ln>
          <a:effectLst/>
        </p:spPr>
        <p:txBody>
          <a:bodyPr lIns="36000" tIns="36000" rIns="36000" bIns="36000" anchor="ctr"/>
          <a:lstStyle/>
          <a:p>
            <a:pPr eaLnBrk="0" hangingPunct="0">
              <a:spcBef>
                <a:spcPct val="50000"/>
              </a:spcBef>
              <a:defRPr/>
            </a:pPr>
            <a:endParaRPr lang="en-GB" dirty="0">
              <a:ln>
                <a:solidFill>
                  <a:schemeClr val="bg1">
                    <a:lumMod val="50000"/>
                  </a:schemeClr>
                </a:solidFill>
              </a:ln>
              <a:latin typeface="Arial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7631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ng Title and Non-bulleted Content with 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400" y="258763"/>
            <a:ext cx="6787368" cy="103938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br>
              <a:rPr lang="en-GB" dirty="0"/>
            </a:br>
            <a:r>
              <a:rPr lang="en-GB" dirty="0"/>
              <a:t>two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089" y="1571612"/>
            <a:ext cx="8516815" cy="4071966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Line 46"/>
          <p:cNvSpPr>
            <a:spLocks noChangeShapeType="1"/>
          </p:cNvSpPr>
          <p:nvPr/>
        </p:nvSpPr>
        <p:spPr bwMode="auto">
          <a:xfrm>
            <a:off x="1" y="1428736"/>
            <a:ext cx="6480251" cy="0"/>
          </a:xfrm>
          <a:prstGeom prst="line">
            <a:avLst/>
          </a:prstGeom>
          <a:noFill/>
          <a:ln w="12700">
            <a:solidFill>
              <a:srgbClr val="C00000"/>
            </a:solidFill>
            <a:round/>
            <a:headEnd/>
            <a:tailEnd/>
          </a:ln>
          <a:effectLst/>
        </p:spPr>
        <p:txBody>
          <a:bodyPr lIns="36000" tIns="36000" rIns="36000" bIns="36000" anchor="ctr"/>
          <a:lstStyle/>
          <a:p>
            <a:pPr eaLnBrk="0" hangingPunct="0">
              <a:spcBef>
                <a:spcPct val="50000"/>
              </a:spcBef>
              <a:defRPr/>
            </a:pPr>
            <a:endParaRPr lang="en-GB" dirty="0">
              <a:ln>
                <a:solidFill>
                  <a:schemeClr val="bg1">
                    <a:lumMod val="50000"/>
                  </a:schemeClr>
                </a:solidFill>
              </a:ln>
              <a:latin typeface="Arial" charset="0"/>
              <a:cs typeface="+mn-cs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0" hasCustomPrompt="1"/>
          </p:nvPr>
        </p:nvSpPr>
        <p:spPr>
          <a:xfrm>
            <a:off x="357158" y="5715016"/>
            <a:ext cx="8516815" cy="438588"/>
          </a:xfrm>
        </p:spPr>
        <p:txBody>
          <a:bodyPr/>
          <a:lstStyle>
            <a:lvl1pPr algn="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rgbClr val="C00000"/>
                </a:solidFill>
              </a:defRPr>
            </a:lvl1pPr>
          </a:lstStyle>
          <a:p>
            <a:pPr lvl="0"/>
            <a:r>
              <a:rPr lang="en-GB" dirty="0"/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36776319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400" y="258763"/>
            <a:ext cx="5468815" cy="5469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6091" y="1082676"/>
            <a:ext cx="4188069" cy="5197475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4837" y="1082676"/>
            <a:ext cx="4188069" cy="5197475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Line 46"/>
          <p:cNvSpPr>
            <a:spLocks noChangeShapeType="1"/>
          </p:cNvSpPr>
          <p:nvPr/>
        </p:nvSpPr>
        <p:spPr bwMode="auto">
          <a:xfrm>
            <a:off x="1" y="911225"/>
            <a:ext cx="6480251" cy="0"/>
          </a:xfrm>
          <a:prstGeom prst="line">
            <a:avLst/>
          </a:prstGeom>
          <a:noFill/>
          <a:ln w="12700">
            <a:solidFill>
              <a:srgbClr val="C00000"/>
            </a:solidFill>
            <a:round/>
            <a:headEnd/>
            <a:tailEnd/>
          </a:ln>
          <a:effectLst/>
        </p:spPr>
        <p:txBody>
          <a:bodyPr lIns="36000" tIns="36000" rIns="36000" bIns="36000" anchor="ctr"/>
          <a:lstStyle/>
          <a:p>
            <a:pPr eaLnBrk="0" hangingPunct="0">
              <a:spcBef>
                <a:spcPct val="50000"/>
              </a:spcBef>
              <a:defRPr/>
            </a:pPr>
            <a:endParaRPr lang="en-GB" dirty="0">
              <a:ln>
                <a:solidFill>
                  <a:schemeClr val="bg1">
                    <a:lumMod val="50000"/>
                  </a:schemeClr>
                </a:solidFill>
              </a:ln>
              <a:latin typeface="Arial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4672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400" y="259200"/>
            <a:ext cx="8229600" cy="54694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2776"/>
            <a:ext cx="4040066" cy="7620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71" y="1412776"/>
            <a:ext cx="4041531" cy="7620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71" y="2174875"/>
            <a:ext cx="4041531" cy="395128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Line 46"/>
          <p:cNvSpPr>
            <a:spLocks noChangeShapeType="1"/>
          </p:cNvSpPr>
          <p:nvPr/>
        </p:nvSpPr>
        <p:spPr bwMode="auto">
          <a:xfrm>
            <a:off x="1" y="911225"/>
            <a:ext cx="6480251" cy="0"/>
          </a:xfrm>
          <a:prstGeom prst="line">
            <a:avLst/>
          </a:prstGeom>
          <a:noFill/>
          <a:ln w="12700">
            <a:solidFill>
              <a:srgbClr val="C00000"/>
            </a:solidFill>
            <a:round/>
            <a:headEnd/>
            <a:tailEnd/>
          </a:ln>
          <a:effectLst/>
        </p:spPr>
        <p:txBody>
          <a:bodyPr lIns="36000" tIns="36000" rIns="36000" bIns="36000" anchor="ctr"/>
          <a:lstStyle/>
          <a:p>
            <a:pPr eaLnBrk="0" hangingPunct="0">
              <a:spcBef>
                <a:spcPct val="50000"/>
              </a:spcBef>
              <a:defRPr/>
            </a:pPr>
            <a:endParaRPr lang="en-GB" dirty="0">
              <a:ln>
                <a:solidFill>
                  <a:schemeClr val="bg1">
                    <a:lumMod val="50000"/>
                  </a:schemeClr>
                </a:solidFill>
              </a:ln>
              <a:latin typeface="Arial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93282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095374"/>
            <a:ext cx="3008435" cy="733425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538" y="1095375"/>
            <a:ext cx="5111262" cy="5030788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828801"/>
            <a:ext cx="3008435" cy="4297363"/>
          </a:xfrm>
        </p:spPr>
        <p:txBody>
          <a:bodyPr/>
          <a:lstStyle>
            <a:lvl1pPr marL="0" indent="0"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356400" y="258763"/>
            <a:ext cx="5880275" cy="54694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65083" tIns="26986" rIns="65083" bIns="26986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0">
                <a:solidFill>
                  <a:srgbClr val="7F7F7F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7F7F7F"/>
                </a:solidFill>
                <a:latin typeface="Verdan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7F7F7F"/>
                </a:solidFill>
                <a:latin typeface="Verdan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7F7F7F"/>
                </a:solidFill>
                <a:latin typeface="Verdan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7F7F7F"/>
                </a:solidFill>
                <a:latin typeface="Verdana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99"/>
                </a:solidFill>
                <a:latin typeface="Verdana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99"/>
                </a:solidFill>
                <a:latin typeface="Verdana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99"/>
                </a:solidFill>
                <a:latin typeface="Verdana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99"/>
                </a:solidFill>
                <a:latin typeface="Verdana" pitchFamily="34" charset="0"/>
              </a:defRPr>
            </a:lvl9pPr>
          </a:lstStyle>
          <a:p>
            <a:pPr>
              <a:buNone/>
            </a:pPr>
            <a:r>
              <a:rPr lang="en-US" kern="0" dirty="0"/>
              <a:t>Click to edit Master title style</a:t>
            </a:r>
            <a:endParaRPr lang="en-GB" kern="0" dirty="0"/>
          </a:p>
        </p:txBody>
      </p:sp>
      <p:sp>
        <p:nvSpPr>
          <p:cNvPr id="6" name="Line 46"/>
          <p:cNvSpPr>
            <a:spLocks noChangeShapeType="1"/>
          </p:cNvSpPr>
          <p:nvPr/>
        </p:nvSpPr>
        <p:spPr bwMode="auto">
          <a:xfrm>
            <a:off x="1" y="911225"/>
            <a:ext cx="6480251" cy="0"/>
          </a:xfrm>
          <a:prstGeom prst="line">
            <a:avLst/>
          </a:prstGeom>
          <a:noFill/>
          <a:ln w="12700">
            <a:solidFill>
              <a:srgbClr val="C00000"/>
            </a:solidFill>
            <a:round/>
            <a:headEnd/>
            <a:tailEnd/>
          </a:ln>
          <a:effectLst/>
        </p:spPr>
        <p:txBody>
          <a:bodyPr lIns="36000" tIns="36000" rIns="36000" bIns="36000" anchor="ctr"/>
          <a:lstStyle/>
          <a:p>
            <a:pPr eaLnBrk="0" hangingPunct="0">
              <a:spcBef>
                <a:spcPct val="50000"/>
              </a:spcBef>
              <a:defRPr/>
            </a:pPr>
            <a:endParaRPr lang="en-GB" dirty="0">
              <a:ln>
                <a:solidFill>
                  <a:schemeClr val="bg1">
                    <a:lumMod val="50000"/>
                  </a:schemeClr>
                </a:solidFill>
              </a:ln>
              <a:latin typeface="Arial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39530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166" y="4881952"/>
            <a:ext cx="5486400" cy="485386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166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166" y="5367338"/>
            <a:ext cx="5486400" cy="804862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Line 46"/>
          <p:cNvSpPr>
            <a:spLocks noChangeShapeType="1"/>
          </p:cNvSpPr>
          <p:nvPr/>
        </p:nvSpPr>
        <p:spPr bwMode="auto">
          <a:xfrm>
            <a:off x="1784839" y="5368925"/>
            <a:ext cx="5495192" cy="0"/>
          </a:xfrm>
          <a:prstGeom prst="line">
            <a:avLst/>
          </a:prstGeom>
          <a:noFill/>
          <a:ln w="12700">
            <a:solidFill>
              <a:srgbClr val="C00000"/>
            </a:solidFill>
            <a:round/>
            <a:headEnd/>
            <a:tailEnd/>
          </a:ln>
          <a:effectLst/>
        </p:spPr>
        <p:txBody>
          <a:bodyPr lIns="36000" tIns="36000" rIns="36000" bIns="36000" anchor="ctr"/>
          <a:lstStyle/>
          <a:p>
            <a:pPr eaLnBrk="0" hangingPunct="0">
              <a:spcBef>
                <a:spcPct val="50000"/>
              </a:spcBef>
              <a:defRPr/>
            </a:pPr>
            <a:endParaRPr lang="en-GB" dirty="0">
              <a:ln>
                <a:solidFill>
                  <a:schemeClr val="bg1">
                    <a:lumMod val="50000"/>
                  </a:schemeClr>
                </a:solidFill>
              </a:ln>
              <a:latin typeface="Arial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10727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400" y="258763"/>
            <a:ext cx="5354515" cy="5469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Line 46"/>
          <p:cNvSpPr>
            <a:spLocks noChangeShapeType="1"/>
          </p:cNvSpPr>
          <p:nvPr/>
        </p:nvSpPr>
        <p:spPr bwMode="auto">
          <a:xfrm>
            <a:off x="1" y="911225"/>
            <a:ext cx="6480251" cy="0"/>
          </a:xfrm>
          <a:prstGeom prst="line">
            <a:avLst/>
          </a:prstGeom>
          <a:noFill/>
          <a:ln w="12700">
            <a:solidFill>
              <a:srgbClr val="C00000"/>
            </a:solidFill>
            <a:round/>
            <a:headEnd/>
            <a:tailEnd/>
          </a:ln>
          <a:effectLst/>
        </p:spPr>
        <p:txBody>
          <a:bodyPr lIns="36000" tIns="36000" rIns="36000" bIns="36000" anchor="ctr"/>
          <a:lstStyle/>
          <a:p>
            <a:pPr eaLnBrk="0" hangingPunct="0">
              <a:spcBef>
                <a:spcPct val="50000"/>
              </a:spcBef>
              <a:defRPr/>
            </a:pPr>
            <a:endParaRPr lang="en-GB" dirty="0">
              <a:ln>
                <a:solidFill>
                  <a:schemeClr val="bg1">
                    <a:lumMod val="50000"/>
                  </a:schemeClr>
                </a:solidFill>
              </a:ln>
              <a:latin typeface="Arial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35466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49025" y="1076328"/>
            <a:ext cx="623880" cy="52038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1886" y="258766"/>
            <a:ext cx="6415454" cy="60213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09579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2827582-8E02-72BF-EE37-AE81EAED819E}"/>
              </a:ext>
            </a:extLst>
          </p:cNvPr>
          <p:cNvSpPr/>
          <p:nvPr userDrawn="1"/>
        </p:nvSpPr>
        <p:spPr bwMode="auto">
          <a:xfrm>
            <a:off x="323528" y="6525344"/>
            <a:ext cx="4248472" cy="21602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1828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Sub-Hea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14413" y="3239248"/>
            <a:ext cx="6715173" cy="546942"/>
          </a:xfrm>
        </p:spPr>
        <p:txBody>
          <a:bodyPr/>
          <a:lstStyle>
            <a:lvl1pPr algn="ctr">
              <a:defRPr sz="3200" b="1" cap="none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4" name="Line 46"/>
          <p:cNvSpPr>
            <a:spLocks noChangeShapeType="1"/>
          </p:cNvSpPr>
          <p:nvPr/>
        </p:nvSpPr>
        <p:spPr bwMode="auto">
          <a:xfrm>
            <a:off x="729762" y="4406900"/>
            <a:ext cx="7772400" cy="0"/>
          </a:xfrm>
          <a:prstGeom prst="line">
            <a:avLst/>
          </a:prstGeom>
          <a:noFill/>
          <a:ln w="12700">
            <a:solidFill>
              <a:srgbClr val="C00000"/>
            </a:solidFill>
            <a:round/>
            <a:headEnd/>
            <a:tailEnd/>
          </a:ln>
          <a:effectLst/>
        </p:spPr>
        <p:txBody>
          <a:bodyPr lIns="36000" tIns="36000" rIns="36000" bIns="36000" anchor="ctr"/>
          <a:lstStyle/>
          <a:p>
            <a:pPr eaLnBrk="0" hangingPunct="0">
              <a:spcBef>
                <a:spcPct val="50000"/>
              </a:spcBef>
              <a:defRPr/>
            </a:pPr>
            <a:endParaRPr lang="en-GB" dirty="0">
              <a:ln>
                <a:solidFill>
                  <a:schemeClr val="bg1">
                    <a:lumMod val="50000"/>
                  </a:schemeClr>
                </a:solidFill>
              </a:ln>
              <a:latin typeface="Arial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3209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22759" y="1099323"/>
            <a:ext cx="7373938" cy="820738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22759" y="2492896"/>
            <a:ext cx="7924800" cy="3939654"/>
          </a:xfrm>
        </p:spPr>
        <p:txBody>
          <a:bodyPr tIns="45720" bIns="45720"/>
          <a:lstStyle>
            <a:lvl1pPr marL="0" indent="0">
              <a:buFont typeface="Wingdings" charset="0"/>
              <a:buNone/>
              <a:defRPr sz="2800"/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7" name="Line 46"/>
          <p:cNvSpPr>
            <a:spLocks noChangeShapeType="1"/>
          </p:cNvSpPr>
          <p:nvPr/>
        </p:nvSpPr>
        <p:spPr bwMode="auto">
          <a:xfrm>
            <a:off x="722759" y="2132856"/>
            <a:ext cx="7020272" cy="0"/>
          </a:xfrm>
          <a:prstGeom prst="line">
            <a:avLst/>
          </a:prstGeom>
          <a:noFill/>
          <a:ln w="12700">
            <a:solidFill>
              <a:srgbClr val="C00000"/>
            </a:solidFill>
            <a:round/>
            <a:headEnd/>
            <a:tailEnd/>
          </a:ln>
          <a:effectLst/>
        </p:spPr>
        <p:txBody>
          <a:bodyPr lIns="36000" tIns="36000" rIns="36000" bIns="36000" anchor="ctr"/>
          <a:lstStyle/>
          <a:p>
            <a:pPr eaLnBrk="0" hangingPunct="0">
              <a:spcBef>
                <a:spcPct val="50000"/>
              </a:spcBef>
              <a:defRPr/>
            </a:pPr>
            <a:endParaRPr lang="en-GB" dirty="0">
              <a:ln>
                <a:solidFill>
                  <a:schemeClr val="bg1">
                    <a:lumMod val="50000"/>
                  </a:schemeClr>
                </a:solidFill>
              </a:ln>
              <a:latin typeface="Arial" charset="0"/>
              <a:cs typeface="+mn-cs"/>
            </a:endParaRPr>
          </a:p>
        </p:txBody>
      </p:sp>
      <p:pic>
        <p:nvPicPr>
          <p:cNvPr id="6" name="Picture 7" descr="ppt-header"/>
          <p:cNvPicPr>
            <a:picLocks noChangeAspect="1" noChangeArrowheads="1"/>
          </p:cNvPicPr>
          <p:nvPr/>
        </p:nvPicPr>
        <p:blipFill>
          <a:blip r:embed="rId2" cstate="print"/>
          <a:srcRect r="20804"/>
          <a:stretch>
            <a:fillRect/>
          </a:stretch>
        </p:blipFill>
        <p:spPr bwMode="auto">
          <a:xfrm>
            <a:off x="1902070" y="0"/>
            <a:ext cx="7241931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Oval 36"/>
          <p:cNvSpPr>
            <a:spLocks noChangeArrowheads="1"/>
          </p:cNvSpPr>
          <p:nvPr/>
        </p:nvSpPr>
        <p:spPr bwMode="auto">
          <a:xfrm>
            <a:off x="4331677" y="6521451"/>
            <a:ext cx="219808" cy="238125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36000" tIns="36000" rIns="36000" bIns="36000" anchor="ctr"/>
          <a:lstStyle/>
          <a:p>
            <a:pPr algn="ctr" eaLnBrk="0" hangingPunct="0">
              <a:buNone/>
              <a:defRPr/>
            </a:pPr>
            <a:fld id="{3E8F2A65-2DD6-4529-9FF7-3CBA8D703A1E}" type="slidenum">
              <a:rPr lang="en-GB" sz="800" b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pPr algn="ctr" eaLnBrk="0" hangingPunct="0">
                <a:buNone/>
                <a:defRPr/>
              </a:pPr>
              <a:t>‹#›</a:t>
            </a:fld>
            <a:endParaRPr lang="en-GB" sz="800" b="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8656" y="6471235"/>
            <a:ext cx="2771043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buNone/>
              <a:defRPr/>
            </a:pPr>
            <a:r>
              <a:rPr lang="en-AU" sz="800" b="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Water and Wastewater</a:t>
            </a:r>
            <a:r>
              <a:rPr lang="en-AU" sz="800" b="0" baseline="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Treatment Fundamentals</a:t>
            </a:r>
            <a:endParaRPr lang="en-AU" sz="800" b="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  <a:defRPr/>
            </a:pPr>
            <a:r>
              <a:rPr lang="en-AU" sz="800" b="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Unit 2</a:t>
            </a:r>
            <a:r>
              <a:rPr lang="en-AU" sz="800" b="0" baseline="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– Part 1</a:t>
            </a:r>
            <a:endParaRPr lang="en-AU" sz="800" b="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556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400" y="258763"/>
            <a:ext cx="5407269" cy="5469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Line 46"/>
          <p:cNvSpPr>
            <a:spLocks noChangeShapeType="1"/>
          </p:cNvSpPr>
          <p:nvPr/>
        </p:nvSpPr>
        <p:spPr bwMode="auto">
          <a:xfrm>
            <a:off x="1" y="911225"/>
            <a:ext cx="6480251" cy="0"/>
          </a:xfrm>
          <a:prstGeom prst="line">
            <a:avLst/>
          </a:prstGeom>
          <a:noFill/>
          <a:ln w="12700">
            <a:solidFill>
              <a:srgbClr val="C00000"/>
            </a:solidFill>
            <a:round/>
            <a:headEnd/>
            <a:tailEnd/>
          </a:ln>
          <a:effectLst/>
        </p:spPr>
        <p:txBody>
          <a:bodyPr lIns="36000" tIns="36000" rIns="36000" bIns="36000" anchor="ctr"/>
          <a:lstStyle/>
          <a:p>
            <a:pPr eaLnBrk="0" hangingPunct="0">
              <a:spcBef>
                <a:spcPct val="50000"/>
              </a:spcBef>
              <a:defRPr/>
            </a:pPr>
            <a:endParaRPr lang="en-GB" dirty="0">
              <a:ln>
                <a:solidFill>
                  <a:schemeClr val="bg1">
                    <a:lumMod val="50000"/>
                  </a:schemeClr>
                </a:solidFill>
              </a:ln>
              <a:latin typeface="Arial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3444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400" y="258763"/>
            <a:ext cx="6787368" cy="5469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Line 46"/>
          <p:cNvSpPr>
            <a:spLocks noChangeShapeType="1"/>
          </p:cNvSpPr>
          <p:nvPr/>
        </p:nvSpPr>
        <p:spPr bwMode="auto">
          <a:xfrm>
            <a:off x="1" y="911225"/>
            <a:ext cx="6480251" cy="0"/>
          </a:xfrm>
          <a:prstGeom prst="line">
            <a:avLst/>
          </a:prstGeom>
          <a:noFill/>
          <a:ln w="12700">
            <a:solidFill>
              <a:srgbClr val="C00000"/>
            </a:solidFill>
            <a:round/>
            <a:headEnd/>
            <a:tailEnd/>
          </a:ln>
          <a:effectLst/>
        </p:spPr>
        <p:txBody>
          <a:bodyPr lIns="36000" tIns="36000" rIns="36000" bIns="36000" anchor="ctr"/>
          <a:lstStyle/>
          <a:p>
            <a:pPr eaLnBrk="0" hangingPunct="0">
              <a:spcBef>
                <a:spcPct val="50000"/>
              </a:spcBef>
              <a:defRPr/>
            </a:pPr>
            <a:endParaRPr lang="en-GB" dirty="0">
              <a:ln>
                <a:solidFill>
                  <a:schemeClr val="bg1">
                    <a:lumMod val="50000"/>
                  </a:schemeClr>
                </a:solidFill>
              </a:ln>
              <a:latin typeface="Arial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7631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Bulleted Content with 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400" y="258763"/>
            <a:ext cx="6787368" cy="5469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089" y="1154684"/>
            <a:ext cx="8516815" cy="44888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Line 46"/>
          <p:cNvSpPr>
            <a:spLocks noChangeShapeType="1"/>
          </p:cNvSpPr>
          <p:nvPr/>
        </p:nvSpPr>
        <p:spPr bwMode="auto">
          <a:xfrm>
            <a:off x="1" y="911225"/>
            <a:ext cx="6480251" cy="0"/>
          </a:xfrm>
          <a:prstGeom prst="line">
            <a:avLst/>
          </a:prstGeom>
          <a:noFill/>
          <a:ln w="12700">
            <a:solidFill>
              <a:srgbClr val="C00000"/>
            </a:solidFill>
            <a:round/>
            <a:headEnd/>
            <a:tailEnd/>
          </a:ln>
          <a:effectLst/>
        </p:spPr>
        <p:txBody>
          <a:bodyPr lIns="36000" tIns="36000" rIns="36000" bIns="36000" anchor="ctr"/>
          <a:lstStyle/>
          <a:p>
            <a:pPr eaLnBrk="0" hangingPunct="0">
              <a:spcBef>
                <a:spcPct val="50000"/>
              </a:spcBef>
              <a:defRPr/>
            </a:pPr>
            <a:endParaRPr lang="en-GB" dirty="0">
              <a:ln>
                <a:solidFill>
                  <a:schemeClr val="bg1">
                    <a:lumMod val="50000"/>
                  </a:schemeClr>
                </a:solidFill>
              </a:ln>
              <a:latin typeface="Arial" charset="0"/>
              <a:cs typeface="+mn-cs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0" hasCustomPrompt="1"/>
          </p:nvPr>
        </p:nvSpPr>
        <p:spPr>
          <a:xfrm>
            <a:off x="357158" y="5715016"/>
            <a:ext cx="8516815" cy="438588"/>
          </a:xfrm>
        </p:spPr>
        <p:txBody>
          <a:bodyPr/>
          <a:lstStyle>
            <a:lvl1pPr algn="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rgbClr val="C00000"/>
                </a:solidFill>
              </a:defRPr>
            </a:lvl1pPr>
          </a:lstStyle>
          <a:p>
            <a:pPr lvl="0"/>
            <a:r>
              <a:rPr lang="en-GB" dirty="0"/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3677631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ong Title and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400" y="258763"/>
            <a:ext cx="6787368" cy="103938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br>
              <a:rPr lang="en-GB" dirty="0"/>
            </a:br>
            <a:r>
              <a:rPr lang="en-GB" dirty="0"/>
              <a:t>two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089" y="1571612"/>
            <a:ext cx="8516815" cy="45936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Line 46"/>
          <p:cNvSpPr>
            <a:spLocks noChangeShapeType="1"/>
          </p:cNvSpPr>
          <p:nvPr/>
        </p:nvSpPr>
        <p:spPr bwMode="auto">
          <a:xfrm>
            <a:off x="1" y="1428736"/>
            <a:ext cx="6480251" cy="0"/>
          </a:xfrm>
          <a:prstGeom prst="line">
            <a:avLst/>
          </a:prstGeom>
          <a:noFill/>
          <a:ln w="12700">
            <a:solidFill>
              <a:srgbClr val="C00000"/>
            </a:solidFill>
            <a:round/>
            <a:headEnd/>
            <a:tailEnd/>
          </a:ln>
          <a:effectLst/>
        </p:spPr>
        <p:txBody>
          <a:bodyPr lIns="36000" tIns="36000" rIns="36000" bIns="36000" anchor="ctr"/>
          <a:lstStyle/>
          <a:p>
            <a:pPr eaLnBrk="0" hangingPunct="0">
              <a:spcBef>
                <a:spcPct val="50000"/>
              </a:spcBef>
              <a:defRPr/>
            </a:pPr>
            <a:endParaRPr lang="en-GB" dirty="0">
              <a:ln>
                <a:solidFill>
                  <a:schemeClr val="bg1">
                    <a:lumMod val="50000"/>
                  </a:schemeClr>
                </a:solidFill>
              </a:ln>
              <a:latin typeface="Arial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7631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ng Title and Bulleted Content with 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400" y="258763"/>
            <a:ext cx="6787368" cy="103938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br>
              <a:rPr lang="en-GB" dirty="0"/>
            </a:br>
            <a:r>
              <a:rPr lang="en-GB" dirty="0"/>
              <a:t>two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089" y="1571612"/>
            <a:ext cx="8516815" cy="40719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Line 46"/>
          <p:cNvSpPr>
            <a:spLocks noChangeShapeType="1"/>
          </p:cNvSpPr>
          <p:nvPr/>
        </p:nvSpPr>
        <p:spPr bwMode="auto">
          <a:xfrm>
            <a:off x="1" y="1428736"/>
            <a:ext cx="6480251" cy="0"/>
          </a:xfrm>
          <a:prstGeom prst="line">
            <a:avLst/>
          </a:prstGeom>
          <a:noFill/>
          <a:ln w="12700">
            <a:solidFill>
              <a:srgbClr val="C00000"/>
            </a:solidFill>
            <a:round/>
            <a:headEnd/>
            <a:tailEnd/>
          </a:ln>
          <a:effectLst/>
        </p:spPr>
        <p:txBody>
          <a:bodyPr lIns="36000" tIns="36000" rIns="36000" bIns="36000" anchor="ctr"/>
          <a:lstStyle/>
          <a:p>
            <a:pPr eaLnBrk="0" hangingPunct="0">
              <a:spcBef>
                <a:spcPct val="50000"/>
              </a:spcBef>
              <a:defRPr/>
            </a:pPr>
            <a:endParaRPr lang="en-GB" dirty="0">
              <a:ln>
                <a:solidFill>
                  <a:schemeClr val="bg1">
                    <a:lumMod val="50000"/>
                  </a:schemeClr>
                </a:solidFill>
              </a:ln>
              <a:latin typeface="Arial" charset="0"/>
              <a:cs typeface="+mn-cs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0" hasCustomPrompt="1"/>
          </p:nvPr>
        </p:nvSpPr>
        <p:spPr>
          <a:xfrm>
            <a:off x="357158" y="5715016"/>
            <a:ext cx="8516815" cy="438588"/>
          </a:xfrm>
        </p:spPr>
        <p:txBody>
          <a:bodyPr/>
          <a:lstStyle>
            <a:lvl1pPr algn="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rgbClr val="C00000"/>
                </a:solidFill>
              </a:defRPr>
            </a:lvl1pPr>
          </a:lstStyle>
          <a:p>
            <a:pPr lvl="0"/>
            <a:r>
              <a:rPr lang="en-GB" dirty="0"/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3677631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Non-bulleted Content with 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400" y="258763"/>
            <a:ext cx="6787368" cy="5469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Line 46"/>
          <p:cNvSpPr>
            <a:spLocks noChangeShapeType="1"/>
          </p:cNvSpPr>
          <p:nvPr/>
        </p:nvSpPr>
        <p:spPr bwMode="auto">
          <a:xfrm>
            <a:off x="1" y="911225"/>
            <a:ext cx="6480251" cy="0"/>
          </a:xfrm>
          <a:prstGeom prst="line">
            <a:avLst/>
          </a:prstGeom>
          <a:noFill/>
          <a:ln w="12700">
            <a:solidFill>
              <a:srgbClr val="C00000"/>
            </a:solidFill>
            <a:round/>
            <a:headEnd/>
            <a:tailEnd/>
          </a:ln>
          <a:effectLst/>
        </p:spPr>
        <p:txBody>
          <a:bodyPr lIns="36000" tIns="36000" rIns="36000" bIns="36000" anchor="ctr"/>
          <a:lstStyle/>
          <a:p>
            <a:pPr eaLnBrk="0" hangingPunct="0">
              <a:spcBef>
                <a:spcPct val="50000"/>
              </a:spcBef>
              <a:defRPr/>
            </a:pPr>
            <a:endParaRPr lang="en-GB" dirty="0">
              <a:ln>
                <a:solidFill>
                  <a:schemeClr val="bg1">
                    <a:lumMod val="50000"/>
                  </a:schemeClr>
                </a:solidFill>
              </a:ln>
              <a:latin typeface="Arial" charset="0"/>
              <a:cs typeface="+mn-cs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56089" y="1154684"/>
            <a:ext cx="8516815" cy="4488894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 hasCustomPrompt="1"/>
          </p:nvPr>
        </p:nvSpPr>
        <p:spPr>
          <a:xfrm>
            <a:off x="357158" y="5715016"/>
            <a:ext cx="8516815" cy="438588"/>
          </a:xfrm>
        </p:spPr>
        <p:txBody>
          <a:bodyPr/>
          <a:lstStyle>
            <a:lvl1pPr algn="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rgbClr val="C00000"/>
                </a:solidFill>
              </a:defRPr>
            </a:lvl1pPr>
          </a:lstStyle>
          <a:p>
            <a:pPr lvl="0"/>
            <a:r>
              <a:rPr lang="en-GB" dirty="0"/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1627056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2" descr="20%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6089" y="1154684"/>
            <a:ext cx="8516815" cy="50106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1" tIns="44447" rIns="90481" bIns="444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28" name="Rectangle 13" descr="20%"/>
          <p:cNvSpPr>
            <a:spLocks noGrp="1" noChangeArrowheads="1"/>
          </p:cNvSpPr>
          <p:nvPr>
            <p:ph type="title"/>
          </p:nvPr>
        </p:nvSpPr>
        <p:spPr bwMode="auto">
          <a:xfrm>
            <a:off x="356400" y="258763"/>
            <a:ext cx="5592244" cy="54694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65083" tIns="26986" rIns="65083" bIns="26986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060" name="Oval 36"/>
          <p:cNvSpPr>
            <a:spLocks noChangeArrowheads="1"/>
          </p:cNvSpPr>
          <p:nvPr/>
        </p:nvSpPr>
        <p:spPr bwMode="auto">
          <a:xfrm>
            <a:off x="4331677" y="6521451"/>
            <a:ext cx="219808" cy="238125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36000" tIns="36000" rIns="36000" bIns="36000" anchor="ctr"/>
          <a:lstStyle/>
          <a:p>
            <a:pPr algn="ctr" eaLnBrk="0" hangingPunct="0">
              <a:buNone/>
              <a:defRPr/>
            </a:pPr>
            <a:fld id="{3E8F2A65-2DD6-4529-9FF7-3CBA8D703A1E}" type="slidenum">
              <a:rPr lang="en-GB" sz="800" b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pPr algn="ctr" eaLnBrk="0" hangingPunct="0">
                <a:buNone/>
                <a:defRPr/>
              </a:pPr>
              <a:t>‹#›</a:t>
            </a:fld>
            <a:endParaRPr lang="en-GB" sz="800" b="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6525344"/>
            <a:ext cx="332924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  <a:defRPr/>
            </a:pPr>
            <a:r>
              <a:rPr lang="en-AU" sz="800" b="0" baseline="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Module 5: Searching Algorithms</a:t>
            </a:r>
            <a:endParaRPr lang="en-AU" sz="800" b="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646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92" r:id="rId18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0">
          <a:solidFill>
            <a:srgbClr val="0000FF"/>
          </a:solidFill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7F7F7F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7F7F7F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7F7F7F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7F7F7F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99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99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99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99"/>
          </a:solidFill>
          <a:latin typeface="Verdana" pitchFamily="34" charset="0"/>
        </a:defRPr>
      </a:lvl9pPr>
    </p:titleStyle>
    <p:bodyStyle>
      <a:lvl1pPr marL="182563" indent="-182563" algn="l" rtl="0" eaLnBrk="1" fontAlgn="base" hangingPunct="1">
        <a:lnSpc>
          <a:spcPct val="97000"/>
        </a:lnSpc>
        <a:spcBef>
          <a:spcPct val="39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33400" indent="-285750" algn="l" rtl="0" eaLnBrk="1" fontAlgn="base" hangingPunct="1">
        <a:lnSpc>
          <a:spcPct val="97000"/>
        </a:lnSpc>
        <a:spcBef>
          <a:spcPct val="39000"/>
        </a:spcBef>
        <a:spcAft>
          <a:spcPct val="0"/>
        </a:spcAft>
        <a:buSzPct val="100000"/>
        <a:buFont typeface="Arial" pitchFamily="34" charset="0"/>
        <a:buChar char="◦"/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1000125" indent="-284163" algn="l" rtl="0" eaLnBrk="1" fontAlgn="base" hangingPunct="1">
        <a:lnSpc>
          <a:spcPct val="97000"/>
        </a:lnSpc>
        <a:spcBef>
          <a:spcPct val="39000"/>
        </a:spcBef>
        <a:spcAft>
          <a:spcPct val="0"/>
        </a:spcAft>
        <a:buChar char="-"/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3pPr>
      <a:lvl4pPr marL="1468438" indent="-285750" algn="l" rtl="0" eaLnBrk="1" fontAlgn="base" hangingPunct="1">
        <a:lnSpc>
          <a:spcPct val="97000"/>
        </a:lnSpc>
        <a:spcBef>
          <a:spcPct val="39000"/>
        </a:spcBef>
        <a:spcAft>
          <a:spcPct val="0"/>
        </a:spcAft>
        <a:buSzPct val="60000"/>
        <a:buFont typeface="Wingdings" pitchFamily="2" charset="2"/>
        <a:buChar char="§"/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4pPr>
      <a:lvl5pPr marL="1879600" indent="-228600" algn="l" rtl="0" eaLnBrk="1" fontAlgn="base" hangingPunct="1">
        <a:spcBef>
          <a:spcPct val="20000"/>
        </a:spcBef>
        <a:spcAft>
          <a:spcPct val="0"/>
        </a:spcAft>
        <a:buSzPct val="60000"/>
        <a:buFont typeface="Wingdings" pitchFamily="2" charset="2"/>
        <a:buChar char="Ø"/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2336800" indent="-228600" algn="l" rtl="0" eaLnBrk="1" fontAlgn="base" hangingPunct="1">
        <a:spcBef>
          <a:spcPct val="20000"/>
        </a:spcBef>
        <a:spcAft>
          <a:spcPct val="0"/>
        </a:spcAft>
        <a:buChar char="-"/>
        <a:defRPr sz="1600">
          <a:solidFill>
            <a:srgbClr val="000099"/>
          </a:solidFill>
          <a:latin typeface="+mn-lt"/>
        </a:defRPr>
      </a:lvl6pPr>
      <a:lvl7pPr marL="2794000" indent="-228600" algn="l" rtl="0" eaLnBrk="1" fontAlgn="base" hangingPunct="1">
        <a:spcBef>
          <a:spcPct val="20000"/>
        </a:spcBef>
        <a:spcAft>
          <a:spcPct val="0"/>
        </a:spcAft>
        <a:buChar char="-"/>
        <a:defRPr sz="1600">
          <a:solidFill>
            <a:srgbClr val="000099"/>
          </a:solidFill>
          <a:latin typeface="+mn-lt"/>
        </a:defRPr>
      </a:lvl7pPr>
      <a:lvl8pPr marL="3251200" indent="-228600" algn="l" rtl="0" eaLnBrk="1" fontAlgn="base" hangingPunct="1">
        <a:spcBef>
          <a:spcPct val="20000"/>
        </a:spcBef>
        <a:spcAft>
          <a:spcPct val="0"/>
        </a:spcAft>
        <a:buChar char="-"/>
        <a:defRPr sz="1600">
          <a:solidFill>
            <a:srgbClr val="000099"/>
          </a:solidFill>
          <a:latin typeface="+mn-lt"/>
        </a:defRPr>
      </a:lvl8pPr>
      <a:lvl9pPr marL="3708400" indent="-228600" algn="l" rtl="0" eaLnBrk="1" fontAlgn="base" hangingPunct="1">
        <a:spcBef>
          <a:spcPct val="20000"/>
        </a:spcBef>
        <a:spcAft>
          <a:spcPct val="0"/>
        </a:spcAft>
        <a:buChar char="-"/>
        <a:defRPr sz="1600">
          <a:solidFill>
            <a:srgbClr val="000099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2F4164-4322-6257-D1D9-E8625214E2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rrow: Left 2">
            <a:extLst>
              <a:ext uri="{FF2B5EF4-FFF2-40B4-BE49-F238E27FC236}">
                <a16:creationId xmlns:a16="http://schemas.microsoft.com/office/drawing/2014/main" id="{A95849BF-2ED6-FF09-E9C6-B75F803F863F}"/>
              </a:ext>
            </a:extLst>
          </p:cNvPr>
          <p:cNvSpPr/>
          <p:nvPr/>
        </p:nvSpPr>
        <p:spPr>
          <a:xfrm>
            <a:off x="3995936" y="226603"/>
            <a:ext cx="4464496" cy="471845"/>
          </a:xfrm>
          <a:prstGeom prst="leftArrow">
            <a:avLst>
              <a:gd name="adj1" fmla="val 100000"/>
              <a:gd name="adj2" fmla="val 50000"/>
            </a:avLst>
          </a:prstGeom>
          <a:solidFill>
            <a:schemeClr val="accent2">
              <a:lumMod val="60000"/>
              <a:lumOff val="4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          </a:t>
            </a:r>
            <a:r>
              <a:rPr lang="vi-VN" sz="1200" b="1" dirty="0">
                <a:solidFill>
                  <a:schemeClr val="bg1"/>
                </a:solidFill>
              </a:rPr>
              <a:t>Module 1: Introduction to Algorithms</a:t>
            </a:r>
            <a:endParaRPr lang="en-AU" sz="1200" b="1" dirty="0">
              <a:solidFill>
                <a:schemeClr val="bg1"/>
              </a:solidFill>
            </a:endParaRPr>
          </a:p>
        </p:txBody>
      </p:sp>
      <p:sp>
        <p:nvSpPr>
          <p:cNvPr id="15" name="Arrow: Left 14">
            <a:extLst>
              <a:ext uri="{FF2B5EF4-FFF2-40B4-BE49-F238E27FC236}">
                <a16:creationId xmlns:a16="http://schemas.microsoft.com/office/drawing/2014/main" id="{C362111B-0440-B0EC-00D1-C0371F4A9781}"/>
              </a:ext>
            </a:extLst>
          </p:cNvPr>
          <p:cNvSpPr/>
          <p:nvPr/>
        </p:nvSpPr>
        <p:spPr>
          <a:xfrm>
            <a:off x="3988859" y="832463"/>
            <a:ext cx="4464496" cy="478174"/>
          </a:xfrm>
          <a:prstGeom prst="leftArrow">
            <a:avLst>
              <a:gd name="adj1" fmla="val 100000"/>
              <a:gd name="adj2" fmla="val 50000"/>
            </a:avLst>
          </a:prstGeom>
          <a:solidFill>
            <a:schemeClr val="accent2">
              <a:lumMod val="60000"/>
              <a:lumOff val="4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          </a:t>
            </a:r>
            <a:r>
              <a:rPr lang="vi-VN" sz="1200" b="1" dirty="0">
                <a:solidFill>
                  <a:schemeClr val="bg1"/>
                </a:solidFill>
              </a:rPr>
              <a:t>Module 2: </a:t>
            </a:r>
            <a:r>
              <a:rPr lang="en-US" sz="1200" b="1" dirty="0">
                <a:solidFill>
                  <a:schemeClr val="bg1"/>
                </a:solidFill>
              </a:rPr>
              <a:t>Basic Data Structures</a:t>
            </a:r>
            <a:endParaRPr lang="en-AU" sz="1200" b="1" dirty="0">
              <a:solidFill>
                <a:schemeClr val="bg1"/>
              </a:solidFill>
            </a:endParaRPr>
          </a:p>
        </p:txBody>
      </p:sp>
      <p:sp>
        <p:nvSpPr>
          <p:cNvPr id="17" name="Arrow: Left 16">
            <a:extLst>
              <a:ext uri="{FF2B5EF4-FFF2-40B4-BE49-F238E27FC236}">
                <a16:creationId xmlns:a16="http://schemas.microsoft.com/office/drawing/2014/main" id="{2217F976-D1CB-5C27-9EE6-57BACC9580A3}"/>
              </a:ext>
            </a:extLst>
          </p:cNvPr>
          <p:cNvSpPr/>
          <p:nvPr/>
        </p:nvSpPr>
        <p:spPr>
          <a:xfrm>
            <a:off x="3988859" y="1458006"/>
            <a:ext cx="4464496" cy="471845"/>
          </a:xfrm>
          <a:prstGeom prst="leftArrow">
            <a:avLst>
              <a:gd name="adj1" fmla="val 100000"/>
              <a:gd name="adj2" fmla="val 50000"/>
            </a:avLst>
          </a:prstGeom>
          <a:solidFill>
            <a:schemeClr val="accent2">
              <a:lumMod val="60000"/>
              <a:lumOff val="4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1200" b="1" dirty="0">
                <a:solidFill>
                  <a:schemeClr val="bg1"/>
                </a:solidFill>
              </a:rPr>
              <a:t>          Module 3: Sorting Algorithms P1</a:t>
            </a:r>
          </a:p>
        </p:txBody>
      </p:sp>
      <p:sp>
        <p:nvSpPr>
          <p:cNvPr id="19" name="Arrow: Left 18">
            <a:extLst>
              <a:ext uri="{FF2B5EF4-FFF2-40B4-BE49-F238E27FC236}">
                <a16:creationId xmlns:a16="http://schemas.microsoft.com/office/drawing/2014/main" id="{32046373-87D9-A59A-15E3-F47390847246}"/>
              </a:ext>
            </a:extLst>
          </p:cNvPr>
          <p:cNvSpPr/>
          <p:nvPr/>
        </p:nvSpPr>
        <p:spPr>
          <a:xfrm>
            <a:off x="3995936" y="2068442"/>
            <a:ext cx="4464496" cy="471845"/>
          </a:xfrm>
          <a:prstGeom prst="leftArrow">
            <a:avLst>
              <a:gd name="adj1" fmla="val 100000"/>
              <a:gd name="adj2" fmla="val 50000"/>
            </a:avLst>
          </a:prstGeom>
          <a:solidFill>
            <a:schemeClr val="accent2">
              <a:lumMod val="60000"/>
              <a:lumOff val="4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1200" b="1" dirty="0">
                <a:solidFill>
                  <a:schemeClr val="bg1"/>
                </a:solidFill>
              </a:rPr>
              <a:t>          Module 4: Sorting Algorithms P2  </a:t>
            </a:r>
          </a:p>
        </p:txBody>
      </p:sp>
      <p:sp>
        <p:nvSpPr>
          <p:cNvPr id="21" name="Arrow: Left 20">
            <a:extLst>
              <a:ext uri="{FF2B5EF4-FFF2-40B4-BE49-F238E27FC236}">
                <a16:creationId xmlns:a16="http://schemas.microsoft.com/office/drawing/2014/main" id="{19A717BC-F22D-3CB8-CBD5-54B962CF8301}"/>
              </a:ext>
            </a:extLst>
          </p:cNvPr>
          <p:cNvSpPr/>
          <p:nvPr/>
        </p:nvSpPr>
        <p:spPr>
          <a:xfrm>
            <a:off x="3995936" y="2663172"/>
            <a:ext cx="4464496" cy="488656"/>
          </a:xfrm>
          <a:prstGeom prst="leftArrow">
            <a:avLst>
              <a:gd name="adj1" fmla="val 100000"/>
              <a:gd name="adj2" fmla="val 50000"/>
            </a:avLst>
          </a:prstGeom>
          <a:solidFill>
            <a:schemeClr val="accent2">
              <a:lumMod val="75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1200" b="1" dirty="0">
                <a:solidFill>
                  <a:schemeClr val="bg1"/>
                </a:solidFill>
              </a:rPr>
              <a:t>          Module 5: Searching Algorithms P1</a:t>
            </a:r>
          </a:p>
        </p:txBody>
      </p:sp>
      <p:sp>
        <p:nvSpPr>
          <p:cNvPr id="23" name="Arrow: Left 22">
            <a:extLst>
              <a:ext uri="{FF2B5EF4-FFF2-40B4-BE49-F238E27FC236}">
                <a16:creationId xmlns:a16="http://schemas.microsoft.com/office/drawing/2014/main" id="{1F5C30AB-EE09-1F34-FF36-00DD91070ABA}"/>
              </a:ext>
            </a:extLst>
          </p:cNvPr>
          <p:cNvSpPr/>
          <p:nvPr/>
        </p:nvSpPr>
        <p:spPr>
          <a:xfrm>
            <a:off x="3995936" y="3294752"/>
            <a:ext cx="4464496" cy="471845"/>
          </a:xfrm>
          <a:prstGeom prst="leftArrow">
            <a:avLst>
              <a:gd name="adj1" fmla="val 100000"/>
              <a:gd name="adj2" fmla="val 50000"/>
            </a:avLst>
          </a:prstGeom>
          <a:solidFill>
            <a:schemeClr val="accent2">
              <a:lumMod val="60000"/>
              <a:lumOff val="4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1200" b="1" dirty="0">
                <a:solidFill>
                  <a:schemeClr val="bg1"/>
                </a:solidFill>
              </a:rPr>
              <a:t>          Module 6: Searching Algorithms P2</a:t>
            </a:r>
          </a:p>
        </p:txBody>
      </p:sp>
      <p:sp>
        <p:nvSpPr>
          <p:cNvPr id="25" name="Arrow: Left 24">
            <a:extLst>
              <a:ext uri="{FF2B5EF4-FFF2-40B4-BE49-F238E27FC236}">
                <a16:creationId xmlns:a16="http://schemas.microsoft.com/office/drawing/2014/main" id="{69C2FE5F-8251-3CA3-4680-5BAC0101DFAF}"/>
              </a:ext>
            </a:extLst>
          </p:cNvPr>
          <p:cNvSpPr/>
          <p:nvPr/>
        </p:nvSpPr>
        <p:spPr>
          <a:xfrm>
            <a:off x="3988859" y="4514293"/>
            <a:ext cx="4464496" cy="471845"/>
          </a:xfrm>
          <a:prstGeom prst="leftArrow">
            <a:avLst>
              <a:gd name="adj1" fmla="val 100000"/>
              <a:gd name="adj2" fmla="val 50000"/>
            </a:avLst>
          </a:prstGeom>
          <a:solidFill>
            <a:schemeClr val="accent2">
              <a:lumMod val="60000"/>
              <a:lumOff val="4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1200" b="1" dirty="0">
                <a:solidFill>
                  <a:schemeClr val="bg1"/>
                </a:solidFill>
              </a:rPr>
              <a:t>          Module 7&amp;8: Graph Algorithms P1</a:t>
            </a:r>
          </a:p>
        </p:txBody>
      </p:sp>
      <p:sp>
        <p:nvSpPr>
          <p:cNvPr id="27" name="Arrow: Left 26">
            <a:extLst>
              <a:ext uri="{FF2B5EF4-FFF2-40B4-BE49-F238E27FC236}">
                <a16:creationId xmlns:a16="http://schemas.microsoft.com/office/drawing/2014/main" id="{E03A4117-13A5-92F2-97EA-93249C439117}"/>
              </a:ext>
            </a:extLst>
          </p:cNvPr>
          <p:cNvSpPr/>
          <p:nvPr/>
        </p:nvSpPr>
        <p:spPr>
          <a:xfrm>
            <a:off x="3995936" y="5124682"/>
            <a:ext cx="4464496" cy="471845"/>
          </a:xfrm>
          <a:prstGeom prst="leftArrow">
            <a:avLst>
              <a:gd name="adj1" fmla="val 100000"/>
              <a:gd name="adj2" fmla="val 50000"/>
            </a:avLst>
          </a:prstGeom>
          <a:solidFill>
            <a:schemeClr val="accent2">
              <a:lumMod val="60000"/>
              <a:lumOff val="4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1200" b="1" dirty="0">
                <a:solidFill>
                  <a:schemeClr val="bg1"/>
                </a:solidFill>
              </a:rPr>
              <a:t>          Module 9: Graph Algorithms P2 </a:t>
            </a:r>
          </a:p>
          <a:p>
            <a:r>
              <a:rPr lang="en-AU" sz="1200" b="1" dirty="0">
                <a:solidFill>
                  <a:schemeClr val="bg1"/>
                </a:solidFill>
              </a:rPr>
              <a:t>          (lecture on Tuesday)</a:t>
            </a:r>
          </a:p>
        </p:txBody>
      </p:sp>
      <p:sp>
        <p:nvSpPr>
          <p:cNvPr id="29" name="Arrow: Left 28">
            <a:extLst>
              <a:ext uri="{FF2B5EF4-FFF2-40B4-BE49-F238E27FC236}">
                <a16:creationId xmlns:a16="http://schemas.microsoft.com/office/drawing/2014/main" id="{DFA9703D-9633-5380-A229-584F69CE8F46}"/>
              </a:ext>
            </a:extLst>
          </p:cNvPr>
          <p:cNvSpPr/>
          <p:nvPr/>
        </p:nvSpPr>
        <p:spPr>
          <a:xfrm>
            <a:off x="3995936" y="5730541"/>
            <a:ext cx="4464496" cy="471845"/>
          </a:xfrm>
          <a:prstGeom prst="leftArrow">
            <a:avLst>
              <a:gd name="adj1" fmla="val 100000"/>
              <a:gd name="adj2" fmla="val 50000"/>
            </a:avLst>
          </a:prstGeom>
          <a:solidFill>
            <a:schemeClr val="accent2">
              <a:lumMod val="60000"/>
              <a:lumOff val="4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1200" b="1" dirty="0">
                <a:solidFill>
                  <a:schemeClr val="bg1"/>
                </a:solidFill>
              </a:rPr>
              <a:t>          Module 10: String Process</a:t>
            </a:r>
          </a:p>
        </p:txBody>
      </p:sp>
      <p:sp>
        <p:nvSpPr>
          <p:cNvPr id="31" name="Arrow: Left 30">
            <a:extLst>
              <a:ext uri="{FF2B5EF4-FFF2-40B4-BE49-F238E27FC236}">
                <a16:creationId xmlns:a16="http://schemas.microsoft.com/office/drawing/2014/main" id="{CE783F95-1D61-DBD2-BEEC-BDADF6141150}"/>
              </a:ext>
            </a:extLst>
          </p:cNvPr>
          <p:cNvSpPr/>
          <p:nvPr/>
        </p:nvSpPr>
        <p:spPr>
          <a:xfrm>
            <a:off x="3988859" y="6341531"/>
            <a:ext cx="4464496" cy="471845"/>
          </a:xfrm>
          <a:prstGeom prst="leftArrow">
            <a:avLst>
              <a:gd name="adj1" fmla="val 100000"/>
              <a:gd name="adj2" fmla="val 50000"/>
            </a:avLst>
          </a:prstGeom>
          <a:solidFill>
            <a:schemeClr val="accent2">
              <a:lumMod val="60000"/>
              <a:lumOff val="4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1200" b="1" dirty="0">
                <a:solidFill>
                  <a:schemeClr val="bg1"/>
                </a:solidFill>
              </a:rPr>
              <a:t>          Module 11: Advanced Algorithms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53DA77B-4E3E-A075-C5CA-EF068D47723E}"/>
              </a:ext>
            </a:extLst>
          </p:cNvPr>
          <p:cNvCxnSpPr>
            <a:cxnSpLocks/>
          </p:cNvCxnSpPr>
          <p:nvPr/>
        </p:nvCxnSpPr>
        <p:spPr bwMode="auto">
          <a:xfrm>
            <a:off x="395536" y="698448"/>
            <a:ext cx="3384376" cy="0"/>
          </a:xfrm>
          <a:prstGeom prst="line">
            <a:avLst/>
          </a:prstGeom>
          <a:ln w="635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4565DB3-D5DE-3D8C-5B89-8C14330CE9A2}"/>
              </a:ext>
            </a:extLst>
          </p:cNvPr>
          <p:cNvCxnSpPr>
            <a:cxnSpLocks/>
          </p:cNvCxnSpPr>
          <p:nvPr/>
        </p:nvCxnSpPr>
        <p:spPr bwMode="auto">
          <a:xfrm>
            <a:off x="395536" y="1308982"/>
            <a:ext cx="3384376" cy="0"/>
          </a:xfrm>
          <a:prstGeom prst="line">
            <a:avLst/>
          </a:prstGeom>
          <a:ln w="635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11014AA-CE8A-1294-6887-AB1665F04531}"/>
              </a:ext>
            </a:extLst>
          </p:cNvPr>
          <p:cNvCxnSpPr>
            <a:cxnSpLocks/>
          </p:cNvCxnSpPr>
          <p:nvPr/>
        </p:nvCxnSpPr>
        <p:spPr bwMode="auto">
          <a:xfrm>
            <a:off x="395536" y="1934306"/>
            <a:ext cx="3384376" cy="0"/>
          </a:xfrm>
          <a:prstGeom prst="line">
            <a:avLst/>
          </a:prstGeom>
          <a:ln w="635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071D28F-48E7-E9B4-6911-62B7A49C8782}"/>
              </a:ext>
            </a:extLst>
          </p:cNvPr>
          <p:cNvCxnSpPr>
            <a:cxnSpLocks/>
          </p:cNvCxnSpPr>
          <p:nvPr/>
        </p:nvCxnSpPr>
        <p:spPr bwMode="auto">
          <a:xfrm>
            <a:off x="395536" y="2534773"/>
            <a:ext cx="3384376" cy="0"/>
          </a:xfrm>
          <a:prstGeom prst="line">
            <a:avLst/>
          </a:prstGeom>
          <a:ln w="635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EF9A87B-DA8C-CE7B-9347-1E6C354AB028}"/>
              </a:ext>
            </a:extLst>
          </p:cNvPr>
          <p:cNvCxnSpPr>
            <a:cxnSpLocks/>
          </p:cNvCxnSpPr>
          <p:nvPr/>
        </p:nvCxnSpPr>
        <p:spPr bwMode="auto">
          <a:xfrm>
            <a:off x="395536" y="3156892"/>
            <a:ext cx="3384376" cy="0"/>
          </a:xfrm>
          <a:prstGeom prst="line">
            <a:avLst/>
          </a:prstGeom>
          <a:ln w="635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C193F3A-8933-AA10-6F4A-0EAE4E1A2E66}"/>
              </a:ext>
            </a:extLst>
          </p:cNvPr>
          <p:cNvCxnSpPr>
            <a:cxnSpLocks/>
          </p:cNvCxnSpPr>
          <p:nvPr/>
        </p:nvCxnSpPr>
        <p:spPr bwMode="auto">
          <a:xfrm>
            <a:off x="395536" y="3761840"/>
            <a:ext cx="3384376" cy="0"/>
          </a:xfrm>
          <a:prstGeom prst="line">
            <a:avLst/>
          </a:prstGeom>
          <a:ln w="635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C22FD36-A053-20D1-CC55-AF0DBDE255DC}"/>
              </a:ext>
            </a:extLst>
          </p:cNvPr>
          <p:cNvCxnSpPr>
            <a:cxnSpLocks/>
          </p:cNvCxnSpPr>
          <p:nvPr/>
        </p:nvCxnSpPr>
        <p:spPr bwMode="auto">
          <a:xfrm>
            <a:off x="395536" y="4369636"/>
            <a:ext cx="3384376" cy="0"/>
          </a:xfrm>
          <a:prstGeom prst="line">
            <a:avLst/>
          </a:prstGeom>
          <a:ln w="635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798AEB8-50BB-FFE3-001D-EBE8BD0EE5B5}"/>
              </a:ext>
            </a:extLst>
          </p:cNvPr>
          <p:cNvCxnSpPr>
            <a:cxnSpLocks/>
          </p:cNvCxnSpPr>
          <p:nvPr/>
        </p:nvCxnSpPr>
        <p:spPr bwMode="auto">
          <a:xfrm>
            <a:off x="395536" y="4993195"/>
            <a:ext cx="3384376" cy="0"/>
          </a:xfrm>
          <a:prstGeom prst="line">
            <a:avLst/>
          </a:prstGeom>
          <a:ln w="635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84943A8-95CB-6B97-27DA-36F51E9A99D9}"/>
              </a:ext>
            </a:extLst>
          </p:cNvPr>
          <p:cNvCxnSpPr>
            <a:cxnSpLocks/>
          </p:cNvCxnSpPr>
          <p:nvPr/>
        </p:nvCxnSpPr>
        <p:spPr bwMode="auto">
          <a:xfrm>
            <a:off x="395536" y="5596527"/>
            <a:ext cx="3384376" cy="0"/>
          </a:xfrm>
          <a:prstGeom prst="line">
            <a:avLst/>
          </a:prstGeom>
          <a:ln w="635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889DFF1-1C6F-BEA6-F6A9-AC9A4C52772D}"/>
              </a:ext>
            </a:extLst>
          </p:cNvPr>
          <p:cNvCxnSpPr>
            <a:cxnSpLocks/>
          </p:cNvCxnSpPr>
          <p:nvPr/>
        </p:nvCxnSpPr>
        <p:spPr bwMode="auto">
          <a:xfrm>
            <a:off x="395536" y="6818088"/>
            <a:ext cx="3384376" cy="0"/>
          </a:xfrm>
          <a:prstGeom prst="line">
            <a:avLst/>
          </a:prstGeom>
          <a:ln w="635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11605B2C-91F5-CC3E-DB46-4C1CC6AA29A9}"/>
              </a:ext>
            </a:extLst>
          </p:cNvPr>
          <p:cNvSpPr/>
          <p:nvPr/>
        </p:nvSpPr>
        <p:spPr bwMode="auto">
          <a:xfrm>
            <a:off x="3778137" y="2848965"/>
            <a:ext cx="144016" cy="152041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490028BD-4502-7142-A407-415CB5BB0313}"/>
              </a:ext>
            </a:extLst>
          </p:cNvPr>
          <p:cNvSpPr txBox="1">
            <a:spLocks noChangeArrowheads="1"/>
          </p:cNvSpPr>
          <p:nvPr/>
        </p:nvSpPr>
        <p:spPr>
          <a:xfrm>
            <a:off x="323015" y="884224"/>
            <a:ext cx="3384376" cy="391465"/>
          </a:xfrm>
          <a:prstGeom prst="rect">
            <a:avLst/>
          </a:prstGeom>
        </p:spPr>
        <p:txBody>
          <a:bodyPr>
            <a:noAutofit/>
          </a:bodyPr>
          <a:lstStyle>
            <a:lvl1pPr marL="182563" indent="-182563" algn="l" rtl="0" eaLnBrk="1" fontAlgn="base" hangingPunct="1">
              <a:lnSpc>
                <a:spcPct val="97000"/>
              </a:lnSpc>
              <a:spcBef>
                <a:spcPct val="39000"/>
              </a:spcBef>
              <a:spcAft>
                <a:spcPct val="0"/>
              </a:spcAft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33400" indent="-285750" algn="l" rtl="0" eaLnBrk="1" fontAlgn="base" hangingPunct="1">
              <a:lnSpc>
                <a:spcPct val="97000"/>
              </a:lnSpc>
              <a:spcBef>
                <a:spcPct val="39000"/>
              </a:spcBef>
              <a:spcAft>
                <a:spcPct val="0"/>
              </a:spcAft>
              <a:buSzPct val="100000"/>
              <a:buFont typeface="Arial" pitchFamily="34" charset="0"/>
              <a:buChar char="◦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000125" indent="-284163" algn="l" rtl="0" eaLnBrk="1" fontAlgn="base" hangingPunct="1">
              <a:lnSpc>
                <a:spcPct val="97000"/>
              </a:lnSpc>
              <a:spcBef>
                <a:spcPct val="39000"/>
              </a:spcBef>
              <a:spcAft>
                <a:spcPct val="0"/>
              </a:spcAft>
              <a:buChar char="-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468438" indent="-285750" algn="l" rtl="0" eaLnBrk="1" fontAlgn="base" hangingPunct="1">
              <a:lnSpc>
                <a:spcPct val="97000"/>
              </a:lnSpc>
              <a:spcBef>
                <a:spcPct val="39000"/>
              </a:spcBef>
              <a:spcAft>
                <a:spcPct val="0"/>
              </a:spcAft>
              <a:buSzPct val="6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879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Font typeface="Wingdings" pitchFamily="2" charset="2"/>
              <a:buChar char="Ø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336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000099"/>
                </a:solidFill>
                <a:latin typeface="+mn-lt"/>
              </a:defRPr>
            </a:lvl6pPr>
            <a:lvl7pPr marL="2794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000099"/>
                </a:solidFill>
                <a:latin typeface="+mn-lt"/>
              </a:defRPr>
            </a:lvl7pPr>
            <a:lvl8pPr marL="3251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000099"/>
                </a:solidFill>
                <a:latin typeface="+mn-lt"/>
              </a:defRPr>
            </a:lvl8pPr>
            <a:lvl9pPr marL="370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000099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200" dirty="0"/>
              <a:t>Understand core data structures and their operations.</a:t>
            </a:r>
            <a:endParaRPr lang="en-AU" sz="1200" kern="0" dirty="0"/>
          </a:p>
        </p:txBody>
      </p:sp>
      <p:sp>
        <p:nvSpPr>
          <p:cNvPr id="62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2FEDB6D4-FEE4-566C-A172-0B8A8417B4AC}"/>
              </a:ext>
            </a:extLst>
          </p:cNvPr>
          <p:cNvSpPr txBox="1">
            <a:spLocks noChangeArrowheads="1"/>
          </p:cNvSpPr>
          <p:nvPr/>
        </p:nvSpPr>
        <p:spPr>
          <a:xfrm>
            <a:off x="312938" y="1496875"/>
            <a:ext cx="3384376" cy="391465"/>
          </a:xfrm>
          <a:prstGeom prst="rect">
            <a:avLst/>
          </a:prstGeom>
        </p:spPr>
        <p:txBody>
          <a:bodyPr>
            <a:noAutofit/>
          </a:bodyPr>
          <a:lstStyle>
            <a:lvl1pPr marL="182563" indent="-182563" algn="l" rtl="0" eaLnBrk="1" fontAlgn="base" hangingPunct="1">
              <a:lnSpc>
                <a:spcPct val="97000"/>
              </a:lnSpc>
              <a:spcBef>
                <a:spcPct val="39000"/>
              </a:spcBef>
              <a:spcAft>
                <a:spcPct val="0"/>
              </a:spcAft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33400" indent="-285750" algn="l" rtl="0" eaLnBrk="1" fontAlgn="base" hangingPunct="1">
              <a:lnSpc>
                <a:spcPct val="97000"/>
              </a:lnSpc>
              <a:spcBef>
                <a:spcPct val="39000"/>
              </a:spcBef>
              <a:spcAft>
                <a:spcPct val="0"/>
              </a:spcAft>
              <a:buSzPct val="100000"/>
              <a:buFont typeface="Arial" pitchFamily="34" charset="0"/>
              <a:buChar char="◦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000125" indent="-284163" algn="l" rtl="0" eaLnBrk="1" fontAlgn="base" hangingPunct="1">
              <a:lnSpc>
                <a:spcPct val="97000"/>
              </a:lnSpc>
              <a:spcBef>
                <a:spcPct val="39000"/>
              </a:spcBef>
              <a:spcAft>
                <a:spcPct val="0"/>
              </a:spcAft>
              <a:buChar char="-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468438" indent="-285750" algn="l" rtl="0" eaLnBrk="1" fontAlgn="base" hangingPunct="1">
              <a:lnSpc>
                <a:spcPct val="97000"/>
              </a:lnSpc>
              <a:spcBef>
                <a:spcPct val="39000"/>
              </a:spcBef>
              <a:spcAft>
                <a:spcPct val="0"/>
              </a:spcAft>
              <a:buSzPct val="6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879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Font typeface="Wingdings" pitchFamily="2" charset="2"/>
              <a:buChar char="Ø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336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000099"/>
                </a:solidFill>
                <a:latin typeface="+mn-lt"/>
              </a:defRPr>
            </a:lvl6pPr>
            <a:lvl7pPr marL="2794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000099"/>
                </a:solidFill>
                <a:latin typeface="+mn-lt"/>
              </a:defRPr>
            </a:lvl7pPr>
            <a:lvl8pPr marL="3251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000099"/>
                </a:solidFill>
                <a:latin typeface="+mn-lt"/>
              </a:defRPr>
            </a:lvl8pPr>
            <a:lvl9pPr marL="370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000099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200" dirty="0"/>
              <a:t>Discover basic sorting techniques and performance analysis.</a:t>
            </a:r>
            <a:endParaRPr lang="en-AU" sz="1200" kern="0" dirty="0"/>
          </a:p>
        </p:txBody>
      </p:sp>
      <p:sp>
        <p:nvSpPr>
          <p:cNvPr id="6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DBF4B8C2-9958-355B-95A3-C96A1700E5A8}"/>
              </a:ext>
            </a:extLst>
          </p:cNvPr>
          <p:cNvSpPr txBox="1">
            <a:spLocks noChangeArrowheads="1"/>
          </p:cNvSpPr>
          <p:nvPr/>
        </p:nvSpPr>
        <p:spPr>
          <a:xfrm>
            <a:off x="312938" y="2106592"/>
            <a:ext cx="3384376" cy="391465"/>
          </a:xfrm>
          <a:prstGeom prst="rect">
            <a:avLst/>
          </a:prstGeom>
        </p:spPr>
        <p:txBody>
          <a:bodyPr>
            <a:noAutofit/>
          </a:bodyPr>
          <a:lstStyle>
            <a:lvl1pPr marL="182563" indent="-182563" algn="l" rtl="0" eaLnBrk="1" fontAlgn="base" hangingPunct="1">
              <a:lnSpc>
                <a:spcPct val="97000"/>
              </a:lnSpc>
              <a:spcBef>
                <a:spcPct val="39000"/>
              </a:spcBef>
              <a:spcAft>
                <a:spcPct val="0"/>
              </a:spcAft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33400" indent="-285750" algn="l" rtl="0" eaLnBrk="1" fontAlgn="base" hangingPunct="1">
              <a:lnSpc>
                <a:spcPct val="97000"/>
              </a:lnSpc>
              <a:spcBef>
                <a:spcPct val="39000"/>
              </a:spcBef>
              <a:spcAft>
                <a:spcPct val="0"/>
              </a:spcAft>
              <a:buSzPct val="100000"/>
              <a:buFont typeface="Arial" pitchFamily="34" charset="0"/>
              <a:buChar char="◦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000125" indent="-284163" algn="l" rtl="0" eaLnBrk="1" fontAlgn="base" hangingPunct="1">
              <a:lnSpc>
                <a:spcPct val="97000"/>
              </a:lnSpc>
              <a:spcBef>
                <a:spcPct val="39000"/>
              </a:spcBef>
              <a:spcAft>
                <a:spcPct val="0"/>
              </a:spcAft>
              <a:buChar char="-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468438" indent="-285750" algn="l" rtl="0" eaLnBrk="1" fontAlgn="base" hangingPunct="1">
              <a:lnSpc>
                <a:spcPct val="97000"/>
              </a:lnSpc>
              <a:spcBef>
                <a:spcPct val="39000"/>
              </a:spcBef>
              <a:spcAft>
                <a:spcPct val="0"/>
              </a:spcAft>
              <a:buSzPct val="6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879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Font typeface="Wingdings" pitchFamily="2" charset="2"/>
              <a:buChar char="Ø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336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000099"/>
                </a:solidFill>
                <a:latin typeface="+mn-lt"/>
              </a:defRPr>
            </a:lvl6pPr>
            <a:lvl7pPr marL="2794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000099"/>
                </a:solidFill>
                <a:latin typeface="+mn-lt"/>
              </a:defRPr>
            </a:lvl7pPr>
            <a:lvl8pPr marL="3251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000099"/>
                </a:solidFill>
                <a:latin typeface="+mn-lt"/>
              </a:defRPr>
            </a:lvl8pPr>
            <a:lvl9pPr marL="370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000099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200" dirty="0"/>
              <a:t>Examine advanced sorting methods and efficiency improvements.</a:t>
            </a:r>
            <a:endParaRPr lang="en-AU" sz="1200" kern="0" dirty="0"/>
          </a:p>
        </p:txBody>
      </p:sp>
      <p:sp>
        <p:nvSpPr>
          <p:cNvPr id="5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225A53A5-4068-F7BF-8D47-6EDB51D66529}"/>
              </a:ext>
            </a:extLst>
          </p:cNvPr>
          <p:cNvSpPr txBox="1">
            <a:spLocks noChangeArrowheads="1"/>
          </p:cNvSpPr>
          <p:nvPr/>
        </p:nvSpPr>
        <p:spPr>
          <a:xfrm>
            <a:off x="312938" y="2733102"/>
            <a:ext cx="3384376" cy="391465"/>
          </a:xfrm>
          <a:prstGeom prst="rect">
            <a:avLst/>
          </a:prstGeom>
        </p:spPr>
        <p:txBody>
          <a:bodyPr>
            <a:noAutofit/>
          </a:bodyPr>
          <a:lstStyle>
            <a:lvl1pPr marL="182563" indent="-182563" algn="l" rtl="0" eaLnBrk="1" fontAlgn="base" hangingPunct="1">
              <a:lnSpc>
                <a:spcPct val="97000"/>
              </a:lnSpc>
              <a:spcBef>
                <a:spcPct val="39000"/>
              </a:spcBef>
              <a:spcAft>
                <a:spcPct val="0"/>
              </a:spcAft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33400" indent="-285750" algn="l" rtl="0" eaLnBrk="1" fontAlgn="base" hangingPunct="1">
              <a:lnSpc>
                <a:spcPct val="97000"/>
              </a:lnSpc>
              <a:spcBef>
                <a:spcPct val="39000"/>
              </a:spcBef>
              <a:spcAft>
                <a:spcPct val="0"/>
              </a:spcAft>
              <a:buSzPct val="100000"/>
              <a:buFont typeface="Arial" pitchFamily="34" charset="0"/>
              <a:buChar char="◦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000125" indent="-284163" algn="l" rtl="0" eaLnBrk="1" fontAlgn="base" hangingPunct="1">
              <a:lnSpc>
                <a:spcPct val="97000"/>
              </a:lnSpc>
              <a:spcBef>
                <a:spcPct val="39000"/>
              </a:spcBef>
              <a:spcAft>
                <a:spcPct val="0"/>
              </a:spcAft>
              <a:buChar char="-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468438" indent="-285750" algn="l" rtl="0" eaLnBrk="1" fontAlgn="base" hangingPunct="1">
              <a:lnSpc>
                <a:spcPct val="97000"/>
              </a:lnSpc>
              <a:spcBef>
                <a:spcPct val="39000"/>
              </a:spcBef>
              <a:spcAft>
                <a:spcPct val="0"/>
              </a:spcAft>
              <a:buSzPct val="6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879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Font typeface="Wingdings" pitchFamily="2" charset="2"/>
              <a:buChar char="Ø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336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000099"/>
                </a:solidFill>
                <a:latin typeface="+mn-lt"/>
              </a:defRPr>
            </a:lvl6pPr>
            <a:lvl7pPr marL="2794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000099"/>
                </a:solidFill>
                <a:latin typeface="+mn-lt"/>
              </a:defRPr>
            </a:lvl7pPr>
            <a:lvl8pPr marL="3251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000099"/>
                </a:solidFill>
                <a:latin typeface="+mn-lt"/>
              </a:defRPr>
            </a:lvl8pPr>
            <a:lvl9pPr marL="370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000099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200" dirty="0"/>
              <a:t>Learn fundamental searching algorithms for data retrieval.</a:t>
            </a:r>
            <a:endParaRPr lang="en-AU" sz="1200" kern="0" dirty="0"/>
          </a:p>
        </p:txBody>
      </p:sp>
      <p:sp>
        <p:nvSpPr>
          <p:cNvPr id="6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F788E95D-BEA7-C3FB-BDE8-74FEE15780DC}"/>
              </a:ext>
            </a:extLst>
          </p:cNvPr>
          <p:cNvSpPr txBox="1">
            <a:spLocks noChangeArrowheads="1"/>
          </p:cNvSpPr>
          <p:nvPr/>
        </p:nvSpPr>
        <p:spPr>
          <a:xfrm>
            <a:off x="312938" y="3332714"/>
            <a:ext cx="3384376" cy="405161"/>
          </a:xfrm>
          <a:prstGeom prst="rect">
            <a:avLst/>
          </a:prstGeom>
        </p:spPr>
        <p:txBody>
          <a:bodyPr>
            <a:noAutofit/>
          </a:bodyPr>
          <a:lstStyle>
            <a:lvl1pPr marL="182563" indent="-182563" algn="l" rtl="0" eaLnBrk="1" fontAlgn="base" hangingPunct="1">
              <a:lnSpc>
                <a:spcPct val="97000"/>
              </a:lnSpc>
              <a:spcBef>
                <a:spcPct val="39000"/>
              </a:spcBef>
              <a:spcAft>
                <a:spcPct val="0"/>
              </a:spcAft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33400" indent="-285750" algn="l" rtl="0" eaLnBrk="1" fontAlgn="base" hangingPunct="1">
              <a:lnSpc>
                <a:spcPct val="97000"/>
              </a:lnSpc>
              <a:spcBef>
                <a:spcPct val="39000"/>
              </a:spcBef>
              <a:spcAft>
                <a:spcPct val="0"/>
              </a:spcAft>
              <a:buSzPct val="100000"/>
              <a:buFont typeface="Arial" pitchFamily="34" charset="0"/>
              <a:buChar char="◦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000125" indent="-284163" algn="l" rtl="0" eaLnBrk="1" fontAlgn="base" hangingPunct="1">
              <a:lnSpc>
                <a:spcPct val="97000"/>
              </a:lnSpc>
              <a:spcBef>
                <a:spcPct val="39000"/>
              </a:spcBef>
              <a:spcAft>
                <a:spcPct val="0"/>
              </a:spcAft>
              <a:buChar char="-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468438" indent="-285750" algn="l" rtl="0" eaLnBrk="1" fontAlgn="base" hangingPunct="1">
              <a:lnSpc>
                <a:spcPct val="97000"/>
              </a:lnSpc>
              <a:spcBef>
                <a:spcPct val="39000"/>
              </a:spcBef>
              <a:spcAft>
                <a:spcPct val="0"/>
              </a:spcAft>
              <a:buSzPct val="6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879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Font typeface="Wingdings" pitchFamily="2" charset="2"/>
              <a:buChar char="Ø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336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000099"/>
                </a:solidFill>
                <a:latin typeface="+mn-lt"/>
              </a:defRPr>
            </a:lvl6pPr>
            <a:lvl7pPr marL="2794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000099"/>
                </a:solidFill>
                <a:latin typeface="+mn-lt"/>
              </a:defRPr>
            </a:lvl7pPr>
            <a:lvl8pPr marL="3251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000099"/>
                </a:solidFill>
                <a:latin typeface="+mn-lt"/>
              </a:defRPr>
            </a:lvl8pPr>
            <a:lvl9pPr marL="370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000099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200" dirty="0"/>
              <a:t>Explore advanced search structures and optimization strategies.</a:t>
            </a:r>
            <a:endParaRPr lang="en-AU" sz="1200" kern="0" dirty="0"/>
          </a:p>
        </p:txBody>
      </p:sp>
      <p:sp>
        <p:nvSpPr>
          <p:cNvPr id="7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40811C26-17AC-2664-3F15-A176AE70DDD6}"/>
              </a:ext>
            </a:extLst>
          </p:cNvPr>
          <p:cNvSpPr txBox="1">
            <a:spLocks noChangeArrowheads="1"/>
          </p:cNvSpPr>
          <p:nvPr/>
        </p:nvSpPr>
        <p:spPr>
          <a:xfrm>
            <a:off x="325697" y="4101442"/>
            <a:ext cx="3384376" cy="228736"/>
          </a:xfrm>
          <a:prstGeom prst="rect">
            <a:avLst/>
          </a:prstGeom>
        </p:spPr>
        <p:txBody>
          <a:bodyPr>
            <a:noAutofit/>
          </a:bodyPr>
          <a:lstStyle>
            <a:lvl1pPr marL="182563" indent="-182563" algn="l" rtl="0" eaLnBrk="1" fontAlgn="base" hangingPunct="1">
              <a:lnSpc>
                <a:spcPct val="97000"/>
              </a:lnSpc>
              <a:spcBef>
                <a:spcPct val="39000"/>
              </a:spcBef>
              <a:spcAft>
                <a:spcPct val="0"/>
              </a:spcAft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33400" indent="-285750" algn="l" rtl="0" eaLnBrk="1" fontAlgn="base" hangingPunct="1">
              <a:lnSpc>
                <a:spcPct val="97000"/>
              </a:lnSpc>
              <a:spcBef>
                <a:spcPct val="39000"/>
              </a:spcBef>
              <a:spcAft>
                <a:spcPct val="0"/>
              </a:spcAft>
              <a:buSzPct val="100000"/>
              <a:buFont typeface="Arial" pitchFamily="34" charset="0"/>
              <a:buChar char="◦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000125" indent="-284163" algn="l" rtl="0" eaLnBrk="1" fontAlgn="base" hangingPunct="1">
              <a:lnSpc>
                <a:spcPct val="97000"/>
              </a:lnSpc>
              <a:spcBef>
                <a:spcPct val="39000"/>
              </a:spcBef>
              <a:spcAft>
                <a:spcPct val="0"/>
              </a:spcAft>
              <a:buChar char="-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468438" indent="-285750" algn="l" rtl="0" eaLnBrk="1" fontAlgn="base" hangingPunct="1">
              <a:lnSpc>
                <a:spcPct val="97000"/>
              </a:lnSpc>
              <a:spcBef>
                <a:spcPct val="39000"/>
              </a:spcBef>
              <a:spcAft>
                <a:spcPct val="0"/>
              </a:spcAft>
              <a:buSzPct val="6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879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Font typeface="Wingdings" pitchFamily="2" charset="2"/>
              <a:buChar char="Ø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336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000099"/>
                </a:solidFill>
                <a:latin typeface="+mn-lt"/>
              </a:defRPr>
            </a:lvl6pPr>
            <a:lvl7pPr marL="2794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000099"/>
                </a:solidFill>
                <a:latin typeface="+mn-lt"/>
              </a:defRPr>
            </a:lvl7pPr>
            <a:lvl8pPr marL="3251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000099"/>
                </a:solidFill>
                <a:latin typeface="+mn-lt"/>
              </a:defRPr>
            </a:lvl8pPr>
            <a:lvl9pPr marL="370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000099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AU" sz="1200" kern="0" dirty="0">
                <a:solidFill>
                  <a:schemeClr val="accent2">
                    <a:lumMod val="75000"/>
                  </a:schemeClr>
                </a:solidFill>
              </a:rPr>
              <a:t>No class scheduled due to a public holiday.</a:t>
            </a:r>
          </a:p>
        </p:txBody>
      </p:sp>
      <p:sp>
        <p:nvSpPr>
          <p:cNvPr id="9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5676E82D-D121-FD37-20B3-CE7EFF0467BA}"/>
              </a:ext>
            </a:extLst>
          </p:cNvPr>
          <p:cNvSpPr txBox="1">
            <a:spLocks noChangeArrowheads="1"/>
          </p:cNvSpPr>
          <p:nvPr/>
        </p:nvSpPr>
        <p:spPr>
          <a:xfrm>
            <a:off x="338735" y="5420709"/>
            <a:ext cx="3384376" cy="391465"/>
          </a:xfrm>
          <a:prstGeom prst="rect">
            <a:avLst/>
          </a:prstGeom>
        </p:spPr>
        <p:txBody>
          <a:bodyPr>
            <a:noAutofit/>
          </a:bodyPr>
          <a:lstStyle>
            <a:lvl1pPr marL="182563" indent="-182563" algn="l" rtl="0" eaLnBrk="1" fontAlgn="base" hangingPunct="1">
              <a:lnSpc>
                <a:spcPct val="97000"/>
              </a:lnSpc>
              <a:spcBef>
                <a:spcPct val="39000"/>
              </a:spcBef>
              <a:spcAft>
                <a:spcPct val="0"/>
              </a:spcAft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33400" indent="-285750" algn="l" rtl="0" eaLnBrk="1" fontAlgn="base" hangingPunct="1">
              <a:lnSpc>
                <a:spcPct val="97000"/>
              </a:lnSpc>
              <a:spcBef>
                <a:spcPct val="39000"/>
              </a:spcBef>
              <a:spcAft>
                <a:spcPct val="0"/>
              </a:spcAft>
              <a:buSzPct val="100000"/>
              <a:buFont typeface="Arial" pitchFamily="34" charset="0"/>
              <a:buChar char="◦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000125" indent="-284163" algn="l" rtl="0" eaLnBrk="1" fontAlgn="base" hangingPunct="1">
              <a:lnSpc>
                <a:spcPct val="97000"/>
              </a:lnSpc>
              <a:spcBef>
                <a:spcPct val="39000"/>
              </a:spcBef>
              <a:spcAft>
                <a:spcPct val="0"/>
              </a:spcAft>
              <a:buChar char="-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468438" indent="-285750" algn="l" rtl="0" eaLnBrk="1" fontAlgn="base" hangingPunct="1">
              <a:lnSpc>
                <a:spcPct val="97000"/>
              </a:lnSpc>
              <a:spcBef>
                <a:spcPct val="39000"/>
              </a:spcBef>
              <a:spcAft>
                <a:spcPct val="0"/>
              </a:spcAft>
              <a:buSzPct val="6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879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Font typeface="Wingdings" pitchFamily="2" charset="2"/>
              <a:buChar char="Ø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336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000099"/>
                </a:solidFill>
                <a:latin typeface="+mn-lt"/>
              </a:defRPr>
            </a:lvl6pPr>
            <a:lvl7pPr marL="2794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000099"/>
                </a:solidFill>
                <a:latin typeface="+mn-lt"/>
              </a:defRPr>
            </a:lvl7pPr>
            <a:lvl8pPr marL="3251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000099"/>
                </a:solidFill>
                <a:latin typeface="+mn-lt"/>
              </a:defRPr>
            </a:lvl8pPr>
            <a:lvl9pPr marL="370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000099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AU" sz="1000" kern="0" dirty="0"/>
          </a:p>
        </p:txBody>
      </p:sp>
      <p:sp>
        <p:nvSpPr>
          <p:cNvPr id="11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68CF8FA2-3287-09AE-7164-39C596104B65}"/>
              </a:ext>
            </a:extLst>
          </p:cNvPr>
          <p:cNvSpPr txBox="1">
            <a:spLocks noChangeArrowheads="1"/>
          </p:cNvSpPr>
          <p:nvPr/>
        </p:nvSpPr>
        <p:spPr>
          <a:xfrm>
            <a:off x="323015" y="260648"/>
            <a:ext cx="3384376" cy="391465"/>
          </a:xfrm>
          <a:prstGeom prst="rect">
            <a:avLst/>
          </a:prstGeom>
        </p:spPr>
        <p:txBody>
          <a:bodyPr>
            <a:noAutofit/>
          </a:bodyPr>
          <a:lstStyle>
            <a:lvl1pPr marL="182563" indent="-182563" algn="l" rtl="0" eaLnBrk="1" fontAlgn="base" hangingPunct="1">
              <a:lnSpc>
                <a:spcPct val="97000"/>
              </a:lnSpc>
              <a:spcBef>
                <a:spcPct val="39000"/>
              </a:spcBef>
              <a:spcAft>
                <a:spcPct val="0"/>
              </a:spcAft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33400" indent="-285750" algn="l" rtl="0" eaLnBrk="1" fontAlgn="base" hangingPunct="1">
              <a:lnSpc>
                <a:spcPct val="97000"/>
              </a:lnSpc>
              <a:spcBef>
                <a:spcPct val="39000"/>
              </a:spcBef>
              <a:spcAft>
                <a:spcPct val="0"/>
              </a:spcAft>
              <a:buSzPct val="100000"/>
              <a:buFont typeface="Arial" pitchFamily="34" charset="0"/>
              <a:buChar char="◦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000125" indent="-284163" algn="l" rtl="0" eaLnBrk="1" fontAlgn="base" hangingPunct="1">
              <a:lnSpc>
                <a:spcPct val="97000"/>
              </a:lnSpc>
              <a:spcBef>
                <a:spcPct val="39000"/>
              </a:spcBef>
              <a:spcAft>
                <a:spcPct val="0"/>
              </a:spcAft>
              <a:buChar char="-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468438" indent="-285750" algn="l" rtl="0" eaLnBrk="1" fontAlgn="base" hangingPunct="1">
              <a:lnSpc>
                <a:spcPct val="97000"/>
              </a:lnSpc>
              <a:spcBef>
                <a:spcPct val="39000"/>
              </a:spcBef>
              <a:spcAft>
                <a:spcPct val="0"/>
              </a:spcAft>
              <a:buSzPct val="6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879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Font typeface="Wingdings" pitchFamily="2" charset="2"/>
              <a:buChar char="Ø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336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000099"/>
                </a:solidFill>
                <a:latin typeface="+mn-lt"/>
              </a:defRPr>
            </a:lvl6pPr>
            <a:lvl7pPr marL="2794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000099"/>
                </a:solidFill>
                <a:latin typeface="+mn-lt"/>
              </a:defRPr>
            </a:lvl7pPr>
            <a:lvl8pPr marL="3251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000099"/>
                </a:solidFill>
                <a:latin typeface="+mn-lt"/>
              </a:defRPr>
            </a:lvl8pPr>
            <a:lvl9pPr marL="370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000099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200" dirty="0"/>
              <a:t>Explore fundamental concepts in algorithms and data structures.</a:t>
            </a:r>
            <a:endParaRPr lang="en-AU" sz="1200" kern="0" dirty="0"/>
          </a:p>
        </p:txBody>
      </p:sp>
      <p:sp>
        <p:nvSpPr>
          <p:cNvPr id="12" name="Arrow: Left 22">
            <a:extLst>
              <a:ext uri="{FF2B5EF4-FFF2-40B4-BE49-F238E27FC236}">
                <a16:creationId xmlns:a16="http://schemas.microsoft.com/office/drawing/2014/main" id="{BECA04B3-603A-7BEF-BD25-395B6A62E384}"/>
              </a:ext>
            </a:extLst>
          </p:cNvPr>
          <p:cNvSpPr/>
          <p:nvPr/>
        </p:nvSpPr>
        <p:spPr>
          <a:xfrm>
            <a:off x="3995936" y="3902143"/>
            <a:ext cx="4464496" cy="471845"/>
          </a:xfrm>
          <a:prstGeom prst="leftArrow">
            <a:avLst>
              <a:gd name="adj1" fmla="val 100000"/>
              <a:gd name="adj2" fmla="val 50000"/>
            </a:avLst>
          </a:prstGeom>
          <a:solidFill>
            <a:schemeClr val="accent2">
              <a:lumMod val="60000"/>
              <a:lumOff val="4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b="1" dirty="0">
                <a:solidFill>
                  <a:schemeClr val="bg1"/>
                </a:solidFill>
              </a:rPr>
              <a:t>Public Holiday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DC20D7C2-47B8-D0D3-8860-544D212A3A15}"/>
              </a:ext>
            </a:extLst>
          </p:cNvPr>
          <p:cNvSpPr/>
          <p:nvPr/>
        </p:nvSpPr>
        <p:spPr bwMode="auto">
          <a:xfrm rot="20677047">
            <a:off x="8426737" y="154022"/>
            <a:ext cx="757055" cy="452116"/>
          </a:xfrm>
          <a:prstGeom prst="parallelogram">
            <a:avLst>
              <a:gd name="adj" fmla="val 27743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Parallelogram 37">
            <a:extLst>
              <a:ext uri="{FF2B5EF4-FFF2-40B4-BE49-F238E27FC236}">
                <a16:creationId xmlns:a16="http://schemas.microsoft.com/office/drawing/2014/main" id="{5AB2A7C7-0FB1-646A-A6B6-E51E9C297D55}"/>
              </a:ext>
            </a:extLst>
          </p:cNvPr>
          <p:cNvSpPr/>
          <p:nvPr/>
        </p:nvSpPr>
        <p:spPr bwMode="auto">
          <a:xfrm rot="20677047">
            <a:off x="8418201" y="754246"/>
            <a:ext cx="757055" cy="452116"/>
          </a:xfrm>
          <a:prstGeom prst="parallelogram">
            <a:avLst>
              <a:gd name="adj" fmla="val 27743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Parallelogram 39">
            <a:extLst>
              <a:ext uri="{FF2B5EF4-FFF2-40B4-BE49-F238E27FC236}">
                <a16:creationId xmlns:a16="http://schemas.microsoft.com/office/drawing/2014/main" id="{448A98A5-D4EA-460C-25CD-DD8093441EB0}"/>
              </a:ext>
            </a:extLst>
          </p:cNvPr>
          <p:cNvSpPr/>
          <p:nvPr/>
        </p:nvSpPr>
        <p:spPr bwMode="auto">
          <a:xfrm rot="20677047">
            <a:off x="8426737" y="1381089"/>
            <a:ext cx="757055" cy="452116"/>
          </a:xfrm>
          <a:prstGeom prst="parallelogram">
            <a:avLst>
              <a:gd name="adj" fmla="val 27743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Parallelogram 40">
            <a:extLst>
              <a:ext uri="{FF2B5EF4-FFF2-40B4-BE49-F238E27FC236}">
                <a16:creationId xmlns:a16="http://schemas.microsoft.com/office/drawing/2014/main" id="{42498BC7-FA7D-F859-20B4-F15F36F16474}"/>
              </a:ext>
            </a:extLst>
          </p:cNvPr>
          <p:cNvSpPr/>
          <p:nvPr/>
        </p:nvSpPr>
        <p:spPr bwMode="auto">
          <a:xfrm rot="20677047">
            <a:off x="8426738" y="1990346"/>
            <a:ext cx="757055" cy="452116"/>
          </a:xfrm>
          <a:prstGeom prst="parallelogram">
            <a:avLst>
              <a:gd name="adj" fmla="val 27743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Parallelogram 41">
            <a:extLst>
              <a:ext uri="{FF2B5EF4-FFF2-40B4-BE49-F238E27FC236}">
                <a16:creationId xmlns:a16="http://schemas.microsoft.com/office/drawing/2014/main" id="{B4ACDAD0-4708-F26B-8B44-B9D5D1486B95}"/>
              </a:ext>
            </a:extLst>
          </p:cNvPr>
          <p:cNvSpPr/>
          <p:nvPr/>
        </p:nvSpPr>
        <p:spPr bwMode="auto">
          <a:xfrm rot="20677047">
            <a:off x="8418202" y="2590570"/>
            <a:ext cx="757055" cy="452116"/>
          </a:xfrm>
          <a:prstGeom prst="parallelogram">
            <a:avLst>
              <a:gd name="adj" fmla="val 27743"/>
            </a:avLst>
          </a:prstGeom>
          <a:solidFill>
            <a:schemeClr val="accent2">
              <a:lumMod val="7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3" name="Parallelogram 42">
            <a:extLst>
              <a:ext uri="{FF2B5EF4-FFF2-40B4-BE49-F238E27FC236}">
                <a16:creationId xmlns:a16="http://schemas.microsoft.com/office/drawing/2014/main" id="{20DC9A61-10CA-A23F-9B95-59978DB2D85F}"/>
              </a:ext>
            </a:extLst>
          </p:cNvPr>
          <p:cNvSpPr/>
          <p:nvPr/>
        </p:nvSpPr>
        <p:spPr bwMode="auto">
          <a:xfrm rot="20677047">
            <a:off x="8426738" y="3217413"/>
            <a:ext cx="757055" cy="452116"/>
          </a:xfrm>
          <a:prstGeom prst="parallelogram">
            <a:avLst>
              <a:gd name="adj" fmla="val 27743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4" name="Parallelogram 43">
            <a:extLst>
              <a:ext uri="{FF2B5EF4-FFF2-40B4-BE49-F238E27FC236}">
                <a16:creationId xmlns:a16="http://schemas.microsoft.com/office/drawing/2014/main" id="{F85346EB-D137-2471-D82F-86803B0F0D23}"/>
              </a:ext>
            </a:extLst>
          </p:cNvPr>
          <p:cNvSpPr/>
          <p:nvPr/>
        </p:nvSpPr>
        <p:spPr bwMode="auto">
          <a:xfrm rot="20677047">
            <a:off x="8435273" y="3825209"/>
            <a:ext cx="757055" cy="452116"/>
          </a:xfrm>
          <a:prstGeom prst="parallelogram">
            <a:avLst>
              <a:gd name="adj" fmla="val 27743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5" name="Parallelogram 44">
            <a:extLst>
              <a:ext uri="{FF2B5EF4-FFF2-40B4-BE49-F238E27FC236}">
                <a16:creationId xmlns:a16="http://schemas.microsoft.com/office/drawing/2014/main" id="{D4D3A478-57B4-C5AB-7E8B-55531AF842AE}"/>
              </a:ext>
            </a:extLst>
          </p:cNvPr>
          <p:cNvSpPr/>
          <p:nvPr/>
        </p:nvSpPr>
        <p:spPr bwMode="auto">
          <a:xfrm rot="20677047">
            <a:off x="8426737" y="4425433"/>
            <a:ext cx="757055" cy="452116"/>
          </a:xfrm>
          <a:prstGeom prst="parallelogram">
            <a:avLst>
              <a:gd name="adj" fmla="val 27743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Parallelogram 45">
            <a:extLst>
              <a:ext uri="{FF2B5EF4-FFF2-40B4-BE49-F238E27FC236}">
                <a16:creationId xmlns:a16="http://schemas.microsoft.com/office/drawing/2014/main" id="{76A8A2A9-1A2A-A116-AF32-43A269A7CB21}"/>
              </a:ext>
            </a:extLst>
          </p:cNvPr>
          <p:cNvSpPr/>
          <p:nvPr/>
        </p:nvSpPr>
        <p:spPr bwMode="auto">
          <a:xfrm rot="20677047">
            <a:off x="8435273" y="5052276"/>
            <a:ext cx="757055" cy="452116"/>
          </a:xfrm>
          <a:prstGeom prst="parallelogram">
            <a:avLst>
              <a:gd name="adj" fmla="val 27743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Parallelogram 46">
            <a:extLst>
              <a:ext uri="{FF2B5EF4-FFF2-40B4-BE49-F238E27FC236}">
                <a16:creationId xmlns:a16="http://schemas.microsoft.com/office/drawing/2014/main" id="{1890EDBE-A587-9A29-0BB1-75BB82B42999}"/>
              </a:ext>
            </a:extLst>
          </p:cNvPr>
          <p:cNvSpPr/>
          <p:nvPr/>
        </p:nvSpPr>
        <p:spPr bwMode="auto">
          <a:xfrm rot="20677047">
            <a:off x="8435274" y="5661533"/>
            <a:ext cx="757055" cy="452116"/>
          </a:xfrm>
          <a:prstGeom prst="parallelogram">
            <a:avLst>
              <a:gd name="adj" fmla="val 27743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Parallelogram 47">
            <a:extLst>
              <a:ext uri="{FF2B5EF4-FFF2-40B4-BE49-F238E27FC236}">
                <a16:creationId xmlns:a16="http://schemas.microsoft.com/office/drawing/2014/main" id="{7659DB52-FB3A-ACF9-8234-660C865430BF}"/>
              </a:ext>
            </a:extLst>
          </p:cNvPr>
          <p:cNvSpPr/>
          <p:nvPr/>
        </p:nvSpPr>
        <p:spPr bwMode="auto">
          <a:xfrm rot="20677047">
            <a:off x="8426738" y="6261757"/>
            <a:ext cx="757055" cy="452116"/>
          </a:xfrm>
          <a:prstGeom prst="parallelogram">
            <a:avLst>
              <a:gd name="adj" fmla="val 27743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FED76E1-18EE-68F0-7C1E-3CB885B52B97}"/>
              </a:ext>
            </a:extLst>
          </p:cNvPr>
          <p:cNvSpPr txBox="1"/>
          <p:nvPr/>
        </p:nvSpPr>
        <p:spPr bwMode="auto">
          <a:xfrm rot="20807101">
            <a:off x="8478613" y="295941"/>
            <a:ext cx="670376" cy="2056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Font typeface="Wingdings" charset="0"/>
              <a:buNone/>
            </a:pPr>
            <a:r>
              <a:rPr lang="en-US" sz="1100" b="1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Week 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C325465-C33F-4E5C-C51E-568BA885AA99}"/>
              </a:ext>
            </a:extLst>
          </p:cNvPr>
          <p:cNvSpPr txBox="1"/>
          <p:nvPr/>
        </p:nvSpPr>
        <p:spPr bwMode="auto">
          <a:xfrm rot="20807101">
            <a:off x="8471160" y="916284"/>
            <a:ext cx="670376" cy="2056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Font typeface="Wingdings" charset="0"/>
              <a:buNone/>
            </a:pPr>
            <a:r>
              <a:rPr lang="en-US" sz="1100" b="1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Week 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4A92A03-DD01-8462-BBCB-1C24CEB084B4}"/>
              </a:ext>
            </a:extLst>
          </p:cNvPr>
          <p:cNvSpPr txBox="1"/>
          <p:nvPr/>
        </p:nvSpPr>
        <p:spPr bwMode="auto">
          <a:xfrm rot="20807101">
            <a:off x="8461540" y="1536112"/>
            <a:ext cx="670376" cy="2056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Font typeface="Wingdings" charset="0"/>
              <a:buNone/>
            </a:pPr>
            <a:r>
              <a:rPr lang="en-US" sz="1100" b="1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Week 3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8EB4D71-F7CD-7930-92D5-20C7E6CDE49D}"/>
              </a:ext>
            </a:extLst>
          </p:cNvPr>
          <p:cNvSpPr txBox="1"/>
          <p:nvPr/>
        </p:nvSpPr>
        <p:spPr bwMode="auto">
          <a:xfrm rot="20807101">
            <a:off x="8478613" y="2156455"/>
            <a:ext cx="670376" cy="2056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Font typeface="Wingdings" charset="0"/>
              <a:buNone/>
            </a:pPr>
            <a:r>
              <a:rPr lang="en-US" sz="1100" b="1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Week 4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FA7DCD0-2AA2-1718-D1FF-145C2ED0FFF6}"/>
              </a:ext>
            </a:extLst>
          </p:cNvPr>
          <p:cNvSpPr txBox="1"/>
          <p:nvPr/>
        </p:nvSpPr>
        <p:spPr bwMode="auto">
          <a:xfrm rot="20807101">
            <a:off x="8478611" y="2755818"/>
            <a:ext cx="670376" cy="2056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Font typeface="Wingdings" charset="0"/>
              <a:buNone/>
            </a:pPr>
            <a:r>
              <a:rPr lang="en-US" sz="1100" b="1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Week 5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6546CEB-5B71-DC2A-CCB7-FBF9B33498A1}"/>
              </a:ext>
            </a:extLst>
          </p:cNvPr>
          <p:cNvSpPr txBox="1"/>
          <p:nvPr/>
        </p:nvSpPr>
        <p:spPr bwMode="auto">
          <a:xfrm rot="20807101">
            <a:off x="8478611" y="3376160"/>
            <a:ext cx="670376" cy="2056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Font typeface="Wingdings" charset="0"/>
              <a:buNone/>
            </a:pPr>
            <a:r>
              <a:rPr lang="en-US" sz="1100" b="1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Week 6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0378279-08E2-DB5E-B8C7-5F2AB0C4972E}"/>
              </a:ext>
            </a:extLst>
          </p:cNvPr>
          <p:cNvSpPr txBox="1"/>
          <p:nvPr/>
        </p:nvSpPr>
        <p:spPr bwMode="auto">
          <a:xfrm rot="20807101">
            <a:off x="8478610" y="4575688"/>
            <a:ext cx="670376" cy="2056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Font typeface="Wingdings" charset="0"/>
              <a:buNone/>
            </a:pPr>
            <a:r>
              <a:rPr lang="en-US" sz="1100" b="1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Week 8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1C60CF1-6B7D-08E7-8DEE-96AD98CBC21D}"/>
              </a:ext>
            </a:extLst>
          </p:cNvPr>
          <p:cNvSpPr txBox="1"/>
          <p:nvPr/>
        </p:nvSpPr>
        <p:spPr bwMode="auto">
          <a:xfrm rot="20807101">
            <a:off x="8475060" y="5210345"/>
            <a:ext cx="670376" cy="2056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Font typeface="Wingdings" charset="0"/>
              <a:buNone/>
            </a:pPr>
            <a:r>
              <a:rPr lang="en-US" sz="1100" b="1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Week 9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AE0F251-A22C-2DEA-5560-2B3C13440D6D}"/>
              </a:ext>
            </a:extLst>
          </p:cNvPr>
          <p:cNvSpPr txBox="1"/>
          <p:nvPr/>
        </p:nvSpPr>
        <p:spPr bwMode="auto">
          <a:xfrm rot="20807101">
            <a:off x="8446821" y="5822569"/>
            <a:ext cx="748923" cy="2056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Font typeface="Wingdings" charset="0"/>
              <a:buNone/>
            </a:pPr>
            <a:r>
              <a:rPr lang="en-US" sz="1100" b="1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Week 10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0E151BC-D19D-4C26-19C0-10B106B44707}"/>
              </a:ext>
            </a:extLst>
          </p:cNvPr>
          <p:cNvSpPr txBox="1"/>
          <p:nvPr/>
        </p:nvSpPr>
        <p:spPr bwMode="auto">
          <a:xfrm rot="20807101">
            <a:off x="8478609" y="4004631"/>
            <a:ext cx="670376" cy="2056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Font typeface="Wingdings" charset="0"/>
              <a:buNone/>
            </a:pPr>
            <a:r>
              <a:rPr lang="en-US" sz="1100" b="1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Week 7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A462AD1-8D49-736E-310D-BAC05FD2D5B0}"/>
              </a:ext>
            </a:extLst>
          </p:cNvPr>
          <p:cNvSpPr txBox="1"/>
          <p:nvPr/>
        </p:nvSpPr>
        <p:spPr bwMode="auto">
          <a:xfrm rot="20807101">
            <a:off x="8446820" y="6423804"/>
            <a:ext cx="748923" cy="2056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Font typeface="Wingdings" charset="0"/>
              <a:buNone/>
            </a:pPr>
            <a:r>
              <a:rPr lang="en-US" sz="1100" b="1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Week 11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4B35FB7-247F-BE69-69AD-327700F0DD7A}"/>
              </a:ext>
            </a:extLst>
          </p:cNvPr>
          <p:cNvCxnSpPr>
            <a:cxnSpLocks/>
          </p:cNvCxnSpPr>
          <p:nvPr/>
        </p:nvCxnSpPr>
        <p:spPr bwMode="auto">
          <a:xfrm>
            <a:off x="395536" y="6202386"/>
            <a:ext cx="3384376" cy="0"/>
          </a:xfrm>
          <a:prstGeom prst="line">
            <a:avLst/>
          </a:prstGeom>
          <a:ln w="635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129F8685-5EE1-1705-18D9-471F269D30D3}"/>
              </a:ext>
            </a:extLst>
          </p:cNvPr>
          <p:cNvSpPr txBox="1">
            <a:spLocks noChangeArrowheads="1"/>
          </p:cNvSpPr>
          <p:nvPr/>
        </p:nvSpPr>
        <p:spPr>
          <a:xfrm>
            <a:off x="311708" y="4574090"/>
            <a:ext cx="3384376" cy="299795"/>
          </a:xfrm>
          <a:prstGeom prst="rect">
            <a:avLst/>
          </a:prstGeom>
        </p:spPr>
        <p:txBody>
          <a:bodyPr>
            <a:noAutofit/>
          </a:bodyPr>
          <a:lstStyle>
            <a:lvl1pPr marL="182563" indent="-182563" algn="l" rtl="0" eaLnBrk="1" fontAlgn="base" hangingPunct="1">
              <a:lnSpc>
                <a:spcPct val="97000"/>
              </a:lnSpc>
              <a:spcBef>
                <a:spcPct val="39000"/>
              </a:spcBef>
              <a:spcAft>
                <a:spcPct val="0"/>
              </a:spcAft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33400" indent="-285750" algn="l" rtl="0" eaLnBrk="1" fontAlgn="base" hangingPunct="1">
              <a:lnSpc>
                <a:spcPct val="97000"/>
              </a:lnSpc>
              <a:spcBef>
                <a:spcPct val="39000"/>
              </a:spcBef>
              <a:spcAft>
                <a:spcPct val="0"/>
              </a:spcAft>
              <a:buSzPct val="100000"/>
              <a:buFont typeface="Arial" pitchFamily="34" charset="0"/>
              <a:buChar char="◦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000125" indent="-284163" algn="l" rtl="0" eaLnBrk="1" fontAlgn="base" hangingPunct="1">
              <a:lnSpc>
                <a:spcPct val="97000"/>
              </a:lnSpc>
              <a:spcBef>
                <a:spcPct val="39000"/>
              </a:spcBef>
              <a:spcAft>
                <a:spcPct val="0"/>
              </a:spcAft>
              <a:buChar char="-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468438" indent="-285750" algn="l" rtl="0" eaLnBrk="1" fontAlgn="base" hangingPunct="1">
              <a:lnSpc>
                <a:spcPct val="97000"/>
              </a:lnSpc>
              <a:spcBef>
                <a:spcPct val="39000"/>
              </a:spcBef>
              <a:spcAft>
                <a:spcPct val="0"/>
              </a:spcAft>
              <a:buSzPct val="6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879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Font typeface="Wingdings" pitchFamily="2" charset="2"/>
              <a:buChar char="Ø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336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000099"/>
                </a:solidFill>
                <a:latin typeface="+mn-lt"/>
              </a:defRPr>
            </a:lvl6pPr>
            <a:lvl7pPr marL="2794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000099"/>
                </a:solidFill>
                <a:latin typeface="+mn-lt"/>
              </a:defRPr>
            </a:lvl7pPr>
            <a:lvl8pPr marL="3251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000099"/>
                </a:solidFill>
                <a:latin typeface="+mn-lt"/>
              </a:defRPr>
            </a:lvl8pPr>
            <a:lvl9pPr marL="370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000099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200" dirty="0"/>
              <a:t>Grasp basic graph theory and traversal techniques.</a:t>
            </a:r>
            <a:endParaRPr lang="en-AU" sz="1200" kern="0" dirty="0"/>
          </a:p>
        </p:txBody>
      </p:sp>
      <p:sp>
        <p:nvSpPr>
          <p:cNvPr id="4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C314B493-B645-B819-53F7-949A3D5EC73C}"/>
              </a:ext>
            </a:extLst>
          </p:cNvPr>
          <p:cNvSpPr txBox="1">
            <a:spLocks noChangeArrowheads="1"/>
          </p:cNvSpPr>
          <p:nvPr/>
        </p:nvSpPr>
        <p:spPr>
          <a:xfrm>
            <a:off x="311708" y="5183807"/>
            <a:ext cx="3384376" cy="368052"/>
          </a:xfrm>
          <a:prstGeom prst="rect">
            <a:avLst/>
          </a:prstGeom>
        </p:spPr>
        <p:txBody>
          <a:bodyPr>
            <a:noAutofit/>
          </a:bodyPr>
          <a:lstStyle>
            <a:lvl1pPr marL="182563" indent="-182563" algn="l" rtl="0" eaLnBrk="1" fontAlgn="base" hangingPunct="1">
              <a:lnSpc>
                <a:spcPct val="97000"/>
              </a:lnSpc>
              <a:spcBef>
                <a:spcPct val="39000"/>
              </a:spcBef>
              <a:spcAft>
                <a:spcPct val="0"/>
              </a:spcAft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33400" indent="-285750" algn="l" rtl="0" eaLnBrk="1" fontAlgn="base" hangingPunct="1">
              <a:lnSpc>
                <a:spcPct val="97000"/>
              </a:lnSpc>
              <a:spcBef>
                <a:spcPct val="39000"/>
              </a:spcBef>
              <a:spcAft>
                <a:spcPct val="0"/>
              </a:spcAft>
              <a:buSzPct val="100000"/>
              <a:buFont typeface="Arial" pitchFamily="34" charset="0"/>
              <a:buChar char="◦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000125" indent="-284163" algn="l" rtl="0" eaLnBrk="1" fontAlgn="base" hangingPunct="1">
              <a:lnSpc>
                <a:spcPct val="97000"/>
              </a:lnSpc>
              <a:spcBef>
                <a:spcPct val="39000"/>
              </a:spcBef>
              <a:spcAft>
                <a:spcPct val="0"/>
              </a:spcAft>
              <a:buChar char="-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468438" indent="-285750" algn="l" rtl="0" eaLnBrk="1" fontAlgn="base" hangingPunct="1">
              <a:lnSpc>
                <a:spcPct val="97000"/>
              </a:lnSpc>
              <a:spcBef>
                <a:spcPct val="39000"/>
              </a:spcBef>
              <a:spcAft>
                <a:spcPct val="0"/>
              </a:spcAft>
              <a:buSzPct val="6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879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Font typeface="Wingdings" pitchFamily="2" charset="2"/>
              <a:buChar char="Ø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336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000099"/>
                </a:solidFill>
                <a:latin typeface="+mn-lt"/>
              </a:defRPr>
            </a:lvl6pPr>
            <a:lvl7pPr marL="2794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000099"/>
                </a:solidFill>
                <a:latin typeface="+mn-lt"/>
              </a:defRPr>
            </a:lvl7pPr>
            <a:lvl8pPr marL="3251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000099"/>
                </a:solidFill>
                <a:latin typeface="+mn-lt"/>
              </a:defRPr>
            </a:lvl8pPr>
            <a:lvl9pPr marL="370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000099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200" dirty="0"/>
              <a:t>Dive into advanced graph algorithms, including shortest path methods.</a:t>
            </a:r>
            <a:endParaRPr lang="en-AU" sz="1200" kern="0" dirty="0"/>
          </a:p>
        </p:txBody>
      </p:sp>
      <p:sp>
        <p:nvSpPr>
          <p:cNvPr id="8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A22A938A-A246-1E20-BFAB-B1971569B2F4}"/>
              </a:ext>
            </a:extLst>
          </p:cNvPr>
          <p:cNvSpPr txBox="1">
            <a:spLocks noChangeArrowheads="1"/>
          </p:cNvSpPr>
          <p:nvPr/>
        </p:nvSpPr>
        <p:spPr>
          <a:xfrm>
            <a:off x="317867" y="5778404"/>
            <a:ext cx="3384376" cy="299794"/>
          </a:xfrm>
          <a:prstGeom prst="rect">
            <a:avLst/>
          </a:prstGeom>
        </p:spPr>
        <p:txBody>
          <a:bodyPr>
            <a:noAutofit/>
          </a:bodyPr>
          <a:lstStyle>
            <a:lvl1pPr marL="182563" indent="-182563" algn="l" rtl="0" eaLnBrk="1" fontAlgn="base" hangingPunct="1">
              <a:lnSpc>
                <a:spcPct val="97000"/>
              </a:lnSpc>
              <a:spcBef>
                <a:spcPct val="39000"/>
              </a:spcBef>
              <a:spcAft>
                <a:spcPct val="0"/>
              </a:spcAft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33400" indent="-285750" algn="l" rtl="0" eaLnBrk="1" fontAlgn="base" hangingPunct="1">
              <a:lnSpc>
                <a:spcPct val="97000"/>
              </a:lnSpc>
              <a:spcBef>
                <a:spcPct val="39000"/>
              </a:spcBef>
              <a:spcAft>
                <a:spcPct val="0"/>
              </a:spcAft>
              <a:buSzPct val="100000"/>
              <a:buFont typeface="Arial" pitchFamily="34" charset="0"/>
              <a:buChar char="◦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000125" indent="-284163" algn="l" rtl="0" eaLnBrk="1" fontAlgn="base" hangingPunct="1">
              <a:lnSpc>
                <a:spcPct val="97000"/>
              </a:lnSpc>
              <a:spcBef>
                <a:spcPct val="39000"/>
              </a:spcBef>
              <a:spcAft>
                <a:spcPct val="0"/>
              </a:spcAft>
              <a:buChar char="-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468438" indent="-285750" algn="l" rtl="0" eaLnBrk="1" fontAlgn="base" hangingPunct="1">
              <a:lnSpc>
                <a:spcPct val="97000"/>
              </a:lnSpc>
              <a:spcBef>
                <a:spcPct val="39000"/>
              </a:spcBef>
              <a:spcAft>
                <a:spcPct val="0"/>
              </a:spcAft>
              <a:buSzPct val="6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879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Font typeface="Wingdings" pitchFamily="2" charset="2"/>
              <a:buChar char="Ø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336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000099"/>
                </a:solidFill>
                <a:latin typeface="+mn-lt"/>
              </a:defRPr>
            </a:lvl6pPr>
            <a:lvl7pPr marL="2794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000099"/>
                </a:solidFill>
                <a:latin typeface="+mn-lt"/>
              </a:defRPr>
            </a:lvl7pPr>
            <a:lvl8pPr marL="3251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000099"/>
                </a:solidFill>
                <a:latin typeface="+mn-lt"/>
              </a:defRPr>
            </a:lvl8pPr>
            <a:lvl9pPr marL="370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000099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200" dirty="0"/>
              <a:t>Study string matching and pattern searching techniques.</a:t>
            </a:r>
            <a:endParaRPr lang="en-AU" sz="1200" kern="0" dirty="0"/>
          </a:p>
        </p:txBody>
      </p:sp>
      <p:sp>
        <p:nvSpPr>
          <p:cNvPr id="10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020301F2-4095-2B5B-7A53-52620F888B93}"/>
              </a:ext>
            </a:extLst>
          </p:cNvPr>
          <p:cNvSpPr txBox="1">
            <a:spLocks noChangeArrowheads="1"/>
          </p:cNvSpPr>
          <p:nvPr/>
        </p:nvSpPr>
        <p:spPr>
          <a:xfrm>
            <a:off x="311708" y="6401145"/>
            <a:ext cx="3384376" cy="352616"/>
          </a:xfrm>
          <a:prstGeom prst="rect">
            <a:avLst/>
          </a:prstGeom>
        </p:spPr>
        <p:txBody>
          <a:bodyPr>
            <a:noAutofit/>
          </a:bodyPr>
          <a:lstStyle>
            <a:lvl1pPr marL="182563" indent="-182563" algn="l" rtl="0" eaLnBrk="1" fontAlgn="base" hangingPunct="1">
              <a:lnSpc>
                <a:spcPct val="97000"/>
              </a:lnSpc>
              <a:spcBef>
                <a:spcPct val="39000"/>
              </a:spcBef>
              <a:spcAft>
                <a:spcPct val="0"/>
              </a:spcAft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33400" indent="-285750" algn="l" rtl="0" eaLnBrk="1" fontAlgn="base" hangingPunct="1">
              <a:lnSpc>
                <a:spcPct val="97000"/>
              </a:lnSpc>
              <a:spcBef>
                <a:spcPct val="39000"/>
              </a:spcBef>
              <a:spcAft>
                <a:spcPct val="0"/>
              </a:spcAft>
              <a:buSzPct val="100000"/>
              <a:buFont typeface="Arial" pitchFamily="34" charset="0"/>
              <a:buChar char="◦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000125" indent="-284163" algn="l" rtl="0" eaLnBrk="1" fontAlgn="base" hangingPunct="1">
              <a:lnSpc>
                <a:spcPct val="97000"/>
              </a:lnSpc>
              <a:spcBef>
                <a:spcPct val="39000"/>
              </a:spcBef>
              <a:spcAft>
                <a:spcPct val="0"/>
              </a:spcAft>
              <a:buChar char="-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468438" indent="-285750" algn="l" rtl="0" eaLnBrk="1" fontAlgn="base" hangingPunct="1">
              <a:lnSpc>
                <a:spcPct val="97000"/>
              </a:lnSpc>
              <a:spcBef>
                <a:spcPct val="39000"/>
              </a:spcBef>
              <a:spcAft>
                <a:spcPct val="0"/>
              </a:spcAft>
              <a:buSzPct val="6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879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Font typeface="Wingdings" pitchFamily="2" charset="2"/>
              <a:buChar char="Ø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336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000099"/>
                </a:solidFill>
                <a:latin typeface="+mn-lt"/>
              </a:defRPr>
            </a:lvl6pPr>
            <a:lvl7pPr marL="2794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000099"/>
                </a:solidFill>
                <a:latin typeface="+mn-lt"/>
              </a:defRPr>
            </a:lvl7pPr>
            <a:lvl8pPr marL="3251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000099"/>
                </a:solidFill>
                <a:latin typeface="+mn-lt"/>
              </a:defRPr>
            </a:lvl8pPr>
            <a:lvl9pPr marL="370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000099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200" dirty="0"/>
              <a:t>Investigate dynamic programming and other sophisticated algorithm strategies.</a:t>
            </a:r>
            <a:endParaRPr lang="en-AU" sz="1200" kern="0" dirty="0"/>
          </a:p>
        </p:txBody>
      </p:sp>
    </p:spTree>
    <p:extLst>
      <p:ext uri="{BB962C8B-B14F-4D97-AF65-F5344CB8AC3E}">
        <p14:creationId xmlns:p14="http://schemas.microsoft.com/office/powerpoint/2010/main" val="3403956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</a:t>
            </a:r>
            <a:r>
              <a:rPr lang="en-US" dirty="0" err="1"/>
              <a:t>Pseudocode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1124744"/>
            <a:ext cx="7848600" cy="5355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/>
                <a:cs typeface="Consolas"/>
              </a:rPr>
              <a:t>function </a:t>
            </a:r>
            <a:r>
              <a:rPr lang="en-US" b="1" dirty="0" err="1">
                <a:latin typeface="Consolas"/>
                <a:cs typeface="Consolas"/>
              </a:rPr>
              <a:t>binarySearch</a:t>
            </a:r>
            <a:r>
              <a:rPr lang="en-US" b="1" dirty="0">
                <a:latin typeface="Consolas"/>
                <a:cs typeface="Consolas"/>
              </a:rPr>
              <a:t>(A, x):</a:t>
            </a:r>
          </a:p>
          <a:p>
            <a:r>
              <a:rPr lang="en-US" dirty="0">
                <a:solidFill>
                  <a:schemeClr val="accent6"/>
                </a:solidFill>
                <a:latin typeface="Consolas"/>
                <a:cs typeface="Consolas"/>
              </a:rPr>
              <a:t>   // Input: A, a sorted array</a:t>
            </a:r>
          </a:p>
          <a:p>
            <a:r>
              <a:rPr lang="en-US" dirty="0">
                <a:solidFill>
                  <a:schemeClr val="accent6"/>
                </a:solidFill>
                <a:latin typeface="Consolas"/>
                <a:cs typeface="Consolas"/>
              </a:rPr>
              <a:t>   //        x, the item to find</a:t>
            </a:r>
          </a:p>
          <a:p>
            <a:r>
              <a:rPr lang="en-US" dirty="0">
                <a:solidFill>
                  <a:schemeClr val="accent6"/>
                </a:solidFill>
                <a:latin typeface="Consolas"/>
                <a:cs typeface="Consolas"/>
              </a:rPr>
              <a:t>   // Output: true if x is in A, else false</a:t>
            </a:r>
          </a:p>
          <a:p>
            <a:endParaRPr lang="en-US" dirty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   if </a:t>
            </a:r>
            <a:r>
              <a:rPr lang="en-US" dirty="0" err="1">
                <a:latin typeface="Consolas"/>
                <a:cs typeface="Consolas"/>
              </a:rPr>
              <a:t>A.size</a:t>
            </a:r>
            <a:r>
              <a:rPr lang="en-US" dirty="0">
                <a:latin typeface="Consolas"/>
                <a:cs typeface="Consolas"/>
              </a:rPr>
              <a:t> == 0:</a:t>
            </a:r>
          </a:p>
          <a:p>
            <a:r>
              <a:rPr lang="en-US" dirty="0">
                <a:latin typeface="Consolas"/>
                <a:cs typeface="Consolas"/>
              </a:rPr>
              <a:t>      return false</a:t>
            </a:r>
          </a:p>
          <a:p>
            <a:r>
              <a:rPr lang="en-US" dirty="0">
                <a:latin typeface="Consolas"/>
                <a:cs typeface="Consolas"/>
              </a:rPr>
              <a:t>   if </a:t>
            </a:r>
            <a:r>
              <a:rPr lang="en-US" dirty="0" err="1">
                <a:latin typeface="Consolas"/>
                <a:cs typeface="Consolas"/>
              </a:rPr>
              <a:t>A.size</a:t>
            </a:r>
            <a:r>
              <a:rPr lang="en-US" dirty="0">
                <a:latin typeface="Consolas"/>
                <a:cs typeface="Consolas"/>
              </a:rPr>
              <a:t> == 1:</a:t>
            </a:r>
          </a:p>
          <a:p>
            <a:r>
              <a:rPr lang="en-US" dirty="0">
                <a:latin typeface="Consolas"/>
                <a:cs typeface="Consolas"/>
              </a:rPr>
              <a:t>      return A[0] == x</a:t>
            </a:r>
          </a:p>
          <a:p>
            <a:endParaRPr lang="en-US" dirty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   mid = </a:t>
            </a:r>
            <a:r>
              <a:rPr lang="en-US" dirty="0" err="1">
                <a:latin typeface="Consolas"/>
                <a:cs typeface="Consolas"/>
              </a:rPr>
              <a:t>A.size</a:t>
            </a:r>
            <a:r>
              <a:rPr lang="en-US" dirty="0">
                <a:latin typeface="Consolas"/>
                <a:cs typeface="Consolas"/>
              </a:rPr>
              <a:t> / 2</a:t>
            </a:r>
          </a:p>
          <a:p>
            <a:endParaRPr lang="en-US" dirty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   if A[mid] == x:</a:t>
            </a:r>
          </a:p>
          <a:p>
            <a:r>
              <a:rPr lang="en-US" dirty="0">
                <a:latin typeface="Consolas"/>
                <a:cs typeface="Consolas"/>
              </a:rPr>
              <a:t>      return true</a:t>
            </a:r>
          </a:p>
          <a:p>
            <a:r>
              <a:rPr lang="en-US" dirty="0">
                <a:latin typeface="Consolas"/>
                <a:cs typeface="Consolas"/>
              </a:rPr>
              <a:t>   if A[mid] &lt; x:</a:t>
            </a:r>
          </a:p>
          <a:p>
            <a:r>
              <a:rPr lang="en-US" dirty="0">
                <a:latin typeface="Consolas"/>
                <a:cs typeface="Consolas"/>
              </a:rPr>
              <a:t>      return </a:t>
            </a:r>
            <a:r>
              <a:rPr lang="en-US" dirty="0" err="1">
                <a:latin typeface="Consolas"/>
                <a:cs typeface="Consolas"/>
              </a:rPr>
              <a:t>binarySearch</a:t>
            </a:r>
            <a:r>
              <a:rPr lang="en-US" dirty="0">
                <a:latin typeface="Consolas"/>
                <a:cs typeface="Consolas"/>
              </a:rPr>
              <a:t>(A[mid + 1...end], x)</a:t>
            </a:r>
          </a:p>
          <a:p>
            <a:r>
              <a:rPr lang="en-US" dirty="0">
                <a:latin typeface="Consolas"/>
                <a:cs typeface="Consolas"/>
              </a:rPr>
              <a:t>   if A[mid] &gt; x:</a:t>
            </a:r>
          </a:p>
          <a:p>
            <a:r>
              <a:rPr lang="en-US" dirty="0">
                <a:latin typeface="Consolas"/>
                <a:cs typeface="Consolas"/>
              </a:rPr>
              <a:t>      return </a:t>
            </a:r>
            <a:r>
              <a:rPr lang="en-US" dirty="0" err="1">
                <a:latin typeface="Consolas"/>
                <a:cs typeface="Consolas"/>
              </a:rPr>
              <a:t>binarySearch</a:t>
            </a:r>
            <a:r>
              <a:rPr lang="en-US" dirty="0">
                <a:latin typeface="Consolas"/>
                <a:cs typeface="Consolas"/>
              </a:rPr>
              <a:t>(A[0...mid – 1], x)</a:t>
            </a:r>
          </a:p>
          <a:p>
            <a:endParaRPr lang="en-US" dirty="0">
              <a:latin typeface="Consolas"/>
              <a:cs typeface="Consolas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6372200" y="6597352"/>
            <a:ext cx="1125528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Binary Search</a:t>
            </a:r>
          </a:p>
        </p:txBody>
      </p:sp>
    </p:spTree>
    <p:extLst>
      <p:ext uri="{BB962C8B-B14F-4D97-AF65-F5344CB8AC3E}">
        <p14:creationId xmlns:p14="http://schemas.microsoft.com/office/powerpoint/2010/main" val="4035244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Analyzed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Since each recursive call cuts the problem size in half, the recurrence relation for binary search looks like: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Cambria Math"/>
                <a:cs typeface="Cambria Math"/>
              </a:rPr>
              <a:t>T(1) = c</a:t>
            </a:r>
          </a:p>
          <a:p>
            <a:pPr marL="0" indent="0">
              <a:buNone/>
            </a:pPr>
            <a:r>
              <a:rPr lang="en-US" dirty="0">
                <a:latin typeface="Cambria Math"/>
                <a:cs typeface="Cambria Math"/>
              </a:rPr>
              <a:t>	T(n) = T(n/2) + f(n)</a:t>
            </a:r>
          </a:p>
          <a:p>
            <a:endParaRPr lang="en-US" dirty="0"/>
          </a:p>
          <a:p>
            <a:r>
              <a:rPr lang="en-US" dirty="0"/>
              <a:t>Where </a:t>
            </a:r>
            <a:r>
              <a:rPr lang="en-US" dirty="0">
                <a:latin typeface="Cambria Math"/>
                <a:cs typeface="Cambria Math"/>
              </a:rPr>
              <a:t>f(n) </a:t>
            </a:r>
            <a:r>
              <a:rPr lang="en-US" dirty="0"/>
              <a:t>is the amount of work done at each level of recursion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 bwMode="auto">
          <a:xfrm>
            <a:off x="6372200" y="6597352"/>
            <a:ext cx="1125528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Binary Search</a:t>
            </a:r>
          </a:p>
        </p:txBody>
      </p:sp>
    </p:spTree>
    <p:extLst>
      <p:ext uri="{BB962C8B-B14F-4D97-AF65-F5344CB8AC3E}">
        <p14:creationId xmlns:p14="http://schemas.microsoft.com/office/powerpoint/2010/main" val="2489977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Binary Search Analyzed (2)</a:t>
            </a:r>
          </a:p>
        </p:txBody>
      </p:sp>
      <p:sp>
        <p:nvSpPr>
          <p:cNvPr id="8" name="Oval 7"/>
          <p:cNvSpPr/>
          <p:nvPr/>
        </p:nvSpPr>
        <p:spPr>
          <a:xfrm>
            <a:off x="3886200" y="4648200"/>
            <a:ext cx="2209800" cy="457200"/>
          </a:xfrm>
          <a:prstGeom prst="ellipse">
            <a:avLst/>
          </a:prstGeom>
          <a:noFill/>
          <a:ln>
            <a:solidFill>
              <a:srgbClr val="FF584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810000" y="5181600"/>
            <a:ext cx="2057400" cy="457200"/>
          </a:xfrm>
          <a:prstGeom prst="ellipse">
            <a:avLst/>
          </a:prstGeom>
          <a:noFill/>
          <a:ln>
            <a:solidFill>
              <a:srgbClr val="FF584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41018" y="1371600"/>
            <a:ext cx="7848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/>
                <a:cs typeface="Consolas"/>
              </a:rPr>
              <a:t>function </a:t>
            </a:r>
            <a:r>
              <a:rPr lang="en-US" b="1" dirty="0" err="1">
                <a:latin typeface="Consolas"/>
                <a:cs typeface="Consolas"/>
              </a:rPr>
              <a:t>binarySearch</a:t>
            </a:r>
            <a:r>
              <a:rPr lang="en-US" b="1" dirty="0">
                <a:latin typeface="Consolas"/>
                <a:cs typeface="Consolas"/>
              </a:rPr>
              <a:t>(A, x):</a:t>
            </a:r>
          </a:p>
          <a:p>
            <a:r>
              <a:rPr lang="en-US" dirty="0">
                <a:latin typeface="Consolas"/>
                <a:cs typeface="Consolas"/>
              </a:rPr>
              <a:t>   if </a:t>
            </a:r>
            <a:r>
              <a:rPr lang="en-US" dirty="0" err="1">
                <a:latin typeface="Consolas"/>
                <a:cs typeface="Consolas"/>
              </a:rPr>
              <a:t>A.size</a:t>
            </a:r>
            <a:r>
              <a:rPr lang="en-US" dirty="0">
                <a:latin typeface="Consolas"/>
                <a:cs typeface="Consolas"/>
              </a:rPr>
              <a:t> == 0:	    </a:t>
            </a:r>
            <a:r>
              <a:rPr lang="en-US" dirty="0">
                <a:solidFill>
                  <a:schemeClr val="accent1"/>
                </a:solidFill>
                <a:latin typeface="Consolas"/>
                <a:cs typeface="Consolas"/>
              </a:rPr>
              <a:t>O(1)</a:t>
            </a:r>
          </a:p>
          <a:p>
            <a:r>
              <a:rPr lang="en-US" dirty="0">
                <a:latin typeface="Consolas"/>
                <a:cs typeface="Consolas"/>
              </a:rPr>
              <a:t>      return false        </a:t>
            </a:r>
            <a:r>
              <a:rPr lang="en-US" dirty="0">
                <a:solidFill>
                  <a:schemeClr val="accent1"/>
                </a:solidFill>
                <a:latin typeface="Consolas"/>
                <a:cs typeface="Consolas"/>
              </a:rPr>
              <a:t>O(1)</a:t>
            </a:r>
            <a:endParaRPr lang="en-US" dirty="0">
              <a:latin typeface="Consolas"/>
              <a:cs typeface="Consolas"/>
            </a:endParaRPr>
          </a:p>
          <a:p>
            <a:endParaRPr lang="en-US" dirty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   if </a:t>
            </a:r>
            <a:r>
              <a:rPr lang="en-US" dirty="0" err="1">
                <a:latin typeface="Consolas"/>
                <a:cs typeface="Consolas"/>
              </a:rPr>
              <a:t>A.size</a:t>
            </a:r>
            <a:r>
              <a:rPr lang="en-US" dirty="0">
                <a:latin typeface="Consolas"/>
                <a:cs typeface="Consolas"/>
              </a:rPr>
              <a:t> == 1:       </a:t>
            </a:r>
            <a:r>
              <a:rPr lang="en-US" dirty="0">
                <a:solidFill>
                  <a:srgbClr val="FF5840"/>
                </a:solidFill>
                <a:latin typeface="Consolas"/>
                <a:cs typeface="Consolas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/>
                <a:cs typeface="Consolas"/>
              </a:rPr>
              <a:t>O(1)</a:t>
            </a:r>
          </a:p>
          <a:p>
            <a:r>
              <a:rPr lang="en-US" dirty="0">
                <a:latin typeface="Consolas"/>
                <a:cs typeface="Consolas"/>
              </a:rPr>
              <a:t>      return A[0] == x   </a:t>
            </a:r>
            <a:r>
              <a:rPr lang="en-US" dirty="0">
                <a:solidFill>
                  <a:srgbClr val="FF5840"/>
                </a:solidFill>
                <a:latin typeface="Consolas"/>
                <a:cs typeface="Consolas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/>
                <a:cs typeface="Consolas"/>
              </a:rPr>
              <a:t>O(1)</a:t>
            </a:r>
          </a:p>
          <a:p>
            <a:endParaRPr lang="en-US" dirty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   mid = </a:t>
            </a:r>
            <a:r>
              <a:rPr lang="en-US" dirty="0" err="1">
                <a:latin typeface="Consolas"/>
                <a:cs typeface="Consolas"/>
              </a:rPr>
              <a:t>A.size</a:t>
            </a:r>
            <a:r>
              <a:rPr lang="en-US" dirty="0">
                <a:latin typeface="Consolas"/>
                <a:cs typeface="Consolas"/>
              </a:rPr>
              <a:t> / 2</a:t>
            </a:r>
            <a:r>
              <a:rPr lang="en-US" dirty="0">
                <a:solidFill>
                  <a:srgbClr val="FF5840"/>
                </a:solidFill>
                <a:latin typeface="Consolas"/>
                <a:cs typeface="Consolas"/>
              </a:rPr>
              <a:t> </a:t>
            </a:r>
            <a:r>
              <a:rPr lang="en-US" dirty="0">
                <a:solidFill>
                  <a:srgbClr val="86CE24"/>
                </a:solidFill>
                <a:latin typeface="Consolas"/>
                <a:cs typeface="Consolas"/>
              </a:rPr>
              <a:t>O(1)</a:t>
            </a:r>
          </a:p>
          <a:p>
            <a:endParaRPr lang="en-US" dirty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   if A[mid] == x: </a:t>
            </a:r>
            <a:r>
              <a:rPr lang="en-US" dirty="0">
                <a:solidFill>
                  <a:srgbClr val="FF5840"/>
                </a:solidFill>
                <a:latin typeface="Consolas"/>
                <a:cs typeface="Consolas"/>
              </a:rPr>
              <a:t> </a:t>
            </a:r>
            <a:r>
              <a:rPr lang="en-US" dirty="0">
                <a:solidFill>
                  <a:srgbClr val="86CE24"/>
                </a:solidFill>
                <a:latin typeface="Consolas"/>
                <a:cs typeface="Consolas"/>
              </a:rPr>
              <a:t>O(1)</a:t>
            </a:r>
          </a:p>
          <a:p>
            <a:r>
              <a:rPr lang="en-US" dirty="0">
                <a:latin typeface="Consolas"/>
                <a:cs typeface="Consolas"/>
              </a:rPr>
              <a:t>      return true  </a:t>
            </a:r>
            <a:r>
              <a:rPr lang="en-US" dirty="0">
                <a:solidFill>
                  <a:srgbClr val="FF5840"/>
                </a:solidFill>
                <a:latin typeface="Consolas"/>
                <a:cs typeface="Consolas"/>
              </a:rPr>
              <a:t> </a:t>
            </a:r>
            <a:r>
              <a:rPr lang="en-US" dirty="0">
                <a:solidFill>
                  <a:srgbClr val="86CE24"/>
                </a:solidFill>
                <a:latin typeface="Consolas"/>
                <a:cs typeface="Consolas"/>
              </a:rPr>
              <a:t>O(1)</a:t>
            </a:r>
          </a:p>
          <a:p>
            <a:r>
              <a:rPr lang="en-US" dirty="0">
                <a:latin typeface="Consolas"/>
                <a:cs typeface="Consolas"/>
              </a:rPr>
              <a:t>   if A[mid] &lt; x:  </a:t>
            </a:r>
            <a:r>
              <a:rPr lang="en-US" dirty="0">
                <a:solidFill>
                  <a:srgbClr val="FF5840"/>
                </a:solidFill>
                <a:latin typeface="Consolas"/>
                <a:cs typeface="Consolas"/>
              </a:rPr>
              <a:t> </a:t>
            </a:r>
            <a:r>
              <a:rPr lang="en-US" dirty="0">
                <a:solidFill>
                  <a:srgbClr val="86CE24"/>
                </a:solidFill>
                <a:latin typeface="Consolas"/>
                <a:cs typeface="Consolas"/>
              </a:rPr>
              <a:t>O(1)</a:t>
            </a:r>
          </a:p>
          <a:p>
            <a:r>
              <a:rPr lang="en-US" dirty="0">
                <a:latin typeface="Consolas"/>
                <a:cs typeface="Consolas"/>
              </a:rPr>
              <a:t>      return </a:t>
            </a:r>
            <a:r>
              <a:rPr lang="en-US" dirty="0" err="1">
                <a:latin typeface="Consolas"/>
                <a:cs typeface="Consolas"/>
              </a:rPr>
              <a:t>binarySearch</a:t>
            </a:r>
            <a:r>
              <a:rPr lang="en-US" dirty="0">
                <a:latin typeface="Consolas"/>
                <a:cs typeface="Consolas"/>
              </a:rPr>
              <a:t>(A[mid + 1...end], x)</a:t>
            </a:r>
          </a:p>
          <a:p>
            <a:r>
              <a:rPr lang="en-US" dirty="0">
                <a:latin typeface="Consolas"/>
                <a:cs typeface="Consolas"/>
              </a:rPr>
              <a:t>   if A[mid] &gt; x:  </a:t>
            </a:r>
            <a:r>
              <a:rPr lang="en-US" dirty="0">
                <a:solidFill>
                  <a:srgbClr val="FF5840"/>
                </a:solidFill>
                <a:latin typeface="Consolas"/>
                <a:cs typeface="Consolas"/>
              </a:rPr>
              <a:t> </a:t>
            </a:r>
            <a:r>
              <a:rPr lang="en-US" dirty="0">
                <a:solidFill>
                  <a:srgbClr val="86CE24"/>
                </a:solidFill>
                <a:latin typeface="Consolas"/>
                <a:cs typeface="Consolas"/>
              </a:rPr>
              <a:t>O(1)</a:t>
            </a:r>
          </a:p>
          <a:p>
            <a:r>
              <a:rPr lang="en-US" dirty="0">
                <a:latin typeface="Consolas"/>
                <a:cs typeface="Consolas"/>
              </a:rPr>
              <a:t>      return </a:t>
            </a:r>
            <a:r>
              <a:rPr lang="en-US" dirty="0" err="1">
                <a:latin typeface="Consolas"/>
                <a:cs typeface="Consolas"/>
              </a:rPr>
              <a:t>binarySearch</a:t>
            </a:r>
            <a:r>
              <a:rPr lang="en-US" dirty="0">
                <a:latin typeface="Consolas"/>
                <a:cs typeface="Consolas"/>
              </a:rPr>
              <a:t>(A[0...mid – 1], x)</a:t>
            </a:r>
          </a:p>
          <a:p>
            <a:endParaRPr lang="en-US" dirty="0">
              <a:latin typeface="Consolas"/>
              <a:cs typeface="Consolas"/>
            </a:endParaRPr>
          </a:p>
        </p:txBody>
      </p:sp>
      <p:sp>
        <p:nvSpPr>
          <p:cNvPr id="14" name="TextBox 13"/>
          <p:cNvSpPr txBox="1"/>
          <p:nvPr/>
        </p:nvSpPr>
        <p:spPr>
          <a:xfrm flipH="1">
            <a:off x="4465318" y="1676400"/>
            <a:ext cx="1630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(base case 1)</a:t>
            </a:r>
          </a:p>
        </p:txBody>
      </p:sp>
      <p:sp>
        <p:nvSpPr>
          <p:cNvPr id="15" name="TextBox 14"/>
          <p:cNvSpPr txBox="1"/>
          <p:nvPr/>
        </p:nvSpPr>
        <p:spPr>
          <a:xfrm flipH="1">
            <a:off x="4411979" y="2494509"/>
            <a:ext cx="1630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 (base case 2)</a:t>
            </a:r>
          </a:p>
        </p:txBody>
      </p:sp>
      <p:sp>
        <p:nvSpPr>
          <p:cNvPr id="11" name="TextBox 10"/>
          <p:cNvSpPr txBox="1"/>
          <p:nvPr/>
        </p:nvSpPr>
        <p:spPr bwMode="auto">
          <a:xfrm>
            <a:off x="6372200" y="6597352"/>
            <a:ext cx="1125528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Binary Search</a:t>
            </a:r>
          </a:p>
        </p:txBody>
      </p:sp>
    </p:spTree>
    <p:extLst>
      <p:ext uri="{BB962C8B-B14F-4D97-AF65-F5344CB8AC3E}">
        <p14:creationId xmlns:p14="http://schemas.microsoft.com/office/powerpoint/2010/main" val="2786153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Analyzed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980728"/>
            <a:ext cx="8229600" cy="4824536"/>
          </a:xfrm>
        </p:spPr>
        <p:txBody>
          <a:bodyPr>
            <a:noAutofit/>
          </a:bodyPr>
          <a:lstStyle/>
          <a:p>
            <a:r>
              <a:rPr lang="en-US" sz="2400" dirty="0"/>
              <a:t>Now that we know </a:t>
            </a:r>
            <a:r>
              <a:rPr lang="en-US" sz="2400" dirty="0">
                <a:latin typeface="Cambria Math"/>
                <a:cs typeface="Cambria Math"/>
              </a:rPr>
              <a:t>f(n)</a:t>
            </a:r>
            <a:r>
              <a:rPr lang="en-US" sz="2400" dirty="0"/>
              <a:t> is O(n), we can solve our recurrence relation manually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Therefore, T(n) is O(n + log n), which is O(n).</a:t>
            </a:r>
          </a:p>
          <a:p>
            <a:r>
              <a:rPr lang="en-US" sz="2400" dirty="0"/>
              <a:t>That’s just as bad as iterating through the whole array!</a:t>
            </a:r>
          </a:p>
          <a:p>
            <a:pPr marL="0" indent="0">
              <a:buNone/>
            </a:pPr>
            <a:r>
              <a:rPr lang="en-US" sz="2400" dirty="0">
                <a:latin typeface="Cambria Math"/>
                <a:cs typeface="Cambria Math"/>
              </a:rPr>
              <a:t>	</a:t>
            </a:r>
          </a:p>
          <a:p>
            <a:pPr marL="0" indent="0">
              <a:buNone/>
            </a:pPr>
            <a:endParaRPr lang="en-US" sz="2400" dirty="0">
              <a:latin typeface="Cambria Math"/>
              <a:cs typeface="Cambria Math"/>
            </a:endParaRPr>
          </a:p>
          <a:p>
            <a:pPr marL="0" indent="0">
              <a:buNone/>
            </a:pPr>
            <a:endParaRPr lang="en-US" sz="2400" dirty="0">
              <a:latin typeface="Cambria Math"/>
              <a:cs typeface="Cambria Math"/>
            </a:endParaRPr>
          </a:p>
          <a:p>
            <a:pPr marL="0" indent="0">
              <a:buNone/>
            </a:pPr>
            <a:endParaRPr lang="en-US" sz="2400" dirty="0">
              <a:latin typeface="Cambria Math"/>
              <a:cs typeface="Cambria Math"/>
            </a:endParaRPr>
          </a:p>
          <a:p>
            <a:pPr marL="0" indent="0">
              <a:buNone/>
            </a:pPr>
            <a:endParaRPr lang="en-US" sz="2400" dirty="0">
              <a:latin typeface="Cambria Math"/>
              <a:cs typeface="Cambria Math"/>
            </a:endParaRPr>
          </a:p>
          <a:p>
            <a:pPr marL="0" indent="0">
              <a:buNone/>
            </a:pPr>
            <a:endParaRPr lang="en-US" sz="2400" dirty="0">
              <a:latin typeface="Cambria Math"/>
              <a:cs typeface="Cambria Math"/>
            </a:endParaRPr>
          </a:p>
          <a:p>
            <a:pPr marL="0" indent="0">
              <a:buNone/>
            </a:pPr>
            <a:endParaRPr lang="en-US" sz="2400" dirty="0">
              <a:latin typeface="Cambria Math"/>
              <a:cs typeface="Cambria Math"/>
            </a:endParaRPr>
          </a:p>
          <a:p>
            <a:pPr marL="0" indent="0">
              <a:buNone/>
            </a:pPr>
            <a:endParaRPr lang="en-US" sz="2400" dirty="0">
              <a:latin typeface="Cambria Math"/>
              <a:cs typeface="Cambria Math"/>
            </a:endParaRPr>
          </a:p>
          <a:p>
            <a:pPr marL="0" indent="0">
              <a:buNone/>
            </a:pPr>
            <a:endParaRPr lang="en-US" sz="2400" dirty="0">
              <a:latin typeface="Cambria Math"/>
              <a:cs typeface="Cambria Math"/>
            </a:endParaRP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1155461"/>
              </p:ext>
            </p:extLst>
          </p:nvPr>
        </p:nvGraphicFramePr>
        <p:xfrm>
          <a:off x="1763688" y="1844824"/>
          <a:ext cx="5029200" cy="296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717800" imgH="1600200" progId="Equation.3">
                  <p:embed/>
                </p:oleObj>
              </mc:Choice>
              <mc:Fallback>
                <p:oleObj name="Equation" r:id="rId3" imgW="2717800" imgH="1600200" progId="Equation.3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63688" y="1844824"/>
                        <a:ext cx="5029200" cy="2960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3276600" y="5257800"/>
            <a:ext cx="20574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067944" y="4725144"/>
            <a:ext cx="4495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this sum converges to 2n, as n increases </a:t>
            </a:r>
          </a:p>
        </p:txBody>
      </p:sp>
      <p:sp>
        <p:nvSpPr>
          <p:cNvPr id="15" name="Oval 14"/>
          <p:cNvSpPr/>
          <p:nvPr/>
        </p:nvSpPr>
        <p:spPr>
          <a:xfrm flipV="1">
            <a:off x="3276600" y="1844824"/>
            <a:ext cx="990600" cy="441176"/>
          </a:xfrm>
          <a:prstGeom prst="ellipse">
            <a:avLst/>
          </a:prstGeom>
          <a:noFill/>
          <a:ln>
            <a:solidFill>
              <a:srgbClr val="FF584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139952" y="2348880"/>
            <a:ext cx="3352800" cy="380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5840"/>
                </a:solidFill>
              </a:rPr>
              <a:t>f(n), a linear function of n</a:t>
            </a:r>
          </a:p>
        </p:txBody>
      </p:sp>
      <p:sp>
        <p:nvSpPr>
          <p:cNvPr id="11" name="TextBox 10"/>
          <p:cNvSpPr txBox="1"/>
          <p:nvPr/>
        </p:nvSpPr>
        <p:spPr bwMode="auto">
          <a:xfrm>
            <a:off x="6372200" y="6597352"/>
            <a:ext cx="1125528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Binary Search</a:t>
            </a:r>
          </a:p>
        </p:txBody>
      </p:sp>
    </p:spTree>
    <p:extLst>
      <p:ext uri="{BB962C8B-B14F-4D97-AF65-F5344CB8AC3E}">
        <p14:creationId xmlns:p14="http://schemas.microsoft.com/office/powerpoint/2010/main" val="22545412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went wrong?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052736"/>
            <a:ext cx="8458200" cy="525780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In our initial simulation of binary search, we found that it took only O(log n) comparisons to solve the problem</a:t>
            </a:r>
          </a:p>
          <a:p>
            <a:endParaRPr lang="en-US" sz="2400" dirty="0"/>
          </a:p>
          <a:p>
            <a:r>
              <a:rPr lang="en-US" sz="2400" dirty="0"/>
              <a:t>But when it came to implementing the algorithm, copying half the array ended up costing us too much at each step! The runtime went back up to O(n)</a:t>
            </a:r>
          </a:p>
          <a:p>
            <a:pPr lvl="1"/>
            <a:r>
              <a:rPr lang="en-US" sz="2000" dirty="0"/>
              <a:t>This is a very common pitfall when trying to implement efficient algorithms.  Sometimes taking the most straightforward approach is not enough to achieve the fast runtime you hope for</a:t>
            </a:r>
          </a:p>
          <a:p>
            <a:pPr lvl="1"/>
            <a:endParaRPr lang="en-US" sz="2000" dirty="0"/>
          </a:p>
          <a:p>
            <a:r>
              <a:rPr lang="en-US" sz="2400" dirty="0"/>
              <a:t>In the case of binary search, this means we need to implement the algorithm </a:t>
            </a:r>
            <a:r>
              <a:rPr lang="en-US" sz="2400" i="1" dirty="0">
                <a:solidFill>
                  <a:srgbClr val="FF5840"/>
                </a:solidFill>
              </a:rPr>
              <a:t>in-place</a:t>
            </a:r>
            <a:r>
              <a:rPr lang="en-US" sz="2400" dirty="0"/>
              <a:t>.  In other words, we can only use the array that was given to us as input.  No copying allowed!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6372200" y="6597352"/>
            <a:ext cx="1125528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Binary Search</a:t>
            </a:r>
          </a:p>
        </p:txBody>
      </p:sp>
    </p:spTree>
    <p:extLst>
      <p:ext uri="{BB962C8B-B14F-4D97-AF65-F5344CB8AC3E}">
        <p14:creationId xmlns:p14="http://schemas.microsoft.com/office/powerpoint/2010/main" val="42415434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In-Place Binary Search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3528" y="1124744"/>
            <a:ext cx="9144000" cy="507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/>
                <a:cs typeface="Consolas"/>
              </a:rPr>
              <a:t>function </a:t>
            </a:r>
            <a:r>
              <a:rPr lang="en-US" b="1" dirty="0" err="1">
                <a:latin typeface="Consolas"/>
                <a:cs typeface="Consolas"/>
              </a:rPr>
              <a:t>binarySearch</a:t>
            </a:r>
            <a:r>
              <a:rPr lang="en-US" b="1" dirty="0">
                <a:latin typeface="Consolas"/>
                <a:cs typeface="Consolas"/>
              </a:rPr>
              <a:t>(A, lo, hi, x):</a:t>
            </a:r>
          </a:p>
          <a:p>
            <a:r>
              <a:rPr lang="en-US" dirty="0">
                <a:solidFill>
                  <a:schemeClr val="accent6"/>
                </a:solidFill>
                <a:latin typeface="Consolas"/>
                <a:cs typeface="Consolas"/>
              </a:rPr>
              <a:t>   // Input: A – a sorted array</a:t>
            </a:r>
          </a:p>
          <a:p>
            <a:r>
              <a:rPr lang="en-US" dirty="0">
                <a:solidFill>
                  <a:schemeClr val="accent6"/>
                </a:solidFill>
                <a:latin typeface="Consolas"/>
                <a:cs typeface="Consolas"/>
              </a:rPr>
              <a:t>   //        lo, hi – two valid indices of the array</a:t>
            </a:r>
          </a:p>
          <a:p>
            <a:r>
              <a:rPr lang="en-US" dirty="0">
                <a:solidFill>
                  <a:schemeClr val="accent6"/>
                </a:solidFill>
                <a:latin typeface="Consolas"/>
                <a:cs typeface="Consolas"/>
              </a:rPr>
              <a:t>   //        x – the item to find</a:t>
            </a:r>
          </a:p>
          <a:p>
            <a:r>
              <a:rPr lang="en-US" dirty="0">
                <a:solidFill>
                  <a:schemeClr val="accent6"/>
                </a:solidFill>
                <a:latin typeface="Consolas"/>
                <a:cs typeface="Consolas"/>
              </a:rPr>
              <a:t>   // Output: true if x is in the array between lo and hi, inclusive</a:t>
            </a:r>
          </a:p>
          <a:p>
            <a:endParaRPr lang="en-US" dirty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   if lo &gt;= hi:</a:t>
            </a:r>
          </a:p>
          <a:p>
            <a:r>
              <a:rPr lang="en-US" dirty="0">
                <a:latin typeface="Consolas"/>
                <a:cs typeface="Consolas"/>
              </a:rPr>
              <a:t>      return A[lo] == x</a:t>
            </a:r>
          </a:p>
          <a:p>
            <a:endParaRPr lang="en-US" dirty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   mid = (lo + hi) / 2</a:t>
            </a:r>
          </a:p>
          <a:p>
            <a:endParaRPr lang="en-US" dirty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   if A[mid] == x:</a:t>
            </a:r>
          </a:p>
          <a:p>
            <a:r>
              <a:rPr lang="en-US" dirty="0">
                <a:latin typeface="Consolas"/>
                <a:cs typeface="Consolas"/>
              </a:rPr>
              <a:t>      return true</a:t>
            </a:r>
          </a:p>
          <a:p>
            <a:r>
              <a:rPr lang="en-US" dirty="0">
                <a:latin typeface="Consolas"/>
                <a:cs typeface="Consolas"/>
              </a:rPr>
              <a:t>   if A[mid] &lt; x:</a:t>
            </a:r>
          </a:p>
          <a:p>
            <a:r>
              <a:rPr lang="en-US" dirty="0">
                <a:latin typeface="Consolas"/>
                <a:cs typeface="Consolas"/>
              </a:rPr>
              <a:t>      return </a:t>
            </a:r>
            <a:r>
              <a:rPr lang="en-US" dirty="0" err="1">
                <a:latin typeface="Consolas"/>
                <a:cs typeface="Consolas"/>
              </a:rPr>
              <a:t>binarySearch</a:t>
            </a:r>
            <a:r>
              <a:rPr lang="en-US" dirty="0">
                <a:latin typeface="Consolas"/>
                <a:cs typeface="Consolas"/>
              </a:rPr>
              <a:t>(A, mid + 1, hi, x)</a:t>
            </a:r>
          </a:p>
          <a:p>
            <a:r>
              <a:rPr lang="en-US" dirty="0">
                <a:latin typeface="Consolas"/>
                <a:cs typeface="Consolas"/>
              </a:rPr>
              <a:t>   if A[mid] &gt; x:</a:t>
            </a:r>
          </a:p>
          <a:p>
            <a:r>
              <a:rPr lang="en-US" dirty="0">
                <a:latin typeface="Consolas"/>
                <a:cs typeface="Consolas"/>
              </a:rPr>
              <a:t>      return </a:t>
            </a:r>
            <a:r>
              <a:rPr lang="en-US" dirty="0" err="1">
                <a:latin typeface="Consolas"/>
                <a:cs typeface="Consolas"/>
              </a:rPr>
              <a:t>binarySearch</a:t>
            </a:r>
            <a:r>
              <a:rPr lang="en-US" dirty="0">
                <a:latin typeface="Consolas"/>
                <a:cs typeface="Consolas"/>
              </a:rPr>
              <a:t>(A, lo, mid – 1, x)</a:t>
            </a:r>
          </a:p>
          <a:p>
            <a:endParaRPr lang="en-US" dirty="0">
              <a:latin typeface="Consolas"/>
              <a:cs typeface="Consolas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6372200" y="6597352"/>
            <a:ext cx="1125528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Binary Search</a:t>
            </a:r>
          </a:p>
        </p:txBody>
      </p:sp>
    </p:spTree>
    <p:extLst>
      <p:ext uri="{BB962C8B-B14F-4D97-AF65-F5344CB8AC3E}">
        <p14:creationId xmlns:p14="http://schemas.microsoft.com/office/powerpoint/2010/main" val="17749725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In-Place Binary Search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052736"/>
            <a:ext cx="8229600" cy="52578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Now it’s clear that our binary search only performs a constant number of operations at each iteration</a:t>
            </a:r>
          </a:p>
          <a:p>
            <a:r>
              <a:rPr lang="en-US" dirty="0"/>
              <a:t>The recurrence relation becomes:</a:t>
            </a:r>
          </a:p>
          <a:p>
            <a:pPr marL="0" indent="0" algn="ctr">
              <a:buNone/>
            </a:pPr>
            <a:r>
              <a:rPr lang="en-US" dirty="0">
                <a:latin typeface="Cambria Math"/>
                <a:cs typeface="Cambria Math"/>
              </a:rPr>
              <a:t>T(n) = T(n/2) + c</a:t>
            </a:r>
            <a:r>
              <a:rPr lang="en-US" baseline="-25000" dirty="0">
                <a:latin typeface="Cambria Math"/>
                <a:cs typeface="Cambria Math"/>
              </a:rPr>
              <a:t>1</a:t>
            </a:r>
          </a:p>
          <a:p>
            <a:pPr marL="0" indent="0" algn="ctr">
              <a:buNone/>
            </a:pPr>
            <a:endParaRPr lang="en-US" baseline="-25000" dirty="0">
              <a:latin typeface="Cambria Math"/>
              <a:cs typeface="Cambria Math"/>
            </a:endParaRPr>
          </a:p>
          <a:p>
            <a:r>
              <a:rPr lang="en-US" dirty="0"/>
              <a:t>Plugging in, we get:</a:t>
            </a:r>
            <a:endParaRPr lang="en-US" baseline="-25000" dirty="0">
              <a:latin typeface="Cambria Math"/>
              <a:cs typeface="Cambria Math"/>
            </a:endParaRPr>
          </a:p>
          <a:p>
            <a:pPr marL="0" indent="0" algn="ctr">
              <a:buNone/>
            </a:pPr>
            <a:r>
              <a:rPr lang="en-US" dirty="0">
                <a:latin typeface="Cambria Math"/>
                <a:cs typeface="Cambria Math"/>
              </a:rPr>
              <a:t>T(1) = c</a:t>
            </a:r>
            <a:r>
              <a:rPr lang="en-US" baseline="-25000" dirty="0">
                <a:latin typeface="Cambria Math"/>
                <a:cs typeface="Cambria Math"/>
              </a:rPr>
              <a:t>0</a:t>
            </a:r>
            <a:endParaRPr lang="en-US" dirty="0">
              <a:latin typeface="Cambria Math"/>
              <a:cs typeface="Cambria Math"/>
            </a:endParaRPr>
          </a:p>
          <a:p>
            <a:pPr marL="0" indent="0" algn="ctr">
              <a:buNone/>
            </a:pPr>
            <a:r>
              <a:rPr lang="en-US" dirty="0">
                <a:latin typeface="Cambria Math"/>
                <a:cs typeface="Cambria Math"/>
              </a:rPr>
              <a:t>T(2) = T(1) + c</a:t>
            </a:r>
            <a:r>
              <a:rPr lang="en-US" baseline="-25000" dirty="0">
                <a:latin typeface="Cambria Math"/>
                <a:cs typeface="Cambria Math"/>
              </a:rPr>
              <a:t>1</a:t>
            </a:r>
            <a:r>
              <a:rPr lang="en-US" dirty="0">
                <a:latin typeface="Cambria Math"/>
                <a:cs typeface="Cambria Math"/>
              </a:rPr>
              <a:t> = c</a:t>
            </a:r>
            <a:r>
              <a:rPr lang="en-US" baseline="-25000" dirty="0">
                <a:latin typeface="Cambria Math"/>
                <a:cs typeface="Cambria Math"/>
              </a:rPr>
              <a:t>0</a:t>
            </a:r>
            <a:r>
              <a:rPr lang="en-US" dirty="0">
                <a:latin typeface="Cambria Math"/>
                <a:cs typeface="Cambria Math"/>
              </a:rPr>
              <a:t> + c</a:t>
            </a:r>
            <a:r>
              <a:rPr lang="en-US" baseline="-25000" dirty="0">
                <a:latin typeface="Cambria Math"/>
                <a:cs typeface="Cambria Math"/>
              </a:rPr>
              <a:t>1</a:t>
            </a:r>
          </a:p>
          <a:p>
            <a:pPr marL="0" indent="0" algn="ctr">
              <a:buNone/>
            </a:pPr>
            <a:r>
              <a:rPr lang="en-US" dirty="0">
                <a:latin typeface="Cambria Math"/>
                <a:cs typeface="Cambria Math"/>
              </a:rPr>
              <a:t>T(4) = T(2) + c</a:t>
            </a:r>
            <a:r>
              <a:rPr lang="en-US" baseline="-25000" dirty="0">
                <a:latin typeface="Cambria Math"/>
                <a:cs typeface="Cambria Math"/>
              </a:rPr>
              <a:t>1</a:t>
            </a:r>
            <a:r>
              <a:rPr lang="en-US" dirty="0">
                <a:latin typeface="Cambria Math"/>
                <a:cs typeface="Cambria Math"/>
              </a:rPr>
              <a:t> = c</a:t>
            </a:r>
            <a:r>
              <a:rPr lang="en-US" baseline="-25000" dirty="0">
                <a:latin typeface="Cambria Math"/>
                <a:cs typeface="Cambria Math"/>
              </a:rPr>
              <a:t>0</a:t>
            </a:r>
            <a:r>
              <a:rPr lang="en-US" dirty="0">
                <a:latin typeface="Cambria Math"/>
                <a:cs typeface="Cambria Math"/>
              </a:rPr>
              <a:t> + 2c</a:t>
            </a:r>
            <a:r>
              <a:rPr lang="en-US" baseline="-25000" dirty="0">
                <a:latin typeface="Cambria Math"/>
                <a:cs typeface="Cambria Math"/>
              </a:rPr>
              <a:t>1</a:t>
            </a:r>
            <a:endParaRPr lang="en-US" dirty="0">
              <a:latin typeface="Cambria Math"/>
              <a:cs typeface="Cambria Math"/>
            </a:endParaRPr>
          </a:p>
          <a:p>
            <a:pPr marL="0" indent="0" algn="ctr">
              <a:buNone/>
            </a:pPr>
            <a:r>
              <a:rPr lang="en-US" dirty="0">
                <a:latin typeface="Cambria Math"/>
                <a:cs typeface="Cambria Math"/>
              </a:rPr>
              <a:t>T(8) = T(4) + c</a:t>
            </a:r>
            <a:r>
              <a:rPr lang="en-US" baseline="-25000" dirty="0">
                <a:latin typeface="Cambria Math"/>
                <a:cs typeface="Cambria Math"/>
              </a:rPr>
              <a:t>1</a:t>
            </a:r>
            <a:r>
              <a:rPr lang="en-US" dirty="0">
                <a:latin typeface="Cambria Math"/>
                <a:cs typeface="Cambria Math"/>
              </a:rPr>
              <a:t> = c</a:t>
            </a:r>
            <a:r>
              <a:rPr lang="en-US" baseline="-25000" dirty="0">
                <a:latin typeface="Cambria Math"/>
                <a:cs typeface="Cambria Math"/>
              </a:rPr>
              <a:t>0 </a:t>
            </a:r>
            <a:r>
              <a:rPr lang="en-US" dirty="0">
                <a:latin typeface="Cambria Math"/>
                <a:cs typeface="Cambria Math"/>
              </a:rPr>
              <a:t>+ 3c</a:t>
            </a:r>
            <a:r>
              <a:rPr lang="en-US" baseline="-25000" dirty="0">
                <a:latin typeface="Cambria Math"/>
                <a:cs typeface="Cambria Math"/>
              </a:rPr>
              <a:t>1</a:t>
            </a:r>
            <a:endParaRPr lang="en-US" dirty="0">
              <a:latin typeface="Cambria Math"/>
              <a:cs typeface="Cambria Math"/>
            </a:endParaRPr>
          </a:p>
          <a:p>
            <a:pPr marL="0" indent="0" algn="ctr">
              <a:buNone/>
            </a:pPr>
            <a:r>
              <a:rPr lang="en-US" dirty="0">
                <a:latin typeface="Cambria Math"/>
                <a:cs typeface="Cambria Math"/>
              </a:rPr>
              <a:t>T(2</a:t>
            </a:r>
            <a:r>
              <a:rPr lang="en-US" baseline="30000" dirty="0">
                <a:latin typeface="Cambria Math"/>
                <a:cs typeface="Cambria Math"/>
              </a:rPr>
              <a:t>k</a:t>
            </a:r>
            <a:r>
              <a:rPr lang="en-US" dirty="0">
                <a:latin typeface="Cambria Math"/>
                <a:cs typeface="Cambria Math"/>
              </a:rPr>
              <a:t>) = c</a:t>
            </a:r>
            <a:r>
              <a:rPr lang="en-US" baseline="-25000" dirty="0">
                <a:latin typeface="Cambria Math"/>
                <a:cs typeface="Cambria Math"/>
              </a:rPr>
              <a:t>0</a:t>
            </a:r>
            <a:r>
              <a:rPr lang="en-US" dirty="0">
                <a:latin typeface="Cambria Math"/>
                <a:cs typeface="Cambria Math"/>
              </a:rPr>
              <a:t> + kc</a:t>
            </a:r>
            <a:r>
              <a:rPr lang="en-US" baseline="-25000" dirty="0">
                <a:latin typeface="Cambria Math"/>
                <a:cs typeface="Cambria Math"/>
              </a:rPr>
              <a:t>1</a:t>
            </a:r>
          </a:p>
          <a:p>
            <a:pPr marL="0" indent="0" algn="ctr">
              <a:buNone/>
            </a:pPr>
            <a:endParaRPr lang="en-US" dirty="0">
              <a:latin typeface="Cambria Math"/>
              <a:cs typeface="Cambria Math"/>
            </a:endParaRPr>
          </a:p>
          <a:p>
            <a:r>
              <a:rPr lang="en-US" dirty="0"/>
              <a:t>If we let n = 2</a:t>
            </a:r>
            <a:r>
              <a:rPr lang="en-US" baseline="30000" dirty="0"/>
              <a:t>k</a:t>
            </a:r>
            <a:r>
              <a:rPr lang="en-US" dirty="0"/>
              <a:t>, then:</a:t>
            </a:r>
            <a:endParaRPr lang="en-US" baseline="-25000" dirty="0">
              <a:latin typeface="Cambria Math"/>
              <a:cs typeface="Cambria Math"/>
            </a:endParaRPr>
          </a:p>
          <a:p>
            <a:pPr marL="0" indent="0" algn="ctr">
              <a:buNone/>
            </a:pPr>
            <a:r>
              <a:rPr lang="en-US" dirty="0">
                <a:latin typeface="Cambria Math"/>
                <a:cs typeface="Cambria Math"/>
              </a:rPr>
              <a:t>T(n) = c</a:t>
            </a:r>
            <a:r>
              <a:rPr lang="en-US" baseline="-25000" dirty="0">
                <a:latin typeface="Cambria Math"/>
                <a:cs typeface="Cambria Math"/>
              </a:rPr>
              <a:t>0</a:t>
            </a:r>
            <a:r>
              <a:rPr lang="en-US" dirty="0">
                <a:latin typeface="Cambria Math"/>
                <a:cs typeface="Cambria Math"/>
              </a:rPr>
              <a:t> + (log</a:t>
            </a:r>
            <a:r>
              <a:rPr lang="en-US" baseline="-25000" dirty="0">
                <a:latin typeface="Cambria Math"/>
                <a:cs typeface="Cambria Math"/>
              </a:rPr>
              <a:t>2</a:t>
            </a:r>
            <a:r>
              <a:rPr lang="en-US" dirty="0">
                <a:latin typeface="Cambria Math"/>
                <a:cs typeface="Cambria Math"/>
              </a:rPr>
              <a:t>n)c</a:t>
            </a:r>
            <a:r>
              <a:rPr lang="en-US" baseline="-25000" dirty="0">
                <a:latin typeface="Cambria Math"/>
                <a:cs typeface="Cambria Math"/>
              </a:rPr>
              <a:t>1</a:t>
            </a:r>
          </a:p>
          <a:p>
            <a:pPr marL="0" indent="0" algn="ctr">
              <a:buNone/>
            </a:pPr>
            <a:endParaRPr lang="en-US" baseline="-25000" dirty="0">
              <a:latin typeface="Cambria Math"/>
              <a:cs typeface="Cambria Math"/>
            </a:endParaRPr>
          </a:p>
          <a:p>
            <a:r>
              <a:rPr lang="en-US" dirty="0"/>
              <a:t>So our in-place algorithm is O(log n)</a:t>
            </a:r>
            <a:endParaRPr lang="en-US" baseline="-25000" dirty="0">
              <a:latin typeface="Cambria Math"/>
              <a:cs typeface="Cambria Math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6372200" y="6597352"/>
            <a:ext cx="1125528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Binary Search</a:t>
            </a:r>
          </a:p>
        </p:txBody>
      </p:sp>
    </p:spTree>
    <p:extLst>
      <p:ext uri="{BB962C8B-B14F-4D97-AF65-F5344CB8AC3E}">
        <p14:creationId xmlns:p14="http://schemas.microsoft.com/office/powerpoint/2010/main" val="5647332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In-Place Binary Search: Iterative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698" y="1052736"/>
            <a:ext cx="9144000" cy="5355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/>
                <a:cs typeface="Consolas"/>
              </a:rPr>
              <a:t>function </a:t>
            </a:r>
            <a:r>
              <a:rPr lang="en-US" b="1" dirty="0" err="1">
                <a:latin typeface="Consolas"/>
                <a:cs typeface="Consolas"/>
              </a:rPr>
              <a:t>binarySearch</a:t>
            </a:r>
            <a:r>
              <a:rPr lang="en-US" b="1" dirty="0">
                <a:latin typeface="Consolas"/>
                <a:cs typeface="Consolas"/>
              </a:rPr>
              <a:t>(A, x):</a:t>
            </a:r>
          </a:p>
          <a:p>
            <a:r>
              <a:rPr lang="en-US" dirty="0">
                <a:solidFill>
                  <a:schemeClr val="accent6"/>
                </a:solidFill>
                <a:latin typeface="Consolas"/>
                <a:cs typeface="Consolas"/>
              </a:rPr>
              <a:t>   // Input: A – a sorted array</a:t>
            </a:r>
          </a:p>
          <a:p>
            <a:r>
              <a:rPr lang="en-US" dirty="0">
                <a:solidFill>
                  <a:schemeClr val="accent6"/>
                </a:solidFill>
                <a:latin typeface="Consolas"/>
                <a:cs typeface="Consolas"/>
              </a:rPr>
              <a:t>   //        x – the item to find</a:t>
            </a:r>
          </a:p>
          <a:p>
            <a:r>
              <a:rPr lang="en-US" dirty="0">
                <a:solidFill>
                  <a:schemeClr val="accent6"/>
                </a:solidFill>
                <a:latin typeface="Consolas"/>
                <a:cs typeface="Consolas"/>
              </a:rPr>
              <a:t>   // Output: true if x is in the array</a:t>
            </a:r>
          </a:p>
          <a:p>
            <a:r>
              <a:rPr lang="en-US" dirty="0">
                <a:latin typeface="Consolas"/>
                <a:cs typeface="Consolas"/>
              </a:rPr>
              <a:t>   lo = 0</a:t>
            </a:r>
          </a:p>
          <a:p>
            <a:r>
              <a:rPr lang="en-US" dirty="0">
                <a:latin typeface="Consolas"/>
                <a:cs typeface="Consolas"/>
              </a:rPr>
              <a:t>   hi = </a:t>
            </a:r>
            <a:r>
              <a:rPr lang="en-US" dirty="0" err="1">
                <a:latin typeface="Consolas"/>
                <a:cs typeface="Consolas"/>
              </a:rPr>
              <a:t>A.size</a:t>
            </a:r>
            <a:r>
              <a:rPr lang="en-US" dirty="0">
                <a:latin typeface="Consolas"/>
                <a:cs typeface="Consolas"/>
              </a:rPr>
              <a:t> - 1</a:t>
            </a:r>
          </a:p>
          <a:p>
            <a:r>
              <a:rPr lang="en-US" dirty="0">
                <a:latin typeface="Consolas"/>
                <a:cs typeface="Consolas"/>
              </a:rPr>
              <a:t>   </a:t>
            </a:r>
          </a:p>
          <a:p>
            <a:r>
              <a:rPr lang="en-US" dirty="0">
                <a:latin typeface="Consolas"/>
                <a:cs typeface="Consolas"/>
              </a:rPr>
              <a:t>   while lo &lt; hi:</a:t>
            </a:r>
          </a:p>
          <a:p>
            <a:pPr lvl="1"/>
            <a:r>
              <a:rPr lang="en-US" dirty="0">
                <a:latin typeface="Consolas"/>
                <a:cs typeface="Consolas"/>
              </a:rPr>
              <a:t>   mid = (lo + hi) / 2</a:t>
            </a:r>
          </a:p>
          <a:p>
            <a:pPr lvl="1"/>
            <a:endParaRPr lang="en-US" dirty="0">
              <a:latin typeface="Consolas"/>
              <a:cs typeface="Consolas"/>
            </a:endParaRPr>
          </a:p>
          <a:p>
            <a:pPr lvl="1"/>
            <a:r>
              <a:rPr lang="en-US" dirty="0">
                <a:latin typeface="Consolas"/>
                <a:cs typeface="Consolas"/>
              </a:rPr>
              <a:t>   if A[mid] == x:</a:t>
            </a:r>
          </a:p>
          <a:p>
            <a:pPr lvl="1"/>
            <a:r>
              <a:rPr lang="en-US" dirty="0">
                <a:latin typeface="Consolas"/>
                <a:cs typeface="Consolas"/>
              </a:rPr>
              <a:t>      return true</a:t>
            </a:r>
          </a:p>
          <a:p>
            <a:pPr lvl="1"/>
            <a:r>
              <a:rPr lang="en-US" dirty="0">
                <a:latin typeface="Consolas"/>
                <a:cs typeface="Consolas"/>
              </a:rPr>
              <a:t>   if A[mid] &lt; x:</a:t>
            </a:r>
          </a:p>
          <a:p>
            <a:pPr lvl="1"/>
            <a:r>
              <a:rPr lang="en-US" dirty="0">
                <a:latin typeface="Consolas"/>
                <a:cs typeface="Consolas"/>
              </a:rPr>
              <a:t>      lo = mid + 1</a:t>
            </a:r>
          </a:p>
          <a:p>
            <a:pPr lvl="1"/>
            <a:r>
              <a:rPr lang="en-US" dirty="0">
                <a:latin typeface="Consolas"/>
                <a:cs typeface="Consolas"/>
              </a:rPr>
              <a:t>   if A[mid] &gt; x:</a:t>
            </a:r>
          </a:p>
          <a:p>
            <a:pPr lvl="1"/>
            <a:r>
              <a:rPr lang="en-US" dirty="0">
                <a:latin typeface="Consolas"/>
                <a:cs typeface="Consolas"/>
              </a:rPr>
              <a:t>      hi = mid – 1</a:t>
            </a:r>
          </a:p>
          <a:p>
            <a:pPr lvl="1"/>
            <a:endParaRPr lang="en-US" dirty="0">
              <a:latin typeface="Consolas"/>
              <a:cs typeface="Consolas"/>
            </a:endParaRPr>
          </a:p>
          <a:p>
            <a:pPr lvl="1"/>
            <a:r>
              <a:rPr lang="en-US" dirty="0">
                <a:latin typeface="Consolas"/>
                <a:cs typeface="Consolas"/>
              </a:rPr>
              <a:t>return A[lo] == x</a:t>
            </a:r>
          </a:p>
          <a:p>
            <a:endParaRPr lang="en-US" dirty="0">
              <a:latin typeface="Consolas"/>
              <a:cs typeface="Consola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19800" y="3505200"/>
            <a:ext cx="2667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Remember</a:t>
            </a:r>
            <a:r>
              <a:rPr lang="en-US" dirty="0">
                <a:solidFill>
                  <a:schemeClr val="tx2"/>
                </a:solidFill>
              </a:rPr>
              <a:t>: </a:t>
            </a:r>
          </a:p>
          <a:p>
            <a:r>
              <a:rPr lang="en-US" i="1" dirty="0">
                <a:solidFill>
                  <a:schemeClr val="tx2"/>
                </a:solidFill>
              </a:rPr>
              <a:t>Any</a:t>
            </a:r>
            <a:r>
              <a:rPr lang="en-US" dirty="0">
                <a:solidFill>
                  <a:schemeClr val="tx2"/>
                </a:solidFill>
              </a:rPr>
              <a:t> recursive algorithm can be implemented iteratively!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6372200" y="6597352"/>
            <a:ext cx="1125528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Binary Search</a:t>
            </a:r>
          </a:p>
        </p:txBody>
      </p:sp>
    </p:spTree>
    <p:extLst>
      <p:ext uri="{BB962C8B-B14F-4D97-AF65-F5344CB8AC3E}">
        <p14:creationId xmlns:p14="http://schemas.microsoft.com/office/powerpoint/2010/main" val="24243443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5105400"/>
          </a:xfrm>
        </p:spPr>
        <p:txBody>
          <a:bodyPr>
            <a:noAutofit/>
          </a:bodyPr>
          <a:lstStyle/>
          <a:p>
            <a:r>
              <a:rPr lang="en-US" sz="2300" dirty="0"/>
              <a:t>A hash table is an </a:t>
            </a:r>
            <a:r>
              <a:rPr lang="en-US" sz="2300" i="1" dirty="0"/>
              <a:t>implementation</a:t>
            </a:r>
            <a:r>
              <a:rPr lang="en-US" sz="2300" dirty="0"/>
              <a:t> of a dictionary</a:t>
            </a:r>
          </a:p>
          <a:p>
            <a:r>
              <a:rPr lang="en-US" sz="2300" dirty="0"/>
              <a:t>Hash tables are built using an array</a:t>
            </a:r>
          </a:p>
          <a:p>
            <a:r>
              <a:rPr lang="en-US" sz="2300" dirty="0">
                <a:latin typeface="Cambria Math" panose="02040503050406030204" pitchFamily="18" charset="0"/>
                <a:ea typeface="Cambria Math" panose="02040503050406030204" pitchFamily="18" charset="0"/>
              </a:rPr>
              <a:t>h(key) </a:t>
            </a:r>
            <a:r>
              <a:rPr lang="en-US" sz="2300" dirty="0"/>
              <a:t>is a “hash function” that takes in a key and returns an index into the array, where the key’s corresponding value will be stored</a:t>
            </a:r>
          </a:p>
          <a:p>
            <a:r>
              <a:rPr lang="en-US" sz="2300" dirty="0"/>
              <a:t>However, it’s possible multiple keys will “hash” to the same index. How can we store multiple values at a single index?</a:t>
            </a:r>
          </a:p>
          <a:p>
            <a:r>
              <a:rPr lang="en-US" sz="2300" dirty="0"/>
              <a:t>Let’s make the array an array of “buckets”, where each bucket is a list of the values whose keys hash to that index</a:t>
            </a:r>
          </a:p>
          <a:p>
            <a:pPr lvl="1"/>
            <a:r>
              <a:rPr lang="en-US" sz="2000" dirty="0"/>
              <a:t>In fact, we’ll store the (key, value) pair itself in the bucket – not just the value. Think about why this may be</a:t>
            </a:r>
          </a:p>
          <a:p>
            <a:r>
              <a:rPr lang="en-US" sz="2300" dirty="0"/>
              <a:t>Note: it is important that </a:t>
            </a:r>
            <a:r>
              <a:rPr lang="en-US" sz="2300" dirty="0">
                <a:latin typeface="Cambria Math"/>
                <a:cs typeface="Cambria Math"/>
              </a:rPr>
              <a:t>h(key) </a:t>
            </a:r>
            <a:r>
              <a:rPr lang="en-US" sz="2300" dirty="0"/>
              <a:t>runs in constant time!</a:t>
            </a:r>
          </a:p>
          <a:p>
            <a:pPr lvl="1"/>
            <a:endParaRPr lang="en-US" dirty="0"/>
          </a:p>
        </p:txBody>
      </p:sp>
      <p:sp>
        <p:nvSpPr>
          <p:cNvPr id="6" name="TextBox 5"/>
          <p:cNvSpPr txBox="1"/>
          <p:nvPr/>
        </p:nvSpPr>
        <p:spPr bwMode="auto">
          <a:xfrm>
            <a:off x="6372200" y="6597352"/>
            <a:ext cx="857577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Hashing</a:t>
            </a:r>
          </a:p>
        </p:txBody>
      </p:sp>
    </p:spTree>
    <p:extLst>
      <p:ext uri="{BB962C8B-B14F-4D97-AF65-F5344CB8AC3E}">
        <p14:creationId xmlns:p14="http://schemas.microsoft.com/office/powerpoint/2010/main" val="25630917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Tables (2)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544" y="1268760"/>
            <a:ext cx="57150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table = array of some size</a:t>
            </a:r>
          </a:p>
          <a:p>
            <a:r>
              <a:rPr lang="en-US" sz="22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h = some hash function</a:t>
            </a:r>
          </a:p>
          <a:p>
            <a:endParaRPr lang="en-US" sz="2200" b="1" dirty="0">
              <a:latin typeface="Consolas"/>
              <a:cs typeface="Consolas"/>
            </a:endParaRPr>
          </a:p>
          <a:p>
            <a:r>
              <a:rPr lang="en-US" sz="2200" b="1" dirty="0">
                <a:latin typeface="Consolas"/>
                <a:cs typeface="Consolas"/>
              </a:rPr>
              <a:t>function add(key, </a:t>
            </a:r>
            <a:r>
              <a:rPr lang="en-US" sz="2200" b="1" dirty="0" err="1">
                <a:latin typeface="Consolas"/>
                <a:cs typeface="Consolas"/>
              </a:rPr>
              <a:t>val</a:t>
            </a:r>
            <a:r>
              <a:rPr lang="en-US" sz="2200" b="1" dirty="0">
                <a:latin typeface="Consolas"/>
                <a:cs typeface="Consolas"/>
              </a:rPr>
              <a:t>):</a:t>
            </a:r>
          </a:p>
          <a:p>
            <a:r>
              <a:rPr lang="en-US" sz="2200" dirty="0">
                <a:latin typeface="Consolas"/>
                <a:cs typeface="Consolas"/>
              </a:rPr>
              <a:t>   index = h(key)</a:t>
            </a:r>
          </a:p>
          <a:p>
            <a:r>
              <a:rPr lang="en-US" sz="2200" dirty="0">
                <a:latin typeface="Consolas"/>
                <a:cs typeface="Consolas"/>
              </a:rPr>
              <a:t>   table[index].append(key, </a:t>
            </a:r>
            <a:r>
              <a:rPr lang="en-US" sz="2200" dirty="0" err="1">
                <a:latin typeface="Consolas"/>
                <a:cs typeface="Consolas"/>
              </a:rPr>
              <a:t>val</a:t>
            </a:r>
            <a:r>
              <a:rPr lang="en-US" sz="2200" dirty="0">
                <a:latin typeface="Consolas"/>
                <a:cs typeface="Consolas"/>
              </a:rPr>
              <a:t>)</a:t>
            </a:r>
          </a:p>
          <a:p>
            <a:endParaRPr lang="en-US" sz="2200" dirty="0">
              <a:latin typeface="Consolas"/>
              <a:cs typeface="Consolas"/>
            </a:endParaRPr>
          </a:p>
          <a:p>
            <a:r>
              <a:rPr lang="en-US" sz="2200" b="1" dirty="0">
                <a:latin typeface="Consolas"/>
                <a:cs typeface="Consolas"/>
              </a:rPr>
              <a:t>function get(key):</a:t>
            </a:r>
          </a:p>
          <a:p>
            <a:r>
              <a:rPr lang="en-US" sz="2200" dirty="0">
                <a:latin typeface="Consolas"/>
                <a:cs typeface="Consolas"/>
              </a:rPr>
              <a:t>   index = h(key)</a:t>
            </a:r>
          </a:p>
          <a:p>
            <a:r>
              <a:rPr lang="en-US" sz="2200" dirty="0">
                <a:latin typeface="Consolas"/>
                <a:cs typeface="Consolas"/>
              </a:rPr>
              <a:t>   for (k, v) in table[index]:</a:t>
            </a:r>
          </a:p>
          <a:p>
            <a:r>
              <a:rPr lang="en-US" sz="2200" dirty="0">
                <a:latin typeface="Consolas"/>
                <a:cs typeface="Consolas"/>
              </a:rPr>
              <a:t>      if k = key:</a:t>
            </a:r>
          </a:p>
          <a:p>
            <a:r>
              <a:rPr lang="en-US" sz="2200" dirty="0">
                <a:latin typeface="Consolas"/>
                <a:cs typeface="Consolas"/>
              </a:rPr>
              <a:t>         return v</a:t>
            </a:r>
          </a:p>
          <a:p>
            <a:r>
              <a:rPr lang="en-US" sz="2200" dirty="0">
                <a:latin typeface="Consolas"/>
                <a:cs typeface="Consolas"/>
              </a:rPr>
              <a:t>   error(“key not found”)</a:t>
            </a:r>
          </a:p>
          <a:p>
            <a:endParaRPr lang="en-US" sz="2200" dirty="0">
              <a:latin typeface="Consolas"/>
              <a:cs typeface="Consola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29400" y="2743200"/>
            <a:ext cx="2362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tx2"/>
                </a:solidFill>
              </a:rPr>
              <a:t>O(1), as long as h() is constant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88224" y="4149080"/>
            <a:ext cx="2362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tx2"/>
                </a:solidFill>
              </a:rPr>
              <a:t>depends on the size of the bucket!</a:t>
            </a:r>
          </a:p>
        </p:txBody>
      </p:sp>
      <p:cxnSp>
        <p:nvCxnSpPr>
          <p:cNvPr id="32" name="Curved Connector 31"/>
          <p:cNvCxnSpPr/>
          <p:nvPr/>
        </p:nvCxnSpPr>
        <p:spPr>
          <a:xfrm rot="5400000" flipH="1">
            <a:off x="6229722" y="3571478"/>
            <a:ext cx="533400" cy="2552700"/>
          </a:xfrm>
          <a:prstGeom prst="curvedConnector4">
            <a:avLst>
              <a:gd name="adj1" fmla="val -105517"/>
              <a:gd name="adj2" fmla="val 73134"/>
            </a:avLst>
          </a:prstGeom>
          <a:ln>
            <a:solidFill>
              <a:srgbClr val="FF584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 bwMode="auto">
          <a:xfrm>
            <a:off x="6372200" y="6597352"/>
            <a:ext cx="857577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Hashing</a:t>
            </a:r>
          </a:p>
        </p:txBody>
      </p:sp>
    </p:spTree>
    <p:extLst>
      <p:ext uri="{BB962C8B-B14F-4D97-AF65-F5344CB8AC3E}">
        <p14:creationId xmlns:p14="http://schemas.microsoft.com/office/powerpoint/2010/main" val="1406851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55576" y="3933056"/>
            <a:ext cx="56939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b="1" dirty="0">
                <a:solidFill>
                  <a:srgbClr val="0000FF"/>
                </a:solidFill>
              </a:rPr>
              <a:t>Module 5: SEARCHING ALGORITHMS</a:t>
            </a:r>
            <a:endParaRPr lang="en-US" sz="2400" b="1" dirty="0">
              <a:solidFill>
                <a:srgbClr val="0000FF"/>
              </a:solidFill>
            </a:endParaRPr>
          </a:p>
        </p:txBody>
      </p:sp>
      <p:sp>
        <p:nvSpPr>
          <p:cNvPr id="3" name="TextBox 2"/>
          <p:cNvSpPr txBox="1"/>
          <p:nvPr/>
        </p:nvSpPr>
        <p:spPr bwMode="auto">
          <a:xfrm>
            <a:off x="5868144" y="6309320"/>
            <a:ext cx="2672526" cy="4056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>
                <a:solidFill>
                  <a:schemeClr val="bg1">
                    <a:lumMod val="75000"/>
                  </a:schemeClr>
                </a:solidFill>
              </a:rPr>
              <a:t>Note: Some of these slides have been adapted from</a:t>
            </a:r>
          </a:p>
          <a:p>
            <a:r>
              <a:rPr lang="en-US" sz="800" dirty="0">
                <a:solidFill>
                  <a:schemeClr val="bg1">
                    <a:lumMod val="75000"/>
                  </a:schemeClr>
                </a:solidFill>
              </a:rPr>
              <a:t>slides freely available on the Internet and also from the</a:t>
            </a:r>
          </a:p>
          <a:p>
            <a:r>
              <a:rPr lang="en-US" sz="800" dirty="0">
                <a:solidFill>
                  <a:schemeClr val="bg1">
                    <a:lumMod val="75000"/>
                  </a:schemeClr>
                </a:solidFill>
              </a:rPr>
              <a:t>slides accompanying the course textbook.   </a:t>
            </a:r>
          </a:p>
        </p:txBody>
      </p:sp>
    </p:spTree>
    <p:extLst>
      <p:ext uri="{BB962C8B-B14F-4D97-AF65-F5344CB8AC3E}">
        <p14:creationId xmlns:p14="http://schemas.microsoft.com/office/powerpoint/2010/main" val="29883871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Table Illustrated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901398"/>
              </p:ext>
            </p:extLst>
          </p:nvPr>
        </p:nvGraphicFramePr>
        <p:xfrm>
          <a:off x="3635896" y="2132856"/>
          <a:ext cx="457200" cy="4800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A2E6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A2E6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A2E6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A2E6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A2E6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A2E6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A2E6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62" name="Group 61"/>
          <p:cNvGrpSpPr/>
          <p:nvPr/>
        </p:nvGrpSpPr>
        <p:grpSpPr>
          <a:xfrm>
            <a:off x="3995936" y="1988840"/>
            <a:ext cx="4800600" cy="4757408"/>
            <a:chOff x="5257800" y="2743198"/>
            <a:chExt cx="4038600" cy="3185660"/>
          </a:xfrm>
        </p:grpSpPr>
        <p:sp>
          <p:nvSpPr>
            <p:cNvPr id="6" name="TextBox 5"/>
            <p:cNvSpPr txBox="1"/>
            <p:nvPr/>
          </p:nvSpPr>
          <p:spPr>
            <a:xfrm>
              <a:off x="5257800" y="2743198"/>
              <a:ext cx="1828800" cy="422492"/>
            </a:xfrm>
            <a:prstGeom prst="rect">
              <a:avLst/>
            </a:prstGeom>
            <a:solidFill>
              <a:srgbClr val="3366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B00472885</a:t>
              </a:r>
              <a:endParaRPr lang="en-US" sz="1700" dirty="0"/>
            </a:p>
            <a:p>
              <a:r>
                <a:rPr lang="en-US" sz="1700" dirty="0"/>
                <a:t>David Laidlaw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257800" y="3200398"/>
              <a:ext cx="1828800" cy="412187"/>
            </a:xfrm>
            <a:prstGeom prst="rect">
              <a:avLst/>
            </a:prstGeom>
            <a:solidFill>
              <a:srgbClr val="3366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1700" dirty="0"/>
                <a:t>B00239625</a:t>
              </a:r>
            </a:p>
            <a:p>
              <a:r>
                <a:rPr lang="en-US" sz="1700" dirty="0"/>
                <a:t>Leah Steinberg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257800" y="4126466"/>
              <a:ext cx="1828800" cy="412187"/>
            </a:xfrm>
            <a:prstGeom prst="rect">
              <a:avLst/>
            </a:prstGeom>
            <a:solidFill>
              <a:srgbClr val="3366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B00943855</a:t>
              </a:r>
            </a:p>
            <a:p>
              <a:r>
                <a:rPr lang="en-US" sz="1700" dirty="0"/>
                <a:t>Patrick Maiden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257800" y="4583666"/>
              <a:ext cx="1828800" cy="577062"/>
            </a:xfrm>
            <a:prstGeom prst="rect">
              <a:avLst/>
            </a:prstGeom>
            <a:solidFill>
              <a:srgbClr val="3366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B00238494</a:t>
              </a:r>
            </a:p>
            <a:p>
              <a:r>
                <a:rPr lang="en-US" sz="1700" dirty="0"/>
                <a:t>Sarah Parker</a:t>
              </a:r>
            </a:p>
            <a:p>
              <a:endParaRPr lang="en-US" sz="17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57800" y="5039328"/>
              <a:ext cx="1828800" cy="412187"/>
            </a:xfrm>
            <a:prstGeom prst="rect">
              <a:avLst/>
            </a:prstGeom>
            <a:solidFill>
              <a:srgbClr val="3366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1700" dirty="0"/>
                <a:t>B00745911</a:t>
              </a:r>
            </a:p>
            <a:p>
              <a:r>
                <a:rPr lang="en-US" sz="1700" dirty="0"/>
                <a:t>Marley </a:t>
              </a:r>
              <a:r>
                <a:rPr lang="en-US" sz="1700" dirty="0" err="1"/>
                <a:t>Rafson</a:t>
              </a:r>
              <a:endParaRPr lang="en-US" sz="17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467600" y="2743198"/>
              <a:ext cx="1828800" cy="412187"/>
            </a:xfrm>
            <a:prstGeom prst="rect">
              <a:avLst/>
            </a:prstGeom>
            <a:solidFill>
              <a:srgbClr val="3366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1700" dirty="0"/>
                <a:t>B00231924</a:t>
              </a:r>
            </a:p>
            <a:p>
              <a:r>
                <a:rPr lang="en-US" sz="1700" dirty="0"/>
                <a:t>Luke </a:t>
              </a:r>
              <a:r>
                <a:rPr lang="en-US" sz="1700" dirty="0" err="1"/>
                <a:t>Fiorante</a:t>
              </a:r>
              <a:endParaRPr lang="en-US" sz="17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467600" y="5040866"/>
              <a:ext cx="1828800" cy="412187"/>
            </a:xfrm>
            <a:prstGeom prst="rect">
              <a:avLst/>
            </a:prstGeom>
            <a:solidFill>
              <a:srgbClr val="3366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1700" dirty="0"/>
                <a:t>B00543163</a:t>
              </a:r>
            </a:p>
            <a:p>
              <a:r>
                <a:rPr lang="en-US" sz="1700" dirty="0" err="1"/>
                <a:t>Surbhi</a:t>
              </a:r>
              <a:r>
                <a:rPr lang="en-US" sz="1700" dirty="0"/>
                <a:t> Madan</a:t>
              </a:r>
            </a:p>
          </p:txBody>
        </p:sp>
        <p:cxnSp>
          <p:nvCxnSpPr>
            <p:cNvPr id="23" name="Straight Arrow Connector 22"/>
            <p:cNvCxnSpPr>
              <a:stCxn id="6" idx="3"/>
              <a:endCxn id="15" idx="1"/>
            </p:cNvCxnSpPr>
            <p:nvPr/>
          </p:nvCxnSpPr>
          <p:spPr>
            <a:xfrm flipV="1">
              <a:off x="7086600" y="2949292"/>
              <a:ext cx="380999" cy="515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4" name="Straight Arrow Connector 33"/>
            <p:cNvCxnSpPr>
              <a:stCxn id="11" idx="3"/>
              <a:endCxn id="20" idx="1"/>
            </p:cNvCxnSpPr>
            <p:nvPr/>
          </p:nvCxnSpPr>
          <p:spPr>
            <a:xfrm>
              <a:off x="7086600" y="5245422"/>
              <a:ext cx="380999" cy="153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5257800" y="3657598"/>
              <a:ext cx="1828800" cy="41218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sz="1700" dirty="0"/>
            </a:p>
            <a:p>
              <a:endParaRPr lang="en-US" sz="17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257800" y="5516671"/>
              <a:ext cx="1828800" cy="41218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sz="1700" dirty="0"/>
            </a:p>
            <a:p>
              <a:endParaRPr lang="en-US" sz="1700" dirty="0"/>
            </a:p>
          </p:txBody>
        </p:sp>
      </p:grpSp>
      <p:sp>
        <p:nvSpPr>
          <p:cNvPr id="41" name="Rounded Rectangle 40"/>
          <p:cNvSpPr/>
          <p:nvPr/>
        </p:nvSpPr>
        <p:spPr>
          <a:xfrm>
            <a:off x="1763688" y="2348880"/>
            <a:ext cx="1828800" cy="3810000"/>
          </a:xfrm>
          <a:prstGeom prst="roundRect">
            <a:avLst/>
          </a:prstGeom>
          <a:pattFill prst="dkUpDiag">
            <a:fgClr>
              <a:schemeClr val="accent3"/>
            </a:fgClr>
            <a:bgClr>
              <a:prstClr val="white"/>
            </a:bgClr>
          </a:patt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381000" y="3200400"/>
            <a:ext cx="137160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B00943855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81000" y="4038600"/>
            <a:ext cx="137160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B00238494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81000" y="4876800"/>
            <a:ext cx="137160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B00472885</a:t>
            </a:r>
          </a:p>
        </p:txBody>
      </p:sp>
      <p:cxnSp>
        <p:nvCxnSpPr>
          <p:cNvPr id="46" name="Straight Arrow Connector 45"/>
          <p:cNvCxnSpPr>
            <a:stCxn id="42" idx="3"/>
          </p:cNvCxnSpPr>
          <p:nvPr/>
        </p:nvCxnSpPr>
        <p:spPr>
          <a:xfrm>
            <a:off x="1752600" y="3385066"/>
            <a:ext cx="1883296" cy="98003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3" idx="3"/>
          </p:cNvCxnSpPr>
          <p:nvPr/>
        </p:nvCxnSpPr>
        <p:spPr>
          <a:xfrm>
            <a:off x="1752600" y="4223266"/>
            <a:ext cx="1883296" cy="86191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4" idx="3"/>
          </p:cNvCxnSpPr>
          <p:nvPr/>
        </p:nvCxnSpPr>
        <p:spPr>
          <a:xfrm flipV="1">
            <a:off x="1752600" y="2348880"/>
            <a:ext cx="1883296" cy="2712586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36116" y="2401669"/>
            <a:ext cx="14285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keys:</a:t>
            </a:r>
          </a:p>
          <a:p>
            <a:pPr algn="ctr"/>
            <a:r>
              <a:rPr lang="en-US" dirty="0"/>
              <a:t>Banner ID #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691680" y="1628800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hash function:</a:t>
            </a:r>
          </a:p>
          <a:p>
            <a:pPr algn="ctr"/>
            <a:r>
              <a:rPr lang="en-US" b="1" dirty="0">
                <a:solidFill>
                  <a:schemeClr val="tx2"/>
                </a:solidFill>
                <a:latin typeface="Cambria Math"/>
                <a:cs typeface="Cambria Math"/>
              </a:rPr>
              <a:t>h(key) = key % 7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211960" y="1484784"/>
            <a:ext cx="4067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array of “buckets” with (key, </a:t>
            </a:r>
            <a:r>
              <a:rPr lang="en-US" dirty="0" err="1">
                <a:solidFill>
                  <a:srgbClr val="000000"/>
                </a:solidFill>
              </a:rPr>
              <a:t>val</a:t>
            </a:r>
            <a:r>
              <a:rPr lang="en-US" dirty="0">
                <a:solidFill>
                  <a:srgbClr val="000000"/>
                </a:solidFill>
              </a:rPr>
              <a:t>) pairs:</a:t>
            </a:r>
          </a:p>
        </p:txBody>
      </p:sp>
      <p:sp>
        <p:nvSpPr>
          <p:cNvPr id="31" name="TextBox 30"/>
          <p:cNvSpPr txBox="1"/>
          <p:nvPr/>
        </p:nvSpPr>
        <p:spPr bwMode="auto">
          <a:xfrm>
            <a:off x="6372200" y="6597352"/>
            <a:ext cx="857577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Hashing</a:t>
            </a:r>
          </a:p>
        </p:txBody>
      </p:sp>
    </p:spTree>
    <p:extLst>
      <p:ext uri="{BB962C8B-B14F-4D97-AF65-F5344CB8AC3E}">
        <p14:creationId xmlns:p14="http://schemas.microsoft.com/office/powerpoint/2010/main" val="40350481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96752"/>
            <a:ext cx="8534400" cy="5105400"/>
          </a:xfrm>
        </p:spPr>
        <p:txBody>
          <a:bodyPr>
            <a:normAutofit/>
          </a:bodyPr>
          <a:lstStyle/>
          <a:p>
            <a:r>
              <a:rPr lang="en-US" dirty="0"/>
              <a:t>In the example on the last slide, the hash table had size 7, and the hash function used was:</a:t>
            </a:r>
          </a:p>
          <a:p>
            <a:pPr marL="0" indent="0" algn="ctr">
              <a:buNone/>
            </a:pPr>
            <a:r>
              <a:rPr lang="en-US" dirty="0">
                <a:latin typeface="Cambria Math"/>
                <a:cs typeface="Cambria Math"/>
              </a:rPr>
              <a:t>h(key) = key % 7</a:t>
            </a:r>
          </a:p>
          <a:p>
            <a:r>
              <a:rPr lang="en-US" dirty="0">
                <a:latin typeface="Arial"/>
                <a:cs typeface="Arial"/>
              </a:rPr>
              <a:t>If we expect ~150 students to be stored in our hash table, then we’re bound to have lots of collisions.</a:t>
            </a:r>
          </a:p>
          <a:p>
            <a:pPr lvl="1"/>
            <a:r>
              <a:rPr lang="en-US" dirty="0">
                <a:latin typeface="Arial"/>
                <a:cs typeface="Arial"/>
              </a:rPr>
              <a:t>If we’re lucky, the IDs will distribute themselves uniformly so each bucket will contain about </a:t>
            </a:r>
            <a:r>
              <a:rPr lang="en-US" dirty="0">
                <a:cs typeface="Arial"/>
              </a:rPr>
              <a:t>150</a:t>
            </a:r>
            <a:r>
              <a:rPr lang="en-US" dirty="0">
                <a:latin typeface="Cambria Math"/>
                <a:cs typeface="Cambria Math"/>
              </a:rPr>
              <a:t>/7 </a:t>
            </a:r>
            <a:r>
              <a:rPr lang="en-US" dirty="0">
                <a:latin typeface="Arial"/>
                <a:cs typeface="Arial"/>
              </a:rPr>
              <a:t>students</a:t>
            </a:r>
          </a:p>
          <a:p>
            <a:pPr lvl="1"/>
            <a:r>
              <a:rPr lang="en-US" dirty="0">
                <a:latin typeface="Arial"/>
                <a:cs typeface="Arial"/>
              </a:rPr>
              <a:t>But we’d still have to look through a list of length </a:t>
            </a:r>
            <a:r>
              <a:rPr lang="en-US" dirty="0">
                <a:latin typeface="Cambria Math"/>
                <a:cs typeface="Cambria Math"/>
              </a:rPr>
              <a:t>n/7</a:t>
            </a:r>
            <a:r>
              <a:rPr lang="en-US" dirty="0">
                <a:latin typeface="Arial"/>
                <a:cs typeface="Arial"/>
              </a:rPr>
              <a:t> to find the right one, which is </a:t>
            </a:r>
            <a:r>
              <a:rPr lang="en-US" dirty="0">
                <a:latin typeface="Cambria Math"/>
                <a:cs typeface="Cambria Math"/>
              </a:rPr>
              <a:t>O(n)</a:t>
            </a:r>
          </a:p>
          <a:p>
            <a:r>
              <a:rPr lang="en-US" dirty="0">
                <a:latin typeface="Arial"/>
                <a:cs typeface="Arial"/>
              </a:rPr>
              <a:t>How can we do better?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6372200" y="6597352"/>
            <a:ext cx="857577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Hashing</a:t>
            </a:r>
          </a:p>
        </p:txBody>
      </p:sp>
    </p:spTree>
    <p:extLst>
      <p:ext uri="{BB962C8B-B14F-4D97-AF65-F5344CB8AC3E}">
        <p14:creationId xmlns:p14="http://schemas.microsoft.com/office/powerpoint/2010/main" val="7668498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Functions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124744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/>
              <a:t>Solution: bigger table!</a:t>
            </a:r>
          </a:p>
          <a:p>
            <a:pPr lvl="1"/>
            <a:r>
              <a:rPr lang="en-US" dirty="0"/>
              <a:t>We know Banner IDs have 8 digits.  That means the largest possible ID is 99,999,999.</a:t>
            </a:r>
          </a:p>
          <a:p>
            <a:pPr lvl="1"/>
            <a:r>
              <a:rPr lang="en-US" dirty="0"/>
              <a:t>Let’s make an array of size 100,000,000 and use the hash function:</a:t>
            </a:r>
          </a:p>
          <a:p>
            <a:pPr marL="274320" lvl="1" indent="0" algn="ctr">
              <a:buNone/>
            </a:pPr>
            <a:r>
              <a:rPr lang="en-US" dirty="0">
                <a:latin typeface="Cambria Math"/>
                <a:cs typeface="Cambria Math"/>
              </a:rPr>
              <a:t>h(key) = key</a:t>
            </a:r>
          </a:p>
          <a:p>
            <a:r>
              <a:rPr lang="en-US" dirty="0"/>
              <a:t>Since every ID gets its own index in the array, we’re guaranteed to have no collisions.  All functions run in </a:t>
            </a:r>
            <a:r>
              <a:rPr lang="en-US" dirty="0">
                <a:latin typeface="Cambria Math"/>
                <a:cs typeface="Cambria Math"/>
              </a:rPr>
              <a:t>O(1)</a:t>
            </a:r>
            <a:r>
              <a:rPr lang="en-US" dirty="0"/>
              <a:t>!</a:t>
            </a:r>
          </a:p>
          <a:p>
            <a:r>
              <a:rPr lang="en-US" dirty="0"/>
              <a:t>But if we only need to keep track of 150 students, then 99.9999…% of our array goes to waste</a:t>
            </a:r>
          </a:p>
          <a:p>
            <a:r>
              <a:rPr lang="en-US" dirty="0"/>
              <a:t>Besides, we might not even have enough memory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6372200" y="6597352"/>
            <a:ext cx="857577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Hashing</a:t>
            </a:r>
          </a:p>
        </p:txBody>
      </p:sp>
    </p:spTree>
    <p:extLst>
      <p:ext uri="{BB962C8B-B14F-4D97-AF65-F5344CB8AC3E}">
        <p14:creationId xmlns:p14="http://schemas.microsoft.com/office/powerpoint/2010/main" val="6717678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Functions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24744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/>
              <a:t>Solution: smaller bigger table!</a:t>
            </a:r>
          </a:p>
          <a:p>
            <a:pPr lvl="1"/>
            <a:r>
              <a:rPr lang="en-US" dirty="0"/>
              <a:t>Since we only expect to store ~150 students, let’s only allocate the space we need</a:t>
            </a:r>
          </a:p>
          <a:p>
            <a:pPr lvl="1"/>
            <a:r>
              <a:rPr lang="en-US" dirty="0"/>
              <a:t>Make an array of size 150, and use the hash function:</a:t>
            </a:r>
          </a:p>
          <a:p>
            <a:pPr marL="274320" lvl="1" indent="0" algn="ctr">
              <a:buNone/>
            </a:pPr>
            <a:r>
              <a:rPr lang="en-US" dirty="0"/>
              <a:t>h(key) = key % 150</a:t>
            </a:r>
          </a:p>
          <a:p>
            <a:pPr lvl="2"/>
            <a:r>
              <a:rPr lang="en-US" dirty="0"/>
              <a:t>This would be great if we were guaranteed that the IDs were randomly distributed</a:t>
            </a:r>
          </a:p>
          <a:p>
            <a:pPr lvl="2"/>
            <a:r>
              <a:rPr lang="en-US" dirty="0"/>
              <a:t>But what if next year the registrar assigned new Banner IDs in multiples of 150?  Now we’re screwed!</a:t>
            </a:r>
          </a:p>
          <a:p>
            <a:r>
              <a:rPr lang="en-US" dirty="0"/>
              <a:t>Since we </a:t>
            </a:r>
            <a:r>
              <a:rPr lang="en-US" u="sng" dirty="0">
                <a:solidFill>
                  <a:srgbClr val="FF0000"/>
                </a:solidFill>
              </a:rPr>
              <a:t>can’t count on our keys to be random</a:t>
            </a:r>
            <a:r>
              <a:rPr lang="en-US" dirty="0"/>
              <a:t>, we’ll just have to </a:t>
            </a:r>
            <a:r>
              <a:rPr lang="en-US" i="1" u="sng" dirty="0">
                <a:solidFill>
                  <a:srgbClr val="00B050"/>
                </a:solidFill>
              </a:rPr>
              <a:t>make our hash function random</a:t>
            </a:r>
            <a:r>
              <a:rPr lang="en-US" dirty="0"/>
              <a:t>!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extBox 5"/>
          <p:cNvSpPr txBox="1"/>
          <p:nvPr/>
        </p:nvSpPr>
        <p:spPr bwMode="auto">
          <a:xfrm>
            <a:off x="6372200" y="6597352"/>
            <a:ext cx="857577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Hashing</a:t>
            </a:r>
          </a:p>
        </p:txBody>
      </p:sp>
    </p:spTree>
    <p:extLst>
      <p:ext uri="{BB962C8B-B14F-4D97-AF65-F5344CB8AC3E}">
        <p14:creationId xmlns:p14="http://schemas.microsoft.com/office/powerpoint/2010/main" val="20653735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Universal Hashing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052736"/>
            <a:ext cx="8229600" cy="5181600"/>
          </a:xfrm>
        </p:spPr>
        <p:txBody>
          <a:bodyPr>
            <a:normAutofit fontScale="92500"/>
          </a:bodyPr>
          <a:lstStyle/>
          <a:p>
            <a:r>
              <a:rPr lang="en-US" dirty="0"/>
              <a:t>Magical universal hash function: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/>
              <a:t>Pick a </a:t>
            </a:r>
            <a:r>
              <a:rPr lang="en-US" i="1" dirty="0"/>
              <a:t>prime</a:t>
            </a:r>
            <a:r>
              <a:rPr lang="en-US" dirty="0"/>
              <a:t> number greater than your expected capacity: </a:t>
            </a:r>
            <a:r>
              <a:rPr lang="en-US" dirty="0">
                <a:solidFill>
                  <a:srgbClr val="000000"/>
                </a:solidFill>
                <a:latin typeface="Cambria Math"/>
                <a:cs typeface="Cambria Math"/>
              </a:rPr>
              <a:t>151</a:t>
            </a:r>
          </a:p>
          <a:p>
            <a:pPr lvl="3"/>
            <a:r>
              <a:rPr lang="en-US" dirty="0">
                <a:latin typeface="Arial"/>
                <a:cs typeface="Arial"/>
              </a:rPr>
              <a:t>This is your array size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/>
              <a:t>Fix 4 random numbers between 0 and 151</a:t>
            </a:r>
          </a:p>
          <a:p>
            <a:pPr marL="548640" lvl="2" indent="0" algn="ctr">
              <a:buNone/>
            </a:pPr>
            <a:r>
              <a:rPr lang="en-US" sz="3000" dirty="0">
                <a:solidFill>
                  <a:srgbClr val="649B1B"/>
                </a:solidFill>
                <a:latin typeface="Cambria Math"/>
                <a:cs typeface="Cambria Math"/>
              </a:rPr>
              <a:t>a</a:t>
            </a:r>
            <a:r>
              <a:rPr lang="en-US" sz="3000" baseline="-25000" dirty="0">
                <a:solidFill>
                  <a:srgbClr val="649B1B"/>
                </a:solidFill>
                <a:latin typeface="Cambria Math"/>
                <a:cs typeface="Cambria Math"/>
              </a:rPr>
              <a:t>1</a:t>
            </a:r>
            <a:r>
              <a:rPr lang="en-US" sz="3000" dirty="0">
                <a:solidFill>
                  <a:srgbClr val="649B1B"/>
                </a:solidFill>
                <a:latin typeface="Cambria Math"/>
                <a:cs typeface="Cambria Math"/>
              </a:rPr>
              <a:t>,  a</a:t>
            </a:r>
            <a:r>
              <a:rPr lang="en-US" sz="3000" baseline="-25000" dirty="0">
                <a:solidFill>
                  <a:srgbClr val="649B1B"/>
                </a:solidFill>
                <a:latin typeface="Cambria Math"/>
                <a:cs typeface="Cambria Math"/>
              </a:rPr>
              <a:t>2</a:t>
            </a:r>
            <a:r>
              <a:rPr lang="en-US" sz="3000" dirty="0">
                <a:solidFill>
                  <a:srgbClr val="649B1B"/>
                </a:solidFill>
                <a:latin typeface="Cambria Math"/>
                <a:cs typeface="Cambria Math"/>
              </a:rPr>
              <a:t>,  a</a:t>
            </a:r>
            <a:r>
              <a:rPr lang="en-US" sz="3000" baseline="-25000" dirty="0">
                <a:solidFill>
                  <a:srgbClr val="649B1B"/>
                </a:solidFill>
                <a:latin typeface="Cambria Math"/>
                <a:cs typeface="Cambria Math"/>
              </a:rPr>
              <a:t>3</a:t>
            </a:r>
            <a:r>
              <a:rPr lang="en-US" sz="3000" dirty="0">
                <a:solidFill>
                  <a:srgbClr val="649B1B"/>
                </a:solidFill>
                <a:latin typeface="Cambria Math"/>
                <a:cs typeface="Cambria Math"/>
              </a:rPr>
              <a:t>,  a</a:t>
            </a:r>
            <a:r>
              <a:rPr lang="en-US" sz="3000" baseline="-25000" dirty="0">
                <a:solidFill>
                  <a:srgbClr val="649B1B"/>
                </a:solidFill>
                <a:latin typeface="Cambria Math"/>
                <a:cs typeface="Cambria Math"/>
              </a:rPr>
              <a:t>4</a:t>
            </a:r>
          </a:p>
          <a:p>
            <a:pPr marL="548640" lvl="2" indent="0" algn="ctr">
              <a:buNone/>
            </a:pPr>
            <a:endParaRPr lang="en-US" baseline="-25000" dirty="0">
              <a:solidFill>
                <a:srgbClr val="649B1B"/>
              </a:solidFill>
              <a:latin typeface="Cambria Math"/>
              <a:cs typeface="Cambria Math"/>
            </a:endParaRPr>
          </a:p>
          <a:p>
            <a:pPr lvl="3"/>
            <a:r>
              <a:rPr lang="en-US" dirty="0">
                <a:latin typeface="Arial"/>
                <a:cs typeface="Arial"/>
              </a:rPr>
              <a:t>These stay constant for the life of the hash table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Break keys (Banner IDs) into 4 chunks</a:t>
            </a:r>
          </a:p>
          <a:p>
            <a:pPr marL="548640" lvl="2" indent="0" algn="ctr">
              <a:buNone/>
            </a:pPr>
            <a:r>
              <a:rPr lang="en-US" sz="3000" dirty="0">
                <a:solidFill>
                  <a:srgbClr val="649B1B"/>
                </a:solidFill>
                <a:latin typeface="Cambria Math"/>
                <a:cs typeface="Cambria Math"/>
              </a:rPr>
              <a:t>x</a:t>
            </a:r>
            <a:r>
              <a:rPr lang="en-US" sz="3000" baseline="-25000" dirty="0">
                <a:solidFill>
                  <a:srgbClr val="649B1B"/>
                </a:solidFill>
                <a:latin typeface="Cambria Math"/>
                <a:cs typeface="Cambria Math"/>
              </a:rPr>
              <a:t>1</a:t>
            </a:r>
            <a:r>
              <a:rPr lang="en-US" sz="3000" dirty="0">
                <a:solidFill>
                  <a:srgbClr val="649B1B"/>
                </a:solidFill>
                <a:latin typeface="Cambria Math"/>
                <a:cs typeface="Cambria Math"/>
              </a:rPr>
              <a:t>,  x</a:t>
            </a:r>
            <a:r>
              <a:rPr lang="en-US" sz="3000" baseline="-25000" dirty="0">
                <a:solidFill>
                  <a:srgbClr val="649B1B"/>
                </a:solidFill>
                <a:latin typeface="Cambria Math"/>
                <a:cs typeface="Cambria Math"/>
              </a:rPr>
              <a:t>2</a:t>
            </a:r>
            <a:r>
              <a:rPr lang="en-US" sz="3000" dirty="0">
                <a:solidFill>
                  <a:srgbClr val="649B1B"/>
                </a:solidFill>
                <a:latin typeface="Cambria Math"/>
                <a:cs typeface="Cambria Math"/>
              </a:rPr>
              <a:t>,  x</a:t>
            </a:r>
            <a:r>
              <a:rPr lang="en-US" sz="3000" baseline="-25000" dirty="0">
                <a:solidFill>
                  <a:srgbClr val="649B1B"/>
                </a:solidFill>
                <a:latin typeface="Cambria Math"/>
                <a:cs typeface="Cambria Math"/>
              </a:rPr>
              <a:t>3</a:t>
            </a:r>
            <a:r>
              <a:rPr lang="en-US" sz="3000" dirty="0">
                <a:solidFill>
                  <a:srgbClr val="649B1B"/>
                </a:solidFill>
                <a:latin typeface="Cambria Math"/>
                <a:cs typeface="Cambria Math"/>
              </a:rPr>
              <a:t>,  x</a:t>
            </a:r>
            <a:r>
              <a:rPr lang="en-US" sz="3000" baseline="-25000" dirty="0">
                <a:solidFill>
                  <a:srgbClr val="649B1B"/>
                </a:solidFill>
                <a:latin typeface="Cambria Math"/>
                <a:cs typeface="Cambria Math"/>
              </a:rPr>
              <a:t>4</a:t>
            </a:r>
          </a:p>
          <a:p>
            <a:pPr marL="548640" lvl="2" indent="0" algn="ctr">
              <a:buNone/>
            </a:pPr>
            <a:endParaRPr lang="en-US" sz="1100" baseline="-25000" dirty="0">
              <a:solidFill>
                <a:srgbClr val="649B1B"/>
              </a:solidFill>
              <a:latin typeface="Cambria Math"/>
              <a:cs typeface="Cambria Math"/>
            </a:endParaRPr>
          </a:p>
          <a:p>
            <a:pPr lvl="3"/>
            <a:r>
              <a:rPr lang="en-US" dirty="0">
                <a:latin typeface="Arial"/>
                <a:cs typeface="Arial"/>
              </a:rPr>
              <a:t>e.g. </a:t>
            </a:r>
            <a:r>
              <a:rPr lang="en-US" dirty="0">
                <a:latin typeface="Cambria Math"/>
                <a:cs typeface="Cambria Math"/>
              </a:rPr>
              <a:t>B00238918 </a:t>
            </a:r>
            <a:r>
              <a:rPr lang="en-US" dirty="0">
                <a:latin typeface="Cambria Math"/>
                <a:cs typeface="Cambria Math"/>
                <a:sym typeface="Wingdings"/>
              </a:rPr>
              <a:t></a:t>
            </a:r>
            <a:r>
              <a:rPr lang="en-US" dirty="0">
                <a:latin typeface="Cambria Math"/>
                <a:cs typeface="Cambria Math"/>
              </a:rPr>
              <a:t> 00,  23,  89,  18</a:t>
            </a:r>
            <a:endParaRPr lang="en-US" dirty="0">
              <a:solidFill>
                <a:srgbClr val="649B1B"/>
              </a:solidFill>
              <a:latin typeface="Cambria Math"/>
              <a:cs typeface="Cambria Math"/>
            </a:endParaRPr>
          </a:p>
          <a:p>
            <a:pPr marL="731520" lvl="1" indent="-457200">
              <a:buFont typeface="+mj-lt"/>
              <a:buAutoNum type="arabicPeriod"/>
            </a:pPr>
            <a:r>
              <a:rPr lang="en-US" sz="3000" dirty="0">
                <a:solidFill>
                  <a:srgbClr val="000000"/>
                </a:solidFill>
                <a:latin typeface="Cambria Math"/>
                <a:cs typeface="Cambria Math"/>
              </a:rPr>
              <a:t>h(key) = (a</a:t>
            </a:r>
            <a:r>
              <a:rPr lang="en-US" sz="3000" baseline="-25000" dirty="0">
                <a:solidFill>
                  <a:srgbClr val="000000"/>
                </a:solidFill>
                <a:latin typeface="Cambria Math"/>
                <a:cs typeface="Cambria Math"/>
              </a:rPr>
              <a:t>1</a:t>
            </a:r>
            <a:r>
              <a:rPr lang="en-US" sz="3000" dirty="0">
                <a:solidFill>
                  <a:srgbClr val="000000"/>
                </a:solidFill>
                <a:latin typeface="Cambria Math"/>
                <a:cs typeface="Cambria Math"/>
              </a:rPr>
              <a:t>x</a:t>
            </a:r>
            <a:r>
              <a:rPr lang="en-US" sz="3000" baseline="-25000" dirty="0">
                <a:solidFill>
                  <a:srgbClr val="000000"/>
                </a:solidFill>
                <a:latin typeface="Cambria Math"/>
                <a:cs typeface="Cambria Math"/>
              </a:rPr>
              <a:t>1 </a:t>
            </a:r>
            <a:r>
              <a:rPr lang="en-US" sz="3000" dirty="0">
                <a:solidFill>
                  <a:srgbClr val="000000"/>
                </a:solidFill>
                <a:latin typeface="Cambria Math"/>
                <a:cs typeface="Cambria Math"/>
              </a:rPr>
              <a:t>+</a:t>
            </a:r>
            <a:r>
              <a:rPr lang="en-US" sz="3000" baseline="-25000" dirty="0">
                <a:solidFill>
                  <a:srgbClr val="000000"/>
                </a:solidFill>
                <a:latin typeface="Cambria Math"/>
                <a:cs typeface="Cambria Math"/>
              </a:rPr>
              <a:t> </a:t>
            </a:r>
            <a:r>
              <a:rPr lang="en-US" sz="3000" dirty="0">
                <a:solidFill>
                  <a:srgbClr val="000000"/>
                </a:solidFill>
                <a:latin typeface="Cambria Math"/>
                <a:cs typeface="Cambria Math"/>
              </a:rPr>
              <a:t>a</a:t>
            </a:r>
            <a:r>
              <a:rPr lang="en-US" sz="3000" baseline="-25000" dirty="0">
                <a:solidFill>
                  <a:srgbClr val="000000"/>
                </a:solidFill>
                <a:latin typeface="Cambria Math"/>
                <a:cs typeface="Cambria Math"/>
              </a:rPr>
              <a:t>2</a:t>
            </a:r>
            <a:r>
              <a:rPr lang="en-US" sz="3000" dirty="0">
                <a:solidFill>
                  <a:srgbClr val="000000"/>
                </a:solidFill>
                <a:latin typeface="Cambria Math"/>
                <a:cs typeface="Cambria Math"/>
              </a:rPr>
              <a:t>x</a:t>
            </a:r>
            <a:r>
              <a:rPr lang="en-US" sz="3000" baseline="-25000" dirty="0">
                <a:solidFill>
                  <a:srgbClr val="000000"/>
                </a:solidFill>
                <a:latin typeface="Cambria Math"/>
                <a:cs typeface="Cambria Math"/>
              </a:rPr>
              <a:t>2 </a:t>
            </a:r>
            <a:r>
              <a:rPr lang="en-US" sz="3000" dirty="0">
                <a:solidFill>
                  <a:srgbClr val="000000"/>
                </a:solidFill>
                <a:latin typeface="Cambria Math"/>
                <a:cs typeface="Cambria Math"/>
              </a:rPr>
              <a:t>+ a</a:t>
            </a:r>
            <a:r>
              <a:rPr lang="en-US" sz="3000" baseline="-25000" dirty="0">
                <a:solidFill>
                  <a:srgbClr val="000000"/>
                </a:solidFill>
                <a:latin typeface="Cambria Math"/>
                <a:cs typeface="Cambria Math"/>
              </a:rPr>
              <a:t>3</a:t>
            </a:r>
            <a:r>
              <a:rPr lang="en-US" sz="3000" dirty="0">
                <a:solidFill>
                  <a:srgbClr val="000000"/>
                </a:solidFill>
                <a:latin typeface="Cambria Math"/>
                <a:cs typeface="Cambria Math"/>
              </a:rPr>
              <a:t>x</a:t>
            </a:r>
            <a:r>
              <a:rPr lang="en-US" sz="3000" baseline="-25000" dirty="0">
                <a:solidFill>
                  <a:srgbClr val="000000"/>
                </a:solidFill>
                <a:latin typeface="Cambria Math"/>
                <a:cs typeface="Cambria Math"/>
              </a:rPr>
              <a:t>3 </a:t>
            </a:r>
            <a:r>
              <a:rPr lang="en-US" sz="3000" dirty="0">
                <a:solidFill>
                  <a:srgbClr val="000000"/>
                </a:solidFill>
                <a:latin typeface="Cambria Math"/>
                <a:cs typeface="Cambria Math"/>
              </a:rPr>
              <a:t>+ a</a:t>
            </a:r>
            <a:r>
              <a:rPr lang="en-US" sz="3000" baseline="-25000" dirty="0">
                <a:solidFill>
                  <a:srgbClr val="000000"/>
                </a:solidFill>
                <a:latin typeface="Cambria Math"/>
                <a:cs typeface="Cambria Math"/>
              </a:rPr>
              <a:t>4</a:t>
            </a:r>
            <a:r>
              <a:rPr lang="en-US" sz="3000" dirty="0">
                <a:solidFill>
                  <a:srgbClr val="000000"/>
                </a:solidFill>
                <a:latin typeface="Cambria Math"/>
                <a:cs typeface="Cambria Math"/>
              </a:rPr>
              <a:t>x</a:t>
            </a:r>
            <a:r>
              <a:rPr lang="en-US" sz="3000" baseline="-25000" dirty="0">
                <a:solidFill>
                  <a:srgbClr val="000000"/>
                </a:solidFill>
                <a:latin typeface="Cambria Math"/>
                <a:cs typeface="Cambria Math"/>
              </a:rPr>
              <a:t>4</a:t>
            </a:r>
            <a:r>
              <a:rPr lang="en-US" sz="3000" dirty="0">
                <a:solidFill>
                  <a:srgbClr val="000000"/>
                </a:solidFill>
                <a:latin typeface="Cambria Math"/>
                <a:cs typeface="Cambria Math"/>
              </a:rPr>
              <a:t>) % 151</a:t>
            </a:r>
            <a:endParaRPr lang="en-US" sz="3000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6372200" y="6597352"/>
            <a:ext cx="857577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Hashing</a:t>
            </a:r>
          </a:p>
        </p:txBody>
      </p:sp>
    </p:spTree>
    <p:extLst>
      <p:ext uri="{BB962C8B-B14F-4D97-AF65-F5344CB8AC3E}">
        <p14:creationId xmlns:p14="http://schemas.microsoft.com/office/powerpoint/2010/main" val="17927447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Collisions</a:t>
            </a:r>
            <a:endParaRPr lang="en-US" sz="4000" dirty="0">
              <a:ea typeface="+mj-ea"/>
              <a:cs typeface="+mj-cs"/>
            </a:endParaRPr>
          </a:p>
        </p:txBody>
      </p:sp>
      <p:sp>
        <p:nvSpPr>
          <p:cNvPr id="54274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66825"/>
            <a:ext cx="8839200" cy="55149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sz="2700" dirty="0">
                <a:solidFill>
                  <a:schemeClr val="hlink"/>
                </a:solidFill>
                <a:latin typeface="Calibri" charset="0"/>
              </a:rPr>
              <a:t> </a:t>
            </a:r>
            <a:r>
              <a:rPr lang="en-US" sz="2700" dirty="0">
                <a:latin typeface="Calibri" charset="0"/>
              </a:rPr>
              <a:t>If   </a:t>
            </a:r>
            <a:r>
              <a:rPr lang="en-US" sz="2700" i="1" dirty="0">
                <a:latin typeface="Calibri" charset="0"/>
              </a:rPr>
              <a:t>h</a:t>
            </a:r>
            <a:r>
              <a:rPr lang="en-US" sz="2700" dirty="0">
                <a:latin typeface="Calibri" charset="0"/>
              </a:rPr>
              <a:t>(</a:t>
            </a:r>
            <a:r>
              <a:rPr lang="en-US" sz="2700" i="1" dirty="0">
                <a:latin typeface="Calibri" charset="0"/>
              </a:rPr>
              <a:t>K</a:t>
            </a:r>
            <a:r>
              <a:rPr lang="en-US" sz="2700" baseline="-25000" dirty="0">
                <a:latin typeface="Calibri" charset="0"/>
              </a:rPr>
              <a:t>1</a:t>
            </a:r>
            <a:r>
              <a:rPr lang="en-US" sz="2700" dirty="0">
                <a:latin typeface="Calibri" charset="0"/>
              </a:rPr>
              <a:t>)</a:t>
            </a:r>
            <a:r>
              <a:rPr lang="en-US" sz="2700" i="1" dirty="0">
                <a:latin typeface="Calibri" charset="0"/>
              </a:rPr>
              <a:t> = h</a:t>
            </a:r>
            <a:r>
              <a:rPr lang="en-US" sz="2700" dirty="0">
                <a:latin typeface="Calibri" charset="0"/>
              </a:rPr>
              <a:t>(</a:t>
            </a:r>
            <a:r>
              <a:rPr lang="en-US" sz="2700" i="1" dirty="0">
                <a:latin typeface="Calibri" charset="0"/>
              </a:rPr>
              <a:t>K</a:t>
            </a:r>
            <a:r>
              <a:rPr lang="en-US" sz="2700" baseline="-25000" dirty="0">
                <a:latin typeface="Calibri" charset="0"/>
              </a:rPr>
              <a:t>2</a:t>
            </a:r>
            <a:r>
              <a:rPr lang="en-US" sz="2700" dirty="0">
                <a:latin typeface="Calibri" charset="0"/>
              </a:rPr>
              <a:t>), there is a </a:t>
            </a:r>
            <a:r>
              <a:rPr lang="en-US" sz="2700" i="1" dirty="0">
                <a:latin typeface="Calibri" charset="0"/>
              </a:rPr>
              <a:t>collision</a:t>
            </a:r>
          </a:p>
          <a:p>
            <a:pPr eaLnBrk="1" hangingPunct="1">
              <a:lnSpc>
                <a:spcPct val="90000"/>
              </a:lnSpc>
            </a:pPr>
            <a:r>
              <a:rPr lang="en-US" sz="2700" dirty="0">
                <a:latin typeface="Calibri" charset="0"/>
              </a:rPr>
              <a:t>Good hash functions result in fewer collisions but some collisions should be expected (</a:t>
            </a:r>
            <a:r>
              <a:rPr lang="en-US" sz="2700" i="1" dirty="0">
                <a:latin typeface="Calibri" charset="0"/>
              </a:rPr>
              <a:t>birthday paradox</a:t>
            </a:r>
            <a:r>
              <a:rPr lang="en-US" sz="2700" dirty="0">
                <a:latin typeface="Calibri" charset="0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sz="2700" dirty="0">
                <a:latin typeface="Calibri" charset="0"/>
              </a:rPr>
              <a:t>Two principal hashing schemes handle collisions differently</a:t>
            </a:r>
            <a:r>
              <a:rPr lang="en-US" sz="1700" dirty="0">
                <a:latin typeface="Calibri" charset="0"/>
              </a:rPr>
              <a:t>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i="1" dirty="0">
                <a:latin typeface="Calibri" charset="0"/>
              </a:rPr>
              <a:t>Open hashing</a:t>
            </a:r>
            <a:br>
              <a:rPr lang="en-US" sz="2400" i="1" dirty="0">
                <a:latin typeface="Calibri" charset="0"/>
              </a:rPr>
            </a:br>
            <a:r>
              <a:rPr lang="en-US" sz="2400" i="1" dirty="0">
                <a:latin typeface="Calibri" charset="0"/>
              </a:rPr>
              <a:t> – </a:t>
            </a:r>
            <a:r>
              <a:rPr lang="en-US" sz="2400" dirty="0">
                <a:latin typeface="Calibri" charset="0"/>
              </a:rPr>
              <a:t>each cell is a header  of all keys hashed to it</a:t>
            </a:r>
            <a:endParaRPr lang="en-US" sz="2400" i="1" dirty="0">
              <a:latin typeface="Calibri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400" i="1" dirty="0">
                <a:latin typeface="Calibri" charset="0"/>
              </a:rPr>
              <a:t>Closed hashing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700" dirty="0">
                <a:latin typeface="Calibri" charset="0"/>
              </a:rPr>
              <a:t>one key per cell 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700" dirty="0">
                <a:latin typeface="Calibri" charset="0"/>
              </a:rPr>
              <a:t>in case of collision, finds another cell by </a:t>
            </a:r>
          </a:p>
          <a:p>
            <a:pPr lvl="3" eaLnBrk="1" hangingPunct="1">
              <a:lnSpc>
                <a:spcPct val="90000"/>
              </a:lnSpc>
            </a:pPr>
            <a:r>
              <a:rPr lang="en-US" sz="1700" i="1" dirty="0">
                <a:latin typeface="Calibri" charset="0"/>
              </a:rPr>
              <a:t>linear probing:</a:t>
            </a:r>
            <a:r>
              <a:rPr lang="en-US" sz="1700" dirty="0">
                <a:latin typeface="Calibri" charset="0"/>
              </a:rPr>
              <a:t> use next free bucket </a:t>
            </a:r>
            <a:endParaRPr lang="en-US" sz="1700" i="1" dirty="0">
              <a:latin typeface="Calibri" charset="0"/>
            </a:endParaRPr>
          </a:p>
          <a:p>
            <a:pPr lvl="3" eaLnBrk="1" hangingPunct="1">
              <a:lnSpc>
                <a:spcPct val="90000"/>
              </a:lnSpc>
            </a:pPr>
            <a:r>
              <a:rPr lang="en-US" sz="1700" i="1" dirty="0">
                <a:latin typeface="Calibri" charset="0"/>
              </a:rPr>
              <a:t> double hashing:</a:t>
            </a:r>
            <a:r>
              <a:rPr lang="en-US" sz="1700" dirty="0">
                <a:latin typeface="Calibri" charset="0"/>
              </a:rPr>
              <a:t> use second hash function to compute increment</a:t>
            </a:r>
            <a:endParaRPr lang="en-US" sz="1400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50838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3412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Open hashing (Separate chaining)</a:t>
            </a:r>
          </a:p>
        </p:txBody>
      </p:sp>
      <p:sp>
        <p:nvSpPr>
          <p:cNvPr id="57346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125538"/>
            <a:ext cx="8534400" cy="4687887"/>
          </a:xfrm>
        </p:spPr>
        <p:txBody>
          <a:bodyPr/>
          <a:lstStyle/>
          <a:p>
            <a:pPr eaLnBrk="1" hangingPunct="1">
              <a:buFont typeface="Monotype Sorts" charset="0"/>
              <a:buNone/>
            </a:pPr>
            <a:r>
              <a:rPr lang="en-US" sz="2400" dirty="0">
                <a:latin typeface="Calibri" charset="0"/>
              </a:rPr>
              <a:t>Keys are stored in linked lists </a:t>
            </a:r>
            <a:r>
              <a:rPr lang="en-US" sz="2400" u="sng" dirty="0">
                <a:latin typeface="Calibri" charset="0"/>
              </a:rPr>
              <a:t>outside</a:t>
            </a:r>
            <a:r>
              <a:rPr lang="en-US" sz="2400" dirty="0">
                <a:latin typeface="Calibri" charset="0"/>
              </a:rPr>
              <a:t> a hash table whose elements serve as the lists</a:t>
            </a:r>
            <a:r>
              <a:rPr lang="ja-JP" altLang="en-US" sz="2400" dirty="0">
                <a:latin typeface="Calibri" charset="0"/>
              </a:rPr>
              <a:t>’</a:t>
            </a:r>
            <a:r>
              <a:rPr lang="en-US" altLang="ja-JP" sz="2400" dirty="0">
                <a:latin typeface="Calibri" charset="0"/>
              </a:rPr>
              <a:t> headers.</a:t>
            </a:r>
          </a:p>
          <a:p>
            <a:pPr eaLnBrk="1" hangingPunct="1">
              <a:buFont typeface="Monotype Sorts" charset="0"/>
              <a:buNone/>
            </a:pPr>
            <a:r>
              <a:rPr lang="en-US" sz="2400" dirty="0">
                <a:latin typeface="Calibri" charset="0"/>
              </a:rPr>
              <a:t>Example: A, FOOL, AND, HIS, MONEY, ARE, SOON, PARTED</a:t>
            </a:r>
          </a:p>
          <a:p>
            <a:pPr eaLnBrk="1" hangingPunct="1">
              <a:buFont typeface="Monotype Sorts" charset="0"/>
              <a:buNone/>
            </a:pPr>
            <a:r>
              <a:rPr lang="en-US" sz="2400" i="1" dirty="0">
                <a:latin typeface="Calibri" charset="0"/>
              </a:rPr>
              <a:t>h</a:t>
            </a:r>
            <a:r>
              <a:rPr lang="en-US" sz="2400" dirty="0">
                <a:latin typeface="Calibri" charset="0"/>
              </a:rPr>
              <a:t>(</a:t>
            </a:r>
            <a:r>
              <a:rPr lang="en-US" sz="2400" i="1" dirty="0">
                <a:latin typeface="Calibri" charset="0"/>
              </a:rPr>
              <a:t>K</a:t>
            </a:r>
            <a:r>
              <a:rPr lang="en-US" sz="2400" dirty="0">
                <a:latin typeface="Calibri" charset="0"/>
              </a:rPr>
              <a:t>) = sum of </a:t>
            </a:r>
            <a:r>
              <a:rPr lang="en-US" sz="2400" i="1" dirty="0">
                <a:latin typeface="Calibri" charset="0"/>
              </a:rPr>
              <a:t>K</a:t>
            </a:r>
            <a:r>
              <a:rPr lang="en-US" sz="2400" dirty="0">
                <a:latin typeface="Calibri" charset="0"/>
              </a:rPr>
              <a:t> </a:t>
            </a:r>
            <a:r>
              <a:rPr lang="ja-JP" altLang="en-US" sz="2400" dirty="0">
                <a:latin typeface="Calibri" charset="0"/>
              </a:rPr>
              <a:t>‘</a:t>
            </a:r>
            <a:r>
              <a:rPr lang="en-US" altLang="ja-JP" sz="2400" dirty="0">
                <a:latin typeface="Calibri" charset="0"/>
              </a:rPr>
              <a:t>s letters</a:t>
            </a:r>
            <a:r>
              <a:rPr lang="ja-JP" altLang="en-US" sz="2400" dirty="0">
                <a:latin typeface="Calibri" charset="0"/>
              </a:rPr>
              <a:t>’</a:t>
            </a:r>
            <a:r>
              <a:rPr lang="en-US" altLang="ja-JP" sz="2400" dirty="0">
                <a:latin typeface="Calibri" charset="0"/>
              </a:rPr>
              <a:t> positions in the alphabet MOD 13</a:t>
            </a:r>
            <a:endParaRPr lang="en-US" altLang="ja-JP" sz="2400" dirty="0">
              <a:solidFill>
                <a:schemeClr val="hlink"/>
              </a:solidFill>
              <a:latin typeface="Calibri" charset="0"/>
            </a:endParaRPr>
          </a:p>
          <a:p>
            <a:pPr eaLnBrk="1" hangingPunct="1">
              <a:buFont typeface="Monotype Sorts" charset="0"/>
              <a:buNone/>
            </a:pPr>
            <a:endParaRPr lang="en-US" dirty="0">
              <a:solidFill>
                <a:schemeClr val="hlink"/>
              </a:solidFill>
              <a:latin typeface="Calibri" charset="0"/>
            </a:endParaRPr>
          </a:p>
          <a:p>
            <a:pPr eaLnBrk="1" hangingPunct="1"/>
            <a:endParaRPr lang="en-US" dirty="0">
              <a:solidFill>
                <a:schemeClr val="hlink"/>
              </a:solidFill>
              <a:latin typeface="Calibri" charset="0"/>
            </a:endParaRPr>
          </a:p>
        </p:txBody>
      </p:sp>
      <p:graphicFrame>
        <p:nvGraphicFramePr>
          <p:cNvPr id="441348" name="Group 4"/>
          <p:cNvGraphicFramePr>
            <a:graphicFrameLocks noGrp="1"/>
          </p:cNvGraphicFramePr>
          <p:nvPr/>
        </p:nvGraphicFramePr>
        <p:xfrm>
          <a:off x="609600" y="3276600"/>
          <a:ext cx="8077200" cy="792276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67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06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96082">
                <a:tc>
                  <a:txBody>
                    <a:bodyPr/>
                    <a:lstStyle/>
                    <a:p>
                      <a:pPr marL="0" marR="0" lvl="0" indent="0" algn="l" defTabSz="8874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Key</a:t>
                      </a:r>
                    </a:p>
                  </a:txBody>
                  <a:tcPr marT="45669" marB="456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FOOL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AND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HIS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MONEY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ARE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SOON 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PARTED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2">
                <a:tc>
                  <a:txBody>
                    <a:bodyPr/>
                    <a:lstStyle/>
                    <a:p>
                      <a:pPr marL="0" marR="0" lvl="0" indent="0" algn="l" defTabSz="8874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</a:t>
                      </a:r>
                    </a:p>
                  </a:txBody>
                  <a:tcPr marT="45669" marB="456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41380" name="Group 36"/>
          <p:cNvGraphicFramePr>
            <a:graphicFrameLocks noGrp="1"/>
          </p:cNvGraphicFramePr>
          <p:nvPr/>
        </p:nvGraphicFramePr>
        <p:xfrm>
          <a:off x="457200" y="4572000"/>
          <a:ext cx="8305800" cy="396875"/>
        </p:xfrm>
        <a:graphic>
          <a:graphicData uri="http://schemas.openxmlformats.org/drawingml/2006/table">
            <a:tbl>
              <a:tblPr/>
              <a:tblGrid>
                <a:gridCol w="665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2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56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26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95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95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56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747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353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0168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958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2866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8667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8874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FFFF99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FFFF99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FFFF99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FFFF99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FFFF99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FFFF99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FFFF99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FFFF99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FFFF99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FFFF99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FFFF99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FFFF99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FFFF99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7409" name="Text Box 66"/>
          <p:cNvSpPr txBox="1">
            <a:spLocks noChangeArrowheads="1"/>
          </p:cNvSpPr>
          <p:nvPr/>
        </p:nvSpPr>
        <p:spPr bwMode="auto">
          <a:xfrm>
            <a:off x="1219200" y="5257800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sz="2000"/>
              <a:t>A</a:t>
            </a:r>
          </a:p>
        </p:txBody>
      </p:sp>
      <p:sp>
        <p:nvSpPr>
          <p:cNvPr id="57410" name="Line 67"/>
          <p:cNvSpPr>
            <a:spLocks noChangeShapeType="1"/>
          </p:cNvSpPr>
          <p:nvPr/>
        </p:nvSpPr>
        <p:spPr bwMode="auto">
          <a:xfrm>
            <a:off x="1371600" y="4953000"/>
            <a:ext cx="0" cy="3810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411" name="Line 68"/>
          <p:cNvSpPr>
            <a:spLocks noChangeShapeType="1"/>
          </p:cNvSpPr>
          <p:nvPr/>
        </p:nvSpPr>
        <p:spPr bwMode="auto">
          <a:xfrm>
            <a:off x="6248400" y="4953000"/>
            <a:ext cx="0" cy="3810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412" name="Line 69"/>
          <p:cNvSpPr>
            <a:spLocks noChangeShapeType="1"/>
          </p:cNvSpPr>
          <p:nvPr/>
        </p:nvSpPr>
        <p:spPr bwMode="auto">
          <a:xfrm>
            <a:off x="7543800" y="4953000"/>
            <a:ext cx="0" cy="3810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413" name="Line 70"/>
          <p:cNvSpPr>
            <a:spLocks noChangeShapeType="1"/>
          </p:cNvSpPr>
          <p:nvPr/>
        </p:nvSpPr>
        <p:spPr bwMode="auto">
          <a:xfrm>
            <a:off x="8382000" y="4953000"/>
            <a:ext cx="0" cy="3810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414" name="Text Box 71"/>
          <p:cNvSpPr txBox="1">
            <a:spLocks noChangeArrowheads="1"/>
          </p:cNvSpPr>
          <p:nvPr/>
        </p:nvSpPr>
        <p:spPr bwMode="auto">
          <a:xfrm>
            <a:off x="5791200" y="5257800"/>
            <a:ext cx="990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sz="2000"/>
              <a:t>FOOL</a:t>
            </a:r>
          </a:p>
        </p:txBody>
      </p:sp>
      <p:sp>
        <p:nvSpPr>
          <p:cNvPr id="57415" name="Line 72"/>
          <p:cNvSpPr>
            <a:spLocks noChangeShapeType="1"/>
          </p:cNvSpPr>
          <p:nvPr/>
        </p:nvSpPr>
        <p:spPr bwMode="auto">
          <a:xfrm>
            <a:off x="4267200" y="4953000"/>
            <a:ext cx="0" cy="3810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416" name="Text Box 73"/>
          <p:cNvSpPr txBox="1">
            <a:spLocks noChangeArrowheads="1"/>
          </p:cNvSpPr>
          <p:nvPr/>
        </p:nvSpPr>
        <p:spPr bwMode="auto">
          <a:xfrm>
            <a:off x="3886200" y="5257800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sz="2000"/>
              <a:t>AND</a:t>
            </a:r>
          </a:p>
        </p:txBody>
      </p:sp>
      <p:sp>
        <p:nvSpPr>
          <p:cNvPr id="57417" name="Line 74"/>
          <p:cNvSpPr>
            <a:spLocks noChangeShapeType="1"/>
          </p:cNvSpPr>
          <p:nvPr/>
        </p:nvSpPr>
        <p:spPr bwMode="auto">
          <a:xfrm>
            <a:off x="6934200" y="4953000"/>
            <a:ext cx="0" cy="3810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418" name="Text Box 75"/>
          <p:cNvSpPr txBox="1">
            <a:spLocks noChangeArrowheads="1"/>
          </p:cNvSpPr>
          <p:nvPr/>
        </p:nvSpPr>
        <p:spPr bwMode="auto">
          <a:xfrm>
            <a:off x="6629400" y="5257800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sz="2000"/>
              <a:t>HIS</a:t>
            </a:r>
          </a:p>
        </p:txBody>
      </p:sp>
      <p:sp>
        <p:nvSpPr>
          <p:cNvPr id="57419" name="Line 76"/>
          <p:cNvSpPr>
            <a:spLocks noChangeShapeType="1"/>
          </p:cNvSpPr>
          <p:nvPr/>
        </p:nvSpPr>
        <p:spPr bwMode="auto">
          <a:xfrm>
            <a:off x="5029200" y="4953000"/>
            <a:ext cx="0" cy="3810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420" name="Text Box 77"/>
          <p:cNvSpPr txBox="1">
            <a:spLocks noChangeArrowheads="1"/>
          </p:cNvSpPr>
          <p:nvPr/>
        </p:nvSpPr>
        <p:spPr bwMode="auto">
          <a:xfrm>
            <a:off x="4648200" y="5410200"/>
            <a:ext cx="1143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endParaRPr lang="en-US" sz="4000"/>
          </a:p>
        </p:txBody>
      </p:sp>
      <p:sp>
        <p:nvSpPr>
          <p:cNvPr id="57421" name="Rectangle 78"/>
          <p:cNvSpPr>
            <a:spLocks noChangeArrowheads="1"/>
          </p:cNvSpPr>
          <p:nvPr/>
        </p:nvSpPr>
        <p:spPr bwMode="auto">
          <a:xfrm>
            <a:off x="4572000" y="5257800"/>
            <a:ext cx="121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A50021"/>
              </a:buClr>
              <a:buSzPct val="75000"/>
              <a:buFont typeface="Monotype Sorts" charset="0"/>
              <a:buNone/>
            </a:pPr>
            <a:r>
              <a:rPr kumimoji="1" lang="en-US" sz="2000"/>
              <a:t>MONEY</a:t>
            </a:r>
          </a:p>
        </p:txBody>
      </p:sp>
      <p:sp>
        <p:nvSpPr>
          <p:cNvPr id="57422" name="Text Box 79"/>
          <p:cNvSpPr txBox="1">
            <a:spLocks noChangeArrowheads="1"/>
          </p:cNvSpPr>
          <p:nvPr/>
        </p:nvSpPr>
        <p:spPr bwMode="auto">
          <a:xfrm>
            <a:off x="7162800" y="5257800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/>
              <a:t>ARE</a:t>
            </a:r>
          </a:p>
        </p:txBody>
      </p:sp>
      <p:sp>
        <p:nvSpPr>
          <p:cNvPr id="57423" name="Text Box 80"/>
          <p:cNvSpPr txBox="1">
            <a:spLocks noChangeArrowheads="1"/>
          </p:cNvSpPr>
          <p:nvPr/>
        </p:nvSpPr>
        <p:spPr bwMode="auto">
          <a:xfrm>
            <a:off x="7848600" y="5257800"/>
            <a:ext cx="1295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/>
              <a:t>PARTED</a:t>
            </a:r>
          </a:p>
        </p:txBody>
      </p:sp>
      <p:sp>
        <p:nvSpPr>
          <p:cNvPr id="57424" name="Line 81"/>
          <p:cNvSpPr>
            <a:spLocks noChangeShapeType="1"/>
          </p:cNvSpPr>
          <p:nvPr/>
        </p:nvSpPr>
        <p:spPr bwMode="auto">
          <a:xfrm>
            <a:off x="7543800" y="5562600"/>
            <a:ext cx="0" cy="3810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425" name="Text Box 82"/>
          <p:cNvSpPr txBox="1">
            <a:spLocks noChangeArrowheads="1"/>
          </p:cNvSpPr>
          <p:nvPr/>
        </p:nvSpPr>
        <p:spPr bwMode="auto">
          <a:xfrm>
            <a:off x="7086600" y="5867400"/>
            <a:ext cx="914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/>
              <a:t>SOON</a:t>
            </a:r>
          </a:p>
        </p:txBody>
      </p:sp>
      <p:sp>
        <p:nvSpPr>
          <p:cNvPr id="57426" name="Text Box 83"/>
          <p:cNvSpPr txBox="1">
            <a:spLocks noChangeArrowheads="1"/>
          </p:cNvSpPr>
          <p:nvPr/>
        </p:nvSpPr>
        <p:spPr bwMode="auto">
          <a:xfrm>
            <a:off x="8077200" y="42672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12</a:t>
            </a:r>
          </a:p>
        </p:txBody>
      </p:sp>
      <p:sp>
        <p:nvSpPr>
          <p:cNvPr id="57427" name="Text Box 84"/>
          <p:cNvSpPr txBox="1">
            <a:spLocks noChangeArrowheads="1"/>
          </p:cNvSpPr>
          <p:nvPr/>
        </p:nvSpPr>
        <p:spPr bwMode="auto">
          <a:xfrm>
            <a:off x="7315200" y="42672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11</a:t>
            </a:r>
          </a:p>
        </p:txBody>
      </p:sp>
      <p:sp>
        <p:nvSpPr>
          <p:cNvPr id="57428" name="Text Box 85"/>
          <p:cNvSpPr txBox="1">
            <a:spLocks noChangeArrowheads="1"/>
          </p:cNvSpPr>
          <p:nvPr/>
        </p:nvSpPr>
        <p:spPr bwMode="auto">
          <a:xfrm>
            <a:off x="6629400" y="42672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10</a:t>
            </a:r>
          </a:p>
        </p:txBody>
      </p:sp>
      <p:sp>
        <p:nvSpPr>
          <p:cNvPr id="57429" name="Text Box 86"/>
          <p:cNvSpPr txBox="1">
            <a:spLocks noChangeArrowheads="1"/>
          </p:cNvSpPr>
          <p:nvPr/>
        </p:nvSpPr>
        <p:spPr bwMode="auto">
          <a:xfrm>
            <a:off x="6019800" y="42672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9</a:t>
            </a:r>
          </a:p>
        </p:txBody>
      </p:sp>
      <p:sp>
        <p:nvSpPr>
          <p:cNvPr id="57430" name="Text Box 87"/>
          <p:cNvSpPr txBox="1">
            <a:spLocks noChangeArrowheads="1"/>
          </p:cNvSpPr>
          <p:nvPr/>
        </p:nvSpPr>
        <p:spPr bwMode="auto">
          <a:xfrm>
            <a:off x="5410200" y="42672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8</a:t>
            </a:r>
          </a:p>
        </p:txBody>
      </p:sp>
      <p:sp>
        <p:nvSpPr>
          <p:cNvPr id="57431" name="Text Box 88"/>
          <p:cNvSpPr txBox="1">
            <a:spLocks noChangeArrowheads="1"/>
          </p:cNvSpPr>
          <p:nvPr/>
        </p:nvSpPr>
        <p:spPr bwMode="auto">
          <a:xfrm>
            <a:off x="4800600" y="42672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7</a:t>
            </a:r>
          </a:p>
        </p:txBody>
      </p:sp>
      <p:sp>
        <p:nvSpPr>
          <p:cNvPr id="57432" name="Text Box 89"/>
          <p:cNvSpPr txBox="1">
            <a:spLocks noChangeArrowheads="1"/>
          </p:cNvSpPr>
          <p:nvPr/>
        </p:nvSpPr>
        <p:spPr bwMode="auto">
          <a:xfrm>
            <a:off x="4038600" y="42672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6</a:t>
            </a:r>
          </a:p>
        </p:txBody>
      </p:sp>
      <p:sp>
        <p:nvSpPr>
          <p:cNvPr id="57433" name="Text Box 90"/>
          <p:cNvSpPr txBox="1">
            <a:spLocks noChangeArrowheads="1"/>
          </p:cNvSpPr>
          <p:nvPr/>
        </p:nvSpPr>
        <p:spPr bwMode="auto">
          <a:xfrm>
            <a:off x="3429000" y="42672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5</a:t>
            </a:r>
          </a:p>
        </p:txBody>
      </p:sp>
      <p:sp>
        <p:nvSpPr>
          <p:cNvPr id="57434" name="Text Box 91"/>
          <p:cNvSpPr txBox="1">
            <a:spLocks noChangeArrowheads="1"/>
          </p:cNvSpPr>
          <p:nvPr/>
        </p:nvSpPr>
        <p:spPr bwMode="auto">
          <a:xfrm>
            <a:off x="2971800" y="42672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</a:t>
            </a:r>
          </a:p>
        </p:txBody>
      </p:sp>
      <p:sp>
        <p:nvSpPr>
          <p:cNvPr id="57435" name="Text Box 92"/>
          <p:cNvSpPr txBox="1">
            <a:spLocks noChangeArrowheads="1"/>
          </p:cNvSpPr>
          <p:nvPr/>
        </p:nvSpPr>
        <p:spPr bwMode="auto">
          <a:xfrm>
            <a:off x="2362200" y="42672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3</a:t>
            </a:r>
          </a:p>
        </p:txBody>
      </p:sp>
      <p:sp>
        <p:nvSpPr>
          <p:cNvPr id="57436" name="Text Box 93"/>
          <p:cNvSpPr txBox="1">
            <a:spLocks noChangeArrowheads="1"/>
          </p:cNvSpPr>
          <p:nvPr/>
        </p:nvSpPr>
        <p:spPr bwMode="auto">
          <a:xfrm>
            <a:off x="1752600" y="42672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2</a:t>
            </a:r>
          </a:p>
        </p:txBody>
      </p:sp>
      <p:sp>
        <p:nvSpPr>
          <p:cNvPr id="57437" name="Text Box 94"/>
          <p:cNvSpPr txBox="1">
            <a:spLocks noChangeArrowheads="1"/>
          </p:cNvSpPr>
          <p:nvPr/>
        </p:nvSpPr>
        <p:spPr bwMode="auto">
          <a:xfrm>
            <a:off x="1143000" y="42672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1</a:t>
            </a:r>
          </a:p>
        </p:txBody>
      </p:sp>
      <p:sp>
        <p:nvSpPr>
          <p:cNvPr id="57438" name="Text Box 95"/>
          <p:cNvSpPr txBox="1">
            <a:spLocks noChangeArrowheads="1"/>
          </p:cNvSpPr>
          <p:nvPr/>
        </p:nvSpPr>
        <p:spPr bwMode="auto">
          <a:xfrm>
            <a:off x="533400" y="42672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0</a:t>
            </a:r>
          </a:p>
        </p:txBody>
      </p:sp>
      <p:sp>
        <p:nvSpPr>
          <p:cNvPr id="57439" name="Rectangle 96"/>
          <p:cNvSpPr>
            <a:spLocks noChangeArrowheads="1"/>
          </p:cNvSpPr>
          <p:nvPr/>
        </p:nvSpPr>
        <p:spPr bwMode="auto">
          <a:xfrm>
            <a:off x="666750" y="5732463"/>
            <a:ext cx="19907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en-US"/>
              <a:t>Search for </a:t>
            </a:r>
            <a:r>
              <a:rPr kumimoji="1" lang="en-US" sz="2000"/>
              <a:t>KID</a:t>
            </a:r>
          </a:p>
        </p:txBody>
      </p:sp>
    </p:spTree>
    <p:extLst>
      <p:ext uri="{BB962C8B-B14F-4D97-AF65-F5344CB8AC3E}">
        <p14:creationId xmlns:p14="http://schemas.microsoft.com/office/powerpoint/2010/main" val="35927061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3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Open hashing (cont.)</a:t>
            </a:r>
            <a:endParaRPr lang="en-US" sz="4000" dirty="0">
              <a:ea typeface="+mj-ea"/>
              <a:cs typeface="+mj-cs"/>
            </a:endParaRPr>
          </a:p>
        </p:txBody>
      </p:sp>
      <p:sp>
        <p:nvSpPr>
          <p:cNvPr id="59394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266825"/>
            <a:ext cx="8534400" cy="490537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3000" dirty="0">
                <a:latin typeface="Calibri" charset="0"/>
              </a:rPr>
              <a:t>If hash function distributes keys uniformly, average length of linked list will be </a:t>
            </a:r>
            <a:r>
              <a:rPr lang="el-GR" sz="3000" dirty="0">
                <a:latin typeface="Lucida Grande" charset="0"/>
              </a:rPr>
              <a:t>α</a:t>
            </a:r>
            <a:r>
              <a:rPr lang="en-US" sz="3000" dirty="0">
                <a:latin typeface="Calibri" charset="0"/>
              </a:rPr>
              <a:t> = </a:t>
            </a:r>
            <a:r>
              <a:rPr lang="en-US" sz="3000" i="1" dirty="0">
                <a:latin typeface="Calibri" charset="0"/>
              </a:rPr>
              <a:t>n/m.  </a:t>
            </a:r>
            <a:r>
              <a:rPr lang="en-US" sz="3000" dirty="0">
                <a:latin typeface="Calibri" charset="0"/>
              </a:rPr>
              <a:t>This ratio is called </a:t>
            </a:r>
            <a:r>
              <a:rPr lang="en-US" sz="3000" i="1" dirty="0">
                <a:latin typeface="Calibri" charset="0"/>
              </a:rPr>
              <a:t>load factor</a:t>
            </a:r>
            <a:r>
              <a:rPr lang="en-US" sz="3000" dirty="0">
                <a:latin typeface="Calibri" charset="0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sz="3000" dirty="0">
                <a:latin typeface="Calibri" charset="0"/>
              </a:rPr>
              <a:t>Average number of probes in successful, </a:t>
            </a:r>
            <a:r>
              <a:rPr lang="en-US" sz="3000" i="1" dirty="0">
                <a:latin typeface="Calibri" charset="0"/>
              </a:rPr>
              <a:t>S</a:t>
            </a:r>
            <a:r>
              <a:rPr lang="en-US" sz="3000" dirty="0">
                <a:latin typeface="Calibri" charset="0"/>
              </a:rPr>
              <a:t>, and unsuccessful searches, </a:t>
            </a:r>
            <a:r>
              <a:rPr lang="en-US" sz="3000" i="1" dirty="0">
                <a:latin typeface="Calibri" charset="0"/>
              </a:rPr>
              <a:t>U</a:t>
            </a:r>
            <a:r>
              <a:rPr lang="en-US" sz="3000" dirty="0">
                <a:latin typeface="Calibri" charset="0"/>
              </a:rPr>
              <a:t>:</a:t>
            </a:r>
          </a:p>
          <a:p>
            <a:pPr eaLnBrk="1" hangingPunct="1">
              <a:lnSpc>
                <a:spcPct val="80000"/>
              </a:lnSpc>
              <a:buFont typeface="Monotype Sorts" charset="0"/>
              <a:buNone/>
            </a:pPr>
            <a:r>
              <a:rPr lang="en-US" sz="3000" dirty="0">
                <a:latin typeface="Calibri" charset="0"/>
              </a:rPr>
              <a:t>			 </a:t>
            </a:r>
            <a:r>
              <a:rPr lang="en-US" sz="3000" i="1" dirty="0">
                <a:latin typeface="Calibri" charset="0"/>
              </a:rPr>
              <a:t>S</a:t>
            </a:r>
            <a:r>
              <a:rPr lang="en-US" sz="3000" dirty="0">
                <a:latin typeface="Calibri" charset="0"/>
              </a:rPr>
              <a:t> </a:t>
            </a:r>
            <a:r>
              <a:rPr lang="en-US" sz="3000" dirty="0">
                <a:latin typeface="Symbol Tiger" charset="2"/>
                <a:cs typeface="Symbol Tiger" charset="2"/>
                <a:sym typeface="Symbol" charset="0"/>
              </a:rPr>
              <a:t></a:t>
            </a:r>
            <a:r>
              <a:rPr lang="en-US" sz="3000" dirty="0">
                <a:latin typeface="Calibri" charset="0"/>
              </a:rPr>
              <a:t> 1+</a:t>
            </a:r>
            <a:r>
              <a:rPr lang="el-GR" sz="3000" dirty="0">
                <a:latin typeface="Lucida Grande" charset="0"/>
              </a:rPr>
              <a:t>α</a:t>
            </a:r>
            <a:r>
              <a:rPr lang="en-US" sz="3000" dirty="0">
                <a:latin typeface="Calibri" charset="0"/>
              </a:rPr>
              <a:t>/2,     </a:t>
            </a:r>
            <a:r>
              <a:rPr lang="en-US" sz="3000" i="1" dirty="0">
                <a:latin typeface="Calibri" charset="0"/>
              </a:rPr>
              <a:t>U = </a:t>
            </a:r>
            <a:r>
              <a:rPr lang="el-GR" sz="3000" dirty="0">
                <a:latin typeface="Lucida Grande" charset="0"/>
              </a:rPr>
              <a:t>α</a:t>
            </a:r>
            <a:endParaRPr lang="en-US" sz="3000" i="1" dirty="0"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3000" dirty="0">
                <a:latin typeface="Calibri" charset="0"/>
              </a:rPr>
              <a:t>Load </a:t>
            </a:r>
            <a:r>
              <a:rPr lang="el-GR" sz="3000" dirty="0">
                <a:latin typeface="Lucida Grande" charset="0"/>
              </a:rPr>
              <a:t>α</a:t>
            </a:r>
            <a:r>
              <a:rPr lang="el-GR" sz="3000" dirty="0">
                <a:latin typeface="Calibri" charset="0"/>
              </a:rPr>
              <a:t> is typically kept small (ideally, about 1)</a:t>
            </a:r>
            <a:endParaRPr lang="en-US" sz="3000" dirty="0"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3000" dirty="0">
                <a:latin typeface="Calibri" charset="0"/>
              </a:rPr>
              <a:t>Open hashing still works if  </a:t>
            </a:r>
            <a:r>
              <a:rPr lang="en-US" sz="3000" i="1" dirty="0">
                <a:latin typeface="Calibri" charset="0"/>
              </a:rPr>
              <a:t>n &gt; m</a:t>
            </a:r>
            <a:endParaRPr lang="en-US" sz="3000" dirty="0"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endParaRPr lang="en-US" sz="3000" dirty="0">
              <a:solidFill>
                <a:schemeClr val="hlink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07341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3412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Closed hashing (Open addressing)</a:t>
            </a:r>
            <a:endParaRPr lang="en-US" sz="4000" dirty="0">
              <a:ea typeface="+mj-ea"/>
              <a:cs typeface="+mj-cs"/>
            </a:endParaRPr>
          </a:p>
        </p:txBody>
      </p:sp>
      <p:sp>
        <p:nvSpPr>
          <p:cNvPr id="61442" name="Rectangle 3"/>
          <p:cNvSpPr>
            <a:spLocks noGrp="1" noChangeArrowheads="1"/>
          </p:cNvSpPr>
          <p:nvPr>
            <p:ph idx="1"/>
          </p:nvPr>
        </p:nvSpPr>
        <p:spPr>
          <a:xfrm>
            <a:off x="447675" y="1066800"/>
            <a:ext cx="8610600" cy="4905375"/>
          </a:xfrm>
        </p:spPr>
        <p:txBody>
          <a:bodyPr/>
          <a:lstStyle/>
          <a:p>
            <a:pPr eaLnBrk="1" hangingPunct="1">
              <a:buFont typeface="Monotype Sorts" charset="0"/>
              <a:buNone/>
            </a:pPr>
            <a:r>
              <a:rPr lang="en-US" sz="2800">
                <a:latin typeface="Calibri" charset="0"/>
              </a:rPr>
              <a:t>Keys are stored </a:t>
            </a:r>
            <a:r>
              <a:rPr lang="en-US" sz="2800" u="sng">
                <a:latin typeface="Calibri" charset="0"/>
              </a:rPr>
              <a:t>inside</a:t>
            </a:r>
            <a:r>
              <a:rPr lang="en-US" sz="2800">
                <a:latin typeface="Calibri" charset="0"/>
              </a:rPr>
              <a:t> a hash table.</a:t>
            </a:r>
          </a:p>
          <a:p>
            <a:pPr eaLnBrk="1" hangingPunct="1">
              <a:buFont typeface="Monotype Sorts" charset="0"/>
              <a:buNone/>
            </a:pPr>
            <a:endParaRPr lang="en-US">
              <a:solidFill>
                <a:schemeClr val="hlink"/>
              </a:solidFill>
              <a:latin typeface="Calibri" charset="0"/>
            </a:endParaRPr>
          </a:p>
          <a:p>
            <a:pPr eaLnBrk="1" hangingPunct="1">
              <a:buFont typeface="Monotype Sorts" charset="0"/>
              <a:buNone/>
            </a:pPr>
            <a:endParaRPr lang="en-US" sz="2000">
              <a:solidFill>
                <a:schemeClr val="hlink"/>
              </a:solidFill>
              <a:latin typeface="Calibri" charset="0"/>
            </a:endParaRPr>
          </a:p>
          <a:p>
            <a:pPr eaLnBrk="1" hangingPunct="1">
              <a:buFont typeface="Monotype Sorts" charset="0"/>
              <a:buNone/>
            </a:pPr>
            <a:endParaRPr lang="en-US">
              <a:solidFill>
                <a:schemeClr val="hlink"/>
              </a:solidFill>
              <a:latin typeface="Calibri" charset="0"/>
            </a:endParaRPr>
          </a:p>
          <a:p>
            <a:pPr eaLnBrk="1" hangingPunct="1"/>
            <a:endParaRPr lang="en-US">
              <a:solidFill>
                <a:schemeClr val="hlink"/>
              </a:solidFill>
              <a:latin typeface="Calibri" charset="0"/>
            </a:endParaRPr>
          </a:p>
        </p:txBody>
      </p:sp>
      <p:graphicFrame>
        <p:nvGraphicFramePr>
          <p:cNvPr id="443570" name="Group 178"/>
          <p:cNvGraphicFramePr>
            <a:graphicFrameLocks noGrp="1"/>
          </p:cNvGraphicFramePr>
          <p:nvPr/>
        </p:nvGraphicFramePr>
        <p:xfrm>
          <a:off x="371475" y="3124200"/>
          <a:ext cx="8686800" cy="3170240"/>
        </p:xfrm>
        <a:graphic>
          <a:graphicData uri="http://schemas.openxmlformats.org/drawingml/2006/table">
            <a:tbl>
              <a:tblPr/>
              <a:tblGrid>
                <a:gridCol w="12811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4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96280">
                <a:tc>
                  <a:txBody>
                    <a:bodyPr/>
                    <a:lstStyle/>
                    <a:p>
                      <a:pPr marL="0" marR="0" lvl="0" indent="0" algn="l" defTabSz="8874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80">
                <a:tc>
                  <a:txBody>
                    <a:bodyPr/>
                    <a:lstStyle/>
                    <a:p>
                      <a:pPr marL="0" marR="0" lvl="0" indent="0" algn="l" defTabSz="8874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FOOL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80">
                <a:tc>
                  <a:txBody>
                    <a:bodyPr/>
                    <a:lstStyle/>
                    <a:p>
                      <a:pPr marL="0" marR="0" lvl="0" indent="0" algn="l" defTabSz="8874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AND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FOOL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80">
                <a:tc>
                  <a:txBody>
                    <a:bodyPr/>
                    <a:lstStyle/>
                    <a:p>
                      <a:pPr marL="0" marR="0" lvl="0" indent="0" algn="l" defTabSz="8874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AND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FOOL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HIS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80">
                <a:tc>
                  <a:txBody>
                    <a:bodyPr/>
                    <a:lstStyle/>
                    <a:p>
                      <a:pPr marL="0" marR="0" lvl="0" indent="0" algn="l" defTabSz="8874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AND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MONEY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FOOL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HIS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80">
                <a:tc>
                  <a:txBody>
                    <a:bodyPr/>
                    <a:lstStyle/>
                    <a:p>
                      <a:pPr marL="0" marR="0" lvl="0" indent="0" algn="l" defTabSz="8874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AND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MONEY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FOOL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HIS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ARE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80">
                <a:tc>
                  <a:txBody>
                    <a:bodyPr/>
                    <a:lstStyle/>
                    <a:p>
                      <a:pPr marL="0" marR="0" lvl="0" indent="0" algn="l" defTabSz="8874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AND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MONEY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FOOL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HIS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ARE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SOON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80">
                <a:tc>
                  <a:txBody>
                    <a:bodyPr/>
                    <a:lstStyle/>
                    <a:p>
                      <a:pPr marL="0" marR="0" lvl="0" indent="0" algn="l" defTabSz="8874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PARTED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AND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MONEY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FOOL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HIS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ARE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SOON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443571" name="Group 179"/>
          <p:cNvGraphicFramePr>
            <a:graphicFrameLocks noGrp="1"/>
          </p:cNvGraphicFramePr>
          <p:nvPr/>
        </p:nvGraphicFramePr>
        <p:xfrm>
          <a:off x="447675" y="1676400"/>
          <a:ext cx="8610600" cy="854075"/>
        </p:xfrm>
        <a:graphic>
          <a:graphicData uri="http://schemas.openxmlformats.org/drawingml/2006/table">
            <a:tbl>
              <a:tblPr/>
              <a:tblGrid>
                <a:gridCol w="955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57540">
                <a:tc>
                  <a:txBody>
                    <a:bodyPr/>
                    <a:lstStyle/>
                    <a:p>
                      <a:pPr marL="0" marR="0" lvl="0" indent="0" algn="l" defTabSz="8874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Key</a:t>
                      </a:r>
                    </a:p>
                  </a:txBody>
                  <a:tcPr marT="45754" marB="4575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FOOL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AND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HIS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MONEY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ARE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SOON 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PARTED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535">
                <a:tc>
                  <a:txBody>
                    <a:bodyPr/>
                    <a:lstStyle/>
                    <a:p>
                      <a:pPr marL="0" marR="0" lvl="0" indent="0" algn="l" defTabSz="8874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</a:t>
                      </a:r>
                    </a:p>
                  </a:txBody>
                  <a:tcPr marT="45754" marB="4575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43556" name="Line 164"/>
          <p:cNvSpPr>
            <a:spLocks noChangeShapeType="1"/>
          </p:cNvSpPr>
          <p:nvPr/>
        </p:nvSpPr>
        <p:spPr bwMode="auto">
          <a:xfrm>
            <a:off x="152400" y="6096000"/>
            <a:ext cx="371475" cy="1588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04" name="Text Box 165"/>
          <p:cNvSpPr txBox="1">
            <a:spLocks noChangeArrowheads="1"/>
          </p:cNvSpPr>
          <p:nvPr/>
        </p:nvSpPr>
        <p:spPr bwMode="auto">
          <a:xfrm>
            <a:off x="828675" y="2819400"/>
            <a:ext cx="381000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0</a:t>
            </a:r>
          </a:p>
        </p:txBody>
      </p:sp>
      <p:sp>
        <p:nvSpPr>
          <p:cNvPr id="61605" name="Text Box 166"/>
          <p:cNvSpPr txBox="1">
            <a:spLocks noChangeArrowheads="1"/>
          </p:cNvSpPr>
          <p:nvPr/>
        </p:nvSpPr>
        <p:spPr bwMode="auto">
          <a:xfrm>
            <a:off x="1590675" y="2819400"/>
            <a:ext cx="381000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1</a:t>
            </a:r>
          </a:p>
        </p:txBody>
      </p:sp>
      <p:sp>
        <p:nvSpPr>
          <p:cNvPr id="61606" name="Text Box 167"/>
          <p:cNvSpPr txBox="1">
            <a:spLocks noChangeArrowheads="1"/>
          </p:cNvSpPr>
          <p:nvPr/>
        </p:nvSpPr>
        <p:spPr bwMode="auto">
          <a:xfrm>
            <a:off x="1971675" y="2819400"/>
            <a:ext cx="381000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2</a:t>
            </a:r>
          </a:p>
        </p:txBody>
      </p:sp>
      <p:sp>
        <p:nvSpPr>
          <p:cNvPr id="61607" name="Text Box 168"/>
          <p:cNvSpPr txBox="1">
            <a:spLocks noChangeArrowheads="1"/>
          </p:cNvSpPr>
          <p:nvPr/>
        </p:nvSpPr>
        <p:spPr bwMode="auto">
          <a:xfrm>
            <a:off x="2276475" y="2819400"/>
            <a:ext cx="381000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3</a:t>
            </a:r>
          </a:p>
        </p:txBody>
      </p:sp>
      <p:sp>
        <p:nvSpPr>
          <p:cNvPr id="61608" name="Text Box 169"/>
          <p:cNvSpPr txBox="1">
            <a:spLocks noChangeArrowheads="1"/>
          </p:cNvSpPr>
          <p:nvPr/>
        </p:nvSpPr>
        <p:spPr bwMode="auto">
          <a:xfrm>
            <a:off x="2581275" y="2819400"/>
            <a:ext cx="381000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</a:t>
            </a:r>
          </a:p>
        </p:txBody>
      </p:sp>
      <p:sp>
        <p:nvSpPr>
          <p:cNvPr id="61609" name="Text Box 170"/>
          <p:cNvSpPr txBox="1">
            <a:spLocks noChangeArrowheads="1"/>
          </p:cNvSpPr>
          <p:nvPr/>
        </p:nvSpPr>
        <p:spPr bwMode="auto">
          <a:xfrm>
            <a:off x="2962275" y="2819400"/>
            <a:ext cx="381000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5</a:t>
            </a:r>
          </a:p>
        </p:txBody>
      </p:sp>
      <p:sp>
        <p:nvSpPr>
          <p:cNvPr id="61610" name="Text Box 171"/>
          <p:cNvSpPr txBox="1">
            <a:spLocks noChangeArrowheads="1"/>
          </p:cNvSpPr>
          <p:nvPr/>
        </p:nvSpPr>
        <p:spPr bwMode="auto">
          <a:xfrm>
            <a:off x="3495675" y="2819400"/>
            <a:ext cx="381000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6</a:t>
            </a:r>
          </a:p>
        </p:txBody>
      </p:sp>
      <p:sp>
        <p:nvSpPr>
          <p:cNvPr id="61611" name="Text Box 172"/>
          <p:cNvSpPr txBox="1">
            <a:spLocks noChangeArrowheads="1"/>
          </p:cNvSpPr>
          <p:nvPr/>
        </p:nvSpPr>
        <p:spPr bwMode="auto">
          <a:xfrm>
            <a:off x="4562475" y="2819400"/>
            <a:ext cx="381000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7</a:t>
            </a:r>
          </a:p>
        </p:txBody>
      </p:sp>
      <p:sp>
        <p:nvSpPr>
          <p:cNvPr id="61612" name="Text Box 173"/>
          <p:cNvSpPr txBox="1">
            <a:spLocks noChangeArrowheads="1"/>
          </p:cNvSpPr>
          <p:nvPr/>
        </p:nvSpPr>
        <p:spPr bwMode="auto">
          <a:xfrm>
            <a:off x="5324475" y="2819400"/>
            <a:ext cx="381000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8</a:t>
            </a:r>
          </a:p>
        </p:txBody>
      </p:sp>
      <p:sp>
        <p:nvSpPr>
          <p:cNvPr id="61613" name="Text Box 174"/>
          <p:cNvSpPr txBox="1">
            <a:spLocks noChangeArrowheads="1"/>
          </p:cNvSpPr>
          <p:nvPr/>
        </p:nvSpPr>
        <p:spPr bwMode="auto">
          <a:xfrm>
            <a:off x="6086475" y="2819400"/>
            <a:ext cx="381000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9</a:t>
            </a:r>
          </a:p>
        </p:txBody>
      </p:sp>
      <p:sp>
        <p:nvSpPr>
          <p:cNvPr id="61614" name="Text Box 175"/>
          <p:cNvSpPr txBox="1">
            <a:spLocks noChangeArrowheads="1"/>
          </p:cNvSpPr>
          <p:nvPr/>
        </p:nvSpPr>
        <p:spPr bwMode="auto">
          <a:xfrm>
            <a:off x="6772275" y="2819400"/>
            <a:ext cx="533400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10</a:t>
            </a:r>
          </a:p>
        </p:txBody>
      </p:sp>
      <p:sp>
        <p:nvSpPr>
          <p:cNvPr id="61615" name="Text Box 176"/>
          <p:cNvSpPr txBox="1">
            <a:spLocks noChangeArrowheads="1"/>
          </p:cNvSpPr>
          <p:nvPr/>
        </p:nvSpPr>
        <p:spPr bwMode="auto">
          <a:xfrm>
            <a:off x="7458075" y="2819400"/>
            <a:ext cx="533400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11</a:t>
            </a:r>
          </a:p>
        </p:txBody>
      </p:sp>
      <p:sp>
        <p:nvSpPr>
          <p:cNvPr id="61616" name="Text Box 177"/>
          <p:cNvSpPr txBox="1">
            <a:spLocks noChangeArrowheads="1"/>
          </p:cNvSpPr>
          <p:nvPr/>
        </p:nvSpPr>
        <p:spPr bwMode="auto">
          <a:xfrm>
            <a:off x="8296275" y="2819400"/>
            <a:ext cx="533400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893674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355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Closed hashing (cont.)</a:t>
            </a:r>
            <a:endParaRPr lang="en-US" sz="4000" dirty="0">
              <a:ea typeface="+mj-ea"/>
              <a:cs typeface="+mj-cs"/>
            </a:endParaRPr>
          </a:p>
        </p:txBody>
      </p:sp>
      <p:sp>
        <p:nvSpPr>
          <p:cNvPr id="63490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066800"/>
            <a:ext cx="8305800" cy="56673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Calibri" charset="0"/>
              </a:rPr>
              <a:t>Does not work if </a:t>
            </a:r>
            <a:r>
              <a:rPr lang="en-US" sz="2400" i="1" dirty="0">
                <a:latin typeface="Calibri" charset="0"/>
              </a:rPr>
              <a:t>n &gt; m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Calibri" charset="0"/>
              </a:rPr>
              <a:t>Avoids pointers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Calibri" charset="0"/>
              </a:rPr>
              <a:t>Deletions are </a:t>
            </a:r>
            <a:r>
              <a:rPr lang="en-US" sz="2400" i="1" dirty="0">
                <a:latin typeface="Calibri" charset="0"/>
              </a:rPr>
              <a:t>not</a:t>
            </a:r>
            <a:r>
              <a:rPr lang="en-US" sz="2400" dirty="0">
                <a:latin typeface="Calibri" charset="0"/>
              </a:rPr>
              <a:t> straightforward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Calibri" charset="0"/>
              </a:rPr>
              <a:t>Number of probes to find/insert/delete a key depends on  load factor </a:t>
            </a:r>
            <a:r>
              <a:rPr lang="el-GR" sz="2400" dirty="0">
                <a:latin typeface="Lucida Grande" charset="0"/>
              </a:rPr>
              <a:t>α</a:t>
            </a:r>
            <a:r>
              <a:rPr lang="en-US" sz="2400" dirty="0">
                <a:latin typeface="Calibri" charset="0"/>
                <a:sym typeface="WP Greek Century" charset="0"/>
              </a:rPr>
              <a:t> = </a:t>
            </a:r>
            <a:r>
              <a:rPr lang="en-US" sz="2400" i="1" dirty="0">
                <a:latin typeface="Calibri" charset="0"/>
                <a:sym typeface="WP Greek Century" charset="0"/>
              </a:rPr>
              <a:t>n</a:t>
            </a:r>
            <a:r>
              <a:rPr lang="en-US" sz="2400" dirty="0">
                <a:latin typeface="Calibri" charset="0"/>
                <a:sym typeface="WP Greek Century" charset="0"/>
              </a:rPr>
              <a:t>/</a:t>
            </a:r>
            <a:r>
              <a:rPr lang="en-US" sz="2400" i="1" dirty="0">
                <a:latin typeface="Calibri" charset="0"/>
                <a:sym typeface="WP Greek Century" charset="0"/>
              </a:rPr>
              <a:t>m </a:t>
            </a:r>
            <a:r>
              <a:rPr lang="en-US" sz="2400" dirty="0">
                <a:latin typeface="Calibri" charset="0"/>
                <a:sym typeface="WP Greek Century" charset="0"/>
              </a:rPr>
              <a:t> (hash table density) and collision resolution strategy.   For linear probing:   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i="1" dirty="0">
                <a:latin typeface="Calibri" charset="0"/>
                <a:sym typeface="WP Greek Century" charset="0"/>
              </a:rPr>
              <a:t>S </a:t>
            </a:r>
            <a:r>
              <a:rPr lang="en-US" dirty="0">
                <a:latin typeface="Calibri" charset="0"/>
                <a:sym typeface="WP Greek Century" charset="0"/>
              </a:rPr>
              <a:t>= (½) (1+ 1/(1- </a:t>
            </a:r>
            <a:r>
              <a:rPr lang="el-GR" dirty="0">
                <a:latin typeface="Lucida Grande" charset="0"/>
              </a:rPr>
              <a:t>α</a:t>
            </a:r>
            <a:r>
              <a:rPr lang="en-US" dirty="0">
                <a:latin typeface="Calibri" charset="0"/>
                <a:sym typeface="WP Greek Century" charset="0"/>
              </a:rPr>
              <a:t>))  and  </a:t>
            </a:r>
            <a:r>
              <a:rPr lang="en-US" i="1" dirty="0">
                <a:latin typeface="Calibri" charset="0"/>
                <a:sym typeface="WP Greek Century" charset="0"/>
              </a:rPr>
              <a:t>U = </a:t>
            </a:r>
            <a:r>
              <a:rPr lang="en-US" dirty="0">
                <a:latin typeface="Calibri" charset="0"/>
                <a:sym typeface="WP Greek Century" charset="0"/>
              </a:rPr>
              <a:t> (½) (1+ 1/(1- </a:t>
            </a:r>
            <a:r>
              <a:rPr lang="el-GR" dirty="0">
                <a:latin typeface="Lucida Grande" charset="0"/>
              </a:rPr>
              <a:t>α</a:t>
            </a:r>
            <a:r>
              <a:rPr lang="en-US" dirty="0">
                <a:latin typeface="Calibri" charset="0"/>
                <a:sym typeface="WP Greek Century" charset="0"/>
              </a:rPr>
              <a:t>)²)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Calibri" charset="0"/>
                <a:sym typeface="WP Greek Century" charset="0"/>
              </a:rPr>
              <a:t>As the table gets filled (</a:t>
            </a:r>
            <a:r>
              <a:rPr lang="el-GR" sz="2400" dirty="0">
                <a:latin typeface="Lucida Grande" charset="0"/>
              </a:rPr>
              <a:t>α</a:t>
            </a:r>
            <a:r>
              <a:rPr lang="en-US" sz="2400" dirty="0">
                <a:latin typeface="Calibri" charset="0"/>
                <a:sym typeface="WP Greek Century" charset="0"/>
              </a:rPr>
              <a:t> approaches 1), number of probes  in linear probing increases dramatically: </a:t>
            </a:r>
          </a:p>
          <a:p>
            <a:pPr eaLnBrk="1" hangingPunct="1"/>
            <a:endParaRPr lang="en-US" dirty="0">
              <a:solidFill>
                <a:schemeClr val="hlink"/>
              </a:solidFill>
              <a:latin typeface="Calibri" charset="0"/>
            </a:endParaRPr>
          </a:p>
        </p:txBody>
      </p:sp>
      <p:pic>
        <p:nvPicPr>
          <p:cNvPr id="63491" name="Picture 4" descr="closedhash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4797152"/>
            <a:ext cx="51054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9001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latin typeface="Arial" charset="0"/>
                <a:cs typeface="Arial" charset="0"/>
              </a:rPr>
              <a:t>Revise previous module</a:t>
            </a:r>
          </a:p>
        </p:txBody>
      </p:sp>
      <p:sp>
        <p:nvSpPr>
          <p:cNvPr id="184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56400" y="1340768"/>
            <a:ext cx="8282880" cy="5401816"/>
          </a:xfrm>
        </p:spPr>
        <p:txBody>
          <a:bodyPr>
            <a:normAutofit/>
          </a:bodyPr>
          <a:lstStyle/>
          <a:p>
            <a:pPr lvl="0"/>
            <a:r>
              <a:rPr lang="en-US" b="1" dirty="0"/>
              <a:t>Quick Sort</a:t>
            </a:r>
            <a:r>
              <a:rPr lang="en-US" dirty="0"/>
              <a:t> – A </a:t>
            </a:r>
            <a:r>
              <a:rPr lang="en-US" b="1" dirty="0"/>
              <a:t>divide and conquer</a:t>
            </a:r>
            <a:r>
              <a:rPr lang="en-US" dirty="0"/>
              <a:t> algorithm that sorts by selecting a </a:t>
            </a:r>
            <a:r>
              <a:rPr lang="en-US" b="1" dirty="0"/>
              <a:t>pivot</a:t>
            </a:r>
            <a:r>
              <a:rPr lang="en-US" dirty="0"/>
              <a:t>, partitioning, and recursively sorting.</a:t>
            </a:r>
          </a:p>
          <a:p>
            <a:pPr lvl="0"/>
            <a:r>
              <a:rPr lang="en-US" b="1" dirty="0"/>
              <a:t>Heap Sort</a:t>
            </a:r>
            <a:r>
              <a:rPr lang="en-US" dirty="0"/>
              <a:t> – Uses a </a:t>
            </a:r>
            <a:r>
              <a:rPr lang="en-US" b="1" dirty="0"/>
              <a:t>binary heap</a:t>
            </a:r>
            <a:r>
              <a:rPr lang="en-US" dirty="0"/>
              <a:t> to repeatedly extract the max/min element. </a:t>
            </a:r>
          </a:p>
          <a:p>
            <a:pPr lvl="0"/>
            <a:r>
              <a:rPr lang="en-US" b="1" dirty="0"/>
              <a:t>Heap Operations</a:t>
            </a:r>
            <a:r>
              <a:rPr lang="en-US" dirty="0"/>
              <a:t> – </a:t>
            </a:r>
            <a:r>
              <a:rPr lang="en-US" b="1" dirty="0"/>
              <a:t>Insertion (bubble up), Deletion (</a:t>
            </a:r>
            <a:r>
              <a:rPr lang="en-US" b="1" dirty="0" err="1"/>
              <a:t>heapify</a:t>
            </a:r>
            <a:r>
              <a:rPr lang="en-US" b="1" dirty="0"/>
              <a:t> down), and </a:t>
            </a:r>
            <a:r>
              <a:rPr lang="en-US" b="1" dirty="0" err="1"/>
              <a:t>Heapify</a:t>
            </a:r>
            <a:r>
              <a:rPr lang="en-US" dirty="0"/>
              <a:t> to maintain heap structure.</a:t>
            </a:r>
          </a:p>
          <a:p>
            <a:pPr lvl="0"/>
            <a:r>
              <a:rPr lang="en-US" b="1" dirty="0"/>
              <a:t>Sorting Algorithm Comparison</a:t>
            </a:r>
            <a:r>
              <a:rPr lang="en-US" dirty="0"/>
              <a:t> – </a:t>
            </a:r>
            <a:r>
              <a:rPr lang="en-US" b="1" dirty="0"/>
              <a:t>Quick Sort </a:t>
            </a:r>
            <a:r>
              <a:rPr lang="en-US" dirty="0"/>
              <a:t>is faster, </a:t>
            </a:r>
            <a:r>
              <a:rPr lang="en-US" b="1" dirty="0"/>
              <a:t>Heap Sort </a:t>
            </a:r>
            <a:r>
              <a:rPr lang="en-US" dirty="0"/>
              <a:t>guarantees performance, and </a:t>
            </a:r>
            <a:r>
              <a:rPr lang="en-US" b="1" dirty="0"/>
              <a:t>Merge Sort </a:t>
            </a:r>
            <a:r>
              <a:rPr lang="en-US" dirty="0"/>
              <a:t>uses extra memory but is stable.</a:t>
            </a:r>
          </a:p>
          <a:p>
            <a:pPr lvl="0"/>
            <a:r>
              <a:rPr lang="en-US" b="1" dirty="0"/>
              <a:t>Applications</a:t>
            </a:r>
            <a:r>
              <a:rPr lang="en-US" dirty="0"/>
              <a:t> – </a:t>
            </a:r>
            <a:r>
              <a:rPr lang="en-US" b="1" dirty="0"/>
              <a:t>Quick Sort</a:t>
            </a:r>
            <a:r>
              <a:rPr lang="en-US" dirty="0"/>
              <a:t> for fast general sorting, </a:t>
            </a:r>
            <a:r>
              <a:rPr lang="en-US" b="1" dirty="0"/>
              <a:t>Heap Sort</a:t>
            </a:r>
            <a:r>
              <a:rPr lang="en-US" dirty="0"/>
              <a:t> for priority queues, scheduling, and graph algorithms.</a:t>
            </a:r>
          </a:p>
        </p:txBody>
      </p:sp>
    </p:spTree>
    <p:extLst>
      <p:ext uri="{BB962C8B-B14F-4D97-AF65-F5344CB8AC3E}">
        <p14:creationId xmlns:p14="http://schemas.microsoft.com/office/powerpoint/2010/main" val="286290456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Tree?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2971800" cy="5029200"/>
          </a:xfrm>
          <a:ln/>
        </p:spPr>
        <p:txBody>
          <a:bodyPr>
            <a:normAutofit/>
          </a:bodyPr>
          <a:lstStyle/>
          <a:p>
            <a:pPr>
              <a:lnSpc>
                <a:spcPct val="93000"/>
              </a:lnSpc>
              <a:spcBef>
                <a:spcPts val="500"/>
              </a:spcBef>
              <a:buSzPct val="10000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200" dirty="0"/>
              <a:t>In computer science, a tree is an </a:t>
            </a:r>
            <a:r>
              <a:rPr lang="en-GB" sz="2200" i="1" dirty="0"/>
              <a:t>abstract model of a hierarchical structure</a:t>
            </a:r>
          </a:p>
          <a:p>
            <a:pPr>
              <a:spcBef>
                <a:spcPts val="500"/>
              </a:spcBef>
              <a:buSzPct val="10000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200" dirty="0"/>
              <a:t>A tree consists of nodes with a parent-child relation</a:t>
            </a:r>
          </a:p>
          <a:p>
            <a:pPr>
              <a:spcBef>
                <a:spcPts val="500"/>
              </a:spcBef>
              <a:buSzPct val="10000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200" dirty="0"/>
              <a:t>Applications:</a:t>
            </a:r>
          </a:p>
          <a:p>
            <a:pPr lvl="1">
              <a:spcBef>
                <a:spcPts val="45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200" dirty="0"/>
              <a:t>Organization charts</a:t>
            </a:r>
          </a:p>
          <a:p>
            <a:pPr lvl="1">
              <a:spcBef>
                <a:spcPts val="45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200" dirty="0"/>
              <a:t>File systems</a:t>
            </a:r>
          </a:p>
        </p:txBody>
      </p:sp>
      <p:grpSp>
        <p:nvGrpSpPr>
          <p:cNvPr id="7" name="Group 3"/>
          <p:cNvGrpSpPr>
            <a:grpSpLocks/>
          </p:cNvGrpSpPr>
          <p:nvPr/>
        </p:nvGrpSpPr>
        <p:grpSpPr bwMode="auto">
          <a:xfrm>
            <a:off x="3657600" y="1981200"/>
            <a:ext cx="5237163" cy="3128963"/>
            <a:chOff x="2304" y="1248"/>
            <a:chExt cx="3299" cy="1971"/>
          </a:xfrm>
        </p:grpSpPr>
        <p:grpSp>
          <p:nvGrpSpPr>
            <p:cNvPr id="8" name="Group 4"/>
            <p:cNvGrpSpPr>
              <a:grpSpLocks/>
            </p:cNvGrpSpPr>
            <p:nvPr/>
          </p:nvGrpSpPr>
          <p:grpSpPr bwMode="auto">
            <a:xfrm>
              <a:off x="3452" y="1248"/>
              <a:ext cx="1096" cy="241"/>
              <a:chOff x="3452" y="1248"/>
              <a:chExt cx="1096" cy="241"/>
            </a:xfrm>
          </p:grpSpPr>
          <p:sp>
            <p:nvSpPr>
              <p:cNvPr id="69" name="AutoShape 5"/>
              <p:cNvSpPr>
                <a:spLocks noChangeArrowheads="1"/>
              </p:cNvSpPr>
              <p:nvPr/>
            </p:nvSpPr>
            <p:spPr bwMode="auto">
              <a:xfrm>
                <a:off x="3457" y="1248"/>
                <a:ext cx="1081" cy="241"/>
              </a:xfrm>
              <a:prstGeom prst="roundRect">
                <a:avLst>
                  <a:gd name="adj" fmla="val 16667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 w="19080">
                <a:solidFill>
                  <a:schemeClr val="accent2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0" name="Group 6"/>
              <p:cNvGrpSpPr>
                <a:grpSpLocks/>
              </p:cNvGrpSpPr>
              <p:nvPr/>
            </p:nvGrpSpPr>
            <p:grpSpPr bwMode="auto">
              <a:xfrm>
                <a:off x="3452" y="1261"/>
                <a:ext cx="1096" cy="214"/>
                <a:chOff x="3452" y="1261"/>
                <a:chExt cx="1096" cy="214"/>
              </a:xfrm>
            </p:grpSpPr>
            <p:sp>
              <p:nvSpPr>
                <p:cNvPr id="71" name="AutoShape 7"/>
                <p:cNvSpPr>
                  <a:spLocks noChangeArrowheads="1"/>
                </p:cNvSpPr>
                <p:nvPr/>
              </p:nvSpPr>
              <p:spPr bwMode="auto">
                <a:xfrm>
                  <a:off x="3471" y="1261"/>
                  <a:ext cx="1054" cy="214"/>
                </a:xfrm>
                <a:prstGeom prst="roundRect">
                  <a:avLst>
                    <a:gd name="adj" fmla="val 463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" name="AutoShape 8"/>
                <p:cNvSpPr>
                  <a:spLocks noChangeArrowheads="1"/>
                </p:cNvSpPr>
                <p:nvPr/>
              </p:nvSpPr>
              <p:spPr bwMode="auto">
                <a:xfrm>
                  <a:off x="3452" y="1265"/>
                  <a:ext cx="1096" cy="206"/>
                </a:xfrm>
                <a:prstGeom prst="roundRect">
                  <a:avLst>
                    <a:gd name="adj" fmla="val 463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40458C"/>
                    </a:buClr>
                    <a:buSzPct val="100000"/>
                    <a:buFont typeface="Tahoma" pitchFamily="34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</a:pPr>
                  <a:r>
                    <a:rPr lang="en-GB" sz="1600" dirty="0">
                      <a:solidFill>
                        <a:schemeClr val="tx1"/>
                      </a:solidFill>
                      <a:latin typeface="Tahoma" pitchFamily="34" charset="0"/>
                    </a:rPr>
                    <a:t>Computers ‘R’ Us</a:t>
                  </a:r>
                </a:p>
              </p:txBody>
            </p:sp>
          </p:grpSp>
        </p:grpSp>
        <p:grpSp>
          <p:nvGrpSpPr>
            <p:cNvPr id="9" name="Group 9"/>
            <p:cNvGrpSpPr>
              <a:grpSpLocks/>
            </p:cNvGrpSpPr>
            <p:nvPr/>
          </p:nvGrpSpPr>
          <p:grpSpPr bwMode="auto">
            <a:xfrm>
              <a:off x="2728" y="1824"/>
              <a:ext cx="435" cy="240"/>
              <a:chOff x="2728" y="1824"/>
              <a:chExt cx="435" cy="240"/>
            </a:xfrm>
          </p:grpSpPr>
          <p:sp>
            <p:nvSpPr>
              <p:cNvPr id="65" name="AutoShape 10"/>
              <p:cNvSpPr>
                <a:spLocks noChangeArrowheads="1"/>
              </p:cNvSpPr>
              <p:nvPr/>
            </p:nvSpPr>
            <p:spPr bwMode="auto">
              <a:xfrm>
                <a:off x="2728" y="1824"/>
                <a:ext cx="436" cy="241"/>
              </a:xfrm>
              <a:prstGeom prst="roundRect">
                <a:avLst>
                  <a:gd name="adj" fmla="val 16667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 w="19080">
                <a:solidFill>
                  <a:schemeClr val="accent2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66" name="Group 11"/>
              <p:cNvGrpSpPr>
                <a:grpSpLocks/>
              </p:cNvGrpSpPr>
              <p:nvPr/>
            </p:nvGrpSpPr>
            <p:grpSpPr bwMode="auto">
              <a:xfrm>
                <a:off x="2741" y="1837"/>
                <a:ext cx="408" cy="213"/>
                <a:chOff x="2741" y="1837"/>
                <a:chExt cx="408" cy="213"/>
              </a:xfrm>
            </p:grpSpPr>
            <p:sp>
              <p:nvSpPr>
                <p:cNvPr id="67" name="AutoShape 12"/>
                <p:cNvSpPr>
                  <a:spLocks noChangeArrowheads="1"/>
                </p:cNvSpPr>
                <p:nvPr/>
              </p:nvSpPr>
              <p:spPr bwMode="auto">
                <a:xfrm>
                  <a:off x="2741" y="1837"/>
                  <a:ext cx="409" cy="214"/>
                </a:xfrm>
                <a:prstGeom prst="roundRect">
                  <a:avLst>
                    <a:gd name="adj" fmla="val 463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" name="AutoShape 13"/>
                <p:cNvSpPr>
                  <a:spLocks noChangeArrowheads="1"/>
                </p:cNvSpPr>
                <p:nvPr/>
              </p:nvSpPr>
              <p:spPr bwMode="auto">
                <a:xfrm>
                  <a:off x="2741" y="1837"/>
                  <a:ext cx="409" cy="214"/>
                </a:xfrm>
                <a:prstGeom prst="roundRect">
                  <a:avLst>
                    <a:gd name="adj" fmla="val 463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40458C"/>
                    </a:buClr>
                    <a:buSzPct val="100000"/>
                    <a:buFont typeface="Tahoma" pitchFamily="34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</a:pPr>
                  <a:r>
                    <a:rPr lang="en-GB" sz="1600">
                      <a:solidFill>
                        <a:schemeClr val="tx1"/>
                      </a:solidFill>
                      <a:latin typeface="Tahoma" pitchFamily="34" charset="0"/>
                    </a:rPr>
                    <a:t>Sales</a:t>
                  </a:r>
                </a:p>
              </p:txBody>
            </p:sp>
          </p:grpSp>
        </p:grpSp>
        <p:grpSp>
          <p:nvGrpSpPr>
            <p:cNvPr id="10" name="Group 14"/>
            <p:cNvGrpSpPr>
              <a:grpSpLocks/>
            </p:cNvGrpSpPr>
            <p:nvPr/>
          </p:nvGrpSpPr>
          <p:grpSpPr bwMode="auto">
            <a:xfrm>
              <a:off x="5209" y="1824"/>
              <a:ext cx="394" cy="240"/>
              <a:chOff x="5209" y="1824"/>
              <a:chExt cx="394" cy="240"/>
            </a:xfrm>
          </p:grpSpPr>
          <p:sp>
            <p:nvSpPr>
              <p:cNvPr id="61" name="AutoShape 15"/>
              <p:cNvSpPr>
                <a:spLocks noChangeArrowheads="1"/>
              </p:cNvSpPr>
              <p:nvPr/>
            </p:nvSpPr>
            <p:spPr bwMode="auto">
              <a:xfrm>
                <a:off x="5209" y="1824"/>
                <a:ext cx="395" cy="241"/>
              </a:xfrm>
              <a:prstGeom prst="roundRect">
                <a:avLst>
                  <a:gd name="adj" fmla="val 16667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 w="19080">
                <a:solidFill>
                  <a:schemeClr val="accent2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62" name="Group 16"/>
              <p:cNvGrpSpPr>
                <a:grpSpLocks/>
              </p:cNvGrpSpPr>
              <p:nvPr/>
            </p:nvGrpSpPr>
            <p:grpSpPr bwMode="auto">
              <a:xfrm>
                <a:off x="5222" y="1837"/>
                <a:ext cx="368" cy="213"/>
                <a:chOff x="5222" y="1837"/>
                <a:chExt cx="368" cy="213"/>
              </a:xfrm>
            </p:grpSpPr>
            <p:sp>
              <p:nvSpPr>
                <p:cNvPr id="63" name="AutoShape 17"/>
                <p:cNvSpPr>
                  <a:spLocks noChangeArrowheads="1"/>
                </p:cNvSpPr>
                <p:nvPr/>
              </p:nvSpPr>
              <p:spPr bwMode="auto">
                <a:xfrm>
                  <a:off x="5222" y="1837"/>
                  <a:ext cx="369" cy="214"/>
                </a:xfrm>
                <a:prstGeom prst="roundRect">
                  <a:avLst>
                    <a:gd name="adj" fmla="val 463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" name="AutoShape 18"/>
                <p:cNvSpPr>
                  <a:spLocks noChangeArrowheads="1"/>
                </p:cNvSpPr>
                <p:nvPr/>
              </p:nvSpPr>
              <p:spPr bwMode="auto">
                <a:xfrm>
                  <a:off x="5222" y="1837"/>
                  <a:ext cx="369" cy="214"/>
                </a:xfrm>
                <a:prstGeom prst="roundRect">
                  <a:avLst>
                    <a:gd name="adj" fmla="val 463"/>
                  </a:avLst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40458C"/>
                    </a:buClr>
                    <a:buSzPct val="100000"/>
                    <a:buFont typeface="Tahoma" pitchFamily="34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</a:pPr>
                  <a:r>
                    <a:rPr lang="en-GB" sz="1600">
                      <a:solidFill>
                        <a:schemeClr val="tx1"/>
                      </a:solidFill>
                      <a:latin typeface="Tahoma" pitchFamily="34" charset="0"/>
                    </a:rPr>
                    <a:t>R&amp;D</a:t>
                  </a:r>
                </a:p>
              </p:txBody>
            </p:sp>
          </p:grpSp>
        </p:grpSp>
        <p:grpSp>
          <p:nvGrpSpPr>
            <p:cNvPr id="11" name="Group 19"/>
            <p:cNvGrpSpPr>
              <a:grpSpLocks/>
            </p:cNvGrpSpPr>
            <p:nvPr/>
          </p:nvGrpSpPr>
          <p:grpSpPr bwMode="auto">
            <a:xfrm>
              <a:off x="4101" y="1824"/>
              <a:ext cx="954" cy="240"/>
              <a:chOff x="4101" y="1824"/>
              <a:chExt cx="954" cy="240"/>
            </a:xfrm>
          </p:grpSpPr>
          <p:sp>
            <p:nvSpPr>
              <p:cNvPr id="57" name="AutoShape 20"/>
              <p:cNvSpPr>
                <a:spLocks noChangeArrowheads="1"/>
              </p:cNvSpPr>
              <p:nvPr/>
            </p:nvSpPr>
            <p:spPr bwMode="auto">
              <a:xfrm>
                <a:off x="4101" y="1824"/>
                <a:ext cx="955" cy="241"/>
              </a:xfrm>
              <a:prstGeom prst="roundRect">
                <a:avLst>
                  <a:gd name="adj" fmla="val 16667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 w="19080">
                <a:solidFill>
                  <a:srgbClr val="40458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8" name="Group 21"/>
              <p:cNvGrpSpPr>
                <a:grpSpLocks/>
              </p:cNvGrpSpPr>
              <p:nvPr/>
            </p:nvGrpSpPr>
            <p:grpSpPr bwMode="auto">
              <a:xfrm>
                <a:off x="4114" y="1837"/>
                <a:ext cx="928" cy="213"/>
                <a:chOff x="4114" y="1837"/>
                <a:chExt cx="928" cy="213"/>
              </a:xfrm>
            </p:grpSpPr>
            <p:sp>
              <p:nvSpPr>
                <p:cNvPr id="59" name="AutoShape 22"/>
                <p:cNvSpPr>
                  <a:spLocks noChangeArrowheads="1"/>
                </p:cNvSpPr>
                <p:nvPr/>
              </p:nvSpPr>
              <p:spPr bwMode="auto">
                <a:xfrm>
                  <a:off x="4114" y="1837"/>
                  <a:ext cx="929" cy="214"/>
                </a:xfrm>
                <a:prstGeom prst="roundRect">
                  <a:avLst>
                    <a:gd name="adj" fmla="val 463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" name="AutoShape 23"/>
                <p:cNvSpPr>
                  <a:spLocks noChangeArrowheads="1"/>
                </p:cNvSpPr>
                <p:nvPr/>
              </p:nvSpPr>
              <p:spPr bwMode="auto">
                <a:xfrm>
                  <a:off x="4114" y="1837"/>
                  <a:ext cx="929" cy="214"/>
                </a:xfrm>
                <a:prstGeom prst="roundRect">
                  <a:avLst>
                    <a:gd name="adj" fmla="val 463"/>
                  </a:avLst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40458C"/>
                    </a:buClr>
                    <a:buSzPct val="100000"/>
                    <a:buFont typeface="Tahoma" pitchFamily="34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</a:pPr>
                  <a:r>
                    <a:rPr lang="en-GB" sz="1600" dirty="0">
                      <a:solidFill>
                        <a:schemeClr val="tx1"/>
                      </a:solidFill>
                      <a:latin typeface="Tahoma" pitchFamily="34" charset="0"/>
                    </a:rPr>
                    <a:t>Manufacturing</a:t>
                  </a:r>
                </a:p>
              </p:txBody>
            </p:sp>
          </p:grpSp>
        </p:grpSp>
        <p:grpSp>
          <p:nvGrpSpPr>
            <p:cNvPr id="12" name="Group 24"/>
            <p:cNvGrpSpPr>
              <a:grpSpLocks/>
            </p:cNvGrpSpPr>
            <p:nvPr/>
          </p:nvGrpSpPr>
          <p:grpSpPr bwMode="auto">
            <a:xfrm>
              <a:off x="3911" y="2400"/>
              <a:ext cx="589" cy="240"/>
              <a:chOff x="3911" y="2400"/>
              <a:chExt cx="589" cy="240"/>
            </a:xfrm>
          </p:grpSpPr>
          <p:sp>
            <p:nvSpPr>
              <p:cNvPr id="53" name="AutoShape 25"/>
              <p:cNvSpPr>
                <a:spLocks noChangeArrowheads="1"/>
              </p:cNvSpPr>
              <p:nvPr/>
            </p:nvSpPr>
            <p:spPr bwMode="auto">
              <a:xfrm>
                <a:off x="3911" y="2400"/>
                <a:ext cx="590" cy="241"/>
              </a:xfrm>
              <a:prstGeom prst="roundRect">
                <a:avLst>
                  <a:gd name="adj" fmla="val 16667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 w="19080">
                <a:solidFill>
                  <a:schemeClr val="accent2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4" name="Group 26"/>
              <p:cNvGrpSpPr>
                <a:grpSpLocks/>
              </p:cNvGrpSpPr>
              <p:nvPr/>
            </p:nvGrpSpPr>
            <p:grpSpPr bwMode="auto">
              <a:xfrm>
                <a:off x="3925" y="2414"/>
                <a:ext cx="562" cy="213"/>
                <a:chOff x="3925" y="2414"/>
                <a:chExt cx="562" cy="213"/>
              </a:xfrm>
            </p:grpSpPr>
            <p:sp>
              <p:nvSpPr>
                <p:cNvPr id="55" name="AutoShape 27"/>
                <p:cNvSpPr>
                  <a:spLocks noChangeArrowheads="1"/>
                </p:cNvSpPr>
                <p:nvPr/>
              </p:nvSpPr>
              <p:spPr bwMode="auto">
                <a:xfrm>
                  <a:off x="3925" y="2414"/>
                  <a:ext cx="563" cy="214"/>
                </a:xfrm>
                <a:prstGeom prst="roundRect">
                  <a:avLst>
                    <a:gd name="adj" fmla="val 463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AutoShape 28"/>
                <p:cNvSpPr>
                  <a:spLocks noChangeArrowheads="1"/>
                </p:cNvSpPr>
                <p:nvPr/>
              </p:nvSpPr>
              <p:spPr bwMode="auto">
                <a:xfrm>
                  <a:off x="3925" y="2414"/>
                  <a:ext cx="563" cy="214"/>
                </a:xfrm>
                <a:prstGeom prst="roundRect">
                  <a:avLst>
                    <a:gd name="adj" fmla="val 463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40458C"/>
                    </a:buClr>
                    <a:buSzPct val="100000"/>
                    <a:buFont typeface="Tahoma" pitchFamily="34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</a:pPr>
                  <a:r>
                    <a:rPr lang="en-GB" sz="1600">
                      <a:solidFill>
                        <a:schemeClr val="tx1"/>
                      </a:solidFill>
                      <a:latin typeface="Tahoma" pitchFamily="34" charset="0"/>
                    </a:rPr>
                    <a:t>Laptops</a:t>
                  </a:r>
                </a:p>
              </p:txBody>
            </p:sp>
          </p:grpSp>
        </p:grpSp>
        <p:grpSp>
          <p:nvGrpSpPr>
            <p:cNvPr id="13" name="Group 29"/>
            <p:cNvGrpSpPr>
              <a:grpSpLocks/>
            </p:cNvGrpSpPr>
            <p:nvPr/>
          </p:nvGrpSpPr>
          <p:grpSpPr bwMode="auto">
            <a:xfrm>
              <a:off x="4636" y="2400"/>
              <a:ext cx="662" cy="240"/>
              <a:chOff x="4636" y="2400"/>
              <a:chExt cx="662" cy="240"/>
            </a:xfrm>
          </p:grpSpPr>
          <p:sp>
            <p:nvSpPr>
              <p:cNvPr id="49" name="AutoShape 30"/>
              <p:cNvSpPr>
                <a:spLocks noChangeArrowheads="1"/>
              </p:cNvSpPr>
              <p:nvPr/>
            </p:nvSpPr>
            <p:spPr bwMode="auto">
              <a:xfrm>
                <a:off x="4636" y="2400"/>
                <a:ext cx="663" cy="241"/>
              </a:xfrm>
              <a:prstGeom prst="roundRect">
                <a:avLst>
                  <a:gd name="adj" fmla="val 16667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 w="19080">
                <a:solidFill>
                  <a:schemeClr val="accent2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0" name="Group 31"/>
              <p:cNvGrpSpPr>
                <a:grpSpLocks/>
              </p:cNvGrpSpPr>
              <p:nvPr/>
            </p:nvGrpSpPr>
            <p:grpSpPr bwMode="auto">
              <a:xfrm>
                <a:off x="4649" y="2414"/>
                <a:ext cx="635" cy="213"/>
                <a:chOff x="4649" y="2414"/>
                <a:chExt cx="635" cy="213"/>
              </a:xfrm>
            </p:grpSpPr>
            <p:sp>
              <p:nvSpPr>
                <p:cNvPr id="51" name="AutoShape 32"/>
                <p:cNvSpPr>
                  <a:spLocks noChangeArrowheads="1"/>
                </p:cNvSpPr>
                <p:nvPr/>
              </p:nvSpPr>
              <p:spPr bwMode="auto">
                <a:xfrm>
                  <a:off x="4649" y="2414"/>
                  <a:ext cx="636" cy="214"/>
                </a:xfrm>
                <a:prstGeom prst="roundRect">
                  <a:avLst>
                    <a:gd name="adj" fmla="val 463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AutoShape 33"/>
                <p:cNvSpPr>
                  <a:spLocks noChangeArrowheads="1"/>
                </p:cNvSpPr>
                <p:nvPr/>
              </p:nvSpPr>
              <p:spPr bwMode="auto">
                <a:xfrm>
                  <a:off x="4649" y="2414"/>
                  <a:ext cx="636" cy="214"/>
                </a:xfrm>
                <a:prstGeom prst="roundRect">
                  <a:avLst>
                    <a:gd name="adj" fmla="val 463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40458C"/>
                    </a:buClr>
                    <a:buSzPct val="100000"/>
                    <a:buFont typeface="Tahoma" pitchFamily="34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</a:pPr>
                  <a:r>
                    <a:rPr lang="en-GB" sz="1600">
                      <a:solidFill>
                        <a:schemeClr val="tx1"/>
                      </a:solidFill>
                      <a:latin typeface="Tahoma" pitchFamily="34" charset="0"/>
                    </a:rPr>
                    <a:t>Desktops</a:t>
                  </a:r>
                </a:p>
              </p:txBody>
            </p:sp>
          </p:grpSp>
        </p:grpSp>
        <p:grpSp>
          <p:nvGrpSpPr>
            <p:cNvPr id="14" name="Group 34"/>
            <p:cNvGrpSpPr>
              <a:grpSpLocks/>
            </p:cNvGrpSpPr>
            <p:nvPr/>
          </p:nvGrpSpPr>
          <p:grpSpPr bwMode="auto">
            <a:xfrm>
              <a:off x="2475" y="2399"/>
              <a:ext cx="296" cy="241"/>
              <a:chOff x="2475" y="2399"/>
              <a:chExt cx="296" cy="241"/>
            </a:xfrm>
          </p:grpSpPr>
          <p:sp>
            <p:nvSpPr>
              <p:cNvPr id="45" name="AutoShape 35"/>
              <p:cNvSpPr>
                <a:spLocks noChangeArrowheads="1"/>
              </p:cNvSpPr>
              <p:nvPr/>
            </p:nvSpPr>
            <p:spPr bwMode="auto">
              <a:xfrm>
                <a:off x="2475" y="2399"/>
                <a:ext cx="296" cy="241"/>
              </a:xfrm>
              <a:prstGeom prst="roundRect">
                <a:avLst>
                  <a:gd name="adj" fmla="val 16667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 w="19080">
                <a:solidFill>
                  <a:srgbClr val="40458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6" name="Group 36"/>
              <p:cNvGrpSpPr>
                <a:grpSpLocks/>
              </p:cNvGrpSpPr>
              <p:nvPr/>
            </p:nvGrpSpPr>
            <p:grpSpPr bwMode="auto">
              <a:xfrm>
                <a:off x="2488" y="2413"/>
                <a:ext cx="270" cy="214"/>
                <a:chOff x="2488" y="2413"/>
                <a:chExt cx="270" cy="214"/>
              </a:xfrm>
            </p:grpSpPr>
            <p:sp>
              <p:nvSpPr>
                <p:cNvPr id="47" name="AutoShape 37"/>
                <p:cNvSpPr>
                  <a:spLocks noChangeArrowheads="1"/>
                </p:cNvSpPr>
                <p:nvPr/>
              </p:nvSpPr>
              <p:spPr bwMode="auto">
                <a:xfrm>
                  <a:off x="2488" y="2413"/>
                  <a:ext cx="270" cy="214"/>
                </a:xfrm>
                <a:prstGeom prst="roundRect">
                  <a:avLst>
                    <a:gd name="adj" fmla="val 463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AutoShape 38"/>
                <p:cNvSpPr>
                  <a:spLocks noChangeArrowheads="1"/>
                </p:cNvSpPr>
                <p:nvPr/>
              </p:nvSpPr>
              <p:spPr bwMode="auto">
                <a:xfrm>
                  <a:off x="2488" y="2413"/>
                  <a:ext cx="270" cy="214"/>
                </a:xfrm>
                <a:prstGeom prst="roundRect">
                  <a:avLst>
                    <a:gd name="adj" fmla="val 463"/>
                  </a:avLst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40458C"/>
                    </a:buClr>
                    <a:buSzPct val="100000"/>
                    <a:buFont typeface="Tahoma" pitchFamily="34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</a:pPr>
                  <a:r>
                    <a:rPr lang="en-GB" sz="1600" dirty="0">
                      <a:solidFill>
                        <a:schemeClr val="tx1"/>
                      </a:solidFill>
                      <a:latin typeface="Tahoma" pitchFamily="34" charset="0"/>
                    </a:rPr>
                    <a:t>US</a:t>
                  </a:r>
                </a:p>
              </p:txBody>
            </p:sp>
          </p:grpSp>
        </p:grpSp>
        <p:grpSp>
          <p:nvGrpSpPr>
            <p:cNvPr id="15" name="Group 39"/>
            <p:cNvGrpSpPr>
              <a:grpSpLocks/>
            </p:cNvGrpSpPr>
            <p:nvPr/>
          </p:nvGrpSpPr>
          <p:grpSpPr bwMode="auto">
            <a:xfrm>
              <a:off x="2907" y="2400"/>
              <a:ext cx="868" cy="240"/>
              <a:chOff x="2907" y="2400"/>
              <a:chExt cx="868" cy="240"/>
            </a:xfrm>
          </p:grpSpPr>
          <p:sp>
            <p:nvSpPr>
              <p:cNvPr id="41" name="AutoShape 40"/>
              <p:cNvSpPr>
                <a:spLocks noChangeArrowheads="1"/>
              </p:cNvSpPr>
              <p:nvPr/>
            </p:nvSpPr>
            <p:spPr bwMode="auto">
              <a:xfrm>
                <a:off x="2907" y="2400"/>
                <a:ext cx="869" cy="241"/>
              </a:xfrm>
              <a:prstGeom prst="roundRect">
                <a:avLst>
                  <a:gd name="adj" fmla="val 16667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 w="19080">
                <a:solidFill>
                  <a:schemeClr val="accent2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2" name="Group 41"/>
              <p:cNvGrpSpPr>
                <a:grpSpLocks/>
              </p:cNvGrpSpPr>
              <p:nvPr/>
            </p:nvGrpSpPr>
            <p:grpSpPr bwMode="auto">
              <a:xfrm>
                <a:off x="2920" y="2414"/>
                <a:ext cx="842" cy="213"/>
                <a:chOff x="2920" y="2414"/>
                <a:chExt cx="842" cy="213"/>
              </a:xfrm>
            </p:grpSpPr>
            <p:sp>
              <p:nvSpPr>
                <p:cNvPr id="43" name="AutoShape 42"/>
                <p:cNvSpPr>
                  <a:spLocks noChangeArrowheads="1"/>
                </p:cNvSpPr>
                <p:nvPr/>
              </p:nvSpPr>
              <p:spPr bwMode="auto">
                <a:xfrm>
                  <a:off x="2920" y="2414"/>
                  <a:ext cx="843" cy="214"/>
                </a:xfrm>
                <a:prstGeom prst="roundRect">
                  <a:avLst>
                    <a:gd name="adj" fmla="val 463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" name="AutoShape 43"/>
                <p:cNvSpPr>
                  <a:spLocks noChangeArrowheads="1"/>
                </p:cNvSpPr>
                <p:nvPr/>
              </p:nvSpPr>
              <p:spPr bwMode="auto">
                <a:xfrm>
                  <a:off x="2920" y="2414"/>
                  <a:ext cx="843" cy="214"/>
                </a:xfrm>
                <a:prstGeom prst="roundRect">
                  <a:avLst>
                    <a:gd name="adj" fmla="val 463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40458C"/>
                    </a:buClr>
                    <a:buSzPct val="100000"/>
                    <a:buFont typeface="Tahoma" pitchFamily="34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</a:pPr>
                  <a:r>
                    <a:rPr lang="en-GB" sz="1600">
                      <a:solidFill>
                        <a:schemeClr val="tx1"/>
                      </a:solidFill>
                      <a:latin typeface="Tahoma" pitchFamily="34" charset="0"/>
                    </a:rPr>
                    <a:t>International</a:t>
                  </a:r>
                </a:p>
              </p:txBody>
            </p:sp>
          </p:grpSp>
        </p:grpSp>
        <p:cxnSp>
          <p:nvCxnSpPr>
            <p:cNvPr id="16" name="AutoShape 44"/>
            <p:cNvCxnSpPr>
              <a:cxnSpLocks noChangeShapeType="1"/>
              <a:stCxn id="69" idx="2"/>
              <a:endCxn id="65" idx="0"/>
            </p:cNvCxnSpPr>
            <p:nvPr/>
          </p:nvCxnSpPr>
          <p:spPr bwMode="auto">
            <a:xfrm flipH="1">
              <a:off x="2946" y="1489"/>
              <a:ext cx="1051" cy="335"/>
            </a:xfrm>
            <a:prstGeom prst="straightConnector1">
              <a:avLst/>
            </a:prstGeom>
            <a:noFill/>
            <a:ln w="19080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AutoShape 45"/>
            <p:cNvCxnSpPr>
              <a:cxnSpLocks noChangeShapeType="1"/>
              <a:stCxn id="69" idx="2"/>
              <a:endCxn id="57" idx="0"/>
            </p:cNvCxnSpPr>
            <p:nvPr/>
          </p:nvCxnSpPr>
          <p:spPr bwMode="auto">
            <a:xfrm>
              <a:off x="3997" y="1489"/>
              <a:ext cx="581" cy="335"/>
            </a:xfrm>
            <a:prstGeom prst="straightConnector1">
              <a:avLst/>
            </a:prstGeom>
            <a:noFill/>
            <a:ln w="19080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AutoShape 46"/>
            <p:cNvCxnSpPr>
              <a:cxnSpLocks noChangeShapeType="1"/>
              <a:stCxn id="69" idx="2"/>
              <a:endCxn id="61" idx="0"/>
            </p:cNvCxnSpPr>
            <p:nvPr/>
          </p:nvCxnSpPr>
          <p:spPr bwMode="auto">
            <a:xfrm>
              <a:off x="3997" y="1489"/>
              <a:ext cx="1409" cy="335"/>
            </a:xfrm>
            <a:prstGeom prst="straightConnector1">
              <a:avLst/>
            </a:prstGeom>
            <a:noFill/>
            <a:ln w="19080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AutoShape 47"/>
            <p:cNvCxnSpPr>
              <a:cxnSpLocks noChangeShapeType="1"/>
              <a:stCxn id="57" idx="2"/>
              <a:endCxn id="49" idx="0"/>
            </p:cNvCxnSpPr>
            <p:nvPr/>
          </p:nvCxnSpPr>
          <p:spPr bwMode="auto">
            <a:xfrm>
              <a:off x="4579" y="2065"/>
              <a:ext cx="389" cy="335"/>
            </a:xfrm>
            <a:prstGeom prst="straightConnector1">
              <a:avLst/>
            </a:prstGeom>
            <a:noFill/>
            <a:ln w="19080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" name="AutoShape 48"/>
            <p:cNvCxnSpPr>
              <a:cxnSpLocks noChangeShapeType="1"/>
              <a:stCxn id="57" idx="2"/>
              <a:endCxn id="53" idx="0"/>
            </p:cNvCxnSpPr>
            <p:nvPr/>
          </p:nvCxnSpPr>
          <p:spPr bwMode="auto">
            <a:xfrm flipH="1">
              <a:off x="4206" y="2065"/>
              <a:ext cx="372" cy="335"/>
            </a:xfrm>
            <a:prstGeom prst="straightConnector1">
              <a:avLst/>
            </a:prstGeom>
            <a:noFill/>
            <a:ln w="19080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AutoShape 49"/>
            <p:cNvCxnSpPr>
              <a:cxnSpLocks noChangeShapeType="1"/>
              <a:stCxn id="65" idx="2"/>
              <a:endCxn id="41" idx="0"/>
            </p:cNvCxnSpPr>
            <p:nvPr/>
          </p:nvCxnSpPr>
          <p:spPr bwMode="auto">
            <a:xfrm>
              <a:off x="2946" y="2065"/>
              <a:ext cx="396" cy="335"/>
            </a:xfrm>
            <a:prstGeom prst="straightConnector1">
              <a:avLst/>
            </a:prstGeom>
            <a:noFill/>
            <a:ln w="19080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50"/>
            <p:cNvCxnSpPr>
              <a:cxnSpLocks noChangeShapeType="1"/>
              <a:stCxn id="65" idx="2"/>
              <a:endCxn id="45" idx="0"/>
            </p:cNvCxnSpPr>
            <p:nvPr/>
          </p:nvCxnSpPr>
          <p:spPr bwMode="auto">
            <a:xfrm flipH="1">
              <a:off x="2623" y="2065"/>
              <a:ext cx="323" cy="334"/>
            </a:xfrm>
            <a:prstGeom prst="straightConnector1">
              <a:avLst/>
            </a:prstGeom>
            <a:noFill/>
            <a:ln w="19080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3" name="Group 51"/>
            <p:cNvGrpSpPr>
              <a:grpSpLocks/>
            </p:cNvGrpSpPr>
            <p:nvPr/>
          </p:nvGrpSpPr>
          <p:grpSpPr bwMode="auto">
            <a:xfrm>
              <a:off x="2304" y="2979"/>
              <a:ext cx="545" cy="240"/>
              <a:chOff x="2304" y="2979"/>
              <a:chExt cx="545" cy="240"/>
            </a:xfrm>
          </p:grpSpPr>
          <p:sp>
            <p:nvSpPr>
              <p:cNvPr id="37" name="AutoShape 52"/>
              <p:cNvSpPr>
                <a:spLocks noChangeArrowheads="1"/>
              </p:cNvSpPr>
              <p:nvPr/>
            </p:nvSpPr>
            <p:spPr bwMode="auto">
              <a:xfrm>
                <a:off x="2304" y="2979"/>
                <a:ext cx="546" cy="241"/>
              </a:xfrm>
              <a:prstGeom prst="roundRect">
                <a:avLst>
                  <a:gd name="adj" fmla="val 16667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 w="19080">
                <a:solidFill>
                  <a:schemeClr val="accent2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8" name="Group 53"/>
              <p:cNvGrpSpPr>
                <a:grpSpLocks/>
              </p:cNvGrpSpPr>
              <p:nvPr/>
            </p:nvGrpSpPr>
            <p:grpSpPr bwMode="auto">
              <a:xfrm>
                <a:off x="2317" y="2992"/>
                <a:ext cx="518" cy="213"/>
                <a:chOff x="2317" y="2992"/>
                <a:chExt cx="518" cy="213"/>
              </a:xfrm>
            </p:grpSpPr>
            <p:sp>
              <p:nvSpPr>
                <p:cNvPr id="39" name="AutoShape 54"/>
                <p:cNvSpPr>
                  <a:spLocks noChangeArrowheads="1"/>
                </p:cNvSpPr>
                <p:nvPr/>
              </p:nvSpPr>
              <p:spPr bwMode="auto">
                <a:xfrm>
                  <a:off x="2317" y="2992"/>
                  <a:ext cx="519" cy="214"/>
                </a:xfrm>
                <a:prstGeom prst="roundRect">
                  <a:avLst>
                    <a:gd name="adj" fmla="val 463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AutoShape 55"/>
                <p:cNvSpPr>
                  <a:spLocks noChangeArrowheads="1"/>
                </p:cNvSpPr>
                <p:nvPr/>
              </p:nvSpPr>
              <p:spPr bwMode="auto">
                <a:xfrm>
                  <a:off x="2317" y="2992"/>
                  <a:ext cx="519" cy="214"/>
                </a:xfrm>
                <a:prstGeom prst="roundRect">
                  <a:avLst>
                    <a:gd name="adj" fmla="val 463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40458C"/>
                    </a:buClr>
                    <a:buSzPct val="100000"/>
                    <a:buFont typeface="Tahoma" pitchFamily="34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</a:pPr>
                  <a:r>
                    <a:rPr lang="en-GB" sz="1600">
                      <a:solidFill>
                        <a:schemeClr val="tx1"/>
                      </a:solidFill>
                      <a:latin typeface="Tahoma" pitchFamily="34" charset="0"/>
                    </a:rPr>
                    <a:t>Europe</a:t>
                  </a:r>
                </a:p>
              </p:txBody>
            </p:sp>
          </p:grpSp>
        </p:grpSp>
        <p:grpSp>
          <p:nvGrpSpPr>
            <p:cNvPr id="24" name="Group 56"/>
            <p:cNvGrpSpPr>
              <a:grpSpLocks/>
            </p:cNvGrpSpPr>
            <p:nvPr/>
          </p:nvGrpSpPr>
          <p:grpSpPr bwMode="auto">
            <a:xfrm>
              <a:off x="3147" y="2979"/>
              <a:ext cx="372" cy="240"/>
              <a:chOff x="3147" y="2979"/>
              <a:chExt cx="372" cy="240"/>
            </a:xfrm>
          </p:grpSpPr>
          <p:sp>
            <p:nvSpPr>
              <p:cNvPr id="33" name="AutoShape 57"/>
              <p:cNvSpPr>
                <a:spLocks noChangeArrowheads="1"/>
              </p:cNvSpPr>
              <p:nvPr/>
            </p:nvSpPr>
            <p:spPr bwMode="auto">
              <a:xfrm>
                <a:off x="3147" y="2979"/>
                <a:ext cx="373" cy="241"/>
              </a:xfrm>
              <a:prstGeom prst="roundRect">
                <a:avLst>
                  <a:gd name="adj" fmla="val 16667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 w="19080">
                <a:solidFill>
                  <a:schemeClr val="accent2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4" name="Group 58"/>
              <p:cNvGrpSpPr>
                <a:grpSpLocks/>
              </p:cNvGrpSpPr>
              <p:nvPr/>
            </p:nvGrpSpPr>
            <p:grpSpPr bwMode="auto">
              <a:xfrm>
                <a:off x="3161" y="2992"/>
                <a:ext cx="345" cy="213"/>
                <a:chOff x="3161" y="2992"/>
                <a:chExt cx="345" cy="213"/>
              </a:xfrm>
            </p:grpSpPr>
            <p:sp>
              <p:nvSpPr>
                <p:cNvPr id="35" name="AutoShape 59"/>
                <p:cNvSpPr>
                  <a:spLocks noChangeArrowheads="1"/>
                </p:cNvSpPr>
                <p:nvPr/>
              </p:nvSpPr>
              <p:spPr bwMode="auto">
                <a:xfrm>
                  <a:off x="3161" y="2992"/>
                  <a:ext cx="346" cy="214"/>
                </a:xfrm>
                <a:prstGeom prst="roundRect">
                  <a:avLst>
                    <a:gd name="adj" fmla="val 463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" name="AutoShape 60"/>
                <p:cNvSpPr>
                  <a:spLocks noChangeArrowheads="1"/>
                </p:cNvSpPr>
                <p:nvPr/>
              </p:nvSpPr>
              <p:spPr bwMode="auto">
                <a:xfrm>
                  <a:off x="3161" y="2992"/>
                  <a:ext cx="346" cy="214"/>
                </a:xfrm>
                <a:prstGeom prst="roundRect">
                  <a:avLst>
                    <a:gd name="adj" fmla="val 463"/>
                  </a:avLst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40458C"/>
                    </a:buClr>
                    <a:buSzPct val="100000"/>
                    <a:buFont typeface="Tahoma" pitchFamily="34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</a:pPr>
                  <a:r>
                    <a:rPr lang="en-GB" sz="1600">
                      <a:solidFill>
                        <a:schemeClr val="tx1"/>
                      </a:solidFill>
                      <a:latin typeface="Tahoma" pitchFamily="34" charset="0"/>
                    </a:rPr>
                    <a:t>Asia</a:t>
                  </a:r>
                </a:p>
              </p:txBody>
            </p:sp>
          </p:grpSp>
        </p:grpSp>
        <p:cxnSp>
          <p:nvCxnSpPr>
            <p:cNvPr id="25" name="AutoShape 61"/>
            <p:cNvCxnSpPr>
              <a:cxnSpLocks noChangeShapeType="1"/>
              <a:stCxn id="41" idx="2"/>
              <a:endCxn id="33" idx="0"/>
            </p:cNvCxnSpPr>
            <p:nvPr/>
          </p:nvCxnSpPr>
          <p:spPr bwMode="auto">
            <a:xfrm flipH="1">
              <a:off x="3333" y="2641"/>
              <a:ext cx="8" cy="338"/>
            </a:xfrm>
            <a:prstGeom prst="straightConnector1">
              <a:avLst/>
            </a:prstGeom>
            <a:noFill/>
            <a:ln w="19080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" name="AutoShape 62"/>
            <p:cNvCxnSpPr>
              <a:cxnSpLocks noChangeShapeType="1"/>
              <a:stCxn id="41" idx="2"/>
              <a:endCxn id="37" idx="0"/>
            </p:cNvCxnSpPr>
            <p:nvPr/>
          </p:nvCxnSpPr>
          <p:spPr bwMode="auto">
            <a:xfrm flipH="1">
              <a:off x="2577" y="2641"/>
              <a:ext cx="764" cy="338"/>
            </a:xfrm>
            <a:prstGeom prst="straightConnector1">
              <a:avLst/>
            </a:prstGeom>
            <a:noFill/>
            <a:ln w="19080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7" name="Group 63"/>
            <p:cNvGrpSpPr>
              <a:grpSpLocks/>
            </p:cNvGrpSpPr>
            <p:nvPr/>
          </p:nvGrpSpPr>
          <p:grpSpPr bwMode="auto">
            <a:xfrm>
              <a:off x="3822" y="2979"/>
              <a:ext cx="568" cy="240"/>
              <a:chOff x="3822" y="2979"/>
              <a:chExt cx="568" cy="240"/>
            </a:xfrm>
          </p:grpSpPr>
          <p:sp>
            <p:nvSpPr>
              <p:cNvPr id="29" name="AutoShape 64"/>
              <p:cNvSpPr>
                <a:spLocks noChangeArrowheads="1"/>
              </p:cNvSpPr>
              <p:nvPr/>
            </p:nvSpPr>
            <p:spPr bwMode="auto">
              <a:xfrm>
                <a:off x="3822" y="2979"/>
                <a:ext cx="569" cy="241"/>
              </a:xfrm>
              <a:prstGeom prst="roundRect">
                <a:avLst>
                  <a:gd name="adj" fmla="val 16667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 w="19080">
                <a:solidFill>
                  <a:schemeClr val="accent2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0" name="Group 65"/>
              <p:cNvGrpSpPr>
                <a:grpSpLocks/>
              </p:cNvGrpSpPr>
              <p:nvPr/>
            </p:nvGrpSpPr>
            <p:grpSpPr bwMode="auto">
              <a:xfrm>
                <a:off x="3835" y="2992"/>
                <a:ext cx="541" cy="213"/>
                <a:chOff x="3835" y="2992"/>
                <a:chExt cx="541" cy="213"/>
              </a:xfrm>
            </p:grpSpPr>
            <p:sp>
              <p:nvSpPr>
                <p:cNvPr id="31" name="AutoShape 66"/>
                <p:cNvSpPr>
                  <a:spLocks noChangeArrowheads="1"/>
                </p:cNvSpPr>
                <p:nvPr/>
              </p:nvSpPr>
              <p:spPr bwMode="auto">
                <a:xfrm>
                  <a:off x="3835" y="2992"/>
                  <a:ext cx="542" cy="214"/>
                </a:xfrm>
                <a:prstGeom prst="roundRect">
                  <a:avLst>
                    <a:gd name="adj" fmla="val 463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AutoShape 67"/>
                <p:cNvSpPr>
                  <a:spLocks noChangeArrowheads="1"/>
                </p:cNvSpPr>
                <p:nvPr/>
              </p:nvSpPr>
              <p:spPr bwMode="auto">
                <a:xfrm>
                  <a:off x="3835" y="2992"/>
                  <a:ext cx="542" cy="214"/>
                </a:xfrm>
                <a:prstGeom prst="roundRect">
                  <a:avLst>
                    <a:gd name="adj" fmla="val 463"/>
                  </a:avLst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40458C"/>
                    </a:buClr>
                    <a:buSzPct val="100000"/>
                    <a:buFont typeface="Tahoma" pitchFamily="34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</a:pPr>
                  <a:r>
                    <a:rPr lang="en-GB" sz="1600" dirty="0">
                      <a:solidFill>
                        <a:schemeClr val="tx1"/>
                      </a:solidFill>
                      <a:latin typeface="Tahoma" pitchFamily="34" charset="0"/>
                    </a:rPr>
                    <a:t>Canada</a:t>
                  </a:r>
                </a:p>
              </p:txBody>
            </p:sp>
          </p:grpSp>
        </p:grpSp>
        <p:cxnSp>
          <p:nvCxnSpPr>
            <p:cNvPr id="28" name="AutoShape 68"/>
            <p:cNvCxnSpPr>
              <a:cxnSpLocks noChangeShapeType="1"/>
              <a:stCxn id="41" idx="2"/>
              <a:endCxn id="29" idx="0"/>
            </p:cNvCxnSpPr>
            <p:nvPr/>
          </p:nvCxnSpPr>
          <p:spPr bwMode="auto">
            <a:xfrm>
              <a:off x="3341" y="2641"/>
              <a:ext cx="765" cy="338"/>
            </a:xfrm>
            <a:prstGeom prst="straightConnector1">
              <a:avLst/>
            </a:prstGeom>
            <a:noFill/>
            <a:ln w="19080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73" name="TextBox 72"/>
          <p:cNvSpPr txBox="1"/>
          <p:nvPr/>
        </p:nvSpPr>
        <p:spPr bwMode="auto">
          <a:xfrm>
            <a:off x="6372200" y="6597352"/>
            <a:ext cx="737752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Trees</a:t>
            </a:r>
          </a:p>
        </p:txBody>
      </p:sp>
    </p:spTree>
    <p:extLst>
      <p:ext uri="{BB962C8B-B14F-4D97-AF65-F5344CB8AC3E}">
        <p14:creationId xmlns:p14="http://schemas.microsoft.com/office/powerpoint/2010/main" val="11766987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AutoShape 145"/>
          <p:cNvSpPr>
            <a:spLocks noChangeArrowheads="1"/>
          </p:cNvSpPr>
          <p:nvPr/>
        </p:nvSpPr>
        <p:spPr bwMode="auto">
          <a:xfrm>
            <a:off x="6934200" y="2743200"/>
            <a:ext cx="1981200" cy="1828800"/>
          </a:xfrm>
          <a:prstGeom prst="triangle">
            <a:avLst>
              <a:gd name="adj" fmla="val 50000"/>
            </a:avLst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rgbClr val="40458C"/>
            </a:solidFill>
            <a:miter lim="800000"/>
            <a:headEnd/>
            <a:tailEnd/>
          </a:ln>
          <a:effectLst/>
        </p:spPr>
        <p:txBody>
          <a:bodyPr wrap="none" tIns="2651760" bIns="0" anchor="b" anchorCtr="1"/>
          <a:lstStyle/>
          <a:p>
            <a:pPr algn="ctr" eaLnBrk="1" hangingPunct="1"/>
            <a:endParaRPr lang="en-US" dirty="0">
              <a:solidFill>
                <a:srgbClr val="40458C"/>
              </a:solidFill>
              <a:latin typeface="Tahom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Terminology</a:t>
            </a:r>
          </a:p>
        </p:txBody>
      </p:sp>
      <p:sp>
        <p:nvSpPr>
          <p:cNvPr id="6" name="Rectangle 7"/>
          <p:cNvSpPr txBox="1">
            <a:spLocks noChangeArrowheads="1"/>
          </p:cNvSpPr>
          <p:nvPr/>
        </p:nvSpPr>
        <p:spPr>
          <a:xfrm>
            <a:off x="335782" y="1654628"/>
            <a:ext cx="4552950" cy="4974772"/>
          </a:xfrm>
          <a:prstGeom prst="rect">
            <a:avLst/>
          </a:prstGeom>
          <a:ln/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3000"/>
              </a:lnSpc>
              <a:spcBef>
                <a:spcPts val="500"/>
              </a:spcBef>
              <a:buSzPct val="10000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400" b="1" dirty="0"/>
              <a:t>Root: </a:t>
            </a:r>
            <a:r>
              <a:rPr lang="en-GB" sz="1400" dirty="0"/>
              <a:t>node without a parent (A)</a:t>
            </a:r>
          </a:p>
          <a:p>
            <a:pPr>
              <a:lnSpc>
                <a:spcPct val="90000"/>
              </a:lnSpc>
              <a:spcBef>
                <a:spcPts val="500"/>
              </a:spcBef>
              <a:buSzPct val="10000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400" b="1" dirty="0"/>
              <a:t>Internal node: </a:t>
            </a:r>
            <a:r>
              <a:rPr lang="en-GB" sz="1400" dirty="0"/>
              <a:t>node with at least one child (A, B, C, F)</a:t>
            </a:r>
          </a:p>
          <a:p>
            <a:pPr>
              <a:lnSpc>
                <a:spcPct val="90000"/>
              </a:lnSpc>
              <a:spcBef>
                <a:spcPts val="500"/>
              </a:spcBef>
              <a:buSzPct val="10000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400" b="1" dirty="0"/>
              <a:t>External node (a.k.a. leaf ): </a:t>
            </a:r>
            <a:r>
              <a:rPr lang="en-GB" sz="1400" dirty="0"/>
              <a:t>node without children (E, I, J, K, G, H, D)</a:t>
            </a:r>
          </a:p>
          <a:p>
            <a:pPr>
              <a:lnSpc>
                <a:spcPct val="90000"/>
              </a:lnSpc>
              <a:spcBef>
                <a:spcPts val="500"/>
              </a:spcBef>
              <a:buSzPct val="10000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400" b="1" dirty="0"/>
              <a:t>Parent node: </a:t>
            </a:r>
            <a:r>
              <a:rPr lang="en-GB" sz="1400" dirty="0"/>
              <a:t>node immediately above a given node (parent of C is A)</a:t>
            </a:r>
          </a:p>
          <a:p>
            <a:pPr>
              <a:lnSpc>
                <a:spcPct val="90000"/>
              </a:lnSpc>
              <a:spcBef>
                <a:spcPts val="500"/>
              </a:spcBef>
              <a:buSzPct val="10000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400" b="1" dirty="0"/>
              <a:t>Child node:</a:t>
            </a:r>
            <a:r>
              <a:rPr lang="en-GB" sz="1400" dirty="0"/>
              <a:t> node(s) immediately below a given node (children of C are G and H)</a:t>
            </a:r>
          </a:p>
          <a:p>
            <a:pPr>
              <a:lnSpc>
                <a:spcPct val="90000"/>
              </a:lnSpc>
              <a:spcBef>
                <a:spcPts val="500"/>
              </a:spcBef>
              <a:buSzPct val="10000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400" b="1" dirty="0"/>
              <a:t>Ancestors of a node: </a:t>
            </a:r>
            <a:r>
              <a:rPr lang="en-GB" sz="1400" dirty="0"/>
              <a:t>parent, grandparent, grand-grandparent, etc. (ancestors of G are C, A)</a:t>
            </a:r>
          </a:p>
          <a:p>
            <a:pPr>
              <a:lnSpc>
                <a:spcPct val="90000"/>
              </a:lnSpc>
              <a:spcBef>
                <a:spcPts val="500"/>
              </a:spcBef>
              <a:buSzPct val="10000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400" b="1" dirty="0"/>
              <a:t>Depth of a node: </a:t>
            </a:r>
            <a:r>
              <a:rPr lang="en-GB" sz="1400" dirty="0"/>
              <a:t>number of ancestors (I has depth 3)</a:t>
            </a:r>
          </a:p>
          <a:p>
            <a:pPr>
              <a:lnSpc>
                <a:spcPct val="90000"/>
              </a:lnSpc>
              <a:spcBef>
                <a:spcPts val="500"/>
              </a:spcBef>
              <a:buSzPct val="10000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400" b="1" dirty="0"/>
              <a:t>Height of a tree: </a:t>
            </a:r>
            <a:r>
              <a:rPr lang="en-GB" sz="1400" dirty="0"/>
              <a:t>maximum depth of any node (tree with just a root has height 0, this tree has height 3)</a:t>
            </a:r>
          </a:p>
          <a:p>
            <a:pPr>
              <a:lnSpc>
                <a:spcPct val="90000"/>
              </a:lnSpc>
              <a:spcBef>
                <a:spcPts val="500"/>
              </a:spcBef>
              <a:buSzPct val="10000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400" b="1" dirty="0">
                <a:latin typeface="+mj-lt"/>
              </a:rPr>
              <a:t>Descendant of a node: </a:t>
            </a:r>
            <a:r>
              <a:rPr lang="en-GB" sz="1400" dirty="0">
                <a:latin typeface="+mj-lt"/>
              </a:rPr>
              <a:t>child, grandchild, grand-grandchild, etc.</a:t>
            </a:r>
          </a:p>
          <a:p>
            <a:pPr>
              <a:lnSpc>
                <a:spcPct val="90000"/>
              </a:lnSpc>
              <a:spcBef>
                <a:spcPts val="500"/>
              </a:spcBef>
              <a:buSzPct val="10000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400" b="1" dirty="0" err="1">
                <a:latin typeface="+mj-lt"/>
              </a:rPr>
              <a:t>Subtree</a:t>
            </a:r>
            <a:r>
              <a:rPr lang="en-GB" sz="1400" b="1" dirty="0">
                <a:latin typeface="+mj-lt"/>
              </a:rPr>
              <a:t>: </a:t>
            </a:r>
            <a:r>
              <a:rPr lang="en-GB" sz="1400" dirty="0">
                <a:latin typeface="+mj-lt"/>
              </a:rPr>
              <a:t>tree consisting of a node and its descendants</a:t>
            </a:r>
          </a:p>
        </p:txBody>
      </p:sp>
      <p:grpSp>
        <p:nvGrpSpPr>
          <p:cNvPr id="8" name="Group 78"/>
          <p:cNvGrpSpPr>
            <a:grpSpLocks/>
          </p:cNvGrpSpPr>
          <p:nvPr/>
        </p:nvGrpSpPr>
        <p:grpSpPr bwMode="auto">
          <a:xfrm>
            <a:off x="5192713" y="2206626"/>
            <a:ext cx="3706813" cy="3124200"/>
            <a:chOff x="3168" y="1680"/>
            <a:chExt cx="2335" cy="1968"/>
          </a:xfrm>
        </p:grpSpPr>
        <p:grpSp>
          <p:nvGrpSpPr>
            <p:cNvPr id="9" name="Group 79"/>
            <p:cNvGrpSpPr>
              <a:grpSpLocks/>
            </p:cNvGrpSpPr>
            <p:nvPr/>
          </p:nvGrpSpPr>
          <p:grpSpPr bwMode="auto">
            <a:xfrm>
              <a:off x="4249" y="1680"/>
              <a:ext cx="213" cy="236"/>
              <a:chOff x="4249" y="1680"/>
              <a:chExt cx="213" cy="236"/>
            </a:xfrm>
          </p:grpSpPr>
          <p:sp>
            <p:nvSpPr>
              <p:cNvPr id="70" name="AutoShape 80"/>
              <p:cNvSpPr>
                <a:spLocks noChangeArrowheads="1"/>
              </p:cNvSpPr>
              <p:nvPr/>
            </p:nvSpPr>
            <p:spPr bwMode="auto">
              <a:xfrm>
                <a:off x="4249" y="1680"/>
                <a:ext cx="214" cy="237"/>
              </a:xfrm>
              <a:prstGeom prst="roundRect">
                <a:avLst>
                  <a:gd name="adj" fmla="val 16819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 w="19080">
                <a:solidFill>
                  <a:srgbClr val="40458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1" name="Group 81"/>
              <p:cNvGrpSpPr>
                <a:grpSpLocks/>
              </p:cNvGrpSpPr>
              <p:nvPr/>
            </p:nvGrpSpPr>
            <p:grpSpPr bwMode="auto">
              <a:xfrm>
                <a:off x="4261" y="1692"/>
                <a:ext cx="190" cy="213"/>
                <a:chOff x="4261" y="1692"/>
                <a:chExt cx="190" cy="213"/>
              </a:xfrm>
            </p:grpSpPr>
            <p:sp>
              <p:nvSpPr>
                <p:cNvPr id="72" name="AutoShape 82"/>
                <p:cNvSpPr>
                  <a:spLocks noChangeArrowheads="1"/>
                </p:cNvSpPr>
                <p:nvPr/>
              </p:nvSpPr>
              <p:spPr bwMode="auto">
                <a:xfrm>
                  <a:off x="4261" y="1692"/>
                  <a:ext cx="191" cy="214"/>
                </a:xfrm>
                <a:prstGeom prst="roundRect">
                  <a:avLst>
                    <a:gd name="adj" fmla="val 523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3" name="AutoShape 83"/>
                <p:cNvSpPr>
                  <a:spLocks noChangeArrowheads="1"/>
                </p:cNvSpPr>
                <p:nvPr/>
              </p:nvSpPr>
              <p:spPr bwMode="auto">
                <a:xfrm>
                  <a:off x="4261" y="1692"/>
                  <a:ext cx="191" cy="214"/>
                </a:xfrm>
                <a:prstGeom prst="roundRect">
                  <a:avLst>
                    <a:gd name="adj" fmla="val 523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40458C"/>
                    </a:buClr>
                    <a:buSzPct val="100000"/>
                    <a:buFont typeface="Tahoma" pitchFamily="34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</a:pPr>
                  <a:r>
                    <a:rPr lang="en-GB" sz="1600">
                      <a:solidFill>
                        <a:schemeClr val="tx1"/>
                      </a:solidFill>
                      <a:latin typeface="Tahoma" pitchFamily="34" charset="0"/>
                    </a:rPr>
                    <a:t>A</a:t>
                  </a:r>
                </a:p>
              </p:txBody>
            </p:sp>
          </p:grpSp>
        </p:grpSp>
        <p:grpSp>
          <p:nvGrpSpPr>
            <p:cNvPr id="10" name="Group 84"/>
            <p:cNvGrpSpPr>
              <a:grpSpLocks/>
            </p:cNvGrpSpPr>
            <p:nvPr/>
          </p:nvGrpSpPr>
          <p:grpSpPr bwMode="auto">
            <a:xfrm>
              <a:off x="3417" y="2256"/>
              <a:ext cx="211" cy="236"/>
              <a:chOff x="3417" y="2256"/>
              <a:chExt cx="211" cy="236"/>
            </a:xfrm>
          </p:grpSpPr>
          <p:sp>
            <p:nvSpPr>
              <p:cNvPr id="66" name="AutoShape 85"/>
              <p:cNvSpPr>
                <a:spLocks noChangeArrowheads="1"/>
              </p:cNvSpPr>
              <p:nvPr/>
            </p:nvSpPr>
            <p:spPr bwMode="auto">
              <a:xfrm>
                <a:off x="3417" y="2256"/>
                <a:ext cx="212" cy="237"/>
              </a:xfrm>
              <a:prstGeom prst="roundRect">
                <a:avLst>
                  <a:gd name="adj" fmla="val 16509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 w="19080">
                <a:solidFill>
                  <a:srgbClr val="40458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67" name="Group 86"/>
              <p:cNvGrpSpPr>
                <a:grpSpLocks/>
              </p:cNvGrpSpPr>
              <p:nvPr/>
            </p:nvGrpSpPr>
            <p:grpSpPr bwMode="auto">
              <a:xfrm>
                <a:off x="3429" y="2268"/>
                <a:ext cx="188" cy="213"/>
                <a:chOff x="3429" y="2268"/>
                <a:chExt cx="188" cy="213"/>
              </a:xfrm>
            </p:grpSpPr>
            <p:sp>
              <p:nvSpPr>
                <p:cNvPr id="68" name="AutoShape 87"/>
                <p:cNvSpPr>
                  <a:spLocks noChangeArrowheads="1"/>
                </p:cNvSpPr>
                <p:nvPr/>
              </p:nvSpPr>
              <p:spPr bwMode="auto">
                <a:xfrm>
                  <a:off x="3429" y="2268"/>
                  <a:ext cx="189" cy="214"/>
                </a:xfrm>
                <a:prstGeom prst="roundRect">
                  <a:avLst>
                    <a:gd name="adj" fmla="val 528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9" name="AutoShape 88"/>
                <p:cNvSpPr>
                  <a:spLocks noChangeArrowheads="1"/>
                </p:cNvSpPr>
                <p:nvPr/>
              </p:nvSpPr>
              <p:spPr bwMode="auto">
                <a:xfrm>
                  <a:off x="3429" y="2268"/>
                  <a:ext cx="189" cy="214"/>
                </a:xfrm>
                <a:prstGeom prst="roundRect">
                  <a:avLst>
                    <a:gd name="adj" fmla="val 528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40458C"/>
                    </a:buClr>
                    <a:buSzPct val="100000"/>
                    <a:buFont typeface="Tahoma" pitchFamily="34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</a:pPr>
                  <a:r>
                    <a:rPr lang="en-GB" sz="1600">
                      <a:solidFill>
                        <a:schemeClr val="tx1"/>
                      </a:solidFill>
                      <a:latin typeface="Tahoma" pitchFamily="34" charset="0"/>
                    </a:rPr>
                    <a:t>B</a:t>
                  </a:r>
                </a:p>
              </p:txBody>
            </p:sp>
          </p:grpSp>
        </p:grpSp>
        <p:grpSp>
          <p:nvGrpSpPr>
            <p:cNvPr id="11" name="Group 89"/>
            <p:cNvGrpSpPr>
              <a:grpSpLocks/>
            </p:cNvGrpSpPr>
            <p:nvPr/>
          </p:nvGrpSpPr>
          <p:grpSpPr bwMode="auto">
            <a:xfrm>
              <a:off x="5280" y="2255"/>
              <a:ext cx="223" cy="238"/>
              <a:chOff x="5280" y="2255"/>
              <a:chExt cx="223" cy="238"/>
            </a:xfrm>
          </p:grpSpPr>
          <p:sp>
            <p:nvSpPr>
              <p:cNvPr id="62" name="AutoShape 90"/>
              <p:cNvSpPr>
                <a:spLocks noChangeArrowheads="1"/>
              </p:cNvSpPr>
              <p:nvPr/>
            </p:nvSpPr>
            <p:spPr bwMode="auto">
              <a:xfrm>
                <a:off x="5280" y="2255"/>
                <a:ext cx="224" cy="239"/>
              </a:xfrm>
              <a:prstGeom prst="roundRect">
                <a:avLst>
                  <a:gd name="adj" fmla="val 16514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 w="19080">
                <a:solidFill>
                  <a:srgbClr val="40458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63" name="Group 91"/>
              <p:cNvGrpSpPr>
                <a:grpSpLocks/>
              </p:cNvGrpSpPr>
              <p:nvPr/>
            </p:nvGrpSpPr>
            <p:grpSpPr bwMode="auto">
              <a:xfrm>
                <a:off x="5293" y="2267"/>
                <a:ext cx="198" cy="213"/>
                <a:chOff x="5293" y="2267"/>
                <a:chExt cx="198" cy="213"/>
              </a:xfrm>
            </p:grpSpPr>
            <p:sp>
              <p:nvSpPr>
                <p:cNvPr id="64" name="AutoShape 92"/>
                <p:cNvSpPr>
                  <a:spLocks noChangeArrowheads="1"/>
                </p:cNvSpPr>
                <p:nvPr/>
              </p:nvSpPr>
              <p:spPr bwMode="auto">
                <a:xfrm>
                  <a:off x="5293" y="2267"/>
                  <a:ext cx="199" cy="214"/>
                </a:xfrm>
                <a:prstGeom prst="roundRect">
                  <a:avLst>
                    <a:gd name="adj" fmla="val 505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" name="AutoShape 93"/>
                <p:cNvSpPr>
                  <a:spLocks noChangeArrowheads="1"/>
                </p:cNvSpPr>
                <p:nvPr/>
              </p:nvSpPr>
              <p:spPr bwMode="auto">
                <a:xfrm>
                  <a:off x="5293" y="2267"/>
                  <a:ext cx="199" cy="214"/>
                </a:xfrm>
                <a:prstGeom prst="roundRect">
                  <a:avLst>
                    <a:gd name="adj" fmla="val 505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40458C"/>
                    </a:buClr>
                    <a:buSzPct val="100000"/>
                    <a:buFont typeface="Tahoma" pitchFamily="34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</a:pPr>
                  <a:r>
                    <a:rPr lang="en-GB" sz="1600">
                      <a:solidFill>
                        <a:schemeClr val="tx1"/>
                      </a:solidFill>
                      <a:latin typeface="Tahoma" pitchFamily="34" charset="0"/>
                    </a:rPr>
                    <a:t>D</a:t>
                  </a:r>
                </a:p>
              </p:txBody>
            </p:sp>
          </p:grpSp>
        </p:grpSp>
        <p:grpSp>
          <p:nvGrpSpPr>
            <p:cNvPr id="12" name="Group 94"/>
            <p:cNvGrpSpPr>
              <a:grpSpLocks/>
            </p:cNvGrpSpPr>
            <p:nvPr/>
          </p:nvGrpSpPr>
          <p:grpSpPr bwMode="auto">
            <a:xfrm>
              <a:off x="4787" y="2255"/>
              <a:ext cx="213" cy="238"/>
              <a:chOff x="4787" y="2255"/>
              <a:chExt cx="213" cy="238"/>
            </a:xfrm>
          </p:grpSpPr>
          <p:sp>
            <p:nvSpPr>
              <p:cNvPr id="58" name="AutoShape 95"/>
              <p:cNvSpPr>
                <a:spLocks noChangeArrowheads="1"/>
              </p:cNvSpPr>
              <p:nvPr/>
            </p:nvSpPr>
            <p:spPr bwMode="auto">
              <a:xfrm>
                <a:off x="4787" y="2255"/>
                <a:ext cx="214" cy="239"/>
              </a:xfrm>
              <a:prstGeom prst="roundRect">
                <a:avLst>
                  <a:gd name="adj" fmla="val 16819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 w="19080">
                <a:solidFill>
                  <a:srgbClr val="40458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9" name="Group 96"/>
              <p:cNvGrpSpPr>
                <a:grpSpLocks/>
              </p:cNvGrpSpPr>
              <p:nvPr/>
            </p:nvGrpSpPr>
            <p:grpSpPr bwMode="auto">
              <a:xfrm>
                <a:off x="4799" y="2267"/>
                <a:ext cx="190" cy="215"/>
                <a:chOff x="4799" y="2267"/>
                <a:chExt cx="190" cy="215"/>
              </a:xfrm>
            </p:grpSpPr>
            <p:sp>
              <p:nvSpPr>
                <p:cNvPr id="60" name="AutoShape 97"/>
                <p:cNvSpPr>
                  <a:spLocks noChangeArrowheads="1"/>
                </p:cNvSpPr>
                <p:nvPr/>
              </p:nvSpPr>
              <p:spPr bwMode="auto">
                <a:xfrm>
                  <a:off x="4799" y="2267"/>
                  <a:ext cx="191" cy="216"/>
                </a:xfrm>
                <a:prstGeom prst="roundRect">
                  <a:avLst>
                    <a:gd name="adj" fmla="val 523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" name="AutoShape 98"/>
                <p:cNvSpPr>
                  <a:spLocks noChangeArrowheads="1"/>
                </p:cNvSpPr>
                <p:nvPr/>
              </p:nvSpPr>
              <p:spPr bwMode="auto">
                <a:xfrm>
                  <a:off x="4799" y="2267"/>
                  <a:ext cx="191" cy="216"/>
                </a:xfrm>
                <a:prstGeom prst="roundRect">
                  <a:avLst>
                    <a:gd name="adj" fmla="val 523"/>
                  </a:avLst>
                </a:prstGeom>
                <a:no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40458C"/>
                    </a:buClr>
                    <a:buSzPct val="100000"/>
                    <a:buFont typeface="Tahoma" pitchFamily="34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</a:pPr>
                  <a:r>
                    <a:rPr lang="en-GB" sz="1600">
                      <a:solidFill>
                        <a:schemeClr val="tx1"/>
                      </a:solidFill>
                      <a:latin typeface="Tahoma" pitchFamily="34" charset="0"/>
                    </a:rPr>
                    <a:t>C</a:t>
                  </a:r>
                </a:p>
              </p:txBody>
            </p:sp>
          </p:grpSp>
        </p:grpSp>
        <p:grpSp>
          <p:nvGrpSpPr>
            <p:cNvPr id="13" name="Group 99"/>
            <p:cNvGrpSpPr>
              <a:grpSpLocks/>
            </p:cNvGrpSpPr>
            <p:nvPr/>
          </p:nvGrpSpPr>
          <p:grpSpPr bwMode="auto">
            <a:xfrm>
              <a:off x="4527" y="2831"/>
              <a:ext cx="221" cy="238"/>
              <a:chOff x="4527" y="2831"/>
              <a:chExt cx="221" cy="238"/>
            </a:xfrm>
          </p:grpSpPr>
          <p:sp>
            <p:nvSpPr>
              <p:cNvPr id="54" name="AutoShape 100"/>
              <p:cNvSpPr>
                <a:spLocks noChangeArrowheads="1"/>
              </p:cNvSpPr>
              <p:nvPr/>
            </p:nvSpPr>
            <p:spPr bwMode="auto">
              <a:xfrm>
                <a:off x="4527" y="2831"/>
                <a:ext cx="222" cy="239"/>
              </a:xfrm>
              <a:prstGeom prst="roundRect">
                <a:avLst>
                  <a:gd name="adj" fmla="val 16667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 w="19080">
                <a:solidFill>
                  <a:srgbClr val="40458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5" name="Group 101"/>
              <p:cNvGrpSpPr>
                <a:grpSpLocks/>
              </p:cNvGrpSpPr>
              <p:nvPr/>
            </p:nvGrpSpPr>
            <p:grpSpPr bwMode="auto">
              <a:xfrm>
                <a:off x="4539" y="2843"/>
                <a:ext cx="197" cy="214"/>
                <a:chOff x="4539" y="2843"/>
                <a:chExt cx="197" cy="214"/>
              </a:xfrm>
            </p:grpSpPr>
            <p:sp>
              <p:nvSpPr>
                <p:cNvPr id="56" name="AutoShape 102"/>
                <p:cNvSpPr>
                  <a:spLocks noChangeArrowheads="1"/>
                </p:cNvSpPr>
                <p:nvPr/>
              </p:nvSpPr>
              <p:spPr bwMode="auto">
                <a:xfrm>
                  <a:off x="4539" y="2843"/>
                  <a:ext cx="198" cy="215"/>
                </a:xfrm>
                <a:prstGeom prst="roundRect">
                  <a:avLst>
                    <a:gd name="adj" fmla="val 505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" name="AutoShape 103"/>
                <p:cNvSpPr>
                  <a:spLocks noChangeArrowheads="1"/>
                </p:cNvSpPr>
                <p:nvPr/>
              </p:nvSpPr>
              <p:spPr bwMode="auto">
                <a:xfrm>
                  <a:off x="4539" y="2843"/>
                  <a:ext cx="198" cy="215"/>
                </a:xfrm>
                <a:prstGeom prst="roundRect">
                  <a:avLst>
                    <a:gd name="adj" fmla="val 505"/>
                  </a:avLst>
                </a:prstGeom>
                <a:no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40458C"/>
                    </a:buClr>
                    <a:buSzPct val="100000"/>
                    <a:buFont typeface="Tahoma" pitchFamily="34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</a:pPr>
                  <a:r>
                    <a:rPr lang="en-GB" sz="1600" dirty="0">
                      <a:solidFill>
                        <a:schemeClr val="tx1"/>
                      </a:solidFill>
                      <a:latin typeface="Tahoma" pitchFamily="34" charset="0"/>
                    </a:rPr>
                    <a:t>G</a:t>
                  </a:r>
                </a:p>
              </p:txBody>
            </p:sp>
          </p:grpSp>
        </p:grpSp>
        <p:grpSp>
          <p:nvGrpSpPr>
            <p:cNvPr id="14" name="Group 104"/>
            <p:cNvGrpSpPr>
              <a:grpSpLocks/>
            </p:cNvGrpSpPr>
            <p:nvPr/>
          </p:nvGrpSpPr>
          <p:grpSpPr bwMode="auto">
            <a:xfrm>
              <a:off x="5040" y="2831"/>
              <a:ext cx="222" cy="238"/>
              <a:chOff x="5040" y="2831"/>
              <a:chExt cx="222" cy="238"/>
            </a:xfrm>
          </p:grpSpPr>
          <p:sp>
            <p:nvSpPr>
              <p:cNvPr id="50" name="AutoShape 105"/>
              <p:cNvSpPr>
                <a:spLocks noChangeArrowheads="1"/>
              </p:cNvSpPr>
              <p:nvPr/>
            </p:nvSpPr>
            <p:spPr bwMode="auto">
              <a:xfrm>
                <a:off x="5040" y="2831"/>
                <a:ext cx="223" cy="239"/>
              </a:xfrm>
              <a:prstGeom prst="roundRect">
                <a:avLst>
                  <a:gd name="adj" fmla="val 16667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 w="19080">
                <a:solidFill>
                  <a:srgbClr val="40458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1" name="Group 106"/>
              <p:cNvGrpSpPr>
                <a:grpSpLocks/>
              </p:cNvGrpSpPr>
              <p:nvPr/>
            </p:nvGrpSpPr>
            <p:grpSpPr bwMode="auto">
              <a:xfrm>
                <a:off x="5052" y="2843"/>
                <a:ext cx="198" cy="214"/>
                <a:chOff x="5052" y="2843"/>
                <a:chExt cx="198" cy="214"/>
              </a:xfrm>
            </p:grpSpPr>
            <p:sp>
              <p:nvSpPr>
                <p:cNvPr id="52" name="AutoShape 107"/>
                <p:cNvSpPr>
                  <a:spLocks noChangeArrowheads="1"/>
                </p:cNvSpPr>
                <p:nvPr/>
              </p:nvSpPr>
              <p:spPr bwMode="auto">
                <a:xfrm>
                  <a:off x="5052" y="2843"/>
                  <a:ext cx="199" cy="215"/>
                </a:xfrm>
                <a:prstGeom prst="roundRect">
                  <a:avLst>
                    <a:gd name="adj" fmla="val 505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" name="AutoShape 108"/>
                <p:cNvSpPr>
                  <a:spLocks noChangeArrowheads="1"/>
                </p:cNvSpPr>
                <p:nvPr/>
              </p:nvSpPr>
              <p:spPr bwMode="auto">
                <a:xfrm>
                  <a:off x="5052" y="2843"/>
                  <a:ext cx="199" cy="215"/>
                </a:xfrm>
                <a:prstGeom prst="roundRect">
                  <a:avLst>
                    <a:gd name="adj" fmla="val 505"/>
                  </a:avLst>
                </a:prstGeom>
                <a:no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40458C"/>
                    </a:buClr>
                    <a:buSzPct val="100000"/>
                    <a:buFont typeface="Tahoma" pitchFamily="34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</a:pPr>
                  <a:r>
                    <a:rPr lang="en-GB" sz="1600">
                      <a:solidFill>
                        <a:schemeClr val="tx1"/>
                      </a:solidFill>
                      <a:latin typeface="Tahoma" pitchFamily="34" charset="0"/>
                    </a:rPr>
                    <a:t>H</a:t>
                  </a:r>
                </a:p>
              </p:txBody>
            </p:sp>
          </p:grpSp>
        </p:grpSp>
        <p:grpSp>
          <p:nvGrpSpPr>
            <p:cNvPr id="15" name="Group 109"/>
            <p:cNvGrpSpPr>
              <a:grpSpLocks/>
            </p:cNvGrpSpPr>
            <p:nvPr/>
          </p:nvGrpSpPr>
          <p:grpSpPr bwMode="auto">
            <a:xfrm>
              <a:off x="3168" y="2829"/>
              <a:ext cx="206" cy="240"/>
              <a:chOff x="3168" y="2829"/>
              <a:chExt cx="206" cy="240"/>
            </a:xfrm>
          </p:grpSpPr>
          <p:sp>
            <p:nvSpPr>
              <p:cNvPr id="46" name="AutoShape 110"/>
              <p:cNvSpPr>
                <a:spLocks noChangeArrowheads="1"/>
              </p:cNvSpPr>
              <p:nvPr/>
            </p:nvSpPr>
            <p:spPr bwMode="auto">
              <a:xfrm>
                <a:off x="3168" y="2829"/>
                <a:ext cx="207" cy="241"/>
              </a:xfrm>
              <a:prstGeom prst="roundRect">
                <a:avLst>
                  <a:gd name="adj" fmla="val 16986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 w="19080">
                <a:solidFill>
                  <a:srgbClr val="40458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7" name="Group 111"/>
              <p:cNvGrpSpPr>
                <a:grpSpLocks/>
              </p:cNvGrpSpPr>
              <p:nvPr/>
            </p:nvGrpSpPr>
            <p:grpSpPr bwMode="auto">
              <a:xfrm>
                <a:off x="3180" y="2841"/>
                <a:ext cx="183" cy="217"/>
                <a:chOff x="3180" y="2841"/>
                <a:chExt cx="183" cy="217"/>
              </a:xfrm>
            </p:grpSpPr>
            <p:sp>
              <p:nvSpPr>
                <p:cNvPr id="48" name="AutoShape 112"/>
                <p:cNvSpPr>
                  <a:spLocks noChangeArrowheads="1"/>
                </p:cNvSpPr>
                <p:nvPr/>
              </p:nvSpPr>
              <p:spPr bwMode="auto">
                <a:xfrm>
                  <a:off x="3180" y="2841"/>
                  <a:ext cx="184" cy="218"/>
                </a:xfrm>
                <a:prstGeom prst="roundRect">
                  <a:avLst>
                    <a:gd name="adj" fmla="val 542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AutoShape 113"/>
                <p:cNvSpPr>
                  <a:spLocks noChangeArrowheads="1"/>
                </p:cNvSpPr>
                <p:nvPr/>
              </p:nvSpPr>
              <p:spPr bwMode="auto">
                <a:xfrm>
                  <a:off x="3180" y="2841"/>
                  <a:ext cx="184" cy="218"/>
                </a:xfrm>
                <a:prstGeom prst="roundRect">
                  <a:avLst>
                    <a:gd name="adj" fmla="val 542"/>
                  </a:avLst>
                </a:prstGeom>
                <a:no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40458C"/>
                    </a:buClr>
                    <a:buSzPct val="100000"/>
                    <a:buFont typeface="Tahoma" pitchFamily="34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</a:pPr>
                  <a:r>
                    <a:rPr lang="en-GB" sz="1600">
                      <a:solidFill>
                        <a:schemeClr val="tx1"/>
                      </a:solidFill>
                      <a:latin typeface="Tahoma" pitchFamily="34" charset="0"/>
                    </a:rPr>
                    <a:t>E</a:t>
                  </a:r>
                </a:p>
              </p:txBody>
            </p:sp>
          </p:grpSp>
        </p:grpSp>
        <p:grpSp>
          <p:nvGrpSpPr>
            <p:cNvPr id="16" name="Group 114"/>
            <p:cNvGrpSpPr>
              <a:grpSpLocks/>
            </p:cNvGrpSpPr>
            <p:nvPr/>
          </p:nvGrpSpPr>
          <p:grpSpPr bwMode="auto">
            <a:xfrm>
              <a:off x="3672" y="2832"/>
              <a:ext cx="201" cy="236"/>
              <a:chOff x="3672" y="2832"/>
              <a:chExt cx="201" cy="236"/>
            </a:xfrm>
          </p:grpSpPr>
          <p:sp>
            <p:nvSpPr>
              <p:cNvPr id="42" name="AutoShape 115"/>
              <p:cNvSpPr>
                <a:spLocks noChangeArrowheads="1"/>
              </p:cNvSpPr>
              <p:nvPr/>
            </p:nvSpPr>
            <p:spPr bwMode="auto">
              <a:xfrm>
                <a:off x="3672" y="2832"/>
                <a:ext cx="202" cy="237"/>
              </a:xfrm>
              <a:prstGeom prst="roundRect">
                <a:avLst>
                  <a:gd name="adj" fmla="val 16829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 w="19080">
                <a:solidFill>
                  <a:srgbClr val="40458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3" name="Group 116"/>
              <p:cNvGrpSpPr>
                <a:grpSpLocks/>
              </p:cNvGrpSpPr>
              <p:nvPr/>
            </p:nvGrpSpPr>
            <p:grpSpPr bwMode="auto">
              <a:xfrm>
                <a:off x="3683" y="2843"/>
                <a:ext cx="179" cy="214"/>
                <a:chOff x="3683" y="2843"/>
                <a:chExt cx="179" cy="214"/>
              </a:xfrm>
            </p:grpSpPr>
            <p:sp>
              <p:nvSpPr>
                <p:cNvPr id="44" name="AutoShape 117"/>
                <p:cNvSpPr>
                  <a:spLocks noChangeArrowheads="1"/>
                </p:cNvSpPr>
                <p:nvPr/>
              </p:nvSpPr>
              <p:spPr bwMode="auto">
                <a:xfrm>
                  <a:off x="3683" y="2843"/>
                  <a:ext cx="180" cy="215"/>
                </a:xfrm>
                <a:prstGeom prst="roundRect">
                  <a:avLst>
                    <a:gd name="adj" fmla="val 556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" name="AutoShape 118"/>
                <p:cNvSpPr>
                  <a:spLocks noChangeArrowheads="1"/>
                </p:cNvSpPr>
                <p:nvPr/>
              </p:nvSpPr>
              <p:spPr bwMode="auto">
                <a:xfrm>
                  <a:off x="3683" y="2843"/>
                  <a:ext cx="180" cy="215"/>
                </a:xfrm>
                <a:prstGeom prst="roundRect">
                  <a:avLst>
                    <a:gd name="adj" fmla="val 556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40458C"/>
                    </a:buClr>
                    <a:buSzPct val="100000"/>
                    <a:buFont typeface="Tahoma" pitchFamily="34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</a:pPr>
                  <a:r>
                    <a:rPr lang="en-GB" sz="1600">
                      <a:solidFill>
                        <a:schemeClr val="tx1"/>
                      </a:solidFill>
                      <a:latin typeface="Tahoma" pitchFamily="34" charset="0"/>
                    </a:rPr>
                    <a:t>F</a:t>
                  </a:r>
                </a:p>
              </p:txBody>
            </p:sp>
          </p:grpSp>
        </p:grpSp>
        <p:cxnSp>
          <p:nvCxnSpPr>
            <p:cNvPr id="17" name="AutoShape 119"/>
            <p:cNvCxnSpPr>
              <a:cxnSpLocks noChangeShapeType="1"/>
              <a:stCxn id="70" idx="2"/>
              <a:endCxn id="66" idx="0"/>
            </p:cNvCxnSpPr>
            <p:nvPr/>
          </p:nvCxnSpPr>
          <p:spPr bwMode="auto">
            <a:xfrm flipH="1">
              <a:off x="3523" y="1917"/>
              <a:ext cx="833" cy="339"/>
            </a:xfrm>
            <a:prstGeom prst="straightConnector1">
              <a:avLst/>
            </a:prstGeom>
            <a:noFill/>
            <a:ln w="19080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AutoShape 120"/>
            <p:cNvCxnSpPr>
              <a:cxnSpLocks noChangeShapeType="1"/>
              <a:stCxn id="70" idx="2"/>
              <a:endCxn id="58" idx="0"/>
            </p:cNvCxnSpPr>
            <p:nvPr/>
          </p:nvCxnSpPr>
          <p:spPr bwMode="auto">
            <a:xfrm>
              <a:off x="4356" y="1917"/>
              <a:ext cx="538" cy="338"/>
            </a:xfrm>
            <a:prstGeom prst="straightConnector1">
              <a:avLst/>
            </a:prstGeom>
            <a:noFill/>
            <a:ln w="19080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AutoShape 121"/>
            <p:cNvCxnSpPr>
              <a:cxnSpLocks noChangeShapeType="1"/>
              <a:stCxn id="70" idx="2"/>
              <a:endCxn id="62" idx="0"/>
            </p:cNvCxnSpPr>
            <p:nvPr/>
          </p:nvCxnSpPr>
          <p:spPr bwMode="auto">
            <a:xfrm>
              <a:off x="4356" y="1917"/>
              <a:ext cx="1036" cy="338"/>
            </a:xfrm>
            <a:prstGeom prst="straightConnector1">
              <a:avLst/>
            </a:prstGeom>
            <a:noFill/>
            <a:ln w="19080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" name="AutoShape 122"/>
            <p:cNvCxnSpPr>
              <a:cxnSpLocks noChangeShapeType="1"/>
              <a:stCxn id="58" idx="2"/>
              <a:endCxn id="50" idx="0"/>
            </p:cNvCxnSpPr>
            <p:nvPr/>
          </p:nvCxnSpPr>
          <p:spPr bwMode="auto">
            <a:xfrm>
              <a:off x="4894" y="2494"/>
              <a:ext cx="258" cy="337"/>
            </a:xfrm>
            <a:prstGeom prst="straightConnector1">
              <a:avLst/>
            </a:prstGeom>
            <a:noFill/>
            <a:ln w="19080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AutoShape 123"/>
            <p:cNvCxnSpPr>
              <a:cxnSpLocks noChangeShapeType="1"/>
              <a:stCxn id="58" idx="2"/>
              <a:endCxn id="54" idx="0"/>
            </p:cNvCxnSpPr>
            <p:nvPr/>
          </p:nvCxnSpPr>
          <p:spPr bwMode="auto">
            <a:xfrm flipH="1">
              <a:off x="4638" y="2494"/>
              <a:ext cx="256" cy="337"/>
            </a:xfrm>
            <a:prstGeom prst="straightConnector1">
              <a:avLst/>
            </a:prstGeom>
            <a:noFill/>
            <a:ln w="19080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124"/>
            <p:cNvCxnSpPr>
              <a:cxnSpLocks noChangeShapeType="1"/>
              <a:stCxn id="66" idx="2"/>
              <a:endCxn id="42" idx="0"/>
            </p:cNvCxnSpPr>
            <p:nvPr/>
          </p:nvCxnSpPr>
          <p:spPr bwMode="auto">
            <a:xfrm>
              <a:off x="3523" y="2493"/>
              <a:ext cx="250" cy="339"/>
            </a:xfrm>
            <a:prstGeom prst="straightConnector1">
              <a:avLst/>
            </a:prstGeom>
            <a:noFill/>
            <a:ln w="19080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" name="AutoShape 125"/>
            <p:cNvCxnSpPr>
              <a:cxnSpLocks noChangeShapeType="1"/>
              <a:stCxn id="66" idx="2"/>
              <a:endCxn id="46" idx="0"/>
            </p:cNvCxnSpPr>
            <p:nvPr/>
          </p:nvCxnSpPr>
          <p:spPr bwMode="auto">
            <a:xfrm flipH="1">
              <a:off x="3271" y="2493"/>
              <a:ext cx="251" cy="336"/>
            </a:xfrm>
            <a:prstGeom prst="straightConnector1">
              <a:avLst/>
            </a:prstGeom>
            <a:noFill/>
            <a:ln w="19080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4" name="Group 126"/>
            <p:cNvGrpSpPr>
              <a:grpSpLocks/>
            </p:cNvGrpSpPr>
            <p:nvPr/>
          </p:nvGrpSpPr>
          <p:grpSpPr bwMode="auto">
            <a:xfrm>
              <a:off x="3322" y="3411"/>
              <a:ext cx="180" cy="236"/>
              <a:chOff x="3322" y="3411"/>
              <a:chExt cx="180" cy="236"/>
            </a:xfrm>
          </p:grpSpPr>
          <p:sp>
            <p:nvSpPr>
              <p:cNvPr id="38" name="AutoShape 127"/>
              <p:cNvSpPr>
                <a:spLocks noChangeArrowheads="1"/>
              </p:cNvSpPr>
              <p:nvPr/>
            </p:nvSpPr>
            <p:spPr bwMode="auto">
              <a:xfrm>
                <a:off x="3322" y="3411"/>
                <a:ext cx="181" cy="237"/>
              </a:xfrm>
              <a:prstGeom prst="roundRect">
                <a:avLst>
                  <a:gd name="adj" fmla="val 16667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 w="19080">
                <a:solidFill>
                  <a:srgbClr val="40458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9" name="Group 128"/>
              <p:cNvGrpSpPr>
                <a:grpSpLocks/>
              </p:cNvGrpSpPr>
              <p:nvPr/>
            </p:nvGrpSpPr>
            <p:grpSpPr bwMode="auto">
              <a:xfrm>
                <a:off x="3332" y="3421"/>
                <a:ext cx="160" cy="216"/>
                <a:chOff x="3332" y="3421"/>
                <a:chExt cx="160" cy="216"/>
              </a:xfrm>
            </p:grpSpPr>
            <p:sp>
              <p:nvSpPr>
                <p:cNvPr id="40" name="AutoShape 129"/>
                <p:cNvSpPr>
                  <a:spLocks noChangeArrowheads="1"/>
                </p:cNvSpPr>
                <p:nvPr/>
              </p:nvSpPr>
              <p:spPr bwMode="auto">
                <a:xfrm>
                  <a:off x="3332" y="3421"/>
                  <a:ext cx="161" cy="217"/>
                </a:xfrm>
                <a:prstGeom prst="roundRect">
                  <a:avLst>
                    <a:gd name="adj" fmla="val 625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" name="AutoShape 130"/>
                <p:cNvSpPr>
                  <a:spLocks noChangeArrowheads="1"/>
                </p:cNvSpPr>
                <p:nvPr/>
              </p:nvSpPr>
              <p:spPr bwMode="auto">
                <a:xfrm>
                  <a:off x="3332" y="3421"/>
                  <a:ext cx="161" cy="217"/>
                </a:xfrm>
                <a:prstGeom prst="roundRect">
                  <a:avLst>
                    <a:gd name="adj" fmla="val 625"/>
                  </a:avLst>
                </a:prstGeom>
                <a:no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40458C"/>
                    </a:buClr>
                    <a:buSzPct val="100000"/>
                    <a:buFont typeface="Tahoma" pitchFamily="34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</a:pPr>
                  <a:r>
                    <a:rPr lang="en-GB" sz="1600" dirty="0">
                      <a:solidFill>
                        <a:schemeClr val="tx1"/>
                      </a:solidFill>
                      <a:latin typeface="Tahoma" pitchFamily="34" charset="0"/>
                    </a:rPr>
                    <a:t>I</a:t>
                  </a:r>
                </a:p>
              </p:txBody>
            </p:sp>
          </p:grpSp>
        </p:grpSp>
        <p:grpSp>
          <p:nvGrpSpPr>
            <p:cNvPr id="25" name="Group 131"/>
            <p:cNvGrpSpPr>
              <a:grpSpLocks/>
            </p:cNvGrpSpPr>
            <p:nvPr/>
          </p:nvGrpSpPr>
          <p:grpSpPr bwMode="auto">
            <a:xfrm>
              <a:off x="3688" y="3411"/>
              <a:ext cx="185" cy="236"/>
              <a:chOff x="3688" y="3411"/>
              <a:chExt cx="185" cy="236"/>
            </a:xfrm>
          </p:grpSpPr>
          <p:sp>
            <p:nvSpPr>
              <p:cNvPr id="34" name="AutoShape 132"/>
              <p:cNvSpPr>
                <a:spLocks noChangeArrowheads="1"/>
              </p:cNvSpPr>
              <p:nvPr/>
            </p:nvSpPr>
            <p:spPr bwMode="auto">
              <a:xfrm>
                <a:off x="3688" y="3411"/>
                <a:ext cx="186" cy="237"/>
              </a:xfrm>
              <a:prstGeom prst="roundRect">
                <a:avLst>
                  <a:gd name="adj" fmla="val 16667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 w="19080">
                <a:solidFill>
                  <a:srgbClr val="40458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5" name="Group 133"/>
              <p:cNvGrpSpPr>
                <a:grpSpLocks/>
              </p:cNvGrpSpPr>
              <p:nvPr/>
            </p:nvGrpSpPr>
            <p:grpSpPr bwMode="auto">
              <a:xfrm>
                <a:off x="3698" y="3421"/>
                <a:ext cx="165" cy="216"/>
                <a:chOff x="3698" y="3421"/>
                <a:chExt cx="165" cy="216"/>
              </a:xfrm>
            </p:grpSpPr>
            <p:sp>
              <p:nvSpPr>
                <p:cNvPr id="36" name="AutoShape 134"/>
                <p:cNvSpPr>
                  <a:spLocks noChangeArrowheads="1"/>
                </p:cNvSpPr>
                <p:nvPr/>
              </p:nvSpPr>
              <p:spPr bwMode="auto">
                <a:xfrm>
                  <a:off x="3698" y="3421"/>
                  <a:ext cx="166" cy="217"/>
                </a:xfrm>
                <a:prstGeom prst="roundRect">
                  <a:avLst>
                    <a:gd name="adj" fmla="val 602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AutoShape 135"/>
                <p:cNvSpPr>
                  <a:spLocks noChangeArrowheads="1"/>
                </p:cNvSpPr>
                <p:nvPr/>
              </p:nvSpPr>
              <p:spPr bwMode="auto">
                <a:xfrm>
                  <a:off x="3698" y="3421"/>
                  <a:ext cx="166" cy="217"/>
                </a:xfrm>
                <a:prstGeom prst="roundRect">
                  <a:avLst>
                    <a:gd name="adj" fmla="val 602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40458C"/>
                    </a:buClr>
                    <a:buSzPct val="100000"/>
                    <a:buFont typeface="Tahoma" pitchFamily="34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</a:pPr>
                  <a:r>
                    <a:rPr lang="en-GB" sz="1600">
                      <a:solidFill>
                        <a:schemeClr val="tx1"/>
                      </a:solidFill>
                      <a:latin typeface="Tahoma" pitchFamily="34" charset="0"/>
                    </a:rPr>
                    <a:t>J</a:t>
                  </a:r>
                </a:p>
              </p:txBody>
            </p:sp>
          </p:grpSp>
        </p:grpSp>
        <p:cxnSp>
          <p:nvCxnSpPr>
            <p:cNvPr id="26" name="AutoShape 136"/>
            <p:cNvCxnSpPr>
              <a:cxnSpLocks noChangeShapeType="1"/>
              <a:stCxn id="42" idx="2"/>
              <a:endCxn id="34" idx="0"/>
            </p:cNvCxnSpPr>
            <p:nvPr/>
          </p:nvCxnSpPr>
          <p:spPr bwMode="auto">
            <a:xfrm>
              <a:off x="3773" y="3069"/>
              <a:ext cx="8" cy="342"/>
            </a:xfrm>
            <a:prstGeom prst="straightConnector1">
              <a:avLst/>
            </a:prstGeom>
            <a:noFill/>
            <a:ln w="19080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" name="AutoShape 137"/>
            <p:cNvCxnSpPr>
              <a:cxnSpLocks noChangeShapeType="1"/>
              <a:stCxn id="42" idx="2"/>
              <a:endCxn id="38" idx="0"/>
            </p:cNvCxnSpPr>
            <p:nvPr/>
          </p:nvCxnSpPr>
          <p:spPr bwMode="auto">
            <a:xfrm flipH="1">
              <a:off x="3412" y="3069"/>
              <a:ext cx="360" cy="342"/>
            </a:xfrm>
            <a:prstGeom prst="straightConnector1">
              <a:avLst/>
            </a:prstGeom>
            <a:noFill/>
            <a:ln w="19080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8" name="Group 138"/>
            <p:cNvGrpSpPr>
              <a:grpSpLocks/>
            </p:cNvGrpSpPr>
            <p:nvPr/>
          </p:nvGrpSpPr>
          <p:grpSpPr bwMode="auto">
            <a:xfrm>
              <a:off x="4059" y="3410"/>
              <a:ext cx="211" cy="238"/>
              <a:chOff x="4059" y="3410"/>
              <a:chExt cx="211" cy="238"/>
            </a:xfrm>
          </p:grpSpPr>
          <p:sp>
            <p:nvSpPr>
              <p:cNvPr id="30" name="AutoShape 139"/>
              <p:cNvSpPr>
                <a:spLocks noChangeArrowheads="1"/>
              </p:cNvSpPr>
              <p:nvPr/>
            </p:nvSpPr>
            <p:spPr bwMode="auto">
              <a:xfrm>
                <a:off x="4059" y="3410"/>
                <a:ext cx="212" cy="239"/>
              </a:xfrm>
              <a:prstGeom prst="roundRect">
                <a:avLst>
                  <a:gd name="adj" fmla="val 16509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 w="19080">
                <a:solidFill>
                  <a:srgbClr val="40458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1" name="Group 140"/>
              <p:cNvGrpSpPr>
                <a:grpSpLocks/>
              </p:cNvGrpSpPr>
              <p:nvPr/>
            </p:nvGrpSpPr>
            <p:grpSpPr bwMode="auto">
              <a:xfrm>
                <a:off x="4071" y="3422"/>
                <a:ext cx="188" cy="215"/>
                <a:chOff x="4071" y="3422"/>
                <a:chExt cx="188" cy="215"/>
              </a:xfrm>
            </p:grpSpPr>
            <p:sp>
              <p:nvSpPr>
                <p:cNvPr id="32" name="AutoShape 141"/>
                <p:cNvSpPr>
                  <a:spLocks noChangeArrowheads="1"/>
                </p:cNvSpPr>
                <p:nvPr/>
              </p:nvSpPr>
              <p:spPr bwMode="auto">
                <a:xfrm>
                  <a:off x="4071" y="3422"/>
                  <a:ext cx="189" cy="216"/>
                </a:xfrm>
                <a:prstGeom prst="roundRect">
                  <a:avLst>
                    <a:gd name="adj" fmla="val 528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AutoShape 142"/>
                <p:cNvSpPr>
                  <a:spLocks noChangeArrowheads="1"/>
                </p:cNvSpPr>
                <p:nvPr/>
              </p:nvSpPr>
              <p:spPr bwMode="auto">
                <a:xfrm>
                  <a:off x="4071" y="3422"/>
                  <a:ext cx="189" cy="216"/>
                </a:xfrm>
                <a:prstGeom prst="roundRect">
                  <a:avLst>
                    <a:gd name="adj" fmla="val 528"/>
                  </a:avLst>
                </a:prstGeom>
                <a:no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40458C"/>
                    </a:buClr>
                    <a:buSzPct val="100000"/>
                    <a:buFont typeface="Tahoma" pitchFamily="34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</a:pPr>
                  <a:r>
                    <a:rPr lang="en-GB" sz="1600">
                      <a:solidFill>
                        <a:schemeClr val="tx1"/>
                      </a:solidFill>
                      <a:latin typeface="Tahoma" pitchFamily="34" charset="0"/>
                    </a:rPr>
                    <a:t>K</a:t>
                  </a:r>
                </a:p>
              </p:txBody>
            </p:sp>
          </p:grpSp>
        </p:grpSp>
        <p:cxnSp>
          <p:nvCxnSpPr>
            <p:cNvPr id="29" name="AutoShape 143"/>
            <p:cNvCxnSpPr>
              <a:cxnSpLocks noChangeShapeType="1"/>
              <a:stCxn id="42" idx="2"/>
              <a:endCxn id="30" idx="0"/>
            </p:cNvCxnSpPr>
            <p:nvPr/>
          </p:nvCxnSpPr>
          <p:spPr bwMode="auto">
            <a:xfrm>
              <a:off x="3773" y="3069"/>
              <a:ext cx="392" cy="341"/>
            </a:xfrm>
            <a:prstGeom prst="straightConnector1">
              <a:avLst/>
            </a:prstGeom>
            <a:noFill/>
            <a:ln w="19080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75" name="TextBox 74"/>
          <p:cNvSpPr txBox="1"/>
          <p:nvPr/>
        </p:nvSpPr>
        <p:spPr>
          <a:xfrm>
            <a:off x="7526338" y="4613539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subtree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 bwMode="auto">
          <a:xfrm>
            <a:off x="6372200" y="6597352"/>
            <a:ext cx="737752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Trees</a:t>
            </a:r>
          </a:p>
        </p:txBody>
      </p:sp>
    </p:spTree>
    <p:extLst>
      <p:ext uri="{BB962C8B-B14F-4D97-AF65-F5344CB8AC3E}">
        <p14:creationId xmlns:p14="http://schemas.microsoft.com/office/powerpoint/2010/main" val="39596948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ADT (Abstract Data Structure)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686800" cy="4876800"/>
          </a:xfrm>
        </p:spPr>
        <p:txBody>
          <a:bodyPr>
            <a:noAutofit/>
          </a:bodyPr>
          <a:lstStyle/>
          <a:p>
            <a:r>
              <a:rPr lang="en-US" sz="2400" dirty="0"/>
              <a:t>Tree methods:</a:t>
            </a:r>
          </a:p>
          <a:p>
            <a:pPr lvl="1"/>
            <a:r>
              <a:rPr lang="en-US" sz="2400" b="1" dirty="0" err="1"/>
              <a:t>int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chemeClr val="tx2"/>
                </a:solidFill>
              </a:rPr>
              <a:t>size</a:t>
            </a:r>
            <a:r>
              <a:rPr lang="en-US" sz="2400" b="1" dirty="0"/>
              <a:t>(): </a:t>
            </a:r>
            <a:r>
              <a:rPr lang="en-US" sz="2400" dirty="0"/>
              <a:t>returns the number of nodes</a:t>
            </a:r>
          </a:p>
          <a:p>
            <a:pPr lvl="1"/>
            <a:r>
              <a:rPr lang="en-US" sz="2400" b="1" dirty="0" err="1"/>
              <a:t>boolean</a:t>
            </a:r>
            <a:r>
              <a:rPr lang="en-US" sz="2400" b="1" dirty="0"/>
              <a:t> </a:t>
            </a:r>
            <a:r>
              <a:rPr lang="en-US" sz="2400" b="1" dirty="0" err="1">
                <a:solidFill>
                  <a:schemeClr val="tx2"/>
                </a:solidFill>
              </a:rPr>
              <a:t>isEmpty</a:t>
            </a:r>
            <a:r>
              <a:rPr lang="en-US" sz="2400" b="1" dirty="0"/>
              <a:t>(): </a:t>
            </a:r>
            <a:r>
              <a:rPr lang="en-US" sz="2400" dirty="0"/>
              <a:t>returns true if the tree is empty</a:t>
            </a:r>
          </a:p>
          <a:p>
            <a:pPr lvl="1"/>
            <a:r>
              <a:rPr lang="en-US" sz="2400" b="1" dirty="0"/>
              <a:t>Node </a:t>
            </a:r>
            <a:r>
              <a:rPr lang="en-US" sz="2400" b="1" dirty="0">
                <a:solidFill>
                  <a:schemeClr val="tx2"/>
                </a:solidFill>
              </a:rPr>
              <a:t>root</a:t>
            </a:r>
            <a:r>
              <a:rPr lang="en-US" sz="2400" b="1" dirty="0"/>
              <a:t>(): </a:t>
            </a:r>
            <a:r>
              <a:rPr lang="en-US" sz="2400" dirty="0"/>
              <a:t>returns the root of the tree</a:t>
            </a:r>
          </a:p>
          <a:p>
            <a:pPr marL="274320" lvl="1" indent="0">
              <a:buNone/>
            </a:pPr>
            <a:endParaRPr lang="en-US" sz="800" dirty="0"/>
          </a:p>
          <a:p>
            <a:r>
              <a:rPr lang="en-US" sz="2400" dirty="0"/>
              <a:t>Node methods:</a:t>
            </a:r>
          </a:p>
          <a:p>
            <a:pPr lvl="1"/>
            <a:r>
              <a:rPr lang="en-US" sz="2400" b="1" dirty="0"/>
              <a:t>Node </a:t>
            </a:r>
            <a:r>
              <a:rPr lang="en-US" sz="2400" b="1" dirty="0">
                <a:solidFill>
                  <a:schemeClr val="tx2"/>
                </a:solidFill>
              </a:rPr>
              <a:t>parent</a:t>
            </a:r>
            <a:r>
              <a:rPr lang="en-US" sz="2400" b="1" dirty="0"/>
              <a:t>(): </a:t>
            </a:r>
            <a:r>
              <a:rPr lang="en-US" sz="2400" dirty="0"/>
              <a:t>returns the parent of the node</a:t>
            </a:r>
          </a:p>
          <a:p>
            <a:pPr lvl="1"/>
            <a:r>
              <a:rPr lang="en-US" sz="2400" b="1" dirty="0"/>
              <a:t>Node[ ] </a:t>
            </a:r>
            <a:r>
              <a:rPr lang="en-US" sz="2400" b="1" dirty="0">
                <a:solidFill>
                  <a:schemeClr val="tx2"/>
                </a:solidFill>
              </a:rPr>
              <a:t>children</a:t>
            </a:r>
            <a:r>
              <a:rPr lang="en-US" sz="2400" b="1" dirty="0"/>
              <a:t>(): </a:t>
            </a:r>
            <a:r>
              <a:rPr lang="en-US" sz="2400" dirty="0"/>
              <a:t>returns the children of the node</a:t>
            </a:r>
          </a:p>
          <a:p>
            <a:pPr lvl="1"/>
            <a:r>
              <a:rPr lang="en-US" sz="2400" b="1" dirty="0" err="1"/>
              <a:t>boolean</a:t>
            </a:r>
            <a:r>
              <a:rPr lang="en-US" sz="2400" b="1" dirty="0"/>
              <a:t> </a:t>
            </a:r>
            <a:r>
              <a:rPr lang="en-US" sz="2400" b="1" dirty="0" err="1">
                <a:solidFill>
                  <a:schemeClr val="tx2"/>
                </a:solidFill>
              </a:rPr>
              <a:t>isInternal</a:t>
            </a:r>
            <a:r>
              <a:rPr lang="en-US" sz="2400" b="1" dirty="0"/>
              <a:t>(): </a:t>
            </a:r>
            <a:r>
              <a:rPr lang="en-US" sz="2400" dirty="0"/>
              <a:t>returns true if the node has children</a:t>
            </a:r>
          </a:p>
          <a:p>
            <a:pPr lvl="1"/>
            <a:r>
              <a:rPr lang="en-US" sz="2400" b="1" dirty="0" err="1"/>
              <a:t>boolean</a:t>
            </a:r>
            <a:r>
              <a:rPr lang="en-US" sz="2400" b="1" dirty="0"/>
              <a:t> </a:t>
            </a:r>
            <a:r>
              <a:rPr lang="en-US" sz="2400" b="1" dirty="0" err="1">
                <a:solidFill>
                  <a:schemeClr val="tx2"/>
                </a:solidFill>
              </a:rPr>
              <a:t>isExternal</a:t>
            </a:r>
            <a:r>
              <a:rPr lang="en-US" sz="2400" b="1" dirty="0"/>
              <a:t>(): </a:t>
            </a:r>
            <a:r>
              <a:rPr lang="en-US" sz="2400" dirty="0"/>
              <a:t>returns true if the node is a leaf</a:t>
            </a:r>
          </a:p>
          <a:p>
            <a:pPr lvl="1"/>
            <a:r>
              <a:rPr lang="en-US" sz="2400" b="1" dirty="0" err="1"/>
              <a:t>boolean</a:t>
            </a:r>
            <a:r>
              <a:rPr lang="en-US" sz="2400" b="1" dirty="0"/>
              <a:t> </a:t>
            </a:r>
            <a:r>
              <a:rPr lang="en-US" sz="2400" b="1" dirty="0" err="1">
                <a:solidFill>
                  <a:schemeClr val="tx2"/>
                </a:solidFill>
              </a:rPr>
              <a:t>isRoot</a:t>
            </a:r>
            <a:r>
              <a:rPr lang="en-US" sz="2400" b="1" dirty="0"/>
              <a:t>(): </a:t>
            </a:r>
            <a:r>
              <a:rPr lang="en-US" sz="2400" dirty="0"/>
              <a:t>returns true if the node is the root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6372200" y="6597352"/>
            <a:ext cx="737752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Trees</a:t>
            </a:r>
          </a:p>
        </p:txBody>
      </p:sp>
    </p:spTree>
    <p:extLst>
      <p:ext uri="{BB962C8B-B14F-4D97-AF65-F5344CB8AC3E}">
        <p14:creationId xmlns:p14="http://schemas.microsoft.com/office/powerpoint/2010/main" val="42844559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96752"/>
            <a:ext cx="5257800" cy="4876800"/>
          </a:xfrm>
        </p:spPr>
        <p:txBody>
          <a:bodyPr>
            <a:normAutofit/>
          </a:bodyPr>
          <a:lstStyle/>
          <a:p>
            <a:r>
              <a:rPr lang="en-US" dirty="0"/>
              <a:t>A binary tree is a tree with the following property:</a:t>
            </a:r>
          </a:p>
          <a:p>
            <a:pPr lvl="1"/>
            <a:r>
              <a:rPr lang="en-US" dirty="0"/>
              <a:t>Each internal node has at most 2 children: a left child and a right child. Even if there is only one child, the child is still specified as left or right.</a:t>
            </a:r>
          </a:p>
          <a:p>
            <a:endParaRPr lang="en-US" dirty="0"/>
          </a:p>
          <a:p>
            <a:r>
              <a:rPr lang="en-US" dirty="0"/>
              <a:t>Recursive definition:</a:t>
            </a:r>
          </a:p>
          <a:p>
            <a:pPr lvl="1"/>
            <a:r>
              <a:rPr lang="en-US" dirty="0"/>
              <a:t>A tree consisting of a single node, or</a:t>
            </a:r>
          </a:p>
          <a:p>
            <a:pPr lvl="1"/>
            <a:r>
              <a:rPr lang="en-US" dirty="0"/>
              <a:t>A tree whose root has at most 2 children, each of which is a binary tree</a:t>
            </a:r>
          </a:p>
        </p:txBody>
      </p:sp>
      <p:grpSp>
        <p:nvGrpSpPr>
          <p:cNvPr id="113" name="Group 112"/>
          <p:cNvGrpSpPr/>
          <p:nvPr/>
        </p:nvGrpSpPr>
        <p:grpSpPr>
          <a:xfrm>
            <a:off x="5638800" y="2176281"/>
            <a:ext cx="3336925" cy="3124200"/>
            <a:chOff x="5422900" y="3117850"/>
            <a:chExt cx="3336925" cy="3124200"/>
          </a:xfrm>
        </p:grpSpPr>
        <p:grpSp>
          <p:nvGrpSpPr>
            <p:cNvPr id="60" name="Group 6"/>
            <p:cNvGrpSpPr>
              <a:grpSpLocks/>
            </p:cNvGrpSpPr>
            <p:nvPr/>
          </p:nvGrpSpPr>
          <p:grpSpPr bwMode="auto">
            <a:xfrm>
              <a:off x="6924675" y="3117850"/>
              <a:ext cx="338138" cy="374650"/>
              <a:chOff x="4362" y="1964"/>
              <a:chExt cx="213" cy="236"/>
            </a:xfrm>
          </p:grpSpPr>
          <p:sp>
            <p:nvSpPr>
              <p:cNvPr id="61" name="AutoShape 7"/>
              <p:cNvSpPr>
                <a:spLocks noChangeArrowheads="1"/>
              </p:cNvSpPr>
              <p:nvPr/>
            </p:nvSpPr>
            <p:spPr bwMode="auto">
              <a:xfrm>
                <a:off x="4362" y="1964"/>
                <a:ext cx="214" cy="237"/>
              </a:xfrm>
              <a:prstGeom prst="roundRect">
                <a:avLst>
                  <a:gd name="adj" fmla="val 16819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 w="19080">
                <a:solidFill>
                  <a:srgbClr val="40458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62" name="Group 8"/>
              <p:cNvGrpSpPr>
                <a:grpSpLocks/>
              </p:cNvGrpSpPr>
              <p:nvPr/>
            </p:nvGrpSpPr>
            <p:grpSpPr bwMode="auto">
              <a:xfrm>
                <a:off x="4374" y="1976"/>
                <a:ext cx="190" cy="213"/>
                <a:chOff x="4374" y="1976"/>
                <a:chExt cx="190" cy="213"/>
              </a:xfrm>
            </p:grpSpPr>
            <p:sp>
              <p:nvSpPr>
                <p:cNvPr id="63" name="AutoShape 9"/>
                <p:cNvSpPr>
                  <a:spLocks noChangeArrowheads="1"/>
                </p:cNvSpPr>
                <p:nvPr/>
              </p:nvSpPr>
              <p:spPr bwMode="auto">
                <a:xfrm>
                  <a:off x="4374" y="1976"/>
                  <a:ext cx="191" cy="214"/>
                </a:xfrm>
                <a:prstGeom prst="roundRect">
                  <a:avLst>
                    <a:gd name="adj" fmla="val 523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" name="AutoShape 10"/>
                <p:cNvSpPr>
                  <a:spLocks noChangeArrowheads="1"/>
                </p:cNvSpPr>
                <p:nvPr/>
              </p:nvSpPr>
              <p:spPr bwMode="auto">
                <a:xfrm>
                  <a:off x="4374" y="1976"/>
                  <a:ext cx="191" cy="214"/>
                </a:xfrm>
                <a:prstGeom prst="roundRect">
                  <a:avLst>
                    <a:gd name="adj" fmla="val 523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40458C"/>
                    </a:buClr>
                    <a:buSzPct val="100000"/>
                    <a:buFont typeface="Tahoma" pitchFamily="34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</a:pPr>
                  <a:r>
                    <a:rPr lang="en-GB" sz="1600" dirty="0">
                      <a:solidFill>
                        <a:schemeClr val="tx1"/>
                      </a:solidFill>
                      <a:latin typeface="Tahoma" pitchFamily="34" charset="0"/>
                    </a:rPr>
                    <a:t>A</a:t>
                  </a:r>
                </a:p>
              </p:txBody>
            </p:sp>
          </p:grpSp>
        </p:grpSp>
        <p:grpSp>
          <p:nvGrpSpPr>
            <p:cNvPr id="65" name="Group 11"/>
            <p:cNvGrpSpPr>
              <a:grpSpLocks/>
            </p:cNvGrpSpPr>
            <p:nvPr/>
          </p:nvGrpSpPr>
          <p:grpSpPr bwMode="auto">
            <a:xfrm>
              <a:off x="5938838" y="4032250"/>
              <a:ext cx="334962" cy="374650"/>
              <a:chOff x="3741" y="2540"/>
              <a:chExt cx="211" cy="236"/>
            </a:xfrm>
          </p:grpSpPr>
          <p:sp>
            <p:nvSpPr>
              <p:cNvPr id="66" name="AutoShape 12"/>
              <p:cNvSpPr>
                <a:spLocks noChangeArrowheads="1"/>
              </p:cNvSpPr>
              <p:nvPr/>
            </p:nvSpPr>
            <p:spPr bwMode="auto">
              <a:xfrm>
                <a:off x="3741" y="2540"/>
                <a:ext cx="212" cy="237"/>
              </a:xfrm>
              <a:prstGeom prst="roundRect">
                <a:avLst>
                  <a:gd name="adj" fmla="val 16509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 w="19080">
                <a:solidFill>
                  <a:srgbClr val="40458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67" name="Group 13"/>
              <p:cNvGrpSpPr>
                <a:grpSpLocks/>
              </p:cNvGrpSpPr>
              <p:nvPr/>
            </p:nvGrpSpPr>
            <p:grpSpPr bwMode="auto">
              <a:xfrm>
                <a:off x="3753" y="2552"/>
                <a:ext cx="188" cy="213"/>
                <a:chOff x="3753" y="2552"/>
                <a:chExt cx="188" cy="213"/>
              </a:xfrm>
            </p:grpSpPr>
            <p:sp>
              <p:nvSpPr>
                <p:cNvPr id="68" name="AutoShape 14"/>
                <p:cNvSpPr>
                  <a:spLocks noChangeArrowheads="1"/>
                </p:cNvSpPr>
                <p:nvPr/>
              </p:nvSpPr>
              <p:spPr bwMode="auto">
                <a:xfrm>
                  <a:off x="3753" y="2552"/>
                  <a:ext cx="189" cy="214"/>
                </a:xfrm>
                <a:prstGeom prst="roundRect">
                  <a:avLst>
                    <a:gd name="adj" fmla="val 528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9" name="AutoShape 15"/>
                <p:cNvSpPr>
                  <a:spLocks noChangeArrowheads="1"/>
                </p:cNvSpPr>
                <p:nvPr/>
              </p:nvSpPr>
              <p:spPr bwMode="auto">
                <a:xfrm>
                  <a:off x="3753" y="2552"/>
                  <a:ext cx="189" cy="214"/>
                </a:xfrm>
                <a:prstGeom prst="roundRect">
                  <a:avLst>
                    <a:gd name="adj" fmla="val 528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40458C"/>
                    </a:buClr>
                    <a:buSzPct val="100000"/>
                    <a:buFont typeface="Tahoma" pitchFamily="34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</a:pPr>
                  <a:r>
                    <a:rPr lang="en-GB" sz="1600">
                      <a:solidFill>
                        <a:schemeClr val="tx1"/>
                      </a:solidFill>
                      <a:latin typeface="Tahoma" pitchFamily="34" charset="0"/>
                    </a:rPr>
                    <a:t>B</a:t>
                  </a:r>
                </a:p>
              </p:txBody>
            </p:sp>
          </p:grpSp>
        </p:grpSp>
        <p:grpSp>
          <p:nvGrpSpPr>
            <p:cNvPr id="70" name="Group 16"/>
            <p:cNvGrpSpPr>
              <a:grpSpLocks/>
            </p:cNvGrpSpPr>
            <p:nvPr/>
          </p:nvGrpSpPr>
          <p:grpSpPr bwMode="auto">
            <a:xfrm>
              <a:off x="7905750" y="4030663"/>
              <a:ext cx="338138" cy="377825"/>
              <a:chOff x="4980" y="2539"/>
              <a:chExt cx="213" cy="238"/>
            </a:xfrm>
          </p:grpSpPr>
          <p:sp>
            <p:nvSpPr>
              <p:cNvPr id="71" name="AutoShape 17"/>
              <p:cNvSpPr>
                <a:spLocks noChangeArrowheads="1"/>
              </p:cNvSpPr>
              <p:nvPr/>
            </p:nvSpPr>
            <p:spPr bwMode="auto">
              <a:xfrm>
                <a:off x="4980" y="2539"/>
                <a:ext cx="214" cy="239"/>
              </a:xfrm>
              <a:prstGeom prst="roundRect">
                <a:avLst>
                  <a:gd name="adj" fmla="val 16819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 w="19080">
                <a:solidFill>
                  <a:srgbClr val="40458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2" name="Group 18"/>
              <p:cNvGrpSpPr>
                <a:grpSpLocks/>
              </p:cNvGrpSpPr>
              <p:nvPr/>
            </p:nvGrpSpPr>
            <p:grpSpPr bwMode="auto">
              <a:xfrm>
                <a:off x="4992" y="2551"/>
                <a:ext cx="190" cy="215"/>
                <a:chOff x="4992" y="2551"/>
                <a:chExt cx="190" cy="215"/>
              </a:xfrm>
            </p:grpSpPr>
            <p:sp>
              <p:nvSpPr>
                <p:cNvPr id="73" name="AutoShape 19"/>
                <p:cNvSpPr>
                  <a:spLocks noChangeArrowheads="1"/>
                </p:cNvSpPr>
                <p:nvPr/>
              </p:nvSpPr>
              <p:spPr bwMode="auto">
                <a:xfrm>
                  <a:off x="4992" y="2551"/>
                  <a:ext cx="191" cy="216"/>
                </a:xfrm>
                <a:prstGeom prst="roundRect">
                  <a:avLst>
                    <a:gd name="adj" fmla="val 523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4" name="AutoShape 20"/>
                <p:cNvSpPr>
                  <a:spLocks noChangeArrowheads="1"/>
                </p:cNvSpPr>
                <p:nvPr/>
              </p:nvSpPr>
              <p:spPr bwMode="auto">
                <a:xfrm>
                  <a:off x="4992" y="2551"/>
                  <a:ext cx="191" cy="216"/>
                </a:xfrm>
                <a:prstGeom prst="roundRect">
                  <a:avLst>
                    <a:gd name="adj" fmla="val 523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40458C"/>
                    </a:buClr>
                    <a:buSzPct val="100000"/>
                    <a:buFont typeface="Tahoma" pitchFamily="34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</a:pPr>
                  <a:r>
                    <a:rPr lang="en-GB" sz="1600">
                      <a:solidFill>
                        <a:schemeClr val="tx1"/>
                      </a:solidFill>
                      <a:latin typeface="Tahoma" pitchFamily="34" charset="0"/>
                    </a:rPr>
                    <a:t>C</a:t>
                  </a:r>
                </a:p>
              </p:txBody>
            </p:sp>
          </p:grpSp>
        </p:grpSp>
        <p:grpSp>
          <p:nvGrpSpPr>
            <p:cNvPr id="75" name="Group 21"/>
            <p:cNvGrpSpPr>
              <a:grpSpLocks/>
            </p:cNvGrpSpPr>
            <p:nvPr/>
          </p:nvGrpSpPr>
          <p:grpSpPr bwMode="auto">
            <a:xfrm>
              <a:off x="7424738" y="4945063"/>
              <a:ext cx="319087" cy="377825"/>
              <a:chOff x="4677" y="3115"/>
              <a:chExt cx="201" cy="238"/>
            </a:xfrm>
          </p:grpSpPr>
          <p:sp>
            <p:nvSpPr>
              <p:cNvPr id="76" name="AutoShape 22"/>
              <p:cNvSpPr>
                <a:spLocks noChangeArrowheads="1"/>
              </p:cNvSpPr>
              <p:nvPr/>
            </p:nvSpPr>
            <p:spPr bwMode="auto">
              <a:xfrm>
                <a:off x="4677" y="3115"/>
                <a:ext cx="202" cy="239"/>
              </a:xfrm>
              <a:prstGeom prst="roundRect">
                <a:avLst>
                  <a:gd name="adj" fmla="val 16829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 w="19080">
                <a:solidFill>
                  <a:srgbClr val="40458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7" name="Group 23"/>
              <p:cNvGrpSpPr>
                <a:grpSpLocks/>
              </p:cNvGrpSpPr>
              <p:nvPr/>
            </p:nvGrpSpPr>
            <p:grpSpPr bwMode="auto">
              <a:xfrm>
                <a:off x="4688" y="3126"/>
                <a:ext cx="179" cy="216"/>
                <a:chOff x="4688" y="3126"/>
                <a:chExt cx="179" cy="216"/>
              </a:xfrm>
            </p:grpSpPr>
            <p:sp>
              <p:nvSpPr>
                <p:cNvPr id="78" name="AutoShape 24"/>
                <p:cNvSpPr>
                  <a:spLocks noChangeArrowheads="1"/>
                </p:cNvSpPr>
                <p:nvPr/>
              </p:nvSpPr>
              <p:spPr bwMode="auto">
                <a:xfrm>
                  <a:off x="4688" y="3126"/>
                  <a:ext cx="180" cy="217"/>
                </a:xfrm>
                <a:prstGeom prst="roundRect">
                  <a:avLst>
                    <a:gd name="adj" fmla="val 556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9" name="AutoShape 25"/>
                <p:cNvSpPr>
                  <a:spLocks noChangeArrowheads="1"/>
                </p:cNvSpPr>
                <p:nvPr/>
              </p:nvSpPr>
              <p:spPr bwMode="auto">
                <a:xfrm>
                  <a:off x="4688" y="3126"/>
                  <a:ext cx="180" cy="217"/>
                </a:xfrm>
                <a:prstGeom prst="roundRect">
                  <a:avLst>
                    <a:gd name="adj" fmla="val 556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40458C"/>
                    </a:buClr>
                    <a:buSzPct val="100000"/>
                    <a:buFont typeface="Tahoma" pitchFamily="34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</a:pPr>
                  <a:r>
                    <a:rPr lang="en-GB" sz="1600">
                      <a:solidFill>
                        <a:schemeClr val="tx1"/>
                      </a:solidFill>
                      <a:latin typeface="Tahoma" pitchFamily="34" charset="0"/>
                    </a:rPr>
                    <a:t>F</a:t>
                  </a:r>
                </a:p>
              </p:txBody>
            </p:sp>
          </p:grpSp>
        </p:grpSp>
        <p:grpSp>
          <p:nvGrpSpPr>
            <p:cNvPr id="80" name="Group 26"/>
            <p:cNvGrpSpPr>
              <a:grpSpLocks/>
            </p:cNvGrpSpPr>
            <p:nvPr/>
          </p:nvGrpSpPr>
          <p:grpSpPr bwMode="auto">
            <a:xfrm>
              <a:off x="8407400" y="4945063"/>
              <a:ext cx="352425" cy="377825"/>
              <a:chOff x="5296" y="3115"/>
              <a:chExt cx="222" cy="238"/>
            </a:xfrm>
          </p:grpSpPr>
          <p:sp>
            <p:nvSpPr>
              <p:cNvPr id="81" name="AutoShape 27"/>
              <p:cNvSpPr>
                <a:spLocks noChangeArrowheads="1"/>
              </p:cNvSpPr>
              <p:nvPr/>
            </p:nvSpPr>
            <p:spPr bwMode="auto">
              <a:xfrm>
                <a:off x="5296" y="3115"/>
                <a:ext cx="223" cy="239"/>
              </a:xfrm>
              <a:prstGeom prst="roundRect">
                <a:avLst>
                  <a:gd name="adj" fmla="val 16667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 w="19080">
                <a:solidFill>
                  <a:srgbClr val="40458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82" name="Group 28"/>
              <p:cNvGrpSpPr>
                <a:grpSpLocks/>
              </p:cNvGrpSpPr>
              <p:nvPr/>
            </p:nvGrpSpPr>
            <p:grpSpPr bwMode="auto">
              <a:xfrm>
                <a:off x="5308" y="3127"/>
                <a:ext cx="198" cy="214"/>
                <a:chOff x="5308" y="3127"/>
                <a:chExt cx="198" cy="214"/>
              </a:xfrm>
            </p:grpSpPr>
            <p:sp>
              <p:nvSpPr>
                <p:cNvPr id="83" name="AutoShape 29"/>
                <p:cNvSpPr>
                  <a:spLocks noChangeArrowheads="1"/>
                </p:cNvSpPr>
                <p:nvPr/>
              </p:nvSpPr>
              <p:spPr bwMode="auto">
                <a:xfrm>
                  <a:off x="5308" y="3127"/>
                  <a:ext cx="199" cy="215"/>
                </a:xfrm>
                <a:prstGeom prst="roundRect">
                  <a:avLst>
                    <a:gd name="adj" fmla="val 505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4" name="AutoShape 30"/>
                <p:cNvSpPr>
                  <a:spLocks noChangeArrowheads="1"/>
                </p:cNvSpPr>
                <p:nvPr/>
              </p:nvSpPr>
              <p:spPr bwMode="auto">
                <a:xfrm>
                  <a:off x="5308" y="3127"/>
                  <a:ext cx="199" cy="215"/>
                </a:xfrm>
                <a:prstGeom prst="roundRect">
                  <a:avLst>
                    <a:gd name="adj" fmla="val 505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40458C"/>
                    </a:buClr>
                    <a:buSzPct val="100000"/>
                    <a:buFont typeface="Tahoma" pitchFamily="34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</a:pPr>
                  <a:r>
                    <a:rPr lang="en-GB" sz="1600">
                      <a:solidFill>
                        <a:schemeClr val="tx1"/>
                      </a:solidFill>
                      <a:latin typeface="Tahoma" pitchFamily="34" charset="0"/>
                    </a:rPr>
                    <a:t>G</a:t>
                  </a:r>
                </a:p>
              </p:txBody>
            </p:sp>
          </p:grpSp>
        </p:grpSp>
        <p:grpSp>
          <p:nvGrpSpPr>
            <p:cNvPr id="85" name="Group 31"/>
            <p:cNvGrpSpPr>
              <a:grpSpLocks/>
            </p:cNvGrpSpPr>
            <p:nvPr/>
          </p:nvGrpSpPr>
          <p:grpSpPr bwMode="auto">
            <a:xfrm>
              <a:off x="5422900" y="4943475"/>
              <a:ext cx="354013" cy="377825"/>
              <a:chOff x="3416" y="3114"/>
              <a:chExt cx="223" cy="238"/>
            </a:xfrm>
          </p:grpSpPr>
          <p:sp>
            <p:nvSpPr>
              <p:cNvPr id="86" name="AutoShape 32"/>
              <p:cNvSpPr>
                <a:spLocks noChangeArrowheads="1"/>
              </p:cNvSpPr>
              <p:nvPr/>
            </p:nvSpPr>
            <p:spPr bwMode="auto">
              <a:xfrm>
                <a:off x="3416" y="3114"/>
                <a:ext cx="224" cy="239"/>
              </a:xfrm>
              <a:prstGeom prst="roundRect">
                <a:avLst>
                  <a:gd name="adj" fmla="val 16514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 w="19080">
                <a:solidFill>
                  <a:srgbClr val="40458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87" name="Group 33"/>
              <p:cNvGrpSpPr>
                <a:grpSpLocks/>
              </p:cNvGrpSpPr>
              <p:nvPr/>
            </p:nvGrpSpPr>
            <p:grpSpPr bwMode="auto">
              <a:xfrm>
                <a:off x="3429" y="3127"/>
                <a:ext cx="198" cy="213"/>
                <a:chOff x="3429" y="3127"/>
                <a:chExt cx="198" cy="213"/>
              </a:xfrm>
            </p:grpSpPr>
            <p:sp>
              <p:nvSpPr>
                <p:cNvPr id="88" name="AutoShape 34"/>
                <p:cNvSpPr>
                  <a:spLocks noChangeArrowheads="1"/>
                </p:cNvSpPr>
                <p:nvPr/>
              </p:nvSpPr>
              <p:spPr bwMode="auto">
                <a:xfrm>
                  <a:off x="3429" y="3127"/>
                  <a:ext cx="199" cy="214"/>
                </a:xfrm>
                <a:prstGeom prst="roundRect">
                  <a:avLst>
                    <a:gd name="adj" fmla="val 505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9" name="AutoShape 35"/>
                <p:cNvSpPr>
                  <a:spLocks noChangeArrowheads="1"/>
                </p:cNvSpPr>
                <p:nvPr/>
              </p:nvSpPr>
              <p:spPr bwMode="auto">
                <a:xfrm>
                  <a:off x="3429" y="3127"/>
                  <a:ext cx="199" cy="214"/>
                </a:xfrm>
                <a:prstGeom prst="roundRect">
                  <a:avLst>
                    <a:gd name="adj" fmla="val 505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40458C"/>
                    </a:buClr>
                    <a:buSzPct val="100000"/>
                    <a:buFont typeface="Tahoma" pitchFamily="34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</a:pPr>
                  <a:r>
                    <a:rPr lang="en-GB" sz="1600">
                      <a:solidFill>
                        <a:schemeClr val="tx1"/>
                      </a:solidFill>
                      <a:latin typeface="Tahoma" pitchFamily="34" charset="0"/>
                    </a:rPr>
                    <a:t>D</a:t>
                  </a:r>
                </a:p>
              </p:txBody>
            </p:sp>
          </p:grpSp>
        </p:grpSp>
        <p:grpSp>
          <p:nvGrpSpPr>
            <p:cNvPr id="90" name="Group 36"/>
            <p:cNvGrpSpPr>
              <a:grpSpLocks/>
            </p:cNvGrpSpPr>
            <p:nvPr/>
          </p:nvGrpSpPr>
          <p:grpSpPr bwMode="auto">
            <a:xfrm>
              <a:off x="6450013" y="4945063"/>
              <a:ext cx="327025" cy="377825"/>
              <a:chOff x="4063" y="3115"/>
              <a:chExt cx="206" cy="238"/>
            </a:xfrm>
          </p:grpSpPr>
          <p:sp>
            <p:nvSpPr>
              <p:cNvPr id="91" name="AutoShape 37"/>
              <p:cNvSpPr>
                <a:spLocks noChangeArrowheads="1"/>
              </p:cNvSpPr>
              <p:nvPr/>
            </p:nvSpPr>
            <p:spPr bwMode="auto">
              <a:xfrm>
                <a:off x="4063" y="3115"/>
                <a:ext cx="207" cy="239"/>
              </a:xfrm>
              <a:prstGeom prst="roundRect">
                <a:avLst>
                  <a:gd name="adj" fmla="val 16505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 w="19080">
                <a:solidFill>
                  <a:srgbClr val="40458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92" name="Group 38"/>
              <p:cNvGrpSpPr>
                <a:grpSpLocks/>
              </p:cNvGrpSpPr>
              <p:nvPr/>
            </p:nvGrpSpPr>
            <p:grpSpPr bwMode="auto">
              <a:xfrm>
                <a:off x="4075" y="3127"/>
                <a:ext cx="183" cy="215"/>
                <a:chOff x="4075" y="3127"/>
                <a:chExt cx="183" cy="215"/>
              </a:xfrm>
            </p:grpSpPr>
            <p:sp>
              <p:nvSpPr>
                <p:cNvPr id="93" name="AutoShape 39"/>
                <p:cNvSpPr>
                  <a:spLocks noChangeArrowheads="1"/>
                </p:cNvSpPr>
                <p:nvPr/>
              </p:nvSpPr>
              <p:spPr bwMode="auto">
                <a:xfrm>
                  <a:off x="4075" y="3127"/>
                  <a:ext cx="184" cy="216"/>
                </a:xfrm>
                <a:prstGeom prst="roundRect">
                  <a:avLst>
                    <a:gd name="adj" fmla="val 542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4" name="AutoShape 40"/>
                <p:cNvSpPr>
                  <a:spLocks noChangeArrowheads="1"/>
                </p:cNvSpPr>
                <p:nvPr/>
              </p:nvSpPr>
              <p:spPr bwMode="auto">
                <a:xfrm>
                  <a:off x="4075" y="3127"/>
                  <a:ext cx="184" cy="216"/>
                </a:xfrm>
                <a:prstGeom prst="roundRect">
                  <a:avLst>
                    <a:gd name="adj" fmla="val 542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40458C"/>
                    </a:buClr>
                    <a:buSzPct val="100000"/>
                    <a:buFont typeface="Tahoma" pitchFamily="34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</a:pPr>
                  <a:r>
                    <a:rPr lang="en-GB" sz="1600">
                      <a:solidFill>
                        <a:schemeClr val="tx1"/>
                      </a:solidFill>
                      <a:latin typeface="Tahoma" pitchFamily="34" charset="0"/>
                    </a:rPr>
                    <a:t>E</a:t>
                  </a:r>
                </a:p>
              </p:txBody>
            </p:sp>
          </p:grpSp>
        </p:grpSp>
        <p:cxnSp>
          <p:nvCxnSpPr>
            <p:cNvPr id="95" name="AutoShape 41"/>
            <p:cNvCxnSpPr>
              <a:cxnSpLocks noChangeShapeType="1"/>
              <a:stCxn id="61" idx="2"/>
              <a:endCxn id="66" idx="0"/>
            </p:cNvCxnSpPr>
            <p:nvPr/>
          </p:nvCxnSpPr>
          <p:spPr bwMode="auto">
            <a:xfrm flipH="1">
              <a:off x="6107113" y="3494088"/>
              <a:ext cx="987425" cy="538162"/>
            </a:xfrm>
            <a:prstGeom prst="straightConnector1">
              <a:avLst/>
            </a:prstGeom>
            <a:noFill/>
            <a:ln w="19080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6" name="AutoShape 42"/>
            <p:cNvCxnSpPr>
              <a:cxnSpLocks noChangeShapeType="1"/>
              <a:stCxn id="61" idx="2"/>
              <a:endCxn id="71" idx="0"/>
            </p:cNvCxnSpPr>
            <p:nvPr/>
          </p:nvCxnSpPr>
          <p:spPr bwMode="auto">
            <a:xfrm>
              <a:off x="7094538" y="3494088"/>
              <a:ext cx="981075" cy="536575"/>
            </a:xfrm>
            <a:prstGeom prst="straightConnector1">
              <a:avLst/>
            </a:prstGeom>
            <a:noFill/>
            <a:ln w="19080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7" name="AutoShape 43"/>
            <p:cNvCxnSpPr>
              <a:cxnSpLocks noChangeShapeType="1"/>
              <a:stCxn id="71" idx="2"/>
              <a:endCxn id="81" idx="0"/>
            </p:cNvCxnSpPr>
            <p:nvPr/>
          </p:nvCxnSpPr>
          <p:spPr bwMode="auto">
            <a:xfrm>
              <a:off x="8075613" y="4410075"/>
              <a:ext cx="509587" cy="534988"/>
            </a:xfrm>
            <a:prstGeom prst="straightConnector1">
              <a:avLst/>
            </a:prstGeom>
            <a:noFill/>
            <a:ln w="19080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8" name="AutoShape 44"/>
            <p:cNvCxnSpPr>
              <a:cxnSpLocks noChangeShapeType="1"/>
              <a:stCxn id="71" idx="2"/>
              <a:endCxn id="76" idx="0"/>
            </p:cNvCxnSpPr>
            <p:nvPr/>
          </p:nvCxnSpPr>
          <p:spPr bwMode="auto">
            <a:xfrm flipH="1">
              <a:off x="7585075" y="4410075"/>
              <a:ext cx="490538" cy="534988"/>
            </a:xfrm>
            <a:prstGeom prst="straightConnector1">
              <a:avLst/>
            </a:prstGeom>
            <a:noFill/>
            <a:ln w="19080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9" name="AutoShape 45"/>
            <p:cNvCxnSpPr>
              <a:cxnSpLocks noChangeShapeType="1"/>
              <a:stCxn id="66" idx="2"/>
              <a:endCxn id="91" idx="0"/>
            </p:cNvCxnSpPr>
            <p:nvPr/>
          </p:nvCxnSpPr>
          <p:spPr bwMode="auto">
            <a:xfrm>
              <a:off x="6107113" y="4408488"/>
              <a:ext cx="508000" cy="536575"/>
            </a:xfrm>
            <a:prstGeom prst="straightConnector1">
              <a:avLst/>
            </a:prstGeom>
            <a:noFill/>
            <a:ln w="19080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0" name="AutoShape 46"/>
            <p:cNvCxnSpPr>
              <a:cxnSpLocks noChangeShapeType="1"/>
              <a:stCxn id="66" idx="2"/>
              <a:endCxn id="86" idx="0"/>
            </p:cNvCxnSpPr>
            <p:nvPr/>
          </p:nvCxnSpPr>
          <p:spPr bwMode="auto">
            <a:xfrm flipH="1">
              <a:off x="5600700" y="4408488"/>
              <a:ext cx="506413" cy="534987"/>
            </a:xfrm>
            <a:prstGeom prst="straightConnector1">
              <a:avLst/>
            </a:prstGeom>
            <a:noFill/>
            <a:ln w="19080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01" name="Group 47"/>
            <p:cNvGrpSpPr>
              <a:grpSpLocks/>
            </p:cNvGrpSpPr>
            <p:nvPr/>
          </p:nvGrpSpPr>
          <p:grpSpPr bwMode="auto">
            <a:xfrm>
              <a:off x="6069013" y="5865813"/>
              <a:ext cx="352425" cy="374650"/>
              <a:chOff x="3823" y="3695"/>
              <a:chExt cx="222" cy="236"/>
            </a:xfrm>
          </p:grpSpPr>
          <p:sp>
            <p:nvSpPr>
              <p:cNvPr id="102" name="AutoShape 48"/>
              <p:cNvSpPr>
                <a:spLocks noChangeArrowheads="1"/>
              </p:cNvSpPr>
              <p:nvPr/>
            </p:nvSpPr>
            <p:spPr bwMode="auto">
              <a:xfrm>
                <a:off x="3823" y="3695"/>
                <a:ext cx="223" cy="237"/>
              </a:xfrm>
              <a:prstGeom prst="roundRect">
                <a:avLst>
                  <a:gd name="adj" fmla="val 16667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 w="19080">
                <a:solidFill>
                  <a:srgbClr val="40458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03" name="Group 49"/>
              <p:cNvGrpSpPr>
                <a:grpSpLocks/>
              </p:cNvGrpSpPr>
              <p:nvPr/>
            </p:nvGrpSpPr>
            <p:grpSpPr bwMode="auto">
              <a:xfrm>
                <a:off x="3835" y="3707"/>
                <a:ext cx="198" cy="212"/>
                <a:chOff x="3835" y="3707"/>
                <a:chExt cx="198" cy="212"/>
              </a:xfrm>
            </p:grpSpPr>
            <p:sp>
              <p:nvSpPr>
                <p:cNvPr id="104" name="AutoShape 50"/>
                <p:cNvSpPr>
                  <a:spLocks noChangeArrowheads="1"/>
                </p:cNvSpPr>
                <p:nvPr/>
              </p:nvSpPr>
              <p:spPr bwMode="auto">
                <a:xfrm>
                  <a:off x="3835" y="3707"/>
                  <a:ext cx="199" cy="213"/>
                </a:xfrm>
                <a:prstGeom prst="roundRect">
                  <a:avLst>
                    <a:gd name="adj" fmla="val 505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" name="AutoShape 51"/>
                <p:cNvSpPr>
                  <a:spLocks noChangeArrowheads="1"/>
                </p:cNvSpPr>
                <p:nvPr/>
              </p:nvSpPr>
              <p:spPr bwMode="auto">
                <a:xfrm>
                  <a:off x="3835" y="3707"/>
                  <a:ext cx="199" cy="213"/>
                </a:xfrm>
                <a:prstGeom prst="roundRect">
                  <a:avLst>
                    <a:gd name="adj" fmla="val 505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40458C"/>
                    </a:buClr>
                    <a:buSzPct val="100000"/>
                    <a:buFont typeface="Tahoma" pitchFamily="34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</a:pPr>
                  <a:r>
                    <a:rPr lang="en-GB" sz="1600">
                      <a:solidFill>
                        <a:schemeClr val="tx1"/>
                      </a:solidFill>
                      <a:latin typeface="Tahoma" pitchFamily="34" charset="0"/>
                    </a:rPr>
                    <a:t>H</a:t>
                  </a:r>
                </a:p>
              </p:txBody>
            </p:sp>
          </p:grpSp>
        </p:grpSp>
        <p:cxnSp>
          <p:nvCxnSpPr>
            <p:cNvPr id="106" name="AutoShape 52"/>
            <p:cNvCxnSpPr>
              <a:cxnSpLocks noChangeShapeType="1"/>
              <a:stCxn id="91" idx="2"/>
              <a:endCxn id="102" idx="0"/>
            </p:cNvCxnSpPr>
            <p:nvPr/>
          </p:nvCxnSpPr>
          <p:spPr bwMode="auto">
            <a:xfrm flipH="1">
              <a:off x="6245225" y="5324475"/>
              <a:ext cx="368300" cy="541338"/>
            </a:xfrm>
            <a:prstGeom prst="straightConnector1">
              <a:avLst/>
            </a:prstGeom>
            <a:noFill/>
            <a:ln w="19080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07" name="Group 53"/>
            <p:cNvGrpSpPr>
              <a:grpSpLocks/>
            </p:cNvGrpSpPr>
            <p:nvPr/>
          </p:nvGrpSpPr>
          <p:grpSpPr bwMode="auto">
            <a:xfrm>
              <a:off x="6805613" y="5864225"/>
              <a:ext cx="285750" cy="377825"/>
              <a:chOff x="4287" y="3694"/>
              <a:chExt cx="180" cy="238"/>
            </a:xfrm>
          </p:grpSpPr>
          <p:sp>
            <p:nvSpPr>
              <p:cNvPr id="108" name="AutoShape 54"/>
              <p:cNvSpPr>
                <a:spLocks noChangeArrowheads="1"/>
              </p:cNvSpPr>
              <p:nvPr/>
            </p:nvSpPr>
            <p:spPr bwMode="auto">
              <a:xfrm>
                <a:off x="4287" y="3694"/>
                <a:ext cx="181" cy="239"/>
              </a:xfrm>
              <a:prstGeom prst="roundRect">
                <a:avLst>
                  <a:gd name="adj" fmla="val 16667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 w="19080">
                <a:solidFill>
                  <a:srgbClr val="40458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09" name="Group 55"/>
              <p:cNvGrpSpPr>
                <a:grpSpLocks/>
              </p:cNvGrpSpPr>
              <p:nvPr/>
            </p:nvGrpSpPr>
            <p:grpSpPr bwMode="auto">
              <a:xfrm>
                <a:off x="4297" y="3704"/>
                <a:ext cx="160" cy="218"/>
                <a:chOff x="4297" y="3704"/>
                <a:chExt cx="160" cy="218"/>
              </a:xfrm>
            </p:grpSpPr>
            <p:sp>
              <p:nvSpPr>
                <p:cNvPr id="110" name="AutoShape 56"/>
                <p:cNvSpPr>
                  <a:spLocks noChangeArrowheads="1"/>
                </p:cNvSpPr>
                <p:nvPr/>
              </p:nvSpPr>
              <p:spPr bwMode="auto">
                <a:xfrm>
                  <a:off x="4297" y="3704"/>
                  <a:ext cx="161" cy="219"/>
                </a:xfrm>
                <a:prstGeom prst="roundRect">
                  <a:avLst>
                    <a:gd name="adj" fmla="val 625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1" name="AutoShape 57"/>
                <p:cNvSpPr>
                  <a:spLocks noChangeArrowheads="1"/>
                </p:cNvSpPr>
                <p:nvPr/>
              </p:nvSpPr>
              <p:spPr bwMode="auto">
                <a:xfrm>
                  <a:off x="4297" y="3704"/>
                  <a:ext cx="161" cy="219"/>
                </a:xfrm>
                <a:prstGeom prst="roundRect">
                  <a:avLst>
                    <a:gd name="adj" fmla="val 625"/>
                  </a:avLst>
                </a:prstGeom>
                <a:no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40458C"/>
                    </a:buClr>
                    <a:buSzPct val="100000"/>
                    <a:buFont typeface="Tahoma" pitchFamily="34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</a:pPr>
                  <a:r>
                    <a:rPr lang="en-GB" sz="1600" dirty="0">
                      <a:solidFill>
                        <a:schemeClr val="tx1"/>
                      </a:solidFill>
                      <a:latin typeface="Tahoma" pitchFamily="34" charset="0"/>
                    </a:rPr>
                    <a:t>I</a:t>
                  </a:r>
                </a:p>
              </p:txBody>
            </p:sp>
          </p:grpSp>
        </p:grpSp>
        <p:cxnSp>
          <p:nvCxnSpPr>
            <p:cNvPr id="112" name="AutoShape 58"/>
            <p:cNvCxnSpPr>
              <a:cxnSpLocks noChangeShapeType="1"/>
              <a:stCxn id="91" idx="2"/>
              <a:endCxn id="108" idx="0"/>
            </p:cNvCxnSpPr>
            <p:nvPr/>
          </p:nvCxnSpPr>
          <p:spPr bwMode="auto">
            <a:xfrm>
              <a:off x="6613525" y="5324475"/>
              <a:ext cx="334963" cy="539750"/>
            </a:xfrm>
            <a:prstGeom prst="straightConnector1">
              <a:avLst/>
            </a:prstGeom>
            <a:noFill/>
            <a:ln w="19080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14" name="TextBox 113"/>
          <p:cNvSpPr txBox="1"/>
          <p:nvPr/>
        </p:nvSpPr>
        <p:spPr bwMode="auto">
          <a:xfrm>
            <a:off x="6372200" y="6597352"/>
            <a:ext cx="737752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Trees</a:t>
            </a:r>
          </a:p>
        </p:txBody>
      </p:sp>
    </p:spTree>
    <p:extLst>
      <p:ext uri="{BB962C8B-B14F-4D97-AF65-F5344CB8AC3E}">
        <p14:creationId xmlns:p14="http://schemas.microsoft.com/office/powerpoint/2010/main" val="23783311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 ADT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340768"/>
            <a:ext cx="8534400" cy="4876800"/>
          </a:xfrm>
        </p:spPr>
        <p:txBody>
          <a:bodyPr>
            <a:noAutofit/>
          </a:bodyPr>
          <a:lstStyle/>
          <a:p>
            <a:r>
              <a:rPr lang="en-US" sz="2400" dirty="0"/>
              <a:t>In addition to the methods specified in the Tree ADT, binary tree Nodes have a few additional methods:</a:t>
            </a:r>
          </a:p>
          <a:p>
            <a:pPr lvl="1"/>
            <a:r>
              <a:rPr lang="en-US" sz="2400" b="1" dirty="0"/>
              <a:t>Node </a:t>
            </a:r>
            <a:r>
              <a:rPr lang="en-US" sz="2400" b="1" dirty="0">
                <a:solidFill>
                  <a:schemeClr val="tx2"/>
                </a:solidFill>
              </a:rPr>
              <a:t>left</a:t>
            </a:r>
            <a:r>
              <a:rPr lang="en-US" sz="2400" b="1" dirty="0"/>
              <a:t>(): </a:t>
            </a:r>
            <a:r>
              <a:rPr lang="en-US" sz="2400" dirty="0"/>
              <a:t>returns the left child of the node if there is one, otherwise null</a:t>
            </a:r>
          </a:p>
          <a:p>
            <a:pPr lvl="1"/>
            <a:r>
              <a:rPr lang="en-US" sz="2400" b="1" dirty="0"/>
              <a:t>Node </a:t>
            </a:r>
            <a:r>
              <a:rPr lang="en-US" sz="2400" b="1" dirty="0">
                <a:solidFill>
                  <a:schemeClr val="tx2"/>
                </a:solidFill>
              </a:rPr>
              <a:t>right</a:t>
            </a:r>
            <a:r>
              <a:rPr lang="en-US" sz="2400" b="1" dirty="0"/>
              <a:t>(): </a:t>
            </a:r>
            <a:r>
              <a:rPr lang="en-US" sz="2400" dirty="0"/>
              <a:t>returns the right child of the node if there is one, otherwise null</a:t>
            </a:r>
          </a:p>
          <a:p>
            <a:pPr lvl="1"/>
            <a:r>
              <a:rPr lang="en-US" sz="2400" b="1" dirty="0" err="1"/>
              <a:t>boolean</a:t>
            </a:r>
            <a:r>
              <a:rPr lang="en-US" sz="2400" b="1" dirty="0"/>
              <a:t> </a:t>
            </a:r>
            <a:r>
              <a:rPr lang="en-US" sz="2400" b="1" dirty="0" err="1">
                <a:solidFill>
                  <a:schemeClr val="tx2"/>
                </a:solidFill>
              </a:rPr>
              <a:t>hasLeft</a:t>
            </a:r>
            <a:r>
              <a:rPr lang="en-US" sz="2400" b="1" dirty="0"/>
              <a:t>(): </a:t>
            </a:r>
            <a:r>
              <a:rPr lang="en-US" sz="2400" dirty="0"/>
              <a:t>returns true if node has a left child</a:t>
            </a:r>
          </a:p>
          <a:p>
            <a:pPr lvl="1"/>
            <a:r>
              <a:rPr lang="en-US" sz="2400" b="1" dirty="0" err="1"/>
              <a:t>boolean</a:t>
            </a:r>
            <a:r>
              <a:rPr lang="en-US" sz="2400" b="1" dirty="0"/>
              <a:t> </a:t>
            </a:r>
            <a:r>
              <a:rPr lang="en-US" sz="2400" b="1" dirty="0" err="1">
                <a:solidFill>
                  <a:schemeClr val="tx2"/>
                </a:solidFill>
              </a:rPr>
              <a:t>hasRight</a:t>
            </a:r>
            <a:r>
              <a:rPr lang="en-US" sz="2400" b="1" dirty="0"/>
              <a:t>(): </a:t>
            </a:r>
            <a:r>
              <a:rPr lang="en-US" sz="2400" dirty="0"/>
              <a:t>returns true if node has a right child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6372200" y="6597352"/>
            <a:ext cx="737752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Trees</a:t>
            </a:r>
          </a:p>
        </p:txBody>
      </p:sp>
    </p:spTree>
    <p:extLst>
      <p:ext uri="{BB962C8B-B14F-4D97-AF65-F5344CB8AC3E}">
        <p14:creationId xmlns:p14="http://schemas.microsoft.com/office/powerpoint/2010/main" val="12447372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binary tree is a </a:t>
            </a:r>
            <a:r>
              <a:rPr lang="en-US" b="1" dirty="0"/>
              <a:t>perfect binary tree </a:t>
            </a:r>
            <a:r>
              <a:rPr lang="en-US" dirty="0"/>
              <a:t>if every level is completely full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54" name="Group 53"/>
          <p:cNvGrpSpPr/>
          <p:nvPr/>
        </p:nvGrpSpPr>
        <p:grpSpPr>
          <a:xfrm>
            <a:off x="685800" y="2894008"/>
            <a:ext cx="3338517" cy="3125792"/>
            <a:chOff x="5422908" y="3117854"/>
            <a:chExt cx="3338517" cy="3125792"/>
          </a:xfrm>
        </p:grpSpPr>
        <p:grpSp>
          <p:nvGrpSpPr>
            <p:cNvPr id="55" name="Group 54"/>
            <p:cNvGrpSpPr>
              <a:grpSpLocks/>
            </p:cNvGrpSpPr>
            <p:nvPr/>
          </p:nvGrpSpPr>
          <p:grpSpPr bwMode="auto">
            <a:xfrm>
              <a:off x="6924685" y="3117854"/>
              <a:ext cx="339726" cy="376238"/>
              <a:chOff x="4362" y="1964"/>
              <a:chExt cx="214" cy="237"/>
            </a:xfrm>
          </p:grpSpPr>
          <p:sp>
            <p:nvSpPr>
              <p:cNvPr id="104" name="AutoShape 7"/>
              <p:cNvSpPr>
                <a:spLocks noChangeArrowheads="1"/>
              </p:cNvSpPr>
              <p:nvPr/>
            </p:nvSpPr>
            <p:spPr bwMode="auto">
              <a:xfrm>
                <a:off x="4362" y="1964"/>
                <a:ext cx="214" cy="237"/>
              </a:xfrm>
              <a:prstGeom prst="roundRect">
                <a:avLst>
                  <a:gd name="adj" fmla="val 16819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 w="19080">
                <a:solidFill>
                  <a:srgbClr val="40458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05" name="Group 8"/>
              <p:cNvGrpSpPr>
                <a:grpSpLocks/>
              </p:cNvGrpSpPr>
              <p:nvPr/>
            </p:nvGrpSpPr>
            <p:grpSpPr bwMode="auto">
              <a:xfrm>
                <a:off x="4374" y="1976"/>
                <a:ext cx="191" cy="214"/>
                <a:chOff x="4374" y="1976"/>
                <a:chExt cx="191" cy="214"/>
              </a:xfrm>
            </p:grpSpPr>
            <p:sp>
              <p:nvSpPr>
                <p:cNvPr id="106" name="AutoShape 9"/>
                <p:cNvSpPr>
                  <a:spLocks noChangeArrowheads="1"/>
                </p:cNvSpPr>
                <p:nvPr/>
              </p:nvSpPr>
              <p:spPr bwMode="auto">
                <a:xfrm>
                  <a:off x="4374" y="1976"/>
                  <a:ext cx="191" cy="214"/>
                </a:xfrm>
                <a:prstGeom prst="roundRect">
                  <a:avLst>
                    <a:gd name="adj" fmla="val 523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" name="AutoShape 10"/>
                <p:cNvSpPr>
                  <a:spLocks noChangeArrowheads="1"/>
                </p:cNvSpPr>
                <p:nvPr/>
              </p:nvSpPr>
              <p:spPr bwMode="auto">
                <a:xfrm>
                  <a:off x="4412" y="1981"/>
                  <a:ext cx="115" cy="204"/>
                </a:xfrm>
                <a:prstGeom prst="roundRect">
                  <a:avLst>
                    <a:gd name="adj" fmla="val 523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40458C"/>
                    </a:buClr>
                    <a:buSzPct val="100000"/>
                    <a:buFont typeface="Tahoma" pitchFamily="34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</a:pPr>
                  <a:endParaRPr lang="en-GB" sz="1600" dirty="0">
                    <a:solidFill>
                      <a:schemeClr val="tx1"/>
                    </a:solidFill>
                    <a:latin typeface="Tahoma" pitchFamily="34" charset="0"/>
                  </a:endParaRPr>
                </a:p>
              </p:txBody>
            </p:sp>
          </p:grpSp>
        </p:grpSp>
        <p:grpSp>
          <p:nvGrpSpPr>
            <p:cNvPr id="56" name="Group 11"/>
            <p:cNvGrpSpPr>
              <a:grpSpLocks/>
            </p:cNvGrpSpPr>
            <p:nvPr/>
          </p:nvGrpSpPr>
          <p:grpSpPr bwMode="auto">
            <a:xfrm>
              <a:off x="5938829" y="4032255"/>
              <a:ext cx="336549" cy="376238"/>
              <a:chOff x="3741" y="2540"/>
              <a:chExt cx="212" cy="237"/>
            </a:xfrm>
          </p:grpSpPr>
          <p:sp>
            <p:nvSpPr>
              <p:cNvPr id="100" name="AutoShape 12"/>
              <p:cNvSpPr>
                <a:spLocks noChangeArrowheads="1"/>
              </p:cNvSpPr>
              <p:nvPr/>
            </p:nvSpPr>
            <p:spPr bwMode="auto">
              <a:xfrm>
                <a:off x="3741" y="2540"/>
                <a:ext cx="212" cy="237"/>
              </a:xfrm>
              <a:prstGeom prst="roundRect">
                <a:avLst>
                  <a:gd name="adj" fmla="val 16509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 w="19080">
                <a:solidFill>
                  <a:srgbClr val="40458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01" name="Group 13"/>
              <p:cNvGrpSpPr>
                <a:grpSpLocks/>
              </p:cNvGrpSpPr>
              <p:nvPr/>
            </p:nvGrpSpPr>
            <p:grpSpPr bwMode="auto">
              <a:xfrm>
                <a:off x="3753" y="2552"/>
                <a:ext cx="189" cy="214"/>
                <a:chOff x="3753" y="2552"/>
                <a:chExt cx="189" cy="214"/>
              </a:xfrm>
            </p:grpSpPr>
            <p:sp>
              <p:nvSpPr>
                <p:cNvPr id="102" name="AutoShape 14"/>
                <p:cNvSpPr>
                  <a:spLocks noChangeArrowheads="1"/>
                </p:cNvSpPr>
                <p:nvPr/>
              </p:nvSpPr>
              <p:spPr bwMode="auto">
                <a:xfrm>
                  <a:off x="3753" y="2552"/>
                  <a:ext cx="189" cy="214"/>
                </a:xfrm>
                <a:prstGeom prst="roundRect">
                  <a:avLst>
                    <a:gd name="adj" fmla="val 528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" name="AutoShape 15"/>
                <p:cNvSpPr>
                  <a:spLocks noChangeArrowheads="1"/>
                </p:cNvSpPr>
                <p:nvPr/>
              </p:nvSpPr>
              <p:spPr bwMode="auto">
                <a:xfrm>
                  <a:off x="3790" y="2557"/>
                  <a:ext cx="115" cy="204"/>
                </a:xfrm>
                <a:prstGeom prst="roundRect">
                  <a:avLst>
                    <a:gd name="adj" fmla="val 528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40458C"/>
                    </a:buClr>
                    <a:buSzPct val="100000"/>
                    <a:buFont typeface="Tahoma" pitchFamily="34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</a:pPr>
                  <a:endParaRPr lang="en-GB" sz="1600" dirty="0">
                    <a:solidFill>
                      <a:schemeClr val="tx1"/>
                    </a:solidFill>
                    <a:latin typeface="Tahoma" pitchFamily="34" charset="0"/>
                  </a:endParaRPr>
                </a:p>
              </p:txBody>
            </p:sp>
          </p:grpSp>
        </p:grpSp>
        <p:grpSp>
          <p:nvGrpSpPr>
            <p:cNvPr id="57" name="Group 16"/>
            <p:cNvGrpSpPr>
              <a:grpSpLocks/>
            </p:cNvGrpSpPr>
            <p:nvPr/>
          </p:nvGrpSpPr>
          <p:grpSpPr bwMode="auto">
            <a:xfrm>
              <a:off x="7905762" y="4030668"/>
              <a:ext cx="339726" cy="379413"/>
              <a:chOff x="4980" y="2539"/>
              <a:chExt cx="214" cy="239"/>
            </a:xfrm>
          </p:grpSpPr>
          <p:sp>
            <p:nvSpPr>
              <p:cNvPr id="96" name="AutoShape 17"/>
              <p:cNvSpPr>
                <a:spLocks noChangeArrowheads="1"/>
              </p:cNvSpPr>
              <p:nvPr/>
            </p:nvSpPr>
            <p:spPr bwMode="auto">
              <a:xfrm>
                <a:off x="4980" y="2539"/>
                <a:ext cx="214" cy="239"/>
              </a:xfrm>
              <a:prstGeom prst="roundRect">
                <a:avLst>
                  <a:gd name="adj" fmla="val 16819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 w="19080">
                <a:solidFill>
                  <a:srgbClr val="40458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97" name="Group 18"/>
              <p:cNvGrpSpPr>
                <a:grpSpLocks/>
              </p:cNvGrpSpPr>
              <p:nvPr/>
            </p:nvGrpSpPr>
            <p:grpSpPr bwMode="auto">
              <a:xfrm>
                <a:off x="4992" y="2551"/>
                <a:ext cx="191" cy="216"/>
                <a:chOff x="4992" y="2551"/>
                <a:chExt cx="191" cy="216"/>
              </a:xfrm>
            </p:grpSpPr>
            <p:sp>
              <p:nvSpPr>
                <p:cNvPr id="98" name="AutoShape 19"/>
                <p:cNvSpPr>
                  <a:spLocks noChangeArrowheads="1"/>
                </p:cNvSpPr>
                <p:nvPr/>
              </p:nvSpPr>
              <p:spPr bwMode="auto">
                <a:xfrm>
                  <a:off x="4992" y="2551"/>
                  <a:ext cx="191" cy="216"/>
                </a:xfrm>
                <a:prstGeom prst="roundRect">
                  <a:avLst>
                    <a:gd name="adj" fmla="val 523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9" name="AutoShape 20"/>
                <p:cNvSpPr>
                  <a:spLocks noChangeArrowheads="1"/>
                </p:cNvSpPr>
                <p:nvPr/>
              </p:nvSpPr>
              <p:spPr bwMode="auto">
                <a:xfrm>
                  <a:off x="5030" y="2557"/>
                  <a:ext cx="115" cy="204"/>
                </a:xfrm>
                <a:prstGeom prst="roundRect">
                  <a:avLst>
                    <a:gd name="adj" fmla="val 523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40458C"/>
                    </a:buClr>
                    <a:buSzPct val="100000"/>
                    <a:buFont typeface="Tahoma" pitchFamily="34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</a:pPr>
                  <a:endParaRPr lang="en-GB" sz="1600" dirty="0">
                    <a:solidFill>
                      <a:schemeClr val="tx1"/>
                    </a:solidFill>
                    <a:latin typeface="Tahoma" pitchFamily="34" charset="0"/>
                  </a:endParaRPr>
                </a:p>
              </p:txBody>
            </p:sp>
          </p:grpSp>
        </p:grpSp>
        <p:grpSp>
          <p:nvGrpSpPr>
            <p:cNvPr id="58" name="Group 21"/>
            <p:cNvGrpSpPr>
              <a:grpSpLocks/>
            </p:cNvGrpSpPr>
            <p:nvPr/>
          </p:nvGrpSpPr>
          <p:grpSpPr bwMode="auto">
            <a:xfrm>
              <a:off x="7424726" y="4945070"/>
              <a:ext cx="320674" cy="379413"/>
              <a:chOff x="4677" y="3115"/>
              <a:chExt cx="202" cy="239"/>
            </a:xfrm>
          </p:grpSpPr>
          <p:sp>
            <p:nvSpPr>
              <p:cNvPr id="92" name="AutoShape 22"/>
              <p:cNvSpPr>
                <a:spLocks noChangeArrowheads="1"/>
              </p:cNvSpPr>
              <p:nvPr/>
            </p:nvSpPr>
            <p:spPr bwMode="auto">
              <a:xfrm>
                <a:off x="4677" y="3115"/>
                <a:ext cx="202" cy="239"/>
              </a:xfrm>
              <a:prstGeom prst="roundRect">
                <a:avLst>
                  <a:gd name="adj" fmla="val 16829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 w="19080">
                <a:solidFill>
                  <a:srgbClr val="40458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93" name="Group 23"/>
              <p:cNvGrpSpPr>
                <a:grpSpLocks/>
              </p:cNvGrpSpPr>
              <p:nvPr/>
            </p:nvGrpSpPr>
            <p:grpSpPr bwMode="auto">
              <a:xfrm>
                <a:off x="4688" y="3126"/>
                <a:ext cx="180" cy="217"/>
                <a:chOff x="4688" y="3126"/>
                <a:chExt cx="180" cy="217"/>
              </a:xfrm>
            </p:grpSpPr>
            <p:sp>
              <p:nvSpPr>
                <p:cNvPr id="94" name="AutoShape 24"/>
                <p:cNvSpPr>
                  <a:spLocks noChangeArrowheads="1"/>
                </p:cNvSpPr>
                <p:nvPr/>
              </p:nvSpPr>
              <p:spPr bwMode="auto">
                <a:xfrm>
                  <a:off x="4688" y="3126"/>
                  <a:ext cx="180" cy="217"/>
                </a:xfrm>
                <a:prstGeom prst="roundRect">
                  <a:avLst>
                    <a:gd name="adj" fmla="val 556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5" name="AutoShape 25"/>
                <p:cNvSpPr>
                  <a:spLocks noChangeArrowheads="1"/>
                </p:cNvSpPr>
                <p:nvPr/>
              </p:nvSpPr>
              <p:spPr bwMode="auto">
                <a:xfrm>
                  <a:off x="4721" y="3133"/>
                  <a:ext cx="115" cy="204"/>
                </a:xfrm>
                <a:prstGeom prst="roundRect">
                  <a:avLst>
                    <a:gd name="adj" fmla="val 556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40458C"/>
                    </a:buClr>
                    <a:buSzPct val="100000"/>
                    <a:buFont typeface="Tahoma" pitchFamily="34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</a:pPr>
                  <a:endParaRPr lang="en-GB" sz="1600" dirty="0">
                    <a:solidFill>
                      <a:schemeClr val="tx1"/>
                    </a:solidFill>
                    <a:latin typeface="Tahoma" pitchFamily="34" charset="0"/>
                  </a:endParaRPr>
                </a:p>
              </p:txBody>
            </p:sp>
          </p:grpSp>
        </p:grpSp>
        <p:grpSp>
          <p:nvGrpSpPr>
            <p:cNvPr id="59" name="Group 26"/>
            <p:cNvGrpSpPr>
              <a:grpSpLocks/>
            </p:cNvGrpSpPr>
            <p:nvPr/>
          </p:nvGrpSpPr>
          <p:grpSpPr bwMode="auto">
            <a:xfrm>
              <a:off x="8407412" y="4945070"/>
              <a:ext cx="354013" cy="379413"/>
              <a:chOff x="5296" y="3115"/>
              <a:chExt cx="223" cy="239"/>
            </a:xfrm>
          </p:grpSpPr>
          <p:sp>
            <p:nvSpPr>
              <p:cNvPr id="88" name="AutoShape 27"/>
              <p:cNvSpPr>
                <a:spLocks noChangeArrowheads="1"/>
              </p:cNvSpPr>
              <p:nvPr/>
            </p:nvSpPr>
            <p:spPr bwMode="auto">
              <a:xfrm>
                <a:off x="5296" y="3115"/>
                <a:ext cx="223" cy="239"/>
              </a:xfrm>
              <a:prstGeom prst="roundRect">
                <a:avLst>
                  <a:gd name="adj" fmla="val 16667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 w="19080">
                <a:solidFill>
                  <a:srgbClr val="40458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89" name="Group 28"/>
              <p:cNvGrpSpPr>
                <a:grpSpLocks/>
              </p:cNvGrpSpPr>
              <p:nvPr/>
            </p:nvGrpSpPr>
            <p:grpSpPr bwMode="auto">
              <a:xfrm>
                <a:off x="5308" y="3127"/>
                <a:ext cx="199" cy="215"/>
                <a:chOff x="5308" y="3127"/>
                <a:chExt cx="199" cy="215"/>
              </a:xfrm>
            </p:grpSpPr>
            <p:sp>
              <p:nvSpPr>
                <p:cNvPr id="90" name="AutoShape 29"/>
                <p:cNvSpPr>
                  <a:spLocks noChangeArrowheads="1"/>
                </p:cNvSpPr>
                <p:nvPr/>
              </p:nvSpPr>
              <p:spPr bwMode="auto">
                <a:xfrm>
                  <a:off x="5308" y="3127"/>
                  <a:ext cx="199" cy="215"/>
                </a:xfrm>
                <a:prstGeom prst="roundRect">
                  <a:avLst>
                    <a:gd name="adj" fmla="val 505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1" name="AutoShape 30"/>
                <p:cNvSpPr>
                  <a:spLocks noChangeArrowheads="1"/>
                </p:cNvSpPr>
                <p:nvPr/>
              </p:nvSpPr>
              <p:spPr bwMode="auto">
                <a:xfrm>
                  <a:off x="5350" y="3133"/>
                  <a:ext cx="115" cy="204"/>
                </a:xfrm>
                <a:prstGeom prst="roundRect">
                  <a:avLst>
                    <a:gd name="adj" fmla="val 505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40458C"/>
                    </a:buClr>
                    <a:buSzPct val="100000"/>
                    <a:buFont typeface="Tahoma" pitchFamily="34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</a:pPr>
                  <a:endParaRPr lang="en-GB" sz="1600" dirty="0">
                    <a:solidFill>
                      <a:schemeClr val="tx1"/>
                    </a:solidFill>
                    <a:latin typeface="Tahoma" pitchFamily="34" charset="0"/>
                  </a:endParaRPr>
                </a:p>
              </p:txBody>
            </p:sp>
          </p:grpSp>
        </p:grpSp>
        <p:grpSp>
          <p:nvGrpSpPr>
            <p:cNvPr id="60" name="Group 31"/>
            <p:cNvGrpSpPr>
              <a:grpSpLocks/>
            </p:cNvGrpSpPr>
            <p:nvPr/>
          </p:nvGrpSpPr>
          <p:grpSpPr bwMode="auto">
            <a:xfrm>
              <a:off x="5422908" y="4943482"/>
              <a:ext cx="355601" cy="379413"/>
              <a:chOff x="3416" y="3114"/>
              <a:chExt cx="224" cy="239"/>
            </a:xfrm>
          </p:grpSpPr>
          <p:sp>
            <p:nvSpPr>
              <p:cNvPr id="84" name="AutoShape 32"/>
              <p:cNvSpPr>
                <a:spLocks noChangeArrowheads="1"/>
              </p:cNvSpPr>
              <p:nvPr/>
            </p:nvSpPr>
            <p:spPr bwMode="auto">
              <a:xfrm>
                <a:off x="3416" y="3114"/>
                <a:ext cx="224" cy="239"/>
              </a:xfrm>
              <a:prstGeom prst="roundRect">
                <a:avLst>
                  <a:gd name="adj" fmla="val 16514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 w="19080">
                <a:solidFill>
                  <a:srgbClr val="40458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85" name="Group 33"/>
              <p:cNvGrpSpPr>
                <a:grpSpLocks/>
              </p:cNvGrpSpPr>
              <p:nvPr/>
            </p:nvGrpSpPr>
            <p:grpSpPr bwMode="auto">
              <a:xfrm>
                <a:off x="3429" y="3127"/>
                <a:ext cx="199" cy="214"/>
                <a:chOff x="3429" y="3127"/>
                <a:chExt cx="199" cy="214"/>
              </a:xfrm>
            </p:grpSpPr>
            <p:sp>
              <p:nvSpPr>
                <p:cNvPr id="86" name="AutoShape 34"/>
                <p:cNvSpPr>
                  <a:spLocks noChangeArrowheads="1"/>
                </p:cNvSpPr>
                <p:nvPr/>
              </p:nvSpPr>
              <p:spPr bwMode="auto">
                <a:xfrm>
                  <a:off x="3429" y="3127"/>
                  <a:ext cx="199" cy="214"/>
                </a:xfrm>
                <a:prstGeom prst="roundRect">
                  <a:avLst>
                    <a:gd name="adj" fmla="val 505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7" name="AutoShape 35"/>
                <p:cNvSpPr>
                  <a:spLocks noChangeArrowheads="1"/>
                </p:cNvSpPr>
                <p:nvPr/>
              </p:nvSpPr>
              <p:spPr bwMode="auto">
                <a:xfrm>
                  <a:off x="3471" y="3132"/>
                  <a:ext cx="115" cy="204"/>
                </a:xfrm>
                <a:prstGeom prst="roundRect">
                  <a:avLst>
                    <a:gd name="adj" fmla="val 505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40458C"/>
                    </a:buClr>
                    <a:buSzPct val="100000"/>
                    <a:buFont typeface="Tahoma" pitchFamily="34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</a:pPr>
                  <a:endParaRPr lang="en-GB" sz="1600" dirty="0">
                    <a:solidFill>
                      <a:schemeClr val="tx1"/>
                    </a:solidFill>
                    <a:latin typeface="Tahoma" pitchFamily="34" charset="0"/>
                  </a:endParaRPr>
                </a:p>
              </p:txBody>
            </p:sp>
          </p:grpSp>
        </p:grpSp>
        <p:grpSp>
          <p:nvGrpSpPr>
            <p:cNvPr id="61" name="Group 36"/>
            <p:cNvGrpSpPr>
              <a:grpSpLocks/>
            </p:cNvGrpSpPr>
            <p:nvPr/>
          </p:nvGrpSpPr>
          <p:grpSpPr bwMode="auto">
            <a:xfrm>
              <a:off x="6450023" y="4945070"/>
              <a:ext cx="328613" cy="379413"/>
              <a:chOff x="4063" y="3115"/>
              <a:chExt cx="207" cy="239"/>
            </a:xfrm>
          </p:grpSpPr>
          <p:sp>
            <p:nvSpPr>
              <p:cNvPr id="80" name="AutoShape 37"/>
              <p:cNvSpPr>
                <a:spLocks noChangeArrowheads="1"/>
              </p:cNvSpPr>
              <p:nvPr/>
            </p:nvSpPr>
            <p:spPr bwMode="auto">
              <a:xfrm>
                <a:off x="4063" y="3115"/>
                <a:ext cx="207" cy="239"/>
              </a:xfrm>
              <a:prstGeom prst="roundRect">
                <a:avLst>
                  <a:gd name="adj" fmla="val 16505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 w="19080">
                <a:solidFill>
                  <a:srgbClr val="40458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81" name="Group 38"/>
              <p:cNvGrpSpPr>
                <a:grpSpLocks/>
              </p:cNvGrpSpPr>
              <p:nvPr/>
            </p:nvGrpSpPr>
            <p:grpSpPr bwMode="auto">
              <a:xfrm>
                <a:off x="4075" y="3127"/>
                <a:ext cx="184" cy="216"/>
                <a:chOff x="4075" y="3127"/>
                <a:chExt cx="184" cy="216"/>
              </a:xfrm>
            </p:grpSpPr>
            <p:sp>
              <p:nvSpPr>
                <p:cNvPr id="82" name="AutoShape 39"/>
                <p:cNvSpPr>
                  <a:spLocks noChangeArrowheads="1"/>
                </p:cNvSpPr>
                <p:nvPr/>
              </p:nvSpPr>
              <p:spPr bwMode="auto">
                <a:xfrm>
                  <a:off x="4075" y="3127"/>
                  <a:ext cx="184" cy="216"/>
                </a:xfrm>
                <a:prstGeom prst="roundRect">
                  <a:avLst>
                    <a:gd name="adj" fmla="val 542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3" name="AutoShape 40"/>
                <p:cNvSpPr>
                  <a:spLocks noChangeArrowheads="1"/>
                </p:cNvSpPr>
                <p:nvPr/>
              </p:nvSpPr>
              <p:spPr bwMode="auto">
                <a:xfrm>
                  <a:off x="4110" y="3133"/>
                  <a:ext cx="115" cy="204"/>
                </a:xfrm>
                <a:prstGeom prst="roundRect">
                  <a:avLst>
                    <a:gd name="adj" fmla="val 542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40458C"/>
                    </a:buClr>
                    <a:buSzPct val="100000"/>
                    <a:buFont typeface="Tahoma" pitchFamily="34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</a:pPr>
                  <a:endParaRPr lang="en-GB" sz="1600" dirty="0">
                    <a:solidFill>
                      <a:schemeClr val="tx1"/>
                    </a:solidFill>
                    <a:latin typeface="Tahoma" pitchFamily="34" charset="0"/>
                  </a:endParaRPr>
                </a:p>
              </p:txBody>
            </p:sp>
          </p:grpSp>
        </p:grpSp>
        <p:cxnSp>
          <p:nvCxnSpPr>
            <p:cNvPr id="62" name="AutoShape 41"/>
            <p:cNvCxnSpPr>
              <a:cxnSpLocks noChangeShapeType="1"/>
              <a:stCxn id="104" idx="2"/>
              <a:endCxn id="100" idx="0"/>
            </p:cNvCxnSpPr>
            <p:nvPr/>
          </p:nvCxnSpPr>
          <p:spPr bwMode="auto">
            <a:xfrm flipH="1">
              <a:off x="6107113" y="3494088"/>
              <a:ext cx="987425" cy="538162"/>
            </a:xfrm>
            <a:prstGeom prst="straightConnector1">
              <a:avLst/>
            </a:prstGeom>
            <a:noFill/>
            <a:ln w="19080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" name="AutoShape 42"/>
            <p:cNvCxnSpPr>
              <a:cxnSpLocks noChangeShapeType="1"/>
              <a:stCxn id="104" idx="2"/>
              <a:endCxn id="96" idx="0"/>
            </p:cNvCxnSpPr>
            <p:nvPr/>
          </p:nvCxnSpPr>
          <p:spPr bwMode="auto">
            <a:xfrm>
              <a:off x="7094538" y="3494088"/>
              <a:ext cx="981075" cy="536575"/>
            </a:xfrm>
            <a:prstGeom prst="straightConnector1">
              <a:avLst/>
            </a:prstGeom>
            <a:noFill/>
            <a:ln w="19080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4" name="AutoShape 43"/>
            <p:cNvCxnSpPr>
              <a:cxnSpLocks noChangeShapeType="1"/>
              <a:stCxn id="96" idx="2"/>
              <a:endCxn id="88" idx="0"/>
            </p:cNvCxnSpPr>
            <p:nvPr/>
          </p:nvCxnSpPr>
          <p:spPr bwMode="auto">
            <a:xfrm>
              <a:off x="8075613" y="4410075"/>
              <a:ext cx="509587" cy="534988"/>
            </a:xfrm>
            <a:prstGeom prst="straightConnector1">
              <a:avLst/>
            </a:prstGeom>
            <a:noFill/>
            <a:ln w="19080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5" name="AutoShape 44"/>
            <p:cNvCxnSpPr>
              <a:cxnSpLocks noChangeShapeType="1"/>
              <a:stCxn id="96" idx="2"/>
              <a:endCxn id="92" idx="0"/>
            </p:cNvCxnSpPr>
            <p:nvPr/>
          </p:nvCxnSpPr>
          <p:spPr bwMode="auto">
            <a:xfrm flipH="1">
              <a:off x="7585075" y="4410075"/>
              <a:ext cx="490538" cy="534988"/>
            </a:xfrm>
            <a:prstGeom prst="straightConnector1">
              <a:avLst/>
            </a:prstGeom>
            <a:noFill/>
            <a:ln w="19080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6" name="AutoShape 45"/>
            <p:cNvCxnSpPr>
              <a:cxnSpLocks noChangeShapeType="1"/>
              <a:stCxn id="100" idx="2"/>
              <a:endCxn id="80" idx="0"/>
            </p:cNvCxnSpPr>
            <p:nvPr/>
          </p:nvCxnSpPr>
          <p:spPr bwMode="auto">
            <a:xfrm>
              <a:off x="6107113" y="4408488"/>
              <a:ext cx="508000" cy="536575"/>
            </a:xfrm>
            <a:prstGeom prst="straightConnector1">
              <a:avLst/>
            </a:prstGeom>
            <a:noFill/>
            <a:ln w="19080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7" name="AutoShape 46"/>
            <p:cNvCxnSpPr>
              <a:cxnSpLocks noChangeShapeType="1"/>
              <a:stCxn id="100" idx="2"/>
              <a:endCxn id="84" idx="0"/>
            </p:cNvCxnSpPr>
            <p:nvPr/>
          </p:nvCxnSpPr>
          <p:spPr bwMode="auto">
            <a:xfrm flipH="1">
              <a:off x="5600700" y="4408488"/>
              <a:ext cx="506413" cy="534987"/>
            </a:xfrm>
            <a:prstGeom prst="straightConnector1">
              <a:avLst/>
            </a:prstGeom>
            <a:noFill/>
            <a:ln w="19080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68" name="Group 47"/>
            <p:cNvGrpSpPr>
              <a:grpSpLocks/>
            </p:cNvGrpSpPr>
            <p:nvPr/>
          </p:nvGrpSpPr>
          <p:grpSpPr bwMode="auto">
            <a:xfrm>
              <a:off x="6069022" y="5865821"/>
              <a:ext cx="354013" cy="376238"/>
              <a:chOff x="3823" y="3695"/>
              <a:chExt cx="223" cy="237"/>
            </a:xfrm>
          </p:grpSpPr>
          <p:sp>
            <p:nvSpPr>
              <p:cNvPr id="76" name="AutoShape 48"/>
              <p:cNvSpPr>
                <a:spLocks noChangeArrowheads="1"/>
              </p:cNvSpPr>
              <p:nvPr/>
            </p:nvSpPr>
            <p:spPr bwMode="auto">
              <a:xfrm>
                <a:off x="3823" y="3695"/>
                <a:ext cx="223" cy="237"/>
              </a:xfrm>
              <a:prstGeom prst="roundRect">
                <a:avLst>
                  <a:gd name="adj" fmla="val 16667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 w="19080">
                <a:solidFill>
                  <a:srgbClr val="40458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7" name="Group 49"/>
              <p:cNvGrpSpPr>
                <a:grpSpLocks/>
              </p:cNvGrpSpPr>
              <p:nvPr/>
            </p:nvGrpSpPr>
            <p:grpSpPr bwMode="auto">
              <a:xfrm>
                <a:off x="3835" y="3707"/>
                <a:ext cx="199" cy="213"/>
                <a:chOff x="3835" y="3707"/>
                <a:chExt cx="199" cy="213"/>
              </a:xfrm>
            </p:grpSpPr>
            <p:sp>
              <p:nvSpPr>
                <p:cNvPr id="78" name="AutoShape 50"/>
                <p:cNvSpPr>
                  <a:spLocks noChangeArrowheads="1"/>
                </p:cNvSpPr>
                <p:nvPr/>
              </p:nvSpPr>
              <p:spPr bwMode="auto">
                <a:xfrm>
                  <a:off x="3835" y="3707"/>
                  <a:ext cx="199" cy="213"/>
                </a:xfrm>
                <a:prstGeom prst="roundRect">
                  <a:avLst>
                    <a:gd name="adj" fmla="val 505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9" name="AutoShape 51"/>
                <p:cNvSpPr>
                  <a:spLocks noChangeArrowheads="1"/>
                </p:cNvSpPr>
                <p:nvPr/>
              </p:nvSpPr>
              <p:spPr bwMode="auto">
                <a:xfrm>
                  <a:off x="3877" y="3712"/>
                  <a:ext cx="115" cy="204"/>
                </a:xfrm>
                <a:prstGeom prst="roundRect">
                  <a:avLst>
                    <a:gd name="adj" fmla="val 505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40458C"/>
                    </a:buClr>
                    <a:buSzPct val="100000"/>
                    <a:buFont typeface="Tahoma" pitchFamily="34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</a:pPr>
                  <a:endParaRPr lang="en-GB" sz="1600" dirty="0">
                    <a:solidFill>
                      <a:schemeClr val="tx1"/>
                    </a:solidFill>
                    <a:latin typeface="Tahoma" pitchFamily="34" charset="0"/>
                  </a:endParaRPr>
                </a:p>
              </p:txBody>
            </p:sp>
          </p:grpSp>
        </p:grpSp>
        <p:cxnSp>
          <p:nvCxnSpPr>
            <p:cNvPr id="69" name="AutoShape 52"/>
            <p:cNvCxnSpPr>
              <a:cxnSpLocks noChangeShapeType="1"/>
              <a:stCxn id="80" idx="2"/>
              <a:endCxn id="76" idx="0"/>
            </p:cNvCxnSpPr>
            <p:nvPr/>
          </p:nvCxnSpPr>
          <p:spPr bwMode="auto">
            <a:xfrm flipH="1">
              <a:off x="6245225" y="5324475"/>
              <a:ext cx="368300" cy="541338"/>
            </a:xfrm>
            <a:prstGeom prst="straightConnector1">
              <a:avLst/>
            </a:prstGeom>
            <a:noFill/>
            <a:ln w="19080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70" name="Group 53"/>
            <p:cNvGrpSpPr>
              <a:grpSpLocks/>
            </p:cNvGrpSpPr>
            <p:nvPr/>
          </p:nvGrpSpPr>
          <p:grpSpPr bwMode="auto">
            <a:xfrm>
              <a:off x="6805631" y="5864233"/>
              <a:ext cx="381001" cy="379413"/>
              <a:chOff x="4287" y="3694"/>
              <a:chExt cx="240" cy="239"/>
            </a:xfrm>
          </p:grpSpPr>
          <p:sp>
            <p:nvSpPr>
              <p:cNvPr id="72" name="AutoShape 54"/>
              <p:cNvSpPr>
                <a:spLocks noChangeArrowheads="1"/>
              </p:cNvSpPr>
              <p:nvPr/>
            </p:nvSpPr>
            <p:spPr bwMode="auto">
              <a:xfrm>
                <a:off x="4287" y="3694"/>
                <a:ext cx="240" cy="239"/>
              </a:xfrm>
              <a:prstGeom prst="roundRect">
                <a:avLst>
                  <a:gd name="adj" fmla="val 16667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 w="19080">
                <a:solidFill>
                  <a:srgbClr val="40458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3" name="Group 55"/>
              <p:cNvGrpSpPr>
                <a:grpSpLocks/>
              </p:cNvGrpSpPr>
              <p:nvPr/>
            </p:nvGrpSpPr>
            <p:grpSpPr bwMode="auto">
              <a:xfrm>
                <a:off x="4297" y="3704"/>
                <a:ext cx="161" cy="219"/>
                <a:chOff x="4297" y="3704"/>
                <a:chExt cx="161" cy="219"/>
              </a:xfrm>
            </p:grpSpPr>
            <p:sp>
              <p:nvSpPr>
                <p:cNvPr id="74" name="AutoShape 56"/>
                <p:cNvSpPr>
                  <a:spLocks noChangeArrowheads="1"/>
                </p:cNvSpPr>
                <p:nvPr/>
              </p:nvSpPr>
              <p:spPr bwMode="auto">
                <a:xfrm>
                  <a:off x="4297" y="3704"/>
                  <a:ext cx="161" cy="219"/>
                </a:xfrm>
                <a:prstGeom prst="roundRect">
                  <a:avLst>
                    <a:gd name="adj" fmla="val 625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" name="AutoShape 57"/>
                <p:cNvSpPr>
                  <a:spLocks noChangeArrowheads="1"/>
                </p:cNvSpPr>
                <p:nvPr/>
              </p:nvSpPr>
              <p:spPr bwMode="auto">
                <a:xfrm>
                  <a:off x="4320" y="3712"/>
                  <a:ext cx="115" cy="204"/>
                </a:xfrm>
                <a:prstGeom prst="roundRect">
                  <a:avLst>
                    <a:gd name="adj" fmla="val 625"/>
                  </a:avLst>
                </a:prstGeom>
                <a:no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40458C"/>
                    </a:buClr>
                    <a:buSzPct val="100000"/>
                    <a:buFont typeface="Tahoma" pitchFamily="34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</a:pPr>
                  <a:endParaRPr lang="en-GB" sz="1600" dirty="0">
                    <a:solidFill>
                      <a:schemeClr val="tx1"/>
                    </a:solidFill>
                    <a:latin typeface="Tahoma" pitchFamily="34" charset="0"/>
                  </a:endParaRPr>
                </a:p>
              </p:txBody>
            </p:sp>
          </p:grpSp>
        </p:grpSp>
        <p:cxnSp>
          <p:nvCxnSpPr>
            <p:cNvPr id="71" name="AutoShape 58"/>
            <p:cNvCxnSpPr>
              <a:cxnSpLocks noChangeShapeType="1"/>
              <a:stCxn id="80" idx="2"/>
              <a:endCxn id="72" idx="0"/>
            </p:cNvCxnSpPr>
            <p:nvPr/>
          </p:nvCxnSpPr>
          <p:spPr bwMode="auto">
            <a:xfrm>
              <a:off x="6614330" y="5324483"/>
              <a:ext cx="381794" cy="539750"/>
            </a:xfrm>
            <a:prstGeom prst="straightConnector1">
              <a:avLst/>
            </a:prstGeom>
            <a:noFill/>
            <a:ln w="19080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08" name="Group 107"/>
          <p:cNvGrpSpPr/>
          <p:nvPr/>
        </p:nvGrpSpPr>
        <p:grpSpPr>
          <a:xfrm>
            <a:off x="5029200" y="2895600"/>
            <a:ext cx="3338517" cy="3109918"/>
            <a:chOff x="5422908" y="3117854"/>
            <a:chExt cx="3338517" cy="3109918"/>
          </a:xfrm>
        </p:grpSpPr>
        <p:grpSp>
          <p:nvGrpSpPr>
            <p:cNvPr id="109" name="Group 108"/>
            <p:cNvGrpSpPr>
              <a:grpSpLocks/>
            </p:cNvGrpSpPr>
            <p:nvPr/>
          </p:nvGrpSpPr>
          <p:grpSpPr bwMode="auto">
            <a:xfrm>
              <a:off x="6924685" y="3117854"/>
              <a:ext cx="339726" cy="376238"/>
              <a:chOff x="4362" y="1964"/>
              <a:chExt cx="214" cy="237"/>
            </a:xfrm>
          </p:grpSpPr>
          <p:sp>
            <p:nvSpPr>
              <p:cNvPr id="152" name="AutoShape 7"/>
              <p:cNvSpPr>
                <a:spLocks noChangeArrowheads="1"/>
              </p:cNvSpPr>
              <p:nvPr/>
            </p:nvSpPr>
            <p:spPr bwMode="auto">
              <a:xfrm>
                <a:off x="4362" y="1964"/>
                <a:ext cx="214" cy="237"/>
              </a:xfrm>
              <a:prstGeom prst="roundRect">
                <a:avLst>
                  <a:gd name="adj" fmla="val 16819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 w="19080">
                <a:solidFill>
                  <a:srgbClr val="40458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53" name="Group 8"/>
              <p:cNvGrpSpPr>
                <a:grpSpLocks/>
              </p:cNvGrpSpPr>
              <p:nvPr/>
            </p:nvGrpSpPr>
            <p:grpSpPr bwMode="auto">
              <a:xfrm>
                <a:off x="4374" y="1976"/>
                <a:ext cx="191" cy="214"/>
                <a:chOff x="4374" y="1976"/>
                <a:chExt cx="191" cy="214"/>
              </a:xfrm>
            </p:grpSpPr>
            <p:sp>
              <p:nvSpPr>
                <p:cNvPr id="154" name="AutoShape 9"/>
                <p:cNvSpPr>
                  <a:spLocks noChangeArrowheads="1"/>
                </p:cNvSpPr>
                <p:nvPr/>
              </p:nvSpPr>
              <p:spPr bwMode="auto">
                <a:xfrm>
                  <a:off x="4374" y="1976"/>
                  <a:ext cx="191" cy="214"/>
                </a:xfrm>
                <a:prstGeom prst="roundRect">
                  <a:avLst>
                    <a:gd name="adj" fmla="val 523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" name="AutoShape 10"/>
                <p:cNvSpPr>
                  <a:spLocks noChangeArrowheads="1"/>
                </p:cNvSpPr>
                <p:nvPr/>
              </p:nvSpPr>
              <p:spPr bwMode="auto">
                <a:xfrm>
                  <a:off x="4412" y="1981"/>
                  <a:ext cx="115" cy="204"/>
                </a:xfrm>
                <a:prstGeom prst="roundRect">
                  <a:avLst>
                    <a:gd name="adj" fmla="val 523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40458C"/>
                    </a:buClr>
                    <a:buSzPct val="100000"/>
                    <a:buFont typeface="Tahoma" pitchFamily="34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</a:pPr>
                  <a:endParaRPr lang="en-GB" sz="1600" dirty="0">
                    <a:solidFill>
                      <a:schemeClr val="tx1"/>
                    </a:solidFill>
                    <a:latin typeface="Tahoma" pitchFamily="34" charset="0"/>
                  </a:endParaRPr>
                </a:p>
              </p:txBody>
            </p:sp>
          </p:grpSp>
        </p:grpSp>
        <p:grpSp>
          <p:nvGrpSpPr>
            <p:cNvPr id="110" name="Group 11"/>
            <p:cNvGrpSpPr>
              <a:grpSpLocks/>
            </p:cNvGrpSpPr>
            <p:nvPr/>
          </p:nvGrpSpPr>
          <p:grpSpPr bwMode="auto">
            <a:xfrm>
              <a:off x="5938829" y="4032255"/>
              <a:ext cx="336549" cy="376238"/>
              <a:chOff x="3741" y="2540"/>
              <a:chExt cx="212" cy="237"/>
            </a:xfrm>
          </p:grpSpPr>
          <p:sp>
            <p:nvSpPr>
              <p:cNvPr id="148" name="AutoShape 12"/>
              <p:cNvSpPr>
                <a:spLocks noChangeArrowheads="1"/>
              </p:cNvSpPr>
              <p:nvPr/>
            </p:nvSpPr>
            <p:spPr bwMode="auto">
              <a:xfrm>
                <a:off x="3741" y="2540"/>
                <a:ext cx="212" cy="237"/>
              </a:xfrm>
              <a:prstGeom prst="roundRect">
                <a:avLst>
                  <a:gd name="adj" fmla="val 16509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 w="19080">
                <a:solidFill>
                  <a:srgbClr val="40458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49" name="Group 13"/>
              <p:cNvGrpSpPr>
                <a:grpSpLocks/>
              </p:cNvGrpSpPr>
              <p:nvPr/>
            </p:nvGrpSpPr>
            <p:grpSpPr bwMode="auto">
              <a:xfrm>
                <a:off x="3753" y="2552"/>
                <a:ext cx="189" cy="214"/>
                <a:chOff x="3753" y="2552"/>
                <a:chExt cx="189" cy="214"/>
              </a:xfrm>
            </p:grpSpPr>
            <p:sp>
              <p:nvSpPr>
                <p:cNvPr id="150" name="AutoShape 14"/>
                <p:cNvSpPr>
                  <a:spLocks noChangeArrowheads="1"/>
                </p:cNvSpPr>
                <p:nvPr/>
              </p:nvSpPr>
              <p:spPr bwMode="auto">
                <a:xfrm>
                  <a:off x="3753" y="2552"/>
                  <a:ext cx="189" cy="214"/>
                </a:xfrm>
                <a:prstGeom prst="roundRect">
                  <a:avLst>
                    <a:gd name="adj" fmla="val 528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1" name="AutoShape 15"/>
                <p:cNvSpPr>
                  <a:spLocks noChangeArrowheads="1"/>
                </p:cNvSpPr>
                <p:nvPr/>
              </p:nvSpPr>
              <p:spPr bwMode="auto">
                <a:xfrm>
                  <a:off x="3790" y="2557"/>
                  <a:ext cx="115" cy="204"/>
                </a:xfrm>
                <a:prstGeom prst="roundRect">
                  <a:avLst>
                    <a:gd name="adj" fmla="val 528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40458C"/>
                    </a:buClr>
                    <a:buSzPct val="100000"/>
                    <a:buFont typeface="Tahoma" pitchFamily="34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</a:pPr>
                  <a:endParaRPr lang="en-GB" sz="1600" dirty="0">
                    <a:solidFill>
                      <a:schemeClr val="tx1"/>
                    </a:solidFill>
                    <a:latin typeface="Tahoma" pitchFamily="34" charset="0"/>
                  </a:endParaRPr>
                </a:p>
              </p:txBody>
            </p:sp>
          </p:grpSp>
        </p:grpSp>
        <p:grpSp>
          <p:nvGrpSpPr>
            <p:cNvPr id="111" name="Group 16"/>
            <p:cNvGrpSpPr>
              <a:grpSpLocks/>
            </p:cNvGrpSpPr>
            <p:nvPr/>
          </p:nvGrpSpPr>
          <p:grpSpPr bwMode="auto">
            <a:xfrm>
              <a:off x="7905762" y="4030668"/>
              <a:ext cx="339726" cy="379413"/>
              <a:chOff x="4980" y="2539"/>
              <a:chExt cx="214" cy="239"/>
            </a:xfrm>
          </p:grpSpPr>
          <p:sp>
            <p:nvSpPr>
              <p:cNvPr id="144" name="AutoShape 17"/>
              <p:cNvSpPr>
                <a:spLocks noChangeArrowheads="1"/>
              </p:cNvSpPr>
              <p:nvPr/>
            </p:nvSpPr>
            <p:spPr bwMode="auto">
              <a:xfrm>
                <a:off x="4980" y="2539"/>
                <a:ext cx="214" cy="239"/>
              </a:xfrm>
              <a:prstGeom prst="roundRect">
                <a:avLst>
                  <a:gd name="adj" fmla="val 16819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 w="19080">
                <a:solidFill>
                  <a:srgbClr val="40458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45" name="Group 18"/>
              <p:cNvGrpSpPr>
                <a:grpSpLocks/>
              </p:cNvGrpSpPr>
              <p:nvPr/>
            </p:nvGrpSpPr>
            <p:grpSpPr bwMode="auto">
              <a:xfrm>
                <a:off x="4992" y="2551"/>
                <a:ext cx="191" cy="216"/>
                <a:chOff x="4992" y="2551"/>
                <a:chExt cx="191" cy="216"/>
              </a:xfrm>
            </p:grpSpPr>
            <p:sp>
              <p:nvSpPr>
                <p:cNvPr id="146" name="AutoShape 19"/>
                <p:cNvSpPr>
                  <a:spLocks noChangeArrowheads="1"/>
                </p:cNvSpPr>
                <p:nvPr/>
              </p:nvSpPr>
              <p:spPr bwMode="auto">
                <a:xfrm>
                  <a:off x="4992" y="2551"/>
                  <a:ext cx="191" cy="216"/>
                </a:xfrm>
                <a:prstGeom prst="roundRect">
                  <a:avLst>
                    <a:gd name="adj" fmla="val 523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7" name="AutoShape 20"/>
                <p:cNvSpPr>
                  <a:spLocks noChangeArrowheads="1"/>
                </p:cNvSpPr>
                <p:nvPr/>
              </p:nvSpPr>
              <p:spPr bwMode="auto">
                <a:xfrm>
                  <a:off x="5030" y="2557"/>
                  <a:ext cx="115" cy="204"/>
                </a:xfrm>
                <a:prstGeom prst="roundRect">
                  <a:avLst>
                    <a:gd name="adj" fmla="val 523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40458C"/>
                    </a:buClr>
                    <a:buSzPct val="100000"/>
                    <a:buFont typeface="Tahoma" pitchFamily="34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</a:pPr>
                  <a:endParaRPr lang="en-GB" sz="1600" dirty="0">
                    <a:solidFill>
                      <a:schemeClr val="tx1"/>
                    </a:solidFill>
                    <a:latin typeface="Tahoma" pitchFamily="34" charset="0"/>
                  </a:endParaRPr>
                </a:p>
              </p:txBody>
            </p:sp>
          </p:grpSp>
        </p:grpSp>
        <p:grpSp>
          <p:nvGrpSpPr>
            <p:cNvPr id="112" name="Group 21"/>
            <p:cNvGrpSpPr>
              <a:grpSpLocks/>
            </p:cNvGrpSpPr>
            <p:nvPr/>
          </p:nvGrpSpPr>
          <p:grpSpPr bwMode="auto">
            <a:xfrm>
              <a:off x="7424726" y="4945070"/>
              <a:ext cx="320674" cy="379413"/>
              <a:chOff x="4677" y="3115"/>
              <a:chExt cx="202" cy="239"/>
            </a:xfrm>
          </p:grpSpPr>
          <p:sp>
            <p:nvSpPr>
              <p:cNvPr id="140" name="AutoShape 22"/>
              <p:cNvSpPr>
                <a:spLocks noChangeArrowheads="1"/>
              </p:cNvSpPr>
              <p:nvPr/>
            </p:nvSpPr>
            <p:spPr bwMode="auto">
              <a:xfrm>
                <a:off x="4677" y="3115"/>
                <a:ext cx="202" cy="239"/>
              </a:xfrm>
              <a:prstGeom prst="roundRect">
                <a:avLst>
                  <a:gd name="adj" fmla="val 16829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 w="19080">
                <a:solidFill>
                  <a:srgbClr val="40458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41" name="Group 23"/>
              <p:cNvGrpSpPr>
                <a:grpSpLocks/>
              </p:cNvGrpSpPr>
              <p:nvPr/>
            </p:nvGrpSpPr>
            <p:grpSpPr bwMode="auto">
              <a:xfrm>
                <a:off x="4688" y="3126"/>
                <a:ext cx="180" cy="217"/>
                <a:chOff x="4688" y="3126"/>
                <a:chExt cx="180" cy="217"/>
              </a:xfrm>
            </p:grpSpPr>
            <p:sp>
              <p:nvSpPr>
                <p:cNvPr id="142" name="AutoShape 24"/>
                <p:cNvSpPr>
                  <a:spLocks noChangeArrowheads="1"/>
                </p:cNvSpPr>
                <p:nvPr/>
              </p:nvSpPr>
              <p:spPr bwMode="auto">
                <a:xfrm>
                  <a:off x="4688" y="3126"/>
                  <a:ext cx="180" cy="217"/>
                </a:xfrm>
                <a:prstGeom prst="roundRect">
                  <a:avLst>
                    <a:gd name="adj" fmla="val 556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3" name="AutoShape 25"/>
                <p:cNvSpPr>
                  <a:spLocks noChangeArrowheads="1"/>
                </p:cNvSpPr>
                <p:nvPr/>
              </p:nvSpPr>
              <p:spPr bwMode="auto">
                <a:xfrm>
                  <a:off x="4721" y="3133"/>
                  <a:ext cx="115" cy="204"/>
                </a:xfrm>
                <a:prstGeom prst="roundRect">
                  <a:avLst>
                    <a:gd name="adj" fmla="val 556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40458C"/>
                    </a:buClr>
                    <a:buSzPct val="100000"/>
                    <a:buFont typeface="Tahoma" pitchFamily="34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</a:pPr>
                  <a:endParaRPr lang="en-GB" sz="1600" dirty="0">
                    <a:solidFill>
                      <a:schemeClr val="tx1"/>
                    </a:solidFill>
                    <a:latin typeface="Tahoma" pitchFamily="34" charset="0"/>
                  </a:endParaRPr>
                </a:p>
              </p:txBody>
            </p:sp>
          </p:grpSp>
        </p:grpSp>
        <p:grpSp>
          <p:nvGrpSpPr>
            <p:cNvPr id="113" name="Group 26"/>
            <p:cNvGrpSpPr>
              <a:grpSpLocks/>
            </p:cNvGrpSpPr>
            <p:nvPr/>
          </p:nvGrpSpPr>
          <p:grpSpPr bwMode="auto">
            <a:xfrm>
              <a:off x="8407412" y="4945070"/>
              <a:ext cx="354013" cy="379413"/>
              <a:chOff x="5296" y="3115"/>
              <a:chExt cx="223" cy="239"/>
            </a:xfrm>
          </p:grpSpPr>
          <p:sp>
            <p:nvSpPr>
              <p:cNvPr id="136" name="AutoShape 27"/>
              <p:cNvSpPr>
                <a:spLocks noChangeArrowheads="1"/>
              </p:cNvSpPr>
              <p:nvPr/>
            </p:nvSpPr>
            <p:spPr bwMode="auto">
              <a:xfrm>
                <a:off x="5296" y="3115"/>
                <a:ext cx="223" cy="239"/>
              </a:xfrm>
              <a:prstGeom prst="roundRect">
                <a:avLst>
                  <a:gd name="adj" fmla="val 16667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 w="19080">
                <a:solidFill>
                  <a:srgbClr val="40458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37" name="Group 28"/>
              <p:cNvGrpSpPr>
                <a:grpSpLocks/>
              </p:cNvGrpSpPr>
              <p:nvPr/>
            </p:nvGrpSpPr>
            <p:grpSpPr bwMode="auto">
              <a:xfrm>
                <a:off x="5308" y="3127"/>
                <a:ext cx="199" cy="215"/>
                <a:chOff x="5308" y="3127"/>
                <a:chExt cx="199" cy="215"/>
              </a:xfrm>
            </p:grpSpPr>
            <p:sp>
              <p:nvSpPr>
                <p:cNvPr id="138" name="AutoShape 29"/>
                <p:cNvSpPr>
                  <a:spLocks noChangeArrowheads="1"/>
                </p:cNvSpPr>
                <p:nvPr/>
              </p:nvSpPr>
              <p:spPr bwMode="auto">
                <a:xfrm>
                  <a:off x="5308" y="3127"/>
                  <a:ext cx="199" cy="215"/>
                </a:xfrm>
                <a:prstGeom prst="roundRect">
                  <a:avLst>
                    <a:gd name="adj" fmla="val 505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9" name="AutoShape 30"/>
                <p:cNvSpPr>
                  <a:spLocks noChangeArrowheads="1"/>
                </p:cNvSpPr>
                <p:nvPr/>
              </p:nvSpPr>
              <p:spPr bwMode="auto">
                <a:xfrm>
                  <a:off x="5350" y="3133"/>
                  <a:ext cx="115" cy="204"/>
                </a:xfrm>
                <a:prstGeom prst="roundRect">
                  <a:avLst>
                    <a:gd name="adj" fmla="val 505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40458C"/>
                    </a:buClr>
                    <a:buSzPct val="100000"/>
                    <a:buFont typeface="Tahoma" pitchFamily="34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</a:pPr>
                  <a:endParaRPr lang="en-GB" sz="1600" dirty="0">
                    <a:solidFill>
                      <a:schemeClr val="tx1"/>
                    </a:solidFill>
                    <a:latin typeface="Tahoma" pitchFamily="34" charset="0"/>
                  </a:endParaRPr>
                </a:p>
              </p:txBody>
            </p:sp>
          </p:grpSp>
        </p:grpSp>
        <p:grpSp>
          <p:nvGrpSpPr>
            <p:cNvPr id="114" name="Group 31"/>
            <p:cNvGrpSpPr>
              <a:grpSpLocks/>
            </p:cNvGrpSpPr>
            <p:nvPr/>
          </p:nvGrpSpPr>
          <p:grpSpPr bwMode="auto">
            <a:xfrm>
              <a:off x="5422908" y="4943482"/>
              <a:ext cx="355601" cy="379413"/>
              <a:chOff x="3416" y="3114"/>
              <a:chExt cx="224" cy="239"/>
            </a:xfrm>
          </p:grpSpPr>
          <p:sp>
            <p:nvSpPr>
              <p:cNvPr id="132" name="AutoShape 32"/>
              <p:cNvSpPr>
                <a:spLocks noChangeArrowheads="1"/>
              </p:cNvSpPr>
              <p:nvPr/>
            </p:nvSpPr>
            <p:spPr bwMode="auto">
              <a:xfrm>
                <a:off x="3416" y="3114"/>
                <a:ext cx="224" cy="239"/>
              </a:xfrm>
              <a:prstGeom prst="roundRect">
                <a:avLst>
                  <a:gd name="adj" fmla="val 16514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 w="19080">
                <a:solidFill>
                  <a:srgbClr val="40458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33" name="Group 33"/>
              <p:cNvGrpSpPr>
                <a:grpSpLocks/>
              </p:cNvGrpSpPr>
              <p:nvPr/>
            </p:nvGrpSpPr>
            <p:grpSpPr bwMode="auto">
              <a:xfrm>
                <a:off x="3429" y="3127"/>
                <a:ext cx="199" cy="214"/>
                <a:chOff x="3429" y="3127"/>
                <a:chExt cx="199" cy="214"/>
              </a:xfrm>
            </p:grpSpPr>
            <p:sp>
              <p:nvSpPr>
                <p:cNvPr id="134" name="AutoShape 34"/>
                <p:cNvSpPr>
                  <a:spLocks noChangeArrowheads="1"/>
                </p:cNvSpPr>
                <p:nvPr/>
              </p:nvSpPr>
              <p:spPr bwMode="auto">
                <a:xfrm>
                  <a:off x="3429" y="3127"/>
                  <a:ext cx="199" cy="214"/>
                </a:xfrm>
                <a:prstGeom prst="roundRect">
                  <a:avLst>
                    <a:gd name="adj" fmla="val 505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5" name="AutoShape 35"/>
                <p:cNvSpPr>
                  <a:spLocks noChangeArrowheads="1"/>
                </p:cNvSpPr>
                <p:nvPr/>
              </p:nvSpPr>
              <p:spPr bwMode="auto">
                <a:xfrm>
                  <a:off x="3471" y="3132"/>
                  <a:ext cx="115" cy="204"/>
                </a:xfrm>
                <a:prstGeom prst="roundRect">
                  <a:avLst>
                    <a:gd name="adj" fmla="val 505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40458C"/>
                    </a:buClr>
                    <a:buSzPct val="100000"/>
                    <a:buFont typeface="Tahoma" pitchFamily="34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</a:pPr>
                  <a:endParaRPr lang="en-GB" sz="1600" dirty="0">
                    <a:solidFill>
                      <a:schemeClr val="tx1"/>
                    </a:solidFill>
                    <a:latin typeface="Tahoma" pitchFamily="34" charset="0"/>
                  </a:endParaRPr>
                </a:p>
              </p:txBody>
            </p:sp>
          </p:grpSp>
        </p:grpSp>
        <p:grpSp>
          <p:nvGrpSpPr>
            <p:cNvPr id="115" name="Group 36"/>
            <p:cNvGrpSpPr>
              <a:grpSpLocks/>
            </p:cNvGrpSpPr>
            <p:nvPr/>
          </p:nvGrpSpPr>
          <p:grpSpPr bwMode="auto">
            <a:xfrm>
              <a:off x="6450023" y="4945070"/>
              <a:ext cx="328613" cy="379413"/>
              <a:chOff x="4063" y="3115"/>
              <a:chExt cx="207" cy="239"/>
            </a:xfrm>
          </p:grpSpPr>
          <p:sp>
            <p:nvSpPr>
              <p:cNvPr id="128" name="AutoShape 37"/>
              <p:cNvSpPr>
                <a:spLocks noChangeArrowheads="1"/>
              </p:cNvSpPr>
              <p:nvPr/>
            </p:nvSpPr>
            <p:spPr bwMode="auto">
              <a:xfrm>
                <a:off x="4063" y="3115"/>
                <a:ext cx="207" cy="239"/>
              </a:xfrm>
              <a:prstGeom prst="roundRect">
                <a:avLst>
                  <a:gd name="adj" fmla="val 16505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 w="19080">
                <a:solidFill>
                  <a:srgbClr val="40458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29" name="Group 38"/>
              <p:cNvGrpSpPr>
                <a:grpSpLocks/>
              </p:cNvGrpSpPr>
              <p:nvPr/>
            </p:nvGrpSpPr>
            <p:grpSpPr bwMode="auto">
              <a:xfrm>
                <a:off x="4075" y="3127"/>
                <a:ext cx="184" cy="216"/>
                <a:chOff x="4075" y="3127"/>
                <a:chExt cx="184" cy="216"/>
              </a:xfrm>
            </p:grpSpPr>
            <p:sp>
              <p:nvSpPr>
                <p:cNvPr id="130" name="AutoShape 39"/>
                <p:cNvSpPr>
                  <a:spLocks noChangeArrowheads="1"/>
                </p:cNvSpPr>
                <p:nvPr/>
              </p:nvSpPr>
              <p:spPr bwMode="auto">
                <a:xfrm>
                  <a:off x="4075" y="3127"/>
                  <a:ext cx="184" cy="216"/>
                </a:xfrm>
                <a:prstGeom prst="roundRect">
                  <a:avLst>
                    <a:gd name="adj" fmla="val 542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1" name="AutoShape 40"/>
                <p:cNvSpPr>
                  <a:spLocks noChangeArrowheads="1"/>
                </p:cNvSpPr>
                <p:nvPr/>
              </p:nvSpPr>
              <p:spPr bwMode="auto">
                <a:xfrm>
                  <a:off x="4110" y="3133"/>
                  <a:ext cx="115" cy="204"/>
                </a:xfrm>
                <a:prstGeom prst="roundRect">
                  <a:avLst>
                    <a:gd name="adj" fmla="val 542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40458C"/>
                    </a:buClr>
                    <a:buSzPct val="100000"/>
                    <a:buFont typeface="Tahoma" pitchFamily="34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</a:pPr>
                  <a:endParaRPr lang="en-GB" sz="1600" dirty="0">
                    <a:solidFill>
                      <a:schemeClr val="tx1"/>
                    </a:solidFill>
                    <a:latin typeface="Tahoma" pitchFamily="34" charset="0"/>
                  </a:endParaRPr>
                </a:p>
              </p:txBody>
            </p:sp>
          </p:grpSp>
        </p:grpSp>
        <p:cxnSp>
          <p:nvCxnSpPr>
            <p:cNvPr id="116" name="AutoShape 41"/>
            <p:cNvCxnSpPr>
              <a:cxnSpLocks noChangeShapeType="1"/>
              <a:stCxn id="152" idx="2"/>
              <a:endCxn id="148" idx="0"/>
            </p:cNvCxnSpPr>
            <p:nvPr/>
          </p:nvCxnSpPr>
          <p:spPr bwMode="auto">
            <a:xfrm flipH="1">
              <a:off x="6107113" y="3494088"/>
              <a:ext cx="987425" cy="538162"/>
            </a:xfrm>
            <a:prstGeom prst="straightConnector1">
              <a:avLst/>
            </a:prstGeom>
            <a:noFill/>
            <a:ln w="19080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7" name="AutoShape 42"/>
            <p:cNvCxnSpPr>
              <a:cxnSpLocks noChangeShapeType="1"/>
              <a:stCxn id="152" idx="2"/>
              <a:endCxn id="144" idx="0"/>
            </p:cNvCxnSpPr>
            <p:nvPr/>
          </p:nvCxnSpPr>
          <p:spPr bwMode="auto">
            <a:xfrm>
              <a:off x="7094538" y="3494088"/>
              <a:ext cx="981075" cy="536575"/>
            </a:xfrm>
            <a:prstGeom prst="straightConnector1">
              <a:avLst/>
            </a:prstGeom>
            <a:noFill/>
            <a:ln w="19080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8" name="AutoShape 43"/>
            <p:cNvCxnSpPr>
              <a:cxnSpLocks noChangeShapeType="1"/>
              <a:stCxn id="144" idx="2"/>
              <a:endCxn id="136" idx="0"/>
            </p:cNvCxnSpPr>
            <p:nvPr/>
          </p:nvCxnSpPr>
          <p:spPr bwMode="auto">
            <a:xfrm>
              <a:off x="8075613" y="4410075"/>
              <a:ext cx="509587" cy="534988"/>
            </a:xfrm>
            <a:prstGeom prst="straightConnector1">
              <a:avLst/>
            </a:prstGeom>
            <a:noFill/>
            <a:ln w="19080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9" name="AutoShape 44"/>
            <p:cNvCxnSpPr>
              <a:cxnSpLocks noChangeShapeType="1"/>
              <a:stCxn id="144" idx="2"/>
              <a:endCxn id="140" idx="0"/>
            </p:cNvCxnSpPr>
            <p:nvPr/>
          </p:nvCxnSpPr>
          <p:spPr bwMode="auto">
            <a:xfrm flipH="1">
              <a:off x="7585075" y="4410075"/>
              <a:ext cx="490538" cy="534988"/>
            </a:xfrm>
            <a:prstGeom prst="straightConnector1">
              <a:avLst/>
            </a:prstGeom>
            <a:noFill/>
            <a:ln w="19080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0" name="AutoShape 45"/>
            <p:cNvCxnSpPr>
              <a:cxnSpLocks noChangeShapeType="1"/>
              <a:stCxn id="148" idx="2"/>
              <a:endCxn id="128" idx="0"/>
            </p:cNvCxnSpPr>
            <p:nvPr/>
          </p:nvCxnSpPr>
          <p:spPr bwMode="auto">
            <a:xfrm>
              <a:off x="6107113" y="4408488"/>
              <a:ext cx="508000" cy="536575"/>
            </a:xfrm>
            <a:prstGeom prst="straightConnector1">
              <a:avLst/>
            </a:prstGeom>
            <a:noFill/>
            <a:ln w="19080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1" name="AutoShape 46"/>
            <p:cNvCxnSpPr>
              <a:cxnSpLocks noChangeShapeType="1"/>
              <a:stCxn id="148" idx="2"/>
              <a:endCxn id="132" idx="0"/>
            </p:cNvCxnSpPr>
            <p:nvPr/>
          </p:nvCxnSpPr>
          <p:spPr bwMode="auto">
            <a:xfrm flipH="1">
              <a:off x="5600700" y="4408488"/>
              <a:ext cx="506413" cy="534987"/>
            </a:xfrm>
            <a:prstGeom prst="straightConnector1">
              <a:avLst/>
            </a:prstGeom>
            <a:noFill/>
            <a:ln w="19080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22" name="Group 49"/>
            <p:cNvGrpSpPr>
              <a:grpSpLocks/>
            </p:cNvGrpSpPr>
            <p:nvPr/>
          </p:nvGrpSpPr>
          <p:grpSpPr bwMode="auto">
            <a:xfrm>
              <a:off x="6088073" y="5884872"/>
              <a:ext cx="315913" cy="338138"/>
              <a:chOff x="3835" y="3707"/>
              <a:chExt cx="199" cy="213"/>
            </a:xfrm>
          </p:grpSpPr>
          <p:sp>
            <p:nvSpPr>
              <p:cNvPr id="126" name="AutoShape 50"/>
              <p:cNvSpPr>
                <a:spLocks noChangeArrowheads="1"/>
              </p:cNvSpPr>
              <p:nvPr/>
            </p:nvSpPr>
            <p:spPr bwMode="auto">
              <a:xfrm>
                <a:off x="3835" y="3707"/>
                <a:ext cx="199" cy="213"/>
              </a:xfrm>
              <a:prstGeom prst="roundRect">
                <a:avLst>
                  <a:gd name="adj" fmla="val 505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" name="AutoShape 51"/>
              <p:cNvSpPr>
                <a:spLocks noChangeArrowheads="1"/>
              </p:cNvSpPr>
              <p:nvPr/>
            </p:nvSpPr>
            <p:spPr bwMode="auto">
              <a:xfrm>
                <a:off x="3877" y="3712"/>
                <a:ext cx="115" cy="204"/>
              </a:xfrm>
              <a:prstGeom prst="roundRect">
                <a:avLst>
                  <a:gd name="adj" fmla="val 505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>
                  <a:lnSpc>
                    <a:spcPct val="93000"/>
                  </a:lnSpc>
                  <a:buClr>
                    <a:srgbClr val="40458C"/>
                  </a:buClr>
                  <a:buSzPct val="100000"/>
                  <a:buFont typeface="Tahoma" pitchFamily="34" charset="0"/>
                  <a:buNone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</a:pPr>
                <a:endParaRPr lang="en-GB" sz="1600" dirty="0">
                  <a:solidFill>
                    <a:schemeClr val="tx1"/>
                  </a:solidFill>
                  <a:latin typeface="Tahoma" pitchFamily="34" charset="0"/>
                </a:endParaRPr>
              </a:p>
            </p:txBody>
          </p:sp>
        </p:grpSp>
        <p:grpSp>
          <p:nvGrpSpPr>
            <p:cNvPr id="123" name="Group 55"/>
            <p:cNvGrpSpPr>
              <a:grpSpLocks/>
            </p:cNvGrpSpPr>
            <p:nvPr/>
          </p:nvGrpSpPr>
          <p:grpSpPr bwMode="auto">
            <a:xfrm>
              <a:off x="6821502" y="5880109"/>
              <a:ext cx="255588" cy="347663"/>
              <a:chOff x="4297" y="3704"/>
              <a:chExt cx="161" cy="219"/>
            </a:xfrm>
          </p:grpSpPr>
          <p:sp>
            <p:nvSpPr>
              <p:cNvPr id="124" name="AutoShape 56"/>
              <p:cNvSpPr>
                <a:spLocks noChangeArrowheads="1"/>
              </p:cNvSpPr>
              <p:nvPr/>
            </p:nvSpPr>
            <p:spPr bwMode="auto">
              <a:xfrm>
                <a:off x="4297" y="3704"/>
                <a:ext cx="161" cy="219"/>
              </a:xfrm>
              <a:prstGeom prst="roundRect">
                <a:avLst>
                  <a:gd name="adj" fmla="val 625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" name="AutoShape 57"/>
              <p:cNvSpPr>
                <a:spLocks noChangeArrowheads="1"/>
              </p:cNvSpPr>
              <p:nvPr/>
            </p:nvSpPr>
            <p:spPr bwMode="auto">
              <a:xfrm>
                <a:off x="4320" y="3712"/>
                <a:ext cx="115" cy="204"/>
              </a:xfrm>
              <a:prstGeom prst="roundRect">
                <a:avLst>
                  <a:gd name="adj" fmla="val 625"/>
                </a:avLst>
              </a:prstGeom>
              <a:no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>
                  <a:lnSpc>
                    <a:spcPct val="93000"/>
                  </a:lnSpc>
                  <a:buClr>
                    <a:srgbClr val="40458C"/>
                  </a:buClr>
                  <a:buSzPct val="100000"/>
                  <a:buFont typeface="Tahoma" pitchFamily="34" charset="0"/>
                  <a:buNone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</a:pPr>
                <a:endParaRPr lang="en-GB" sz="1600" dirty="0">
                  <a:solidFill>
                    <a:schemeClr val="tx1"/>
                  </a:solidFill>
                  <a:latin typeface="Tahoma" pitchFamily="34" charset="0"/>
                </a:endParaRPr>
              </a:p>
            </p:txBody>
          </p:sp>
        </p:grpSp>
      </p:grpSp>
      <p:sp>
        <p:nvSpPr>
          <p:cNvPr id="156" name="TextBox 155"/>
          <p:cNvSpPr txBox="1"/>
          <p:nvPr/>
        </p:nvSpPr>
        <p:spPr>
          <a:xfrm>
            <a:off x="1655761" y="6172200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perfect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6248400" y="617220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Perfect!</a:t>
            </a:r>
          </a:p>
        </p:txBody>
      </p:sp>
      <p:sp>
        <p:nvSpPr>
          <p:cNvPr id="158" name="TextBox 157"/>
          <p:cNvSpPr txBox="1"/>
          <p:nvPr/>
        </p:nvSpPr>
        <p:spPr bwMode="auto">
          <a:xfrm>
            <a:off x="6372200" y="6597352"/>
            <a:ext cx="737752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Trees</a:t>
            </a:r>
          </a:p>
        </p:txBody>
      </p:sp>
    </p:spTree>
    <p:extLst>
      <p:ext uri="{BB962C8B-B14F-4D97-AF65-F5344CB8AC3E}">
        <p14:creationId xmlns:p14="http://schemas.microsoft.com/office/powerpoint/2010/main" val="39967259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 binary tree is a </a:t>
            </a:r>
            <a:r>
              <a:rPr lang="en-US" sz="2800" b="1" dirty="0"/>
              <a:t>left-complete binary tree </a:t>
            </a:r>
            <a:r>
              <a:rPr lang="en-US" sz="2800" dirty="0"/>
              <a:t>if:</a:t>
            </a:r>
          </a:p>
          <a:p>
            <a:pPr lvl="1"/>
            <a:r>
              <a:rPr lang="en-US" sz="2400" dirty="0"/>
              <a:t>every level is completely full, possibly excluding the lowest level</a:t>
            </a:r>
          </a:p>
          <a:p>
            <a:pPr lvl="1"/>
            <a:r>
              <a:rPr lang="en-US" sz="2400" dirty="0"/>
              <a:t>all nodes </a:t>
            </a:r>
            <a:r>
              <a:rPr lang="en-US" sz="2400" i="1" dirty="0"/>
              <a:t>are as far left as possible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971600" y="3284984"/>
            <a:ext cx="3315572" cy="2667000"/>
            <a:chOff x="288709" y="1972731"/>
            <a:chExt cx="3888008" cy="3127459"/>
          </a:xfrm>
        </p:grpSpPr>
        <p:grpSp>
          <p:nvGrpSpPr>
            <p:cNvPr id="7" name="Group 6"/>
            <p:cNvGrpSpPr/>
            <p:nvPr/>
          </p:nvGrpSpPr>
          <p:grpSpPr>
            <a:xfrm>
              <a:off x="838200" y="1972731"/>
              <a:ext cx="3338517" cy="3109918"/>
              <a:chOff x="5422908" y="3117854"/>
              <a:chExt cx="3338517" cy="3109918"/>
            </a:xfrm>
          </p:grpSpPr>
          <p:grpSp>
            <p:nvGrpSpPr>
              <p:cNvPr id="10" name="Group 9"/>
              <p:cNvGrpSpPr>
                <a:grpSpLocks/>
              </p:cNvGrpSpPr>
              <p:nvPr/>
            </p:nvGrpSpPr>
            <p:grpSpPr bwMode="auto">
              <a:xfrm>
                <a:off x="6924685" y="3117854"/>
                <a:ext cx="339726" cy="376238"/>
                <a:chOff x="4362" y="1964"/>
                <a:chExt cx="214" cy="237"/>
              </a:xfrm>
            </p:grpSpPr>
            <p:sp>
              <p:nvSpPr>
                <p:cNvPr id="53" name="AutoShape 7"/>
                <p:cNvSpPr>
                  <a:spLocks noChangeArrowheads="1"/>
                </p:cNvSpPr>
                <p:nvPr/>
              </p:nvSpPr>
              <p:spPr bwMode="auto">
                <a:xfrm>
                  <a:off x="4362" y="1964"/>
                  <a:ext cx="214" cy="237"/>
                </a:xfrm>
                <a:prstGeom prst="roundRect">
                  <a:avLst>
                    <a:gd name="adj" fmla="val 16819"/>
                  </a:avLst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19080">
                  <a:solidFill>
                    <a:srgbClr val="40458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54" name="Group 8"/>
                <p:cNvGrpSpPr>
                  <a:grpSpLocks/>
                </p:cNvGrpSpPr>
                <p:nvPr/>
              </p:nvGrpSpPr>
              <p:grpSpPr bwMode="auto">
                <a:xfrm>
                  <a:off x="4374" y="1976"/>
                  <a:ext cx="191" cy="214"/>
                  <a:chOff x="4374" y="1976"/>
                  <a:chExt cx="191" cy="214"/>
                </a:xfrm>
              </p:grpSpPr>
              <p:sp>
                <p:nvSpPr>
                  <p:cNvPr id="55" name="AutoShape 9"/>
                  <p:cNvSpPr>
                    <a:spLocks noChangeArrowheads="1"/>
                  </p:cNvSpPr>
                  <p:nvPr/>
                </p:nvSpPr>
                <p:spPr bwMode="auto">
                  <a:xfrm>
                    <a:off x="4374" y="1976"/>
                    <a:ext cx="191" cy="214"/>
                  </a:xfrm>
                  <a:prstGeom prst="roundRect">
                    <a:avLst>
                      <a:gd name="adj" fmla="val 523"/>
                    </a:avLst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6" name="AutoShape 10"/>
                  <p:cNvSpPr>
                    <a:spLocks noChangeArrowheads="1"/>
                  </p:cNvSpPr>
                  <p:nvPr/>
                </p:nvSpPr>
                <p:spPr bwMode="auto">
                  <a:xfrm>
                    <a:off x="4412" y="1981"/>
                    <a:ext cx="115" cy="204"/>
                  </a:xfrm>
                  <a:prstGeom prst="roundRect">
                    <a:avLst>
                      <a:gd name="adj" fmla="val 523"/>
                    </a:avLst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pPr algn="ctr" eaLnBrk="1" hangingPunct="1">
                      <a:lnSpc>
                        <a:spcPct val="93000"/>
                      </a:lnSpc>
                      <a:buClr>
                        <a:srgbClr val="40458C"/>
                      </a:buClr>
                      <a:buSzPct val="100000"/>
                      <a:buFont typeface="Tahoma" pitchFamily="34" charset="0"/>
                      <a:buNone/>
                      <a:tabLst>
                        <a:tab pos="0" algn="l"/>
                        <a:tab pos="457200" algn="l"/>
                        <a:tab pos="914400" algn="l"/>
                        <a:tab pos="1371600" algn="l"/>
                        <a:tab pos="1828800" algn="l"/>
                        <a:tab pos="2286000" algn="l"/>
                        <a:tab pos="2743200" algn="l"/>
                        <a:tab pos="3200400" algn="l"/>
                        <a:tab pos="3657600" algn="l"/>
                        <a:tab pos="4114800" algn="l"/>
                        <a:tab pos="4572000" algn="l"/>
                        <a:tab pos="5029200" algn="l"/>
                        <a:tab pos="5486400" algn="l"/>
                        <a:tab pos="5943600" algn="l"/>
                        <a:tab pos="6400800" algn="l"/>
                        <a:tab pos="6858000" algn="l"/>
                        <a:tab pos="7315200" algn="l"/>
                        <a:tab pos="7772400" algn="l"/>
                        <a:tab pos="8229600" algn="l"/>
                        <a:tab pos="8686800" algn="l"/>
                        <a:tab pos="9144000" algn="l"/>
                      </a:tabLst>
                    </a:pPr>
                    <a:endParaRPr lang="en-GB" sz="1600" dirty="0">
                      <a:solidFill>
                        <a:schemeClr val="tx1"/>
                      </a:solidFill>
                      <a:latin typeface="Tahoma" pitchFamily="34" charset="0"/>
                    </a:endParaRPr>
                  </a:p>
                </p:txBody>
              </p:sp>
            </p:grpSp>
          </p:grpSp>
          <p:grpSp>
            <p:nvGrpSpPr>
              <p:cNvPr id="11" name="Group 11"/>
              <p:cNvGrpSpPr>
                <a:grpSpLocks/>
              </p:cNvGrpSpPr>
              <p:nvPr/>
            </p:nvGrpSpPr>
            <p:grpSpPr bwMode="auto">
              <a:xfrm>
                <a:off x="5938829" y="4032255"/>
                <a:ext cx="336549" cy="376238"/>
                <a:chOff x="3741" y="2540"/>
                <a:chExt cx="212" cy="237"/>
              </a:xfrm>
            </p:grpSpPr>
            <p:sp>
              <p:nvSpPr>
                <p:cNvPr id="49" name="AutoShape 12"/>
                <p:cNvSpPr>
                  <a:spLocks noChangeArrowheads="1"/>
                </p:cNvSpPr>
                <p:nvPr/>
              </p:nvSpPr>
              <p:spPr bwMode="auto">
                <a:xfrm>
                  <a:off x="3741" y="2540"/>
                  <a:ext cx="212" cy="237"/>
                </a:xfrm>
                <a:prstGeom prst="roundRect">
                  <a:avLst>
                    <a:gd name="adj" fmla="val 16509"/>
                  </a:avLst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19080">
                  <a:solidFill>
                    <a:srgbClr val="40458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50" name="Group 13"/>
                <p:cNvGrpSpPr>
                  <a:grpSpLocks/>
                </p:cNvGrpSpPr>
                <p:nvPr/>
              </p:nvGrpSpPr>
              <p:grpSpPr bwMode="auto">
                <a:xfrm>
                  <a:off x="3753" y="2552"/>
                  <a:ext cx="189" cy="214"/>
                  <a:chOff x="3753" y="2552"/>
                  <a:chExt cx="189" cy="214"/>
                </a:xfrm>
              </p:grpSpPr>
              <p:sp>
                <p:nvSpPr>
                  <p:cNvPr id="51" name="AutoShape 14"/>
                  <p:cNvSpPr>
                    <a:spLocks noChangeArrowheads="1"/>
                  </p:cNvSpPr>
                  <p:nvPr/>
                </p:nvSpPr>
                <p:spPr bwMode="auto">
                  <a:xfrm>
                    <a:off x="3753" y="2552"/>
                    <a:ext cx="189" cy="214"/>
                  </a:xfrm>
                  <a:prstGeom prst="roundRect">
                    <a:avLst>
                      <a:gd name="adj" fmla="val 528"/>
                    </a:avLst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2" name="AutoShape 15"/>
                  <p:cNvSpPr>
                    <a:spLocks noChangeArrowheads="1"/>
                  </p:cNvSpPr>
                  <p:nvPr/>
                </p:nvSpPr>
                <p:spPr bwMode="auto">
                  <a:xfrm>
                    <a:off x="3790" y="2557"/>
                    <a:ext cx="115" cy="204"/>
                  </a:xfrm>
                  <a:prstGeom prst="roundRect">
                    <a:avLst>
                      <a:gd name="adj" fmla="val 528"/>
                    </a:avLst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pPr algn="ctr" eaLnBrk="1" hangingPunct="1">
                      <a:lnSpc>
                        <a:spcPct val="93000"/>
                      </a:lnSpc>
                      <a:buClr>
                        <a:srgbClr val="40458C"/>
                      </a:buClr>
                      <a:buSzPct val="100000"/>
                      <a:buFont typeface="Tahoma" pitchFamily="34" charset="0"/>
                      <a:buNone/>
                      <a:tabLst>
                        <a:tab pos="0" algn="l"/>
                        <a:tab pos="457200" algn="l"/>
                        <a:tab pos="914400" algn="l"/>
                        <a:tab pos="1371600" algn="l"/>
                        <a:tab pos="1828800" algn="l"/>
                        <a:tab pos="2286000" algn="l"/>
                        <a:tab pos="2743200" algn="l"/>
                        <a:tab pos="3200400" algn="l"/>
                        <a:tab pos="3657600" algn="l"/>
                        <a:tab pos="4114800" algn="l"/>
                        <a:tab pos="4572000" algn="l"/>
                        <a:tab pos="5029200" algn="l"/>
                        <a:tab pos="5486400" algn="l"/>
                        <a:tab pos="5943600" algn="l"/>
                        <a:tab pos="6400800" algn="l"/>
                        <a:tab pos="6858000" algn="l"/>
                        <a:tab pos="7315200" algn="l"/>
                        <a:tab pos="7772400" algn="l"/>
                        <a:tab pos="8229600" algn="l"/>
                        <a:tab pos="8686800" algn="l"/>
                        <a:tab pos="9144000" algn="l"/>
                      </a:tabLst>
                    </a:pPr>
                    <a:endParaRPr lang="en-GB" sz="1600" dirty="0">
                      <a:solidFill>
                        <a:schemeClr val="tx1"/>
                      </a:solidFill>
                      <a:latin typeface="Tahoma" pitchFamily="34" charset="0"/>
                    </a:endParaRPr>
                  </a:p>
                </p:txBody>
              </p:sp>
            </p:grpSp>
          </p:grpSp>
          <p:grpSp>
            <p:nvGrpSpPr>
              <p:cNvPr id="12" name="Group 16"/>
              <p:cNvGrpSpPr>
                <a:grpSpLocks/>
              </p:cNvGrpSpPr>
              <p:nvPr/>
            </p:nvGrpSpPr>
            <p:grpSpPr bwMode="auto">
              <a:xfrm>
                <a:off x="7905762" y="4030668"/>
                <a:ext cx="339726" cy="379413"/>
                <a:chOff x="4980" y="2539"/>
                <a:chExt cx="214" cy="239"/>
              </a:xfrm>
            </p:grpSpPr>
            <p:sp>
              <p:nvSpPr>
                <p:cNvPr id="45" name="AutoShape 17"/>
                <p:cNvSpPr>
                  <a:spLocks noChangeArrowheads="1"/>
                </p:cNvSpPr>
                <p:nvPr/>
              </p:nvSpPr>
              <p:spPr bwMode="auto">
                <a:xfrm>
                  <a:off x="4980" y="2539"/>
                  <a:ext cx="214" cy="239"/>
                </a:xfrm>
                <a:prstGeom prst="roundRect">
                  <a:avLst>
                    <a:gd name="adj" fmla="val 16819"/>
                  </a:avLst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19080">
                  <a:solidFill>
                    <a:srgbClr val="40458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46" name="Group 18"/>
                <p:cNvGrpSpPr>
                  <a:grpSpLocks/>
                </p:cNvGrpSpPr>
                <p:nvPr/>
              </p:nvGrpSpPr>
              <p:grpSpPr bwMode="auto">
                <a:xfrm>
                  <a:off x="4992" y="2551"/>
                  <a:ext cx="191" cy="216"/>
                  <a:chOff x="4992" y="2551"/>
                  <a:chExt cx="191" cy="216"/>
                </a:xfrm>
              </p:grpSpPr>
              <p:sp>
                <p:nvSpPr>
                  <p:cNvPr id="47" name="AutoShape 19"/>
                  <p:cNvSpPr>
                    <a:spLocks noChangeArrowheads="1"/>
                  </p:cNvSpPr>
                  <p:nvPr/>
                </p:nvSpPr>
                <p:spPr bwMode="auto">
                  <a:xfrm>
                    <a:off x="4992" y="2551"/>
                    <a:ext cx="191" cy="216"/>
                  </a:xfrm>
                  <a:prstGeom prst="roundRect">
                    <a:avLst>
                      <a:gd name="adj" fmla="val 523"/>
                    </a:avLst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8" name="AutoShape 20"/>
                  <p:cNvSpPr>
                    <a:spLocks noChangeArrowheads="1"/>
                  </p:cNvSpPr>
                  <p:nvPr/>
                </p:nvSpPr>
                <p:spPr bwMode="auto">
                  <a:xfrm>
                    <a:off x="5030" y="2557"/>
                    <a:ext cx="115" cy="204"/>
                  </a:xfrm>
                  <a:prstGeom prst="roundRect">
                    <a:avLst>
                      <a:gd name="adj" fmla="val 523"/>
                    </a:avLst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pPr algn="ctr" eaLnBrk="1" hangingPunct="1">
                      <a:lnSpc>
                        <a:spcPct val="93000"/>
                      </a:lnSpc>
                      <a:buClr>
                        <a:srgbClr val="40458C"/>
                      </a:buClr>
                      <a:buSzPct val="100000"/>
                      <a:buFont typeface="Tahoma" pitchFamily="34" charset="0"/>
                      <a:buNone/>
                      <a:tabLst>
                        <a:tab pos="0" algn="l"/>
                        <a:tab pos="457200" algn="l"/>
                        <a:tab pos="914400" algn="l"/>
                        <a:tab pos="1371600" algn="l"/>
                        <a:tab pos="1828800" algn="l"/>
                        <a:tab pos="2286000" algn="l"/>
                        <a:tab pos="2743200" algn="l"/>
                        <a:tab pos="3200400" algn="l"/>
                        <a:tab pos="3657600" algn="l"/>
                        <a:tab pos="4114800" algn="l"/>
                        <a:tab pos="4572000" algn="l"/>
                        <a:tab pos="5029200" algn="l"/>
                        <a:tab pos="5486400" algn="l"/>
                        <a:tab pos="5943600" algn="l"/>
                        <a:tab pos="6400800" algn="l"/>
                        <a:tab pos="6858000" algn="l"/>
                        <a:tab pos="7315200" algn="l"/>
                        <a:tab pos="7772400" algn="l"/>
                        <a:tab pos="8229600" algn="l"/>
                        <a:tab pos="8686800" algn="l"/>
                        <a:tab pos="9144000" algn="l"/>
                      </a:tabLst>
                    </a:pPr>
                    <a:endParaRPr lang="en-GB" sz="1600" dirty="0">
                      <a:solidFill>
                        <a:schemeClr val="tx1"/>
                      </a:solidFill>
                      <a:latin typeface="Tahoma" pitchFamily="34" charset="0"/>
                    </a:endParaRPr>
                  </a:p>
                </p:txBody>
              </p:sp>
            </p:grpSp>
          </p:grpSp>
          <p:grpSp>
            <p:nvGrpSpPr>
              <p:cNvPr id="13" name="Group 21"/>
              <p:cNvGrpSpPr>
                <a:grpSpLocks/>
              </p:cNvGrpSpPr>
              <p:nvPr/>
            </p:nvGrpSpPr>
            <p:grpSpPr bwMode="auto">
              <a:xfrm>
                <a:off x="7424726" y="4945070"/>
                <a:ext cx="320674" cy="379413"/>
                <a:chOff x="4677" y="3115"/>
                <a:chExt cx="202" cy="239"/>
              </a:xfrm>
            </p:grpSpPr>
            <p:sp>
              <p:nvSpPr>
                <p:cNvPr id="41" name="AutoShape 22"/>
                <p:cNvSpPr>
                  <a:spLocks noChangeArrowheads="1"/>
                </p:cNvSpPr>
                <p:nvPr/>
              </p:nvSpPr>
              <p:spPr bwMode="auto">
                <a:xfrm>
                  <a:off x="4677" y="3115"/>
                  <a:ext cx="202" cy="239"/>
                </a:xfrm>
                <a:prstGeom prst="roundRect">
                  <a:avLst>
                    <a:gd name="adj" fmla="val 16829"/>
                  </a:avLst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19080">
                  <a:solidFill>
                    <a:srgbClr val="40458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42" name="Group 23"/>
                <p:cNvGrpSpPr>
                  <a:grpSpLocks/>
                </p:cNvGrpSpPr>
                <p:nvPr/>
              </p:nvGrpSpPr>
              <p:grpSpPr bwMode="auto">
                <a:xfrm>
                  <a:off x="4688" y="3126"/>
                  <a:ext cx="180" cy="217"/>
                  <a:chOff x="4688" y="3126"/>
                  <a:chExt cx="180" cy="217"/>
                </a:xfrm>
              </p:grpSpPr>
              <p:sp>
                <p:nvSpPr>
                  <p:cNvPr id="43" name="AutoShape 24"/>
                  <p:cNvSpPr>
                    <a:spLocks noChangeArrowheads="1"/>
                  </p:cNvSpPr>
                  <p:nvPr/>
                </p:nvSpPr>
                <p:spPr bwMode="auto">
                  <a:xfrm>
                    <a:off x="4688" y="3126"/>
                    <a:ext cx="180" cy="217"/>
                  </a:xfrm>
                  <a:prstGeom prst="roundRect">
                    <a:avLst>
                      <a:gd name="adj" fmla="val 556"/>
                    </a:avLst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4" name="AutoShape 25"/>
                  <p:cNvSpPr>
                    <a:spLocks noChangeArrowheads="1"/>
                  </p:cNvSpPr>
                  <p:nvPr/>
                </p:nvSpPr>
                <p:spPr bwMode="auto">
                  <a:xfrm>
                    <a:off x="4721" y="3133"/>
                    <a:ext cx="115" cy="204"/>
                  </a:xfrm>
                  <a:prstGeom prst="roundRect">
                    <a:avLst>
                      <a:gd name="adj" fmla="val 556"/>
                    </a:avLst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pPr algn="ctr" eaLnBrk="1" hangingPunct="1">
                      <a:lnSpc>
                        <a:spcPct val="93000"/>
                      </a:lnSpc>
                      <a:buClr>
                        <a:srgbClr val="40458C"/>
                      </a:buClr>
                      <a:buSzPct val="100000"/>
                      <a:buFont typeface="Tahoma" pitchFamily="34" charset="0"/>
                      <a:buNone/>
                      <a:tabLst>
                        <a:tab pos="0" algn="l"/>
                        <a:tab pos="457200" algn="l"/>
                        <a:tab pos="914400" algn="l"/>
                        <a:tab pos="1371600" algn="l"/>
                        <a:tab pos="1828800" algn="l"/>
                        <a:tab pos="2286000" algn="l"/>
                        <a:tab pos="2743200" algn="l"/>
                        <a:tab pos="3200400" algn="l"/>
                        <a:tab pos="3657600" algn="l"/>
                        <a:tab pos="4114800" algn="l"/>
                        <a:tab pos="4572000" algn="l"/>
                        <a:tab pos="5029200" algn="l"/>
                        <a:tab pos="5486400" algn="l"/>
                        <a:tab pos="5943600" algn="l"/>
                        <a:tab pos="6400800" algn="l"/>
                        <a:tab pos="6858000" algn="l"/>
                        <a:tab pos="7315200" algn="l"/>
                        <a:tab pos="7772400" algn="l"/>
                        <a:tab pos="8229600" algn="l"/>
                        <a:tab pos="8686800" algn="l"/>
                        <a:tab pos="9144000" algn="l"/>
                      </a:tabLst>
                    </a:pPr>
                    <a:endParaRPr lang="en-GB" sz="1600" dirty="0">
                      <a:solidFill>
                        <a:schemeClr val="tx1"/>
                      </a:solidFill>
                      <a:latin typeface="Tahoma" pitchFamily="34" charset="0"/>
                    </a:endParaRPr>
                  </a:p>
                </p:txBody>
              </p:sp>
            </p:grpSp>
          </p:grpSp>
          <p:grpSp>
            <p:nvGrpSpPr>
              <p:cNvPr id="14" name="Group 26"/>
              <p:cNvGrpSpPr>
                <a:grpSpLocks/>
              </p:cNvGrpSpPr>
              <p:nvPr/>
            </p:nvGrpSpPr>
            <p:grpSpPr bwMode="auto">
              <a:xfrm>
                <a:off x="8407412" y="4945070"/>
                <a:ext cx="354013" cy="379413"/>
                <a:chOff x="5296" y="3115"/>
                <a:chExt cx="223" cy="239"/>
              </a:xfrm>
            </p:grpSpPr>
            <p:sp>
              <p:nvSpPr>
                <p:cNvPr id="37" name="AutoShape 27"/>
                <p:cNvSpPr>
                  <a:spLocks noChangeArrowheads="1"/>
                </p:cNvSpPr>
                <p:nvPr/>
              </p:nvSpPr>
              <p:spPr bwMode="auto">
                <a:xfrm>
                  <a:off x="5296" y="3115"/>
                  <a:ext cx="223" cy="239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19080">
                  <a:solidFill>
                    <a:srgbClr val="40458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8" name="Group 28"/>
                <p:cNvGrpSpPr>
                  <a:grpSpLocks/>
                </p:cNvGrpSpPr>
                <p:nvPr/>
              </p:nvGrpSpPr>
              <p:grpSpPr bwMode="auto">
                <a:xfrm>
                  <a:off x="5308" y="3127"/>
                  <a:ext cx="199" cy="215"/>
                  <a:chOff x="5308" y="3127"/>
                  <a:chExt cx="199" cy="215"/>
                </a:xfrm>
              </p:grpSpPr>
              <p:sp>
                <p:nvSpPr>
                  <p:cNvPr id="39" name="AutoShape 29"/>
                  <p:cNvSpPr>
                    <a:spLocks noChangeArrowheads="1"/>
                  </p:cNvSpPr>
                  <p:nvPr/>
                </p:nvSpPr>
                <p:spPr bwMode="auto">
                  <a:xfrm>
                    <a:off x="5308" y="3127"/>
                    <a:ext cx="199" cy="215"/>
                  </a:xfrm>
                  <a:prstGeom prst="roundRect">
                    <a:avLst>
                      <a:gd name="adj" fmla="val 505"/>
                    </a:avLst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0" name="AutoShape 30"/>
                  <p:cNvSpPr>
                    <a:spLocks noChangeArrowheads="1"/>
                  </p:cNvSpPr>
                  <p:nvPr/>
                </p:nvSpPr>
                <p:spPr bwMode="auto">
                  <a:xfrm>
                    <a:off x="5350" y="3133"/>
                    <a:ext cx="115" cy="204"/>
                  </a:xfrm>
                  <a:prstGeom prst="roundRect">
                    <a:avLst>
                      <a:gd name="adj" fmla="val 505"/>
                    </a:avLst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pPr algn="ctr" eaLnBrk="1" hangingPunct="1">
                      <a:lnSpc>
                        <a:spcPct val="93000"/>
                      </a:lnSpc>
                      <a:buClr>
                        <a:srgbClr val="40458C"/>
                      </a:buClr>
                      <a:buSzPct val="100000"/>
                      <a:buFont typeface="Tahoma" pitchFamily="34" charset="0"/>
                      <a:buNone/>
                      <a:tabLst>
                        <a:tab pos="0" algn="l"/>
                        <a:tab pos="457200" algn="l"/>
                        <a:tab pos="914400" algn="l"/>
                        <a:tab pos="1371600" algn="l"/>
                        <a:tab pos="1828800" algn="l"/>
                        <a:tab pos="2286000" algn="l"/>
                        <a:tab pos="2743200" algn="l"/>
                        <a:tab pos="3200400" algn="l"/>
                        <a:tab pos="3657600" algn="l"/>
                        <a:tab pos="4114800" algn="l"/>
                        <a:tab pos="4572000" algn="l"/>
                        <a:tab pos="5029200" algn="l"/>
                        <a:tab pos="5486400" algn="l"/>
                        <a:tab pos="5943600" algn="l"/>
                        <a:tab pos="6400800" algn="l"/>
                        <a:tab pos="6858000" algn="l"/>
                        <a:tab pos="7315200" algn="l"/>
                        <a:tab pos="7772400" algn="l"/>
                        <a:tab pos="8229600" algn="l"/>
                        <a:tab pos="8686800" algn="l"/>
                        <a:tab pos="9144000" algn="l"/>
                      </a:tabLst>
                    </a:pPr>
                    <a:endParaRPr lang="en-GB" sz="1600" dirty="0">
                      <a:solidFill>
                        <a:schemeClr val="tx1"/>
                      </a:solidFill>
                      <a:latin typeface="Tahoma" pitchFamily="34" charset="0"/>
                    </a:endParaRPr>
                  </a:p>
                </p:txBody>
              </p:sp>
            </p:grpSp>
          </p:grpSp>
          <p:grpSp>
            <p:nvGrpSpPr>
              <p:cNvPr id="15" name="Group 31"/>
              <p:cNvGrpSpPr>
                <a:grpSpLocks/>
              </p:cNvGrpSpPr>
              <p:nvPr/>
            </p:nvGrpSpPr>
            <p:grpSpPr bwMode="auto">
              <a:xfrm>
                <a:off x="5422908" y="4943482"/>
                <a:ext cx="355601" cy="379413"/>
                <a:chOff x="3416" y="3114"/>
                <a:chExt cx="224" cy="239"/>
              </a:xfrm>
            </p:grpSpPr>
            <p:sp>
              <p:nvSpPr>
                <p:cNvPr id="33" name="AutoShape 32"/>
                <p:cNvSpPr>
                  <a:spLocks noChangeArrowheads="1"/>
                </p:cNvSpPr>
                <p:nvPr/>
              </p:nvSpPr>
              <p:spPr bwMode="auto">
                <a:xfrm>
                  <a:off x="3416" y="3114"/>
                  <a:ext cx="224" cy="239"/>
                </a:xfrm>
                <a:prstGeom prst="roundRect">
                  <a:avLst>
                    <a:gd name="adj" fmla="val 16514"/>
                  </a:avLst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19080">
                  <a:solidFill>
                    <a:srgbClr val="40458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4" name="Group 33"/>
                <p:cNvGrpSpPr>
                  <a:grpSpLocks/>
                </p:cNvGrpSpPr>
                <p:nvPr/>
              </p:nvGrpSpPr>
              <p:grpSpPr bwMode="auto">
                <a:xfrm>
                  <a:off x="3429" y="3127"/>
                  <a:ext cx="199" cy="214"/>
                  <a:chOff x="3429" y="3127"/>
                  <a:chExt cx="199" cy="214"/>
                </a:xfrm>
              </p:grpSpPr>
              <p:sp>
                <p:nvSpPr>
                  <p:cNvPr id="35" name="AutoShape 34"/>
                  <p:cNvSpPr>
                    <a:spLocks noChangeArrowheads="1"/>
                  </p:cNvSpPr>
                  <p:nvPr/>
                </p:nvSpPr>
                <p:spPr bwMode="auto">
                  <a:xfrm>
                    <a:off x="3429" y="3127"/>
                    <a:ext cx="199" cy="214"/>
                  </a:xfrm>
                  <a:prstGeom prst="roundRect">
                    <a:avLst>
                      <a:gd name="adj" fmla="val 505"/>
                    </a:avLst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6" name="AutoShape 35"/>
                  <p:cNvSpPr>
                    <a:spLocks noChangeArrowheads="1"/>
                  </p:cNvSpPr>
                  <p:nvPr/>
                </p:nvSpPr>
                <p:spPr bwMode="auto">
                  <a:xfrm>
                    <a:off x="3471" y="3132"/>
                    <a:ext cx="115" cy="204"/>
                  </a:xfrm>
                  <a:prstGeom prst="roundRect">
                    <a:avLst>
                      <a:gd name="adj" fmla="val 505"/>
                    </a:avLst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pPr algn="ctr" eaLnBrk="1" hangingPunct="1">
                      <a:lnSpc>
                        <a:spcPct val="93000"/>
                      </a:lnSpc>
                      <a:buClr>
                        <a:srgbClr val="40458C"/>
                      </a:buClr>
                      <a:buSzPct val="100000"/>
                      <a:buFont typeface="Tahoma" pitchFamily="34" charset="0"/>
                      <a:buNone/>
                      <a:tabLst>
                        <a:tab pos="0" algn="l"/>
                        <a:tab pos="457200" algn="l"/>
                        <a:tab pos="914400" algn="l"/>
                        <a:tab pos="1371600" algn="l"/>
                        <a:tab pos="1828800" algn="l"/>
                        <a:tab pos="2286000" algn="l"/>
                        <a:tab pos="2743200" algn="l"/>
                        <a:tab pos="3200400" algn="l"/>
                        <a:tab pos="3657600" algn="l"/>
                        <a:tab pos="4114800" algn="l"/>
                        <a:tab pos="4572000" algn="l"/>
                        <a:tab pos="5029200" algn="l"/>
                        <a:tab pos="5486400" algn="l"/>
                        <a:tab pos="5943600" algn="l"/>
                        <a:tab pos="6400800" algn="l"/>
                        <a:tab pos="6858000" algn="l"/>
                        <a:tab pos="7315200" algn="l"/>
                        <a:tab pos="7772400" algn="l"/>
                        <a:tab pos="8229600" algn="l"/>
                        <a:tab pos="8686800" algn="l"/>
                        <a:tab pos="9144000" algn="l"/>
                      </a:tabLst>
                    </a:pPr>
                    <a:endParaRPr lang="en-GB" sz="1600" dirty="0">
                      <a:solidFill>
                        <a:schemeClr val="tx1"/>
                      </a:solidFill>
                      <a:latin typeface="Tahoma" pitchFamily="34" charset="0"/>
                    </a:endParaRPr>
                  </a:p>
                </p:txBody>
              </p:sp>
            </p:grpSp>
          </p:grpSp>
          <p:grpSp>
            <p:nvGrpSpPr>
              <p:cNvPr id="16" name="Group 36"/>
              <p:cNvGrpSpPr>
                <a:grpSpLocks/>
              </p:cNvGrpSpPr>
              <p:nvPr/>
            </p:nvGrpSpPr>
            <p:grpSpPr bwMode="auto">
              <a:xfrm>
                <a:off x="6450023" y="4945070"/>
                <a:ext cx="328613" cy="379413"/>
                <a:chOff x="4063" y="3115"/>
                <a:chExt cx="207" cy="239"/>
              </a:xfrm>
            </p:grpSpPr>
            <p:sp>
              <p:nvSpPr>
                <p:cNvPr id="29" name="AutoShape 37"/>
                <p:cNvSpPr>
                  <a:spLocks noChangeArrowheads="1"/>
                </p:cNvSpPr>
                <p:nvPr/>
              </p:nvSpPr>
              <p:spPr bwMode="auto">
                <a:xfrm>
                  <a:off x="4063" y="3115"/>
                  <a:ext cx="207" cy="239"/>
                </a:xfrm>
                <a:prstGeom prst="roundRect">
                  <a:avLst>
                    <a:gd name="adj" fmla="val 16505"/>
                  </a:avLst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19080">
                  <a:solidFill>
                    <a:srgbClr val="40458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0" name="Group 38"/>
                <p:cNvGrpSpPr>
                  <a:grpSpLocks/>
                </p:cNvGrpSpPr>
                <p:nvPr/>
              </p:nvGrpSpPr>
              <p:grpSpPr bwMode="auto">
                <a:xfrm>
                  <a:off x="4075" y="3127"/>
                  <a:ext cx="184" cy="216"/>
                  <a:chOff x="4075" y="3127"/>
                  <a:chExt cx="184" cy="216"/>
                </a:xfrm>
              </p:grpSpPr>
              <p:sp>
                <p:nvSpPr>
                  <p:cNvPr id="31" name="AutoShape 39"/>
                  <p:cNvSpPr>
                    <a:spLocks noChangeArrowheads="1"/>
                  </p:cNvSpPr>
                  <p:nvPr/>
                </p:nvSpPr>
                <p:spPr bwMode="auto">
                  <a:xfrm>
                    <a:off x="4075" y="3127"/>
                    <a:ext cx="184" cy="216"/>
                  </a:xfrm>
                  <a:prstGeom prst="roundRect">
                    <a:avLst>
                      <a:gd name="adj" fmla="val 542"/>
                    </a:avLst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2" name="AutoShape 40"/>
                  <p:cNvSpPr>
                    <a:spLocks noChangeArrowheads="1"/>
                  </p:cNvSpPr>
                  <p:nvPr/>
                </p:nvSpPr>
                <p:spPr bwMode="auto">
                  <a:xfrm>
                    <a:off x="4110" y="3133"/>
                    <a:ext cx="115" cy="204"/>
                  </a:xfrm>
                  <a:prstGeom prst="roundRect">
                    <a:avLst>
                      <a:gd name="adj" fmla="val 542"/>
                    </a:avLst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pPr algn="ctr" eaLnBrk="1" hangingPunct="1">
                      <a:lnSpc>
                        <a:spcPct val="93000"/>
                      </a:lnSpc>
                      <a:buClr>
                        <a:srgbClr val="40458C"/>
                      </a:buClr>
                      <a:buSzPct val="100000"/>
                      <a:buFont typeface="Tahoma" pitchFamily="34" charset="0"/>
                      <a:buNone/>
                      <a:tabLst>
                        <a:tab pos="0" algn="l"/>
                        <a:tab pos="457200" algn="l"/>
                        <a:tab pos="914400" algn="l"/>
                        <a:tab pos="1371600" algn="l"/>
                        <a:tab pos="1828800" algn="l"/>
                        <a:tab pos="2286000" algn="l"/>
                        <a:tab pos="2743200" algn="l"/>
                        <a:tab pos="3200400" algn="l"/>
                        <a:tab pos="3657600" algn="l"/>
                        <a:tab pos="4114800" algn="l"/>
                        <a:tab pos="4572000" algn="l"/>
                        <a:tab pos="5029200" algn="l"/>
                        <a:tab pos="5486400" algn="l"/>
                        <a:tab pos="5943600" algn="l"/>
                        <a:tab pos="6400800" algn="l"/>
                        <a:tab pos="6858000" algn="l"/>
                        <a:tab pos="7315200" algn="l"/>
                        <a:tab pos="7772400" algn="l"/>
                        <a:tab pos="8229600" algn="l"/>
                        <a:tab pos="8686800" algn="l"/>
                        <a:tab pos="9144000" algn="l"/>
                      </a:tabLst>
                    </a:pPr>
                    <a:endParaRPr lang="en-GB" sz="1600" dirty="0">
                      <a:solidFill>
                        <a:schemeClr val="tx1"/>
                      </a:solidFill>
                      <a:latin typeface="Tahoma" pitchFamily="34" charset="0"/>
                    </a:endParaRPr>
                  </a:p>
                </p:txBody>
              </p:sp>
            </p:grpSp>
          </p:grpSp>
          <p:cxnSp>
            <p:nvCxnSpPr>
              <p:cNvPr id="17" name="AutoShape 41"/>
              <p:cNvCxnSpPr>
                <a:cxnSpLocks noChangeShapeType="1"/>
                <a:stCxn id="53" idx="2"/>
                <a:endCxn id="49" idx="0"/>
              </p:cNvCxnSpPr>
              <p:nvPr/>
            </p:nvCxnSpPr>
            <p:spPr bwMode="auto">
              <a:xfrm flipH="1">
                <a:off x="6107113" y="3494088"/>
                <a:ext cx="987425" cy="538162"/>
              </a:xfrm>
              <a:prstGeom prst="straightConnector1">
                <a:avLst/>
              </a:prstGeom>
              <a:noFill/>
              <a:ln w="19080">
                <a:solidFill>
                  <a:srgbClr val="40458C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8" name="AutoShape 42"/>
              <p:cNvCxnSpPr>
                <a:cxnSpLocks noChangeShapeType="1"/>
                <a:stCxn id="53" idx="2"/>
                <a:endCxn id="45" idx="0"/>
              </p:cNvCxnSpPr>
              <p:nvPr/>
            </p:nvCxnSpPr>
            <p:spPr bwMode="auto">
              <a:xfrm>
                <a:off x="7094538" y="3494088"/>
                <a:ext cx="981075" cy="536575"/>
              </a:xfrm>
              <a:prstGeom prst="straightConnector1">
                <a:avLst/>
              </a:prstGeom>
              <a:noFill/>
              <a:ln w="19080">
                <a:solidFill>
                  <a:srgbClr val="40458C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9" name="AutoShape 43"/>
              <p:cNvCxnSpPr>
                <a:cxnSpLocks noChangeShapeType="1"/>
                <a:stCxn id="45" idx="2"/>
                <a:endCxn id="37" idx="0"/>
              </p:cNvCxnSpPr>
              <p:nvPr/>
            </p:nvCxnSpPr>
            <p:spPr bwMode="auto">
              <a:xfrm>
                <a:off x="8075613" y="4410075"/>
                <a:ext cx="509587" cy="534988"/>
              </a:xfrm>
              <a:prstGeom prst="straightConnector1">
                <a:avLst/>
              </a:prstGeom>
              <a:noFill/>
              <a:ln w="19080">
                <a:solidFill>
                  <a:srgbClr val="40458C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" name="AutoShape 44"/>
              <p:cNvCxnSpPr>
                <a:cxnSpLocks noChangeShapeType="1"/>
                <a:stCxn id="45" idx="2"/>
                <a:endCxn id="41" idx="0"/>
              </p:cNvCxnSpPr>
              <p:nvPr/>
            </p:nvCxnSpPr>
            <p:spPr bwMode="auto">
              <a:xfrm flipH="1">
                <a:off x="7585075" y="4410075"/>
                <a:ext cx="490538" cy="534988"/>
              </a:xfrm>
              <a:prstGeom prst="straightConnector1">
                <a:avLst/>
              </a:prstGeom>
              <a:noFill/>
              <a:ln w="19080">
                <a:solidFill>
                  <a:srgbClr val="40458C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" name="AutoShape 45"/>
              <p:cNvCxnSpPr>
                <a:cxnSpLocks noChangeShapeType="1"/>
                <a:stCxn id="49" idx="2"/>
                <a:endCxn id="29" idx="0"/>
              </p:cNvCxnSpPr>
              <p:nvPr/>
            </p:nvCxnSpPr>
            <p:spPr bwMode="auto">
              <a:xfrm>
                <a:off x="6107113" y="4408488"/>
                <a:ext cx="508000" cy="536575"/>
              </a:xfrm>
              <a:prstGeom prst="straightConnector1">
                <a:avLst/>
              </a:prstGeom>
              <a:noFill/>
              <a:ln w="19080">
                <a:solidFill>
                  <a:srgbClr val="40458C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2" name="AutoShape 46"/>
              <p:cNvCxnSpPr>
                <a:cxnSpLocks noChangeShapeType="1"/>
                <a:stCxn id="49" idx="2"/>
                <a:endCxn id="33" idx="0"/>
              </p:cNvCxnSpPr>
              <p:nvPr/>
            </p:nvCxnSpPr>
            <p:spPr bwMode="auto">
              <a:xfrm flipH="1">
                <a:off x="5600700" y="4408488"/>
                <a:ext cx="506413" cy="534987"/>
              </a:xfrm>
              <a:prstGeom prst="straightConnector1">
                <a:avLst/>
              </a:prstGeom>
              <a:noFill/>
              <a:ln w="19080">
                <a:solidFill>
                  <a:srgbClr val="40458C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grpSp>
            <p:nvGrpSpPr>
              <p:cNvPr id="23" name="Group 49"/>
              <p:cNvGrpSpPr>
                <a:grpSpLocks/>
              </p:cNvGrpSpPr>
              <p:nvPr/>
            </p:nvGrpSpPr>
            <p:grpSpPr bwMode="auto">
              <a:xfrm>
                <a:off x="6088073" y="5884872"/>
                <a:ext cx="315913" cy="338138"/>
                <a:chOff x="3835" y="3707"/>
                <a:chExt cx="199" cy="213"/>
              </a:xfrm>
            </p:grpSpPr>
            <p:sp>
              <p:nvSpPr>
                <p:cNvPr id="27" name="AutoShape 50"/>
                <p:cNvSpPr>
                  <a:spLocks noChangeArrowheads="1"/>
                </p:cNvSpPr>
                <p:nvPr/>
              </p:nvSpPr>
              <p:spPr bwMode="auto">
                <a:xfrm>
                  <a:off x="3835" y="3707"/>
                  <a:ext cx="199" cy="213"/>
                </a:xfrm>
                <a:prstGeom prst="roundRect">
                  <a:avLst>
                    <a:gd name="adj" fmla="val 505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" name="AutoShape 51"/>
                <p:cNvSpPr>
                  <a:spLocks noChangeArrowheads="1"/>
                </p:cNvSpPr>
                <p:nvPr/>
              </p:nvSpPr>
              <p:spPr bwMode="auto">
                <a:xfrm>
                  <a:off x="3877" y="3712"/>
                  <a:ext cx="115" cy="204"/>
                </a:xfrm>
                <a:prstGeom prst="roundRect">
                  <a:avLst>
                    <a:gd name="adj" fmla="val 505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40458C"/>
                    </a:buClr>
                    <a:buSzPct val="100000"/>
                    <a:buFont typeface="Tahoma" pitchFamily="34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</a:pPr>
                  <a:endParaRPr lang="en-GB" sz="1600" dirty="0">
                    <a:solidFill>
                      <a:schemeClr val="tx1"/>
                    </a:solidFill>
                    <a:latin typeface="Tahoma" pitchFamily="34" charset="0"/>
                  </a:endParaRPr>
                </a:p>
              </p:txBody>
            </p:sp>
          </p:grpSp>
          <p:grpSp>
            <p:nvGrpSpPr>
              <p:cNvPr id="24" name="Group 55"/>
              <p:cNvGrpSpPr>
                <a:grpSpLocks/>
              </p:cNvGrpSpPr>
              <p:nvPr/>
            </p:nvGrpSpPr>
            <p:grpSpPr bwMode="auto">
              <a:xfrm>
                <a:off x="6821502" y="5880109"/>
                <a:ext cx="255588" cy="347663"/>
                <a:chOff x="4297" y="3704"/>
                <a:chExt cx="161" cy="219"/>
              </a:xfrm>
            </p:grpSpPr>
            <p:sp>
              <p:nvSpPr>
                <p:cNvPr id="25" name="AutoShape 56"/>
                <p:cNvSpPr>
                  <a:spLocks noChangeArrowheads="1"/>
                </p:cNvSpPr>
                <p:nvPr/>
              </p:nvSpPr>
              <p:spPr bwMode="auto">
                <a:xfrm>
                  <a:off x="4297" y="3704"/>
                  <a:ext cx="161" cy="219"/>
                </a:xfrm>
                <a:prstGeom prst="roundRect">
                  <a:avLst>
                    <a:gd name="adj" fmla="val 625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AutoShape 57"/>
                <p:cNvSpPr>
                  <a:spLocks noChangeArrowheads="1"/>
                </p:cNvSpPr>
                <p:nvPr/>
              </p:nvSpPr>
              <p:spPr bwMode="auto">
                <a:xfrm>
                  <a:off x="4320" y="3712"/>
                  <a:ext cx="115" cy="204"/>
                </a:xfrm>
                <a:prstGeom prst="roundRect">
                  <a:avLst>
                    <a:gd name="adj" fmla="val 625"/>
                  </a:avLst>
                </a:prstGeom>
                <a:no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40458C"/>
                    </a:buClr>
                    <a:buSzPct val="100000"/>
                    <a:buFont typeface="Tahoma" pitchFamily="34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</a:pPr>
                  <a:endParaRPr lang="en-GB" sz="1600" dirty="0">
                    <a:solidFill>
                      <a:schemeClr val="tx1"/>
                    </a:solidFill>
                    <a:latin typeface="Tahoma" pitchFamily="34" charset="0"/>
                  </a:endParaRPr>
                </a:p>
              </p:txBody>
            </p:sp>
          </p:grpSp>
        </p:grpSp>
        <p:sp>
          <p:nvSpPr>
            <p:cNvPr id="8" name="AutoShape 32"/>
            <p:cNvSpPr>
              <a:spLocks noChangeArrowheads="1"/>
            </p:cNvSpPr>
            <p:nvPr/>
          </p:nvSpPr>
          <p:spPr bwMode="auto">
            <a:xfrm>
              <a:off x="288709" y="4720777"/>
              <a:ext cx="355601" cy="379413"/>
            </a:xfrm>
            <a:prstGeom prst="roundRect">
              <a:avLst>
                <a:gd name="adj" fmla="val 16514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9080">
              <a:solidFill>
                <a:srgbClr val="40458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9" name="AutoShape 46"/>
            <p:cNvCxnSpPr>
              <a:cxnSpLocks noChangeShapeType="1"/>
              <a:endCxn id="8" idx="0"/>
            </p:cNvCxnSpPr>
            <p:nvPr/>
          </p:nvCxnSpPr>
          <p:spPr bwMode="auto">
            <a:xfrm flipH="1">
              <a:off x="466501" y="4185783"/>
              <a:ext cx="506413" cy="534987"/>
            </a:xfrm>
            <a:prstGeom prst="straightConnector1">
              <a:avLst/>
            </a:prstGeom>
            <a:noFill/>
            <a:ln w="19080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7" name="Group 56"/>
          <p:cNvGrpSpPr/>
          <p:nvPr/>
        </p:nvGrpSpPr>
        <p:grpSpPr>
          <a:xfrm>
            <a:off x="4788024" y="3284984"/>
            <a:ext cx="3314307" cy="2667000"/>
            <a:chOff x="4736201" y="1906760"/>
            <a:chExt cx="3870322" cy="3114422"/>
          </a:xfrm>
        </p:grpSpPr>
        <p:grpSp>
          <p:nvGrpSpPr>
            <p:cNvPr id="58" name="Group 57"/>
            <p:cNvGrpSpPr/>
            <p:nvPr/>
          </p:nvGrpSpPr>
          <p:grpSpPr>
            <a:xfrm>
              <a:off x="5268006" y="1906760"/>
              <a:ext cx="3338517" cy="3109918"/>
              <a:chOff x="5422908" y="3117854"/>
              <a:chExt cx="3338517" cy="3109918"/>
            </a:xfrm>
          </p:grpSpPr>
          <p:grpSp>
            <p:nvGrpSpPr>
              <p:cNvPr id="63" name="Group 62"/>
              <p:cNvGrpSpPr>
                <a:grpSpLocks/>
              </p:cNvGrpSpPr>
              <p:nvPr/>
            </p:nvGrpSpPr>
            <p:grpSpPr bwMode="auto">
              <a:xfrm>
                <a:off x="6924685" y="3117854"/>
                <a:ext cx="339726" cy="376238"/>
                <a:chOff x="4362" y="1964"/>
                <a:chExt cx="214" cy="237"/>
              </a:xfrm>
            </p:grpSpPr>
            <p:sp>
              <p:nvSpPr>
                <p:cNvPr id="103" name="AutoShape 7"/>
                <p:cNvSpPr>
                  <a:spLocks noChangeArrowheads="1"/>
                </p:cNvSpPr>
                <p:nvPr/>
              </p:nvSpPr>
              <p:spPr bwMode="auto">
                <a:xfrm>
                  <a:off x="4362" y="1964"/>
                  <a:ext cx="214" cy="237"/>
                </a:xfrm>
                <a:prstGeom prst="roundRect">
                  <a:avLst>
                    <a:gd name="adj" fmla="val 16819"/>
                  </a:avLst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19080">
                  <a:solidFill>
                    <a:srgbClr val="40458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04" name="Group 8"/>
                <p:cNvGrpSpPr>
                  <a:grpSpLocks/>
                </p:cNvGrpSpPr>
                <p:nvPr/>
              </p:nvGrpSpPr>
              <p:grpSpPr bwMode="auto">
                <a:xfrm>
                  <a:off x="4374" y="1976"/>
                  <a:ext cx="191" cy="214"/>
                  <a:chOff x="4374" y="1976"/>
                  <a:chExt cx="191" cy="214"/>
                </a:xfrm>
              </p:grpSpPr>
              <p:sp>
                <p:nvSpPr>
                  <p:cNvPr id="105" name="AutoShape 9"/>
                  <p:cNvSpPr>
                    <a:spLocks noChangeArrowheads="1"/>
                  </p:cNvSpPr>
                  <p:nvPr/>
                </p:nvSpPr>
                <p:spPr bwMode="auto">
                  <a:xfrm>
                    <a:off x="4374" y="1976"/>
                    <a:ext cx="191" cy="214"/>
                  </a:xfrm>
                  <a:prstGeom prst="roundRect">
                    <a:avLst>
                      <a:gd name="adj" fmla="val 523"/>
                    </a:avLst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6" name="AutoShape 10"/>
                  <p:cNvSpPr>
                    <a:spLocks noChangeArrowheads="1"/>
                  </p:cNvSpPr>
                  <p:nvPr/>
                </p:nvSpPr>
                <p:spPr bwMode="auto">
                  <a:xfrm>
                    <a:off x="4412" y="1981"/>
                    <a:ext cx="115" cy="204"/>
                  </a:xfrm>
                  <a:prstGeom prst="roundRect">
                    <a:avLst>
                      <a:gd name="adj" fmla="val 523"/>
                    </a:avLst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pPr algn="ctr" eaLnBrk="1" hangingPunct="1">
                      <a:lnSpc>
                        <a:spcPct val="93000"/>
                      </a:lnSpc>
                      <a:buClr>
                        <a:srgbClr val="40458C"/>
                      </a:buClr>
                      <a:buSzPct val="100000"/>
                      <a:buFont typeface="Tahoma" pitchFamily="34" charset="0"/>
                      <a:buNone/>
                      <a:tabLst>
                        <a:tab pos="0" algn="l"/>
                        <a:tab pos="457200" algn="l"/>
                        <a:tab pos="914400" algn="l"/>
                        <a:tab pos="1371600" algn="l"/>
                        <a:tab pos="1828800" algn="l"/>
                        <a:tab pos="2286000" algn="l"/>
                        <a:tab pos="2743200" algn="l"/>
                        <a:tab pos="3200400" algn="l"/>
                        <a:tab pos="3657600" algn="l"/>
                        <a:tab pos="4114800" algn="l"/>
                        <a:tab pos="4572000" algn="l"/>
                        <a:tab pos="5029200" algn="l"/>
                        <a:tab pos="5486400" algn="l"/>
                        <a:tab pos="5943600" algn="l"/>
                        <a:tab pos="6400800" algn="l"/>
                        <a:tab pos="6858000" algn="l"/>
                        <a:tab pos="7315200" algn="l"/>
                        <a:tab pos="7772400" algn="l"/>
                        <a:tab pos="8229600" algn="l"/>
                        <a:tab pos="8686800" algn="l"/>
                        <a:tab pos="9144000" algn="l"/>
                      </a:tabLst>
                    </a:pPr>
                    <a:endParaRPr lang="en-GB" sz="1600" dirty="0">
                      <a:solidFill>
                        <a:schemeClr val="tx1"/>
                      </a:solidFill>
                      <a:latin typeface="Tahoma" pitchFamily="34" charset="0"/>
                    </a:endParaRPr>
                  </a:p>
                </p:txBody>
              </p:sp>
            </p:grpSp>
          </p:grpSp>
          <p:grpSp>
            <p:nvGrpSpPr>
              <p:cNvPr id="64" name="Group 11"/>
              <p:cNvGrpSpPr>
                <a:grpSpLocks/>
              </p:cNvGrpSpPr>
              <p:nvPr/>
            </p:nvGrpSpPr>
            <p:grpSpPr bwMode="auto">
              <a:xfrm>
                <a:off x="5938829" y="4032255"/>
                <a:ext cx="336549" cy="376238"/>
                <a:chOff x="3741" y="2540"/>
                <a:chExt cx="212" cy="237"/>
              </a:xfrm>
            </p:grpSpPr>
            <p:sp>
              <p:nvSpPr>
                <p:cNvPr id="99" name="AutoShape 12"/>
                <p:cNvSpPr>
                  <a:spLocks noChangeArrowheads="1"/>
                </p:cNvSpPr>
                <p:nvPr/>
              </p:nvSpPr>
              <p:spPr bwMode="auto">
                <a:xfrm>
                  <a:off x="3741" y="2540"/>
                  <a:ext cx="212" cy="237"/>
                </a:xfrm>
                <a:prstGeom prst="roundRect">
                  <a:avLst>
                    <a:gd name="adj" fmla="val 16509"/>
                  </a:avLst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19080">
                  <a:solidFill>
                    <a:srgbClr val="40458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00" name="Group 13"/>
                <p:cNvGrpSpPr>
                  <a:grpSpLocks/>
                </p:cNvGrpSpPr>
                <p:nvPr/>
              </p:nvGrpSpPr>
              <p:grpSpPr bwMode="auto">
                <a:xfrm>
                  <a:off x="3753" y="2552"/>
                  <a:ext cx="189" cy="214"/>
                  <a:chOff x="3753" y="2552"/>
                  <a:chExt cx="189" cy="214"/>
                </a:xfrm>
              </p:grpSpPr>
              <p:sp>
                <p:nvSpPr>
                  <p:cNvPr id="101" name="AutoShape 14"/>
                  <p:cNvSpPr>
                    <a:spLocks noChangeArrowheads="1"/>
                  </p:cNvSpPr>
                  <p:nvPr/>
                </p:nvSpPr>
                <p:spPr bwMode="auto">
                  <a:xfrm>
                    <a:off x="3753" y="2552"/>
                    <a:ext cx="189" cy="214"/>
                  </a:xfrm>
                  <a:prstGeom prst="roundRect">
                    <a:avLst>
                      <a:gd name="adj" fmla="val 528"/>
                    </a:avLst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2" name="AutoShape 15"/>
                  <p:cNvSpPr>
                    <a:spLocks noChangeArrowheads="1"/>
                  </p:cNvSpPr>
                  <p:nvPr/>
                </p:nvSpPr>
                <p:spPr bwMode="auto">
                  <a:xfrm>
                    <a:off x="3790" y="2557"/>
                    <a:ext cx="115" cy="204"/>
                  </a:xfrm>
                  <a:prstGeom prst="roundRect">
                    <a:avLst>
                      <a:gd name="adj" fmla="val 528"/>
                    </a:avLst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pPr algn="ctr" eaLnBrk="1" hangingPunct="1">
                      <a:lnSpc>
                        <a:spcPct val="93000"/>
                      </a:lnSpc>
                      <a:buClr>
                        <a:srgbClr val="40458C"/>
                      </a:buClr>
                      <a:buSzPct val="100000"/>
                      <a:buFont typeface="Tahoma" pitchFamily="34" charset="0"/>
                      <a:buNone/>
                      <a:tabLst>
                        <a:tab pos="0" algn="l"/>
                        <a:tab pos="457200" algn="l"/>
                        <a:tab pos="914400" algn="l"/>
                        <a:tab pos="1371600" algn="l"/>
                        <a:tab pos="1828800" algn="l"/>
                        <a:tab pos="2286000" algn="l"/>
                        <a:tab pos="2743200" algn="l"/>
                        <a:tab pos="3200400" algn="l"/>
                        <a:tab pos="3657600" algn="l"/>
                        <a:tab pos="4114800" algn="l"/>
                        <a:tab pos="4572000" algn="l"/>
                        <a:tab pos="5029200" algn="l"/>
                        <a:tab pos="5486400" algn="l"/>
                        <a:tab pos="5943600" algn="l"/>
                        <a:tab pos="6400800" algn="l"/>
                        <a:tab pos="6858000" algn="l"/>
                        <a:tab pos="7315200" algn="l"/>
                        <a:tab pos="7772400" algn="l"/>
                        <a:tab pos="8229600" algn="l"/>
                        <a:tab pos="8686800" algn="l"/>
                        <a:tab pos="9144000" algn="l"/>
                      </a:tabLst>
                    </a:pPr>
                    <a:endParaRPr lang="en-GB" sz="1600" dirty="0">
                      <a:solidFill>
                        <a:schemeClr val="tx1"/>
                      </a:solidFill>
                      <a:latin typeface="Tahoma" pitchFamily="34" charset="0"/>
                    </a:endParaRPr>
                  </a:p>
                </p:txBody>
              </p:sp>
            </p:grpSp>
          </p:grpSp>
          <p:grpSp>
            <p:nvGrpSpPr>
              <p:cNvPr id="65" name="Group 16"/>
              <p:cNvGrpSpPr>
                <a:grpSpLocks/>
              </p:cNvGrpSpPr>
              <p:nvPr/>
            </p:nvGrpSpPr>
            <p:grpSpPr bwMode="auto">
              <a:xfrm>
                <a:off x="7905762" y="4030668"/>
                <a:ext cx="339726" cy="379413"/>
                <a:chOff x="4980" y="2539"/>
                <a:chExt cx="214" cy="239"/>
              </a:xfrm>
            </p:grpSpPr>
            <p:sp>
              <p:nvSpPr>
                <p:cNvPr id="95" name="AutoShape 17"/>
                <p:cNvSpPr>
                  <a:spLocks noChangeArrowheads="1"/>
                </p:cNvSpPr>
                <p:nvPr/>
              </p:nvSpPr>
              <p:spPr bwMode="auto">
                <a:xfrm>
                  <a:off x="4980" y="2539"/>
                  <a:ext cx="214" cy="239"/>
                </a:xfrm>
                <a:prstGeom prst="roundRect">
                  <a:avLst>
                    <a:gd name="adj" fmla="val 16819"/>
                  </a:avLst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19080">
                  <a:solidFill>
                    <a:srgbClr val="40458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96" name="Group 18"/>
                <p:cNvGrpSpPr>
                  <a:grpSpLocks/>
                </p:cNvGrpSpPr>
                <p:nvPr/>
              </p:nvGrpSpPr>
              <p:grpSpPr bwMode="auto">
                <a:xfrm>
                  <a:off x="4992" y="2551"/>
                  <a:ext cx="191" cy="216"/>
                  <a:chOff x="4992" y="2551"/>
                  <a:chExt cx="191" cy="216"/>
                </a:xfrm>
              </p:grpSpPr>
              <p:sp>
                <p:nvSpPr>
                  <p:cNvPr id="97" name="AutoShape 19"/>
                  <p:cNvSpPr>
                    <a:spLocks noChangeArrowheads="1"/>
                  </p:cNvSpPr>
                  <p:nvPr/>
                </p:nvSpPr>
                <p:spPr bwMode="auto">
                  <a:xfrm>
                    <a:off x="4992" y="2551"/>
                    <a:ext cx="191" cy="216"/>
                  </a:xfrm>
                  <a:prstGeom prst="roundRect">
                    <a:avLst>
                      <a:gd name="adj" fmla="val 523"/>
                    </a:avLst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8" name="AutoShape 20"/>
                  <p:cNvSpPr>
                    <a:spLocks noChangeArrowheads="1"/>
                  </p:cNvSpPr>
                  <p:nvPr/>
                </p:nvSpPr>
                <p:spPr bwMode="auto">
                  <a:xfrm>
                    <a:off x="5030" y="2557"/>
                    <a:ext cx="115" cy="204"/>
                  </a:xfrm>
                  <a:prstGeom prst="roundRect">
                    <a:avLst>
                      <a:gd name="adj" fmla="val 523"/>
                    </a:avLst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pPr algn="ctr" eaLnBrk="1" hangingPunct="1">
                      <a:lnSpc>
                        <a:spcPct val="93000"/>
                      </a:lnSpc>
                      <a:buClr>
                        <a:srgbClr val="40458C"/>
                      </a:buClr>
                      <a:buSzPct val="100000"/>
                      <a:buFont typeface="Tahoma" pitchFamily="34" charset="0"/>
                      <a:buNone/>
                      <a:tabLst>
                        <a:tab pos="0" algn="l"/>
                        <a:tab pos="457200" algn="l"/>
                        <a:tab pos="914400" algn="l"/>
                        <a:tab pos="1371600" algn="l"/>
                        <a:tab pos="1828800" algn="l"/>
                        <a:tab pos="2286000" algn="l"/>
                        <a:tab pos="2743200" algn="l"/>
                        <a:tab pos="3200400" algn="l"/>
                        <a:tab pos="3657600" algn="l"/>
                        <a:tab pos="4114800" algn="l"/>
                        <a:tab pos="4572000" algn="l"/>
                        <a:tab pos="5029200" algn="l"/>
                        <a:tab pos="5486400" algn="l"/>
                        <a:tab pos="5943600" algn="l"/>
                        <a:tab pos="6400800" algn="l"/>
                        <a:tab pos="6858000" algn="l"/>
                        <a:tab pos="7315200" algn="l"/>
                        <a:tab pos="7772400" algn="l"/>
                        <a:tab pos="8229600" algn="l"/>
                        <a:tab pos="8686800" algn="l"/>
                        <a:tab pos="9144000" algn="l"/>
                      </a:tabLst>
                    </a:pPr>
                    <a:endParaRPr lang="en-GB" sz="1600" dirty="0">
                      <a:solidFill>
                        <a:schemeClr val="tx1"/>
                      </a:solidFill>
                      <a:latin typeface="Tahoma" pitchFamily="34" charset="0"/>
                    </a:endParaRPr>
                  </a:p>
                </p:txBody>
              </p:sp>
            </p:grpSp>
          </p:grpSp>
          <p:grpSp>
            <p:nvGrpSpPr>
              <p:cNvPr id="66" name="Group 21"/>
              <p:cNvGrpSpPr>
                <a:grpSpLocks/>
              </p:cNvGrpSpPr>
              <p:nvPr/>
            </p:nvGrpSpPr>
            <p:grpSpPr bwMode="auto">
              <a:xfrm>
                <a:off x="7424726" y="4945070"/>
                <a:ext cx="320674" cy="379413"/>
                <a:chOff x="4677" y="3115"/>
                <a:chExt cx="202" cy="239"/>
              </a:xfrm>
            </p:grpSpPr>
            <p:sp>
              <p:nvSpPr>
                <p:cNvPr id="91" name="AutoShape 22"/>
                <p:cNvSpPr>
                  <a:spLocks noChangeArrowheads="1"/>
                </p:cNvSpPr>
                <p:nvPr/>
              </p:nvSpPr>
              <p:spPr bwMode="auto">
                <a:xfrm>
                  <a:off x="4677" y="3115"/>
                  <a:ext cx="202" cy="239"/>
                </a:xfrm>
                <a:prstGeom prst="roundRect">
                  <a:avLst>
                    <a:gd name="adj" fmla="val 16829"/>
                  </a:avLst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19080">
                  <a:solidFill>
                    <a:srgbClr val="40458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92" name="Group 23"/>
                <p:cNvGrpSpPr>
                  <a:grpSpLocks/>
                </p:cNvGrpSpPr>
                <p:nvPr/>
              </p:nvGrpSpPr>
              <p:grpSpPr bwMode="auto">
                <a:xfrm>
                  <a:off x="4688" y="3126"/>
                  <a:ext cx="180" cy="217"/>
                  <a:chOff x="4688" y="3126"/>
                  <a:chExt cx="180" cy="217"/>
                </a:xfrm>
              </p:grpSpPr>
              <p:sp>
                <p:nvSpPr>
                  <p:cNvPr id="93" name="AutoShape 24"/>
                  <p:cNvSpPr>
                    <a:spLocks noChangeArrowheads="1"/>
                  </p:cNvSpPr>
                  <p:nvPr/>
                </p:nvSpPr>
                <p:spPr bwMode="auto">
                  <a:xfrm>
                    <a:off x="4688" y="3126"/>
                    <a:ext cx="180" cy="217"/>
                  </a:xfrm>
                  <a:prstGeom prst="roundRect">
                    <a:avLst>
                      <a:gd name="adj" fmla="val 556"/>
                    </a:avLst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4" name="AutoShape 25"/>
                  <p:cNvSpPr>
                    <a:spLocks noChangeArrowheads="1"/>
                  </p:cNvSpPr>
                  <p:nvPr/>
                </p:nvSpPr>
                <p:spPr bwMode="auto">
                  <a:xfrm>
                    <a:off x="4721" y="3133"/>
                    <a:ext cx="115" cy="204"/>
                  </a:xfrm>
                  <a:prstGeom prst="roundRect">
                    <a:avLst>
                      <a:gd name="adj" fmla="val 556"/>
                    </a:avLst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pPr algn="ctr" eaLnBrk="1" hangingPunct="1">
                      <a:lnSpc>
                        <a:spcPct val="93000"/>
                      </a:lnSpc>
                      <a:buClr>
                        <a:srgbClr val="40458C"/>
                      </a:buClr>
                      <a:buSzPct val="100000"/>
                      <a:buFont typeface="Tahoma" pitchFamily="34" charset="0"/>
                      <a:buNone/>
                      <a:tabLst>
                        <a:tab pos="0" algn="l"/>
                        <a:tab pos="457200" algn="l"/>
                        <a:tab pos="914400" algn="l"/>
                        <a:tab pos="1371600" algn="l"/>
                        <a:tab pos="1828800" algn="l"/>
                        <a:tab pos="2286000" algn="l"/>
                        <a:tab pos="2743200" algn="l"/>
                        <a:tab pos="3200400" algn="l"/>
                        <a:tab pos="3657600" algn="l"/>
                        <a:tab pos="4114800" algn="l"/>
                        <a:tab pos="4572000" algn="l"/>
                        <a:tab pos="5029200" algn="l"/>
                        <a:tab pos="5486400" algn="l"/>
                        <a:tab pos="5943600" algn="l"/>
                        <a:tab pos="6400800" algn="l"/>
                        <a:tab pos="6858000" algn="l"/>
                        <a:tab pos="7315200" algn="l"/>
                        <a:tab pos="7772400" algn="l"/>
                        <a:tab pos="8229600" algn="l"/>
                        <a:tab pos="8686800" algn="l"/>
                        <a:tab pos="9144000" algn="l"/>
                      </a:tabLst>
                    </a:pPr>
                    <a:endParaRPr lang="en-GB" sz="1600" dirty="0">
                      <a:solidFill>
                        <a:schemeClr val="tx1"/>
                      </a:solidFill>
                      <a:latin typeface="Tahoma" pitchFamily="34" charset="0"/>
                    </a:endParaRPr>
                  </a:p>
                </p:txBody>
              </p:sp>
            </p:grpSp>
          </p:grpSp>
          <p:grpSp>
            <p:nvGrpSpPr>
              <p:cNvPr id="67" name="Group 26"/>
              <p:cNvGrpSpPr>
                <a:grpSpLocks/>
              </p:cNvGrpSpPr>
              <p:nvPr/>
            </p:nvGrpSpPr>
            <p:grpSpPr bwMode="auto">
              <a:xfrm>
                <a:off x="8407412" y="4945070"/>
                <a:ext cx="354013" cy="379413"/>
                <a:chOff x="5296" y="3115"/>
                <a:chExt cx="223" cy="239"/>
              </a:xfrm>
            </p:grpSpPr>
            <p:sp>
              <p:nvSpPr>
                <p:cNvPr id="87" name="AutoShape 27"/>
                <p:cNvSpPr>
                  <a:spLocks noChangeArrowheads="1"/>
                </p:cNvSpPr>
                <p:nvPr/>
              </p:nvSpPr>
              <p:spPr bwMode="auto">
                <a:xfrm>
                  <a:off x="5296" y="3115"/>
                  <a:ext cx="223" cy="239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19080">
                  <a:solidFill>
                    <a:srgbClr val="40458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88" name="Group 28"/>
                <p:cNvGrpSpPr>
                  <a:grpSpLocks/>
                </p:cNvGrpSpPr>
                <p:nvPr/>
              </p:nvGrpSpPr>
              <p:grpSpPr bwMode="auto">
                <a:xfrm>
                  <a:off x="5308" y="3127"/>
                  <a:ext cx="199" cy="215"/>
                  <a:chOff x="5308" y="3127"/>
                  <a:chExt cx="199" cy="215"/>
                </a:xfrm>
              </p:grpSpPr>
              <p:sp>
                <p:nvSpPr>
                  <p:cNvPr id="89" name="AutoShape 29"/>
                  <p:cNvSpPr>
                    <a:spLocks noChangeArrowheads="1"/>
                  </p:cNvSpPr>
                  <p:nvPr/>
                </p:nvSpPr>
                <p:spPr bwMode="auto">
                  <a:xfrm>
                    <a:off x="5308" y="3127"/>
                    <a:ext cx="199" cy="215"/>
                  </a:xfrm>
                  <a:prstGeom prst="roundRect">
                    <a:avLst>
                      <a:gd name="adj" fmla="val 505"/>
                    </a:avLst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" name="AutoShape 30"/>
                  <p:cNvSpPr>
                    <a:spLocks noChangeArrowheads="1"/>
                  </p:cNvSpPr>
                  <p:nvPr/>
                </p:nvSpPr>
                <p:spPr bwMode="auto">
                  <a:xfrm>
                    <a:off x="5350" y="3133"/>
                    <a:ext cx="115" cy="204"/>
                  </a:xfrm>
                  <a:prstGeom prst="roundRect">
                    <a:avLst>
                      <a:gd name="adj" fmla="val 505"/>
                    </a:avLst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pPr algn="ctr" eaLnBrk="1" hangingPunct="1">
                      <a:lnSpc>
                        <a:spcPct val="93000"/>
                      </a:lnSpc>
                      <a:buClr>
                        <a:srgbClr val="40458C"/>
                      </a:buClr>
                      <a:buSzPct val="100000"/>
                      <a:buFont typeface="Tahoma" pitchFamily="34" charset="0"/>
                      <a:buNone/>
                      <a:tabLst>
                        <a:tab pos="0" algn="l"/>
                        <a:tab pos="457200" algn="l"/>
                        <a:tab pos="914400" algn="l"/>
                        <a:tab pos="1371600" algn="l"/>
                        <a:tab pos="1828800" algn="l"/>
                        <a:tab pos="2286000" algn="l"/>
                        <a:tab pos="2743200" algn="l"/>
                        <a:tab pos="3200400" algn="l"/>
                        <a:tab pos="3657600" algn="l"/>
                        <a:tab pos="4114800" algn="l"/>
                        <a:tab pos="4572000" algn="l"/>
                        <a:tab pos="5029200" algn="l"/>
                        <a:tab pos="5486400" algn="l"/>
                        <a:tab pos="5943600" algn="l"/>
                        <a:tab pos="6400800" algn="l"/>
                        <a:tab pos="6858000" algn="l"/>
                        <a:tab pos="7315200" algn="l"/>
                        <a:tab pos="7772400" algn="l"/>
                        <a:tab pos="8229600" algn="l"/>
                        <a:tab pos="8686800" algn="l"/>
                        <a:tab pos="9144000" algn="l"/>
                      </a:tabLst>
                    </a:pPr>
                    <a:endParaRPr lang="en-GB" sz="1600" dirty="0">
                      <a:solidFill>
                        <a:schemeClr val="tx1"/>
                      </a:solidFill>
                      <a:latin typeface="Tahoma" pitchFamily="34" charset="0"/>
                    </a:endParaRPr>
                  </a:p>
                </p:txBody>
              </p:sp>
            </p:grpSp>
          </p:grpSp>
          <p:grpSp>
            <p:nvGrpSpPr>
              <p:cNvPr id="68" name="Group 31"/>
              <p:cNvGrpSpPr>
                <a:grpSpLocks/>
              </p:cNvGrpSpPr>
              <p:nvPr/>
            </p:nvGrpSpPr>
            <p:grpSpPr bwMode="auto">
              <a:xfrm>
                <a:off x="5422908" y="4943482"/>
                <a:ext cx="355601" cy="379413"/>
                <a:chOff x="3416" y="3114"/>
                <a:chExt cx="224" cy="239"/>
              </a:xfrm>
            </p:grpSpPr>
            <p:sp>
              <p:nvSpPr>
                <p:cNvPr id="83" name="AutoShape 32"/>
                <p:cNvSpPr>
                  <a:spLocks noChangeArrowheads="1"/>
                </p:cNvSpPr>
                <p:nvPr/>
              </p:nvSpPr>
              <p:spPr bwMode="auto">
                <a:xfrm>
                  <a:off x="3416" y="3114"/>
                  <a:ext cx="224" cy="239"/>
                </a:xfrm>
                <a:prstGeom prst="roundRect">
                  <a:avLst>
                    <a:gd name="adj" fmla="val 16514"/>
                  </a:avLst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19080">
                  <a:solidFill>
                    <a:srgbClr val="40458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84" name="Group 33"/>
                <p:cNvGrpSpPr>
                  <a:grpSpLocks/>
                </p:cNvGrpSpPr>
                <p:nvPr/>
              </p:nvGrpSpPr>
              <p:grpSpPr bwMode="auto">
                <a:xfrm>
                  <a:off x="3429" y="3127"/>
                  <a:ext cx="199" cy="214"/>
                  <a:chOff x="3429" y="3127"/>
                  <a:chExt cx="199" cy="214"/>
                </a:xfrm>
              </p:grpSpPr>
              <p:sp>
                <p:nvSpPr>
                  <p:cNvPr id="85" name="AutoShape 34"/>
                  <p:cNvSpPr>
                    <a:spLocks noChangeArrowheads="1"/>
                  </p:cNvSpPr>
                  <p:nvPr/>
                </p:nvSpPr>
                <p:spPr bwMode="auto">
                  <a:xfrm>
                    <a:off x="3429" y="3127"/>
                    <a:ext cx="199" cy="214"/>
                  </a:xfrm>
                  <a:prstGeom prst="roundRect">
                    <a:avLst>
                      <a:gd name="adj" fmla="val 505"/>
                    </a:avLst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6" name="AutoShape 35"/>
                  <p:cNvSpPr>
                    <a:spLocks noChangeArrowheads="1"/>
                  </p:cNvSpPr>
                  <p:nvPr/>
                </p:nvSpPr>
                <p:spPr bwMode="auto">
                  <a:xfrm>
                    <a:off x="3471" y="3132"/>
                    <a:ext cx="115" cy="204"/>
                  </a:xfrm>
                  <a:prstGeom prst="roundRect">
                    <a:avLst>
                      <a:gd name="adj" fmla="val 505"/>
                    </a:avLst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pPr algn="ctr" eaLnBrk="1" hangingPunct="1">
                      <a:lnSpc>
                        <a:spcPct val="93000"/>
                      </a:lnSpc>
                      <a:buClr>
                        <a:srgbClr val="40458C"/>
                      </a:buClr>
                      <a:buSzPct val="100000"/>
                      <a:buFont typeface="Tahoma" pitchFamily="34" charset="0"/>
                      <a:buNone/>
                      <a:tabLst>
                        <a:tab pos="0" algn="l"/>
                        <a:tab pos="457200" algn="l"/>
                        <a:tab pos="914400" algn="l"/>
                        <a:tab pos="1371600" algn="l"/>
                        <a:tab pos="1828800" algn="l"/>
                        <a:tab pos="2286000" algn="l"/>
                        <a:tab pos="2743200" algn="l"/>
                        <a:tab pos="3200400" algn="l"/>
                        <a:tab pos="3657600" algn="l"/>
                        <a:tab pos="4114800" algn="l"/>
                        <a:tab pos="4572000" algn="l"/>
                        <a:tab pos="5029200" algn="l"/>
                        <a:tab pos="5486400" algn="l"/>
                        <a:tab pos="5943600" algn="l"/>
                        <a:tab pos="6400800" algn="l"/>
                        <a:tab pos="6858000" algn="l"/>
                        <a:tab pos="7315200" algn="l"/>
                        <a:tab pos="7772400" algn="l"/>
                        <a:tab pos="8229600" algn="l"/>
                        <a:tab pos="8686800" algn="l"/>
                        <a:tab pos="9144000" algn="l"/>
                      </a:tabLst>
                    </a:pPr>
                    <a:endParaRPr lang="en-GB" sz="1600" dirty="0">
                      <a:solidFill>
                        <a:schemeClr val="tx1"/>
                      </a:solidFill>
                      <a:latin typeface="Tahoma" pitchFamily="34" charset="0"/>
                    </a:endParaRPr>
                  </a:p>
                </p:txBody>
              </p:sp>
            </p:grpSp>
          </p:grpSp>
          <p:grpSp>
            <p:nvGrpSpPr>
              <p:cNvPr id="69" name="Group 38"/>
              <p:cNvGrpSpPr>
                <a:grpSpLocks/>
              </p:cNvGrpSpPr>
              <p:nvPr/>
            </p:nvGrpSpPr>
            <p:grpSpPr bwMode="auto">
              <a:xfrm>
                <a:off x="6469063" y="4964113"/>
                <a:ext cx="292100" cy="342900"/>
                <a:chOff x="4075" y="3127"/>
                <a:chExt cx="184" cy="216"/>
              </a:xfrm>
            </p:grpSpPr>
            <p:sp>
              <p:nvSpPr>
                <p:cNvPr id="81" name="AutoShape 39"/>
                <p:cNvSpPr>
                  <a:spLocks noChangeArrowheads="1"/>
                </p:cNvSpPr>
                <p:nvPr/>
              </p:nvSpPr>
              <p:spPr bwMode="auto">
                <a:xfrm>
                  <a:off x="4075" y="3127"/>
                  <a:ext cx="184" cy="216"/>
                </a:xfrm>
                <a:prstGeom prst="roundRect">
                  <a:avLst>
                    <a:gd name="adj" fmla="val 542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" name="AutoShape 40"/>
                <p:cNvSpPr>
                  <a:spLocks noChangeArrowheads="1"/>
                </p:cNvSpPr>
                <p:nvPr/>
              </p:nvSpPr>
              <p:spPr bwMode="auto">
                <a:xfrm>
                  <a:off x="4110" y="3133"/>
                  <a:ext cx="115" cy="204"/>
                </a:xfrm>
                <a:prstGeom prst="roundRect">
                  <a:avLst>
                    <a:gd name="adj" fmla="val 542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40458C"/>
                    </a:buClr>
                    <a:buSzPct val="100000"/>
                    <a:buFont typeface="Tahoma" pitchFamily="34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</a:pPr>
                  <a:endParaRPr lang="en-GB" sz="1600" dirty="0">
                    <a:solidFill>
                      <a:schemeClr val="tx1"/>
                    </a:solidFill>
                    <a:latin typeface="Tahoma" pitchFamily="34" charset="0"/>
                  </a:endParaRPr>
                </a:p>
              </p:txBody>
            </p:sp>
          </p:grpSp>
          <p:cxnSp>
            <p:nvCxnSpPr>
              <p:cNvPr id="70" name="AutoShape 41"/>
              <p:cNvCxnSpPr>
                <a:cxnSpLocks noChangeShapeType="1"/>
                <a:stCxn id="103" idx="2"/>
                <a:endCxn id="99" idx="0"/>
              </p:cNvCxnSpPr>
              <p:nvPr/>
            </p:nvCxnSpPr>
            <p:spPr bwMode="auto">
              <a:xfrm flipH="1">
                <a:off x="6107113" y="3494088"/>
                <a:ext cx="987425" cy="538162"/>
              </a:xfrm>
              <a:prstGeom prst="straightConnector1">
                <a:avLst/>
              </a:prstGeom>
              <a:noFill/>
              <a:ln w="19080">
                <a:solidFill>
                  <a:srgbClr val="40458C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1" name="AutoShape 42"/>
              <p:cNvCxnSpPr>
                <a:cxnSpLocks noChangeShapeType="1"/>
                <a:stCxn id="103" idx="2"/>
                <a:endCxn id="95" idx="0"/>
              </p:cNvCxnSpPr>
              <p:nvPr/>
            </p:nvCxnSpPr>
            <p:spPr bwMode="auto">
              <a:xfrm>
                <a:off x="7094538" y="3494088"/>
                <a:ext cx="981075" cy="536575"/>
              </a:xfrm>
              <a:prstGeom prst="straightConnector1">
                <a:avLst/>
              </a:prstGeom>
              <a:noFill/>
              <a:ln w="19080">
                <a:solidFill>
                  <a:srgbClr val="40458C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2" name="AutoShape 43"/>
              <p:cNvCxnSpPr>
                <a:cxnSpLocks noChangeShapeType="1"/>
                <a:stCxn id="95" idx="2"/>
                <a:endCxn id="87" idx="0"/>
              </p:cNvCxnSpPr>
              <p:nvPr/>
            </p:nvCxnSpPr>
            <p:spPr bwMode="auto">
              <a:xfrm>
                <a:off x="8075613" y="4410075"/>
                <a:ext cx="509587" cy="534988"/>
              </a:xfrm>
              <a:prstGeom prst="straightConnector1">
                <a:avLst/>
              </a:prstGeom>
              <a:noFill/>
              <a:ln w="19080">
                <a:solidFill>
                  <a:srgbClr val="40458C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3" name="AutoShape 44"/>
              <p:cNvCxnSpPr>
                <a:cxnSpLocks noChangeShapeType="1"/>
                <a:stCxn id="95" idx="2"/>
                <a:endCxn id="91" idx="0"/>
              </p:cNvCxnSpPr>
              <p:nvPr/>
            </p:nvCxnSpPr>
            <p:spPr bwMode="auto">
              <a:xfrm flipH="1">
                <a:off x="7585075" y="4410075"/>
                <a:ext cx="490538" cy="534988"/>
              </a:xfrm>
              <a:prstGeom prst="straightConnector1">
                <a:avLst/>
              </a:prstGeom>
              <a:noFill/>
              <a:ln w="19080">
                <a:solidFill>
                  <a:srgbClr val="40458C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4" name="AutoShape 46"/>
              <p:cNvCxnSpPr>
                <a:cxnSpLocks noChangeShapeType="1"/>
                <a:stCxn id="99" idx="2"/>
                <a:endCxn id="83" idx="0"/>
              </p:cNvCxnSpPr>
              <p:nvPr/>
            </p:nvCxnSpPr>
            <p:spPr bwMode="auto">
              <a:xfrm flipH="1">
                <a:off x="5600700" y="4408488"/>
                <a:ext cx="506413" cy="534987"/>
              </a:xfrm>
              <a:prstGeom prst="straightConnector1">
                <a:avLst/>
              </a:prstGeom>
              <a:noFill/>
              <a:ln w="19080">
                <a:solidFill>
                  <a:srgbClr val="40458C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grpSp>
            <p:nvGrpSpPr>
              <p:cNvPr id="75" name="Group 49"/>
              <p:cNvGrpSpPr>
                <a:grpSpLocks/>
              </p:cNvGrpSpPr>
              <p:nvPr/>
            </p:nvGrpSpPr>
            <p:grpSpPr bwMode="auto">
              <a:xfrm>
                <a:off x="6088073" y="5884872"/>
                <a:ext cx="315913" cy="338138"/>
                <a:chOff x="3835" y="3707"/>
                <a:chExt cx="199" cy="213"/>
              </a:xfrm>
            </p:grpSpPr>
            <p:sp>
              <p:nvSpPr>
                <p:cNvPr id="79" name="AutoShape 50"/>
                <p:cNvSpPr>
                  <a:spLocks noChangeArrowheads="1"/>
                </p:cNvSpPr>
                <p:nvPr/>
              </p:nvSpPr>
              <p:spPr bwMode="auto">
                <a:xfrm>
                  <a:off x="3835" y="3707"/>
                  <a:ext cx="199" cy="213"/>
                </a:xfrm>
                <a:prstGeom prst="roundRect">
                  <a:avLst>
                    <a:gd name="adj" fmla="val 505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" name="AutoShape 51"/>
                <p:cNvSpPr>
                  <a:spLocks noChangeArrowheads="1"/>
                </p:cNvSpPr>
                <p:nvPr/>
              </p:nvSpPr>
              <p:spPr bwMode="auto">
                <a:xfrm>
                  <a:off x="3877" y="3712"/>
                  <a:ext cx="115" cy="204"/>
                </a:xfrm>
                <a:prstGeom prst="roundRect">
                  <a:avLst>
                    <a:gd name="adj" fmla="val 505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40458C"/>
                    </a:buClr>
                    <a:buSzPct val="100000"/>
                    <a:buFont typeface="Tahoma" pitchFamily="34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</a:pPr>
                  <a:endParaRPr lang="en-GB" sz="1600" dirty="0">
                    <a:solidFill>
                      <a:schemeClr val="tx1"/>
                    </a:solidFill>
                    <a:latin typeface="Tahoma" pitchFamily="34" charset="0"/>
                  </a:endParaRPr>
                </a:p>
              </p:txBody>
            </p:sp>
          </p:grpSp>
          <p:grpSp>
            <p:nvGrpSpPr>
              <p:cNvPr id="76" name="Group 55"/>
              <p:cNvGrpSpPr>
                <a:grpSpLocks/>
              </p:cNvGrpSpPr>
              <p:nvPr/>
            </p:nvGrpSpPr>
            <p:grpSpPr bwMode="auto">
              <a:xfrm>
                <a:off x="6821502" y="5880109"/>
                <a:ext cx="255588" cy="347663"/>
                <a:chOff x="4297" y="3704"/>
                <a:chExt cx="161" cy="219"/>
              </a:xfrm>
            </p:grpSpPr>
            <p:sp>
              <p:nvSpPr>
                <p:cNvPr id="77" name="AutoShape 56"/>
                <p:cNvSpPr>
                  <a:spLocks noChangeArrowheads="1"/>
                </p:cNvSpPr>
                <p:nvPr/>
              </p:nvSpPr>
              <p:spPr bwMode="auto">
                <a:xfrm>
                  <a:off x="4297" y="3704"/>
                  <a:ext cx="161" cy="219"/>
                </a:xfrm>
                <a:prstGeom prst="roundRect">
                  <a:avLst>
                    <a:gd name="adj" fmla="val 625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8" name="AutoShape 57"/>
                <p:cNvSpPr>
                  <a:spLocks noChangeArrowheads="1"/>
                </p:cNvSpPr>
                <p:nvPr/>
              </p:nvSpPr>
              <p:spPr bwMode="auto">
                <a:xfrm>
                  <a:off x="4320" y="3712"/>
                  <a:ext cx="115" cy="204"/>
                </a:xfrm>
                <a:prstGeom prst="roundRect">
                  <a:avLst>
                    <a:gd name="adj" fmla="val 625"/>
                  </a:avLst>
                </a:prstGeom>
                <a:no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40458C"/>
                    </a:buClr>
                    <a:buSzPct val="100000"/>
                    <a:buFont typeface="Tahoma" pitchFamily="34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</a:pPr>
                  <a:endParaRPr lang="en-GB" sz="1600" dirty="0">
                    <a:solidFill>
                      <a:schemeClr val="tx1"/>
                    </a:solidFill>
                    <a:latin typeface="Tahoma" pitchFamily="34" charset="0"/>
                  </a:endParaRPr>
                </a:p>
              </p:txBody>
            </p:sp>
          </p:grpSp>
        </p:grpSp>
        <p:sp>
          <p:nvSpPr>
            <p:cNvPr id="59" name="AutoShape 32"/>
            <p:cNvSpPr>
              <a:spLocks noChangeArrowheads="1"/>
            </p:cNvSpPr>
            <p:nvPr/>
          </p:nvSpPr>
          <p:spPr bwMode="auto">
            <a:xfrm>
              <a:off x="4736201" y="4640181"/>
              <a:ext cx="355601" cy="379413"/>
            </a:xfrm>
            <a:prstGeom prst="roundRect">
              <a:avLst>
                <a:gd name="adj" fmla="val 16514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9080">
              <a:solidFill>
                <a:srgbClr val="40458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AutoShape 37"/>
            <p:cNvSpPr>
              <a:spLocks noChangeArrowheads="1"/>
            </p:cNvSpPr>
            <p:nvPr/>
          </p:nvSpPr>
          <p:spPr bwMode="auto">
            <a:xfrm>
              <a:off x="5763316" y="4641769"/>
              <a:ext cx="328613" cy="379413"/>
            </a:xfrm>
            <a:prstGeom prst="roundRect">
              <a:avLst>
                <a:gd name="adj" fmla="val 16505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9080">
              <a:solidFill>
                <a:srgbClr val="40458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61" name="AutoShape 45"/>
            <p:cNvCxnSpPr>
              <a:cxnSpLocks noChangeShapeType="1"/>
              <a:endCxn id="60" idx="0"/>
            </p:cNvCxnSpPr>
            <p:nvPr/>
          </p:nvCxnSpPr>
          <p:spPr bwMode="auto">
            <a:xfrm>
              <a:off x="5420406" y="4105187"/>
              <a:ext cx="508000" cy="536575"/>
            </a:xfrm>
            <a:prstGeom prst="straightConnector1">
              <a:avLst/>
            </a:prstGeom>
            <a:noFill/>
            <a:ln w="19080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" name="AutoShape 46"/>
            <p:cNvCxnSpPr>
              <a:cxnSpLocks noChangeShapeType="1"/>
              <a:endCxn id="59" idx="0"/>
            </p:cNvCxnSpPr>
            <p:nvPr/>
          </p:nvCxnSpPr>
          <p:spPr bwMode="auto">
            <a:xfrm flipH="1">
              <a:off x="4913993" y="4105187"/>
              <a:ext cx="506413" cy="534987"/>
            </a:xfrm>
            <a:prstGeom prst="straightConnector1">
              <a:avLst/>
            </a:prstGeom>
            <a:noFill/>
            <a:ln w="19080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07" name="TextBox 106"/>
          <p:cNvSpPr txBox="1"/>
          <p:nvPr/>
        </p:nvSpPr>
        <p:spPr>
          <a:xfrm>
            <a:off x="1907704" y="6093296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Left-complete!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6300192" y="6165304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left-complete</a:t>
            </a:r>
          </a:p>
        </p:txBody>
      </p:sp>
      <p:sp>
        <p:nvSpPr>
          <p:cNvPr id="109" name="TextBox 108"/>
          <p:cNvSpPr txBox="1"/>
          <p:nvPr/>
        </p:nvSpPr>
        <p:spPr bwMode="auto">
          <a:xfrm>
            <a:off x="6372200" y="6597352"/>
            <a:ext cx="737752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Trees</a:t>
            </a:r>
          </a:p>
        </p:txBody>
      </p:sp>
    </p:spTree>
    <p:extLst>
      <p:ext uri="{BB962C8B-B14F-4D97-AF65-F5344CB8AC3E}">
        <p14:creationId xmlns:p14="http://schemas.microsoft.com/office/powerpoint/2010/main" val="31128934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Traversals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Unlike an array, </a:t>
            </a:r>
            <a:r>
              <a:rPr lang="en-US" i="1" dirty="0"/>
              <a:t>it’s not always obvious how to visit every element stored in a tree</a:t>
            </a:r>
          </a:p>
          <a:p>
            <a:r>
              <a:rPr lang="en-US" dirty="0"/>
              <a:t>A tree traversal is an algorithm for visiting every node in a tree</a:t>
            </a:r>
          </a:p>
          <a:p>
            <a:r>
              <a:rPr lang="en-US" dirty="0"/>
              <a:t>There are many possible tree traversals that visit the nodes in different orders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6372200" y="6597352"/>
            <a:ext cx="737752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Trees</a:t>
            </a:r>
          </a:p>
        </p:txBody>
      </p:sp>
    </p:spTree>
    <p:extLst>
      <p:ext uri="{BB962C8B-B14F-4D97-AF65-F5344CB8AC3E}">
        <p14:creationId xmlns:p14="http://schemas.microsoft.com/office/powerpoint/2010/main" val="36727535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 traversal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572000" cy="4648200"/>
          </a:xfrm>
        </p:spPr>
        <p:txBody>
          <a:bodyPr>
            <a:normAutofit/>
          </a:bodyPr>
          <a:lstStyle/>
          <a:p>
            <a:r>
              <a:rPr lang="en-US" dirty="0"/>
              <a:t>Starting from the root node, visit both of its children first, then all of its grandchildren, then great-grandchildren etc…</a:t>
            </a:r>
          </a:p>
          <a:p>
            <a:r>
              <a:rPr lang="en-US" dirty="0"/>
              <a:t>Also known as </a:t>
            </a:r>
            <a:r>
              <a:rPr lang="en-US" i="1" dirty="0"/>
              <a:t>level-order traversal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5181600" y="5562600"/>
            <a:ext cx="3809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Breadth-first Traversal: </a:t>
            </a:r>
            <a:r>
              <a:rPr lang="en-US" sz="2400" dirty="0"/>
              <a:t>A,B,C,D,E,F,G,H,I</a:t>
            </a:r>
          </a:p>
        </p:txBody>
      </p:sp>
      <p:grpSp>
        <p:nvGrpSpPr>
          <p:cNvPr id="115" name="Group 114"/>
          <p:cNvGrpSpPr/>
          <p:nvPr/>
        </p:nvGrpSpPr>
        <p:grpSpPr>
          <a:xfrm>
            <a:off x="5476510" y="2152311"/>
            <a:ext cx="3338517" cy="3124212"/>
            <a:chOff x="5422908" y="3117854"/>
            <a:chExt cx="3338517" cy="3124212"/>
          </a:xfrm>
        </p:grpSpPr>
        <p:grpSp>
          <p:nvGrpSpPr>
            <p:cNvPr id="116" name="Group 115"/>
            <p:cNvGrpSpPr>
              <a:grpSpLocks/>
            </p:cNvGrpSpPr>
            <p:nvPr/>
          </p:nvGrpSpPr>
          <p:grpSpPr bwMode="auto">
            <a:xfrm>
              <a:off x="6924685" y="3117854"/>
              <a:ext cx="339726" cy="376238"/>
              <a:chOff x="4362" y="1964"/>
              <a:chExt cx="214" cy="237"/>
            </a:xfrm>
          </p:grpSpPr>
          <p:sp>
            <p:nvSpPr>
              <p:cNvPr id="165" name="AutoShape 7"/>
              <p:cNvSpPr>
                <a:spLocks noChangeArrowheads="1"/>
              </p:cNvSpPr>
              <p:nvPr/>
            </p:nvSpPr>
            <p:spPr bwMode="auto">
              <a:xfrm>
                <a:off x="4362" y="1964"/>
                <a:ext cx="214" cy="237"/>
              </a:xfrm>
              <a:prstGeom prst="roundRect">
                <a:avLst>
                  <a:gd name="adj" fmla="val 16819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 w="19080">
                <a:solidFill>
                  <a:srgbClr val="40458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dirty="0"/>
                  <a:t>A</a:t>
                </a:r>
              </a:p>
            </p:txBody>
          </p:sp>
          <p:grpSp>
            <p:nvGrpSpPr>
              <p:cNvPr id="166" name="Group 8"/>
              <p:cNvGrpSpPr>
                <a:grpSpLocks/>
              </p:cNvGrpSpPr>
              <p:nvPr/>
            </p:nvGrpSpPr>
            <p:grpSpPr bwMode="auto">
              <a:xfrm>
                <a:off x="4374" y="1976"/>
                <a:ext cx="191" cy="214"/>
                <a:chOff x="4374" y="1976"/>
                <a:chExt cx="191" cy="214"/>
              </a:xfrm>
            </p:grpSpPr>
            <p:sp>
              <p:nvSpPr>
                <p:cNvPr id="167" name="AutoShape 9"/>
                <p:cNvSpPr>
                  <a:spLocks noChangeArrowheads="1"/>
                </p:cNvSpPr>
                <p:nvPr/>
              </p:nvSpPr>
              <p:spPr bwMode="auto">
                <a:xfrm>
                  <a:off x="4374" y="1976"/>
                  <a:ext cx="191" cy="214"/>
                </a:xfrm>
                <a:prstGeom prst="roundRect">
                  <a:avLst>
                    <a:gd name="adj" fmla="val 523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8" name="AutoShape 10"/>
                <p:cNvSpPr>
                  <a:spLocks noChangeArrowheads="1"/>
                </p:cNvSpPr>
                <p:nvPr/>
              </p:nvSpPr>
              <p:spPr bwMode="auto">
                <a:xfrm>
                  <a:off x="4412" y="1981"/>
                  <a:ext cx="115" cy="204"/>
                </a:xfrm>
                <a:prstGeom prst="roundRect">
                  <a:avLst>
                    <a:gd name="adj" fmla="val 523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40458C"/>
                    </a:buClr>
                    <a:buSzPct val="100000"/>
                    <a:buFont typeface="Tahoma" pitchFamily="34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</a:pPr>
                  <a:endParaRPr lang="en-GB" sz="1600" dirty="0">
                    <a:solidFill>
                      <a:schemeClr val="tx1"/>
                    </a:solidFill>
                    <a:latin typeface="Tahoma" pitchFamily="34" charset="0"/>
                  </a:endParaRPr>
                </a:p>
              </p:txBody>
            </p:sp>
          </p:grpSp>
        </p:grpSp>
        <p:grpSp>
          <p:nvGrpSpPr>
            <p:cNvPr id="117" name="Group 11"/>
            <p:cNvGrpSpPr>
              <a:grpSpLocks/>
            </p:cNvGrpSpPr>
            <p:nvPr/>
          </p:nvGrpSpPr>
          <p:grpSpPr bwMode="auto">
            <a:xfrm>
              <a:off x="5938829" y="4032255"/>
              <a:ext cx="336549" cy="376238"/>
              <a:chOff x="3741" y="2540"/>
              <a:chExt cx="212" cy="237"/>
            </a:xfrm>
          </p:grpSpPr>
          <p:sp>
            <p:nvSpPr>
              <p:cNvPr id="161" name="AutoShape 12"/>
              <p:cNvSpPr>
                <a:spLocks noChangeArrowheads="1"/>
              </p:cNvSpPr>
              <p:nvPr/>
            </p:nvSpPr>
            <p:spPr bwMode="auto">
              <a:xfrm>
                <a:off x="3741" y="2540"/>
                <a:ext cx="212" cy="237"/>
              </a:xfrm>
              <a:prstGeom prst="roundRect">
                <a:avLst>
                  <a:gd name="adj" fmla="val 16509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 w="19080">
                <a:solidFill>
                  <a:srgbClr val="40458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dirty="0"/>
                  <a:t>B</a:t>
                </a:r>
              </a:p>
            </p:txBody>
          </p:sp>
          <p:grpSp>
            <p:nvGrpSpPr>
              <p:cNvPr id="162" name="Group 13"/>
              <p:cNvGrpSpPr>
                <a:grpSpLocks/>
              </p:cNvGrpSpPr>
              <p:nvPr/>
            </p:nvGrpSpPr>
            <p:grpSpPr bwMode="auto">
              <a:xfrm>
                <a:off x="3753" y="2552"/>
                <a:ext cx="189" cy="214"/>
                <a:chOff x="3753" y="2552"/>
                <a:chExt cx="189" cy="214"/>
              </a:xfrm>
            </p:grpSpPr>
            <p:sp>
              <p:nvSpPr>
                <p:cNvPr id="163" name="AutoShape 14"/>
                <p:cNvSpPr>
                  <a:spLocks noChangeArrowheads="1"/>
                </p:cNvSpPr>
                <p:nvPr/>
              </p:nvSpPr>
              <p:spPr bwMode="auto">
                <a:xfrm>
                  <a:off x="3753" y="2552"/>
                  <a:ext cx="189" cy="214"/>
                </a:xfrm>
                <a:prstGeom prst="roundRect">
                  <a:avLst>
                    <a:gd name="adj" fmla="val 528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" name="AutoShape 15"/>
                <p:cNvSpPr>
                  <a:spLocks noChangeArrowheads="1"/>
                </p:cNvSpPr>
                <p:nvPr/>
              </p:nvSpPr>
              <p:spPr bwMode="auto">
                <a:xfrm>
                  <a:off x="3790" y="2557"/>
                  <a:ext cx="115" cy="204"/>
                </a:xfrm>
                <a:prstGeom prst="roundRect">
                  <a:avLst>
                    <a:gd name="adj" fmla="val 528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40458C"/>
                    </a:buClr>
                    <a:buSzPct val="100000"/>
                    <a:buFont typeface="Tahoma" pitchFamily="34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</a:pPr>
                  <a:endParaRPr lang="en-GB" sz="1600" dirty="0">
                    <a:solidFill>
                      <a:schemeClr val="tx1"/>
                    </a:solidFill>
                    <a:latin typeface="Tahoma" pitchFamily="34" charset="0"/>
                  </a:endParaRPr>
                </a:p>
              </p:txBody>
            </p:sp>
          </p:grpSp>
        </p:grpSp>
        <p:grpSp>
          <p:nvGrpSpPr>
            <p:cNvPr id="118" name="Group 16"/>
            <p:cNvGrpSpPr>
              <a:grpSpLocks/>
            </p:cNvGrpSpPr>
            <p:nvPr/>
          </p:nvGrpSpPr>
          <p:grpSpPr bwMode="auto">
            <a:xfrm>
              <a:off x="7905762" y="4030668"/>
              <a:ext cx="339726" cy="379413"/>
              <a:chOff x="4980" y="2539"/>
              <a:chExt cx="214" cy="239"/>
            </a:xfrm>
          </p:grpSpPr>
          <p:sp>
            <p:nvSpPr>
              <p:cNvPr id="157" name="AutoShape 17"/>
              <p:cNvSpPr>
                <a:spLocks noChangeArrowheads="1"/>
              </p:cNvSpPr>
              <p:nvPr/>
            </p:nvSpPr>
            <p:spPr bwMode="auto">
              <a:xfrm>
                <a:off x="4980" y="2539"/>
                <a:ext cx="214" cy="239"/>
              </a:xfrm>
              <a:prstGeom prst="roundRect">
                <a:avLst>
                  <a:gd name="adj" fmla="val 16819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 w="19080">
                <a:solidFill>
                  <a:srgbClr val="40458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58" name="Group 18"/>
              <p:cNvGrpSpPr>
                <a:grpSpLocks/>
              </p:cNvGrpSpPr>
              <p:nvPr/>
            </p:nvGrpSpPr>
            <p:grpSpPr bwMode="auto">
              <a:xfrm>
                <a:off x="4991" y="2551"/>
                <a:ext cx="192" cy="216"/>
                <a:chOff x="4991" y="2551"/>
                <a:chExt cx="192" cy="216"/>
              </a:xfrm>
            </p:grpSpPr>
            <p:sp>
              <p:nvSpPr>
                <p:cNvPr id="159" name="AutoShape 19"/>
                <p:cNvSpPr>
                  <a:spLocks noChangeArrowheads="1"/>
                </p:cNvSpPr>
                <p:nvPr/>
              </p:nvSpPr>
              <p:spPr bwMode="auto">
                <a:xfrm>
                  <a:off x="4992" y="2551"/>
                  <a:ext cx="191" cy="216"/>
                </a:xfrm>
                <a:prstGeom prst="roundRect">
                  <a:avLst>
                    <a:gd name="adj" fmla="val 523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0" name="AutoShape 20"/>
                <p:cNvSpPr>
                  <a:spLocks noChangeArrowheads="1"/>
                </p:cNvSpPr>
                <p:nvPr/>
              </p:nvSpPr>
              <p:spPr bwMode="auto">
                <a:xfrm>
                  <a:off x="4991" y="2557"/>
                  <a:ext cx="192" cy="204"/>
                </a:xfrm>
                <a:prstGeom prst="roundRect">
                  <a:avLst>
                    <a:gd name="adj" fmla="val 523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40458C"/>
                    </a:buClr>
                    <a:buSzPct val="100000"/>
                    <a:buFont typeface="Tahoma" pitchFamily="34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</a:pPr>
                  <a:r>
                    <a:rPr lang="en-GB" sz="1600" dirty="0">
                      <a:solidFill>
                        <a:schemeClr val="tx1"/>
                      </a:solidFill>
                      <a:latin typeface="Tahoma" pitchFamily="34" charset="0"/>
                    </a:rPr>
                    <a:t>C</a:t>
                  </a:r>
                </a:p>
              </p:txBody>
            </p:sp>
          </p:grpSp>
        </p:grpSp>
        <p:grpSp>
          <p:nvGrpSpPr>
            <p:cNvPr id="119" name="Group 21"/>
            <p:cNvGrpSpPr>
              <a:grpSpLocks/>
            </p:cNvGrpSpPr>
            <p:nvPr/>
          </p:nvGrpSpPr>
          <p:grpSpPr bwMode="auto">
            <a:xfrm>
              <a:off x="7424726" y="4945070"/>
              <a:ext cx="320674" cy="379413"/>
              <a:chOff x="4677" y="3115"/>
              <a:chExt cx="202" cy="239"/>
            </a:xfrm>
          </p:grpSpPr>
          <p:sp>
            <p:nvSpPr>
              <p:cNvPr id="153" name="AutoShape 22"/>
              <p:cNvSpPr>
                <a:spLocks noChangeArrowheads="1"/>
              </p:cNvSpPr>
              <p:nvPr/>
            </p:nvSpPr>
            <p:spPr bwMode="auto">
              <a:xfrm>
                <a:off x="4677" y="3115"/>
                <a:ext cx="202" cy="239"/>
              </a:xfrm>
              <a:prstGeom prst="roundRect">
                <a:avLst>
                  <a:gd name="adj" fmla="val 16829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 w="19080">
                <a:solidFill>
                  <a:srgbClr val="40458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dirty="0"/>
                  <a:t>F</a:t>
                </a:r>
              </a:p>
            </p:txBody>
          </p:sp>
          <p:grpSp>
            <p:nvGrpSpPr>
              <p:cNvPr id="154" name="Group 23"/>
              <p:cNvGrpSpPr>
                <a:grpSpLocks/>
              </p:cNvGrpSpPr>
              <p:nvPr/>
            </p:nvGrpSpPr>
            <p:grpSpPr bwMode="auto">
              <a:xfrm>
                <a:off x="4688" y="3126"/>
                <a:ext cx="180" cy="217"/>
                <a:chOff x="4688" y="3126"/>
                <a:chExt cx="180" cy="217"/>
              </a:xfrm>
            </p:grpSpPr>
            <p:sp>
              <p:nvSpPr>
                <p:cNvPr id="155" name="AutoShape 24"/>
                <p:cNvSpPr>
                  <a:spLocks noChangeArrowheads="1"/>
                </p:cNvSpPr>
                <p:nvPr/>
              </p:nvSpPr>
              <p:spPr bwMode="auto">
                <a:xfrm>
                  <a:off x="4688" y="3126"/>
                  <a:ext cx="180" cy="217"/>
                </a:xfrm>
                <a:prstGeom prst="roundRect">
                  <a:avLst>
                    <a:gd name="adj" fmla="val 556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6" name="AutoShape 25"/>
                <p:cNvSpPr>
                  <a:spLocks noChangeArrowheads="1"/>
                </p:cNvSpPr>
                <p:nvPr/>
              </p:nvSpPr>
              <p:spPr bwMode="auto">
                <a:xfrm>
                  <a:off x="4721" y="3133"/>
                  <a:ext cx="115" cy="204"/>
                </a:xfrm>
                <a:prstGeom prst="roundRect">
                  <a:avLst>
                    <a:gd name="adj" fmla="val 556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40458C"/>
                    </a:buClr>
                    <a:buSzPct val="100000"/>
                    <a:buFont typeface="Tahoma" pitchFamily="34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</a:pPr>
                  <a:endParaRPr lang="en-GB" sz="1600" dirty="0">
                    <a:solidFill>
                      <a:schemeClr val="tx1"/>
                    </a:solidFill>
                    <a:latin typeface="Tahoma" pitchFamily="34" charset="0"/>
                  </a:endParaRPr>
                </a:p>
              </p:txBody>
            </p:sp>
          </p:grpSp>
        </p:grpSp>
        <p:grpSp>
          <p:nvGrpSpPr>
            <p:cNvPr id="120" name="Group 26"/>
            <p:cNvGrpSpPr>
              <a:grpSpLocks/>
            </p:cNvGrpSpPr>
            <p:nvPr/>
          </p:nvGrpSpPr>
          <p:grpSpPr bwMode="auto">
            <a:xfrm>
              <a:off x="8407412" y="4945070"/>
              <a:ext cx="354013" cy="379413"/>
              <a:chOff x="5296" y="3115"/>
              <a:chExt cx="223" cy="239"/>
            </a:xfrm>
          </p:grpSpPr>
          <p:sp>
            <p:nvSpPr>
              <p:cNvPr id="149" name="AutoShape 27"/>
              <p:cNvSpPr>
                <a:spLocks noChangeArrowheads="1"/>
              </p:cNvSpPr>
              <p:nvPr/>
            </p:nvSpPr>
            <p:spPr bwMode="auto">
              <a:xfrm>
                <a:off x="5296" y="3115"/>
                <a:ext cx="223" cy="239"/>
              </a:xfrm>
              <a:prstGeom prst="roundRect">
                <a:avLst>
                  <a:gd name="adj" fmla="val 16667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 w="19080">
                <a:solidFill>
                  <a:srgbClr val="40458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50" name="Group 28"/>
              <p:cNvGrpSpPr>
                <a:grpSpLocks/>
              </p:cNvGrpSpPr>
              <p:nvPr/>
            </p:nvGrpSpPr>
            <p:grpSpPr bwMode="auto">
              <a:xfrm>
                <a:off x="5307" y="3127"/>
                <a:ext cx="200" cy="215"/>
                <a:chOff x="5307" y="3127"/>
                <a:chExt cx="200" cy="215"/>
              </a:xfrm>
            </p:grpSpPr>
            <p:sp>
              <p:nvSpPr>
                <p:cNvPr id="151" name="AutoShape 29"/>
                <p:cNvSpPr>
                  <a:spLocks noChangeArrowheads="1"/>
                </p:cNvSpPr>
                <p:nvPr/>
              </p:nvSpPr>
              <p:spPr bwMode="auto">
                <a:xfrm>
                  <a:off x="5308" y="3127"/>
                  <a:ext cx="199" cy="215"/>
                </a:xfrm>
                <a:prstGeom prst="roundRect">
                  <a:avLst>
                    <a:gd name="adj" fmla="val 505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2" name="AutoShape 30"/>
                <p:cNvSpPr>
                  <a:spLocks noChangeArrowheads="1"/>
                </p:cNvSpPr>
                <p:nvPr/>
              </p:nvSpPr>
              <p:spPr bwMode="auto">
                <a:xfrm>
                  <a:off x="5307" y="3133"/>
                  <a:ext cx="200" cy="204"/>
                </a:xfrm>
                <a:prstGeom prst="roundRect">
                  <a:avLst>
                    <a:gd name="adj" fmla="val 505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40458C"/>
                    </a:buClr>
                    <a:buSzPct val="100000"/>
                    <a:buFont typeface="Tahoma" pitchFamily="34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</a:pPr>
                  <a:r>
                    <a:rPr lang="en-GB" sz="1600" dirty="0">
                      <a:solidFill>
                        <a:schemeClr val="tx1"/>
                      </a:solidFill>
                      <a:latin typeface="Tahoma" pitchFamily="34" charset="0"/>
                    </a:rPr>
                    <a:t>G</a:t>
                  </a:r>
                </a:p>
              </p:txBody>
            </p:sp>
          </p:grpSp>
        </p:grpSp>
        <p:grpSp>
          <p:nvGrpSpPr>
            <p:cNvPr id="121" name="Group 31"/>
            <p:cNvGrpSpPr>
              <a:grpSpLocks/>
            </p:cNvGrpSpPr>
            <p:nvPr/>
          </p:nvGrpSpPr>
          <p:grpSpPr bwMode="auto">
            <a:xfrm>
              <a:off x="5422908" y="4943482"/>
              <a:ext cx="355601" cy="379413"/>
              <a:chOff x="3416" y="3114"/>
              <a:chExt cx="224" cy="239"/>
            </a:xfrm>
          </p:grpSpPr>
          <p:sp>
            <p:nvSpPr>
              <p:cNvPr id="145" name="AutoShape 32"/>
              <p:cNvSpPr>
                <a:spLocks noChangeArrowheads="1"/>
              </p:cNvSpPr>
              <p:nvPr/>
            </p:nvSpPr>
            <p:spPr bwMode="auto">
              <a:xfrm>
                <a:off x="3416" y="3114"/>
                <a:ext cx="224" cy="239"/>
              </a:xfrm>
              <a:prstGeom prst="roundRect">
                <a:avLst>
                  <a:gd name="adj" fmla="val 16514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 w="19080">
                <a:solidFill>
                  <a:srgbClr val="40458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dirty="0"/>
                  <a:t>D</a:t>
                </a:r>
              </a:p>
            </p:txBody>
          </p:sp>
          <p:grpSp>
            <p:nvGrpSpPr>
              <p:cNvPr id="146" name="Group 33"/>
              <p:cNvGrpSpPr>
                <a:grpSpLocks/>
              </p:cNvGrpSpPr>
              <p:nvPr/>
            </p:nvGrpSpPr>
            <p:grpSpPr bwMode="auto">
              <a:xfrm>
                <a:off x="3429" y="3127"/>
                <a:ext cx="199" cy="214"/>
                <a:chOff x="3429" y="3127"/>
                <a:chExt cx="199" cy="214"/>
              </a:xfrm>
            </p:grpSpPr>
            <p:sp>
              <p:nvSpPr>
                <p:cNvPr id="147" name="AutoShape 34"/>
                <p:cNvSpPr>
                  <a:spLocks noChangeArrowheads="1"/>
                </p:cNvSpPr>
                <p:nvPr/>
              </p:nvSpPr>
              <p:spPr bwMode="auto">
                <a:xfrm>
                  <a:off x="3429" y="3127"/>
                  <a:ext cx="199" cy="214"/>
                </a:xfrm>
                <a:prstGeom prst="roundRect">
                  <a:avLst>
                    <a:gd name="adj" fmla="val 505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8" name="AutoShape 35"/>
                <p:cNvSpPr>
                  <a:spLocks noChangeArrowheads="1"/>
                </p:cNvSpPr>
                <p:nvPr/>
              </p:nvSpPr>
              <p:spPr bwMode="auto">
                <a:xfrm>
                  <a:off x="3471" y="3132"/>
                  <a:ext cx="115" cy="204"/>
                </a:xfrm>
                <a:prstGeom prst="roundRect">
                  <a:avLst>
                    <a:gd name="adj" fmla="val 505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40458C"/>
                    </a:buClr>
                    <a:buSzPct val="100000"/>
                    <a:buFont typeface="Tahoma" pitchFamily="34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</a:pPr>
                  <a:endParaRPr lang="en-GB" sz="1600" dirty="0">
                    <a:solidFill>
                      <a:schemeClr val="tx1"/>
                    </a:solidFill>
                    <a:latin typeface="Tahoma" pitchFamily="34" charset="0"/>
                  </a:endParaRPr>
                </a:p>
              </p:txBody>
            </p:sp>
          </p:grpSp>
        </p:grpSp>
        <p:grpSp>
          <p:nvGrpSpPr>
            <p:cNvPr id="122" name="Group 36"/>
            <p:cNvGrpSpPr>
              <a:grpSpLocks/>
            </p:cNvGrpSpPr>
            <p:nvPr/>
          </p:nvGrpSpPr>
          <p:grpSpPr bwMode="auto">
            <a:xfrm>
              <a:off x="6450023" y="4945070"/>
              <a:ext cx="328613" cy="379413"/>
              <a:chOff x="4063" y="3115"/>
              <a:chExt cx="207" cy="239"/>
            </a:xfrm>
          </p:grpSpPr>
          <p:sp>
            <p:nvSpPr>
              <p:cNvPr id="141" name="AutoShape 37"/>
              <p:cNvSpPr>
                <a:spLocks noChangeArrowheads="1"/>
              </p:cNvSpPr>
              <p:nvPr/>
            </p:nvSpPr>
            <p:spPr bwMode="auto">
              <a:xfrm>
                <a:off x="4063" y="3115"/>
                <a:ext cx="207" cy="239"/>
              </a:xfrm>
              <a:prstGeom prst="roundRect">
                <a:avLst>
                  <a:gd name="adj" fmla="val 16505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 w="19080">
                <a:solidFill>
                  <a:srgbClr val="40458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dirty="0"/>
                  <a:t>E</a:t>
                </a:r>
              </a:p>
            </p:txBody>
          </p:sp>
          <p:grpSp>
            <p:nvGrpSpPr>
              <p:cNvPr id="142" name="Group 38"/>
              <p:cNvGrpSpPr>
                <a:grpSpLocks/>
              </p:cNvGrpSpPr>
              <p:nvPr/>
            </p:nvGrpSpPr>
            <p:grpSpPr bwMode="auto">
              <a:xfrm>
                <a:off x="4075" y="3127"/>
                <a:ext cx="184" cy="216"/>
                <a:chOff x="4075" y="3127"/>
                <a:chExt cx="184" cy="216"/>
              </a:xfrm>
            </p:grpSpPr>
            <p:sp>
              <p:nvSpPr>
                <p:cNvPr id="143" name="AutoShape 39"/>
                <p:cNvSpPr>
                  <a:spLocks noChangeArrowheads="1"/>
                </p:cNvSpPr>
                <p:nvPr/>
              </p:nvSpPr>
              <p:spPr bwMode="auto">
                <a:xfrm>
                  <a:off x="4075" y="3127"/>
                  <a:ext cx="184" cy="216"/>
                </a:xfrm>
                <a:prstGeom prst="roundRect">
                  <a:avLst>
                    <a:gd name="adj" fmla="val 542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4" name="AutoShape 40"/>
                <p:cNvSpPr>
                  <a:spLocks noChangeArrowheads="1"/>
                </p:cNvSpPr>
                <p:nvPr/>
              </p:nvSpPr>
              <p:spPr bwMode="auto">
                <a:xfrm>
                  <a:off x="4110" y="3133"/>
                  <a:ext cx="115" cy="204"/>
                </a:xfrm>
                <a:prstGeom prst="roundRect">
                  <a:avLst>
                    <a:gd name="adj" fmla="val 542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40458C"/>
                    </a:buClr>
                    <a:buSzPct val="100000"/>
                    <a:buFont typeface="Tahoma" pitchFamily="34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</a:pPr>
                  <a:endParaRPr lang="en-GB" sz="1600" dirty="0">
                    <a:solidFill>
                      <a:schemeClr val="tx1"/>
                    </a:solidFill>
                    <a:latin typeface="Tahoma" pitchFamily="34" charset="0"/>
                  </a:endParaRPr>
                </a:p>
              </p:txBody>
            </p:sp>
          </p:grpSp>
        </p:grpSp>
        <p:cxnSp>
          <p:nvCxnSpPr>
            <p:cNvPr id="123" name="AutoShape 41"/>
            <p:cNvCxnSpPr>
              <a:cxnSpLocks noChangeShapeType="1"/>
              <a:stCxn id="165" idx="2"/>
              <a:endCxn id="161" idx="0"/>
            </p:cNvCxnSpPr>
            <p:nvPr/>
          </p:nvCxnSpPr>
          <p:spPr bwMode="auto">
            <a:xfrm flipH="1">
              <a:off x="6107113" y="3494088"/>
              <a:ext cx="987425" cy="538162"/>
            </a:xfrm>
            <a:prstGeom prst="straightConnector1">
              <a:avLst/>
            </a:prstGeom>
            <a:noFill/>
            <a:ln w="19080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4" name="AutoShape 42"/>
            <p:cNvCxnSpPr>
              <a:cxnSpLocks noChangeShapeType="1"/>
              <a:stCxn id="165" idx="2"/>
              <a:endCxn id="157" idx="0"/>
            </p:cNvCxnSpPr>
            <p:nvPr/>
          </p:nvCxnSpPr>
          <p:spPr bwMode="auto">
            <a:xfrm>
              <a:off x="7094538" y="3494088"/>
              <a:ext cx="981075" cy="536575"/>
            </a:xfrm>
            <a:prstGeom prst="straightConnector1">
              <a:avLst/>
            </a:prstGeom>
            <a:noFill/>
            <a:ln w="19080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5" name="AutoShape 43"/>
            <p:cNvCxnSpPr>
              <a:cxnSpLocks noChangeShapeType="1"/>
              <a:stCxn id="157" idx="2"/>
              <a:endCxn id="149" idx="0"/>
            </p:cNvCxnSpPr>
            <p:nvPr/>
          </p:nvCxnSpPr>
          <p:spPr bwMode="auto">
            <a:xfrm>
              <a:off x="8075613" y="4410075"/>
              <a:ext cx="509587" cy="534988"/>
            </a:xfrm>
            <a:prstGeom prst="straightConnector1">
              <a:avLst/>
            </a:prstGeom>
            <a:noFill/>
            <a:ln w="19080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6" name="AutoShape 44"/>
            <p:cNvCxnSpPr>
              <a:cxnSpLocks noChangeShapeType="1"/>
              <a:stCxn id="157" idx="2"/>
              <a:endCxn id="153" idx="0"/>
            </p:cNvCxnSpPr>
            <p:nvPr/>
          </p:nvCxnSpPr>
          <p:spPr bwMode="auto">
            <a:xfrm flipH="1">
              <a:off x="7585075" y="4410075"/>
              <a:ext cx="490538" cy="534988"/>
            </a:xfrm>
            <a:prstGeom prst="straightConnector1">
              <a:avLst/>
            </a:prstGeom>
            <a:noFill/>
            <a:ln w="19080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7" name="AutoShape 45"/>
            <p:cNvCxnSpPr>
              <a:cxnSpLocks noChangeShapeType="1"/>
              <a:stCxn id="161" idx="2"/>
              <a:endCxn id="141" idx="0"/>
            </p:cNvCxnSpPr>
            <p:nvPr/>
          </p:nvCxnSpPr>
          <p:spPr bwMode="auto">
            <a:xfrm>
              <a:off x="6107113" y="4408488"/>
              <a:ext cx="508000" cy="536575"/>
            </a:xfrm>
            <a:prstGeom prst="straightConnector1">
              <a:avLst/>
            </a:prstGeom>
            <a:noFill/>
            <a:ln w="19080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8" name="AutoShape 46"/>
            <p:cNvCxnSpPr>
              <a:cxnSpLocks noChangeShapeType="1"/>
              <a:stCxn id="161" idx="2"/>
              <a:endCxn id="145" idx="0"/>
            </p:cNvCxnSpPr>
            <p:nvPr/>
          </p:nvCxnSpPr>
          <p:spPr bwMode="auto">
            <a:xfrm flipH="1">
              <a:off x="5600700" y="4408488"/>
              <a:ext cx="506413" cy="534987"/>
            </a:xfrm>
            <a:prstGeom prst="straightConnector1">
              <a:avLst/>
            </a:prstGeom>
            <a:noFill/>
            <a:ln w="19080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29" name="Group 47"/>
            <p:cNvGrpSpPr>
              <a:grpSpLocks/>
            </p:cNvGrpSpPr>
            <p:nvPr/>
          </p:nvGrpSpPr>
          <p:grpSpPr bwMode="auto">
            <a:xfrm>
              <a:off x="6069022" y="5865821"/>
              <a:ext cx="354013" cy="376238"/>
              <a:chOff x="3823" y="3695"/>
              <a:chExt cx="223" cy="237"/>
            </a:xfrm>
          </p:grpSpPr>
          <p:sp>
            <p:nvSpPr>
              <p:cNvPr id="137" name="AutoShape 48"/>
              <p:cNvSpPr>
                <a:spLocks noChangeArrowheads="1"/>
              </p:cNvSpPr>
              <p:nvPr/>
            </p:nvSpPr>
            <p:spPr bwMode="auto">
              <a:xfrm>
                <a:off x="3823" y="3695"/>
                <a:ext cx="223" cy="237"/>
              </a:xfrm>
              <a:prstGeom prst="roundRect">
                <a:avLst>
                  <a:gd name="adj" fmla="val 16667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 w="19080">
                <a:solidFill>
                  <a:srgbClr val="40458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dirty="0"/>
                  <a:t>H</a:t>
                </a:r>
              </a:p>
            </p:txBody>
          </p:sp>
          <p:grpSp>
            <p:nvGrpSpPr>
              <p:cNvPr id="138" name="Group 49"/>
              <p:cNvGrpSpPr>
                <a:grpSpLocks/>
              </p:cNvGrpSpPr>
              <p:nvPr/>
            </p:nvGrpSpPr>
            <p:grpSpPr bwMode="auto">
              <a:xfrm>
                <a:off x="3835" y="3707"/>
                <a:ext cx="199" cy="213"/>
                <a:chOff x="3835" y="3707"/>
                <a:chExt cx="199" cy="213"/>
              </a:xfrm>
            </p:grpSpPr>
            <p:sp>
              <p:nvSpPr>
                <p:cNvPr id="139" name="AutoShape 50"/>
                <p:cNvSpPr>
                  <a:spLocks noChangeArrowheads="1"/>
                </p:cNvSpPr>
                <p:nvPr/>
              </p:nvSpPr>
              <p:spPr bwMode="auto">
                <a:xfrm>
                  <a:off x="3835" y="3707"/>
                  <a:ext cx="199" cy="213"/>
                </a:xfrm>
                <a:prstGeom prst="roundRect">
                  <a:avLst>
                    <a:gd name="adj" fmla="val 505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0" name="AutoShape 51"/>
                <p:cNvSpPr>
                  <a:spLocks noChangeArrowheads="1"/>
                </p:cNvSpPr>
                <p:nvPr/>
              </p:nvSpPr>
              <p:spPr bwMode="auto">
                <a:xfrm>
                  <a:off x="3877" y="3712"/>
                  <a:ext cx="115" cy="204"/>
                </a:xfrm>
                <a:prstGeom prst="roundRect">
                  <a:avLst>
                    <a:gd name="adj" fmla="val 505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40458C"/>
                    </a:buClr>
                    <a:buSzPct val="100000"/>
                    <a:buFont typeface="Tahoma" pitchFamily="34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</a:pPr>
                  <a:endParaRPr lang="en-GB" sz="1600" dirty="0">
                    <a:solidFill>
                      <a:schemeClr val="tx1"/>
                    </a:solidFill>
                    <a:latin typeface="Tahoma" pitchFamily="34" charset="0"/>
                  </a:endParaRPr>
                </a:p>
              </p:txBody>
            </p:sp>
          </p:grpSp>
        </p:grpSp>
        <p:cxnSp>
          <p:nvCxnSpPr>
            <p:cNvPr id="130" name="AutoShape 52"/>
            <p:cNvCxnSpPr>
              <a:cxnSpLocks noChangeShapeType="1"/>
              <a:stCxn id="141" idx="2"/>
              <a:endCxn id="137" idx="0"/>
            </p:cNvCxnSpPr>
            <p:nvPr/>
          </p:nvCxnSpPr>
          <p:spPr bwMode="auto">
            <a:xfrm flipH="1">
              <a:off x="6245225" y="5324475"/>
              <a:ext cx="368300" cy="541338"/>
            </a:xfrm>
            <a:prstGeom prst="straightConnector1">
              <a:avLst/>
            </a:prstGeom>
            <a:noFill/>
            <a:ln w="19080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31" name="Group 53"/>
            <p:cNvGrpSpPr>
              <a:grpSpLocks/>
            </p:cNvGrpSpPr>
            <p:nvPr/>
          </p:nvGrpSpPr>
          <p:grpSpPr bwMode="auto">
            <a:xfrm>
              <a:off x="6761179" y="5857890"/>
              <a:ext cx="425451" cy="384176"/>
              <a:chOff x="4259" y="3690"/>
              <a:chExt cx="268" cy="242"/>
            </a:xfrm>
          </p:grpSpPr>
          <p:sp>
            <p:nvSpPr>
              <p:cNvPr id="133" name="AutoShape 54"/>
              <p:cNvSpPr>
                <a:spLocks noChangeArrowheads="1"/>
              </p:cNvSpPr>
              <p:nvPr/>
            </p:nvSpPr>
            <p:spPr bwMode="auto">
              <a:xfrm>
                <a:off x="4284" y="3690"/>
                <a:ext cx="229" cy="242"/>
              </a:xfrm>
              <a:prstGeom prst="roundRect">
                <a:avLst>
                  <a:gd name="adj" fmla="val 16667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 w="19080">
                <a:solidFill>
                  <a:srgbClr val="40458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34" name="Group 55"/>
              <p:cNvGrpSpPr>
                <a:grpSpLocks/>
              </p:cNvGrpSpPr>
              <p:nvPr/>
            </p:nvGrpSpPr>
            <p:grpSpPr bwMode="auto">
              <a:xfrm>
                <a:off x="4259" y="3704"/>
                <a:ext cx="268" cy="220"/>
                <a:chOff x="4259" y="3704"/>
                <a:chExt cx="268" cy="220"/>
              </a:xfrm>
            </p:grpSpPr>
            <p:sp>
              <p:nvSpPr>
                <p:cNvPr id="135" name="AutoShape 56"/>
                <p:cNvSpPr>
                  <a:spLocks noChangeArrowheads="1"/>
                </p:cNvSpPr>
                <p:nvPr/>
              </p:nvSpPr>
              <p:spPr bwMode="auto">
                <a:xfrm>
                  <a:off x="4297" y="3704"/>
                  <a:ext cx="161" cy="219"/>
                </a:xfrm>
                <a:prstGeom prst="roundRect">
                  <a:avLst>
                    <a:gd name="adj" fmla="val 625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6" name="AutoShape 57"/>
                <p:cNvSpPr>
                  <a:spLocks noChangeArrowheads="1"/>
                </p:cNvSpPr>
                <p:nvPr/>
              </p:nvSpPr>
              <p:spPr bwMode="auto">
                <a:xfrm>
                  <a:off x="4259" y="3720"/>
                  <a:ext cx="268" cy="204"/>
                </a:xfrm>
                <a:prstGeom prst="roundRect">
                  <a:avLst>
                    <a:gd name="adj" fmla="val 625"/>
                  </a:avLst>
                </a:prstGeom>
                <a:no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0000" tIns="46800" rIns="90000" bIns="46800" anchor="ctr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40458C"/>
                    </a:buClr>
                    <a:buSzPct val="100000"/>
                    <a:buFont typeface="Tahoma" pitchFamily="34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</a:pPr>
                  <a:r>
                    <a:rPr lang="en-GB" sz="1600" dirty="0">
                      <a:solidFill>
                        <a:schemeClr val="tx1"/>
                      </a:solidFill>
                      <a:latin typeface="Tahoma" pitchFamily="34" charset="0"/>
                    </a:rPr>
                    <a:t>I</a:t>
                  </a:r>
                </a:p>
              </p:txBody>
            </p:sp>
          </p:grpSp>
        </p:grpSp>
        <p:cxnSp>
          <p:nvCxnSpPr>
            <p:cNvPr id="132" name="AutoShape 58"/>
            <p:cNvCxnSpPr>
              <a:cxnSpLocks noChangeShapeType="1"/>
              <a:stCxn id="141" idx="2"/>
              <a:endCxn id="133" idx="0"/>
            </p:cNvCxnSpPr>
            <p:nvPr/>
          </p:nvCxnSpPr>
          <p:spPr bwMode="auto">
            <a:xfrm>
              <a:off x="6614330" y="5324483"/>
              <a:ext cx="368306" cy="533408"/>
            </a:xfrm>
            <a:prstGeom prst="straightConnector1">
              <a:avLst/>
            </a:prstGeom>
            <a:noFill/>
            <a:ln w="19080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1" name="TextBox 60"/>
          <p:cNvSpPr txBox="1"/>
          <p:nvPr/>
        </p:nvSpPr>
        <p:spPr bwMode="auto">
          <a:xfrm>
            <a:off x="6372200" y="6597352"/>
            <a:ext cx="737752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Trees</a:t>
            </a:r>
          </a:p>
        </p:txBody>
      </p:sp>
    </p:spTree>
    <p:extLst>
      <p:ext uri="{BB962C8B-B14F-4D97-AF65-F5344CB8AC3E}">
        <p14:creationId xmlns:p14="http://schemas.microsoft.com/office/powerpoint/2010/main" val="18210544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 traversal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035803"/>
            <a:ext cx="8229600" cy="548954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General strategy: use a </a:t>
            </a:r>
            <a:r>
              <a:rPr lang="en-US" b="1" dirty="0"/>
              <a:t>queue</a:t>
            </a:r>
            <a:r>
              <a:rPr lang="en-US" dirty="0"/>
              <a:t> to keep track of the order of nodes</a:t>
            </a:r>
          </a:p>
          <a:p>
            <a:r>
              <a:rPr lang="en-US" dirty="0"/>
              <a:t>Pseudocode: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queue guarantees that all the nodes of a given level are visited before any of their children are visited</a:t>
            </a:r>
          </a:p>
          <a:p>
            <a:pPr lvl="1"/>
            <a:r>
              <a:rPr lang="en-US" dirty="0"/>
              <a:t>Can </a:t>
            </a:r>
            <a:r>
              <a:rPr lang="en-US" dirty="0" err="1"/>
              <a:t>enqueue</a:t>
            </a:r>
            <a:r>
              <a:rPr lang="en-US" dirty="0"/>
              <a:t> node’s left and right children in any order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2204864"/>
            <a:ext cx="7315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bft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(root):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Input: root node of tree</a:t>
            </a:r>
          </a:p>
          <a:p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//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Output: None</a:t>
            </a:r>
            <a:endParaRPr lang="en-US" sz="2000" b="1" dirty="0">
              <a:solidFill>
                <a:schemeClr val="bg2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  Q = new Queue()</a:t>
            </a:r>
          </a:p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enqueue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root</a:t>
            </a:r>
          </a:p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  while Q is not empty:</a:t>
            </a:r>
          </a:p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    node =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Q.dequeue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    visit(node)</a:t>
            </a:r>
          </a:p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enqueue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node’s left &amp; right children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6372200" y="6597352"/>
            <a:ext cx="737752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Trees</a:t>
            </a:r>
          </a:p>
        </p:txBody>
      </p:sp>
    </p:spTree>
    <p:extLst>
      <p:ext uri="{BB962C8B-B14F-4D97-AF65-F5344CB8AC3E}">
        <p14:creationId xmlns:p14="http://schemas.microsoft.com/office/powerpoint/2010/main" val="2151281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D39601-1F2E-8390-F3D5-21D3DF1EB4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C21A4C60-6464-78B6-EC3C-D5DF11F2C2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latin typeface="Arial" charset="0"/>
                <a:cs typeface="Arial" charset="0"/>
              </a:rPr>
              <a:t>Learning Outcomes</a:t>
            </a:r>
          </a:p>
        </p:txBody>
      </p:sp>
      <p:sp>
        <p:nvSpPr>
          <p:cNvPr id="18435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BB2C3AAA-6EA2-0188-B1EE-DA0EE8462C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528" y="1052736"/>
            <a:ext cx="828288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After completing this module, you will be able to:</a:t>
            </a:r>
          </a:p>
          <a:p>
            <a:r>
              <a:rPr lang="en-AU" dirty="0"/>
              <a:t>Understand the core idea of Binary Search and how it operates on sorted data</a:t>
            </a:r>
          </a:p>
          <a:p>
            <a:r>
              <a:rPr lang="en-AU" dirty="0"/>
              <a:t>Identify the fundamental concept of Hash Tables and how hashing is used for data retrieval</a:t>
            </a:r>
          </a:p>
          <a:p>
            <a:r>
              <a:rPr lang="en-AU" dirty="0"/>
              <a:t>Understand the structure and properties of Trees as a data organization method</a:t>
            </a:r>
          </a:p>
        </p:txBody>
      </p:sp>
    </p:spTree>
    <p:extLst>
      <p:ext uri="{BB962C8B-B14F-4D97-AF65-F5344CB8AC3E}">
        <p14:creationId xmlns:p14="http://schemas.microsoft.com/office/powerpoint/2010/main" val="105078457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traversal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196752"/>
            <a:ext cx="4572000" cy="4648200"/>
          </a:xfrm>
        </p:spPr>
        <p:txBody>
          <a:bodyPr>
            <a:normAutofit/>
          </a:bodyPr>
          <a:lstStyle/>
          <a:p>
            <a:r>
              <a:rPr lang="en-US" dirty="0"/>
              <a:t>Starting from the root node, explore each branch as far as possible before backtracking</a:t>
            </a:r>
          </a:p>
          <a:p>
            <a:r>
              <a:rPr lang="en-US" dirty="0"/>
              <a:t>This can still produce many different orders, depending on which branch you visit first</a:t>
            </a:r>
          </a:p>
        </p:txBody>
      </p:sp>
      <p:sp>
        <p:nvSpPr>
          <p:cNvPr id="168" name="TextBox 167"/>
          <p:cNvSpPr txBox="1"/>
          <p:nvPr/>
        </p:nvSpPr>
        <p:spPr>
          <a:xfrm>
            <a:off x="5436096" y="4725144"/>
            <a:ext cx="34107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Depth-first Traversal: </a:t>
            </a:r>
            <a:r>
              <a:rPr lang="en-US" sz="2400" dirty="0"/>
              <a:t>A,C,G,F,B,E,I,H,D</a:t>
            </a:r>
          </a:p>
          <a:p>
            <a:pPr algn="ctr"/>
            <a:r>
              <a:rPr lang="en-US" sz="2400" dirty="0"/>
              <a:t>or</a:t>
            </a:r>
            <a:br>
              <a:rPr lang="en-US" sz="2400" dirty="0"/>
            </a:br>
            <a:r>
              <a:rPr lang="en-US" sz="2400" dirty="0"/>
              <a:t>A,B,D,E,H,I,C,F,G</a:t>
            </a:r>
          </a:p>
        </p:txBody>
      </p:sp>
      <p:grpSp>
        <p:nvGrpSpPr>
          <p:cNvPr id="223" name="Group 222"/>
          <p:cNvGrpSpPr/>
          <p:nvPr/>
        </p:nvGrpSpPr>
        <p:grpSpPr>
          <a:xfrm>
            <a:off x="5436096" y="1340768"/>
            <a:ext cx="3338517" cy="3124212"/>
            <a:chOff x="5422908" y="3117854"/>
            <a:chExt cx="3338517" cy="3124212"/>
          </a:xfrm>
        </p:grpSpPr>
        <p:grpSp>
          <p:nvGrpSpPr>
            <p:cNvPr id="224" name="Group 223"/>
            <p:cNvGrpSpPr>
              <a:grpSpLocks/>
            </p:cNvGrpSpPr>
            <p:nvPr/>
          </p:nvGrpSpPr>
          <p:grpSpPr bwMode="auto">
            <a:xfrm>
              <a:off x="6924685" y="3117854"/>
              <a:ext cx="339726" cy="376238"/>
              <a:chOff x="4362" y="1964"/>
              <a:chExt cx="214" cy="237"/>
            </a:xfrm>
          </p:grpSpPr>
          <p:sp>
            <p:nvSpPr>
              <p:cNvPr id="273" name="AutoShape 7"/>
              <p:cNvSpPr>
                <a:spLocks noChangeArrowheads="1"/>
              </p:cNvSpPr>
              <p:nvPr/>
            </p:nvSpPr>
            <p:spPr bwMode="auto">
              <a:xfrm>
                <a:off x="4362" y="1964"/>
                <a:ext cx="214" cy="237"/>
              </a:xfrm>
              <a:prstGeom prst="roundRect">
                <a:avLst>
                  <a:gd name="adj" fmla="val 16819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 w="19080">
                <a:solidFill>
                  <a:srgbClr val="40458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dirty="0"/>
                  <a:t>A</a:t>
                </a:r>
              </a:p>
            </p:txBody>
          </p:sp>
          <p:grpSp>
            <p:nvGrpSpPr>
              <p:cNvPr id="274" name="Group 8"/>
              <p:cNvGrpSpPr>
                <a:grpSpLocks/>
              </p:cNvGrpSpPr>
              <p:nvPr/>
            </p:nvGrpSpPr>
            <p:grpSpPr bwMode="auto">
              <a:xfrm>
                <a:off x="4374" y="1976"/>
                <a:ext cx="191" cy="214"/>
                <a:chOff x="4374" y="1976"/>
                <a:chExt cx="191" cy="214"/>
              </a:xfrm>
            </p:grpSpPr>
            <p:sp>
              <p:nvSpPr>
                <p:cNvPr id="275" name="AutoShape 9"/>
                <p:cNvSpPr>
                  <a:spLocks noChangeArrowheads="1"/>
                </p:cNvSpPr>
                <p:nvPr/>
              </p:nvSpPr>
              <p:spPr bwMode="auto">
                <a:xfrm>
                  <a:off x="4374" y="1976"/>
                  <a:ext cx="191" cy="214"/>
                </a:xfrm>
                <a:prstGeom prst="roundRect">
                  <a:avLst>
                    <a:gd name="adj" fmla="val 523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6" name="AutoShape 10"/>
                <p:cNvSpPr>
                  <a:spLocks noChangeArrowheads="1"/>
                </p:cNvSpPr>
                <p:nvPr/>
              </p:nvSpPr>
              <p:spPr bwMode="auto">
                <a:xfrm>
                  <a:off x="4412" y="1981"/>
                  <a:ext cx="115" cy="204"/>
                </a:xfrm>
                <a:prstGeom prst="roundRect">
                  <a:avLst>
                    <a:gd name="adj" fmla="val 523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40458C"/>
                    </a:buClr>
                    <a:buSzPct val="100000"/>
                    <a:buFont typeface="Tahoma" pitchFamily="34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</a:pPr>
                  <a:endParaRPr lang="en-GB" sz="1600" dirty="0">
                    <a:solidFill>
                      <a:schemeClr val="tx1"/>
                    </a:solidFill>
                    <a:latin typeface="Tahoma" pitchFamily="34" charset="0"/>
                  </a:endParaRPr>
                </a:p>
              </p:txBody>
            </p:sp>
          </p:grpSp>
        </p:grpSp>
        <p:grpSp>
          <p:nvGrpSpPr>
            <p:cNvPr id="225" name="Group 11"/>
            <p:cNvGrpSpPr>
              <a:grpSpLocks/>
            </p:cNvGrpSpPr>
            <p:nvPr/>
          </p:nvGrpSpPr>
          <p:grpSpPr bwMode="auto">
            <a:xfrm>
              <a:off x="5938829" y="4032255"/>
              <a:ext cx="336549" cy="376238"/>
              <a:chOff x="3741" y="2540"/>
              <a:chExt cx="212" cy="237"/>
            </a:xfrm>
          </p:grpSpPr>
          <p:sp>
            <p:nvSpPr>
              <p:cNvPr id="269" name="AutoShape 12"/>
              <p:cNvSpPr>
                <a:spLocks noChangeArrowheads="1"/>
              </p:cNvSpPr>
              <p:nvPr/>
            </p:nvSpPr>
            <p:spPr bwMode="auto">
              <a:xfrm>
                <a:off x="3741" y="2540"/>
                <a:ext cx="212" cy="237"/>
              </a:xfrm>
              <a:prstGeom prst="roundRect">
                <a:avLst>
                  <a:gd name="adj" fmla="val 16509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 w="19080">
                <a:solidFill>
                  <a:srgbClr val="40458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dirty="0"/>
                  <a:t>B</a:t>
                </a:r>
              </a:p>
            </p:txBody>
          </p:sp>
          <p:grpSp>
            <p:nvGrpSpPr>
              <p:cNvPr id="270" name="Group 13"/>
              <p:cNvGrpSpPr>
                <a:grpSpLocks/>
              </p:cNvGrpSpPr>
              <p:nvPr/>
            </p:nvGrpSpPr>
            <p:grpSpPr bwMode="auto">
              <a:xfrm>
                <a:off x="3753" y="2552"/>
                <a:ext cx="189" cy="214"/>
                <a:chOff x="3753" y="2552"/>
                <a:chExt cx="189" cy="214"/>
              </a:xfrm>
            </p:grpSpPr>
            <p:sp>
              <p:nvSpPr>
                <p:cNvPr id="271" name="AutoShape 14"/>
                <p:cNvSpPr>
                  <a:spLocks noChangeArrowheads="1"/>
                </p:cNvSpPr>
                <p:nvPr/>
              </p:nvSpPr>
              <p:spPr bwMode="auto">
                <a:xfrm>
                  <a:off x="3753" y="2552"/>
                  <a:ext cx="189" cy="214"/>
                </a:xfrm>
                <a:prstGeom prst="roundRect">
                  <a:avLst>
                    <a:gd name="adj" fmla="val 528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2" name="AutoShape 15"/>
                <p:cNvSpPr>
                  <a:spLocks noChangeArrowheads="1"/>
                </p:cNvSpPr>
                <p:nvPr/>
              </p:nvSpPr>
              <p:spPr bwMode="auto">
                <a:xfrm>
                  <a:off x="3790" y="2557"/>
                  <a:ext cx="115" cy="204"/>
                </a:xfrm>
                <a:prstGeom prst="roundRect">
                  <a:avLst>
                    <a:gd name="adj" fmla="val 528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40458C"/>
                    </a:buClr>
                    <a:buSzPct val="100000"/>
                    <a:buFont typeface="Tahoma" pitchFamily="34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</a:pPr>
                  <a:endParaRPr lang="en-GB" sz="1600" dirty="0">
                    <a:solidFill>
                      <a:schemeClr val="tx1"/>
                    </a:solidFill>
                    <a:latin typeface="Tahoma" pitchFamily="34" charset="0"/>
                  </a:endParaRPr>
                </a:p>
              </p:txBody>
            </p:sp>
          </p:grpSp>
        </p:grpSp>
        <p:grpSp>
          <p:nvGrpSpPr>
            <p:cNvPr id="226" name="Group 16"/>
            <p:cNvGrpSpPr>
              <a:grpSpLocks/>
            </p:cNvGrpSpPr>
            <p:nvPr/>
          </p:nvGrpSpPr>
          <p:grpSpPr bwMode="auto">
            <a:xfrm>
              <a:off x="7905762" y="4030668"/>
              <a:ext cx="339726" cy="379413"/>
              <a:chOff x="4980" y="2539"/>
              <a:chExt cx="214" cy="239"/>
            </a:xfrm>
          </p:grpSpPr>
          <p:sp>
            <p:nvSpPr>
              <p:cNvPr id="265" name="AutoShape 17"/>
              <p:cNvSpPr>
                <a:spLocks noChangeArrowheads="1"/>
              </p:cNvSpPr>
              <p:nvPr/>
            </p:nvSpPr>
            <p:spPr bwMode="auto">
              <a:xfrm>
                <a:off x="4980" y="2539"/>
                <a:ext cx="214" cy="239"/>
              </a:xfrm>
              <a:prstGeom prst="roundRect">
                <a:avLst>
                  <a:gd name="adj" fmla="val 16819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 w="19080">
                <a:solidFill>
                  <a:srgbClr val="40458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66" name="Group 18"/>
              <p:cNvGrpSpPr>
                <a:grpSpLocks/>
              </p:cNvGrpSpPr>
              <p:nvPr/>
            </p:nvGrpSpPr>
            <p:grpSpPr bwMode="auto">
              <a:xfrm>
                <a:off x="4991" y="2551"/>
                <a:ext cx="192" cy="216"/>
                <a:chOff x="4991" y="2551"/>
                <a:chExt cx="192" cy="216"/>
              </a:xfrm>
            </p:grpSpPr>
            <p:sp>
              <p:nvSpPr>
                <p:cNvPr id="267" name="AutoShape 19"/>
                <p:cNvSpPr>
                  <a:spLocks noChangeArrowheads="1"/>
                </p:cNvSpPr>
                <p:nvPr/>
              </p:nvSpPr>
              <p:spPr bwMode="auto">
                <a:xfrm>
                  <a:off x="4992" y="2551"/>
                  <a:ext cx="191" cy="216"/>
                </a:xfrm>
                <a:prstGeom prst="roundRect">
                  <a:avLst>
                    <a:gd name="adj" fmla="val 523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8" name="AutoShape 20"/>
                <p:cNvSpPr>
                  <a:spLocks noChangeArrowheads="1"/>
                </p:cNvSpPr>
                <p:nvPr/>
              </p:nvSpPr>
              <p:spPr bwMode="auto">
                <a:xfrm>
                  <a:off x="4991" y="2557"/>
                  <a:ext cx="192" cy="204"/>
                </a:xfrm>
                <a:prstGeom prst="roundRect">
                  <a:avLst>
                    <a:gd name="adj" fmla="val 523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40458C"/>
                    </a:buClr>
                    <a:buSzPct val="100000"/>
                    <a:buFont typeface="Tahoma" pitchFamily="34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</a:pPr>
                  <a:r>
                    <a:rPr lang="en-GB" sz="1600" dirty="0">
                      <a:solidFill>
                        <a:schemeClr val="tx1"/>
                      </a:solidFill>
                      <a:latin typeface="Tahoma" pitchFamily="34" charset="0"/>
                    </a:rPr>
                    <a:t>C</a:t>
                  </a:r>
                </a:p>
              </p:txBody>
            </p:sp>
          </p:grpSp>
        </p:grpSp>
        <p:grpSp>
          <p:nvGrpSpPr>
            <p:cNvPr id="227" name="Group 21"/>
            <p:cNvGrpSpPr>
              <a:grpSpLocks/>
            </p:cNvGrpSpPr>
            <p:nvPr/>
          </p:nvGrpSpPr>
          <p:grpSpPr bwMode="auto">
            <a:xfrm>
              <a:off x="7424726" y="4945070"/>
              <a:ext cx="320674" cy="379413"/>
              <a:chOff x="4677" y="3115"/>
              <a:chExt cx="202" cy="239"/>
            </a:xfrm>
          </p:grpSpPr>
          <p:sp>
            <p:nvSpPr>
              <p:cNvPr id="261" name="AutoShape 22"/>
              <p:cNvSpPr>
                <a:spLocks noChangeArrowheads="1"/>
              </p:cNvSpPr>
              <p:nvPr/>
            </p:nvSpPr>
            <p:spPr bwMode="auto">
              <a:xfrm>
                <a:off x="4677" y="3115"/>
                <a:ext cx="202" cy="239"/>
              </a:xfrm>
              <a:prstGeom prst="roundRect">
                <a:avLst>
                  <a:gd name="adj" fmla="val 16829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 w="19080">
                <a:solidFill>
                  <a:srgbClr val="40458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dirty="0"/>
                  <a:t>F</a:t>
                </a:r>
              </a:p>
            </p:txBody>
          </p:sp>
          <p:grpSp>
            <p:nvGrpSpPr>
              <p:cNvPr id="262" name="Group 23"/>
              <p:cNvGrpSpPr>
                <a:grpSpLocks/>
              </p:cNvGrpSpPr>
              <p:nvPr/>
            </p:nvGrpSpPr>
            <p:grpSpPr bwMode="auto">
              <a:xfrm>
                <a:off x="4688" y="3126"/>
                <a:ext cx="180" cy="217"/>
                <a:chOff x="4688" y="3126"/>
                <a:chExt cx="180" cy="217"/>
              </a:xfrm>
            </p:grpSpPr>
            <p:sp>
              <p:nvSpPr>
                <p:cNvPr id="263" name="AutoShape 24"/>
                <p:cNvSpPr>
                  <a:spLocks noChangeArrowheads="1"/>
                </p:cNvSpPr>
                <p:nvPr/>
              </p:nvSpPr>
              <p:spPr bwMode="auto">
                <a:xfrm>
                  <a:off x="4688" y="3126"/>
                  <a:ext cx="180" cy="217"/>
                </a:xfrm>
                <a:prstGeom prst="roundRect">
                  <a:avLst>
                    <a:gd name="adj" fmla="val 556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4" name="AutoShape 25"/>
                <p:cNvSpPr>
                  <a:spLocks noChangeArrowheads="1"/>
                </p:cNvSpPr>
                <p:nvPr/>
              </p:nvSpPr>
              <p:spPr bwMode="auto">
                <a:xfrm>
                  <a:off x="4721" y="3133"/>
                  <a:ext cx="115" cy="204"/>
                </a:xfrm>
                <a:prstGeom prst="roundRect">
                  <a:avLst>
                    <a:gd name="adj" fmla="val 556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40458C"/>
                    </a:buClr>
                    <a:buSzPct val="100000"/>
                    <a:buFont typeface="Tahoma" pitchFamily="34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</a:pPr>
                  <a:endParaRPr lang="en-GB" sz="1600" dirty="0">
                    <a:solidFill>
                      <a:schemeClr val="tx1"/>
                    </a:solidFill>
                    <a:latin typeface="Tahoma" pitchFamily="34" charset="0"/>
                  </a:endParaRPr>
                </a:p>
              </p:txBody>
            </p:sp>
          </p:grpSp>
        </p:grpSp>
        <p:grpSp>
          <p:nvGrpSpPr>
            <p:cNvPr id="228" name="Group 26"/>
            <p:cNvGrpSpPr>
              <a:grpSpLocks/>
            </p:cNvGrpSpPr>
            <p:nvPr/>
          </p:nvGrpSpPr>
          <p:grpSpPr bwMode="auto">
            <a:xfrm>
              <a:off x="8407412" y="4945070"/>
              <a:ext cx="354013" cy="379413"/>
              <a:chOff x="5296" y="3115"/>
              <a:chExt cx="223" cy="239"/>
            </a:xfrm>
          </p:grpSpPr>
          <p:sp>
            <p:nvSpPr>
              <p:cNvPr id="257" name="AutoShape 27"/>
              <p:cNvSpPr>
                <a:spLocks noChangeArrowheads="1"/>
              </p:cNvSpPr>
              <p:nvPr/>
            </p:nvSpPr>
            <p:spPr bwMode="auto">
              <a:xfrm>
                <a:off x="5296" y="3115"/>
                <a:ext cx="223" cy="239"/>
              </a:xfrm>
              <a:prstGeom prst="roundRect">
                <a:avLst>
                  <a:gd name="adj" fmla="val 16667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 w="19080">
                <a:solidFill>
                  <a:srgbClr val="40458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58" name="Group 28"/>
              <p:cNvGrpSpPr>
                <a:grpSpLocks/>
              </p:cNvGrpSpPr>
              <p:nvPr/>
            </p:nvGrpSpPr>
            <p:grpSpPr bwMode="auto">
              <a:xfrm>
                <a:off x="5307" y="3127"/>
                <a:ext cx="200" cy="215"/>
                <a:chOff x="5307" y="3127"/>
                <a:chExt cx="200" cy="215"/>
              </a:xfrm>
            </p:grpSpPr>
            <p:sp>
              <p:nvSpPr>
                <p:cNvPr id="259" name="AutoShape 29"/>
                <p:cNvSpPr>
                  <a:spLocks noChangeArrowheads="1"/>
                </p:cNvSpPr>
                <p:nvPr/>
              </p:nvSpPr>
              <p:spPr bwMode="auto">
                <a:xfrm>
                  <a:off x="5308" y="3127"/>
                  <a:ext cx="199" cy="215"/>
                </a:xfrm>
                <a:prstGeom prst="roundRect">
                  <a:avLst>
                    <a:gd name="adj" fmla="val 505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0" name="AutoShape 30"/>
                <p:cNvSpPr>
                  <a:spLocks noChangeArrowheads="1"/>
                </p:cNvSpPr>
                <p:nvPr/>
              </p:nvSpPr>
              <p:spPr bwMode="auto">
                <a:xfrm>
                  <a:off x="5307" y="3133"/>
                  <a:ext cx="200" cy="204"/>
                </a:xfrm>
                <a:prstGeom prst="roundRect">
                  <a:avLst>
                    <a:gd name="adj" fmla="val 505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40458C"/>
                    </a:buClr>
                    <a:buSzPct val="100000"/>
                    <a:buFont typeface="Tahoma" pitchFamily="34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</a:pPr>
                  <a:r>
                    <a:rPr lang="en-GB" sz="1600" dirty="0">
                      <a:solidFill>
                        <a:schemeClr val="tx1"/>
                      </a:solidFill>
                      <a:latin typeface="Tahoma" pitchFamily="34" charset="0"/>
                    </a:rPr>
                    <a:t>G</a:t>
                  </a:r>
                </a:p>
              </p:txBody>
            </p:sp>
          </p:grpSp>
        </p:grpSp>
        <p:grpSp>
          <p:nvGrpSpPr>
            <p:cNvPr id="229" name="Group 31"/>
            <p:cNvGrpSpPr>
              <a:grpSpLocks/>
            </p:cNvGrpSpPr>
            <p:nvPr/>
          </p:nvGrpSpPr>
          <p:grpSpPr bwMode="auto">
            <a:xfrm>
              <a:off x="5422908" y="4943482"/>
              <a:ext cx="355601" cy="379413"/>
              <a:chOff x="3416" y="3114"/>
              <a:chExt cx="224" cy="239"/>
            </a:xfrm>
          </p:grpSpPr>
          <p:sp>
            <p:nvSpPr>
              <p:cNvPr id="253" name="AutoShape 32"/>
              <p:cNvSpPr>
                <a:spLocks noChangeArrowheads="1"/>
              </p:cNvSpPr>
              <p:nvPr/>
            </p:nvSpPr>
            <p:spPr bwMode="auto">
              <a:xfrm>
                <a:off x="3416" y="3114"/>
                <a:ext cx="224" cy="239"/>
              </a:xfrm>
              <a:prstGeom prst="roundRect">
                <a:avLst>
                  <a:gd name="adj" fmla="val 16514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 w="19080">
                <a:solidFill>
                  <a:srgbClr val="40458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dirty="0"/>
                  <a:t>D</a:t>
                </a:r>
              </a:p>
            </p:txBody>
          </p:sp>
          <p:grpSp>
            <p:nvGrpSpPr>
              <p:cNvPr id="254" name="Group 33"/>
              <p:cNvGrpSpPr>
                <a:grpSpLocks/>
              </p:cNvGrpSpPr>
              <p:nvPr/>
            </p:nvGrpSpPr>
            <p:grpSpPr bwMode="auto">
              <a:xfrm>
                <a:off x="3429" y="3127"/>
                <a:ext cx="199" cy="214"/>
                <a:chOff x="3429" y="3127"/>
                <a:chExt cx="199" cy="214"/>
              </a:xfrm>
            </p:grpSpPr>
            <p:sp>
              <p:nvSpPr>
                <p:cNvPr id="255" name="AutoShape 34"/>
                <p:cNvSpPr>
                  <a:spLocks noChangeArrowheads="1"/>
                </p:cNvSpPr>
                <p:nvPr/>
              </p:nvSpPr>
              <p:spPr bwMode="auto">
                <a:xfrm>
                  <a:off x="3429" y="3127"/>
                  <a:ext cx="199" cy="214"/>
                </a:xfrm>
                <a:prstGeom prst="roundRect">
                  <a:avLst>
                    <a:gd name="adj" fmla="val 505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6" name="AutoShape 35"/>
                <p:cNvSpPr>
                  <a:spLocks noChangeArrowheads="1"/>
                </p:cNvSpPr>
                <p:nvPr/>
              </p:nvSpPr>
              <p:spPr bwMode="auto">
                <a:xfrm>
                  <a:off x="3471" y="3132"/>
                  <a:ext cx="115" cy="204"/>
                </a:xfrm>
                <a:prstGeom prst="roundRect">
                  <a:avLst>
                    <a:gd name="adj" fmla="val 505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40458C"/>
                    </a:buClr>
                    <a:buSzPct val="100000"/>
                    <a:buFont typeface="Tahoma" pitchFamily="34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</a:pPr>
                  <a:endParaRPr lang="en-GB" sz="1600" dirty="0">
                    <a:solidFill>
                      <a:schemeClr val="tx1"/>
                    </a:solidFill>
                    <a:latin typeface="Tahoma" pitchFamily="34" charset="0"/>
                  </a:endParaRPr>
                </a:p>
              </p:txBody>
            </p:sp>
          </p:grpSp>
        </p:grpSp>
        <p:grpSp>
          <p:nvGrpSpPr>
            <p:cNvPr id="230" name="Group 36"/>
            <p:cNvGrpSpPr>
              <a:grpSpLocks/>
            </p:cNvGrpSpPr>
            <p:nvPr/>
          </p:nvGrpSpPr>
          <p:grpSpPr bwMode="auto">
            <a:xfrm>
              <a:off x="6450023" y="4945070"/>
              <a:ext cx="328613" cy="379413"/>
              <a:chOff x="4063" y="3115"/>
              <a:chExt cx="207" cy="239"/>
            </a:xfrm>
          </p:grpSpPr>
          <p:sp>
            <p:nvSpPr>
              <p:cNvPr id="249" name="AutoShape 37"/>
              <p:cNvSpPr>
                <a:spLocks noChangeArrowheads="1"/>
              </p:cNvSpPr>
              <p:nvPr/>
            </p:nvSpPr>
            <p:spPr bwMode="auto">
              <a:xfrm>
                <a:off x="4063" y="3115"/>
                <a:ext cx="207" cy="239"/>
              </a:xfrm>
              <a:prstGeom prst="roundRect">
                <a:avLst>
                  <a:gd name="adj" fmla="val 16505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 w="19080">
                <a:solidFill>
                  <a:srgbClr val="40458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dirty="0"/>
                  <a:t>E</a:t>
                </a:r>
              </a:p>
            </p:txBody>
          </p:sp>
          <p:grpSp>
            <p:nvGrpSpPr>
              <p:cNvPr id="250" name="Group 38"/>
              <p:cNvGrpSpPr>
                <a:grpSpLocks/>
              </p:cNvGrpSpPr>
              <p:nvPr/>
            </p:nvGrpSpPr>
            <p:grpSpPr bwMode="auto">
              <a:xfrm>
                <a:off x="4075" y="3127"/>
                <a:ext cx="184" cy="216"/>
                <a:chOff x="4075" y="3127"/>
                <a:chExt cx="184" cy="216"/>
              </a:xfrm>
            </p:grpSpPr>
            <p:sp>
              <p:nvSpPr>
                <p:cNvPr id="251" name="AutoShape 39"/>
                <p:cNvSpPr>
                  <a:spLocks noChangeArrowheads="1"/>
                </p:cNvSpPr>
                <p:nvPr/>
              </p:nvSpPr>
              <p:spPr bwMode="auto">
                <a:xfrm>
                  <a:off x="4075" y="3127"/>
                  <a:ext cx="184" cy="216"/>
                </a:xfrm>
                <a:prstGeom prst="roundRect">
                  <a:avLst>
                    <a:gd name="adj" fmla="val 542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2" name="AutoShape 40"/>
                <p:cNvSpPr>
                  <a:spLocks noChangeArrowheads="1"/>
                </p:cNvSpPr>
                <p:nvPr/>
              </p:nvSpPr>
              <p:spPr bwMode="auto">
                <a:xfrm>
                  <a:off x="4110" y="3133"/>
                  <a:ext cx="115" cy="204"/>
                </a:xfrm>
                <a:prstGeom prst="roundRect">
                  <a:avLst>
                    <a:gd name="adj" fmla="val 542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40458C"/>
                    </a:buClr>
                    <a:buSzPct val="100000"/>
                    <a:buFont typeface="Tahoma" pitchFamily="34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</a:pPr>
                  <a:endParaRPr lang="en-GB" sz="1600" dirty="0">
                    <a:solidFill>
                      <a:schemeClr val="tx1"/>
                    </a:solidFill>
                    <a:latin typeface="Tahoma" pitchFamily="34" charset="0"/>
                  </a:endParaRPr>
                </a:p>
              </p:txBody>
            </p:sp>
          </p:grpSp>
        </p:grpSp>
        <p:cxnSp>
          <p:nvCxnSpPr>
            <p:cNvPr id="231" name="AutoShape 41"/>
            <p:cNvCxnSpPr>
              <a:cxnSpLocks noChangeShapeType="1"/>
              <a:stCxn id="273" idx="2"/>
              <a:endCxn id="269" idx="0"/>
            </p:cNvCxnSpPr>
            <p:nvPr/>
          </p:nvCxnSpPr>
          <p:spPr bwMode="auto">
            <a:xfrm flipH="1">
              <a:off x="6107113" y="3494088"/>
              <a:ext cx="987425" cy="538162"/>
            </a:xfrm>
            <a:prstGeom prst="straightConnector1">
              <a:avLst/>
            </a:prstGeom>
            <a:noFill/>
            <a:ln w="19080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2" name="AutoShape 42"/>
            <p:cNvCxnSpPr>
              <a:cxnSpLocks noChangeShapeType="1"/>
              <a:stCxn id="273" idx="2"/>
              <a:endCxn id="265" idx="0"/>
            </p:cNvCxnSpPr>
            <p:nvPr/>
          </p:nvCxnSpPr>
          <p:spPr bwMode="auto">
            <a:xfrm>
              <a:off x="7094538" y="3494088"/>
              <a:ext cx="981075" cy="536575"/>
            </a:xfrm>
            <a:prstGeom prst="straightConnector1">
              <a:avLst/>
            </a:prstGeom>
            <a:noFill/>
            <a:ln w="19080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3" name="AutoShape 43"/>
            <p:cNvCxnSpPr>
              <a:cxnSpLocks noChangeShapeType="1"/>
              <a:stCxn id="265" idx="2"/>
              <a:endCxn id="257" idx="0"/>
            </p:cNvCxnSpPr>
            <p:nvPr/>
          </p:nvCxnSpPr>
          <p:spPr bwMode="auto">
            <a:xfrm>
              <a:off x="8075613" y="4410075"/>
              <a:ext cx="509587" cy="534988"/>
            </a:xfrm>
            <a:prstGeom prst="straightConnector1">
              <a:avLst/>
            </a:prstGeom>
            <a:noFill/>
            <a:ln w="19080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4" name="AutoShape 44"/>
            <p:cNvCxnSpPr>
              <a:cxnSpLocks noChangeShapeType="1"/>
              <a:stCxn id="265" idx="2"/>
              <a:endCxn id="261" idx="0"/>
            </p:cNvCxnSpPr>
            <p:nvPr/>
          </p:nvCxnSpPr>
          <p:spPr bwMode="auto">
            <a:xfrm flipH="1">
              <a:off x="7585075" y="4410075"/>
              <a:ext cx="490538" cy="534988"/>
            </a:xfrm>
            <a:prstGeom prst="straightConnector1">
              <a:avLst/>
            </a:prstGeom>
            <a:noFill/>
            <a:ln w="19080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" name="AutoShape 45"/>
            <p:cNvCxnSpPr>
              <a:cxnSpLocks noChangeShapeType="1"/>
              <a:stCxn id="269" idx="2"/>
              <a:endCxn id="249" idx="0"/>
            </p:cNvCxnSpPr>
            <p:nvPr/>
          </p:nvCxnSpPr>
          <p:spPr bwMode="auto">
            <a:xfrm>
              <a:off x="6107113" y="4408488"/>
              <a:ext cx="508000" cy="536575"/>
            </a:xfrm>
            <a:prstGeom prst="straightConnector1">
              <a:avLst/>
            </a:prstGeom>
            <a:noFill/>
            <a:ln w="19080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6" name="AutoShape 46"/>
            <p:cNvCxnSpPr>
              <a:cxnSpLocks noChangeShapeType="1"/>
              <a:stCxn id="269" idx="2"/>
              <a:endCxn id="253" idx="0"/>
            </p:cNvCxnSpPr>
            <p:nvPr/>
          </p:nvCxnSpPr>
          <p:spPr bwMode="auto">
            <a:xfrm flipH="1">
              <a:off x="5600700" y="4408488"/>
              <a:ext cx="506413" cy="534987"/>
            </a:xfrm>
            <a:prstGeom prst="straightConnector1">
              <a:avLst/>
            </a:prstGeom>
            <a:noFill/>
            <a:ln w="19080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37" name="Group 47"/>
            <p:cNvGrpSpPr>
              <a:grpSpLocks/>
            </p:cNvGrpSpPr>
            <p:nvPr/>
          </p:nvGrpSpPr>
          <p:grpSpPr bwMode="auto">
            <a:xfrm>
              <a:off x="6069022" y="5865821"/>
              <a:ext cx="354013" cy="376238"/>
              <a:chOff x="3823" y="3695"/>
              <a:chExt cx="223" cy="237"/>
            </a:xfrm>
          </p:grpSpPr>
          <p:sp>
            <p:nvSpPr>
              <p:cNvPr id="245" name="AutoShape 48"/>
              <p:cNvSpPr>
                <a:spLocks noChangeArrowheads="1"/>
              </p:cNvSpPr>
              <p:nvPr/>
            </p:nvSpPr>
            <p:spPr bwMode="auto">
              <a:xfrm>
                <a:off x="3823" y="3695"/>
                <a:ext cx="223" cy="237"/>
              </a:xfrm>
              <a:prstGeom prst="roundRect">
                <a:avLst>
                  <a:gd name="adj" fmla="val 16667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 w="19080">
                <a:solidFill>
                  <a:srgbClr val="40458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dirty="0"/>
                  <a:t>H</a:t>
                </a:r>
              </a:p>
            </p:txBody>
          </p:sp>
          <p:grpSp>
            <p:nvGrpSpPr>
              <p:cNvPr id="246" name="Group 49"/>
              <p:cNvGrpSpPr>
                <a:grpSpLocks/>
              </p:cNvGrpSpPr>
              <p:nvPr/>
            </p:nvGrpSpPr>
            <p:grpSpPr bwMode="auto">
              <a:xfrm>
                <a:off x="3835" y="3707"/>
                <a:ext cx="199" cy="213"/>
                <a:chOff x="3835" y="3707"/>
                <a:chExt cx="199" cy="213"/>
              </a:xfrm>
            </p:grpSpPr>
            <p:sp>
              <p:nvSpPr>
                <p:cNvPr id="247" name="AutoShape 50"/>
                <p:cNvSpPr>
                  <a:spLocks noChangeArrowheads="1"/>
                </p:cNvSpPr>
                <p:nvPr/>
              </p:nvSpPr>
              <p:spPr bwMode="auto">
                <a:xfrm>
                  <a:off x="3835" y="3707"/>
                  <a:ext cx="199" cy="213"/>
                </a:xfrm>
                <a:prstGeom prst="roundRect">
                  <a:avLst>
                    <a:gd name="adj" fmla="val 505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8" name="AutoShape 51"/>
                <p:cNvSpPr>
                  <a:spLocks noChangeArrowheads="1"/>
                </p:cNvSpPr>
                <p:nvPr/>
              </p:nvSpPr>
              <p:spPr bwMode="auto">
                <a:xfrm>
                  <a:off x="3877" y="3712"/>
                  <a:ext cx="115" cy="204"/>
                </a:xfrm>
                <a:prstGeom prst="roundRect">
                  <a:avLst>
                    <a:gd name="adj" fmla="val 505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40458C"/>
                    </a:buClr>
                    <a:buSzPct val="100000"/>
                    <a:buFont typeface="Tahoma" pitchFamily="34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</a:pPr>
                  <a:endParaRPr lang="en-GB" sz="1600" dirty="0">
                    <a:solidFill>
                      <a:schemeClr val="tx1"/>
                    </a:solidFill>
                    <a:latin typeface="Tahoma" pitchFamily="34" charset="0"/>
                  </a:endParaRPr>
                </a:p>
              </p:txBody>
            </p:sp>
          </p:grpSp>
        </p:grpSp>
        <p:cxnSp>
          <p:nvCxnSpPr>
            <p:cNvPr id="238" name="AutoShape 52"/>
            <p:cNvCxnSpPr>
              <a:cxnSpLocks noChangeShapeType="1"/>
              <a:stCxn id="249" idx="2"/>
              <a:endCxn id="245" idx="0"/>
            </p:cNvCxnSpPr>
            <p:nvPr/>
          </p:nvCxnSpPr>
          <p:spPr bwMode="auto">
            <a:xfrm flipH="1">
              <a:off x="6245225" y="5324475"/>
              <a:ext cx="368300" cy="541338"/>
            </a:xfrm>
            <a:prstGeom prst="straightConnector1">
              <a:avLst/>
            </a:prstGeom>
            <a:noFill/>
            <a:ln w="19080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39" name="Group 53"/>
            <p:cNvGrpSpPr>
              <a:grpSpLocks/>
            </p:cNvGrpSpPr>
            <p:nvPr/>
          </p:nvGrpSpPr>
          <p:grpSpPr bwMode="auto">
            <a:xfrm>
              <a:off x="6761179" y="5857890"/>
              <a:ext cx="425451" cy="384176"/>
              <a:chOff x="4259" y="3690"/>
              <a:chExt cx="268" cy="242"/>
            </a:xfrm>
          </p:grpSpPr>
          <p:sp>
            <p:nvSpPr>
              <p:cNvPr id="241" name="AutoShape 54"/>
              <p:cNvSpPr>
                <a:spLocks noChangeArrowheads="1"/>
              </p:cNvSpPr>
              <p:nvPr/>
            </p:nvSpPr>
            <p:spPr bwMode="auto">
              <a:xfrm>
                <a:off x="4284" y="3690"/>
                <a:ext cx="229" cy="242"/>
              </a:xfrm>
              <a:prstGeom prst="roundRect">
                <a:avLst>
                  <a:gd name="adj" fmla="val 16667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 w="19080">
                <a:solidFill>
                  <a:srgbClr val="40458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42" name="Group 55"/>
              <p:cNvGrpSpPr>
                <a:grpSpLocks/>
              </p:cNvGrpSpPr>
              <p:nvPr/>
            </p:nvGrpSpPr>
            <p:grpSpPr bwMode="auto">
              <a:xfrm>
                <a:off x="4259" y="3704"/>
                <a:ext cx="268" cy="220"/>
                <a:chOff x="4259" y="3704"/>
                <a:chExt cx="268" cy="220"/>
              </a:xfrm>
            </p:grpSpPr>
            <p:sp>
              <p:nvSpPr>
                <p:cNvPr id="243" name="AutoShape 56"/>
                <p:cNvSpPr>
                  <a:spLocks noChangeArrowheads="1"/>
                </p:cNvSpPr>
                <p:nvPr/>
              </p:nvSpPr>
              <p:spPr bwMode="auto">
                <a:xfrm>
                  <a:off x="4297" y="3704"/>
                  <a:ext cx="161" cy="219"/>
                </a:xfrm>
                <a:prstGeom prst="roundRect">
                  <a:avLst>
                    <a:gd name="adj" fmla="val 625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4" name="AutoShape 57"/>
                <p:cNvSpPr>
                  <a:spLocks noChangeArrowheads="1"/>
                </p:cNvSpPr>
                <p:nvPr/>
              </p:nvSpPr>
              <p:spPr bwMode="auto">
                <a:xfrm>
                  <a:off x="4259" y="3720"/>
                  <a:ext cx="268" cy="204"/>
                </a:xfrm>
                <a:prstGeom prst="roundRect">
                  <a:avLst>
                    <a:gd name="adj" fmla="val 625"/>
                  </a:avLst>
                </a:prstGeom>
                <a:no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0000" tIns="46800" rIns="90000" bIns="46800" anchor="ctr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40458C"/>
                    </a:buClr>
                    <a:buSzPct val="100000"/>
                    <a:buFont typeface="Tahoma" pitchFamily="34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</a:pPr>
                  <a:r>
                    <a:rPr lang="en-GB" sz="1600" dirty="0">
                      <a:solidFill>
                        <a:schemeClr val="tx1"/>
                      </a:solidFill>
                      <a:latin typeface="Tahoma" pitchFamily="34" charset="0"/>
                    </a:rPr>
                    <a:t>I</a:t>
                  </a:r>
                </a:p>
              </p:txBody>
            </p:sp>
          </p:grpSp>
        </p:grpSp>
        <p:cxnSp>
          <p:nvCxnSpPr>
            <p:cNvPr id="240" name="AutoShape 58"/>
            <p:cNvCxnSpPr>
              <a:cxnSpLocks noChangeShapeType="1"/>
              <a:stCxn id="249" idx="2"/>
              <a:endCxn id="241" idx="0"/>
            </p:cNvCxnSpPr>
            <p:nvPr/>
          </p:nvCxnSpPr>
          <p:spPr bwMode="auto">
            <a:xfrm>
              <a:off x="6614330" y="5324483"/>
              <a:ext cx="368306" cy="533408"/>
            </a:xfrm>
            <a:prstGeom prst="straightConnector1">
              <a:avLst/>
            </a:prstGeom>
            <a:noFill/>
            <a:ln w="19080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1" name="TextBox 60"/>
          <p:cNvSpPr txBox="1"/>
          <p:nvPr/>
        </p:nvSpPr>
        <p:spPr bwMode="auto">
          <a:xfrm>
            <a:off x="6372200" y="6597352"/>
            <a:ext cx="737752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Trees</a:t>
            </a:r>
          </a:p>
        </p:txBody>
      </p:sp>
    </p:spTree>
    <p:extLst>
      <p:ext uri="{BB962C8B-B14F-4D97-AF65-F5344CB8AC3E}">
        <p14:creationId xmlns:p14="http://schemas.microsoft.com/office/powerpoint/2010/main" val="31744528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traversal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General strategy: use a </a:t>
            </a:r>
            <a:r>
              <a:rPr lang="en-US" b="1" dirty="0"/>
              <a:t>stack</a:t>
            </a:r>
            <a:r>
              <a:rPr lang="en-US" dirty="0"/>
              <a:t> to keep track of the order of nodes</a:t>
            </a:r>
          </a:p>
          <a:p>
            <a:r>
              <a:rPr lang="en-US" dirty="0" err="1"/>
              <a:t>Pseudocode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stack guarantees that you </a:t>
            </a:r>
            <a:r>
              <a:rPr lang="en-US" i="1" dirty="0"/>
              <a:t>explore a branch all the way to a leaf before exploring another</a:t>
            </a:r>
          </a:p>
          <a:p>
            <a:pPr lvl="1"/>
            <a:r>
              <a:rPr lang="en-US" dirty="0"/>
              <a:t>Can add children to stack in any order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15616" y="2204864"/>
            <a:ext cx="6019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dft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(root):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//Input: root node of tree</a:t>
            </a:r>
          </a:p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//Output: none</a:t>
            </a:r>
          </a:p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  S = new Stack()</a:t>
            </a:r>
          </a:p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  push root onto S</a:t>
            </a:r>
          </a:p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  while S is not empty:</a:t>
            </a:r>
          </a:p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    node =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S.pop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    visit(node)</a:t>
            </a:r>
          </a:p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    push node’s left and right children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6372200" y="6597352"/>
            <a:ext cx="737752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Trees</a:t>
            </a:r>
          </a:p>
        </p:txBody>
      </p:sp>
    </p:spTree>
    <p:extLst>
      <p:ext uri="{BB962C8B-B14F-4D97-AF65-F5344CB8AC3E}">
        <p14:creationId xmlns:p14="http://schemas.microsoft.com/office/powerpoint/2010/main" val="31638854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Depth-First Traversals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can also implement DFT recursively!</a:t>
            </a:r>
          </a:p>
          <a:p>
            <a:r>
              <a:rPr lang="en-US" dirty="0"/>
              <a:t>Using recursion, we can end up with </a:t>
            </a:r>
            <a:r>
              <a:rPr lang="en-US" i="1" dirty="0"/>
              <a:t>3 different orders of nodes</a:t>
            </a:r>
            <a:r>
              <a:rPr lang="en-US" dirty="0"/>
              <a:t>, depending on our implementation</a:t>
            </a:r>
          </a:p>
          <a:p>
            <a:pPr lvl="1"/>
            <a:r>
              <a:rPr lang="en-US" dirty="0"/>
              <a:t>Pre-order – visits each node before visiting its left and right children</a:t>
            </a:r>
          </a:p>
          <a:p>
            <a:pPr lvl="1"/>
            <a:r>
              <a:rPr lang="en-US" dirty="0"/>
              <a:t>Post-order – visits each node after visiting its left and right children</a:t>
            </a:r>
          </a:p>
          <a:p>
            <a:pPr lvl="1"/>
            <a:r>
              <a:rPr lang="en-US" dirty="0"/>
              <a:t>In-order – visits the node’s left child, itself, and then its right child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 bwMode="auto">
          <a:xfrm>
            <a:off x="6372200" y="6597352"/>
            <a:ext cx="737752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Trees</a:t>
            </a:r>
          </a:p>
        </p:txBody>
      </p:sp>
    </p:spTree>
    <p:extLst>
      <p:ext uri="{BB962C8B-B14F-4D97-AF65-F5344CB8AC3E}">
        <p14:creationId xmlns:p14="http://schemas.microsoft.com/office/powerpoint/2010/main" val="16435077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Pre-order traversal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395536" y="1484784"/>
            <a:ext cx="507127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function preorder(node):</a:t>
            </a: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Input: root node of tree</a:t>
            </a:r>
          </a:p>
          <a:p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//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Output: None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  visit(node)</a:t>
            </a:r>
            <a:br>
              <a:rPr lang="en-US" sz="2400" dirty="0">
                <a:latin typeface="Consolas" pitchFamily="49" charset="0"/>
                <a:cs typeface="Consolas" pitchFamily="49" charset="0"/>
              </a:rPr>
            </a:br>
            <a:r>
              <a:rPr lang="en-US" sz="2400" dirty="0">
                <a:latin typeface="Consolas" pitchFamily="49" charset="0"/>
                <a:cs typeface="Consolas" pitchFamily="49" charset="0"/>
              </a:rPr>
              <a:t>  if node has left child</a:t>
            </a:r>
          </a:p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    preorder(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node.left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  if node has right child</a:t>
            </a:r>
          </a:p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    preorder(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node.right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5436096" y="5085184"/>
            <a:ext cx="34107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Pre-order Traversal: </a:t>
            </a:r>
            <a:r>
              <a:rPr lang="en-US" sz="2400" dirty="0"/>
              <a:t>A,B,D,E,H,I,C,F,G</a:t>
            </a:r>
          </a:p>
        </p:txBody>
      </p:sp>
      <p:grpSp>
        <p:nvGrpSpPr>
          <p:cNvPr id="61" name="Group 60"/>
          <p:cNvGrpSpPr/>
          <p:nvPr/>
        </p:nvGrpSpPr>
        <p:grpSpPr>
          <a:xfrm>
            <a:off x="5436096" y="1484784"/>
            <a:ext cx="3338517" cy="3124212"/>
            <a:chOff x="5422908" y="3117854"/>
            <a:chExt cx="3338517" cy="3124212"/>
          </a:xfrm>
        </p:grpSpPr>
        <p:grpSp>
          <p:nvGrpSpPr>
            <p:cNvPr id="62" name="Group 61"/>
            <p:cNvGrpSpPr>
              <a:grpSpLocks/>
            </p:cNvGrpSpPr>
            <p:nvPr/>
          </p:nvGrpSpPr>
          <p:grpSpPr bwMode="auto">
            <a:xfrm>
              <a:off x="6924685" y="3117854"/>
              <a:ext cx="339726" cy="376238"/>
              <a:chOff x="4362" y="1964"/>
              <a:chExt cx="214" cy="237"/>
            </a:xfrm>
          </p:grpSpPr>
          <p:sp>
            <p:nvSpPr>
              <p:cNvPr id="111" name="AutoShape 7"/>
              <p:cNvSpPr>
                <a:spLocks noChangeArrowheads="1"/>
              </p:cNvSpPr>
              <p:nvPr/>
            </p:nvSpPr>
            <p:spPr bwMode="auto">
              <a:xfrm>
                <a:off x="4362" y="1964"/>
                <a:ext cx="214" cy="237"/>
              </a:xfrm>
              <a:prstGeom prst="roundRect">
                <a:avLst>
                  <a:gd name="adj" fmla="val 16819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 w="19080">
                <a:solidFill>
                  <a:srgbClr val="40458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dirty="0"/>
                  <a:t>A</a:t>
                </a:r>
              </a:p>
            </p:txBody>
          </p:sp>
          <p:grpSp>
            <p:nvGrpSpPr>
              <p:cNvPr id="112" name="Group 8"/>
              <p:cNvGrpSpPr>
                <a:grpSpLocks/>
              </p:cNvGrpSpPr>
              <p:nvPr/>
            </p:nvGrpSpPr>
            <p:grpSpPr bwMode="auto">
              <a:xfrm>
                <a:off x="4374" y="1976"/>
                <a:ext cx="191" cy="214"/>
                <a:chOff x="4374" y="1976"/>
                <a:chExt cx="191" cy="214"/>
              </a:xfrm>
            </p:grpSpPr>
            <p:sp>
              <p:nvSpPr>
                <p:cNvPr id="113" name="AutoShape 9"/>
                <p:cNvSpPr>
                  <a:spLocks noChangeArrowheads="1"/>
                </p:cNvSpPr>
                <p:nvPr/>
              </p:nvSpPr>
              <p:spPr bwMode="auto">
                <a:xfrm>
                  <a:off x="4374" y="1976"/>
                  <a:ext cx="191" cy="214"/>
                </a:xfrm>
                <a:prstGeom prst="roundRect">
                  <a:avLst>
                    <a:gd name="adj" fmla="val 523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5" name="AutoShape 10"/>
                <p:cNvSpPr>
                  <a:spLocks noChangeArrowheads="1"/>
                </p:cNvSpPr>
                <p:nvPr/>
              </p:nvSpPr>
              <p:spPr bwMode="auto">
                <a:xfrm>
                  <a:off x="4412" y="1981"/>
                  <a:ext cx="115" cy="204"/>
                </a:xfrm>
                <a:prstGeom prst="roundRect">
                  <a:avLst>
                    <a:gd name="adj" fmla="val 523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40458C"/>
                    </a:buClr>
                    <a:buSzPct val="100000"/>
                    <a:buFont typeface="Tahoma" pitchFamily="34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</a:pPr>
                  <a:endParaRPr lang="en-GB" sz="1600" dirty="0">
                    <a:solidFill>
                      <a:schemeClr val="tx1"/>
                    </a:solidFill>
                    <a:latin typeface="Tahoma" pitchFamily="34" charset="0"/>
                  </a:endParaRPr>
                </a:p>
              </p:txBody>
            </p:sp>
          </p:grpSp>
        </p:grpSp>
        <p:grpSp>
          <p:nvGrpSpPr>
            <p:cNvPr id="63" name="Group 11"/>
            <p:cNvGrpSpPr>
              <a:grpSpLocks/>
            </p:cNvGrpSpPr>
            <p:nvPr/>
          </p:nvGrpSpPr>
          <p:grpSpPr bwMode="auto">
            <a:xfrm>
              <a:off x="5938829" y="4032255"/>
              <a:ext cx="336549" cy="376238"/>
              <a:chOff x="3741" y="2540"/>
              <a:chExt cx="212" cy="237"/>
            </a:xfrm>
          </p:grpSpPr>
          <p:sp>
            <p:nvSpPr>
              <p:cNvPr id="107" name="AutoShape 12"/>
              <p:cNvSpPr>
                <a:spLocks noChangeArrowheads="1"/>
              </p:cNvSpPr>
              <p:nvPr/>
            </p:nvSpPr>
            <p:spPr bwMode="auto">
              <a:xfrm>
                <a:off x="3741" y="2540"/>
                <a:ext cx="212" cy="237"/>
              </a:xfrm>
              <a:prstGeom prst="roundRect">
                <a:avLst>
                  <a:gd name="adj" fmla="val 16509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 w="19080">
                <a:solidFill>
                  <a:srgbClr val="40458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dirty="0"/>
                  <a:t>B</a:t>
                </a:r>
              </a:p>
            </p:txBody>
          </p:sp>
          <p:grpSp>
            <p:nvGrpSpPr>
              <p:cNvPr id="108" name="Group 13"/>
              <p:cNvGrpSpPr>
                <a:grpSpLocks/>
              </p:cNvGrpSpPr>
              <p:nvPr/>
            </p:nvGrpSpPr>
            <p:grpSpPr bwMode="auto">
              <a:xfrm>
                <a:off x="3753" y="2552"/>
                <a:ext cx="189" cy="214"/>
                <a:chOff x="3753" y="2552"/>
                <a:chExt cx="189" cy="214"/>
              </a:xfrm>
            </p:grpSpPr>
            <p:sp>
              <p:nvSpPr>
                <p:cNvPr id="109" name="AutoShape 14"/>
                <p:cNvSpPr>
                  <a:spLocks noChangeArrowheads="1"/>
                </p:cNvSpPr>
                <p:nvPr/>
              </p:nvSpPr>
              <p:spPr bwMode="auto">
                <a:xfrm>
                  <a:off x="3753" y="2552"/>
                  <a:ext cx="189" cy="214"/>
                </a:xfrm>
                <a:prstGeom prst="roundRect">
                  <a:avLst>
                    <a:gd name="adj" fmla="val 528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0" name="AutoShape 15"/>
                <p:cNvSpPr>
                  <a:spLocks noChangeArrowheads="1"/>
                </p:cNvSpPr>
                <p:nvPr/>
              </p:nvSpPr>
              <p:spPr bwMode="auto">
                <a:xfrm>
                  <a:off x="3790" y="2557"/>
                  <a:ext cx="115" cy="204"/>
                </a:xfrm>
                <a:prstGeom prst="roundRect">
                  <a:avLst>
                    <a:gd name="adj" fmla="val 528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40458C"/>
                    </a:buClr>
                    <a:buSzPct val="100000"/>
                    <a:buFont typeface="Tahoma" pitchFamily="34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</a:pPr>
                  <a:endParaRPr lang="en-GB" sz="1600" dirty="0">
                    <a:solidFill>
                      <a:schemeClr val="tx1"/>
                    </a:solidFill>
                    <a:latin typeface="Tahoma" pitchFamily="34" charset="0"/>
                  </a:endParaRPr>
                </a:p>
              </p:txBody>
            </p:sp>
          </p:grpSp>
        </p:grpSp>
        <p:grpSp>
          <p:nvGrpSpPr>
            <p:cNvPr id="64" name="Group 16"/>
            <p:cNvGrpSpPr>
              <a:grpSpLocks/>
            </p:cNvGrpSpPr>
            <p:nvPr/>
          </p:nvGrpSpPr>
          <p:grpSpPr bwMode="auto">
            <a:xfrm>
              <a:off x="7905762" y="4030668"/>
              <a:ext cx="339726" cy="379413"/>
              <a:chOff x="4980" y="2539"/>
              <a:chExt cx="214" cy="239"/>
            </a:xfrm>
          </p:grpSpPr>
          <p:sp>
            <p:nvSpPr>
              <p:cNvPr id="103" name="AutoShape 17"/>
              <p:cNvSpPr>
                <a:spLocks noChangeArrowheads="1"/>
              </p:cNvSpPr>
              <p:nvPr/>
            </p:nvSpPr>
            <p:spPr bwMode="auto">
              <a:xfrm>
                <a:off x="4980" y="2539"/>
                <a:ext cx="214" cy="239"/>
              </a:xfrm>
              <a:prstGeom prst="roundRect">
                <a:avLst>
                  <a:gd name="adj" fmla="val 16819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 w="19080">
                <a:solidFill>
                  <a:srgbClr val="40458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04" name="Group 18"/>
              <p:cNvGrpSpPr>
                <a:grpSpLocks/>
              </p:cNvGrpSpPr>
              <p:nvPr/>
            </p:nvGrpSpPr>
            <p:grpSpPr bwMode="auto">
              <a:xfrm>
                <a:off x="4991" y="2551"/>
                <a:ext cx="192" cy="216"/>
                <a:chOff x="4991" y="2551"/>
                <a:chExt cx="192" cy="216"/>
              </a:xfrm>
            </p:grpSpPr>
            <p:sp>
              <p:nvSpPr>
                <p:cNvPr id="105" name="AutoShape 19"/>
                <p:cNvSpPr>
                  <a:spLocks noChangeArrowheads="1"/>
                </p:cNvSpPr>
                <p:nvPr/>
              </p:nvSpPr>
              <p:spPr bwMode="auto">
                <a:xfrm>
                  <a:off x="4992" y="2551"/>
                  <a:ext cx="191" cy="216"/>
                </a:xfrm>
                <a:prstGeom prst="roundRect">
                  <a:avLst>
                    <a:gd name="adj" fmla="val 523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" name="AutoShape 20"/>
                <p:cNvSpPr>
                  <a:spLocks noChangeArrowheads="1"/>
                </p:cNvSpPr>
                <p:nvPr/>
              </p:nvSpPr>
              <p:spPr bwMode="auto">
                <a:xfrm>
                  <a:off x="4991" y="2557"/>
                  <a:ext cx="192" cy="204"/>
                </a:xfrm>
                <a:prstGeom prst="roundRect">
                  <a:avLst>
                    <a:gd name="adj" fmla="val 523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40458C"/>
                    </a:buClr>
                    <a:buSzPct val="100000"/>
                    <a:buFont typeface="Tahoma" pitchFamily="34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</a:pPr>
                  <a:r>
                    <a:rPr lang="en-GB" sz="1600" dirty="0">
                      <a:solidFill>
                        <a:schemeClr val="tx1"/>
                      </a:solidFill>
                      <a:latin typeface="Tahoma" pitchFamily="34" charset="0"/>
                    </a:rPr>
                    <a:t>C</a:t>
                  </a:r>
                </a:p>
              </p:txBody>
            </p:sp>
          </p:grpSp>
        </p:grpSp>
        <p:grpSp>
          <p:nvGrpSpPr>
            <p:cNvPr id="65" name="Group 21"/>
            <p:cNvGrpSpPr>
              <a:grpSpLocks/>
            </p:cNvGrpSpPr>
            <p:nvPr/>
          </p:nvGrpSpPr>
          <p:grpSpPr bwMode="auto">
            <a:xfrm>
              <a:off x="7424726" y="4945070"/>
              <a:ext cx="320674" cy="379413"/>
              <a:chOff x="4677" y="3115"/>
              <a:chExt cx="202" cy="239"/>
            </a:xfrm>
          </p:grpSpPr>
          <p:sp>
            <p:nvSpPr>
              <p:cNvPr id="99" name="AutoShape 22"/>
              <p:cNvSpPr>
                <a:spLocks noChangeArrowheads="1"/>
              </p:cNvSpPr>
              <p:nvPr/>
            </p:nvSpPr>
            <p:spPr bwMode="auto">
              <a:xfrm>
                <a:off x="4677" y="3115"/>
                <a:ext cx="202" cy="239"/>
              </a:xfrm>
              <a:prstGeom prst="roundRect">
                <a:avLst>
                  <a:gd name="adj" fmla="val 16829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 w="19080">
                <a:solidFill>
                  <a:srgbClr val="40458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dirty="0"/>
                  <a:t>F</a:t>
                </a:r>
              </a:p>
            </p:txBody>
          </p:sp>
          <p:grpSp>
            <p:nvGrpSpPr>
              <p:cNvPr id="100" name="Group 23"/>
              <p:cNvGrpSpPr>
                <a:grpSpLocks/>
              </p:cNvGrpSpPr>
              <p:nvPr/>
            </p:nvGrpSpPr>
            <p:grpSpPr bwMode="auto">
              <a:xfrm>
                <a:off x="4688" y="3126"/>
                <a:ext cx="180" cy="217"/>
                <a:chOff x="4688" y="3126"/>
                <a:chExt cx="180" cy="217"/>
              </a:xfrm>
            </p:grpSpPr>
            <p:sp>
              <p:nvSpPr>
                <p:cNvPr id="101" name="AutoShape 24"/>
                <p:cNvSpPr>
                  <a:spLocks noChangeArrowheads="1"/>
                </p:cNvSpPr>
                <p:nvPr/>
              </p:nvSpPr>
              <p:spPr bwMode="auto">
                <a:xfrm>
                  <a:off x="4688" y="3126"/>
                  <a:ext cx="180" cy="217"/>
                </a:xfrm>
                <a:prstGeom prst="roundRect">
                  <a:avLst>
                    <a:gd name="adj" fmla="val 556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2" name="AutoShape 25"/>
                <p:cNvSpPr>
                  <a:spLocks noChangeArrowheads="1"/>
                </p:cNvSpPr>
                <p:nvPr/>
              </p:nvSpPr>
              <p:spPr bwMode="auto">
                <a:xfrm>
                  <a:off x="4721" y="3133"/>
                  <a:ext cx="115" cy="204"/>
                </a:xfrm>
                <a:prstGeom prst="roundRect">
                  <a:avLst>
                    <a:gd name="adj" fmla="val 556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40458C"/>
                    </a:buClr>
                    <a:buSzPct val="100000"/>
                    <a:buFont typeface="Tahoma" pitchFamily="34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</a:pPr>
                  <a:endParaRPr lang="en-GB" sz="1600" dirty="0">
                    <a:solidFill>
                      <a:schemeClr val="tx1"/>
                    </a:solidFill>
                    <a:latin typeface="Tahoma" pitchFamily="34" charset="0"/>
                  </a:endParaRPr>
                </a:p>
              </p:txBody>
            </p:sp>
          </p:grpSp>
        </p:grpSp>
        <p:grpSp>
          <p:nvGrpSpPr>
            <p:cNvPr id="66" name="Group 26"/>
            <p:cNvGrpSpPr>
              <a:grpSpLocks/>
            </p:cNvGrpSpPr>
            <p:nvPr/>
          </p:nvGrpSpPr>
          <p:grpSpPr bwMode="auto">
            <a:xfrm>
              <a:off x="8407412" y="4945070"/>
              <a:ext cx="354013" cy="379413"/>
              <a:chOff x="5296" y="3115"/>
              <a:chExt cx="223" cy="239"/>
            </a:xfrm>
          </p:grpSpPr>
          <p:sp>
            <p:nvSpPr>
              <p:cNvPr id="95" name="AutoShape 27"/>
              <p:cNvSpPr>
                <a:spLocks noChangeArrowheads="1"/>
              </p:cNvSpPr>
              <p:nvPr/>
            </p:nvSpPr>
            <p:spPr bwMode="auto">
              <a:xfrm>
                <a:off x="5296" y="3115"/>
                <a:ext cx="223" cy="239"/>
              </a:xfrm>
              <a:prstGeom prst="roundRect">
                <a:avLst>
                  <a:gd name="adj" fmla="val 16667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 w="19080">
                <a:solidFill>
                  <a:srgbClr val="40458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96" name="Group 28"/>
              <p:cNvGrpSpPr>
                <a:grpSpLocks/>
              </p:cNvGrpSpPr>
              <p:nvPr/>
            </p:nvGrpSpPr>
            <p:grpSpPr bwMode="auto">
              <a:xfrm>
                <a:off x="5307" y="3127"/>
                <a:ext cx="200" cy="215"/>
                <a:chOff x="5307" y="3127"/>
                <a:chExt cx="200" cy="215"/>
              </a:xfrm>
            </p:grpSpPr>
            <p:sp>
              <p:nvSpPr>
                <p:cNvPr id="97" name="AutoShape 29"/>
                <p:cNvSpPr>
                  <a:spLocks noChangeArrowheads="1"/>
                </p:cNvSpPr>
                <p:nvPr/>
              </p:nvSpPr>
              <p:spPr bwMode="auto">
                <a:xfrm>
                  <a:off x="5308" y="3127"/>
                  <a:ext cx="199" cy="215"/>
                </a:xfrm>
                <a:prstGeom prst="roundRect">
                  <a:avLst>
                    <a:gd name="adj" fmla="val 505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8" name="AutoShape 30"/>
                <p:cNvSpPr>
                  <a:spLocks noChangeArrowheads="1"/>
                </p:cNvSpPr>
                <p:nvPr/>
              </p:nvSpPr>
              <p:spPr bwMode="auto">
                <a:xfrm>
                  <a:off x="5307" y="3133"/>
                  <a:ext cx="200" cy="204"/>
                </a:xfrm>
                <a:prstGeom prst="roundRect">
                  <a:avLst>
                    <a:gd name="adj" fmla="val 505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40458C"/>
                    </a:buClr>
                    <a:buSzPct val="100000"/>
                    <a:buFont typeface="Tahoma" pitchFamily="34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</a:pPr>
                  <a:r>
                    <a:rPr lang="en-GB" sz="1600" dirty="0">
                      <a:solidFill>
                        <a:schemeClr val="tx1"/>
                      </a:solidFill>
                      <a:latin typeface="Tahoma" pitchFamily="34" charset="0"/>
                    </a:rPr>
                    <a:t>G</a:t>
                  </a:r>
                </a:p>
              </p:txBody>
            </p:sp>
          </p:grpSp>
        </p:grpSp>
        <p:grpSp>
          <p:nvGrpSpPr>
            <p:cNvPr id="67" name="Group 31"/>
            <p:cNvGrpSpPr>
              <a:grpSpLocks/>
            </p:cNvGrpSpPr>
            <p:nvPr/>
          </p:nvGrpSpPr>
          <p:grpSpPr bwMode="auto">
            <a:xfrm>
              <a:off x="5422908" y="4943482"/>
              <a:ext cx="355601" cy="379413"/>
              <a:chOff x="3416" y="3114"/>
              <a:chExt cx="224" cy="239"/>
            </a:xfrm>
          </p:grpSpPr>
          <p:sp>
            <p:nvSpPr>
              <p:cNvPr id="91" name="AutoShape 32"/>
              <p:cNvSpPr>
                <a:spLocks noChangeArrowheads="1"/>
              </p:cNvSpPr>
              <p:nvPr/>
            </p:nvSpPr>
            <p:spPr bwMode="auto">
              <a:xfrm>
                <a:off x="3416" y="3114"/>
                <a:ext cx="224" cy="239"/>
              </a:xfrm>
              <a:prstGeom prst="roundRect">
                <a:avLst>
                  <a:gd name="adj" fmla="val 16514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 w="19080">
                <a:solidFill>
                  <a:srgbClr val="40458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dirty="0"/>
                  <a:t>D</a:t>
                </a:r>
              </a:p>
            </p:txBody>
          </p:sp>
          <p:grpSp>
            <p:nvGrpSpPr>
              <p:cNvPr id="92" name="Group 33"/>
              <p:cNvGrpSpPr>
                <a:grpSpLocks/>
              </p:cNvGrpSpPr>
              <p:nvPr/>
            </p:nvGrpSpPr>
            <p:grpSpPr bwMode="auto">
              <a:xfrm>
                <a:off x="3429" y="3127"/>
                <a:ext cx="199" cy="214"/>
                <a:chOff x="3429" y="3127"/>
                <a:chExt cx="199" cy="214"/>
              </a:xfrm>
            </p:grpSpPr>
            <p:sp>
              <p:nvSpPr>
                <p:cNvPr id="93" name="AutoShape 34"/>
                <p:cNvSpPr>
                  <a:spLocks noChangeArrowheads="1"/>
                </p:cNvSpPr>
                <p:nvPr/>
              </p:nvSpPr>
              <p:spPr bwMode="auto">
                <a:xfrm>
                  <a:off x="3429" y="3127"/>
                  <a:ext cx="199" cy="214"/>
                </a:xfrm>
                <a:prstGeom prst="roundRect">
                  <a:avLst>
                    <a:gd name="adj" fmla="val 505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4" name="AutoShape 35"/>
                <p:cNvSpPr>
                  <a:spLocks noChangeArrowheads="1"/>
                </p:cNvSpPr>
                <p:nvPr/>
              </p:nvSpPr>
              <p:spPr bwMode="auto">
                <a:xfrm>
                  <a:off x="3471" y="3132"/>
                  <a:ext cx="115" cy="204"/>
                </a:xfrm>
                <a:prstGeom prst="roundRect">
                  <a:avLst>
                    <a:gd name="adj" fmla="val 505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40458C"/>
                    </a:buClr>
                    <a:buSzPct val="100000"/>
                    <a:buFont typeface="Tahoma" pitchFamily="34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</a:pPr>
                  <a:endParaRPr lang="en-GB" sz="1600" dirty="0">
                    <a:solidFill>
                      <a:schemeClr val="tx1"/>
                    </a:solidFill>
                    <a:latin typeface="Tahoma" pitchFamily="34" charset="0"/>
                  </a:endParaRPr>
                </a:p>
              </p:txBody>
            </p:sp>
          </p:grpSp>
        </p:grpSp>
        <p:grpSp>
          <p:nvGrpSpPr>
            <p:cNvPr id="68" name="Group 36"/>
            <p:cNvGrpSpPr>
              <a:grpSpLocks/>
            </p:cNvGrpSpPr>
            <p:nvPr/>
          </p:nvGrpSpPr>
          <p:grpSpPr bwMode="auto">
            <a:xfrm>
              <a:off x="6450023" y="4945070"/>
              <a:ext cx="328613" cy="379413"/>
              <a:chOff x="4063" y="3115"/>
              <a:chExt cx="207" cy="239"/>
            </a:xfrm>
          </p:grpSpPr>
          <p:sp>
            <p:nvSpPr>
              <p:cNvPr id="87" name="AutoShape 37"/>
              <p:cNvSpPr>
                <a:spLocks noChangeArrowheads="1"/>
              </p:cNvSpPr>
              <p:nvPr/>
            </p:nvSpPr>
            <p:spPr bwMode="auto">
              <a:xfrm>
                <a:off x="4063" y="3115"/>
                <a:ext cx="207" cy="239"/>
              </a:xfrm>
              <a:prstGeom prst="roundRect">
                <a:avLst>
                  <a:gd name="adj" fmla="val 16505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 w="19080">
                <a:solidFill>
                  <a:srgbClr val="40458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dirty="0"/>
                  <a:t>E</a:t>
                </a:r>
              </a:p>
            </p:txBody>
          </p:sp>
          <p:grpSp>
            <p:nvGrpSpPr>
              <p:cNvPr id="88" name="Group 38"/>
              <p:cNvGrpSpPr>
                <a:grpSpLocks/>
              </p:cNvGrpSpPr>
              <p:nvPr/>
            </p:nvGrpSpPr>
            <p:grpSpPr bwMode="auto">
              <a:xfrm>
                <a:off x="4075" y="3127"/>
                <a:ext cx="184" cy="216"/>
                <a:chOff x="4075" y="3127"/>
                <a:chExt cx="184" cy="216"/>
              </a:xfrm>
            </p:grpSpPr>
            <p:sp>
              <p:nvSpPr>
                <p:cNvPr id="89" name="AutoShape 39"/>
                <p:cNvSpPr>
                  <a:spLocks noChangeArrowheads="1"/>
                </p:cNvSpPr>
                <p:nvPr/>
              </p:nvSpPr>
              <p:spPr bwMode="auto">
                <a:xfrm>
                  <a:off x="4075" y="3127"/>
                  <a:ext cx="184" cy="216"/>
                </a:xfrm>
                <a:prstGeom prst="roundRect">
                  <a:avLst>
                    <a:gd name="adj" fmla="val 542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0" name="AutoShape 40"/>
                <p:cNvSpPr>
                  <a:spLocks noChangeArrowheads="1"/>
                </p:cNvSpPr>
                <p:nvPr/>
              </p:nvSpPr>
              <p:spPr bwMode="auto">
                <a:xfrm>
                  <a:off x="4110" y="3133"/>
                  <a:ext cx="115" cy="204"/>
                </a:xfrm>
                <a:prstGeom prst="roundRect">
                  <a:avLst>
                    <a:gd name="adj" fmla="val 542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40458C"/>
                    </a:buClr>
                    <a:buSzPct val="100000"/>
                    <a:buFont typeface="Tahoma" pitchFamily="34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</a:pPr>
                  <a:endParaRPr lang="en-GB" sz="1600" dirty="0">
                    <a:solidFill>
                      <a:schemeClr val="tx1"/>
                    </a:solidFill>
                    <a:latin typeface="Tahoma" pitchFamily="34" charset="0"/>
                  </a:endParaRPr>
                </a:p>
              </p:txBody>
            </p:sp>
          </p:grpSp>
        </p:grpSp>
        <p:cxnSp>
          <p:nvCxnSpPr>
            <p:cNvPr id="69" name="AutoShape 41"/>
            <p:cNvCxnSpPr>
              <a:cxnSpLocks noChangeShapeType="1"/>
              <a:stCxn id="111" idx="2"/>
              <a:endCxn id="107" idx="0"/>
            </p:cNvCxnSpPr>
            <p:nvPr/>
          </p:nvCxnSpPr>
          <p:spPr bwMode="auto">
            <a:xfrm flipH="1">
              <a:off x="6107113" y="3494088"/>
              <a:ext cx="987425" cy="538162"/>
            </a:xfrm>
            <a:prstGeom prst="straightConnector1">
              <a:avLst/>
            </a:prstGeom>
            <a:noFill/>
            <a:ln w="19080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0" name="AutoShape 42"/>
            <p:cNvCxnSpPr>
              <a:cxnSpLocks noChangeShapeType="1"/>
              <a:stCxn id="111" idx="2"/>
              <a:endCxn id="103" idx="0"/>
            </p:cNvCxnSpPr>
            <p:nvPr/>
          </p:nvCxnSpPr>
          <p:spPr bwMode="auto">
            <a:xfrm>
              <a:off x="7094538" y="3494088"/>
              <a:ext cx="981075" cy="536575"/>
            </a:xfrm>
            <a:prstGeom prst="straightConnector1">
              <a:avLst/>
            </a:prstGeom>
            <a:noFill/>
            <a:ln w="19080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" name="AutoShape 43"/>
            <p:cNvCxnSpPr>
              <a:cxnSpLocks noChangeShapeType="1"/>
              <a:stCxn id="103" idx="2"/>
              <a:endCxn id="95" idx="0"/>
            </p:cNvCxnSpPr>
            <p:nvPr/>
          </p:nvCxnSpPr>
          <p:spPr bwMode="auto">
            <a:xfrm>
              <a:off x="8075613" y="4410075"/>
              <a:ext cx="509587" cy="534988"/>
            </a:xfrm>
            <a:prstGeom prst="straightConnector1">
              <a:avLst/>
            </a:prstGeom>
            <a:noFill/>
            <a:ln w="19080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" name="AutoShape 44"/>
            <p:cNvCxnSpPr>
              <a:cxnSpLocks noChangeShapeType="1"/>
              <a:stCxn id="103" idx="2"/>
              <a:endCxn id="99" idx="0"/>
            </p:cNvCxnSpPr>
            <p:nvPr/>
          </p:nvCxnSpPr>
          <p:spPr bwMode="auto">
            <a:xfrm flipH="1">
              <a:off x="7585075" y="4410075"/>
              <a:ext cx="490538" cy="534988"/>
            </a:xfrm>
            <a:prstGeom prst="straightConnector1">
              <a:avLst/>
            </a:prstGeom>
            <a:noFill/>
            <a:ln w="19080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3" name="AutoShape 45"/>
            <p:cNvCxnSpPr>
              <a:cxnSpLocks noChangeShapeType="1"/>
              <a:stCxn id="107" idx="2"/>
              <a:endCxn id="87" idx="0"/>
            </p:cNvCxnSpPr>
            <p:nvPr/>
          </p:nvCxnSpPr>
          <p:spPr bwMode="auto">
            <a:xfrm>
              <a:off x="6107113" y="4408488"/>
              <a:ext cx="508000" cy="536575"/>
            </a:xfrm>
            <a:prstGeom prst="straightConnector1">
              <a:avLst/>
            </a:prstGeom>
            <a:noFill/>
            <a:ln w="19080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4" name="AutoShape 46"/>
            <p:cNvCxnSpPr>
              <a:cxnSpLocks noChangeShapeType="1"/>
              <a:stCxn id="107" idx="2"/>
              <a:endCxn id="91" idx="0"/>
            </p:cNvCxnSpPr>
            <p:nvPr/>
          </p:nvCxnSpPr>
          <p:spPr bwMode="auto">
            <a:xfrm flipH="1">
              <a:off x="5600700" y="4408488"/>
              <a:ext cx="506413" cy="534987"/>
            </a:xfrm>
            <a:prstGeom prst="straightConnector1">
              <a:avLst/>
            </a:prstGeom>
            <a:noFill/>
            <a:ln w="19080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75" name="Group 47"/>
            <p:cNvGrpSpPr>
              <a:grpSpLocks/>
            </p:cNvGrpSpPr>
            <p:nvPr/>
          </p:nvGrpSpPr>
          <p:grpSpPr bwMode="auto">
            <a:xfrm>
              <a:off x="6069022" y="5865821"/>
              <a:ext cx="354013" cy="376238"/>
              <a:chOff x="3823" y="3695"/>
              <a:chExt cx="223" cy="237"/>
            </a:xfrm>
          </p:grpSpPr>
          <p:sp>
            <p:nvSpPr>
              <p:cNvPr id="83" name="AutoShape 48"/>
              <p:cNvSpPr>
                <a:spLocks noChangeArrowheads="1"/>
              </p:cNvSpPr>
              <p:nvPr/>
            </p:nvSpPr>
            <p:spPr bwMode="auto">
              <a:xfrm>
                <a:off x="3823" y="3695"/>
                <a:ext cx="223" cy="237"/>
              </a:xfrm>
              <a:prstGeom prst="roundRect">
                <a:avLst>
                  <a:gd name="adj" fmla="val 16667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 w="19080">
                <a:solidFill>
                  <a:srgbClr val="40458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dirty="0"/>
                  <a:t>H</a:t>
                </a:r>
              </a:p>
            </p:txBody>
          </p:sp>
          <p:grpSp>
            <p:nvGrpSpPr>
              <p:cNvPr id="84" name="Group 49"/>
              <p:cNvGrpSpPr>
                <a:grpSpLocks/>
              </p:cNvGrpSpPr>
              <p:nvPr/>
            </p:nvGrpSpPr>
            <p:grpSpPr bwMode="auto">
              <a:xfrm>
                <a:off x="3835" y="3707"/>
                <a:ext cx="199" cy="213"/>
                <a:chOff x="3835" y="3707"/>
                <a:chExt cx="199" cy="213"/>
              </a:xfrm>
            </p:grpSpPr>
            <p:sp>
              <p:nvSpPr>
                <p:cNvPr id="85" name="AutoShape 50"/>
                <p:cNvSpPr>
                  <a:spLocks noChangeArrowheads="1"/>
                </p:cNvSpPr>
                <p:nvPr/>
              </p:nvSpPr>
              <p:spPr bwMode="auto">
                <a:xfrm>
                  <a:off x="3835" y="3707"/>
                  <a:ext cx="199" cy="213"/>
                </a:xfrm>
                <a:prstGeom prst="roundRect">
                  <a:avLst>
                    <a:gd name="adj" fmla="val 505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6" name="AutoShape 51"/>
                <p:cNvSpPr>
                  <a:spLocks noChangeArrowheads="1"/>
                </p:cNvSpPr>
                <p:nvPr/>
              </p:nvSpPr>
              <p:spPr bwMode="auto">
                <a:xfrm>
                  <a:off x="3877" y="3712"/>
                  <a:ext cx="115" cy="204"/>
                </a:xfrm>
                <a:prstGeom prst="roundRect">
                  <a:avLst>
                    <a:gd name="adj" fmla="val 505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40458C"/>
                    </a:buClr>
                    <a:buSzPct val="100000"/>
                    <a:buFont typeface="Tahoma" pitchFamily="34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</a:pPr>
                  <a:endParaRPr lang="en-GB" sz="1600" dirty="0">
                    <a:solidFill>
                      <a:schemeClr val="tx1"/>
                    </a:solidFill>
                    <a:latin typeface="Tahoma" pitchFamily="34" charset="0"/>
                  </a:endParaRPr>
                </a:p>
              </p:txBody>
            </p:sp>
          </p:grpSp>
        </p:grpSp>
        <p:cxnSp>
          <p:nvCxnSpPr>
            <p:cNvPr id="76" name="AutoShape 52"/>
            <p:cNvCxnSpPr>
              <a:cxnSpLocks noChangeShapeType="1"/>
              <a:stCxn id="87" idx="2"/>
              <a:endCxn id="83" idx="0"/>
            </p:cNvCxnSpPr>
            <p:nvPr/>
          </p:nvCxnSpPr>
          <p:spPr bwMode="auto">
            <a:xfrm flipH="1">
              <a:off x="6245225" y="5324475"/>
              <a:ext cx="368300" cy="541338"/>
            </a:xfrm>
            <a:prstGeom prst="straightConnector1">
              <a:avLst/>
            </a:prstGeom>
            <a:noFill/>
            <a:ln w="19080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77" name="Group 53"/>
            <p:cNvGrpSpPr>
              <a:grpSpLocks/>
            </p:cNvGrpSpPr>
            <p:nvPr/>
          </p:nvGrpSpPr>
          <p:grpSpPr bwMode="auto">
            <a:xfrm>
              <a:off x="6761179" y="5857890"/>
              <a:ext cx="425451" cy="384176"/>
              <a:chOff x="4259" y="3690"/>
              <a:chExt cx="268" cy="242"/>
            </a:xfrm>
          </p:grpSpPr>
          <p:sp>
            <p:nvSpPr>
              <p:cNvPr id="79" name="AutoShape 54"/>
              <p:cNvSpPr>
                <a:spLocks noChangeArrowheads="1"/>
              </p:cNvSpPr>
              <p:nvPr/>
            </p:nvSpPr>
            <p:spPr bwMode="auto">
              <a:xfrm>
                <a:off x="4284" y="3690"/>
                <a:ext cx="229" cy="242"/>
              </a:xfrm>
              <a:prstGeom prst="roundRect">
                <a:avLst>
                  <a:gd name="adj" fmla="val 16667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 w="19080">
                <a:solidFill>
                  <a:srgbClr val="40458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80" name="Group 55"/>
              <p:cNvGrpSpPr>
                <a:grpSpLocks/>
              </p:cNvGrpSpPr>
              <p:nvPr/>
            </p:nvGrpSpPr>
            <p:grpSpPr bwMode="auto">
              <a:xfrm>
                <a:off x="4259" y="3704"/>
                <a:ext cx="268" cy="220"/>
                <a:chOff x="4259" y="3704"/>
                <a:chExt cx="268" cy="220"/>
              </a:xfrm>
            </p:grpSpPr>
            <p:sp>
              <p:nvSpPr>
                <p:cNvPr id="81" name="AutoShape 56"/>
                <p:cNvSpPr>
                  <a:spLocks noChangeArrowheads="1"/>
                </p:cNvSpPr>
                <p:nvPr/>
              </p:nvSpPr>
              <p:spPr bwMode="auto">
                <a:xfrm>
                  <a:off x="4297" y="3704"/>
                  <a:ext cx="161" cy="219"/>
                </a:xfrm>
                <a:prstGeom prst="roundRect">
                  <a:avLst>
                    <a:gd name="adj" fmla="val 625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" name="AutoShape 57"/>
                <p:cNvSpPr>
                  <a:spLocks noChangeArrowheads="1"/>
                </p:cNvSpPr>
                <p:nvPr/>
              </p:nvSpPr>
              <p:spPr bwMode="auto">
                <a:xfrm>
                  <a:off x="4259" y="3720"/>
                  <a:ext cx="268" cy="204"/>
                </a:xfrm>
                <a:prstGeom prst="roundRect">
                  <a:avLst>
                    <a:gd name="adj" fmla="val 625"/>
                  </a:avLst>
                </a:prstGeom>
                <a:no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0000" tIns="46800" rIns="90000" bIns="46800" anchor="ctr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40458C"/>
                    </a:buClr>
                    <a:buSzPct val="100000"/>
                    <a:buFont typeface="Tahoma" pitchFamily="34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</a:pPr>
                  <a:r>
                    <a:rPr lang="en-GB" sz="1600" dirty="0">
                      <a:solidFill>
                        <a:schemeClr val="tx1"/>
                      </a:solidFill>
                      <a:latin typeface="Tahoma" pitchFamily="34" charset="0"/>
                    </a:rPr>
                    <a:t>I</a:t>
                  </a:r>
                </a:p>
              </p:txBody>
            </p:sp>
          </p:grpSp>
        </p:grpSp>
        <p:cxnSp>
          <p:nvCxnSpPr>
            <p:cNvPr id="78" name="AutoShape 58"/>
            <p:cNvCxnSpPr>
              <a:cxnSpLocks noChangeShapeType="1"/>
              <a:stCxn id="87" idx="2"/>
              <a:endCxn id="79" idx="0"/>
            </p:cNvCxnSpPr>
            <p:nvPr/>
          </p:nvCxnSpPr>
          <p:spPr bwMode="auto">
            <a:xfrm>
              <a:off x="6614330" y="5324483"/>
              <a:ext cx="368306" cy="533408"/>
            </a:xfrm>
            <a:prstGeom prst="straightConnector1">
              <a:avLst/>
            </a:prstGeom>
            <a:noFill/>
            <a:ln w="19080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" name="TextBox 2"/>
          <p:cNvSpPr txBox="1"/>
          <p:nvPr/>
        </p:nvSpPr>
        <p:spPr>
          <a:xfrm>
            <a:off x="467544" y="5229200"/>
            <a:ext cx="3810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this is similar to iterative DFT</a:t>
            </a:r>
          </a:p>
        </p:txBody>
      </p:sp>
      <p:sp>
        <p:nvSpPr>
          <p:cNvPr id="116" name="TextBox 115"/>
          <p:cNvSpPr txBox="1"/>
          <p:nvPr/>
        </p:nvSpPr>
        <p:spPr bwMode="auto">
          <a:xfrm>
            <a:off x="6372200" y="6597352"/>
            <a:ext cx="737752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Trees</a:t>
            </a:r>
          </a:p>
        </p:txBody>
      </p:sp>
    </p:spTree>
    <p:extLst>
      <p:ext uri="{BB962C8B-B14F-4D97-AF65-F5344CB8AC3E}">
        <p14:creationId xmlns:p14="http://schemas.microsoft.com/office/powerpoint/2010/main" val="33088259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Post-order traversal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5536" y="1412776"/>
            <a:ext cx="507127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postorder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(node):</a:t>
            </a: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Input: root node of tree</a:t>
            </a:r>
          </a:p>
          <a:p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//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Output: None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  if node has left child</a:t>
            </a:r>
          </a:p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postorder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node.left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  if node has right child</a:t>
            </a:r>
          </a:p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postorder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node.right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  visit(node)</a:t>
            </a:r>
          </a:p>
          <a:p>
            <a:endParaRPr lang="en-US" sz="2400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5436096" y="1412776"/>
            <a:ext cx="3338517" cy="3124212"/>
            <a:chOff x="5422908" y="3117854"/>
            <a:chExt cx="3338517" cy="3124212"/>
          </a:xfrm>
        </p:grpSpPr>
        <p:grpSp>
          <p:nvGrpSpPr>
            <p:cNvPr id="62" name="Group 61"/>
            <p:cNvGrpSpPr>
              <a:grpSpLocks/>
            </p:cNvGrpSpPr>
            <p:nvPr/>
          </p:nvGrpSpPr>
          <p:grpSpPr bwMode="auto">
            <a:xfrm>
              <a:off x="6924685" y="3117854"/>
              <a:ext cx="339726" cy="376238"/>
              <a:chOff x="4362" y="1964"/>
              <a:chExt cx="214" cy="237"/>
            </a:xfrm>
          </p:grpSpPr>
          <p:sp>
            <p:nvSpPr>
              <p:cNvPr id="111" name="AutoShape 7"/>
              <p:cNvSpPr>
                <a:spLocks noChangeArrowheads="1"/>
              </p:cNvSpPr>
              <p:nvPr/>
            </p:nvSpPr>
            <p:spPr bwMode="auto">
              <a:xfrm>
                <a:off x="4362" y="1964"/>
                <a:ext cx="214" cy="237"/>
              </a:xfrm>
              <a:prstGeom prst="roundRect">
                <a:avLst>
                  <a:gd name="adj" fmla="val 16819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 w="19080">
                <a:solidFill>
                  <a:srgbClr val="40458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dirty="0"/>
                  <a:t>A</a:t>
                </a:r>
              </a:p>
            </p:txBody>
          </p:sp>
          <p:grpSp>
            <p:nvGrpSpPr>
              <p:cNvPr id="112" name="Group 8"/>
              <p:cNvGrpSpPr>
                <a:grpSpLocks/>
              </p:cNvGrpSpPr>
              <p:nvPr/>
            </p:nvGrpSpPr>
            <p:grpSpPr bwMode="auto">
              <a:xfrm>
                <a:off x="4374" y="1976"/>
                <a:ext cx="191" cy="214"/>
                <a:chOff x="4374" y="1976"/>
                <a:chExt cx="191" cy="214"/>
              </a:xfrm>
            </p:grpSpPr>
            <p:sp>
              <p:nvSpPr>
                <p:cNvPr id="113" name="AutoShape 9"/>
                <p:cNvSpPr>
                  <a:spLocks noChangeArrowheads="1"/>
                </p:cNvSpPr>
                <p:nvPr/>
              </p:nvSpPr>
              <p:spPr bwMode="auto">
                <a:xfrm>
                  <a:off x="4374" y="1976"/>
                  <a:ext cx="191" cy="214"/>
                </a:xfrm>
                <a:prstGeom prst="roundRect">
                  <a:avLst>
                    <a:gd name="adj" fmla="val 523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4" name="AutoShape 10"/>
                <p:cNvSpPr>
                  <a:spLocks noChangeArrowheads="1"/>
                </p:cNvSpPr>
                <p:nvPr/>
              </p:nvSpPr>
              <p:spPr bwMode="auto">
                <a:xfrm>
                  <a:off x="4412" y="1981"/>
                  <a:ext cx="115" cy="204"/>
                </a:xfrm>
                <a:prstGeom prst="roundRect">
                  <a:avLst>
                    <a:gd name="adj" fmla="val 523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40458C"/>
                    </a:buClr>
                    <a:buSzPct val="100000"/>
                    <a:buFont typeface="Tahoma" pitchFamily="34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</a:pPr>
                  <a:endParaRPr lang="en-GB" sz="1600" dirty="0">
                    <a:solidFill>
                      <a:schemeClr val="tx1"/>
                    </a:solidFill>
                    <a:latin typeface="Tahoma" pitchFamily="34" charset="0"/>
                  </a:endParaRPr>
                </a:p>
              </p:txBody>
            </p:sp>
          </p:grpSp>
        </p:grpSp>
        <p:grpSp>
          <p:nvGrpSpPr>
            <p:cNvPr id="63" name="Group 11"/>
            <p:cNvGrpSpPr>
              <a:grpSpLocks/>
            </p:cNvGrpSpPr>
            <p:nvPr/>
          </p:nvGrpSpPr>
          <p:grpSpPr bwMode="auto">
            <a:xfrm>
              <a:off x="5938829" y="4032255"/>
              <a:ext cx="336549" cy="376238"/>
              <a:chOff x="3741" y="2540"/>
              <a:chExt cx="212" cy="237"/>
            </a:xfrm>
          </p:grpSpPr>
          <p:sp>
            <p:nvSpPr>
              <p:cNvPr id="107" name="AutoShape 12"/>
              <p:cNvSpPr>
                <a:spLocks noChangeArrowheads="1"/>
              </p:cNvSpPr>
              <p:nvPr/>
            </p:nvSpPr>
            <p:spPr bwMode="auto">
              <a:xfrm>
                <a:off x="3741" y="2540"/>
                <a:ext cx="212" cy="237"/>
              </a:xfrm>
              <a:prstGeom prst="roundRect">
                <a:avLst>
                  <a:gd name="adj" fmla="val 16509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 w="19080">
                <a:solidFill>
                  <a:srgbClr val="40458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dirty="0"/>
                  <a:t>B</a:t>
                </a:r>
              </a:p>
            </p:txBody>
          </p:sp>
          <p:grpSp>
            <p:nvGrpSpPr>
              <p:cNvPr id="108" name="Group 13"/>
              <p:cNvGrpSpPr>
                <a:grpSpLocks/>
              </p:cNvGrpSpPr>
              <p:nvPr/>
            </p:nvGrpSpPr>
            <p:grpSpPr bwMode="auto">
              <a:xfrm>
                <a:off x="3753" y="2552"/>
                <a:ext cx="189" cy="214"/>
                <a:chOff x="3753" y="2552"/>
                <a:chExt cx="189" cy="214"/>
              </a:xfrm>
            </p:grpSpPr>
            <p:sp>
              <p:nvSpPr>
                <p:cNvPr id="109" name="AutoShape 14"/>
                <p:cNvSpPr>
                  <a:spLocks noChangeArrowheads="1"/>
                </p:cNvSpPr>
                <p:nvPr/>
              </p:nvSpPr>
              <p:spPr bwMode="auto">
                <a:xfrm>
                  <a:off x="3753" y="2552"/>
                  <a:ext cx="189" cy="214"/>
                </a:xfrm>
                <a:prstGeom prst="roundRect">
                  <a:avLst>
                    <a:gd name="adj" fmla="val 528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0" name="AutoShape 15"/>
                <p:cNvSpPr>
                  <a:spLocks noChangeArrowheads="1"/>
                </p:cNvSpPr>
                <p:nvPr/>
              </p:nvSpPr>
              <p:spPr bwMode="auto">
                <a:xfrm>
                  <a:off x="3790" y="2557"/>
                  <a:ext cx="115" cy="204"/>
                </a:xfrm>
                <a:prstGeom prst="roundRect">
                  <a:avLst>
                    <a:gd name="adj" fmla="val 528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40458C"/>
                    </a:buClr>
                    <a:buSzPct val="100000"/>
                    <a:buFont typeface="Tahoma" pitchFamily="34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</a:pPr>
                  <a:endParaRPr lang="en-GB" sz="1600" dirty="0">
                    <a:solidFill>
                      <a:schemeClr val="tx1"/>
                    </a:solidFill>
                    <a:latin typeface="Tahoma" pitchFamily="34" charset="0"/>
                  </a:endParaRPr>
                </a:p>
              </p:txBody>
            </p:sp>
          </p:grpSp>
        </p:grpSp>
        <p:grpSp>
          <p:nvGrpSpPr>
            <p:cNvPr id="64" name="Group 16"/>
            <p:cNvGrpSpPr>
              <a:grpSpLocks/>
            </p:cNvGrpSpPr>
            <p:nvPr/>
          </p:nvGrpSpPr>
          <p:grpSpPr bwMode="auto">
            <a:xfrm>
              <a:off x="7905762" y="4030668"/>
              <a:ext cx="339726" cy="379413"/>
              <a:chOff x="4980" y="2539"/>
              <a:chExt cx="214" cy="239"/>
            </a:xfrm>
          </p:grpSpPr>
          <p:sp>
            <p:nvSpPr>
              <p:cNvPr id="103" name="AutoShape 17"/>
              <p:cNvSpPr>
                <a:spLocks noChangeArrowheads="1"/>
              </p:cNvSpPr>
              <p:nvPr/>
            </p:nvSpPr>
            <p:spPr bwMode="auto">
              <a:xfrm>
                <a:off x="4980" y="2539"/>
                <a:ext cx="214" cy="239"/>
              </a:xfrm>
              <a:prstGeom prst="roundRect">
                <a:avLst>
                  <a:gd name="adj" fmla="val 16819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 w="19080">
                <a:solidFill>
                  <a:srgbClr val="40458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04" name="Group 18"/>
              <p:cNvGrpSpPr>
                <a:grpSpLocks/>
              </p:cNvGrpSpPr>
              <p:nvPr/>
            </p:nvGrpSpPr>
            <p:grpSpPr bwMode="auto">
              <a:xfrm>
                <a:off x="4991" y="2551"/>
                <a:ext cx="192" cy="216"/>
                <a:chOff x="4991" y="2551"/>
                <a:chExt cx="192" cy="216"/>
              </a:xfrm>
            </p:grpSpPr>
            <p:sp>
              <p:nvSpPr>
                <p:cNvPr id="105" name="AutoShape 19"/>
                <p:cNvSpPr>
                  <a:spLocks noChangeArrowheads="1"/>
                </p:cNvSpPr>
                <p:nvPr/>
              </p:nvSpPr>
              <p:spPr bwMode="auto">
                <a:xfrm>
                  <a:off x="4992" y="2551"/>
                  <a:ext cx="191" cy="216"/>
                </a:xfrm>
                <a:prstGeom prst="roundRect">
                  <a:avLst>
                    <a:gd name="adj" fmla="val 523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" name="AutoShape 20"/>
                <p:cNvSpPr>
                  <a:spLocks noChangeArrowheads="1"/>
                </p:cNvSpPr>
                <p:nvPr/>
              </p:nvSpPr>
              <p:spPr bwMode="auto">
                <a:xfrm>
                  <a:off x="4991" y="2557"/>
                  <a:ext cx="192" cy="204"/>
                </a:xfrm>
                <a:prstGeom prst="roundRect">
                  <a:avLst>
                    <a:gd name="adj" fmla="val 523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40458C"/>
                    </a:buClr>
                    <a:buSzPct val="100000"/>
                    <a:buFont typeface="Tahoma" pitchFamily="34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</a:pPr>
                  <a:r>
                    <a:rPr lang="en-GB" sz="1600" dirty="0">
                      <a:solidFill>
                        <a:schemeClr val="tx1"/>
                      </a:solidFill>
                      <a:latin typeface="Tahoma" pitchFamily="34" charset="0"/>
                    </a:rPr>
                    <a:t>C</a:t>
                  </a:r>
                </a:p>
              </p:txBody>
            </p:sp>
          </p:grpSp>
        </p:grpSp>
        <p:grpSp>
          <p:nvGrpSpPr>
            <p:cNvPr id="65" name="Group 21"/>
            <p:cNvGrpSpPr>
              <a:grpSpLocks/>
            </p:cNvGrpSpPr>
            <p:nvPr/>
          </p:nvGrpSpPr>
          <p:grpSpPr bwMode="auto">
            <a:xfrm>
              <a:off x="7424726" y="4945070"/>
              <a:ext cx="320674" cy="379413"/>
              <a:chOff x="4677" y="3115"/>
              <a:chExt cx="202" cy="239"/>
            </a:xfrm>
          </p:grpSpPr>
          <p:sp>
            <p:nvSpPr>
              <p:cNvPr id="99" name="AutoShape 22"/>
              <p:cNvSpPr>
                <a:spLocks noChangeArrowheads="1"/>
              </p:cNvSpPr>
              <p:nvPr/>
            </p:nvSpPr>
            <p:spPr bwMode="auto">
              <a:xfrm>
                <a:off x="4677" y="3115"/>
                <a:ext cx="202" cy="239"/>
              </a:xfrm>
              <a:prstGeom prst="roundRect">
                <a:avLst>
                  <a:gd name="adj" fmla="val 16829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 w="19080">
                <a:solidFill>
                  <a:srgbClr val="40458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dirty="0"/>
                  <a:t>F</a:t>
                </a:r>
              </a:p>
            </p:txBody>
          </p:sp>
          <p:grpSp>
            <p:nvGrpSpPr>
              <p:cNvPr id="100" name="Group 23"/>
              <p:cNvGrpSpPr>
                <a:grpSpLocks/>
              </p:cNvGrpSpPr>
              <p:nvPr/>
            </p:nvGrpSpPr>
            <p:grpSpPr bwMode="auto">
              <a:xfrm>
                <a:off x="4688" y="3126"/>
                <a:ext cx="180" cy="217"/>
                <a:chOff x="4688" y="3126"/>
                <a:chExt cx="180" cy="217"/>
              </a:xfrm>
            </p:grpSpPr>
            <p:sp>
              <p:nvSpPr>
                <p:cNvPr id="101" name="AutoShape 24"/>
                <p:cNvSpPr>
                  <a:spLocks noChangeArrowheads="1"/>
                </p:cNvSpPr>
                <p:nvPr/>
              </p:nvSpPr>
              <p:spPr bwMode="auto">
                <a:xfrm>
                  <a:off x="4688" y="3126"/>
                  <a:ext cx="180" cy="217"/>
                </a:xfrm>
                <a:prstGeom prst="roundRect">
                  <a:avLst>
                    <a:gd name="adj" fmla="val 556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2" name="AutoShape 25"/>
                <p:cNvSpPr>
                  <a:spLocks noChangeArrowheads="1"/>
                </p:cNvSpPr>
                <p:nvPr/>
              </p:nvSpPr>
              <p:spPr bwMode="auto">
                <a:xfrm>
                  <a:off x="4721" y="3133"/>
                  <a:ext cx="115" cy="204"/>
                </a:xfrm>
                <a:prstGeom prst="roundRect">
                  <a:avLst>
                    <a:gd name="adj" fmla="val 556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40458C"/>
                    </a:buClr>
                    <a:buSzPct val="100000"/>
                    <a:buFont typeface="Tahoma" pitchFamily="34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</a:pPr>
                  <a:endParaRPr lang="en-GB" sz="1600" dirty="0">
                    <a:solidFill>
                      <a:schemeClr val="tx1"/>
                    </a:solidFill>
                    <a:latin typeface="Tahoma" pitchFamily="34" charset="0"/>
                  </a:endParaRPr>
                </a:p>
              </p:txBody>
            </p:sp>
          </p:grpSp>
        </p:grpSp>
        <p:grpSp>
          <p:nvGrpSpPr>
            <p:cNvPr id="66" name="Group 26"/>
            <p:cNvGrpSpPr>
              <a:grpSpLocks/>
            </p:cNvGrpSpPr>
            <p:nvPr/>
          </p:nvGrpSpPr>
          <p:grpSpPr bwMode="auto">
            <a:xfrm>
              <a:off x="8407412" y="4945070"/>
              <a:ext cx="354013" cy="379413"/>
              <a:chOff x="5296" y="3115"/>
              <a:chExt cx="223" cy="239"/>
            </a:xfrm>
          </p:grpSpPr>
          <p:sp>
            <p:nvSpPr>
              <p:cNvPr id="95" name="AutoShape 27"/>
              <p:cNvSpPr>
                <a:spLocks noChangeArrowheads="1"/>
              </p:cNvSpPr>
              <p:nvPr/>
            </p:nvSpPr>
            <p:spPr bwMode="auto">
              <a:xfrm>
                <a:off x="5296" y="3115"/>
                <a:ext cx="223" cy="239"/>
              </a:xfrm>
              <a:prstGeom prst="roundRect">
                <a:avLst>
                  <a:gd name="adj" fmla="val 16667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 w="19080">
                <a:solidFill>
                  <a:srgbClr val="40458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96" name="Group 28"/>
              <p:cNvGrpSpPr>
                <a:grpSpLocks/>
              </p:cNvGrpSpPr>
              <p:nvPr/>
            </p:nvGrpSpPr>
            <p:grpSpPr bwMode="auto">
              <a:xfrm>
                <a:off x="5307" y="3127"/>
                <a:ext cx="200" cy="215"/>
                <a:chOff x="5307" y="3127"/>
                <a:chExt cx="200" cy="215"/>
              </a:xfrm>
            </p:grpSpPr>
            <p:sp>
              <p:nvSpPr>
                <p:cNvPr id="97" name="AutoShape 29"/>
                <p:cNvSpPr>
                  <a:spLocks noChangeArrowheads="1"/>
                </p:cNvSpPr>
                <p:nvPr/>
              </p:nvSpPr>
              <p:spPr bwMode="auto">
                <a:xfrm>
                  <a:off x="5308" y="3127"/>
                  <a:ext cx="199" cy="215"/>
                </a:xfrm>
                <a:prstGeom prst="roundRect">
                  <a:avLst>
                    <a:gd name="adj" fmla="val 505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8" name="AutoShape 30"/>
                <p:cNvSpPr>
                  <a:spLocks noChangeArrowheads="1"/>
                </p:cNvSpPr>
                <p:nvPr/>
              </p:nvSpPr>
              <p:spPr bwMode="auto">
                <a:xfrm>
                  <a:off x="5307" y="3133"/>
                  <a:ext cx="200" cy="204"/>
                </a:xfrm>
                <a:prstGeom prst="roundRect">
                  <a:avLst>
                    <a:gd name="adj" fmla="val 505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40458C"/>
                    </a:buClr>
                    <a:buSzPct val="100000"/>
                    <a:buFont typeface="Tahoma" pitchFamily="34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</a:pPr>
                  <a:r>
                    <a:rPr lang="en-GB" sz="1600" dirty="0">
                      <a:solidFill>
                        <a:schemeClr val="tx1"/>
                      </a:solidFill>
                      <a:latin typeface="Tahoma" pitchFamily="34" charset="0"/>
                    </a:rPr>
                    <a:t>G</a:t>
                  </a:r>
                </a:p>
              </p:txBody>
            </p:sp>
          </p:grpSp>
        </p:grpSp>
        <p:grpSp>
          <p:nvGrpSpPr>
            <p:cNvPr id="67" name="Group 31"/>
            <p:cNvGrpSpPr>
              <a:grpSpLocks/>
            </p:cNvGrpSpPr>
            <p:nvPr/>
          </p:nvGrpSpPr>
          <p:grpSpPr bwMode="auto">
            <a:xfrm>
              <a:off x="5422908" y="4943482"/>
              <a:ext cx="355601" cy="379413"/>
              <a:chOff x="3416" y="3114"/>
              <a:chExt cx="224" cy="239"/>
            </a:xfrm>
          </p:grpSpPr>
          <p:sp>
            <p:nvSpPr>
              <p:cNvPr id="91" name="AutoShape 32"/>
              <p:cNvSpPr>
                <a:spLocks noChangeArrowheads="1"/>
              </p:cNvSpPr>
              <p:nvPr/>
            </p:nvSpPr>
            <p:spPr bwMode="auto">
              <a:xfrm>
                <a:off x="3416" y="3114"/>
                <a:ext cx="224" cy="239"/>
              </a:xfrm>
              <a:prstGeom prst="roundRect">
                <a:avLst>
                  <a:gd name="adj" fmla="val 16514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 w="19080">
                <a:solidFill>
                  <a:srgbClr val="40458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dirty="0"/>
                  <a:t>D</a:t>
                </a:r>
              </a:p>
            </p:txBody>
          </p:sp>
          <p:grpSp>
            <p:nvGrpSpPr>
              <p:cNvPr id="92" name="Group 33"/>
              <p:cNvGrpSpPr>
                <a:grpSpLocks/>
              </p:cNvGrpSpPr>
              <p:nvPr/>
            </p:nvGrpSpPr>
            <p:grpSpPr bwMode="auto">
              <a:xfrm>
                <a:off x="3429" y="3127"/>
                <a:ext cx="199" cy="214"/>
                <a:chOff x="3429" y="3127"/>
                <a:chExt cx="199" cy="214"/>
              </a:xfrm>
            </p:grpSpPr>
            <p:sp>
              <p:nvSpPr>
                <p:cNvPr id="93" name="AutoShape 34"/>
                <p:cNvSpPr>
                  <a:spLocks noChangeArrowheads="1"/>
                </p:cNvSpPr>
                <p:nvPr/>
              </p:nvSpPr>
              <p:spPr bwMode="auto">
                <a:xfrm>
                  <a:off x="3429" y="3127"/>
                  <a:ext cx="199" cy="214"/>
                </a:xfrm>
                <a:prstGeom prst="roundRect">
                  <a:avLst>
                    <a:gd name="adj" fmla="val 505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4" name="AutoShape 35"/>
                <p:cNvSpPr>
                  <a:spLocks noChangeArrowheads="1"/>
                </p:cNvSpPr>
                <p:nvPr/>
              </p:nvSpPr>
              <p:spPr bwMode="auto">
                <a:xfrm>
                  <a:off x="3471" y="3132"/>
                  <a:ext cx="115" cy="204"/>
                </a:xfrm>
                <a:prstGeom prst="roundRect">
                  <a:avLst>
                    <a:gd name="adj" fmla="val 505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40458C"/>
                    </a:buClr>
                    <a:buSzPct val="100000"/>
                    <a:buFont typeface="Tahoma" pitchFamily="34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</a:pPr>
                  <a:endParaRPr lang="en-GB" sz="1600" dirty="0">
                    <a:solidFill>
                      <a:schemeClr val="tx1"/>
                    </a:solidFill>
                    <a:latin typeface="Tahoma" pitchFamily="34" charset="0"/>
                  </a:endParaRPr>
                </a:p>
              </p:txBody>
            </p:sp>
          </p:grpSp>
        </p:grpSp>
        <p:grpSp>
          <p:nvGrpSpPr>
            <p:cNvPr id="68" name="Group 36"/>
            <p:cNvGrpSpPr>
              <a:grpSpLocks/>
            </p:cNvGrpSpPr>
            <p:nvPr/>
          </p:nvGrpSpPr>
          <p:grpSpPr bwMode="auto">
            <a:xfrm>
              <a:off x="6450023" y="4945070"/>
              <a:ext cx="328613" cy="379413"/>
              <a:chOff x="4063" y="3115"/>
              <a:chExt cx="207" cy="239"/>
            </a:xfrm>
          </p:grpSpPr>
          <p:sp>
            <p:nvSpPr>
              <p:cNvPr id="87" name="AutoShape 37"/>
              <p:cNvSpPr>
                <a:spLocks noChangeArrowheads="1"/>
              </p:cNvSpPr>
              <p:nvPr/>
            </p:nvSpPr>
            <p:spPr bwMode="auto">
              <a:xfrm>
                <a:off x="4063" y="3115"/>
                <a:ext cx="207" cy="239"/>
              </a:xfrm>
              <a:prstGeom prst="roundRect">
                <a:avLst>
                  <a:gd name="adj" fmla="val 16505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 w="19080">
                <a:solidFill>
                  <a:srgbClr val="40458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dirty="0"/>
                  <a:t>E</a:t>
                </a:r>
              </a:p>
            </p:txBody>
          </p:sp>
          <p:grpSp>
            <p:nvGrpSpPr>
              <p:cNvPr id="88" name="Group 38"/>
              <p:cNvGrpSpPr>
                <a:grpSpLocks/>
              </p:cNvGrpSpPr>
              <p:nvPr/>
            </p:nvGrpSpPr>
            <p:grpSpPr bwMode="auto">
              <a:xfrm>
                <a:off x="4075" y="3127"/>
                <a:ext cx="184" cy="216"/>
                <a:chOff x="4075" y="3127"/>
                <a:chExt cx="184" cy="216"/>
              </a:xfrm>
            </p:grpSpPr>
            <p:sp>
              <p:nvSpPr>
                <p:cNvPr id="89" name="AutoShape 39"/>
                <p:cNvSpPr>
                  <a:spLocks noChangeArrowheads="1"/>
                </p:cNvSpPr>
                <p:nvPr/>
              </p:nvSpPr>
              <p:spPr bwMode="auto">
                <a:xfrm>
                  <a:off x="4075" y="3127"/>
                  <a:ext cx="184" cy="216"/>
                </a:xfrm>
                <a:prstGeom prst="roundRect">
                  <a:avLst>
                    <a:gd name="adj" fmla="val 542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0" name="AutoShape 40"/>
                <p:cNvSpPr>
                  <a:spLocks noChangeArrowheads="1"/>
                </p:cNvSpPr>
                <p:nvPr/>
              </p:nvSpPr>
              <p:spPr bwMode="auto">
                <a:xfrm>
                  <a:off x="4110" y="3133"/>
                  <a:ext cx="115" cy="204"/>
                </a:xfrm>
                <a:prstGeom prst="roundRect">
                  <a:avLst>
                    <a:gd name="adj" fmla="val 542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40458C"/>
                    </a:buClr>
                    <a:buSzPct val="100000"/>
                    <a:buFont typeface="Tahoma" pitchFamily="34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</a:pPr>
                  <a:endParaRPr lang="en-GB" sz="1600" dirty="0">
                    <a:solidFill>
                      <a:schemeClr val="tx1"/>
                    </a:solidFill>
                    <a:latin typeface="Tahoma" pitchFamily="34" charset="0"/>
                  </a:endParaRPr>
                </a:p>
              </p:txBody>
            </p:sp>
          </p:grpSp>
        </p:grpSp>
        <p:cxnSp>
          <p:nvCxnSpPr>
            <p:cNvPr id="69" name="AutoShape 41"/>
            <p:cNvCxnSpPr>
              <a:cxnSpLocks noChangeShapeType="1"/>
              <a:stCxn id="111" idx="2"/>
              <a:endCxn id="107" idx="0"/>
            </p:cNvCxnSpPr>
            <p:nvPr/>
          </p:nvCxnSpPr>
          <p:spPr bwMode="auto">
            <a:xfrm flipH="1">
              <a:off x="6107113" y="3494088"/>
              <a:ext cx="987425" cy="538162"/>
            </a:xfrm>
            <a:prstGeom prst="straightConnector1">
              <a:avLst/>
            </a:prstGeom>
            <a:noFill/>
            <a:ln w="19080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0" name="AutoShape 42"/>
            <p:cNvCxnSpPr>
              <a:cxnSpLocks noChangeShapeType="1"/>
              <a:stCxn id="111" idx="2"/>
              <a:endCxn id="103" idx="0"/>
            </p:cNvCxnSpPr>
            <p:nvPr/>
          </p:nvCxnSpPr>
          <p:spPr bwMode="auto">
            <a:xfrm>
              <a:off x="7094538" y="3494088"/>
              <a:ext cx="981075" cy="536575"/>
            </a:xfrm>
            <a:prstGeom prst="straightConnector1">
              <a:avLst/>
            </a:prstGeom>
            <a:noFill/>
            <a:ln w="19080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" name="AutoShape 43"/>
            <p:cNvCxnSpPr>
              <a:cxnSpLocks noChangeShapeType="1"/>
              <a:stCxn id="103" idx="2"/>
              <a:endCxn id="95" idx="0"/>
            </p:cNvCxnSpPr>
            <p:nvPr/>
          </p:nvCxnSpPr>
          <p:spPr bwMode="auto">
            <a:xfrm>
              <a:off x="8075613" y="4410075"/>
              <a:ext cx="509587" cy="534988"/>
            </a:xfrm>
            <a:prstGeom prst="straightConnector1">
              <a:avLst/>
            </a:prstGeom>
            <a:noFill/>
            <a:ln w="19080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" name="AutoShape 44"/>
            <p:cNvCxnSpPr>
              <a:cxnSpLocks noChangeShapeType="1"/>
              <a:stCxn id="103" idx="2"/>
              <a:endCxn id="99" idx="0"/>
            </p:cNvCxnSpPr>
            <p:nvPr/>
          </p:nvCxnSpPr>
          <p:spPr bwMode="auto">
            <a:xfrm flipH="1">
              <a:off x="7585075" y="4410075"/>
              <a:ext cx="490538" cy="534988"/>
            </a:xfrm>
            <a:prstGeom prst="straightConnector1">
              <a:avLst/>
            </a:prstGeom>
            <a:noFill/>
            <a:ln w="19080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3" name="AutoShape 45"/>
            <p:cNvCxnSpPr>
              <a:cxnSpLocks noChangeShapeType="1"/>
              <a:stCxn id="107" idx="2"/>
              <a:endCxn id="87" idx="0"/>
            </p:cNvCxnSpPr>
            <p:nvPr/>
          </p:nvCxnSpPr>
          <p:spPr bwMode="auto">
            <a:xfrm>
              <a:off x="6107113" y="4408488"/>
              <a:ext cx="508000" cy="536575"/>
            </a:xfrm>
            <a:prstGeom prst="straightConnector1">
              <a:avLst/>
            </a:prstGeom>
            <a:noFill/>
            <a:ln w="19080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4" name="AutoShape 46"/>
            <p:cNvCxnSpPr>
              <a:cxnSpLocks noChangeShapeType="1"/>
              <a:stCxn id="107" idx="2"/>
              <a:endCxn id="91" idx="0"/>
            </p:cNvCxnSpPr>
            <p:nvPr/>
          </p:nvCxnSpPr>
          <p:spPr bwMode="auto">
            <a:xfrm flipH="1">
              <a:off x="5600700" y="4408488"/>
              <a:ext cx="506413" cy="534987"/>
            </a:xfrm>
            <a:prstGeom prst="straightConnector1">
              <a:avLst/>
            </a:prstGeom>
            <a:noFill/>
            <a:ln w="19080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75" name="Group 47"/>
            <p:cNvGrpSpPr>
              <a:grpSpLocks/>
            </p:cNvGrpSpPr>
            <p:nvPr/>
          </p:nvGrpSpPr>
          <p:grpSpPr bwMode="auto">
            <a:xfrm>
              <a:off x="6069022" y="5865821"/>
              <a:ext cx="354013" cy="376238"/>
              <a:chOff x="3823" y="3695"/>
              <a:chExt cx="223" cy="237"/>
            </a:xfrm>
          </p:grpSpPr>
          <p:sp>
            <p:nvSpPr>
              <p:cNvPr id="83" name="AutoShape 48"/>
              <p:cNvSpPr>
                <a:spLocks noChangeArrowheads="1"/>
              </p:cNvSpPr>
              <p:nvPr/>
            </p:nvSpPr>
            <p:spPr bwMode="auto">
              <a:xfrm>
                <a:off x="3823" y="3695"/>
                <a:ext cx="223" cy="237"/>
              </a:xfrm>
              <a:prstGeom prst="roundRect">
                <a:avLst>
                  <a:gd name="adj" fmla="val 16667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 w="19080">
                <a:solidFill>
                  <a:srgbClr val="40458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dirty="0"/>
                  <a:t>H</a:t>
                </a:r>
              </a:p>
            </p:txBody>
          </p:sp>
          <p:grpSp>
            <p:nvGrpSpPr>
              <p:cNvPr id="84" name="Group 49"/>
              <p:cNvGrpSpPr>
                <a:grpSpLocks/>
              </p:cNvGrpSpPr>
              <p:nvPr/>
            </p:nvGrpSpPr>
            <p:grpSpPr bwMode="auto">
              <a:xfrm>
                <a:off x="3835" y="3707"/>
                <a:ext cx="199" cy="213"/>
                <a:chOff x="3835" y="3707"/>
                <a:chExt cx="199" cy="213"/>
              </a:xfrm>
            </p:grpSpPr>
            <p:sp>
              <p:nvSpPr>
                <p:cNvPr id="85" name="AutoShape 50"/>
                <p:cNvSpPr>
                  <a:spLocks noChangeArrowheads="1"/>
                </p:cNvSpPr>
                <p:nvPr/>
              </p:nvSpPr>
              <p:spPr bwMode="auto">
                <a:xfrm>
                  <a:off x="3835" y="3707"/>
                  <a:ext cx="199" cy="213"/>
                </a:xfrm>
                <a:prstGeom prst="roundRect">
                  <a:avLst>
                    <a:gd name="adj" fmla="val 505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6" name="AutoShape 51"/>
                <p:cNvSpPr>
                  <a:spLocks noChangeArrowheads="1"/>
                </p:cNvSpPr>
                <p:nvPr/>
              </p:nvSpPr>
              <p:spPr bwMode="auto">
                <a:xfrm>
                  <a:off x="3877" y="3712"/>
                  <a:ext cx="115" cy="204"/>
                </a:xfrm>
                <a:prstGeom prst="roundRect">
                  <a:avLst>
                    <a:gd name="adj" fmla="val 505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40458C"/>
                    </a:buClr>
                    <a:buSzPct val="100000"/>
                    <a:buFont typeface="Tahoma" pitchFamily="34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</a:pPr>
                  <a:endParaRPr lang="en-GB" sz="1600" dirty="0">
                    <a:solidFill>
                      <a:schemeClr val="tx1"/>
                    </a:solidFill>
                    <a:latin typeface="Tahoma" pitchFamily="34" charset="0"/>
                  </a:endParaRPr>
                </a:p>
              </p:txBody>
            </p:sp>
          </p:grpSp>
        </p:grpSp>
        <p:cxnSp>
          <p:nvCxnSpPr>
            <p:cNvPr id="76" name="AutoShape 52"/>
            <p:cNvCxnSpPr>
              <a:cxnSpLocks noChangeShapeType="1"/>
              <a:stCxn id="87" idx="2"/>
              <a:endCxn id="83" idx="0"/>
            </p:cNvCxnSpPr>
            <p:nvPr/>
          </p:nvCxnSpPr>
          <p:spPr bwMode="auto">
            <a:xfrm flipH="1">
              <a:off x="6245225" y="5324475"/>
              <a:ext cx="368300" cy="541338"/>
            </a:xfrm>
            <a:prstGeom prst="straightConnector1">
              <a:avLst/>
            </a:prstGeom>
            <a:noFill/>
            <a:ln w="19080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77" name="Group 53"/>
            <p:cNvGrpSpPr>
              <a:grpSpLocks/>
            </p:cNvGrpSpPr>
            <p:nvPr/>
          </p:nvGrpSpPr>
          <p:grpSpPr bwMode="auto">
            <a:xfrm>
              <a:off x="6761179" y="5857890"/>
              <a:ext cx="425451" cy="384176"/>
              <a:chOff x="4259" y="3690"/>
              <a:chExt cx="268" cy="242"/>
            </a:xfrm>
          </p:grpSpPr>
          <p:sp>
            <p:nvSpPr>
              <p:cNvPr id="79" name="AutoShape 54"/>
              <p:cNvSpPr>
                <a:spLocks noChangeArrowheads="1"/>
              </p:cNvSpPr>
              <p:nvPr/>
            </p:nvSpPr>
            <p:spPr bwMode="auto">
              <a:xfrm>
                <a:off x="4284" y="3690"/>
                <a:ext cx="229" cy="242"/>
              </a:xfrm>
              <a:prstGeom prst="roundRect">
                <a:avLst>
                  <a:gd name="adj" fmla="val 16667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 w="19080">
                <a:solidFill>
                  <a:srgbClr val="40458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80" name="Group 55"/>
              <p:cNvGrpSpPr>
                <a:grpSpLocks/>
              </p:cNvGrpSpPr>
              <p:nvPr/>
            </p:nvGrpSpPr>
            <p:grpSpPr bwMode="auto">
              <a:xfrm>
                <a:off x="4259" y="3704"/>
                <a:ext cx="268" cy="220"/>
                <a:chOff x="4259" y="3704"/>
                <a:chExt cx="268" cy="220"/>
              </a:xfrm>
            </p:grpSpPr>
            <p:sp>
              <p:nvSpPr>
                <p:cNvPr id="81" name="AutoShape 56"/>
                <p:cNvSpPr>
                  <a:spLocks noChangeArrowheads="1"/>
                </p:cNvSpPr>
                <p:nvPr/>
              </p:nvSpPr>
              <p:spPr bwMode="auto">
                <a:xfrm>
                  <a:off x="4297" y="3704"/>
                  <a:ext cx="161" cy="219"/>
                </a:xfrm>
                <a:prstGeom prst="roundRect">
                  <a:avLst>
                    <a:gd name="adj" fmla="val 625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" name="AutoShape 57"/>
                <p:cNvSpPr>
                  <a:spLocks noChangeArrowheads="1"/>
                </p:cNvSpPr>
                <p:nvPr/>
              </p:nvSpPr>
              <p:spPr bwMode="auto">
                <a:xfrm>
                  <a:off x="4259" y="3720"/>
                  <a:ext cx="268" cy="204"/>
                </a:xfrm>
                <a:prstGeom prst="roundRect">
                  <a:avLst>
                    <a:gd name="adj" fmla="val 625"/>
                  </a:avLst>
                </a:prstGeom>
                <a:no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0000" tIns="46800" rIns="90000" bIns="46800" anchor="ctr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40458C"/>
                    </a:buClr>
                    <a:buSzPct val="100000"/>
                    <a:buFont typeface="Tahoma" pitchFamily="34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</a:pPr>
                  <a:r>
                    <a:rPr lang="en-GB" sz="1600" dirty="0">
                      <a:solidFill>
                        <a:schemeClr val="tx1"/>
                      </a:solidFill>
                      <a:latin typeface="Tahoma" pitchFamily="34" charset="0"/>
                    </a:rPr>
                    <a:t>I</a:t>
                  </a:r>
                </a:p>
              </p:txBody>
            </p:sp>
          </p:grpSp>
        </p:grpSp>
        <p:cxnSp>
          <p:nvCxnSpPr>
            <p:cNvPr id="78" name="AutoShape 58"/>
            <p:cNvCxnSpPr>
              <a:cxnSpLocks noChangeShapeType="1"/>
              <a:stCxn id="87" idx="2"/>
              <a:endCxn id="79" idx="0"/>
            </p:cNvCxnSpPr>
            <p:nvPr/>
          </p:nvCxnSpPr>
          <p:spPr bwMode="auto">
            <a:xfrm>
              <a:off x="6614330" y="5324483"/>
              <a:ext cx="368306" cy="533408"/>
            </a:xfrm>
            <a:prstGeom prst="straightConnector1">
              <a:avLst/>
            </a:prstGeom>
            <a:noFill/>
            <a:ln w="19080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15" name="TextBox 114"/>
          <p:cNvSpPr txBox="1"/>
          <p:nvPr/>
        </p:nvSpPr>
        <p:spPr>
          <a:xfrm>
            <a:off x="5436096" y="4869160"/>
            <a:ext cx="34107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Post-order Traversal:</a:t>
            </a:r>
          </a:p>
          <a:p>
            <a:pPr algn="ctr"/>
            <a:r>
              <a:rPr lang="en-US" sz="2400" dirty="0"/>
              <a:t>D,H,I,E,B,F,G,C,A</a:t>
            </a:r>
          </a:p>
        </p:txBody>
      </p:sp>
      <p:sp>
        <p:nvSpPr>
          <p:cNvPr id="116" name="TextBox 115"/>
          <p:cNvSpPr txBox="1"/>
          <p:nvPr/>
        </p:nvSpPr>
        <p:spPr bwMode="auto">
          <a:xfrm>
            <a:off x="6372200" y="6597352"/>
            <a:ext cx="737752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Trees</a:t>
            </a:r>
          </a:p>
        </p:txBody>
      </p:sp>
    </p:spTree>
    <p:extLst>
      <p:ext uri="{BB962C8B-B14F-4D97-AF65-F5344CB8AC3E}">
        <p14:creationId xmlns:p14="http://schemas.microsoft.com/office/powerpoint/2010/main" val="1538920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In-order traversal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3528" y="1268760"/>
            <a:ext cx="507127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inorder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(node):</a:t>
            </a: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Input: root node of tree</a:t>
            </a:r>
          </a:p>
          <a:p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//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Output: None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  if node has left child</a:t>
            </a:r>
          </a:p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inorder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node.left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  visit(node)</a:t>
            </a:r>
          </a:p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  if node has right child</a:t>
            </a:r>
          </a:p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inorder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node.right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  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364088" y="4797152"/>
            <a:ext cx="34107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In-order Traversal:</a:t>
            </a:r>
          </a:p>
          <a:p>
            <a:pPr algn="ctr"/>
            <a:r>
              <a:rPr lang="en-US" sz="2400" dirty="0"/>
              <a:t>D,B,H,E,I,A,F,C,G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5436096" y="1268760"/>
            <a:ext cx="3338517" cy="3124212"/>
            <a:chOff x="5422908" y="3117854"/>
            <a:chExt cx="3338517" cy="3124212"/>
          </a:xfrm>
        </p:grpSpPr>
        <p:grpSp>
          <p:nvGrpSpPr>
            <p:cNvPr id="63" name="Group 62"/>
            <p:cNvGrpSpPr>
              <a:grpSpLocks/>
            </p:cNvGrpSpPr>
            <p:nvPr/>
          </p:nvGrpSpPr>
          <p:grpSpPr bwMode="auto">
            <a:xfrm>
              <a:off x="6924685" y="3117854"/>
              <a:ext cx="339726" cy="376238"/>
              <a:chOff x="4362" y="1964"/>
              <a:chExt cx="214" cy="237"/>
            </a:xfrm>
          </p:grpSpPr>
          <p:sp>
            <p:nvSpPr>
              <p:cNvPr id="112" name="AutoShape 7"/>
              <p:cNvSpPr>
                <a:spLocks noChangeArrowheads="1"/>
              </p:cNvSpPr>
              <p:nvPr/>
            </p:nvSpPr>
            <p:spPr bwMode="auto">
              <a:xfrm>
                <a:off x="4362" y="1964"/>
                <a:ext cx="214" cy="237"/>
              </a:xfrm>
              <a:prstGeom prst="roundRect">
                <a:avLst>
                  <a:gd name="adj" fmla="val 16819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 w="19080">
                <a:solidFill>
                  <a:srgbClr val="40458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dirty="0"/>
                  <a:t>A</a:t>
                </a:r>
              </a:p>
            </p:txBody>
          </p:sp>
          <p:grpSp>
            <p:nvGrpSpPr>
              <p:cNvPr id="113" name="Group 8"/>
              <p:cNvGrpSpPr>
                <a:grpSpLocks/>
              </p:cNvGrpSpPr>
              <p:nvPr/>
            </p:nvGrpSpPr>
            <p:grpSpPr bwMode="auto">
              <a:xfrm>
                <a:off x="4374" y="1976"/>
                <a:ext cx="191" cy="214"/>
                <a:chOff x="4374" y="1976"/>
                <a:chExt cx="191" cy="214"/>
              </a:xfrm>
            </p:grpSpPr>
            <p:sp>
              <p:nvSpPr>
                <p:cNvPr id="114" name="AutoShape 9"/>
                <p:cNvSpPr>
                  <a:spLocks noChangeArrowheads="1"/>
                </p:cNvSpPr>
                <p:nvPr/>
              </p:nvSpPr>
              <p:spPr bwMode="auto">
                <a:xfrm>
                  <a:off x="4374" y="1976"/>
                  <a:ext cx="191" cy="214"/>
                </a:xfrm>
                <a:prstGeom prst="roundRect">
                  <a:avLst>
                    <a:gd name="adj" fmla="val 523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5" name="AutoShape 10"/>
                <p:cNvSpPr>
                  <a:spLocks noChangeArrowheads="1"/>
                </p:cNvSpPr>
                <p:nvPr/>
              </p:nvSpPr>
              <p:spPr bwMode="auto">
                <a:xfrm>
                  <a:off x="4412" y="1981"/>
                  <a:ext cx="115" cy="204"/>
                </a:xfrm>
                <a:prstGeom prst="roundRect">
                  <a:avLst>
                    <a:gd name="adj" fmla="val 523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40458C"/>
                    </a:buClr>
                    <a:buSzPct val="100000"/>
                    <a:buFont typeface="Tahoma" pitchFamily="34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</a:pPr>
                  <a:endParaRPr lang="en-GB" sz="1600" dirty="0">
                    <a:solidFill>
                      <a:schemeClr val="tx1"/>
                    </a:solidFill>
                    <a:latin typeface="Tahoma" pitchFamily="34" charset="0"/>
                  </a:endParaRPr>
                </a:p>
              </p:txBody>
            </p:sp>
          </p:grpSp>
        </p:grpSp>
        <p:grpSp>
          <p:nvGrpSpPr>
            <p:cNvPr id="64" name="Group 11"/>
            <p:cNvGrpSpPr>
              <a:grpSpLocks/>
            </p:cNvGrpSpPr>
            <p:nvPr/>
          </p:nvGrpSpPr>
          <p:grpSpPr bwMode="auto">
            <a:xfrm>
              <a:off x="5938829" y="4032255"/>
              <a:ext cx="336549" cy="376238"/>
              <a:chOff x="3741" y="2540"/>
              <a:chExt cx="212" cy="237"/>
            </a:xfrm>
          </p:grpSpPr>
          <p:sp>
            <p:nvSpPr>
              <p:cNvPr id="108" name="AutoShape 12"/>
              <p:cNvSpPr>
                <a:spLocks noChangeArrowheads="1"/>
              </p:cNvSpPr>
              <p:nvPr/>
            </p:nvSpPr>
            <p:spPr bwMode="auto">
              <a:xfrm>
                <a:off x="3741" y="2540"/>
                <a:ext cx="212" cy="237"/>
              </a:xfrm>
              <a:prstGeom prst="roundRect">
                <a:avLst>
                  <a:gd name="adj" fmla="val 16509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 w="19080">
                <a:solidFill>
                  <a:srgbClr val="40458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dirty="0"/>
                  <a:t>B</a:t>
                </a:r>
              </a:p>
            </p:txBody>
          </p:sp>
          <p:grpSp>
            <p:nvGrpSpPr>
              <p:cNvPr id="109" name="Group 13"/>
              <p:cNvGrpSpPr>
                <a:grpSpLocks/>
              </p:cNvGrpSpPr>
              <p:nvPr/>
            </p:nvGrpSpPr>
            <p:grpSpPr bwMode="auto">
              <a:xfrm>
                <a:off x="3753" y="2552"/>
                <a:ext cx="189" cy="214"/>
                <a:chOff x="3753" y="2552"/>
                <a:chExt cx="189" cy="214"/>
              </a:xfrm>
            </p:grpSpPr>
            <p:sp>
              <p:nvSpPr>
                <p:cNvPr id="110" name="AutoShape 14"/>
                <p:cNvSpPr>
                  <a:spLocks noChangeArrowheads="1"/>
                </p:cNvSpPr>
                <p:nvPr/>
              </p:nvSpPr>
              <p:spPr bwMode="auto">
                <a:xfrm>
                  <a:off x="3753" y="2552"/>
                  <a:ext cx="189" cy="214"/>
                </a:xfrm>
                <a:prstGeom prst="roundRect">
                  <a:avLst>
                    <a:gd name="adj" fmla="val 528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1" name="AutoShape 15"/>
                <p:cNvSpPr>
                  <a:spLocks noChangeArrowheads="1"/>
                </p:cNvSpPr>
                <p:nvPr/>
              </p:nvSpPr>
              <p:spPr bwMode="auto">
                <a:xfrm>
                  <a:off x="3790" y="2557"/>
                  <a:ext cx="115" cy="204"/>
                </a:xfrm>
                <a:prstGeom prst="roundRect">
                  <a:avLst>
                    <a:gd name="adj" fmla="val 528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40458C"/>
                    </a:buClr>
                    <a:buSzPct val="100000"/>
                    <a:buFont typeface="Tahoma" pitchFamily="34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</a:pPr>
                  <a:endParaRPr lang="en-GB" sz="1600" dirty="0">
                    <a:solidFill>
                      <a:schemeClr val="tx1"/>
                    </a:solidFill>
                    <a:latin typeface="Tahoma" pitchFamily="34" charset="0"/>
                  </a:endParaRPr>
                </a:p>
              </p:txBody>
            </p:sp>
          </p:grpSp>
        </p:grpSp>
        <p:grpSp>
          <p:nvGrpSpPr>
            <p:cNvPr id="65" name="Group 16"/>
            <p:cNvGrpSpPr>
              <a:grpSpLocks/>
            </p:cNvGrpSpPr>
            <p:nvPr/>
          </p:nvGrpSpPr>
          <p:grpSpPr bwMode="auto">
            <a:xfrm>
              <a:off x="7905762" y="4030668"/>
              <a:ext cx="339726" cy="379413"/>
              <a:chOff x="4980" y="2539"/>
              <a:chExt cx="214" cy="239"/>
            </a:xfrm>
          </p:grpSpPr>
          <p:sp>
            <p:nvSpPr>
              <p:cNvPr id="104" name="AutoShape 17"/>
              <p:cNvSpPr>
                <a:spLocks noChangeArrowheads="1"/>
              </p:cNvSpPr>
              <p:nvPr/>
            </p:nvSpPr>
            <p:spPr bwMode="auto">
              <a:xfrm>
                <a:off x="4980" y="2539"/>
                <a:ext cx="214" cy="239"/>
              </a:xfrm>
              <a:prstGeom prst="roundRect">
                <a:avLst>
                  <a:gd name="adj" fmla="val 16819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 w="19080">
                <a:solidFill>
                  <a:srgbClr val="40458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05" name="Group 18"/>
              <p:cNvGrpSpPr>
                <a:grpSpLocks/>
              </p:cNvGrpSpPr>
              <p:nvPr/>
            </p:nvGrpSpPr>
            <p:grpSpPr bwMode="auto">
              <a:xfrm>
                <a:off x="4991" y="2551"/>
                <a:ext cx="192" cy="216"/>
                <a:chOff x="4991" y="2551"/>
                <a:chExt cx="192" cy="216"/>
              </a:xfrm>
            </p:grpSpPr>
            <p:sp>
              <p:nvSpPr>
                <p:cNvPr id="106" name="AutoShape 19"/>
                <p:cNvSpPr>
                  <a:spLocks noChangeArrowheads="1"/>
                </p:cNvSpPr>
                <p:nvPr/>
              </p:nvSpPr>
              <p:spPr bwMode="auto">
                <a:xfrm>
                  <a:off x="4992" y="2551"/>
                  <a:ext cx="191" cy="216"/>
                </a:xfrm>
                <a:prstGeom prst="roundRect">
                  <a:avLst>
                    <a:gd name="adj" fmla="val 523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" name="AutoShape 20"/>
                <p:cNvSpPr>
                  <a:spLocks noChangeArrowheads="1"/>
                </p:cNvSpPr>
                <p:nvPr/>
              </p:nvSpPr>
              <p:spPr bwMode="auto">
                <a:xfrm>
                  <a:off x="4991" y="2557"/>
                  <a:ext cx="192" cy="204"/>
                </a:xfrm>
                <a:prstGeom prst="roundRect">
                  <a:avLst>
                    <a:gd name="adj" fmla="val 523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40458C"/>
                    </a:buClr>
                    <a:buSzPct val="100000"/>
                    <a:buFont typeface="Tahoma" pitchFamily="34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</a:pPr>
                  <a:r>
                    <a:rPr lang="en-GB" sz="1600" dirty="0">
                      <a:solidFill>
                        <a:schemeClr val="tx1"/>
                      </a:solidFill>
                      <a:latin typeface="Tahoma" pitchFamily="34" charset="0"/>
                    </a:rPr>
                    <a:t>C</a:t>
                  </a:r>
                </a:p>
              </p:txBody>
            </p:sp>
          </p:grpSp>
        </p:grpSp>
        <p:grpSp>
          <p:nvGrpSpPr>
            <p:cNvPr id="66" name="Group 21"/>
            <p:cNvGrpSpPr>
              <a:grpSpLocks/>
            </p:cNvGrpSpPr>
            <p:nvPr/>
          </p:nvGrpSpPr>
          <p:grpSpPr bwMode="auto">
            <a:xfrm>
              <a:off x="7424726" y="4945070"/>
              <a:ext cx="320674" cy="379413"/>
              <a:chOff x="4677" y="3115"/>
              <a:chExt cx="202" cy="239"/>
            </a:xfrm>
          </p:grpSpPr>
          <p:sp>
            <p:nvSpPr>
              <p:cNvPr id="100" name="AutoShape 22"/>
              <p:cNvSpPr>
                <a:spLocks noChangeArrowheads="1"/>
              </p:cNvSpPr>
              <p:nvPr/>
            </p:nvSpPr>
            <p:spPr bwMode="auto">
              <a:xfrm>
                <a:off x="4677" y="3115"/>
                <a:ext cx="202" cy="239"/>
              </a:xfrm>
              <a:prstGeom prst="roundRect">
                <a:avLst>
                  <a:gd name="adj" fmla="val 16829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 w="19080">
                <a:solidFill>
                  <a:srgbClr val="40458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dirty="0"/>
                  <a:t>F</a:t>
                </a:r>
              </a:p>
            </p:txBody>
          </p:sp>
          <p:grpSp>
            <p:nvGrpSpPr>
              <p:cNvPr id="101" name="Group 23"/>
              <p:cNvGrpSpPr>
                <a:grpSpLocks/>
              </p:cNvGrpSpPr>
              <p:nvPr/>
            </p:nvGrpSpPr>
            <p:grpSpPr bwMode="auto">
              <a:xfrm>
                <a:off x="4688" y="3126"/>
                <a:ext cx="180" cy="217"/>
                <a:chOff x="4688" y="3126"/>
                <a:chExt cx="180" cy="217"/>
              </a:xfrm>
            </p:grpSpPr>
            <p:sp>
              <p:nvSpPr>
                <p:cNvPr id="102" name="AutoShape 24"/>
                <p:cNvSpPr>
                  <a:spLocks noChangeArrowheads="1"/>
                </p:cNvSpPr>
                <p:nvPr/>
              </p:nvSpPr>
              <p:spPr bwMode="auto">
                <a:xfrm>
                  <a:off x="4688" y="3126"/>
                  <a:ext cx="180" cy="217"/>
                </a:xfrm>
                <a:prstGeom prst="roundRect">
                  <a:avLst>
                    <a:gd name="adj" fmla="val 556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" name="AutoShape 25"/>
                <p:cNvSpPr>
                  <a:spLocks noChangeArrowheads="1"/>
                </p:cNvSpPr>
                <p:nvPr/>
              </p:nvSpPr>
              <p:spPr bwMode="auto">
                <a:xfrm>
                  <a:off x="4721" y="3133"/>
                  <a:ext cx="115" cy="204"/>
                </a:xfrm>
                <a:prstGeom prst="roundRect">
                  <a:avLst>
                    <a:gd name="adj" fmla="val 556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40458C"/>
                    </a:buClr>
                    <a:buSzPct val="100000"/>
                    <a:buFont typeface="Tahoma" pitchFamily="34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</a:pPr>
                  <a:endParaRPr lang="en-GB" sz="1600" dirty="0">
                    <a:solidFill>
                      <a:schemeClr val="tx1"/>
                    </a:solidFill>
                    <a:latin typeface="Tahoma" pitchFamily="34" charset="0"/>
                  </a:endParaRPr>
                </a:p>
              </p:txBody>
            </p:sp>
          </p:grpSp>
        </p:grpSp>
        <p:grpSp>
          <p:nvGrpSpPr>
            <p:cNvPr id="67" name="Group 26"/>
            <p:cNvGrpSpPr>
              <a:grpSpLocks/>
            </p:cNvGrpSpPr>
            <p:nvPr/>
          </p:nvGrpSpPr>
          <p:grpSpPr bwMode="auto">
            <a:xfrm>
              <a:off x="8407412" y="4945070"/>
              <a:ext cx="354013" cy="379413"/>
              <a:chOff x="5296" y="3115"/>
              <a:chExt cx="223" cy="239"/>
            </a:xfrm>
          </p:grpSpPr>
          <p:sp>
            <p:nvSpPr>
              <p:cNvPr id="96" name="AutoShape 27"/>
              <p:cNvSpPr>
                <a:spLocks noChangeArrowheads="1"/>
              </p:cNvSpPr>
              <p:nvPr/>
            </p:nvSpPr>
            <p:spPr bwMode="auto">
              <a:xfrm>
                <a:off x="5296" y="3115"/>
                <a:ext cx="223" cy="239"/>
              </a:xfrm>
              <a:prstGeom prst="roundRect">
                <a:avLst>
                  <a:gd name="adj" fmla="val 16667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 w="19080">
                <a:solidFill>
                  <a:srgbClr val="40458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97" name="Group 28"/>
              <p:cNvGrpSpPr>
                <a:grpSpLocks/>
              </p:cNvGrpSpPr>
              <p:nvPr/>
            </p:nvGrpSpPr>
            <p:grpSpPr bwMode="auto">
              <a:xfrm>
                <a:off x="5307" y="3127"/>
                <a:ext cx="200" cy="215"/>
                <a:chOff x="5307" y="3127"/>
                <a:chExt cx="200" cy="215"/>
              </a:xfrm>
            </p:grpSpPr>
            <p:sp>
              <p:nvSpPr>
                <p:cNvPr id="98" name="AutoShape 29"/>
                <p:cNvSpPr>
                  <a:spLocks noChangeArrowheads="1"/>
                </p:cNvSpPr>
                <p:nvPr/>
              </p:nvSpPr>
              <p:spPr bwMode="auto">
                <a:xfrm>
                  <a:off x="5308" y="3127"/>
                  <a:ext cx="199" cy="215"/>
                </a:xfrm>
                <a:prstGeom prst="roundRect">
                  <a:avLst>
                    <a:gd name="adj" fmla="val 505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9" name="AutoShape 30"/>
                <p:cNvSpPr>
                  <a:spLocks noChangeArrowheads="1"/>
                </p:cNvSpPr>
                <p:nvPr/>
              </p:nvSpPr>
              <p:spPr bwMode="auto">
                <a:xfrm>
                  <a:off x="5307" y="3133"/>
                  <a:ext cx="200" cy="204"/>
                </a:xfrm>
                <a:prstGeom prst="roundRect">
                  <a:avLst>
                    <a:gd name="adj" fmla="val 505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40458C"/>
                    </a:buClr>
                    <a:buSzPct val="100000"/>
                    <a:buFont typeface="Tahoma" pitchFamily="34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</a:pPr>
                  <a:r>
                    <a:rPr lang="en-GB" sz="1600" dirty="0">
                      <a:solidFill>
                        <a:schemeClr val="tx1"/>
                      </a:solidFill>
                      <a:latin typeface="Tahoma" pitchFamily="34" charset="0"/>
                    </a:rPr>
                    <a:t>G</a:t>
                  </a:r>
                </a:p>
              </p:txBody>
            </p:sp>
          </p:grpSp>
        </p:grpSp>
        <p:grpSp>
          <p:nvGrpSpPr>
            <p:cNvPr id="68" name="Group 31"/>
            <p:cNvGrpSpPr>
              <a:grpSpLocks/>
            </p:cNvGrpSpPr>
            <p:nvPr/>
          </p:nvGrpSpPr>
          <p:grpSpPr bwMode="auto">
            <a:xfrm>
              <a:off x="5422908" y="4943482"/>
              <a:ext cx="355601" cy="379413"/>
              <a:chOff x="3416" y="3114"/>
              <a:chExt cx="224" cy="239"/>
            </a:xfrm>
          </p:grpSpPr>
          <p:sp>
            <p:nvSpPr>
              <p:cNvPr id="92" name="AutoShape 32"/>
              <p:cNvSpPr>
                <a:spLocks noChangeArrowheads="1"/>
              </p:cNvSpPr>
              <p:nvPr/>
            </p:nvSpPr>
            <p:spPr bwMode="auto">
              <a:xfrm>
                <a:off x="3416" y="3114"/>
                <a:ext cx="224" cy="239"/>
              </a:xfrm>
              <a:prstGeom prst="roundRect">
                <a:avLst>
                  <a:gd name="adj" fmla="val 16514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 w="19080">
                <a:solidFill>
                  <a:srgbClr val="40458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dirty="0"/>
                  <a:t>D</a:t>
                </a:r>
              </a:p>
            </p:txBody>
          </p:sp>
          <p:grpSp>
            <p:nvGrpSpPr>
              <p:cNvPr id="93" name="Group 33"/>
              <p:cNvGrpSpPr>
                <a:grpSpLocks/>
              </p:cNvGrpSpPr>
              <p:nvPr/>
            </p:nvGrpSpPr>
            <p:grpSpPr bwMode="auto">
              <a:xfrm>
                <a:off x="3429" y="3127"/>
                <a:ext cx="199" cy="214"/>
                <a:chOff x="3429" y="3127"/>
                <a:chExt cx="199" cy="214"/>
              </a:xfrm>
            </p:grpSpPr>
            <p:sp>
              <p:nvSpPr>
                <p:cNvPr id="94" name="AutoShape 34"/>
                <p:cNvSpPr>
                  <a:spLocks noChangeArrowheads="1"/>
                </p:cNvSpPr>
                <p:nvPr/>
              </p:nvSpPr>
              <p:spPr bwMode="auto">
                <a:xfrm>
                  <a:off x="3429" y="3127"/>
                  <a:ext cx="199" cy="214"/>
                </a:xfrm>
                <a:prstGeom prst="roundRect">
                  <a:avLst>
                    <a:gd name="adj" fmla="val 505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5" name="AutoShape 35"/>
                <p:cNvSpPr>
                  <a:spLocks noChangeArrowheads="1"/>
                </p:cNvSpPr>
                <p:nvPr/>
              </p:nvSpPr>
              <p:spPr bwMode="auto">
                <a:xfrm>
                  <a:off x="3471" y="3132"/>
                  <a:ext cx="115" cy="204"/>
                </a:xfrm>
                <a:prstGeom prst="roundRect">
                  <a:avLst>
                    <a:gd name="adj" fmla="val 505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40458C"/>
                    </a:buClr>
                    <a:buSzPct val="100000"/>
                    <a:buFont typeface="Tahoma" pitchFamily="34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</a:pPr>
                  <a:endParaRPr lang="en-GB" sz="1600" dirty="0">
                    <a:solidFill>
                      <a:schemeClr val="tx1"/>
                    </a:solidFill>
                    <a:latin typeface="Tahoma" pitchFamily="34" charset="0"/>
                  </a:endParaRPr>
                </a:p>
              </p:txBody>
            </p:sp>
          </p:grpSp>
        </p:grpSp>
        <p:grpSp>
          <p:nvGrpSpPr>
            <p:cNvPr id="69" name="Group 36"/>
            <p:cNvGrpSpPr>
              <a:grpSpLocks/>
            </p:cNvGrpSpPr>
            <p:nvPr/>
          </p:nvGrpSpPr>
          <p:grpSpPr bwMode="auto">
            <a:xfrm>
              <a:off x="6450023" y="4945070"/>
              <a:ext cx="328613" cy="379413"/>
              <a:chOff x="4063" y="3115"/>
              <a:chExt cx="207" cy="239"/>
            </a:xfrm>
          </p:grpSpPr>
          <p:sp>
            <p:nvSpPr>
              <p:cNvPr id="88" name="AutoShape 37"/>
              <p:cNvSpPr>
                <a:spLocks noChangeArrowheads="1"/>
              </p:cNvSpPr>
              <p:nvPr/>
            </p:nvSpPr>
            <p:spPr bwMode="auto">
              <a:xfrm>
                <a:off x="4063" y="3115"/>
                <a:ext cx="207" cy="239"/>
              </a:xfrm>
              <a:prstGeom prst="roundRect">
                <a:avLst>
                  <a:gd name="adj" fmla="val 16505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 w="19080">
                <a:solidFill>
                  <a:srgbClr val="40458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dirty="0"/>
                  <a:t>E</a:t>
                </a:r>
              </a:p>
            </p:txBody>
          </p:sp>
          <p:grpSp>
            <p:nvGrpSpPr>
              <p:cNvPr id="89" name="Group 38"/>
              <p:cNvGrpSpPr>
                <a:grpSpLocks/>
              </p:cNvGrpSpPr>
              <p:nvPr/>
            </p:nvGrpSpPr>
            <p:grpSpPr bwMode="auto">
              <a:xfrm>
                <a:off x="4075" y="3127"/>
                <a:ext cx="184" cy="216"/>
                <a:chOff x="4075" y="3127"/>
                <a:chExt cx="184" cy="216"/>
              </a:xfrm>
            </p:grpSpPr>
            <p:sp>
              <p:nvSpPr>
                <p:cNvPr id="90" name="AutoShape 39"/>
                <p:cNvSpPr>
                  <a:spLocks noChangeArrowheads="1"/>
                </p:cNvSpPr>
                <p:nvPr/>
              </p:nvSpPr>
              <p:spPr bwMode="auto">
                <a:xfrm>
                  <a:off x="4075" y="3127"/>
                  <a:ext cx="184" cy="216"/>
                </a:xfrm>
                <a:prstGeom prst="roundRect">
                  <a:avLst>
                    <a:gd name="adj" fmla="val 542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1" name="AutoShape 40"/>
                <p:cNvSpPr>
                  <a:spLocks noChangeArrowheads="1"/>
                </p:cNvSpPr>
                <p:nvPr/>
              </p:nvSpPr>
              <p:spPr bwMode="auto">
                <a:xfrm>
                  <a:off x="4110" y="3133"/>
                  <a:ext cx="115" cy="204"/>
                </a:xfrm>
                <a:prstGeom prst="roundRect">
                  <a:avLst>
                    <a:gd name="adj" fmla="val 542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40458C"/>
                    </a:buClr>
                    <a:buSzPct val="100000"/>
                    <a:buFont typeface="Tahoma" pitchFamily="34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</a:pPr>
                  <a:endParaRPr lang="en-GB" sz="1600" dirty="0">
                    <a:solidFill>
                      <a:schemeClr val="tx1"/>
                    </a:solidFill>
                    <a:latin typeface="Tahoma" pitchFamily="34" charset="0"/>
                  </a:endParaRPr>
                </a:p>
              </p:txBody>
            </p:sp>
          </p:grpSp>
        </p:grpSp>
        <p:cxnSp>
          <p:nvCxnSpPr>
            <p:cNvPr id="70" name="AutoShape 41"/>
            <p:cNvCxnSpPr>
              <a:cxnSpLocks noChangeShapeType="1"/>
              <a:stCxn id="112" idx="2"/>
              <a:endCxn id="108" idx="0"/>
            </p:cNvCxnSpPr>
            <p:nvPr/>
          </p:nvCxnSpPr>
          <p:spPr bwMode="auto">
            <a:xfrm flipH="1">
              <a:off x="6107113" y="3494088"/>
              <a:ext cx="987425" cy="538162"/>
            </a:xfrm>
            <a:prstGeom prst="straightConnector1">
              <a:avLst/>
            </a:prstGeom>
            <a:noFill/>
            <a:ln w="19080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" name="AutoShape 42"/>
            <p:cNvCxnSpPr>
              <a:cxnSpLocks noChangeShapeType="1"/>
              <a:stCxn id="112" idx="2"/>
              <a:endCxn id="104" idx="0"/>
            </p:cNvCxnSpPr>
            <p:nvPr/>
          </p:nvCxnSpPr>
          <p:spPr bwMode="auto">
            <a:xfrm>
              <a:off x="7094538" y="3494088"/>
              <a:ext cx="981075" cy="536575"/>
            </a:xfrm>
            <a:prstGeom prst="straightConnector1">
              <a:avLst/>
            </a:prstGeom>
            <a:noFill/>
            <a:ln w="19080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" name="AutoShape 43"/>
            <p:cNvCxnSpPr>
              <a:cxnSpLocks noChangeShapeType="1"/>
              <a:stCxn id="104" idx="2"/>
              <a:endCxn id="96" idx="0"/>
            </p:cNvCxnSpPr>
            <p:nvPr/>
          </p:nvCxnSpPr>
          <p:spPr bwMode="auto">
            <a:xfrm>
              <a:off x="8075613" y="4410075"/>
              <a:ext cx="509587" cy="534988"/>
            </a:xfrm>
            <a:prstGeom prst="straightConnector1">
              <a:avLst/>
            </a:prstGeom>
            <a:noFill/>
            <a:ln w="19080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3" name="AutoShape 44"/>
            <p:cNvCxnSpPr>
              <a:cxnSpLocks noChangeShapeType="1"/>
              <a:stCxn id="104" idx="2"/>
              <a:endCxn id="100" idx="0"/>
            </p:cNvCxnSpPr>
            <p:nvPr/>
          </p:nvCxnSpPr>
          <p:spPr bwMode="auto">
            <a:xfrm flipH="1">
              <a:off x="7585075" y="4410075"/>
              <a:ext cx="490538" cy="534988"/>
            </a:xfrm>
            <a:prstGeom prst="straightConnector1">
              <a:avLst/>
            </a:prstGeom>
            <a:noFill/>
            <a:ln w="19080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4" name="AutoShape 45"/>
            <p:cNvCxnSpPr>
              <a:cxnSpLocks noChangeShapeType="1"/>
              <a:stCxn id="108" idx="2"/>
              <a:endCxn id="88" idx="0"/>
            </p:cNvCxnSpPr>
            <p:nvPr/>
          </p:nvCxnSpPr>
          <p:spPr bwMode="auto">
            <a:xfrm>
              <a:off x="6107113" y="4408488"/>
              <a:ext cx="508000" cy="536575"/>
            </a:xfrm>
            <a:prstGeom prst="straightConnector1">
              <a:avLst/>
            </a:prstGeom>
            <a:noFill/>
            <a:ln w="19080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5" name="AutoShape 46"/>
            <p:cNvCxnSpPr>
              <a:cxnSpLocks noChangeShapeType="1"/>
              <a:stCxn id="108" idx="2"/>
              <a:endCxn id="92" idx="0"/>
            </p:cNvCxnSpPr>
            <p:nvPr/>
          </p:nvCxnSpPr>
          <p:spPr bwMode="auto">
            <a:xfrm flipH="1">
              <a:off x="5600700" y="4408488"/>
              <a:ext cx="506413" cy="534987"/>
            </a:xfrm>
            <a:prstGeom prst="straightConnector1">
              <a:avLst/>
            </a:prstGeom>
            <a:noFill/>
            <a:ln w="19080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76" name="Group 47"/>
            <p:cNvGrpSpPr>
              <a:grpSpLocks/>
            </p:cNvGrpSpPr>
            <p:nvPr/>
          </p:nvGrpSpPr>
          <p:grpSpPr bwMode="auto">
            <a:xfrm>
              <a:off x="6069022" y="5865821"/>
              <a:ext cx="354013" cy="376238"/>
              <a:chOff x="3823" y="3695"/>
              <a:chExt cx="223" cy="237"/>
            </a:xfrm>
          </p:grpSpPr>
          <p:sp>
            <p:nvSpPr>
              <p:cNvPr id="84" name="AutoShape 48"/>
              <p:cNvSpPr>
                <a:spLocks noChangeArrowheads="1"/>
              </p:cNvSpPr>
              <p:nvPr/>
            </p:nvSpPr>
            <p:spPr bwMode="auto">
              <a:xfrm>
                <a:off x="3823" y="3695"/>
                <a:ext cx="223" cy="237"/>
              </a:xfrm>
              <a:prstGeom prst="roundRect">
                <a:avLst>
                  <a:gd name="adj" fmla="val 16667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 w="19080">
                <a:solidFill>
                  <a:srgbClr val="40458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dirty="0"/>
                  <a:t>H</a:t>
                </a:r>
              </a:p>
            </p:txBody>
          </p:sp>
          <p:grpSp>
            <p:nvGrpSpPr>
              <p:cNvPr id="85" name="Group 49"/>
              <p:cNvGrpSpPr>
                <a:grpSpLocks/>
              </p:cNvGrpSpPr>
              <p:nvPr/>
            </p:nvGrpSpPr>
            <p:grpSpPr bwMode="auto">
              <a:xfrm>
                <a:off x="3835" y="3707"/>
                <a:ext cx="199" cy="213"/>
                <a:chOff x="3835" y="3707"/>
                <a:chExt cx="199" cy="213"/>
              </a:xfrm>
            </p:grpSpPr>
            <p:sp>
              <p:nvSpPr>
                <p:cNvPr id="86" name="AutoShape 50"/>
                <p:cNvSpPr>
                  <a:spLocks noChangeArrowheads="1"/>
                </p:cNvSpPr>
                <p:nvPr/>
              </p:nvSpPr>
              <p:spPr bwMode="auto">
                <a:xfrm>
                  <a:off x="3835" y="3707"/>
                  <a:ext cx="199" cy="213"/>
                </a:xfrm>
                <a:prstGeom prst="roundRect">
                  <a:avLst>
                    <a:gd name="adj" fmla="val 505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7" name="AutoShape 51"/>
                <p:cNvSpPr>
                  <a:spLocks noChangeArrowheads="1"/>
                </p:cNvSpPr>
                <p:nvPr/>
              </p:nvSpPr>
              <p:spPr bwMode="auto">
                <a:xfrm>
                  <a:off x="3877" y="3712"/>
                  <a:ext cx="115" cy="204"/>
                </a:xfrm>
                <a:prstGeom prst="roundRect">
                  <a:avLst>
                    <a:gd name="adj" fmla="val 505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40458C"/>
                    </a:buClr>
                    <a:buSzPct val="100000"/>
                    <a:buFont typeface="Tahoma" pitchFamily="34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</a:pPr>
                  <a:endParaRPr lang="en-GB" sz="1600" dirty="0">
                    <a:solidFill>
                      <a:schemeClr val="tx1"/>
                    </a:solidFill>
                    <a:latin typeface="Tahoma" pitchFamily="34" charset="0"/>
                  </a:endParaRPr>
                </a:p>
              </p:txBody>
            </p:sp>
          </p:grpSp>
        </p:grpSp>
        <p:cxnSp>
          <p:nvCxnSpPr>
            <p:cNvPr id="77" name="AutoShape 52"/>
            <p:cNvCxnSpPr>
              <a:cxnSpLocks noChangeShapeType="1"/>
              <a:stCxn id="88" idx="2"/>
              <a:endCxn id="84" idx="0"/>
            </p:cNvCxnSpPr>
            <p:nvPr/>
          </p:nvCxnSpPr>
          <p:spPr bwMode="auto">
            <a:xfrm flipH="1">
              <a:off x="6245225" y="5324475"/>
              <a:ext cx="368300" cy="541338"/>
            </a:xfrm>
            <a:prstGeom prst="straightConnector1">
              <a:avLst/>
            </a:prstGeom>
            <a:noFill/>
            <a:ln w="19080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78" name="Group 53"/>
            <p:cNvGrpSpPr>
              <a:grpSpLocks/>
            </p:cNvGrpSpPr>
            <p:nvPr/>
          </p:nvGrpSpPr>
          <p:grpSpPr bwMode="auto">
            <a:xfrm>
              <a:off x="6761179" y="5857890"/>
              <a:ext cx="425451" cy="384176"/>
              <a:chOff x="4259" y="3690"/>
              <a:chExt cx="268" cy="242"/>
            </a:xfrm>
          </p:grpSpPr>
          <p:sp>
            <p:nvSpPr>
              <p:cNvPr id="80" name="AutoShape 54"/>
              <p:cNvSpPr>
                <a:spLocks noChangeArrowheads="1"/>
              </p:cNvSpPr>
              <p:nvPr/>
            </p:nvSpPr>
            <p:spPr bwMode="auto">
              <a:xfrm>
                <a:off x="4284" y="3690"/>
                <a:ext cx="229" cy="242"/>
              </a:xfrm>
              <a:prstGeom prst="roundRect">
                <a:avLst>
                  <a:gd name="adj" fmla="val 16667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 w="19080">
                <a:solidFill>
                  <a:srgbClr val="40458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81" name="Group 55"/>
              <p:cNvGrpSpPr>
                <a:grpSpLocks/>
              </p:cNvGrpSpPr>
              <p:nvPr/>
            </p:nvGrpSpPr>
            <p:grpSpPr bwMode="auto">
              <a:xfrm>
                <a:off x="4259" y="3704"/>
                <a:ext cx="268" cy="220"/>
                <a:chOff x="4259" y="3704"/>
                <a:chExt cx="268" cy="220"/>
              </a:xfrm>
            </p:grpSpPr>
            <p:sp>
              <p:nvSpPr>
                <p:cNvPr id="82" name="AutoShape 56"/>
                <p:cNvSpPr>
                  <a:spLocks noChangeArrowheads="1"/>
                </p:cNvSpPr>
                <p:nvPr/>
              </p:nvSpPr>
              <p:spPr bwMode="auto">
                <a:xfrm>
                  <a:off x="4297" y="3704"/>
                  <a:ext cx="161" cy="219"/>
                </a:xfrm>
                <a:prstGeom prst="roundRect">
                  <a:avLst>
                    <a:gd name="adj" fmla="val 625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3" name="AutoShape 57"/>
                <p:cNvSpPr>
                  <a:spLocks noChangeArrowheads="1"/>
                </p:cNvSpPr>
                <p:nvPr/>
              </p:nvSpPr>
              <p:spPr bwMode="auto">
                <a:xfrm>
                  <a:off x="4259" y="3720"/>
                  <a:ext cx="268" cy="204"/>
                </a:xfrm>
                <a:prstGeom prst="roundRect">
                  <a:avLst>
                    <a:gd name="adj" fmla="val 625"/>
                  </a:avLst>
                </a:prstGeom>
                <a:no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0000" tIns="46800" rIns="90000" bIns="46800" anchor="ctr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40458C"/>
                    </a:buClr>
                    <a:buSzPct val="100000"/>
                    <a:buFont typeface="Tahoma" pitchFamily="34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</a:pPr>
                  <a:r>
                    <a:rPr lang="en-GB" sz="1600" dirty="0">
                      <a:solidFill>
                        <a:schemeClr val="tx1"/>
                      </a:solidFill>
                      <a:latin typeface="Tahoma" pitchFamily="34" charset="0"/>
                    </a:rPr>
                    <a:t>I</a:t>
                  </a:r>
                </a:p>
              </p:txBody>
            </p:sp>
          </p:grpSp>
        </p:grpSp>
        <p:cxnSp>
          <p:nvCxnSpPr>
            <p:cNvPr id="79" name="AutoShape 58"/>
            <p:cNvCxnSpPr>
              <a:cxnSpLocks noChangeShapeType="1"/>
              <a:stCxn id="88" idx="2"/>
              <a:endCxn id="80" idx="0"/>
            </p:cNvCxnSpPr>
            <p:nvPr/>
          </p:nvCxnSpPr>
          <p:spPr bwMode="auto">
            <a:xfrm>
              <a:off x="6614330" y="5324483"/>
              <a:ext cx="368306" cy="533408"/>
            </a:xfrm>
            <a:prstGeom prst="straightConnector1">
              <a:avLst/>
            </a:prstGeom>
            <a:noFill/>
            <a:ln w="19080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16" name="TextBox 115"/>
          <p:cNvSpPr txBox="1"/>
          <p:nvPr/>
        </p:nvSpPr>
        <p:spPr bwMode="auto">
          <a:xfrm>
            <a:off x="6372200" y="6597352"/>
            <a:ext cx="737752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Trees</a:t>
            </a:r>
          </a:p>
        </p:txBody>
      </p:sp>
    </p:spTree>
    <p:extLst>
      <p:ext uri="{BB962C8B-B14F-4D97-AF65-F5344CB8AC3E}">
        <p14:creationId xmlns:p14="http://schemas.microsoft.com/office/powerpoint/2010/main" val="5169108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Problem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/>
              <a:t>Given the root of a tree, determine if the tree is perfect</a:t>
            </a:r>
          </a:p>
          <a:p>
            <a:endParaRPr lang="en-US" dirty="0"/>
          </a:p>
          <a:p>
            <a:r>
              <a:rPr lang="en-US" dirty="0"/>
              <a:t>Best traversal: </a:t>
            </a:r>
            <a:r>
              <a:rPr lang="en-US" b="1" dirty="0">
                <a:solidFill>
                  <a:srgbClr val="FF5840"/>
                </a:solidFill>
              </a:rPr>
              <a:t>breadth-first</a:t>
            </a:r>
            <a:endParaRPr lang="en-US" dirty="0">
              <a:solidFill>
                <a:srgbClr val="FF5840"/>
              </a:solidFill>
            </a:endParaRPr>
          </a:p>
          <a:p>
            <a:pPr lvl="1"/>
            <a:r>
              <a:rPr lang="en-US" dirty="0">
                <a:solidFill>
                  <a:srgbClr val="000000"/>
                </a:solidFill>
              </a:rPr>
              <a:t>This problem is easiest solved by traversing the tree level-by-level</a:t>
            </a:r>
            <a:endParaRPr lang="en-US" dirty="0"/>
          </a:p>
          <a:p>
            <a:pPr lvl="1"/>
            <a:r>
              <a:rPr lang="en-US" dirty="0">
                <a:solidFill>
                  <a:srgbClr val="000000"/>
                </a:solidFill>
              </a:rPr>
              <a:t>We can keep track of the current level, and at each level count the number of nodes we see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Each level should have exactly twice as many nodes as the last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There are other ways to solve this problem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6372200" y="6597352"/>
            <a:ext cx="737752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Trees</a:t>
            </a:r>
          </a:p>
        </p:txBody>
      </p:sp>
    </p:spTree>
    <p:extLst>
      <p:ext uri="{BB962C8B-B14F-4D97-AF65-F5344CB8AC3E}">
        <p14:creationId xmlns:p14="http://schemas.microsoft.com/office/powerpoint/2010/main" val="400237455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Problem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5257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Given an arithmetic expression tree, evaluate the expression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Best traversal: </a:t>
            </a:r>
            <a:r>
              <a:rPr lang="en-US" b="1" dirty="0">
                <a:solidFill>
                  <a:srgbClr val="FF5840"/>
                </a:solidFill>
              </a:rPr>
              <a:t>post-order</a:t>
            </a:r>
          </a:p>
          <a:p>
            <a:pPr lvl="1"/>
            <a:r>
              <a:rPr lang="en-US" dirty="0"/>
              <a:t>In order to evaluate an arithmetic operation, you first need to </a:t>
            </a:r>
            <a:r>
              <a:rPr lang="en-US" i="1" dirty="0"/>
              <a:t>evaluate the sub-expression on each side</a:t>
            </a:r>
          </a:p>
          <a:p>
            <a:pPr lvl="1"/>
            <a:r>
              <a:rPr lang="en-US" dirty="0"/>
              <a:t>What should you do when you get to a leaf?</a:t>
            </a:r>
          </a:p>
          <a:p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5105400" y="2514600"/>
            <a:ext cx="2819400" cy="2286000"/>
            <a:chOff x="5422908" y="3117854"/>
            <a:chExt cx="3338517" cy="3124212"/>
          </a:xfrm>
        </p:grpSpPr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6924685" y="3117854"/>
              <a:ext cx="339726" cy="376238"/>
              <a:chOff x="4362" y="1964"/>
              <a:chExt cx="214" cy="237"/>
            </a:xfrm>
          </p:grpSpPr>
          <p:sp>
            <p:nvSpPr>
              <p:cNvPr id="56" name="AutoShape 7"/>
              <p:cNvSpPr>
                <a:spLocks noChangeArrowheads="1"/>
              </p:cNvSpPr>
              <p:nvPr/>
            </p:nvSpPr>
            <p:spPr bwMode="auto">
              <a:xfrm>
                <a:off x="4362" y="1964"/>
                <a:ext cx="214" cy="237"/>
              </a:xfrm>
              <a:prstGeom prst="roundRect">
                <a:avLst>
                  <a:gd name="adj" fmla="val 16819"/>
                </a:avLst>
              </a:prstGeom>
              <a:solidFill>
                <a:srgbClr val="CFEFA4"/>
              </a:solidFill>
              <a:ln w="19080">
                <a:solidFill>
                  <a:srgbClr val="40458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dirty="0"/>
                  <a:t>+</a:t>
                </a:r>
              </a:p>
            </p:txBody>
          </p:sp>
          <p:grpSp>
            <p:nvGrpSpPr>
              <p:cNvPr id="57" name="Group 8"/>
              <p:cNvGrpSpPr>
                <a:grpSpLocks/>
              </p:cNvGrpSpPr>
              <p:nvPr/>
            </p:nvGrpSpPr>
            <p:grpSpPr bwMode="auto">
              <a:xfrm>
                <a:off x="4374" y="1976"/>
                <a:ext cx="191" cy="214"/>
                <a:chOff x="4374" y="1976"/>
                <a:chExt cx="191" cy="214"/>
              </a:xfrm>
            </p:grpSpPr>
            <p:sp>
              <p:nvSpPr>
                <p:cNvPr id="58" name="AutoShape 9"/>
                <p:cNvSpPr>
                  <a:spLocks noChangeArrowheads="1"/>
                </p:cNvSpPr>
                <p:nvPr/>
              </p:nvSpPr>
              <p:spPr bwMode="auto">
                <a:xfrm>
                  <a:off x="4374" y="1976"/>
                  <a:ext cx="191" cy="214"/>
                </a:xfrm>
                <a:prstGeom prst="roundRect">
                  <a:avLst>
                    <a:gd name="adj" fmla="val 523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" name="AutoShape 10"/>
                <p:cNvSpPr>
                  <a:spLocks noChangeArrowheads="1"/>
                </p:cNvSpPr>
                <p:nvPr/>
              </p:nvSpPr>
              <p:spPr bwMode="auto">
                <a:xfrm>
                  <a:off x="4412" y="1981"/>
                  <a:ext cx="115" cy="204"/>
                </a:xfrm>
                <a:prstGeom prst="roundRect">
                  <a:avLst>
                    <a:gd name="adj" fmla="val 523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40458C"/>
                    </a:buClr>
                    <a:buSzPct val="100000"/>
                    <a:buFont typeface="Tahoma" pitchFamily="34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</a:pPr>
                  <a:endParaRPr lang="en-GB" sz="1600" dirty="0">
                    <a:solidFill>
                      <a:schemeClr val="tx1"/>
                    </a:solidFill>
                    <a:latin typeface="Tahoma" pitchFamily="34" charset="0"/>
                  </a:endParaRPr>
                </a:p>
              </p:txBody>
            </p:sp>
          </p:grpSp>
        </p:grpSp>
        <p:grpSp>
          <p:nvGrpSpPr>
            <p:cNvPr id="8" name="Group 11"/>
            <p:cNvGrpSpPr>
              <a:grpSpLocks/>
            </p:cNvGrpSpPr>
            <p:nvPr/>
          </p:nvGrpSpPr>
          <p:grpSpPr bwMode="auto">
            <a:xfrm>
              <a:off x="5938829" y="4032255"/>
              <a:ext cx="336549" cy="376238"/>
              <a:chOff x="3741" y="2540"/>
              <a:chExt cx="212" cy="237"/>
            </a:xfrm>
          </p:grpSpPr>
          <p:sp>
            <p:nvSpPr>
              <p:cNvPr id="52" name="AutoShape 12"/>
              <p:cNvSpPr>
                <a:spLocks noChangeArrowheads="1"/>
              </p:cNvSpPr>
              <p:nvPr/>
            </p:nvSpPr>
            <p:spPr bwMode="auto">
              <a:xfrm>
                <a:off x="3741" y="2540"/>
                <a:ext cx="212" cy="237"/>
              </a:xfrm>
              <a:prstGeom prst="roundRect">
                <a:avLst>
                  <a:gd name="adj" fmla="val 16509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19080">
                <a:solidFill>
                  <a:srgbClr val="40458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dirty="0"/>
                  <a:t>-</a:t>
                </a:r>
              </a:p>
            </p:txBody>
          </p:sp>
          <p:grpSp>
            <p:nvGrpSpPr>
              <p:cNvPr id="53" name="Group 13"/>
              <p:cNvGrpSpPr>
                <a:grpSpLocks/>
              </p:cNvGrpSpPr>
              <p:nvPr/>
            </p:nvGrpSpPr>
            <p:grpSpPr bwMode="auto">
              <a:xfrm>
                <a:off x="3753" y="2552"/>
                <a:ext cx="189" cy="214"/>
                <a:chOff x="3753" y="2552"/>
                <a:chExt cx="189" cy="214"/>
              </a:xfrm>
            </p:grpSpPr>
            <p:sp>
              <p:nvSpPr>
                <p:cNvPr id="54" name="AutoShape 14"/>
                <p:cNvSpPr>
                  <a:spLocks noChangeArrowheads="1"/>
                </p:cNvSpPr>
                <p:nvPr/>
              </p:nvSpPr>
              <p:spPr bwMode="auto">
                <a:xfrm>
                  <a:off x="3753" y="2552"/>
                  <a:ext cx="189" cy="214"/>
                </a:xfrm>
                <a:prstGeom prst="roundRect">
                  <a:avLst>
                    <a:gd name="adj" fmla="val 528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" name="AutoShape 15"/>
                <p:cNvSpPr>
                  <a:spLocks noChangeArrowheads="1"/>
                </p:cNvSpPr>
                <p:nvPr/>
              </p:nvSpPr>
              <p:spPr bwMode="auto">
                <a:xfrm>
                  <a:off x="3790" y="2557"/>
                  <a:ext cx="115" cy="204"/>
                </a:xfrm>
                <a:prstGeom prst="roundRect">
                  <a:avLst>
                    <a:gd name="adj" fmla="val 528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40458C"/>
                    </a:buClr>
                    <a:buSzPct val="100000"/>
                    <a:buFont typeface="Tahoma" pitchFamily="34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</a:pPr>
                  <a:endParaRPr lang="en-GB" sz="1600" dirty="0">
                    <a:solidFill>
                      <a:schemeClr val="tx1"/>
                    </a:solidFill>
                    <a:latin typeface="Tahoma" pitchFamily="34" charset="0"/>
                  </a:endParaRPr>
                </a:p>
              </p:txBody>
            </p:sp>
          </p:grpSp>
        </p:grpSp>
        <p:grpSp>
          <p:nvGrpSpPr>
            <p:cNvPr id="9" name="Group 16"/>
            <p:cNvGrpSpPr>
              <a:grpSpLocks/>
            </p:cNvGrpSpPr>
            <p:nvPr/>
          </p:nvGrpSpPr>
          <p:grpSpPr bwMode="auto">
            <a:xfrm>
              <a:off x="7905762" y="4030668"/>
              <a:ext cx="339726" cy="379413"/>
              <a:chOff x="4980" y="2539"/>
              <a:chExt cx="214" cy="239"/>
            </a:xfrm>
          </p:grpSpPr>
          <p:sp>
            <p:nvSpPr>
              <p:cNvPr id="48" name="AutoShape 17"/>
              <p:cNvSpPr>
                <a:spLocks noChangeArrowheads="1"/>
              </p:cNvSpPr>
              <p:nvPr/>
            </p:nvSpPr>
            <p:spPr bwMode="auto">
              <a:xfrm>
                <a:off x="4980" y="2539"/>
                <a:ext cx="214" cy="239"/>
              </a:xfrm>
              <a:prstGeom prst="roundRect">
                <a:avLst>
                  <a:gd name="adj" fmla="val 16819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 w="19080">
                <a:solidFill>
                  <a:srgbClr val="40458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9" name="Group 18"/>
              <p:cNvGrpSpPr>
                <a:grpSpLocks/>
              </p:cNvGrpSpPr>
              <p:nvPr/>
            </p:nvGrpSpPr>
            <p:grpSpPr bwMode="auto">
              <a:xfrm>
                <a:off x="4992" y="2551"/>
                <a:ext cx="191" cy="216"/>
                <a:chOff x="4992" y="2551"/>
                <a:chExt cx="191" cy="216"/>
              </a:xfrm>
            </p:grpSpPr>
            <p:sp>
              <p:nvSpPr>
                <p:cNvPr id="50" name="AutoShape 19"/>
                <p:cNvSpPr>
                  <a:spLocks noChangeArrowheads="1"/>
                </p:cNvSpPr>
                <p:nvPr/>
              </p:nvSpPr>
              <p:spPr bwMode="auto">
                <a:xfrm>
                  <a:off x="4992" y="2551"/>
                  <a:ext cx="191" cy="216"/>
                </a:xfrm>
                <a:prstGeom prst="roundRect">
                  <a:avLst>
                    <a:gd name="adj" fmla="val 523"/>
                  </a:avLst>
                </a:prstGeom>
                <a:solidFill>
                  <a:srgbClr val="CFEFA4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" name="AutoShape 20"/>
                <p:cNvSpPr>
                  <a:spLocks noChangeArrowheads="1"/>
                </p:cNvSpPr>
                <p:nvPr/>
              </p:nvSpPr>
              <p:spPr bwMode="auto">
                <a:xfrm>
                  <a:off x="5005" y="2556"/>
                  <a:ext cx="164" cy="206"/>
                </a:xfrm>
                <a:prstGeom prst="roundRect">
                  <a:avLst>
                    <a:gd name="adj" fmla="val 523"/>
                  </a:avLst>
                </a:prstGeom>
                <a:solidFill>
                  <a:srgbClr val="CFEFA4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40458C"/>
                    </a:buClr>
                    <a:buSzPct val="100000"/>
                    <a:buFont typeface="Tahoma" pitchFamily="34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</a:pPr>
                  <a:r>
                    <a:rPr lang="en-GB" sz="1600" dirty="0">
                      <a:latin typeface="Tahoma" pitchFamily="34" charset="0"/>
                    </a:rPr>
                    <a:t>/</a:t>
                  </a:r>
                  <a:endParaRPr lang="en-GB" sz="1600" dirty="0">
                    <a:solidFill>
                      <a:schemeClr val="tx1"/>
                    </a:solidFill>
                    <a:latin typeface="Tahoma" pitchFamily="34" charset="0"/>
                  </a:endParaRPr>
                </a:p>
              </p:txBody>
            </p:sp>
          </p:grpSp>
        </p:grpSp>
        <p:grpSp>
          <p:nvGrpSpPr>
            <p:cNvPr id="10" name="Group 21"/>
            <p:cNvGrpSpPr>
              <a:grpSpLocks/>
            </p:cNvGrpSpPr>
            <p:nvPr/>
          </p:nvGrpSpPr>
          <p:grpSpPr bwMode="auto">
            <a:xfrm>
              <a:off x="7424726" y="4945070"/>
              <a:ext cx="320674" cy="379413"/>
              <a:chOff x="4677" y="3115"/>
              <a:chExt cx="202" cy="239"/>
            </a:xfrm>
          </p:grpSpPr>
          <p:sp>
            <p:nvSpPr>
              <p:cNvPr id="44" name="AutoShape 22"/>
              <p:cNvSpPr>
                <a:spLocks noChangeArrowheads="1"/>
              </p:cNvSpPr>
              <p:nvPr/>
            </p:nvSpPr>
            <p:spPr bwMode="auto">
              <a:xfrm>
                <a:off x="4677" y="3115"/>
                <a:ext cx="202" cy="239"/>
              </a:xfrm>
              <a:prstGeom prst="roundRect">
                <a:avLst>
                  <a:gd name="adj" fmla="val 16829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 w="19080">
                <a:solidFill>
                  <a:srgbClr val="40458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dirty="0"/>
                  <a:t>9</a:t>
                </a:r>
              </a:p>
            </p:txBody>
          </p:sp>
          <p:grpSp>
            <p:nvGrpSpPr>
              <p:cNvPr id="45" name="Group 23"/>
              <p:cNvGrpSpPr>
                <a:grpSpLocks/>
              </p:cNvGrpSpPr>
              <p:nvPr/>
            </p:nvGrpSpPr>
            <p:grpSpPr bwMode="auto">
              <a:xfrm>
                <a:off x="4688" y="3126"/>
                <a:ext cx="180" cy="217"/>
                <a:chOff x="4688" y="3126"/>
                <a:chExt cx="180" cy="217"/>
              </a:xfrm>
            </p:grpSpPr>
            <p:sp>
              <p:nvSpPr>
                <p:cNvPr id="46" name="AutoShape 24"/>
                <p:cNvSpPr>
                  <a:spLocks noChangeArrowheads="1"/>
                </p:cNvSpPr>
                <p:nvPr/>
              </p:nvSpPr>
              <p:spPr bwMode="auto">
                <a:xfrm>
                  <a:off x="4688" y="3126"/>
                  <a:ext cx="180" cy="217"/>
                </a:xfrm>
                <a:prstGeom prst="roundRect">
                  <a:avLst>
                    <a:gd name="adj" fmla="val 556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AutoShape 25"/>
                <p:cNvSpPr>
                  <a:spLocks noChangeArrowheads="1"/>
                </p:cNvSpPr>
                <p:nvPr/>
              </p:nvSpPr>
              <p:spPr bwMode="auto">
                <a:xfrm>
                  <a:off x="4721" y="3133"/>
                  <a:ext cx="115" cy="204"/>
                </a:xfrm>
                <a:prstGeom prst="roundRect">
                  <a:avLst>
                    <a:gd name="adj" fmla="val 556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40458C"/>
                    </a:buClr>
                    <a:buSzPct val="100000"/>
                    <a:buFont typeface="Tahoma" pitchFamily="34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</a:pPr>
                  <a:endParaRPr lang="en-GB" sz="1600" dirty="0">
                    <a:solidFill>
                      <a:schemeClr val="tx1"/>
                    </a:solidFill>
                    <a:latin typeface="Tahoma" pitchFamily="34" charset="0"/>
                  </a:endParaRPr>
                </a:p>
              </p:txBody>
            </p:sp>
          </p:grpSp>
        </p:grpSp>
        <p:grpSp>
          <p:nvGrpSpPr>
            <p:cNvPr id="11" name="Group 26"/>
            <p:cNvGrpSpPr>
              <a:grpSpLocks/>
            </p:cNvGrpSpPr>
            <p:nvPr/>
          </p:nvGrpSpPr>
          <p:grpSpPr bwMode="auto">
            <a:xfrm>
              <a:off x="8407412" y="4945070"/>
              <a:ext cx="354013" cy="379413"/>
              <a:chOff x="5296" y="3115"/>
              <a:chExt cx="223" cy="239"/>
            </a:xfrm>
          </p:grpSpPr>
          <p:sp>
            <p:nvSpPr>
              <p:cNvPr id="40" name="AutoShape 27"/>
              <p:cNvSpPr>
                <a:spLocks noChangeArrowheads="1"/>
              </p:cNvSpPr>
              <p:nvPr/>
            </p:nvSpPr>
            <p:spPr bwMode="auto">
              <a:xfrm>
                <a:off x="5296" y="3115"/>
                <a:ext cx="223" cy="239"/>
              </a:xfrm>
              <a:prstGeom prst="roundRect">
                <a:avLst>
                  <a:gd name="adj" fmla="val 16667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 w="19080">
                <a:solidFill>
                  <a:srgbClr val="40458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1" name="Group 28"/>
              <p:cNvGrpSpPr>
                <a:grpSpLocks/>
              </p:cNvGrpSpPr>
              <p:nvPr/>
            </p:nvGrpSpPr>
            <p:grpSpPr bwMode="auto">
              <a:xfrm>
                <a:off x="5308" y="3127"/>
                <a:ext cx="199" cy="215"/>
                <a:chOff x="5308" y="3127"/>
                <a:chExt cx="199" cy="215"/>
              </a:xfrm>
            </p:grpSpPr>
            <p:sp>
              <p:nvSpPr>
                <p:cNvPr id="42" name="AutoShape 29"/>
                <p:cNvSpPr>
                  <a:spLocks noChangeArrowheads="1"/>
                </p:cNvSpPr>
                <p:nvPr/>
              </p:nvSpPr>
              <p:spPr bwMode="auto">
                <a:xfrm>
                  <a:off x="5308" y="3127"/>
                  <a:ext cx="199" cy="215"/>
                </a:xfrm>
                <a:prstGeom prst="roundRect">
                  <a:avLst>
                    <a:gd name="adj" fmla="val 505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" name="AutoShape 30"/>
                <p:cNvSpPr>
                  <a:spLocks noChangeArrowheads="1"/>
                </p:cNvSpPr>
                <p:nvPr/>
              </p:nvSpPr>
              <p:spPr bwMode="auto">
                <a:xfrm>
                  <a:off x="5314" y="3132"/>
                  <a:ext cx="185" cy="206"/>
                </a:xfrm>
                <a:prstGeom prst="roundRect">
                  <a:avLst>
                    <a:gd name="adj" fmla="val 505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40458C"/>
                    </a:buClr>
                    <a:buSzPct val="100000"/>
                    <a:buFont typeface="Tahoma" pitchFamily="34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</a:pPr>
                  <a:r>
                    <a:rPr lang="en-GB" sz="1600" dirty="0">
                      <a:latin typeface="Tahoma" pitchFamily="34" charset="0"/>
                    </a:rPr>
                    <a:t>3</a:t>
                  </a:r>
                  <a:endParaRPr lang="en-GB" sz="1600" dirty="0">
                    <a:solidFill>
                      <a:schemeClr val="tx1"/>
                    </a:solidFill>
                    <a:latin typeface="Tahoma" pitchFamily="34" charset="0"/>
                  </a:endParaRPr>
                </a:p>
              </p:txBody>
            </p:sp>
          </p:grpSp>
        </p:grpSp>
        <p:grpSp>
          <p:nvGrpSpPr>
            <p:cNvPr id="12" name="Group 31"/>
            <p:cNvGrpSpPr>
              <a:grpSpLocks/>
            </p:cNvGrpSpPr>
            <p:nvPr/>
          </p:nvGrpSpPr>
          <p:grpSpPr bwMode="auto">
            <a:xfrm>
              <a:off x="5422908" y="4943482"/>
              <a:ext cx="355601" cy="379413"/>
              <a:chOff x="3416" y="3114"/>
              <a:chExt cx="224" cy="239"/>
            </a:xfrm>
          </p:grpSpPr>
          <p:sp>
            <p:nvSpPr>
              <p:cNvPr id="36" name="AutoShape 32"/>
              <p:cNvSpPr>
                <a:spLocks noChangeArrowheads="1"/>
              </p:cNvSpPr>
              <p:nvPr/>
            </p:nvSpPr>
            <p:spPr bwMode="auto">
              <a:xfrm>
                <a:off x="3416" y="3114"/>
                <a:ext cx="224" cy="239"/>
              </a:xfrm>
              <a:prstGeom prst="roundRect">
                <a:avLst>
                  <a:gd name="adj" fmla="val 16514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 w="19080">
                <a:solidFill>
                  <a:srgbClr val="40458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dirty="0"/>
                  <a:t>7</a:t>
                </a:r>
              </a:p>
            </p:txBody>
          </p:sp>
          <p:grpSp>
            <p:nvGrpSpPr>
              <p:cNvPr id="37" name="Group 33"/>
              <p:cNvGrpSpPr>
                <a:grpSpLocks/>
              </p:cNvGrpSpPr>
              <p:nvPr/>
            </p:nvGrpSpPr>
            <p:grpSpPr bwMode="auto">
              <a:xfrm>
                <a:off x="3429" y="3127"/>
                <a:ext cx="199" cy="214"/>
                <a:chOff x="3429" y="3127"/>
                <a:chExt cx="199" cy="214"/>
              </a:xfrm>
            </p:grpSpPr>
            <p:sp>
              <p:nvSpPr>
                <p:cNvPr id="38" name="AutoShape 34"/>
                <p:cNvSpPr>
                  <a:spLocks noChangeArrowheads="1"/>
                </p:cNvSpPr>
                <p:nvPr/>
              </p:nvSpPr>
              <p:spPr bwMode="auto">
                <a:xfrm>
                  <a:off x="3429" y="3127"/>
                  <a:ext cx="199" cy="214"/>
                </a:xfrm>
                <a:prstGeom prst="roundRect">
                  <a:avLst>
                    <a:gd name="adj" fmla="val 505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AutoShape 35"/>
                <p:cNvSpPr>
                  <a:spLocks noChangeArrowheads="1"/>
                </p:cNvSpPr>
                <p:nvPr/>
              </p:nvSpPr>
              <p:spPr bwMode="auto">
                <a:xfrm>
                  <a:off x="3471" y="3132"/>
                  <a:ext cx="115" cy="204"/>
                </a:xfrm>
                <a:prstGeom prst="roundRect">
                  <a:avLst>
                    <a:gd name="adj" fmla="val 505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40458C"/>
                    </a:buClr>
                    <a:buSzPct val="100000"/>
                    <a:buFont typeface="Tahoma" pitchFamily="34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</a:pPr>
                  <a:endParaRPr lang="en-GB" sz="1600" dirty="0">
                    <a:solidFill>
                      <a:schemeClr val="tx1"/>
                    </a:solidFill>
                    <a:latin typeface="Tahoma" pitchFamily="34" charset="0"/>
                  </a:endParaRPr>
                </a:p>
              </p:txBody>
            </p:sp>
          </p:grpSp>
        </p:grpSp>
        <p:grpSp>
          <p:nvGrpSpPr>
            <p:cNvPr id="13" name="Group 36"/>
            <p:cNvGrpSpPr>
              <a:grpSpLocks/>
            </p:cNvGrpSpPr>
            <p:nvPr/>
          </p:nvGrpSpPr>
          <p:grpSpPr bwMode="auto">
            <a:xfrm>
              <a:off x="6448436" y="4945070"/>
              <a:ext cx="328613" cy="379413"/>
              <a:chOff x="4062" y="3115"/>
              <a:chExt cx="207" cy="239"/>
            </a:xfrm>
          </p:grpSpPr>
          <p:sp>
            <p:nvSpPr>
              <p:cNvPr id="32" name="AutoShape 37"/>
              <p:cNvSpPr>
                <a:spLocks noChangeArrowheads="1"/>
              </p:cNvSpPr>
              <p:nvPr/>
            </p:nvSpPr>
            <p:spPr bwMode="auto">
              <a:xfrm>
                <a:off x="4062" y="3115"/>
                <a:ext cx="207" cy="239"/>
              </a:xfrm>
              <a:prstGeom prst="roundRect">
                <a:avLst>
                  <a:gd name="adj" fmla="val 16505"/>
                </a:avLst>
              </a:prstGeom>
              <a:solidFill>
                <a:srgbClr val="CFEFA4"/>
              </a:solidFill>
              <a:ln w="19080">
                <a:solidFill>
                  <a:srgbClr val="40458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dirty="0"/>
                  <a:t>+</a:t>
                </a:r>
              </a:p>
            </p:txBody>
          </p:sp>
          <p:grpSp>
            <p:nvGrpSpPr>
              <p:cNvPr id="33" name="Group 38"/>
              <p:cNvGrpSpPr>
                <a:grpSpLocks/>
              </p:cNvGrpSpPr>
              <p:nvPr/>
            </p:nvGrpSpPr>
            <p:grpSpPr bwMode="auto">
              <a:xfrm>
                <a:off x="4075" y="3127"/>
                <a:ext cx="184" cy="216"/>
                <a:chOff x="4075" y="3127"/>
                <a:chExt cx="184" cy="216"/>
              </a:xfrm>
            </p:grpSpPr>
            <p:sp>
              <p:nvSpPr>
                <p:cNvPr id="34" name="AutoShape 39"/>
                <p:cNvSpPr>
                  <a:spLocks noChangeArrowheads="1"/>
                </p:cNvSpPr>
                <p:nvPr/>
              </p:nvSpPr>
              <p:spPr bwMode="auto">
                <a:xfrm>
                  <a:off x="4075" y="3127"/>
                  <a:ext cx="184" cy="216"/>
                </a:xfrm>
                <a:prstGeom prst="roundRect">
                  <a:avLst>
                    <a:gd name="adj" fmla="val 542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" name="AutoShape 40"/>
                <p:cNvSpPr>
                  <a:spLocks noChangeArrowheads="1"/>
                </p:cNvSpPr>
                <p:nvPr/>
              </p:nvSpPr>
              <p:spPr bwMode="auto">
                <a:xfrm>
                  <a:off x="4110" y="3133"/>
                  <a:ext cx="115" cy="204"/>
                </a:xfrm>
                <a:prstGeom prst="roundRect">
                  <a:avLst>
                    <a:gd name="adj" fmla="val 542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40458C"/>
                    </a:buClr>
                    <a:buSzPct val="100000"/>
                    <a:buFont typeface="Tahoma" pitchFamily="34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</a:pPr>
                  <a:endParaRPr lang="en-GB" sz="1600" dirty="0">
                    <a:solidFill>
                      <a:schemeClr val="tx1"/>
                    </a:solidFill>
                    <a:latin typeface="Tahoma" pitchFamily="34" charset="0"/>
                  </a:endParaRPr>
                </a:p>
              </p:txBody>
            </p:sp>
          </p:grpSp>
        </p:grpSp>
        <p:cxnSp>
          <p:nvCxnSpPr>
            <p:cNvPr id="14" name="AutoShape 41"/>
            <p:cNvCxnSpPr>
              <a:cxnSpLocks noChangeShapeType="1"/>
              <a:stCxn id="56" idx="2"/>
              <a:endCxn id="52" idx="0"/>
            </p:cNvCxnSpPr>
            <p:nvPr/>
          </p:nvCxnSpPr>
          <p:spPr bwMode="auto">
            <a:xfrm flipH="1">
              <a:off x="6107113" y="3494088"/>
              <a:ext cx="987425" cy="538162"/>
            </a:xfrm>
            <a:prstGeom prst="straightConnector1">
              <a:avLst/>
            </a:prstGeom>
            <a:noFill/>
            <a:ln w="19080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AutoShape 42"/>
            <p:cNvCxnSpPr>
              <a:cxnSpLocks noChangeShapeType="1"/>
              <a:stCxn id="56" idx="2"/>
              <a:endCxn id="48" idx="0"/>
            </p:cNvCxnSpPr>
            <p:nvPr/>
          </p:nvCxnSpPr>
          <p:spPr bwMode="auto">
            <a:xfrm>
              <a:off x="7094538" y="3494088"/>
              <a:ext cx="981075" cy="536575"/>
            </a:xfrm>
            <a:prstGeom prst="straightConnector1">
              <a:avLst/>
            </a:prstGeom>
            <a:noFill/>
            <a:ln w="19080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AutoShape 43"/>
            <p:cNvCxnSpPr>
              <a:cxnSpLocks noChangeShapeType="1"/>
              <a:stCxn id="48" idx="2"/>
              <a:endCxn id="40" idx="0"/>
            </p:cNvCxnSpPr>
            <p:nvPr/>
          </p:nvCxnSpPr>
          <p:spPr bwMode="auto">
            <a:xfrm>
              <a:off x="8075613" y="4410075"/>
              <a:ext cx="509587" cy="534988"/>
            </a:xfrm>
            <a:prstGeom prst="straightConnector1">
              <a:avLst/>
            </a:prstGeom>
            <a:noFill/>
            <a:ln w="19080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AutoShape 44"/>
            <p:cNvCxnSpPr>
              <a:cxnSpLocks noChangeShapeType="1"/>
              <a:stCxn id="48" idx="2"/>
              <a:endCxn id="44" idx="0"/>
            </p:cNvCxnSpPr>
            <p:nvPr/>
          </p:nvCxnSpPr>
          <p:spPr bwMode="auto">
            <a:xfrm flipH="1">
              <a:off x="7585075" y="4410075"/>
              <a:ext cx="490538" cy="534988"/>
            </a:xfrm>
            <a:prstGeom prst="straightConnector1">
              <a:avLst/>
            </a:prstGeom>
            <a:noFill/>
            <a:ln w="19080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AutoShape 45"/>
            <p:cNvCxnSpPr>
              <a:cxnSpLocks noChangeShapeType="1"/>
              <a:stCxn id="52" idx="2"/>
              <a:endCxn id="32" idx="0"/>
            </p:cNvCxnSpPr>
            <p:nvPr/>
          </p:nvCxnSpPr>
          <p:spPr bwMode="auto">
            <a:xfrm>
              <a:off x="6107104" y="4408492"/>
              <a:ext cx="505638" cy="536577"/>
            </a:xfrm>
            <a:prstGeom prst="straightConnector1">
              <a:avLst/>
            </a:prstGeom>
            <a:noFill/>
            <a:ln w="19080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AutoShape 46"/>
            <p:cNvCxnSpPr>
              <a:cxnSpLocks noChangeShapeType="1"/>
              <a:stCxn id="52" idx="2"/>
              <a:endCxn id="36" idx="0"/>
            </p:cNvCxnSpPr>
            <p:nvPr/>
          </p:nvCxnSpPr>
          <p:spPr bwMode="auto">
            <a:xfrm flipH="1">
              <a:off x="5600700" y="4408488"/>
              <a:ext cx="506413" cy="534987"/>
            </a:xfrm>
            <a:prstGeom prst="straightConnector1">
              <a:avLst/>
            </a:prstGeom>
            <a:noFill/>
            <a:ln w="19080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0" name="Group 47"/>
            <p:cNvGrpSpPr>
              <a:grpSpLocks/>
            </p:cNvGrpSpPr>
            <p:nvPr/>
          </p:nvGrpSpPr>
          <p:grpSpPr bwMode="auto">
            <a:xfrm>
              <a:off x="6069022" y="5865821"/>
              <a:ext cx="354013" cy="376238"/>
              <a:chOff x="3823" y="3695"/>
              <a:chExt cx="223" cy="237"/>
            </a:xfrm>
          </p:grpSpPr>
          <p:sp>
            <p:nvSpPr>
              <p:cNvPr id="28" name="AutoShape 48"/>
              <p:cNvSpPr>
                <a:spLocks noChangeArrowheads="1"/>
              </p:cNvSpPr>
              <p:nvPr/>
            </p:nvSpPr>
            <p:spPr bwMode="auto">
              <a:xfrm>
                <a:off x="3823" y="3695"/>
                <a:ext cx="223" cy="237"/>
              </a:xfrm>
              <a:prstGeom prst="roundRect">
                <a:avLst>
                  <a:gd name="adj" fmla="val 16667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 w="19080">
                <a:solidFill>
                  <a:srgbClr val="40458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dirty="0"/>
                  <a:t>4</a:t>
                </a:r>
              </a:p>
            </p:txBody>
          </p:sp>
          <p:grpSp>
            <p:nvGrpSpPr>
              <p:cNvPr id="29" name="Group 49"/>
              <p:cNvGrpSpPr>
                <a:grpSpLocks/>
              </p:cNvGrpSpPr>
              <p:nvPr/>
            </p:nvGrpSpPr>
            <p:grpSpPr bwMode="auto">
              <a:xfrm>
                <a:off x="3835" y="3707"/>
                <a:ext cx="199" cy="213"/>
                <a:chOff x="3835" y="3707"/>
                <a:chExt cx="199" cy="213"/>
              </a:xfrm>
            </p:grpSpPr>
            <p:sp>
              <p:nvSpPr>
                <p:cNvPr id="30" name="AutoShape 50"/>
                <p:cNvSpPr>
                  <a:spLocks noChangeArrowheads="1"/>
                </p:cNvSpPr>
                <p:nvPr/>
              </p:nvSpPr>
              <p:spPr bwMode="auto">
                <a:xfrm>
                  <a:off x="3835" y="3707"/>
                  <a:ext cx="199" cy="213"/>
                </a:xfrm>
                <a:prstGeom prst="roundRect">
                  <a:avLst>
                    <a:gd name="adj" fmla="val 505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" name="AutoShape 51"/>
                <p:cNvSpPr>
                  <a:spLocks noChangeArrowheads="1"/>
                </p:cNvSpPr>
                <p:nvPr/>
              </p:nvSpPr>
              <p:spPr bwMode="auto">
                <a:xfrm>
                  <a:off x="3877" y="3712"/>
                  <a:ext cx="115" cy="204"/>
                </a:xfrm>
                <a:prstGeom prst="roundRect">
                  <a:avLst>
                    <a:gd name="adj" fmla="val 505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40458C"/>
                    </a:buClr>
                    <a:buSzPct val="100000"/>
                    <a:buFont typeface="Tahoma" pitchFamily="34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</a:pPr>
                  <a:endParaRPr lang="en-GB" sz="1600" dirty="0">
                    <a:solidFill>
                      <a:schemeClr val="tx1"/>
                    </a:solidFill>
                    <a:latin typeface="Tahoma" pitchFamily="34" charset="0"/>
                  </a:endParaRPr>
                </a:p>
              </p:txBody>
            </p:sp>
          </p:grpSp>
        </p:grpSp>
        <p:cxnSp>
          <p:nvCxnSpPr>
            <p:cNvPr id="21" name="AutoShape 52"/>
            <p:cNvCxnSpPr>
              <a:cxnSpLocks noChangeShapeType="1"/>
              <a:stCxn id="32" idx="2"/>
              <a:endCxn id="28" idx="0"/>
            </p:cNvCxnSpPr>
            <p:nvPr/>
          </p:nvCxnSpPr>
          <p:spPr bwMode="auto">
            <a:xfrm flipH="1">
              <a:off x="6246029" y="5324482"/>
              <a:ext cx="366713" cy="541339"/>
            </a:xfrm>
            <a:prstGeom prst="straightConnector1">
              <a:avLst/>
            </a:prstGeom>
            <a:noFill/>
            <a:ln w="19080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2" name="Group 53"/>
            <p:cNvGrpSpPr>
              <a:grpSpLocks/>
            </p:cNvGrpSpPr>
            <p:nvPr/>
          </p:nvGrpSpPr>
          <p:grpSpPr bwMode="auto">
            <a:xfrm>
              <a:off x="6761179" y="5857890"/>
              <a:ext cx="425451" cy="384176"/>
              <a:chOff x="4259" y="3690"/>
              <a:chExt cx="268" cy="242"/>
            </a:xfrm>
          </p:grpSpPr>
          <p:sp>
            <p:nvSpPr>
              <p:cNvPr id="24" name="AutoShape 54"/>
              <p:cNvSpPr>
                <a:spLocks noChangeArrowheads="1"/>
              </p:cNvSpPr>
              <p:nvPr/>
            </p:nvSpPr>
            <p:spPr bwMode="auto">
              <a:xfrm>
                <a:off x="4284" y="3690"/>
                <a:ext cx="229" cy="242"/>
              </a:xfrm>
              <a:prstGeom prst="roundRect">
                <a:avLst>
                  <a:gd name="adj" fmla="val 16667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 w="19080">
                <a:solidFill>
                  <a:srgbClr val="40458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5" name="Group 55"/>
              <p:cNvGrpSpPr>
                <a:grpSpLocks/>
              </p:cNvGrpSpPr>
              <p:nvPr/>
            </p:nvGrpSpPr>
            <p:grpSpPr bwMode="auto">
              <a:xfrm>
                <a:off x="4259" y="3704"/>
                <a:ext cx="268" cy="221"/>
                <a:chOff x="4259" y="3704"/>
                <a:chExt cx="268" cy="221"/>
              </a:xfrm>
            </p:grpSpPr>
            <p:sp>
              <p:nvSpPr>
                <p:cNvPr id="26" name="AutoShape 56"/>
                <p:cNvSpPr>
                  <a:spLocks noChangeArrowheads="1"/>
                </p:cNvSpPr>
                <p:nvPr/>
              </p:nvSpPr>
              <p:spPr bwMode="auto">
                <a:xfrm>
                  <a:off x="4297" y="3704"/>
                  <a:ext cx="161" cy="219"/>
                </a:xfrm>
                <a:prstGeom prst="roundRect">
                  <a:avLst>
                    <a:gd name="adj" fmla="val 625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" name="AutoShape 57"/>
                <p:cNvSpPr>
                  <a:spLocks noChangeArrowheads="1"/>
                </p:cNvSpPr>
                <p:nvPr/>
              </p:nvSpPr>
              <p:spPr bwMode="auto">
                <a:xfrm>
                  <a:off x="4259" y="3719"/>
                  <a:ext cx="268" cy="206"/>
                </a:xfrm>
                <a:prstGeom prst="roundRect">
                  <a:avLst>
                    <a:gd name="adj" fmla="val 625"/>
                  </a:avLst>
                </a:prstGeom>
                <a:no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0000" tIns="46800" rIns="90000" bIns="46800" anchor="ctr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40458C"/>
                    </a:buClr>
                    <a:buSzPct val="100000"/>
                    <a:buFont typeface="Tahoma" pitchFamily="34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</a:pPr>
                  <a:r>
                    <a:rPr lang="en-GB" sz="1600" dirty="0">
                      <a:latin typeface="Tahoma" pitchFamily="34" charset="0"/>
                    </a:rPr>
                    <a:t>3</a:t>
                  </a:r>
                  <a:endParaRPr lang="en-GB" sz="1600" dirty="0">
                    <a:solidFill>
                      <a:schemeClr val="tx1"/>
                    </a:solidFill>
                    <a:latin typeface="Tahoma" pitchFamily="34" charset="0"/>
                  </a:endParaRPr>
                </a:p>
              </p:txBody>
            </p:sp>
          </p:grpSp>
        </p:grpSp>
        <p:cxnSp>
          <p:nvCxnSpPr>
            <p:cNvPr id="23" name="AutoShape 58"/>
            <p:cNvCxnSpPr>
              <a:cxnSpLocks noChangeShapeType="1"/>
              <a:stCxn id="32" idx="2"/>
              <a:endCxn id="24" idx="0"/>
            </p:cNvCxnSpPr>
            <p:nvPr/>
          </p:nvCxnSpPr>
          <p:spPr bwMode="auto">
            <a:xfrm>
              <a:off x="6612742" y="5324482"/>
              <a:ext cx="369893" cy="533408"/>
            </a:xfrm>
            <a:prstGeom prst="straightConnector1">
              <a:avLst/>
            </a:prstGeom>
            <a:noFill/>
            <a:ln w="19080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TextBox 59"/>
          <p:cNvSpPr txBox="1"/>
          <p:nvPr/>
        </p:nvSpPr>
        <p:spPr>
          <a:xfrm>
            <a:off x="762000" y="3440669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 Math"/>
                <a:cs typeface="Cambria Math"/>
              </a:rPr>
              <a:t>(7 – (4 + 3)) + (9 / 3)</a:t>
            </a:r>
          </a:p>
        </p:txBody>
      </p:sp>
      <p:sp>
        <p:nvSpPr>
          <p:cNvPr id="63" name="Right Arrow 62"/>
          <p:cNvSpPr/>
          <p:nvPr/>
        </p:nvSpPr>
        <p:spPr>
          <a:xfrm>
            <a:off x="4114800" y="3429000"/>
            <a:ext cx="533400" cy="5334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TextBox 61"/>
          <p:cNvSpPr txBox="1"/>
          <p:nvPr/>
        </p:nvSpPr>
        <p:spPr bwMode="auto">
          <a:xfrm>
            <a:off x="6372200" y="6597352"/>
            <a:ext cx="737752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Trees</a:t>
            </a:r>
          </a:p>
        </p:txBody>
      </p:sp>
    </p:spTree>
    <p:extLst>
      <p:ext uri="{BB962C8B-B14F-4D97-AF65-F5344CB8AC3E}">
        <p14:creationId xmlns:p14="http://schemas.microsoft.com/office/powerpoint/2010/main" val="261320291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Problem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/>
              <a:t>Given an arithmetic expression tree, print out the expression, without parentheses</a:t>
            </a:r>
          </a:p>
          <a:p>
            <a:endParaRPr lang="en-US" sz="16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Best traversal: </a:t>
            </a:r>
            <a:r>
              <a:rPr lang="en-US" b="1" dirty="0">
                <a:solidFill>
                  <a:srgbClr val="FF5840"/>
                </a:solidFill>
              </a:rPr>
              <a:t>in-order</a:t>
            </a:r>
          </a:p>
          <a:p>
            <a:pPr lvl="1"/>
            <a:r>
              <a:rPr lang="en-US" dirty="0"/>
              <a:t>in-order traversals gives you the nodes from left to right, which is exactly the order we want!</a:t>
            </a:r>
          </a:p>
        </p:txBody>
      </p:sp>
      <p:sp>
        <p:nvSpPr>
          <p:cNvPr id="63" name="Right Arrow 62"/>
          <p:cNvSpPr/>
          <p:nvPr/>
        </p:nvSpPr>
        <p:spPr>
          <a:xfrm>
            <a:off x="4876800" y="3581400"/>
            <a:ext cx="533400" cy="5334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5638800" y="3581400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 Math"/>
                <a:cs typeface="Cambria Math"/>
              </a:rPr>
              <a:t>7 – 4 + 3 + 9 / 3</a:t>
            </a:r>
          </a:p>
        </p:txBody>
      </p:sp>
      <p:cxnSp>
        <p:nvCxnSpPr>
          <p:cNvPr id="64" name="Straight Connector 63"/>
          <p:cNvCxnSpPr/>
          <p:nvPr/>
        </p:nvCxnSpPr>
        <p:spPr>
          <a:xfrm>
            <a:off x="762000" y="2743200"/>
            <a:ext cx="0" cy="2438400"/>
          </a:xfrm>
          <a:prstGeom prst="line">
            <a:avLst/>
          </a:prstGeom>
          <a:ln>
            <a:solidFill>
              <a:schemeClr val="bg2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1295400" y="2743200"/>
            <a:ext cx="0" cy="2438400"/>
          </a:xfrm>
          <a:prstGeom prst="line">
            <a:avLst/>
          </a:prstGeom>
          <a:ln>
            <a:solidFill>
              <a:schemeClr val="bg2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1600200" y="2743200"/>
            <a:ext cx="0" cy="2438400"/>
          </a:xfrm>
          <a:prstGeom prst="line">
            <a:avLst/>
          </a:prstGeom>
          <a:ln>
            <a:solidFill>
              <a:schemeClr val="bg2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1981200" y="2743200"/>
            <a:ext cx="0" cy="2438400"/>
          </a:xfrm>
          <a:prstGeom prst="line">
            <a:avLst/>
          </a:prstGeom>
          <a:ln>
            <a:solidFill>
              <a:schemeClr val="bg2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2286000" y="2743200"/>
            <a:ext cx="0" cy="2438400"/>
          </a:xfrm>
          <a:prstGeom prst="line">
            <a:avLst/>
          </a:prstGeom>
          <a:ln>
            <a:solidFill>
              <a:schemeClr val="bg2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2819400" y="2743200"/>
            <a:ext cx="0" cy="2438400"/>
          </a:xfrm>
          <a:prstGeom prst="line">
            <a:avLst/>
          </a:prstGeom>
          <a:ln>
            <a:solidFill>
              <a:schemeClr val="bg2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3429000" y="2743200"/>
            <a:ext cx="0" cy="2438400"/>
          </a:xfrm>
          <a:prstGeom prst="line">
            <a:avLst/>
          </a:prstGeom>
          <a:ln>
            <a:solidFill>
              <a:schemeClr val="bg2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4114800" y="2743200"/>
            <a:ext cx="0" cy="2438400"/>
          </a:xfrm>
          <a:prstGeom prst="line">
            <a:avLst/>
          </a:prstGeom>
          <a:ln>
            <a:solidFill>
              <a:schemeClr val="bg2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304407" y="2743200"/>
            <a:ext cx="4185553" cy="2286000"/>
            <a:chOff x="4700602" y="3117854"/>
            <a:chExt cx="4956206" cy="3124212"/>
          </a:xfrm>
        </p:grpSpPr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6943733" y="3117854"/>
              <a:ext cx="554039" cy="376238"/>
              <a:chOff x="4374" y="1964"/>
              <a:chExt cx="349" cy="237"/>
            </a:xfrm>
          </p:grpSpPr>
          <p:sp>
            <p:nvSpPr>
              <p:cNvPr id="56" name="AutoShape 7"/>
              <p:cNvSpPr>
                <a:spLocks noChangeArrowheads="1"/>
              </p:cNvSpPr>
              <p:nvPr/>
            </p:nvSpPr>
            <p:spPr bwMode="auto">
              <a:xfrm>
                <a:off x="4509" y="1964"/>
                <a:ext cx="214" cy="237"/>
              </a:xfrm>
              <a:prstGeom prst="roundRect">
                <a:avLst>
                  <a:gd name="adj" fmla="val 16819"/>
                </a:avLst>
              </a:prstGeom>
              <a:solidFill>
                <a:srgbClr val="CFEFA4"/>
              </a:solidFill>
              <a:ln w="19080">
                <a:solidFill>
                  <a:srgbClr val="40458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dirty="0"/>
                  <a:t>+</a:t>
                </a:r>
              </a:p>
            </p:txBody>
          </p:sp>
          <p:grpSp>
            <p:nvGrpSpPr>
              <p:cNvPr id="57" name="Group 8"/>
              <p:cNvGrpSpPr>
                <a:grpSpLocks/>
              </p:cNvGrpSpPr>
              <p:nvPr/>
            </p:nvGrpSpPr>
            <p:grpSpPr bwMode="auto">
              <a:xfrm>
                <a:off x="4374" y="1976"/>
                <a:ext cx="191" cy="214"/>
                <a:chOff x="4374" y="1976"/>
                <a:chExt cx="191" cy="214"/>
              </a:xfrm>
            </p:grpSpPr>
            <p:sp>
              <p:nvSpPr>
                <p:cNvPr id="58" name="AutoShape 9"/>
                <p:cNvSpPr>
                  <a:spLocks noChangeArrowheads="1"/>
                </p:cNvSpPr>
                <p:nvPr/>
              </p:nvSpPr>
              <p:spPr bwMode="auto">
                <a:xfrm>
                  <a:off x="4374" y="1976"/>
                  <a:ext cx="191" cy="214"/>
                </a:xfrm>
                <a:prstGeom prst="roundRect">
                  <a:avLst>
                    <a:gd name="adj" fmla="val 523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" name="AutoShape 10"/>
                <p:cNvSpPr>
                  <a:spLocks noChangeArrowheads="1"/>
                </p:cNvSpPr>
                <p:nvPr/>
              </p:nvSpPr>
              <p:spPr bwMode="auto">
                <a:xfrm>
                  <a:off x="4412" y="1981"/>
                  <a:ext cx="115" cy="204"/>
                </a:xfrm>
                <a:prstGeom prst="roundRect">
                  <a:avLst>
                    <a:gd name="adj" fmla="val 523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40458C"/>
                    </a:buClr>
                    <a:buSzPct val="100000"/>
                    <a:buFont typeface="Tahoma" pitchFamily="34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</a:pPr>
                  <a:endParaRPr lang="en-GB" sz="1600" dirty="0">
                    <a:solidFill>
                      <a:schemeClr val="tx1"/>
                    </a:solidFill>
                    <a:latin typeface="Tahoma" pitchFamily="34" charset="0"/>
                  </a:endParaRPr>
                </a:p>
              </p:txBody>
            </p:sp>
          </p:grpSp>
        </p:grpSp>
        <p:grpSp>
          <p:nvGrpSpPr>
            <p:cNvPr id="8" name="Group 11"/>
            <p:cNvGrpSpPr>
              <a:grpSpLocks/>
            </p:cNvGrpSpPr>
            <p:nvPr/>
          </p:nvGrpSpPr>
          <p:grpSpPr bwMode="auto">
            <a:xfrm>
              <a:off x="5446706" y="4032255"/>
              <a:ext cx="811210" cy="376238"/>
              <a:chOff x="3431" y="2540"/>
              <a:chExt cx="511" cy="237"/>
            </a:xfrm>
          </p:grpSpPr>
          <p:sp>
            <p:nvSpPr>
              <p:cNvPr id="52" name="AutoShape 12"/>
              <p:cNvSpPr>
                <a:spLocks noChangeArrowheads="1"/>
              </p:cNvSpPr>
              <p:nvPr/>
            </p:nvSpPr>
            <p:spPr bwMode="auto">
              <a:xfrm>
                <a:off x="3431" y="2540"/>
                <a:ext cx="212" cy="237"/>
              </a:xfrm>
              <a:prstGeom prst="roundRect">
                <a:avLst>
                  <a:gd name="adj" fmla="val 16509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19080">
                <a:solidFill>
                  <a:srgbClr val="40458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dirty="0"/>
                  <a:t>-</a:t>
                </a:r>
              </a:p>
            </p:txBody>
          </p:sp>
          <p:grpSp>
            <p:nvGrpSpPr>
              <p:cNvPr id="53" name="Group 13"/>
              <p:cNvGrpSpPr>
                <a:grpSpLocks/>
              </p:cNvGrpSpPr>
              <p:nvPr/>
            </p:nvGrpSpPr>
            <p:grpSpPr bwMode="auto">
              <a:xfrm>
                <a:off x="3753" y="2552"/>
                <a:ext cx="189" cy="214"/>
                <a:chOff x="3753" y="2552"/>
                <a:chExt cx="189" cy="214"/>
              </a:xfrm>
            </p:grpSpPr>
            <p:sp>
              <p:nvSpPr>
                <p:cNvPr id="54" name="AutoShape 14"/>
                <p:cNvSpPr>
                  <a:spLocks noChangeArrowheads="1"/>
                </p:cNvSpPr>
                <p:nvPr/>
              </p:nvSpPr>
              <p:spPr bwMode="auto">
                <a:xfrm>
                  <a:off x="3753" y="2552"/>
                  <a:ext cx="189" cy="214"/>
                </a:xfrm>
                <a:prstGeom prst="roundRect">
                  <a:avLst>
                    <a:gd name="adj" fmla="val 528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" name="AutoShape 15"/>
                <p:cNvSpPr>
                  <a:spLocks noChangeArrowheads="1"/>
                </p:cNvSpPr>
                <p:nvPr/>
              </p:nvSpPr>
              <p:spPr bwMode="auto">
                <a:xfrm>
                  <a:off x="3790" y="2557"/>
                  <a:ext cx="115" cy="204"/>
                </a:xfrm>
                <a:prstGeom prst="roundRect">
                  <a:avLst>
                    <a:gd name="adj" fmla="val 528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40458C"/>
                    </a:buClr>
                    <a:buSzPct val="100000"/>
                    <a:buFont typeface="Tahoma" pitchFamily="34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</a:pPr>
                  <a:endParaRPr lang="en-GB" sz="1600" dirty="0">
                    <a:solidFill>
                      <a:schemeClr val="tx1"/>
                    </a:solidFill>
                    <a:latin typeface="Tahoma" pitchFamily="34" charset="0"/>
                  </a:endParaRPr>
                </a:p>
              </p:txBody>
            </p:sp>
          </p:grpSp>
        </p:grpSp>
        <p:sp>
          <p:nvSpPr>
            <p:cNvPr id="48" name="AutoShape 17"/>
            <p:cNvSpPr>
              <a:spLocks noChangeArrowheads="1"/>
            </p:cNvSpPr>
            <p:nvPr/>
          </p:nvSpPr>
          <p:spPr bwMode="auto">
            <a:xfrm>
              <a:off x="8602158" y="4030668"/>
              <a:ext cx="339726" cy="379413"/>
            </a:xfrm>
            <a:prstGeom prst="roundRect">
              <a:avLst>
                <a:gd name="adj" fmla="val 16819"/>
              </a:avLst>
            </a:prstGeom>
            <a:solidFill>
              <a:srgbClr val="CFEFA4"/>
            </a:solidFill>
            <a:ln w="19080">
              <a:solidFill>
                <a:srgbClr val="40458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dirty="0"/>
                <a:t>/</a:t>
              </a:r>
            </a:p>
          </p:txBody>
        </p:sp>
        <p:grpSp>
          <p:nvGrpSpPr>
            <p:cNvPr id="10" name="Group 21"/>
            <p:cNvGrpSpPr>
              <a:grpSpLocks/>
            </p:cNvGrpSpPr>
            <p:nvPr/>
          </p:nvGrpSpPr>
          <p:grpSpPr bwMode="auto">
            <a:xfrm>
              <a:off x="7442181" y="4945070"/>
              <a:ext cx="827084" cy="379413"/>
              <a:chOff x="4688" y="3115"/>
              <a:chExt cx="521" cy="239"/>
            </a:xfrm>
          </p:grpSpPr>
          <p:sp>
            <p:nvSpPr>
              <p:cNvPr id="44" name="AutoShape 22"/>
              <p:cNvSpPr>
                <a:spLocks noChangeArrowheads="1"/>
              </p:cNvSpPr>
              <p:nvPr/>
            </p:nvSpPr>
            <p:spPr bwMode="auto">
              <a:xfrm>
                <a:off x="5007" y="3115"/>
                <a:ext cx="202" cy="239"/>
              </a:xfrm>
              <a:prstGeom prst="roundRect">
                <a:avLst>
                  <a:gd name="adj" fmla="val 16829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 w="19080">
                <a:solidFill>
                  <a:srgbClr val="40458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dirty="0"/>
                  <a:t>9</a:t>
                </a:r>
              </a:p>
            </p:txBody>
          </p:sp>
          <p:grpSp>
            <p:nvGrpSpPr>
              <p:cNvPr id="45" name="Group 23"/>
              <p:cNvGrpSpPr>
                <a:grpSpLocks/>
              </p:cNvGrpSpPr>
              <p:nvPr/>
            </p:nvGrpSpPr>
            <p:grpSpPr bwMode="auto">
              <a:xfrm>
                <a:off x="4688" y="3126"/>
                <a:ext cx="180" cy="217"/>
                <a:chOff x="4688" y="3126"/>
                <a:chExt cx="180" cy="217"/>
              </a:xfrm>
            </p:grpSpPr>
            <p:sp>
              <p:nvSpPr>
                <p:cNvPr id="46" name="AutoShape 24"/>
                <p:cNvSpPr>
                  <a:spLocks noChangeArrowheads="1"/>
                </p:cNvSpPr>
                <p:nvPr/>
              </p:nvSpPr>
              <p:spPr bwMode="auto">
                <a:xfrm>
                  <a:off x="4688" y="3126"/>
                  <a:ext cx="180" cy="217"/>
                </a:xfrm>
                <a:prstGeom prst="roundRect">
                  <a:avLst>
                    <a:gd name="adj" fmla="val 556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AutoShape 25"/>
                <p:cNvSpPr>
                  <a:spLocks noChangeArrowheads="1"/>
                </p:cNvSpPr>
                <p:nvPr/>
              </p:nvSpPr>
              <p:spPr bwMode="auto">
                <a:xfrm>
                  <a:off x="4721" y="3133"/>
                  <a:ext cx="115" cy="204"/>
                </a:xfrm>
                <a:prstGeom prst="roundRect">
                  <a:avLst>
                    <a:gd name="adj" fmla="val 556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40458C"/>
                    </a:buClr>
                    <a:buSzPct val="100000"/>
                    <a:buFont typeface="Tahoma" pitchFamily="34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</a:pPr>
                  <a:endParaRPr lang="en-GB" sz="1600" dirty="0">
                    <a:solidFill>
                      <a:schemeClr val="tx1"/>
                    </a:solidFill>
                    <a:latin typeface="Tahoma" pitchFamily="34" charset="0"/>
                  </a:endParaRPr>
                </a:p>
              </p:txBody>
            </p:sp>
          </p:grpSp>
        </p:grpSp>
        <p:grpSp>
          <p:nvGrpSpPr>
            <p:cNvPr id="11" name="Group 26"/>
            <p:cNvGrpSpPr>
              <a:grpSpLocks/>
            </p:cNvGrpSpPr>
            <p:nvPr/>
          </p:nvGrpSpPr>
          <p:grpSpPr bwMode="auto">
            <a:xfrm>
              <a:off x="8426490" y="4945070"/>
              <a:ext cx="1230318" cy="379413"/>
              <a:chOff x="5308" y="3115"/>
              <a:chExt cx="775" cy="239"/>
            </a:xfrm>
          </p:grpSpPr>
          <p:sp>
            <p:nvSpPr>
              <p:cNvPr id="40" name="AutoShape 27"/>
              <p:cNvSpPr>
                <a:spLocks noChangeArrowheads="1"/>
              </p:cNvSpPr>
              <p:nvPr/>
            </p:nvSpPr>
            <p:spPr bwMode="auto">
              <a:xfrm>
                <a:off x="5860" y="3115"/>
                <a:ext cx="223" cy="239"/>
              </a:xfrm>
              <a:prstGeom prst="roundRect">
                <a:avLst>
                  <a:gd name="adj" fmla="val 16667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 w="19080">
                <a:solidFill>
                  <a:srgbClr val="40458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dirty="0"/>
                  <a:t>3</a:t>
                </a:r>
              </a:p>
            </p:txBody>
          </p:sp>
          <p:sp>
            <p:nvSpPr>
              <p:cNvPr id="42" name="AutoShape 29"/>
              <p:cNvSpPr>
                <a:spLocks noChangeArrowheads="1"/>
              </p:cNvSpPr>
              <p:nvPr/>
            </p:nvSpPr>
            <p:spPr bwMode="auto">
              <a:xfrm>
                <a:off x="5308" y="3127"/>
                <a:ext cx="199" cy="215"/>
              </a:xfrm>
              <a:prstGeom prst="roundRect">
                <a:avLst>
                  <a:gd name="adj" fmla="val 505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" name="Group 31"/>
            <p:cNvGrpSpPr>
              <a:grpSpLocks/>
            </p:cNvGrpSpPr>
            <p:nvPr/>
          </p:nvGrpSpPr>
          <p:grpSpPr bwMode="auto">
            <a:xfrm>
              <a:off x="4700602" y="4943482"/>
              <a:ext cx="992192" cy="379413"/>
              <a:chOff x="2961" y="3114"/>
              <a:chExt cx="625" cy="239"/>
            </a:xfrm>
          </p:grpSpPr>
          <p:sp>
            <p:nvSpPr>
              <p:cNvPr id="36" name="AutoShape 32"/>
              <p:cNvSpPr>
                <a:spLocks noChangeArrowheads="1"/>
              </p:cNvSpPr>
              <p:nvPr/>
            </p:nvSpPr>
            <p:spPr bwMode="auto">
              <a:xfrm>
                <a:off x="2961" y="3114"/>
                <a:ext cx="224" cy="239"/>
              </a:xfrm>
              <a:prstGeom prst="roundRect">
                <a:avLst>
                  <a:gd name="adj" fmla="val 16514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 w="19080">
                <a:solidFill>
                  <a:srgbClr val="40458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dirty="0"/>
                  <a:t>7</a:t>
                </a:r>
              </a:p>
            </p:txBody>
          </p:sp>
          <p:sp>
            <p:nvSpPr>
              <p:cNvPr id="39" name="AutoShape 35"/>
              <p:cNvSpPr>
                <a:spLocks noChangeArrowheads="1"/>
              </p:cNvSpPr>
              <p:nvPr/>
            </p:nvSpPr>
            <p:spPr bwMode="auto">
              <a:xfrm>
                <a:off x="3471" y="3132"/>
                <a:ext cx="115" cy="204"/>
              </a:xfrm>
              <a:prstGeom prst="roundRect">
                <a:avLst>
                  <a:gd name="adj" fmla="val 505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>
                  <a:lnSpc>
                    <a:spcPct val="93000"/>
                  </a:lnSpc>
                  <a:buClr>
                    <a:srgbClr val="40458C"/>
                  </a:buClr>
                  <a:buSzPct val="100000"/>
                  <a:buFont typeface="Tahoma" pitchFamily="34" charset="0"/>
                  <a:buNone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</a:pPr>
                <a:endParaRPr lang="en-GB" sz="1600" dirty="0">
                  <a:solidFill>
                    <a:schemeClr val="tx1"/>
                  </a:solidFill>
                  <a:latin typeface="Tahoma" pitchFamily="34" charset="0"/>
                </a:endParaRPr>
              </a:p>
            </p:txBody>
          </p:sp>
        </p:grpSp>
        <p:grpSp>
          <p:nvGrpSpPr>
            <p:cNvPr id="13" name="Group 36"/>
            <p:cNvGrpSpPr>
              <a:grpSpLocks/>
            </p:cNvGrpSpPr>
            <p:nvPr/>
          </p:nvGrpSpPr>
          <p:grpSpPr bwMode="auto">
            <a:xfrm>
              <a:off x="6324622" y="4945070"/>
              <a:ext cx="436564" cy="379413"/>
              <a:chOff x="3984" y="3115"/>
              <a:chExt cx="275" cy="239"/>
            </a:xfrm>
          </p:grpSpPr>
          <p:sp>
            <p:nvSpPr>
              <p:cNvPr id="32" name="AutoShape 37"/>
              <p:cNvSpPr>
                <a:spLocks noChangeArrowheads="1"/>
              </p:cNvSpPr>
              <p:nvPr/>
            </p:nvSpPr>
            <p:spPr bwMode="auto">
              <a:xfrm>
                <a:off x="3984" y="3115"/>
                <a:ext cx="207" cy="239"/>
              </a:xfrm>
              <a:prstGeom prst="roundRect">
                <a:avLst>
                  <a:gd name="adj" fmla="val 16505"/>
                </a:avLst>
              </a:prstGeom>
              <a:solidFill>
                <a:srgbClr val="CFEFA4"/>
              </a:solidFill>
              <a:ln w="19080">
                <a:solidFill>
                  <a:srgbClr val="40458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dirty="0"/>
                  <a:t>+</a:t>
                </a:r>
              </a:p>
            </p:txBody>
          </p:sp>
          <p:sp>
            <p:nvSpPr>
              <p:cNvPr id="34" name="AutoShape 39"/>
              <p:cNvSpPr>
                <a:spLocks noChangeArrowheads="1"/>
              </p:cNvSpPr>
              <p:nvPr/>
            </p:nvSpPr>
            <p:spPr bwMode="auto">
              <a:xfrm>
                <a:off x="4075" y="3127"/>
                <a:ext cx="184" cy="216"/>
              </a:xfrm>
              <a:prstGeom prst="roundRect">
                <a:avLst>
                  <a:gd name="adj" fmla="val 542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14" name="AutoShape 41"/>
            <p:cNvCxnSpPr>
              <a:cxnSpLocks noChangeShapeType="1"/>
              <a:stCxn id="56" idx="2"/>
              <a:endCxn id="52" idx="0"/>
            </p:cNvCxnSpPr>
            <p:nvPr/>
          </p:nvCxnSpPr>
          <p:spPr bwMode="auto">
            <a:xfrm flipH="1">
              <a:off x="5614980" y="3494092"/>
              <a:ext cx="1712930" cy="538163"/>
            </a:xfrm>
            <a:prstGeom prst="straightConnector1">
              <a:avLst/>
            </a:prstGeom>
            <a:noFill/>
            <a:ln w="19080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AutoShape 42"/>
            <p:cNvCxnSpPr>
              <a:cxnSpLocks noChangeShapeType="1"/>
              <a:stCxn id="56" idx="2"/>
              <a:endCxn id="48" idx="0"/>
            </p:cNvCxnSpPr>
            <p:nvPr/>
          </p:nvCxnSpPr>
          <p:spPr bwMode="auto">
            <a:xfrm>
              <a:off x="7327910" y="3494092"/>
              <a:ext cx="1444112" cy="536576"/>
            </a:xfrm>
            <a:prstGeom prst="straightConnector1">
              <a:avLst/>
            </a:prstGeom>
            <a:noFill/>
            <a:ln w="19080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AutoShape 43"/>
            <p:cNvCxnSpPr>
              <a:cxnSpLocks noChangeShapeType="1"/>
              <a:stCxn id="48" idx="2"/>
              <a:endCxn id="40" idx="0"/>
            </p:cNvCxnSpPr>
            <p:nvPr/>
          </p:nvCxnSpPr>
          <p:spPr bwMode="auto">
            <a:xfrm>
              <a:off x="8772021" y="4410081"/>
              <a:ext cx="707779" cy="534989"/>
            </a:xfrm>
            <a:prstGeom prst="straightConnector1">
              <a:avLst/>
            </a:prstGeom>
            <a:noFill/>
            <a:ln w="19080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AutoShape 44"/>
            <p:cNvCxnSpPr>
              <a:cxnSpLocks noChangeShapeType="1"/>
              <a:stCxn id="48" idx="2"/>
              <a:endCxn id="44" idx="0"/>
            </p:cNvCxnSpPr>
            <p:nvPr/>
          </p:nvCxnSpPr>
          <p:spPr bwMode="auto">
            <a:xfrm flipH="1">
              <a:off x="8108929" y="4410081"/>
              <a:ext cx="663093" cy="534989"/>
            </a:xfrm>
            <a:prstGeom prst="straightConnector1">
              <a:avLst/>
            </a:prstGeom>
            <a:noFill/>
            <a:ln w="19080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AutoShape 45"/>
            <p:cNvCxnSpPr>
              <a:cxnSpLocks noChangeShapeType="1"/>
              <a:stCxn id="52" idx="2"/>
              <a:endCxn id="32" idx="0"/>
            </p:cNvCxnSpPr>
            <p:nvPr/>
          </p:nvCxnSpPr>
          <p:spPr bwMode="auto">
            <a:xfrm>
              <a:off x="5614980" y="4408492"/>
              <a:ext cx="873950" cy="536577"/>
            </a:xfrm>
            <a:prstGeom prst="straightConnector1">
              <a:avLst/>
            </a:prstGeom>
            <a:noFill/>
            <a:ln w="19080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AutoShape 46"/>
            <p:cNvCxnSpPr>
              <a:cxnSpLocks noChangeShapeType="1"/>
              <a:stCxn id="52" idx="2"/>
              <a:endCxn id="36" idx="0"/>
            </p:cNvCxnSpPr>
            <p:nvPr/>
          </p:nvCxnSpPr>
          <p:spPr bwMode="auto">
            <a:xfrm flipH="1">
              <a:off x="4878403" y="4408492"/>
              <a:ext cx="736577" cy="534989"/>
            </a:xfrm>
            <a:prstGeom prst="straightConnector1">
              <a:avLst/>
            </a:prstGeom>
            <a:noFill/>
            <a:ln w="19080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0" name="Group 47"/>
            <p:cNvGrpSpPr>
              <a:grpSpLocks/>
            </p:cNvGrpSpPr>
            <p:nvPr/>
          </p:nvGrpSpPr>
          <p:grpSpPr bwMode="auto">
            <a:xfrm>
              <a:off x="5873762" y="5865821"/>
              <a:ext cx="530226" cy="376238"/>
              <a:chOff x="3700" y="3695"/>
              <a:chExt cx="334" cy="237"/>
            </a:xfrm>
          </p:grpSpPr>
          <p:sp>
            <p:nvSpPr>
              <p:cNvPr id="28" name="AutoShape 48"/>
              <p:cNvSpPr>
                <a:spLocks noChangeArrowheads="1"/>
              </p:cNvSpPr>
              <p:nvPr/>
            </p:nvSpPr>
            <p:spPr bwMode="auto">
              <a:xfrm>
                <a:off x="3700" y="3695"/>
                <a:ext cx="223" cy="237"/>
              </a:xfrm>
              <a:prstGeom prst="roundRect">
                <a:avLst>
                  <a:gd name="adj" fmla="val 16667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 w="19080">
                <a:solidFill>
                  <a:srgbClr val="40458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dirty="0"/>
                  <a:t>4</a:t>
                </a:r>
              </a:p>
            </p:txBody>
          </p:sp>
          <p:grpSp>
            <p:nvGrpSpPr>
              <p:cNvPr id="29" name="Group 49"/>
              <p:cNvGrpSpPr>
                <a:grpSpLocks/>
              </p:cNvGrpSpPr>
              <p:nvPr/>
            </p:nvGrpSpPr>
            <p:grpSpPr bwMode="auto">
              <a:xfrm>
                <a:off x="3835" y="3707"/>
                <a:ext cx="199" cy="213"/>
                <a:chOff x="3835" y="3707"/>
                <a:chExt cx="199" cy="213"/>
              </a:xfrm>
            </p:grpSpPr>
            <p:sp>
              <p:nvSpPr>
                <p:cNvPr id="30" name="AutoShape 50"/>
                <p:cNvSpPr>
                  <a:spLocks noChangeArrowheads="1"/>
                </p:cNvSpPr>
                <p:nvPr/>
              </p:nvSpPr>
              <p:spPr bwMode="auto">
                <a:xfrm>
                  <a:off x="3835" y="3707"/>
                  <a:ext cx="199" cy="213"/>
                </a:xfrm>
                <a:prstGeom prst="roundRect">
                  <a:avLst>
                    <a:gd name="adj" fmla="val 505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" name="AutoShape 51"/>
                <p:cNvSpPr>
                  <a:spLocks noChangeArrowheads="1"/>
                </p:cNvSpPr>
                <p:nvPr/>
              </p:nvSpPr>
              <p:spPr bwMode="auto">
                <a:xfrm>
                  <a:off x="3877" y="3712"/>
                  <a:ext cx="115" cy="204"/>
                </a:xfrm>
                <a:prstGeom prst="roundRect">
                  <a:avLst>
                    <a:gd name="adj" fmla="val 505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40458C"/>
                    </a:buClr>
                    <a:buSzPct val="100000"/>
                    <a:buFont typeface="Tahoma" pitchFamily="34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</a:pPr>
                  <a:endParaRPr lang="en-GB" sz="1600" dirty="0">
                    <a:solidFill>
                      <a:schemeClr val="tx1"/>
                    </a:solidFill>
                    <a:latin typeface="Tahoma" pitchFamily="34" charset="0"/>
                  </a:endParaRPr>
                </a:p>
              </p:txBody>
            </p:sp>
          </p:grpSp>
        </p:grpSp>
        <p:cxnSp>
          <p:nvCxnSpPr>
            <p:cNvPr id="21" name="AutoShape 52"/>
            <p:cNvCxnSpPr>
              <a:cxnSpLocks noChangeShapeType="1"/>
              <a:stCxn id="32" idx="2"/>
              <a:endCxn id="28" idx="0"/>
            </p:cNvCxnSpPr>
            <p:nvPr/>
          </p:nvCxnSpPr>
          <p:spPr bwMode="auto">
            <a:xfrm flipH="1">
              <a:off x="6050769" y="5324482"/>
              <a:ext cx="438161" cy="541339"/>
            </a:xfrm>
            <a:prstGeom prst="straightConnector1">
              <a:avLst/>
            </a:prstGeom>
            <a:noFill/>
            <a:ln w="19080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" name="AutoShape 54"/>
            <p:cNvSpPr>
              <a:spLocks noChangeArrowheads="1"/>
            </p:cNvSpPr>
            <p:nvPr/>
          </p:nvSpPr>
          <p:spPr bwMode="auto">
            <a:xfrm>
              <a:off x="6686130" y="5857890"/>
              <a:ext cx="363539" cy="384176"/>
            </a:xfrm>
            <a:prstGeom prst="roundRect">
              <a:avLst>
                <a:gd name="adj" fmla="val 16667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9080">
              <a:solidFill>
                <a:srgbClr val="40458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dirty="0"/>
                <a:t>3</a:t>
              </a:r>
            </a:p>
          </p:txBody>
        </p:sp>
        <p:cxnSp>
          <p:nvCxnSpPr>
            <p:cNvPr id="23" name="AutoShape 58"/>
            <p:cNvCxnSpPr>
              <a:cxnSpLocks noChangeShapeType="1"/>
              <a:stCxn id="32" idx="2"/>
              <a:endCxn id="24" idx="0"/>
            </p:cNvCxnSpPr>
            <p:nvPr/>
          </p:nvCxnSpPr>
          <p:spPr bwMode="auto">
            <a:xfrm>
              <a:off x="6488929" y="5324482"/>
              <a:ext cx="378970" cy="533408"/>
            </a:xfrm>
            <a:prstGeom prst="straightConnector1">
              <a:avLst/>
            </a:prstGeom>
            <a:noFill/>
            <a:ln w="19080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TextBox 59"/>
          <p:cNvSpPr txBox="1"/>
          <p:nvPr/>
        </p:nvSpPr>
        <p:spPr bwMode="auto">
          <a:xfrm>
            <a:off x="6372200" y="6597352"/>
            <a:ext cx="737752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Trees</a:t>
            </a:r>
          </a:p>
        </p:txBody>
      </p:sp>
    </p:spTree>
    <p:extLst>
      <p:ext uri="{BB962C8B-B14F-4D97-AF65-F5344CB8AC3E}">
        <p14:creationId xmlns:p14="http://schemas.microsoft.com/office/powerpoint/2010/main" val="40968087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Binary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5257800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/>
              <a:t>As you’ve seen, many things can be modeled as binary trees</a:t>
            </a:r>
          </a:p>
          <a:p>
            <a:pPr lvl="1"/>
            <a:r>
              <a:rPr lang="en-US" sz="2400" dirty="0"/>
              <a:t>e.g. recursive calls made by a </a:t>
            </a:r>
            <a:r>
              <a:rPr lang="en-US" sz="2400" dirty="0" err="1"/>
              <a:t>fibonacci</a:t>
            </a:r>
            <a:r>
              <a:rPr lang="en-US" sz="2400" dirty="0"/>
              <a:t> function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r>
              <a:rPr lang="en-US" sz="2800" dirty="0"/>
              <a:t>It’s often helpful to have some stats on binary trees to help analyze our data</a:t>
            </a:r>
          </a:p>
          <a:p>
            <a:pPr lvl="1"/>
            <a:r>
              <a:rPr lang="en-US" sz="2000" dirty="0"/>
              <a:t>e.g. how many recursive calls are made if the tree has height h?</a:t>
            </a:r>
          </a:p>
          <a:p>
            <a:r>
              <a:rPr lang="en-US" sz="2800" dirty="0"/>
              <a:t>Perfect binary trees are easy to analyze, so we often use what we know about perfect binary trees to estimate what happens in the general case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763688" y="2204864"/>
            <a:ext cx="5219700" cy="1716817"/>
            <a:chOff x="838200" y="4241884"/>
            <a:chExt cx="6629400" cy="2180483"/>
          </a:xfrm>
        </p:grpSpPr>
        <p:sp>
          <p:nvSpPr>
            <p:cNvPr id="7" name="TextBox 6"/>
            <p:cNvSpPr txBox="1"/>
            <p:nvPr/>
          </p:nvSpPr>
          <p:spPr>
            <a:xfrm>
              <a:off x="2552699" y="4812267"/>
              <a:ext cx="990600" cy="39089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Consolas" pitchFamily="49" charset="0"/>
                  <a:cs typeface="Consolas" pitchFamily="49" charset="0"/>
                </a:rPr>
                <a:t>fib(3)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562600" y="4812267"/>
              <a:ext cx="990600" cy="39089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Consolas" pitchFamily="49" charset="0"/>
                  <a:cs typeface="Consolas" pitchFamily="49" charset="0"/>
                </a:rPr>
                <a:t>fib(2)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562100" y="5421868"/>
              <a:ext cx="990600" cy="39089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Consolas" pitchFamily="49" charset="0"/>
                  <a:cs typeface="Consolas" pitchFamily="49" charset="0"/>
                </a:rPr>
                <a:t>fib(2)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76600" y="5421868"/>
              <a:ext cx="990600" cy="39089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Consolas" pitchFamily="49" charset="0"/>
                  <a:cs typeface="Consolas" pitchFamily="49" charset="0"/>
                </a:rPr>
                <a:t>fib(1)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726106" y="5421868"/>
              <a:ext cx="990600" cy="39089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Consolas" pitchFamily="49" charset="0"/>
                  <a:cs typeface="Consolas" pitchFamily="49" charset="0"/>
                </a:rPr>
                <a:t>fib(1)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477000" y="5421868"/>
              <a:ext cx="990600" cy="39089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Consolas" pitchFamily="49" charset="0"/>
                  <a:cs typeface="Consolas" pitchFamily="49" charset="0"/>
                </a:rPr>
                <a:t>fib(0)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38200" y="6031468"/>
              <a:ext cx="990600" cy="39089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Consolas" pitchFamily="49" charset="0"/>
                  <a:cs typeface="Consolas" pitchFamily="49" charset="0"/>
                </a:rPr>
                <a:t>fib(1)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199565" y="6031468"/>
              <a:ext cx="990600" cy="39089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Consolas" pitchFamily="49" charset="0"/>
                  <a:cs typeface="Consolas" pitchFamily="49" charset="0"/>
                </a:rPr>
                <a:t>fib(0)</a:t>
              </a:r>
            </a:p>
          </p:txBody>
        </p:sp>
        <p:cxnSp>
          <p:nvCxnSpPr>
            <p:cNvPr id="15" name="Straight Arrow Connector 14"/>
            <p:cNvCxnSpPr>
              <a:stCxn id="17" idx="2"/>
              <a:endCxn id="7" idx="0"/>
            </p:cNvCxnSpPr>
            <p:nvPr/>
          </p:nvCxnSpPr>
          <p:spPr>
            <a:xfrm flipH="1">
              <a:off x="3048000" y="4632783"/>
              <a:ext cx="1485900" cy="17948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7" idx="2"/>
              <a:endCxn id="8" idx="0"/>
            </p:cNvCxnSpPr>
            <p:nvPr/>
          </p:nvCxnSpPr>
          <p:spPr>
            <a:xfrm>
              <a:off x="4533900" y="4632783"/>
              <a:ext cx="1524000" cy="17948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4038600" y="4241884"/>
              <a:ext cx="990600" cy="39089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Consolas" pitchFamily="49" charset="0"/>
                  <a:cs typeface="Consolas" pitchFamily="49" charset="0"/>
                </a:rPr>
                <a:t>fib(4)</a:t>
              </a:r>
            </a:p>
          </p:txBody>
        </p:sp>
        <p:cxnSp>
          <p:nvCxnSpPr>
            <p:cNvPr id="18" name="Straight Arrow Connector 17"/>
            <p:cNvCxnSpPr>
              <a:stCxn id="7" idx="2"/>
              <a:endCxn id="9" idx="0"/>
            </p:cNvCxnSpPr>
            <p:nvPr/>
          </p:nvCxnSpPr>
          <p:spPr>
            <a:xfrm flipH="1">
              <a:off x="2057400" y="5203167"/>
              <a:ext cx="990600" cy="21870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7" idx="2"/>
              <a:endCxn id="10" idx="0"/>
            </p:cNvCxnSpPr>
            <p:nvPr/>
          </p:nvCxnSpPr>
          <p:spPr>
            <a:xfrm>
              <a:off x="3048000" y="5203167"/>
              <a:ext cx="723901" cy="21870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8" idx="2"/>
              <a:endCxn id="11" idx="0"/>
            </p:cNvCxnSpPr>
            <p:nvPr/>
          </p:nvCxnSpPr>
          <p:spPr>
            <a:xfrm flipH="1">
              <a:off x="5221406" y="5203167"/>
              <a:ext cx="836494" cy="21870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8" idx="2"/>
              <a:endCxn id="12" idx="0"/>
            </p:cNvCxnSpPr>
            <p:nvPr/>
          </p:nvCxnSpPr>
          <p:spPr>
            <a:xfrm>
              <a:off x="6057900" y="5203167"/>
              <a:ext cx="914400" cy="21870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9" idx="2"/>
              <a:endCxn id="13" idx="0"/>
            </p:cNvCxnSpPr>
            <p:nvPr/>
          </p:nvCxnSpPr>
          <p:spPr>
            <a:xfrm flipH="1">
              <a:off x="1333501" y="5812768"/>
              <a:ext cx="723900" cy="2187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9" idx="2"/>
              <a:endCxn id="14" idx="0"/>
            </p:cNvCxnSpPr>
            <p:nvPr/>
          </p:nvCxnSpPr>
          <p:spPr>
            <a:xfrm>
              <a:off x="2057400" y="5812767"/>
              <a:ext cx="637465" cy="2187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 bwMode="auto">
          <a:xfrm>
            <a:off x="6372200" y="6597352"/>
            <a:ext cx="737752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Trees</a:t>
            </a:r>
          </a:p>
        </p:txBody>
      </p:sp>
    </p:spTree>
    <p:extLst>
      <p:ext uri="{BB962C8B-B14F-4D97-AF65-F5344CB8AC3E}">
        <p14:creationId xmlns:p14="http://schemas.microsoft.com/office/powerpoint/2010/main" val="1792102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5B6E44-134C-CFCC-C06A-8398CC7660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B239241A-AA4E-EFBB-EF2C-1A5B3A9F7C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latin typeface="Arial" charset="0"/>
                <a:cs typeface="Arial" charset="0"/>
              </a:rPr>
              <a:t>Topics</a:t>
            </a:r>
          </a:p>
        </p:txBody>
      </p:sp>
      <p:sp>
        <p:nvSpPr>
          <p:cNvPr id="18435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43088C6A-567B-46E7-15AE-528E09A3B2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528" y="1052736"/>
            <a:ext cx="8282880" cy="52578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AU" dirty="0"/>
              <a:t>Binary Search </a:t>
            </a:r>
          </a:p>
          <a:p>
            <a:pPr marL="514350" indent="-514350">
              <a:buFont typeface="+mj-lt"/>
              <a:buAutoNum type="arabicParenR"/>
            </a:pPr>
            <a:r>
              <a:rPr lang="en-AU" dirty="0"/>
              <a:t>Hash tables</a:t>
            </a:r>
          </a:p>
          <a:p>
            <a:pPr marL="514350" indent="-514350">
              <a:buFont typeface="+mj-lt"/>
              <a:buAutoNum type="arabicParenR"/>
            </a:pPr>
            <a:r>
              <a:rPr lang="en-US"/>
              <a:t>Trees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45583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Binary Trees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412776"/>
            <a:ext cx="5562600" cy="4648200"/>
          </a:xfrm>
        </p:spPr>
        <p:txBody>
          <a:bodyPr>
            <a:noAutofit/>
          </a:bodyPr>
          <a:lstStyle/>
          <a:p>
            <a:r>
              <a:rPr lang="en-US" sz="2600" dirty="0"/>
              <a:t>The </a:t>
            </a:r>
            <a:r>
              <a:rPr lang="en-US" sz="2600" b="1" dirty="0"/>
              <a:t>number of nodes </a:t>
            </a:r>
            <a:r>
              <a:rPr lang="en-US" sz="2600" dirty="0"/>
              <a:t>in a perfect binary tree of height </a:t>
            </a:r>
            <a:r>
              <a:rPr lang="en-US" sz="2600" dirty="0">
                <a:latin typeface="Cambria Math"/>
                <a:cs typeface="Cambria Math"/>
              </a:rPr>
              <a:t>h</a:t>
            </a:r>
            <a:r>
              <a:rPr lang="en-US" sz="2600" dirty="0"/>
              <a:t> is </a:t>
            </a:r>
            <a:r>
              <a:rPr lang="en-US" sz="2600" b="1" dirty="0">
                <a:solidFill>
                  <a:srgbClr val="FF0000"/>
                </a:solidFill>
                <a:latin typeface="Cambria Math"/>
                <a:cs typeface="Cambria Math"/>
              </a:rPr>
              <a:t>2</a:t>
            </a:r>
            <a:r>
              <a:rPr lang="en-US" sz="2600" b="1" baseline="30000" dirty="0">
                <a:solidFill>
                  <a:srgbClr val="FF0000"/>
                </a:solidFill>
                <a:latin typeface="Cambria Math"/>
                <a:cs typeface="Cambria Math"/>
              </a:rPr>
              <a:t>h+1</a:t>
            </a:r>
            <a:r>
              <a:rPr lang="en-US" sz="2600" b="1" dirty="0">
                <a:solidFill>
                  <a:srgbClr val="FF0000"/>
                </a:solidFill>
                <a:latin typeface="Cambria Math"/>
                <a:cs typeface="Cambria Math"/>
              </a:rPr>
              <a:t> – 1</a:t>
            </a:r>
          </a:p>
          <a:p>
            <a:r>
              <a:rPr lang="en-US" sz="2600" dirty="0">
                <a:cs typeface="Arial"/>
              </a:rPr>
              <a:t>The </a:t>
            </a:r>
            <a:r>
              <a:rPr lang="en-US" sz="2600" b="1" dirty="0">
                <a:cs typeface="Arial"/>
              </a:rPr>
              <a:t>height</a:t>
            </a:r>
            <a:r>
              <a:rPr lang="en-US" sz="2600" dirty="0">
                <a:cs typeface="Arial"/>
              </a:rPr>
              <a:t> of a perfect binary tree with </a:t>
            </a:r>
            <a:r>
              <a:rPr lang="en-US" sz="2600" dirty="0">
                <a:latin typeface="Cambria Math"/>
                <a:cs typeface="Cambria Math"/>
              </a:rPr>
              <a:t>n</a:t>
            </a:r>
            <a:r>
              <a:rPr lang="en-US" sz="2600" dirty="0">
                <a:cs typeface="Arial"/>
              </a:rPr>
              <a:t> nodes is </a:t>
            </a:r>
            <a:r>
              <a:rPr lang="en-US" sz="2600" b="1" dirty="0">
                <a:solidFill>
                  <a:srgbClr val="FF0000"/>
                </a:solidFill>
                <a:latin typeface="Cambria Math"/>
                <a:cs typeface="Cambria Math"/>
              </a:rPr>
              <a:t>log</a:t>
            </a:r>
            <a:r>
              <a:rPr lang="en-US" sz="2600" b="1" baseline="-25000" dirty="0">
                <a:solidFill>
                  <a:srgbClr val="FF0000"/>
                </a:solidFill>
                <a:latin typeface="Cambria Math"/>
                <a:cs typeface="Cambria Math"/>
              </a:rPr>
              <a:t>2</a:t>
            </a:r>
            <a:r>
              <a:rPr lang="en-US" sz="2600" b="1" dirty="0">
                <a:solidFill>
                  <a:srgbClr val="FF0000"/>
                </a:solidFill>
                <a:latin typeface="Cambria Math"/>
                <a:cs typeface="Cambria Math"/>
              </a:rPr>
              <a:t>(n+1) – 1</a:t>
            </a:r>
          </a:p>
          <a:p>
            <a:r>
              <a:rPr lang="en-US" sz="2600" dirty="0">
                <a:cs typeface="Arial"/>
              </a:rPr>
              <a:t>The </a:t>
            </a:r>
            <a:r>
              <a:rPr lang="en-US" sz="2600" b="1" dirty="0">
                <a:cs typeface="Arial"/>
              </a:rPr>
              <a:t>number of leaves </a:t>
            </a:r>
            <a:r>
              <a:rPr lang="en-US" sz="2600" dirty="0">
                <a:cs typeface="Arial"/>
              </a:rPr>
              <a:t>in a perfect binary tree of height </a:t>
            </a:r>
            <a:r>
              <a:rPr lang="en-US" sz="2600" dirty="0">
                <a:latin typeface="Cambria Math"/>
                <a:cs typeface="Cambria Math"/>
              </a:rPr>
              <a:t>h</a:t>
            </a:r>
            <a:r>
              <a:rPr lang="en-US" sz="2600" dirty="0">
                <a:cs typeface="Arial"/>
              </a:rPr>
              <a:t> is </a:t>
            </a:r>
            <a:r>
              <a:rPr lang="en-US" sz="2600" b="1" dirty="0">
                <a:solidFill>
                  <a:srgbClr val="FF0000"/>
                </a:solidFill>
                <a:latin typeface="Cambria Math"/>
                <a:cs typeface="Cambria Math"/>
              </a:rPr>
              <a:t>2</a:t>
            </a:r>
            <a:r>
              <a:rPr lang="en-US" sz="2600" b="1" baseline="30000" dirty="0">
                <a:solidFill>
                  <a:srgbClr val="FF0000"/>
                </a:solidFill>
                <a:latin typeface="Cambria Math"/>
                <a:cs typeface="Cambria Math"/>
              </a:rPr>
              <a:t>h</a:t>
            </a:r>
            <a:endParaRPr lang="en-US" sz="2600" b="1" dirty="0">
              <a:solidFill>
                <a:srgbClr val="FF0000"/>
              </a:solidFill>
              <a:latin typeface="Cambria Math"/>
              <a:cs typeface="Cambria Math"/>
            </a:endParaRPr>
          </a:p>
          <a:p>
            <a:r>
              <a:rPr lang="en-US" sz="2600" dirty="0">
                <a:cs typeface="Arial"/>
              </a:rPr>
              <a:t>The </a:t>
            </a:r>
            <a:r>
              <a:rPr lang="en-US" sz="2600" b="1" dirty="0">
                <a:cs typeface="Arial"/>
              </a:rPr>
              <a:t>number of nodes </a:t>
            </a:r>
            <a:r>
              <a:rPr lang="en-US" sz="2600" dirty="0">
                <a:cs typeface="Arial"/>
              </a:rPr>
              <a:t>in a perfect binary tree with </a:t>
            </a:r>
            <a:r>
              <a:rPr lang="en-US" sz="2600" dirty="0">
                <a:latin typeface="Cambria Math"/>
                <a:cs typeface="Cambria Math"/>
              </a:rPr>
              <a:t>L</a:t>
            </a:r>
            <a:r>
              <a:rPr lang="en-US" sz="2600" dirty="0">
                <a:cs typeface="Arial"/>
              </a:rPr>
              <a:t> leaves is </a:t>
            </a:r>
            <a:r>
              <a:rPr lang="en-US" sz="2600" b="1" dirty="0">
                <a:solidFill>
                  <a:srgbClr val="FF0000"/>
                </a:solidFill>
                <a:latin typeface="Cambria Math"/>
                <a:cs typeface="Cambria Math"/>
              </a:rPr>
              <a:t>2L – 1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652120" y="1916832"/>
            <a:ext cx="3338517" cy="3109918"/>
            <a:chOff x="5422908" y="3117854"/>
            <a:chExt cx="3338517" cy="3109918"/>
          </a:xfrm>
        </p:grpSpPr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6924685" y="3117854"/>
              <a:ext cx="339726" cy="376238"/>
              <a:chOff x="4362" y="1964"/>
              <a:chExt cx="214" cy="237"/>
            </a:xfrm>
          </p:grpSpPr>
          <p:sp>
            <p:nvSpPr>
              <p:cNvPr id="50" name="AutoShape 7"/>
              <p:cNvSpPr>
                <a:spLocks noChangeArrowheads="1"/>
              </p:cNvSpPr>
              <p:nvPr/>
            </p:nvSpPr>
            <p:spPr bwMode="auto">
              <a:xfrm>
                <a:off x="4362" y="1964"/>
                <a:ext cx="214" cy="237"/>
              </a:xfrm>
              <a:prstGeom prst="roundRect">
                <a:avLst>
                  <a:gd name="adj" fmla="val 16819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 w="19080">
                <a:solidFill>
                  <a:srgbClr val="40458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1" name="Group 8"/>
              <p:cNvGrpSpPr>
                <a:grpSpLocks/>
              </p:cNvGrpSpPr>
              <p:nvPr/>
            </p:nvGrpSpPr>
            <p:grpSpPr bwMode="auto">
              <a:xfrm>
                <a:off x="4374" y="1976"/>
                <a:ext cx="191" cy="214"/>
                <a:chOff x="4374" y="1976"/>
                <a:chExt cx="191" cy="214"/>
              </a:xfrm>
            </p:grpSpPr>
            <p:sp>
              <p:nvSpPr>
                <p:cNvPr id="52" name="AutoShape 9"/>
                <p:cNvSpPr>
                  <a:spLocks noChangeArrowheads="1"/>
                </p:cNvSpPr>
                <p:nvPr/>
              </p:nvSpPr>
              <p:spPr bwMode="auto">
                <a:xfrm>
                  <a:off x="4374" y="1976"/>
                  <a:ext cx="191" cy="214"/>
                </a:xfrm>
                <a:prstGeom prst="roundRect">
                  <a:avLst>
                    <a:gd name="adj" fmla="val 523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" name="AutoShape 10"/>
                <p:cNvSpPr>
                  <a:spLocks noChangeArrowheads="1"/>
                </p:cNvSpPr>
                <p:nvPr/>
              </p:nvSpPr>
              <p:spPr bwMode="auto">
                <a:xfrm>
                  <a:off x="4412" y="1981"/>
                  <a:ext cx="115" cy="204"/>
                </a:xfrm>
                <a:prstGeom prst="roundRect">
                  <a:avLst>
                    <a:gd name="adj" fmla="val 523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40458C"/>
                    </a:buClr>
                    <a:buSzPct val="100000"/>
                    <a:buFont typeface="Tahoma" pitchFamily="34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</a:pPr>
                  <a:endParaRPr lang="en-GB" sz="1600" dirty="0">
                    <a:solidFill>
                      <a:schemeClr val="tx1"/>
                    </a:solidFill>
                    <a:latin typeface="Tahoma" pitchFamily="34" charset="0"/>
                  </a:endParaRPr>
                </a:p>
              </p:txBody>
            </p:sp>
          </p:grpSp>
        </p:grpSp>
        <p:grpSp>
          <p:nvGrpSpPr>
            <p:cNvPr id="8" name="Group 11"/>
            <p:cNvGrpSpPr>
              <a:grpSpLocks/>
            </p:cNvGrpSpPr>
            <p:nvPr/>
          </p:nvGrpSpPr>
          <p:grpSpPr bwMode="auto">
            <a:xfrm>
              <a:off x="5938829" y="4032255"/>
              <a:ext cx="336549" cy="376238"/>
              <a:chOff x="3741" y="2540"/>
              <a:chExt cx="212" cy="237"/>
            </a:xfrm>
          </p:grpSpPr>
          <p:sp>
            <p:nvSpPr>
              <p:cNvPr id="46" name="AutoShape 12"/>
              <p:cNvSpPr>
                <a:spLocks noChangeArrowheads="1"/>
              </p:cNvSpPr>
              <p:nvPr/>
            </p:nvSpPr>
            <p:spPr bwMode="auto">
              <a:xfrm>
                <a:off x="3741" y="2540"/>
                <a:ext cx="212" cy="237"/>
              </a:xfrm>
              <a:prstGeom prst="roundRect">
                <a:avLst>
                  <a:gd name="adj" fmla="val 16509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 w="19080">
                <a:solidFill>
                  <a:srgbClr val="40458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7" name="Group 13"/>
              <p:cNvGrpSpPr>
                <a:grpSpLocks/>
              </p:cNvGrpSpPr>
              <p:nvPr/>
            </p:nvGrpSpPr>
            <p:grpSpPr bwMode="auto">
              <a:xfrm>
                <a:off x="3753" y="2552"/>
                <a:ext cx="189" cy="214"/>
                <a:chOff x="3753" y="2552"/>
                <a:chExt cx="189" cy="214"/>
              </a:xfrm>
            </p:grpSpPr>
            <p:sp>
              <p:nvSpPr>
                <p:cNvPr id="48" name="AutoShape 14"/>
                <p:cNvSpPr>
                  <a:spLocks noChangeArrowheads="1"/>
                </p:cNvSpPr>
                <p:nvPr/>
              </p:nvSpPr>
              <p:spPr bwMode="auto">
                <a:xfrm>
                  <a:off x="3753" y="2552"/>
                  <a:ext cx="189" cy="214"/>
                </a:xfrm>
                <a:prstGeom prst="roundRect">
                  <a:avLst>
                    <a:gd name="adj" fmla="val 528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AutoShape 15"/>
                <p:cNvSpPr>
                  <a:spLocks noChangeArrowheads="1"/>
                </p:cNvSpPr>
                <p:nvPr/>
              </p:nvSpPr>
              <p:spPr bwMode="auto">
                <a:xfrm>
                  <a:off x="3790" y="2557"/>
                  <a:ext cx="115" cy="204"/>
                </a:xfrm>
                <a:prstGeom prst="roundRect">
                  <a:avLst>
                    <a:gd name="adj" fmla="val 528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40458C"/>
                    </a:buClr>
                    <a:buSzPct val="100000"/>
                    <a:buFont typeface="Tahoma" pitchFamily="34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</a:pPr>
                  <a:endParaRPr lang="en-GB" sz="1600" dirty="0">
                    <a:solidFill>
                      <a:schemeClr val="tx1"/>
                    </a:solidFill>
                    <a:latin typeface="Tahoma" pitchFamily="34" charset="0"/>
                  </a:endParaRPr>
                </a:p>
              </p:txBody>
            </p:sp>
          </p:grpSp>
        </p:grpSp>
        <p:grpSp>
          <p:nvGrpSpPr>
            <p:cNvPr id="9" name="Group 16"/>
            <p:cNvGrpSpPr>
              <a:grpSpLocks/>
            </p:cNvGrpSpPr>
            <p:nvPr/>
          </p:nvGrpSpPr>
          <p:grpSpPr bwMode="auto">
            <a:xfrm>
              <a:off x="7905762" y="4030668"/>
              <a:ext cx="339726" cy="379413"/>
              <a:chOff x="4980" y="2539"/>
              <a:chExt cx="214" cy="239"/>
            </a:xfrm>
          </p:grpSpPr>
          <p:sp>
            <p:nvSpPr>
              <p:cNvPr id="42" name="AutoShape 17"/>
              <p:cNvSpPr>
                <a:spLocks noChangeArrowheads="1"/>
              </p:cNvSpPr>
              <p:nvPr/>
            </p:nvSpPr>
            <p:spPr bwMode="auto">
              <a:xfrm>
                <a:off x="4980" y="2539"/>
                <a:ext cx="214" cy="239"/>
              </a:xfrm>
              <a:prstGeom prst="roundRect">
                <a:avLst>
                  <a:gd name="adj" fmla="val 16819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 w="19080">
                <a:solidFill>
                  <a:srgbClr val="40458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3" name="Group 18"/>
              <p:cNvGrpSpPr>
                <a:grpSpLocks/>
              </p:cNvGrpSpPr>
              <p:nvPr/>
            </p:nvGrpSpPr>
            <p:grpSpPr bwMode="auto">
              <a:xfrm>
                <a:off x="4992" y="2551"/>
                <a:ext cx="191" cy="216"/>
                <a:chOff x="4992" y="2551"/>
                <a:chExt cx="191" cy="216"/>
              </a:xfrm>
            </p:grpSpPr>
            <p:sp>
              <p:nvSpPr>
                <p:cNvPr id="44" name="AutoShape 19"/>
                <p:cNvSpPr>
                  <a:spLocks noChangeArrowheads="1"/>
                </p:cNvSpPr>
                <p:nvPr/>
              </p:nvSpPr>
              <p:spPr bwMode="auto">
                <a:xfrm>
                  <a:off x="4992" y="2551"/>
                  <a:ext cx="191" cy="216"/>
                </a:xfrm>
                <a:prstGeom prst="roundRect">
                  <a:avLst>
                    <a:gd name="adj" fmla="val 523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" name="AutoShape 20"/>
                <p:cNvSpPr>
                  <a:spLocks noChangeArrowheads="1"/>
                </p:cNvSpPr>
                <p:nvPr/>
              </p:nvSpPr>
              <p:spPr bwMode="auto">
                <a:xfrm>
                  <a:off x="5030" y="2557"/>
                  <a:ext cx="115" cy="204"/>
                </a:xfrm>
                <a:prstGeom prst="roundRect">
                  <a:avLst>
                    <a:gd name="adj" fmla="val 523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40458C"/>
                    </a:buClr>
                    <a:buSzPct val="100000"/>
                    <a:buFont typeface="Tahoma" pitchFamily="34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</a:pPr>
                  <a:endParaRPr lang="en-GB" sz="1600" dirty="0">
                    <a:solidFill>
                      <a:schemeClr val="tx1"/>
                    </a:solidFill>
                    <a:latin typeface="Tahoma" pitchFamily="34" charset="0"/>
                  </a:endParaRPr>
                </a:p>
              </p:txBody>
            </p:sp>
          </p:grpSp>
        </p:grpSp>
        <p:grpSp>
          <p:nvGrpSpPr>
            <p:cNvPr id="10" name="Group 21"/>
            <p:cNvGrpSpPr>
              <a:grpSpLocks/>
            </p:cNvGrpSpPr>
            <p:nvPr/>
          </p:nvGrpSpPr>
          <p:grpSpPr bwMode="auto">
            <a:xfrm>
              <a:off x="7404079" y="4945070"/>
              <a:ext cx="341311" cy="379413"/>
              <a:chOff x="4664" y="3115"/>
              <a:chExt cx="215" cy="239"/>
            </a:xfrm>
          </p:grpSpPr>
          <p:sp>
            <p:nvSpPr>
              <p:cNvPr id="38" name="AutoShape 22"/>
              <p:cNvSpPr>
                <a:spLocks noChangeArrowheads="1"/>
              </p:cNvSpPr>
              <p:nvPr/>
            </p:nvSpPr>
            <p:spPr bwMode="auto">
              <a:xfrm>
                <a:off x="4664" y="3115"/>
                <a:ext cx="215" cy="239"/>
              </a:xfrm>
              <a:prstGeom prst="roundRect">
                <a:avLst>
                  <a:gd name="adj" fmla="val 16829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 w="19080">
                <a:solidFill>
                  <a:srgbClr val="40458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9" name="Group 23"/>
              <p:cNvGrpSpPr>
                <a:grpSpLocks/>
              </p:cNvGrpSpPr>
              <p:nvPr/>
            </p:nvGrpSpPr>
            <p:grpSpPr bwMode="auto">
              <a:xfrm>
                <a:off x="4688" y="3126"/>
                <a:ext cx="180" cy="217"/>
                <a:chOff x="4688" y="3126"/>
                <a:chExt cx="180" cy="217"/>
              </a:xfrm>
            </p:grpSpPr>
            <p:sp>
              <p:nvSpPr>
                <p:cNvPr id="40" name="AutoShape 24"/>
                <p:cNvSpPr>
                  <a:spLocks noChangeArrowheads="1"/>
                </p:cNvSpPr>
                <p:nvPr/>
              </p:nvSpPr>
              <p:spPr bwMode="auto">
                <a:xfrm>
                  <a:off x="4688" y="3126"/>
                  <a:ext cx="180" cy="217"/>
                </a:xfrm>
                <a:prstGeom prst="roundRect">
                  <a:avLst>
                    <a:gd name="adj" fmla="val 556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" name="AutoShape 25"/>
                <p:cNvSpPr>
                  <a:spLocks noChangeArrowheads="1"/>
                </p:cNvSpPr>
                <p:nvPr/>
              </p:nvSpPr>
              <p:spPr bwMode="auto">
                <a:xfrm>
                  <a:off x="4721" y="3133"/>
                  <a:ext cx="115" cy="204"/>
                </a:xfrm>
                <a:prstGeom prst="roundRect">
                  <a:avLst>
                    <a:gd name="adj" fmla="val 556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40458C"/>
                    </a:buClr>
                    <a:buSzPct val="100000"/>
                    <a:buFont typeface="Tahoma" pitchFamily="34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</a:pPr>
                  <a:endParaRPr lang="en-GB" sz="1600" dirty="0">
                    <a:solidFill>
                      <a:schemeClr val="tx1"/>
                    </a:solidFill>
                    <a:latin typeface="Tahoma" pitchFamily="34" charset="0"/>
                  </a:endParaRPr>
                </a:p>
              </p:txBody>
            </p:sp>
          </p:grpSp>
        </p:grpSp>
        <p:grpSp>
          <p:nvGrpSpPr>
            <p:cNvPr id="11" name="Group 26"/>
            <p:cNvGrpSpPr>
              <a:grpSpLocks/>
            </p:cNvGrpSpPr>
            <p:nvPr/>
          </p:nvGrpSpPr>
          <p:grpSpPr bwMode="auto">
            <a:xfrm>
              <a:off x="8407412" y="4945070"/>
              <a:ext cx="354013" cy="379413"/>
              <a:chOff x="5296" y="3115"/>
              <a:chExt cx="223" cy="239"/>
            </a:xfrm>
          </p:grpSpPr>
          <p:sp>
            <p:nvSpPr>
              <p:cNvPr id="34" name="AutoShape 27"/>
              <p:cNvSpPr>
                <a:spLocks noChangeArrowheads="1"/>
              </p:cNvSpPr>
              <p:nvPr/>
            </p:nvSpPr>
            <p:spPr bwMode="auto">
              <a:xfrm>
                <a:off x="5296" y="3115"/>
                <a:ext cx="223" cy="239"/>
              </a:xfrm>
              <a:prstGeom prst="roundRect">
                <a:avLst>
                  <a:gd name="adj" fmla="val 16667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 w="19080">
                <a:solidFill>
                  <a:srgbClr val="40458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5" name="Group 28"/>
              <p:cNvGrpSpPr>
                <a:grpSpLocks/>
              </p:cNvGrpSpPr>
              <p:nvPr/>
            </p:nvGrpSpPr>
            <p:grpSpPr bwMode="auto">
              <a:xfrm>
                <a:off x="5308" y="3127"/>
                <a:ext cx="199" cy="215"/>
                <a:chOff x="5308" y="3127"/>
                <a:chExt cx="199" cy="215"/>
              </a:xfrm>
            </p:grpSpPr>
            <p:sp>
              <p:nvSpPr>
                <p:cNvPr id="36" name="AutoShape 29"/>
                <p:cNvSpPr>
                  <a:spLocks noChangeArrowheads="1"/>
                </p:cNvSpPr>
                <p:nvPr/>
              </p:nvSpPr>
              <p:spPr bwMode="auto">
                <a:xfrm>
                  <a:off x="5308" y="3127"/>
                  <a:ext cx="199" cy="215"/>
                </a:xfrm>
                <a:prstGeom prst="roundRect">
                  <a:avLst>
                    <a:gd name="adj" fmla="val 505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AutoShape 30"/>
                <p:cNvSpPr>
                  <a:spLocks noChangeArrowheads="1"/>
                </p:cNvSpPr>
                <p:nvPr/>
              </p:nvSpPr>
              <p:spPr bwMode="auto">
                <a:xfrm>
                  <a:off x="5350" y="3133"/>
                  <a:ext cx="115" cy="204"/>
                </a:xfrm>
                <a:prstGeom prst="roundRect">
                  <a:avLst>
                    <a:gd name="adj" fmla="val 505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40458C"/>
                    </a:buClr>
                    <a:buSzPct val="100000"/>
                    <a:buFont typeface="Tahoma" pitchFamily="34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</a:pPr>
                  <a:endParaRPr lang="en-GB" sz="1600" dirty="0">
                    <a:solidFill>
                      <a:schemeClr val="tx1"/>
                    </a:solidFill>
                    <a:latin typeface="Tahoma" pitchFamily="34" charset="0"/>
                  </a:endParaRPr>
                </a:p>
              </p:txBody>
            </p:sp>
          </p:grpSp>
        </p:grpSp>
        <p:grpSp>
          <p:nvGrpSpPr>
            <p:cNvPr id="12" name="Group 31"/>
            <p:cNvGrpSpPr>
              <a:grpSpLocks/>
            </p:cNvGrpSpPr>
            <p:nvPr/>
          </p:nvGrpSpPr>
          <p:grpSpPr bwMode="auto">
            <a:xfrm>
              <a:off x="5422908" y="4943482"/>
              <a:ext cx="355601" cy="379413"/>
              <a:chOff x="3416" y="3114"/>
              <a:chExt cx="224" cy="239"/>
            </a:xfrm>
          </p:grpSpPr>
          <p:sp>
            <p:nvSpPr>
              <p:cNvPr id="30" name="AutoShape 32"/>
              <p:cNvSpPr>
                <a:spLocks noChangeArrowheads="1"/>
              </p:cNvSpPr>
              <p:nvPr/>
            </p:nvSpPr>
            <p:spPr bwMode="auto">
              <a:xfrm>
                <a:off x="3416" y="3114"/>
                <a:ext cx="224" cy="239"/>
              </a:xfrm>
              <a:prstGeom prst="roundRect">
                <a:avLst>
                  <a:gd name="adj" fmla="val 16514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 w="19080">
                <a:solidFill>
                  <a:srgbClr val="40458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1" name="Group 33"/>
              <p:cNvGrpSpPr>
                <a:grpSpLocks/>
              </p:cNvGrpSpPr>
              <p:nvPr/>
            </p:nvGrpSpPr>
            <p:grpSpPr bwMode="auto">
              <a:xfrm>
                <a:off x="3429" y="3127"/>
                <a:ext cx="199" cy="214"/>
                <a:chOff x="3429" y="3127"/>
                <a:chExt cx="199" cy="214"/>
              </a:xfrm>
            </p:grpSpPr>
            <p:sp>
              <p:nvSpPr>
                <p:cNvPr id="32" name="AutoShape 34"/>
                <p:cNvSpPr>
                  <a:spLocks noChangeArrowheads="1"/>
                </p:cNvSpPr>
                <p:nvPr/>
              </p:nvSpPr>
              <p:spPr bwMode="auto">
                <a:xfrm>
                  <a:off x="3429" y="3127"/>
                  <a:ext cx="199" cy="214"/>
                </a:xfrm>
                <a:prstGeom prst="roundRect">
                  <a:avLst>
                    <a:gd name="adj" fmla="val 505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AutoShape 35"/>
                <p:cNvSpPr>
                  <a:spLocks noChangeArrowheads="1"/>
                </p:cNvSpPr>
                <p:nvPr/>
              </p:nvSpPr>
              <p:spPr bwMode="auto">
                <a:xfrm>
                  <a:off x="3471" y="3132"/>
                  <a:ext cx="115" cy="204"/>
                </a:xfrm>
                <a:prstGeom prst="roundRect">
                  <a:avLst>
                    <a:gd name="adj" fmla="val 505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40458C"/>
                    </a:buClr>
                    <a:buSzPct val="100000"/>
                    <a:buFont typeface="Tahoma" pitchFamily="34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</a:pPr>
                  <a:endParaRPr lang="en-GB" sz="1600" dirty="0">
                    <a:solidFill>
                      <a:schemeClr val="tx1"/>
                    </a:solidFill>
                    <a:latin typeface="Tahoma" pitchFamily="34" charset="0"/>
                  </a:endParaRPr>
                </a:p>
              </p:txBody>
            </p:sp>
          </p:grpSp>
        </p:grpSp>
        <p:grpSp>
          <p:nvGrpSpPr>
            <p:cNvPr id="13" name="Group 36"/>
            <p:cNvGrpSpPr>
              <a:grpSpLocks/>
            </p:cNvGrpSpPr>
            <p:nvPr/>
          </p:nvGrpSpPr>
          <p:grpSpPr bwMode="auto">
            <a:xfrm>
              <a:off x="6450023" y="4945070"/>
              <a:ext cx="328613" cy="379413"/>
              <a:chOff x="4063" y="3115"/>
              <a:chExt cx="207" cy="239"/>
            </a:xfrm>
          </p:grpSpPr>
          <p:sp>
            <p:nvSpPr>
              <p:cNvPr id="26" name="AutoShape 37"/>
              <p:cNvSpPr>
                <a:spLocks noChangeArrowheads="1"/>
              </p:cNvSpPr>
              <p:nvPr/>
            </p:nvSpPr>
            <p:spPr bwMode="auto">
              <a:xfrm>
                <a:off x="4063" y="3115"/>
                <a:ext cx="207" cy="239"/>
              </a:xfrm>
              <a:prstGeom prst="roundRect">
                <a:avLst>
                  <a:gd name="adj" fmla="val 16505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 w="19080">
                <a:solidFill>
                  <a:srgbClr val="40458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7" name="Group 38"/>
              <p:cNvGrpSpPr>
                <a:grpSpLocks/>
              </p:cNvGrpSpPr>
              <p:nvPr/>
            </p:nvGrpSpPr>
            <p:grpSpPr bwMode="auto">
              <a:xfrm>
                <a:off x="4075" y="3127"/>
                <a:ext cx="184" cy="216"/>
                <a:chOff x="4075" y="3127"/>
                <a:chExt cx="184" cy="216"/>
              </a:xfrm>
            </p:grpSpPr>
            <p:sp>
              <p:nvSpPr>
                <p:cNvPr id="28" name="AutoShape 39"/>
                <p:cNvSpPr>
                  <a:spLocks noChangeArrowheads="1"/>
                </p:cNvSpPr>
                <p:nvPr/>
              </p:nvSpPr>
              <p:spPr bwMode="auto">
                <a:xfrm>
                  <a:off x="4075" y="3127"/>
                  <a:ext cx="184" cy="216"/>
                </a:xfrm>
                <a:prstGeom prst="roundRect">
                  <a:avLst>
                    <a:gd name="adj" fmla="val 542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" name="AutoShape 40"/>
                <p:cNvSpPr>
                  <a:spLocks noChangeArrowheads="1"/>
                </p:cNvSpPr>
                <p:nvPr/>
              </p:nvSpPr>
              <p:spPr bwMode="auto">
                <a:xfrm>
                  <a:off x="4110" y="3133"/>
                  <a:ext cx="115" cy="204"/>
                </a:xfrm>
                <a:prstGeom prst="roundRect">
                  <a:avLst>
                    <a:gd name="adj" fmla="val 542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algn="ctr" eaLnBrk="1" hangingPunct="1">
                    <a:lnSpc>
                      <a:spcPct val="93000"/>
                    </a:lnSpc>
                    <a:buClr>
                      <a:srgbClr val="40458C"/>
                    </a:buClr>
                    <a:buSzPct val="100000"/>
                    <a:buFont typeface="Tahoma" pitchFamily="34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</a:pPr>
                  <a:endParaRPr lang="en-GB" sz="1600" dirty="0">
                    <a:solidFill>
                      <a:schemeClr val="tx1"/>
                    </a:solidFill>
                    <a:latin typeface="Tahoma" pitchFamily="34" charset="0"/>
                  </a:endParaRPr>
                </a:p>
              </p:txBody>
            </p:sp>
          </p:grpSp>
        </p:grpSp>
        <p:cxnSp>
          <p:nvCxnSpPr>
            <p:cNvPr id="14" name="AutoShape 41"/>
            <p:cNvCxnSpPr>
              <a:cxnSpLocks noChangeShapeType="1"/>
              <a:stCxn id="50" idx="2"/>
              <a:endCxn id="46" idx="0"/>
            </p:cNvCxnSpPr>
            <p:nvPr/>
          </p:nvCxnSpPr>
          <p:spPr bwMode="auto">
            <a:xfrm flipH="1">
              <a:off x="6107113" y="3494088"/>
              <a:ext cx="987425" cy="538162"/>
            </a:xfrm>
            <a:prstGeom prst="straightConnector1">
              <a:avLst/>
            </a:prstGeom>
            <a:noFill/>
            <a:ln w="19080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AutoShape 42"/>
            <p:cNvCxnSpPr>
              <a:cxnSpLocks noChangeShapeType="1"/>
              <a:stCxn id="50" idx="2"/>
              <a:endCxn id="42" idx="0"/>
            </p:cNvCxnSpPr>
            <p:nvPr/>
          </p:nvCxnSpPr>
          <p:spPr bwMode="auto">
            <a:xfrm>
              <a:off x="7094538" y="3494088"/>
              <a:ext cx="981075" cy="536575"/>
            </a:xfrm>
            <a:prstGeom prst="straightConnector1">
              <a:avLst/>
            </a:prstGeom>
            <a:noFill/>
            <a:ln w="19080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AutoShape 43"/>
            <p:cNvCxnSpPr>
              <a:cxnSpLocks noChangeShapeType="1"/>
              <a:stCxn id="42" idx="2"/>
              <a:endCxn id="34" idx="0"/>
            </p:cNvCxnSpPr>
            <p:nvPr/>
          </p:nvCxnSpPr>
          <p:spPr bwMode="auto">
            <a:xfrm>
              <a:off x="8075613" y="4410075"/>
              <a:ext cx="509587" cy="534988"/>
            </a:xfrm>
            <a:prstGeom prst="straightConnector1">
              <a:avLst/>
            </a:prstGeom>
            <a:noFill/>
            <a:ln w="19080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AutoShape 44"/>
            <p:cNvCxnSpPr>
              <a:cxnSpLocks noChangeShapeType="1"/>
              <a:stCxn id="42" idx="2"/>
              <a:endCxn id="38" idx="0"/>
            </p:cNvCxnSpPr>
            <p:nvPr/>
          </p:nvCxnSpPr>
          <p:spPr bwMode="auto">
            <a:xfrm flipH="1">
              <a:off x="7574754" y="4410081"/>
              <a:ext cx="500871" cy="534989"/>
            </a:xfrm>
            <a:prstGeom prst="straightConnector1">
              <a:avLst/>
            </a:prstGeom>
            <a:noFill/>
            <a:ln w="19080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AutoShape 45"/>
            <p:cNvCxnSpPr>
              <a:cxnSpLocks noChangeShapeType="1"/>
              <a:stCxn id="46" idx="2"/>
              <a:endCxn id="26" idx="0"/>
            </p:cNvCxnSpPr>
            <p:nvPr/>
          </p:nvCxnSpPr>
          <p:spPr bwMode="auto">
            <a:xfrm>
              <a:off x="6107113" y="4408488"/>
              <a:ext cx="508000" cy="536575"/>
            </a:xfrm>
            <a:prstGeom prst="straightConnector1">
              <a:avLst/>
            </a:prstGeom>
            <a:noFill/>
            <a:ln w="19080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AutoShape 46"/>
            <p:cNvCxnSpPr>
              <a:cxnSpLocks noChangeShapeType="1"/>
              <a:stCxn id="46" idx="2"/>
              <a:endCxn id="30" idx="0"/>
            </p:cNvCxnSpPr>
            <p:nvPr/>
          </p:nvCxnSpPr>
          <p:spPr bwMode="auto">
            <a:xfrm flipH="1">
              <a:off x="5600700" y="4408488"/>
              <a:ext cx="506413" cy="534987"/>
            </a:xfrm>
            <a:prstGeom prst="straightConnector1">
              <a:avLst/>
            </a:prstGeom>
            <a:noFill/>
            <a:ln w="19080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0" name="Group 49"/>
            <p:cNvGrpSpPr>
              <a:grpSpLocks/>
            </p:cNvGrpSpPr>
            <p:nvPr/>
          </p:nvGrpSpPr>
          <p:grpSpPr bwMode="auto">
            <a:xfrm>
              <a:off x="6088073" y="5884872"/>
              <a:ext cx="315913" cy="338138"/>
              <a:chOff x="3835" y="3707"/>
              <a:chExt cx="199" cy="213"/>
            </a:xfrm>
          </p:grpSpPr>
          <p:sp>
            <p:nvSpPr>
              <p:cNvPr id="24" name="AutoShape 50"/>
              <p:cNvSpPr>
                <a:spLocks noChangeArrowheads="1"/>
              </p:cNvSpPr>
              <p:nvPr/>
            </p:nvSpPr>
            <p:spPr bwMode="auto">
              <a:xfrm>
                <a:off x="3835" y="3707"/>
                <a:ext cx="199" cy="213"/>
              </a:xfrm>
              <a:prstGeom prst="roundRect">
                <a:avLst>
                  <a:gd name="adj" fmla="val 505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AutoShape 51"/>
              <p:cNvSpPr>
                <a:spLocks noChangeArrowheads="1"/>
              </p:cNvSpPr>
              <p:nvPr/>
            </p:nvSpPr>
            <p:spPr bwMode="auto">
              <a:xfrm>
                <a:off x="3877" y="3712"/>
                <a:ext cx="115" cy="204"/>
              </a:xfrm>
              <a:prstGeom prst="roundRect">
                <a:avLst>
                  <a:gd name="adj" fmla="val 505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>
                  <a:lnSpc>
                    <a:spcPct val="93000"/>
                  </a:lnSpc>
                  <a:buClr>
                    <a:srgbClr val="40458C"/>
                  </a:buClr>
                  <a:buSzPct val="100000"/>
                  <a:buFont typeface="Tahoma" pitchFamily="34" charset="0"/>
                  <a:buNone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</a:pPr>
                <a:endParaRPr lang="en-GB" sz="1600" dirty="0">
                  <a:solidFill>
                    <a:schemeClr val="tx1"/>
                  </a:solidFill>
                  <a:latin typeface="Tahoma" pitchFamily="34" charset="0"/>
                </a:endParaRPr>
              </a:p>
            </p:txBody>
          </p:sp>
        </p:grpSp>
        <p:grpSp>
          <p:nvGrpSpPr>
            <p:cNvPr id="21" name="Group 55"/>
            <p:cNvGrpSpPr>
              <a:grpSpLocks/>
            </p:cNvGrpSpPr>
            <p:nvPr/>
          </p:nvGrpSpPr>
          <p:grpSpPr bwMode="auto">
            <a:xfrm>
              <a:off x="6821502" y="5880109"/>
              <a:ext cx="255588" cy="347663"/>
              <a:chOff x="4297" y="3704"/>
              <a:chExt cx="161" cy="219"/>
            </a:xfrm>
          </p:grpSpPr>
          <p:sp>
            <p:nvSpPr>
              <p:cNvPr id="22" name="AutoShape 56"/>
              <p:cNvSpPr>
                <a:spLocks noChangeArrowheads="1"/>
              </p:cNvSpPr>
              <p:nvPr/>
            </p:nvSpPr>
            <p:spPr bwMode="auto">
              <a:xfrm>
                <a:off x="4297" y="3704"/>
                <a:ext cx="161" cy="219"/>
              </a:xfrm>
              <a:prstGeom prst="roundRect">
                <a:avLst>
                  <a:gd name="adj" fmla="val 625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AutoShape 57"/>
              <p:cNvSpPr>
                <a:spLocks noChangeArrowheads="1"/>
              </p:cNvSpPr>
              <p:nvPr/>
            </p:nvSpPr>
            <p:spPr bwMode="auto">
              <a:xfrm>
                <a:off x="4320" y="3712"/>
                <a:ext cx="115" cy="204"/>
              </a:xfrm>
              <a:prstGeom prst="roundRect">
                <a:avLst>
                  <a:gd name="adj" fmla="val 625"/>
                </a:avLst>
              </a:prstGeom>
              <a:no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>
                  <a:lnSpc>
                    <a:spcPct val="93000"/>
                  </a:lnSpc>
                  <a:buClr>
                    <a:srgbClr val="40458C"/>
                  </a:buClr>
                  <a:buSzPct val="100000"/>
                  <a:buFont typeface="Tahoma" pitchFamily="34" charset="0"/>
                  <a:buNone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</a:pPr>
                <a:endParaRPr lang="en-GB" sz="1600" dirty="0">
                  <a:solidFill>
                    <a:schemeClr val="tx1"/>
                  </a:solidFill>
                  <a:latin typeface="Tahoma" pitchFamily="34" charset="0"/>
                </a:endParaRPr>
              </a:p>
            </p:txBody>
          </p:sp>
        </p:grpSp>
      </p:grpSp>
      <p:sp>
        <p:nvSpPr>
          <p:cNvPr id="54" name="TextBox 53"/>
          <p:cNvSpPr txBox="1"/>
          <p:nvPr/>
        </p:nvSpPr>
        <p:spPr bwMode="auto">
          <a:xfrm>
            <a:off x="6372200" y="6597352"/>
            <a:ext cx="737752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Trees</a:t>
            </a:r>
          </a:p>
        </p:txBody>
      </p:sp>
    </p:spTree>
    <p:extLst>
      <p:ext uri="{BB962C8B-B14F-4D97-AF65-F5344CB8AC3E}">
        <p14:creationId xmlns:p14="http://schemas.microsoft.com/office/powerpoint/2010/main" val="39536343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Perfect Binary Tree Proof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Another definition of a perfect binary tree is a binary tree T which</a:t>
            </a:r>
          </a:p>
          <a:p>
            <a:pPr lvl="1"/>
            <a:r>
              <a:rPr lang="en-US" dirty="0"/>
              <a:t>has only one node (the root), or</a:t>
            </a:r>
          </a:p>
          <a:p>
            <a:pPr lvl="1"/>
            <a:r>
              <a:rPr lang="en-US" dirty="0"/>
              <a:t>has a root with left and right </a:t>
            </a:r>
            <a:r>
              <a:rPr lang="en-US" dirty="0" err="1"/>
              <a:t>subtrees</a:t>
            </a:r>
            <a:r>
              <a:rPr lang="en-US" dirty="0"/>
              <a:t> which are both perfect binary trees of the same height, h, in which case the height of T is h+1</a:t>
            </a:r>
          </a:p>
          <a:p>
            <a:r>
              <a:rPr lang="en-US" dirty="0"/>
              <a:t>Because we have this recursive definition to work with, proofs on binary trees lend themselves well to induction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6372200" y="6597352"/>
            <a:ext cx="737752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Trees</a:t>
            </a:r>
          </a:p>
        </p:txBody>
      </p:sp>
    </p:spTree>
    <p:extLst>
      <p:ext uri="{BB962C8B-B14F-4D97-AF65-F5344CB8AC3E}">
        <p14:creationId xmlns:p14="http://schemas.microsoft.com/office/powerpoint/2010/main" val="2929241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Perfect Binary Tree Proof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80728"/>
            <a:ext cx="8229600" cy="52578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Prove </a:t>
            </a:r>
            <a:r>
              <a:rPr lang="en-US" dirty="0">
                <a:latin typeface="Cambria Math"/>
                <a:cs typeface="Cambria Math"/>
              </a:rPr>
              <a:t>P(n)</a:t>
            </a:r>
            <a:r>
              <a:rPr lang="en-US" dirty="0"/>
              <a:t>: The number of nodes in a perfect binary tree of height </a:t>
            </a:r>
            <a:r>
              <a:rPr lang="en-US" dirty="0">
                <a:latin typeface="Cambria Math"/>
                <a:cs typeface="Cambria Math"/>
              </a:rPr>
              <a:t>n</a:t>
            </a:r>
            <a:r>
              <a:rPr lang="en-US" dirty="0"/>
              <a:t> is </a:t>
            </a:r>
            <a:r>
              <a:rPr lang="en-US" dirty="0">
                <a:latin typeface="Cambria Math"/>
                <a:cs typeface="Cambria Math"/>
              </a:rPr>
              <a:t>2</a:t>
            </a:r>
            <a:r>
              <a:rPr lang="en-US" baseline="30000" dirty="0">
                <a:latin typeface="Cambria Math"/>
                <a:cs typeface="Cambria Math"/>
              </a:rPr>
              <a:t>n+1</a:t>
            </a:r>
            <a:r>
              <a:rPr lang="en-US" dirty="0">
                <a:latin typeface="Cambria Math"/>
                <a:cs typeface="Cambria Math"/>
              </a:rPr>
              <a:t> – 1</a:t>
            </a:r>
            <a:endParaRPr lang="en-US" dirty="0"/>
          </a:p>
          <a:p>
            <a:r>
              <a:rPr lang="en-US" dirty="0"/>
              <a:t>Base case, </a:t>
            </a:r>
            <a:r>
              <a:rPr lang="en-US" dirty="0">
                <a:latin typeface="Cambria Math"/>
                <a:cs typeface="Cambria Math"/>
              </a:rPr>
              <a:t>P(0)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latin typeface="Cambria Math"/>
                <a:cs typeface="Cambria Math"/>
              </a:rPr>
              <a:t>2</a:t>
            </a:r>
            <a:r>
              <a:rPr lang="en-US" baseline="30000" dirty="0">
                <a:latin typeface="Cambria Math"/>
                <a:cs typeface="Cambria Math"/>
              </a:rPr>
              <a:t>0+1</a:t>
            </a:r>
            <a:r>
              <a:rPr lang="en-US" dirty="0">
                <a:latin typeface="Cambria Math"/>
                <a:cs typeface="Cambria Math"/>
              </a:rPr>
              <a:t> – 1 = 2 – 1 = 1</a:t>
            </a:r>
          </a:p>
          <a:p>
            <a:pPr lvl="1"/>
            <a:r>
              <a:rPr lang="en-US" dirty="0"/>
              <a:t>The number of nodes in a perfect binary tree of height 0 is 1, because the tree only has a root by definition</a:t>
            </a:r>
          </a:p>
          <a:p>
            <a:r>
              <a:rPr lang="en-US" dirty="0"/>
              <a:t>Assume </a:t>
            </a:r>
            <a:r>
              <a:rPr lang="en-US" dirty="0">
                <a:latin typeface="Cambria Math"/>
                <a:cs typeface="Cambria Math"/>
              </a:rPr>
              <a:t>P(k)</a:t>
            </a:r>
            <a:r>
              <a:rPr lang="en-US" dirty="0"/>
              <a:t>, for some </a:t>
            </a:r>
            <a:r>
              <a:rPr lang="en-US" dirty="0">
                <a:latin typeface="Cambria Math"/>
                <a:cs typeface="Cambria Math"/>
              </a:rPr>
              <a:t>k ≥ 0</a:t>
            </a:r>
            <a:r>
              <a:rPr lang="en-US" dirty="0"/>
              <a:t>: The number of nodes in a perfect binary tree of height </a:t>
            </a:r>
            <a:r>
              <a:rPr lang="en-US" dirty="0">
                <a:latin typeface="Cambria Math"/>
                <a:cs typeface="Cambria Math"/>
              </a:rPr>
              <a:t>k</a:t>
            </a:r>
            <a:r>
              <a:rPr lang="en-US" dirty="0"/>
              <a:t> is </a:t>
            </a:r>
            <a:r>
              <a:rPr lang="en-US" dirty="0">
                <a:latin typeface="Cambria Math"/>
                <a:cs typeface="Cambria Math"/>
              </a:rPr>
              <a:t>2</a:t>
            </a:r>
            <a:r>
              <a:rPr lang="en-US" baseline="30000" dirty="0">
                <a:latin typeface="Cambria Math"/>
                <a:cs typeface="Cambria Math"/>
              </a:rPr>
              <a:t>k+1</a:t>
            </a:r>
            <a:r>
              <a:rPr lang="en-US" dirty="0">
                <a:latin typeface="Cambria Math"/>
                <a:cs typeface="Cambria Math"/>
              </a:rPr>
              <a:t> – 1</a:t>
            </a:r>
            <a:endParaRPr lang="en-US" dirty="0"/>
          </a:p>
          <a:p>
            <a:r>
              <a:rPr lang="en-US" dirty="0"/>
              <a:t>Prove </a:t>
            </a:r>
            <a:r>
              <a:rPr lang="en-US" dirty="0">
                <a:latin typeface="Cambria Math"/>
                <a:cs typeface="Cambria Math"/>
              </a:rPr>
              <a:t>P(k+1)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Let T be </a:t>
            </a:r>
            <a:r>
              <a:rPr lang="en-US" i="1" dirty="0"/>
              <a:t>any</a:t>
            </a:r>
            <a:r>
              <a:rPr lang="en-US" dirty="0"/>
              <a:t> perfect binary tree of height </a:t>
            </a:r>
            <a:r>
              <a:rPr lang="en-US" dirty="0">
                <a:latin typeface="Cambria Math"/>
                <a:cs typeface="Cambria Math"/>
              </a:rPr>
              <a:t>k+1</a:t>
            </a:r>
          </a:p>
          <a:p>
            <a:pPr lvl="1"/>
            <a:r>
              <a:rPr lang="en-US" dirty="0"/>
              <a:t>By definition, T consists of a root with two </a:t>
            </a:r>
            <a:r>
              <a:rPr lang="en-US" dirty="0" err="1"/>
              <a:t>subtrees</a:t>
            </a:r>
            <a:r>
              <a:rPr lang="en-US" dirty="0"/>
              <a:t>, L and R, which are both perfect binary trees of height </a:t>
            </a:r>
            <a:r>
              <a:rPr lang="en-US" dirty="0">
                <a:latin typeface="Cambria Math"/>
                <a:cs typeface="Cambria Math"/>
              </a:rPr>
              <a:t>k</a:t>
            </a:r>
          </a:p>
          <a:p>
            <a:pPr lvl="1"/>
            <a:r>
              <a:rPr lang="en-US" dirty="0"/>
              <a:t>By our inductive hypothesis, L and R both have </a:t>
            </a:r>
            <a:r>
              <a:rPr lang="en-US" dirty="0">
                <a:latin typeface="Cambria Math"/>
                <a:cs typeface="Cambria Math"/>
              </a:rPr>
              <a:t>2</a:t>
            </a:r>
            <a:r>
              <a:rPr lang="en-US" baseline="30000" dirty="0">
                <a:latin typeface="Cambria Math"/>
                <a:cs typeface="Cambria Math"/>
              </a:rPr>
              <a:t>k+1</a:t>
            </a:r>
            <a:r>
              <a:rPr lang="en-US" dirty="0">
                <a:latin typeface="Cambria Math"/>
                <a:cs typeface="Cambria Math"/>
              </a:rPr>
              <a:t> – 1 </a:t>
            </a:r>
            <a:r>
              <a:rPr lang="en-US" dirty="0"/>
              <a:t>nodes</a:t>
            </a:r>
          </a:p>
          <a:p>
            <a:pPr lvl="1"/>
            <a:r>
              <a:rPr lang="en-US" dirty="0"/>
              <a:t>The number of nodes in T is therefore:</a:t>
            </a:r>
          </a:p>
          <a:p>
            <a:pPr marL="274320" lvl="1" indent="0">
              <a:buNone/>
            </a:pPr>
            <a:r>
              <a:rPr lang="en-US" dirty="0"/>
              <a:t>		</a:t>
            </a:r>
            <a:r>
              <a:rPr lang="en-US" dirty="0">
                <a:latin typeface="Cambria Math"/>
                <a:cs typeface="Cambria Math"/>
              </a:rPr>
              <a:t>1 + 2 * (2</a:t>
            </a:r>
            <a:r>
              <a:rPr lang="en-US" baseline="30000" dirty="0">
                <a:latin typeface="Cambria Math"/>
                <a:cs typeface="Cambria Math"/>
              </a:rPr>
              <a:t>k+1</a:t>
            </a:r>
            <a:r>
              <a:rPr lang="en-US" dirty="0">
                <a:latin typeface="Cambria Math"/>
                <a:cs typeface="Cambria Math"/>
              </a:rPr>
              <a:t> – 1) = 1 + 2</a:t>
            </a:r>
            <a:r>
              <a:rPr lang="en-US" baseline="30000" dirty="0">
                <a:latin typeface="Cambria Math"/>
                <a:cs typeface="Cambria Math"/>
              </a:rPr>
              <a:t>k+2</a:t>
            </a:r>
            <a:r>
              <a:rPr lang="en-US" dirty="0">
                <a:latin typeface="Cambria Math"/>
                <a:cs typeface="Cambria Math"/>
              </a:rPr>
              <a:t> – 2 = 2</a:t>
            </a:r>
            <a:r>
              <a:rPr lang="en-US" baseline="30000" dirty="0">
                <a:latin typeface="Cambria Math"/>
                <a:cs typeface="Cambria Math"/>
              </a:rPr>
              <a:t>(k+1)+1</a:t>
            </a:r>
            <a:r>
              <a:rPr lang="en-US" dirty="0">
                <a:latin typeface="Cambria Math"/>
                <a:cs typeface="Cambria Math"/>
              </a:rPr>
              <a:t> – 1</a:t>
            </a:r>
          </a:p>
          <a:p>
            <a:r>
              <a:rPr lang="en-US" dirty="0"/>
              <a:t>Since we’ve proved </a:t>
            </a:r>
            <a:r>
              <a:rPr lang="en-US" dirty="0">
                <a:latin typeface="Cambria Math"/>
                <a:cs typeface="Cambria Math"/>
              </a:rPr>
              <a:t>P(0) </a:t>
            </a:r>
            <a:r>
              <a:rPr lang="en-US" dirty="0"/>
              <a:t>and </a:t>
            </a:r>
            <a:r>
              <a:rPr lang="en-US" dirty="0">
                <a:latin typeface="Cambria Math"/>
                <a:cs typeface="Cambria Math"/>
              </a:rPr>
              <a:t>P(k) </a:t>
            </a:r>
            <a:r>
              <a:rPr lang="en-US" dirty="0">
                <a:latin typeface="Cambria Math"/>
                <a:cs typeface="Cambria Math"/>
                <a:sym typeface="Wingdings"/>
              </a:rPr>
              <a:t></a:t>
            </a:r>
            <a:r>
              <a:rPr lang="en-US" dirty="0">
                <a:latin typeface="Cambria Math"/>
                <a:cs typeface="Cambria Math"/>
              </a:rPr>
              <a:t> P(k+1) </a:t>
            </a:r>
            <a:r>
              <a:rPr lang="en-US" dirty="0"/>
              <a:t>for any nonnegative </a:t>
            </a:r>
            <a:r>
              <a:rPr lang="en-US" dirty="0">
                <a:latin typeface="Cambria Math"/>
                <a:cs typeface="Cambria Math"/>
              </a:rPr>
              <a:t>k</a:t>
            </a:r>
            <a:r>
              <a:rPr lang="en-US" dirty="0"/>
              <a:t>, by induction </a:t>
            </a:r>
            <a:r>
              <a:rPr lang="en-US" dirty="0">
                <a:latin typeface="Cambria Math"/>
                <a:cs typeface="Cambria Math"/>
              </a:rPr>
              <a:t>P(n)</a:t>
            </a:r>
            <a:r>
              <a:rPr lang="en-US" dirty="0"/>
              <a:t> is true for all </a:t>
            </a:r>
            <a:r>
              <a:rPr lang="en-US" dirty="0">
                <a:latin typeface="Cambria Math"/>
                <a:cs typeface="Cambria Math"/>
              </a:rPr>
              <a:t>n ≥ 0</a:t>
            </a:r>
            <a:r>
              <a:rPr lang="en-US" dirty="0"/>
              <a:t>.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6372200" y="6597352"/>
            <a:ext cx="737752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Trees</a:t>
            </a:r>
          </a:p>
        </p:txBody>
      </p:sp>
    </p:spTree>
    <p:extLst>
      <p:ext uri="{BB962C8B-B14F-4D97-AF65-F5344CB8AC3E}">
        <p14:creationId xmlns:p14="http://schemas.microsoft.com/office/powerpoint/2010/main" val="266979094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BFF571-4739-7F3C-ECC2-3A06DC0379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6B9828FE-70DA-0644-9221-63B5DCDDD3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Summary</a:t>
            </a:r>
          </a:p>
        </p:txBody>
      </p:sp>
      <p:sp>
        <p:nvSpPr>
          <p:cNvPr id="18435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B1728A14-1E9A-596A-A9A5-4ACDB53749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1520" y="1341437"/>
            <a:ext cx="8282880" cy="5257800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Binary Search</a:t>
            </a:r>
            <a:r>
              <a:rPr lang="en-US" dirty="0"/>
              <a:t> → Fast </a:t>
            </a:r>
            <a:r>
              <a:rPr lang="en-US" b="1" dirty="0"/>
              <a:t>O(log n)</a:t>
            </a:r>
            <a:r>
              <a:rPr lang="en-US" dirty="0"/>
              <a:t> search for sorted arrays, halves search space each step.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Hash Tables</a:t>
            </a:r>
            <a:r>
              <a:rPr lang="en-US" dirty="0"/>
              <a:t> → Store key-value pairs using hash functions for </a:t>
            </a:r>
            <a:r>
              <a:rPr lang="en-US" b="1" dirty="0"/>
              <a:t>O(1) average-time retrieval</a:t>
            </a:r>
            <a:r>
              <a:rPr lang="en-US" dirty="0"/>
              <a:t>, with open/closed hashing for collision handling.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Trees</a:t>
            </a:r>
            <a:r>
              <a:rPr lang="en-US" dirty="0"/>
              <a:t> → Hierarchical structures used in </a:t>
            </a:r>
            <a:r>
              <a:rPr lang="en-US" b="1" dirty="0"/>
              <a:t>search trees, file systems, organization charts</a:t>
            </a:r>
            <a:r>
              <a:rPr lang="en-US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Binary Trees</a:t>
            </a:r>
            <a:r>
              <a:rPr lang="en-US" dirty="0"/>
              <a:t> → Nodes have ≤ 2 children, with </a:t>
            </a:r>
            <a:r>
              <a:rPr lang="en-US" b="1" dirty="0"/>
              <a:t>perfect</a:t>
            </a:r>
            <a:r>
              <a:rPr lang="en-US" dirty="0"/>
              <a:t> and </a:t>
            </a:r>
            <a:r>
              <a:rPr lang="en-US" b="1" dirty="0"/>
              <a:t>complete</a:t>
            </a:r>
            <a:r>
              <a:rPr lang="en-US" dirty="0"/>
              <a:t> variations.</a:t>
            </a:r>
          </a:p>
          <a:p>
            <a:pPr lvl="1"/>
            <a:r>
              <a:rPr lang="en-US" b="1" dirty="0"/>
              <a:t>Tree Traversals</a:t>
            </a:r>
            <a:r>
              <a:rPr lang="en-US" dirty="0"/>
              <a:t>: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b="1" dirty="0"/>
              <a:t>BFS</a:t>
            </a:r>
            <a:r>
              <a:rPr lang="en-US" dirty="0"/>
              <a:t> (level order) → Uses a queue.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b="1" dirty="0"/>
              <a:t>DFS</a:t>
            </a:r>
            <a:r>
              <a:rPr lang="en-US" dirty="0"/>
              <a:t> (Pre-, In-, Post-order) → Uses recursion or a stack.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81380497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Determine whether an item, x, is in a sorted array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Obvious solution: iterate through the entire array and check each element to see if it’s the one we’re searching for</a:t>
            </a:r>
          </a:p>
          <a:p>
            <a:pPr lvl="1"/>
            <a:r>
              <a:rPr lang="en-US" sz="2000" dirty="0"/>
              <a:t>This solution is O(n).  Can we do better?</a:t>
            </a:r>
          </a:p>
          <a:p>
            <a:r>
              <a:rPr lang="en-US" sz="2400" dirty="0"/>
              <a:t>Let’s use the fact that the array is sorted!</a:t>
            </a:r>
          </a:p>
          <a:p>
            <a:pPr lvl="1"/>
            <a:r>
              <a:rPr lang="en-US" sz="2000" dirty="0"/>
              <a:t>If we’re looking for the item x, we can stop searching as soon as we find an item y &gt; x, because we know x can’t come after y in the array</a:t>
            </a:r>
          </a:p>
          <a:p>
            <a:pPr lvl="1"/>
            <a:r>
              <a:rPr lang="en-US" sz="2000" dirty="0"/>
              <a:t>But what if we’re looking for 25 in the example above?</a:t>
            </a:r>
          </a:p>
          <a:p>
            <a:pPr lvl="1"/>
            <a:r>
              <a:rPr lang="en-US" sz="2000" dirty="0"/>
              <a:t>Worst case still O(n).  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533400" y="2209800"/>
            <a:ext cx="8001000" cy="533400"/>
            <a:chOff x="457200" y="4114800"/>
            <a:chExt cx="8001000" cy="533400"/>
          </a:xfrm>
        </p:grpSpPr>
        <p:sp>
          <p:nvSpPr>
            <p:cNvPr id="6" name="Rectangle 5"/>
            <p:cNvSpPr/>
            <p:nvPr/>
          </p:nvSpPr>
          <p:spPr>
            <a:xfrm>
              <a:off x="457200" y="4114800"/>
              <a:ext cx="533400" cy="533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990600" y="4114800"/>
              <a:ext cx="533400" cy="533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1524000" y="4114800"/>
              <a:ext cx="533400" cy="533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057400" y="4114800"/>
              <a:ext cx="533400" cy="533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590800" y="4114800"/>
              <a:ext cx="533400" cy="533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124200" y="4114800"/>
              <a:ext cx="533400" cy="533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657600" y="4114800"/>
              <a:ext cx="533400" cy="533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191000" y="4114800"/>
              <a:ext cx="533400" cy="533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724400" y="4114800"/>
              <a:ext cx="533400" cy="533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12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257800" y="4114800"/>
              <a:ext cx="533400" cy="533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18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791200" y="4114800"/>
              <a:ext cx="533400" cy="533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19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324600" y="4114800"/>
              <a:ext cx="533400" cy="533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21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858000" y="4114800"/>
              <a:ext cx="533400" cy="533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23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91400" y="4114800"/>
              <a:ext cx="533400" cy="533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23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924800" y="4114800"/>
              <a:ext cx="533400" cy="533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24</a:t>
              </a: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609600" y="274320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e.g.</a:t>
            </a:r>
            <a:r>
              <a:rPr lang="en-US" i="1" dirty="0"/>
              <a:t> is 5 in this array?</a:t>
            </a:r>
          </a:p>
        </p:txBody>
      </p:sp>
      <p:sp>
        <p:nvSpPr>
          <p:cNvPr id="23" name="TextBox 22"/>
          <p:cNvSpPr txBox="1"/>
          <p:nvPr/>
        </p:nvSpPr>
        <p:spPr bwMode="auto">
          <a:xfrm>
            <a:off x="6372200" y="6597352"/>
            <a:ext cx="1125528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Binary Search</a:t>
            </a:r>
          </a:p>
        </p:txBody>
      </p:sp>
    </p:spTree>
    <p:extLst>
      <p:ext uri="{BB962C8B-B14F-4D97-AF65-F5344CB8AC3E}">
        <p14:creationId xmlns:p14="http://schemas.microsoft.com/office/powerpoint/2010/main" val="3042940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204864"/>
            <a:ext cx="8229600" cy="4038600"/>
          </a:xfrm>
        </p:spPr>
        <p:txBody>
          <a:bodyPr>
            <a:normAutofit fontScale="92500"/>
          </a:bodyPr>
          <a:lstStyle/>
          <a:p>
            <a:r>
              <a:rPr lang="en-US" dirty="0"/>
              <a:t>What if we compared x to the middle element of the array, mid?</a:t>
            </a:r>
          </a:p>
          <a:p>
            <a:pPr lvl="1"/>
            <a:r>
              <a:rPr lang="en-US" dirty="0"/>
              <a:t>If mid == x, then we found x!</a:t>
            </a:r>
          </a:p>
          <a:p>
            <a:pPr lvl="1"/>
            <a:r>
              <a:rPr lang="en-US" dirty="0"/>
              <a:t>If mid &lt; x, then we know x must be in the second half of the array, if it’s there at all</a:t>
            </a:r>
          </a:p>
          <a:p>
            <a:pPr lvl="1"/>
            <a:r>
              <a:rPr lang="en-US" dirty="0"/>
              <a:t>If mid &gt; x, then we know x must be in the first half of the array, if it’s there at all</a:t>
            </a:r>
          </a:p>
          <a:p>
            <a:pPr lvl="1"/>
            <a:endParaRPr lang="en-US" sz="900" dirty="0"/>
          </a:p>
          <a:p>
            <a:r>
              <a:rPr lang="en-US" dirty="0"/>
              <a:t>Important observation:</a:t>
            </a:r>
          </a:p>
          <a:p>
            <a:pPr lvl="1"/>
            <a:r>
              <a:rPr lang="en-US" dirty="0"/>
              <a:t>No matter what, we can eliminate half of the array</a:t>
            </a:r>
          </a:p>
          <a:p>
            <a:pPr lvl="1"/>
            <a:r>
              <a:rPr lang="en-US" dirty="0"/>
              <a:t>We then end up with the </a:t>
            </a:r>
            <a:r>
              <a:rPr lang="en-US" i="1" dirty="0"/>
              <a:t>same problem</a:t>
            </a:r>
            <a:r>
              <a:rPr lang="en-US" dirty="0"/>
              <a:t>, but half the size!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67544" y="1196752"/>
            <a:ext cx="8001000" cy="533400"/>
            <a:chOff x="457200" y="4114800"/>
            <a:chExt cx="8001000" cy="533400"/>
          </a:xfrm>
        </p:grpSpPr>
        <p:sp>
          <p:nvSpPr>
            <p:cNvPr id="7" name="Rectangle 6"/>
            <p:cNvSpPr/>
            <p:nvPr/>
          </p:nvSpPr>
          <p:spPr>
            <a:xfrm>
              <a:off x="457200" y="4114800"/>
              <a:ext cx="533400" cy="533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990600" y="4114800"/>
              <a:ext cx="533400" cy="533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1524000" y="4114800"/>
              <a:ext cx="533400" cy="533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057400" y="4114800"/>
              <a:ext cx="533400" cy="533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590800" y="4114800"/>
              <a:ext cx="533400" cy="533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124200" y="4114800"/>
              <a:ext cx="533400" cy="533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657600" y="4114800"/>
              <a:ext cx="533400" cy="533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191000" y="4114800"/>
              <a:ext cx="533400" cy="5334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724400" y="4114800"/>
              <a:ext cx="533400" cy="533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12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257800" y="4114800"/>
              <a:ext cx="533400" cy="533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18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791200" y="4114800"/>
              <a:ext cx="533400" cy="533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19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324600" y="4114800"/>
              <a:ext cx="533400" cy="533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21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858000" y="4114800"/>
              <a:ext cx="533400" cy="533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23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391400" y="4114800"/>
              <a:ext cx="533400" cy="533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23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924800" y="4114800"/>
              <a:ext cx="533400" cy="533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24</a:t>
              </a: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4211960" y="1844824"/>
            <a:ext cx="556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366FF"/>
                </a:solidFill>
              </a:rPr>
              <a:t>mid</a:t>
            </a:r>
          </a:p>
        </p:txBody>
      </p:sp>
      <p:sp>
        <p:nvSpPr>
          <p:cNvPr id="24" name="TextBox 23"/>
          <p:cNvSpPr txBox="1"/>
          <p:nvPr/>
        </p:nvSpPr>
        <p:spPr bwMode="auto">
          <a:xfrm>
            <a:off x="6372200" y="6597352"/>
            <a:ext cx="1125528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Binary Search</a:t>
            </a:r>
          </a:p>
        </p:txBody>
      </p:sp>
    </p:spTree>
    <p:extLst>
      <p:ext uri="{BB962C8B-B14F-4D97-AF65-F5344CB8AC3E}">
        <p14:creationId xmlns:p14="http://schemas.microsoft.com/office/powerpoint/2010/main" val="3799354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Simulation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39552" y="1412776"/>
            <a:ext cx="8001000" cy="533400"/>
            <a:chOff x="457200" y="4114800"/>
            <a:chExt cx="8001000" cy="533400"/>
          </a:xfrm>
        </p:grpSpPr>
        <p:sp>
          <p:nvSpPr>
            <p:cNvPr id="7" name="Rectangle 6"/>
            <p:cNvSpPr/>
            <p:nvPr/>
          </p:nvSpPr>
          <p:spPr>
            <a:xfrm>
              <a:off x="457200" y="4114800"/>
              <a:ext cx="533400" cy="533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990600" y="4114800"/>
              <a:ext cx="533400" cy="533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1524000" y="4114800"/>
              <a:ext cx="533400" cy="533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057400" y="4114800"/>
              <a:ext cx="533400" cy="533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590800" y="4114800"/>
              <a:ext cx="533400" cy="533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124200" y="4114800"/>
              <a:ext cx="533400" cy="533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657600" y="4114800"/>
              <a:ext cx="533400" cy="533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191000" y="4114800"/>
              <a:ext cx="533400" cy="533400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chemeClr val="accent1">
                  <a:lumMod val="75000"/>
                </a:schemeClr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724400" y="4114800"/>
              <a:ext cx="533400" cy="533400"/>
            </a:xfrm>
            <a:prstGeom prst="rect">
              <a:avLst/>
            </a:prstGeom>
            <a:pattFill prst="wdUpDiag">
              <a:fgClr>
                <a:schemeClr val="lt1"/>
              </a:fgClr>
              <a:bgClr>
                <a:schemeClr val="bg2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12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257800" y="4114800"/>
              <a:ext cx="533400" cy="533400"/>
            </a:xfrm>
            <a:prstGeom prst="rect">
              <a:avLst/>
            </a:prstGeom>
            <a:pattFill prst="wdUpDiag">
              <a:fgClr>
                <a:schemeClr val="lt1"/>
              </a:fgClr>
              <a:bgClr>
                <a:schemeClr val="bg2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18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791200" y="4114800"/>
              <a:ext cx="533400" cy="533400"/>
            </a:xfrm>
            <a:prstGeom prst="rect">
              <a:avLst/>
            </a:prstGeom>
            <a:pattFill prst="wdUpDiag">
              <a:fgClr>
                <a:schemeClr val="lt1"/>
              </a:fgClr>
              <a:bgClr>
                <a:schemeClr val="bg2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19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324600" y="4114800"/>
              <a:ext cx="533400" cy="533400"/>
            </a:xfrm>
            <a:prstGeom prst="rect">
              <a:avLst/>
            </a:prstGeom>
            <a:pattFill prst="wdUpDiag">
              <a:fgClr>
                <a:schemeClr val="lt1"/>
              </a:fgClr>
              <a:bgClr>
                <a:schemeClr val="bg2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21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858000" y="4114800"/>
              <a:ext cx="533400" cy="533400"/>
            </a:xfrm>
            <a:prstGeom prst="rect">
              <a:avLst/>
            </a:prstGeom>
            <a:pattFill prst="wdUpDiag">
              <a:fgClr>
                <a:schemeClr val="lt1"/>
              </a:fgClr>
              <a:bgClr>
                <a:schemeClr val="bg2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23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391400" y="4114800"/>
              <a:ext cx="533400" cy="533400"/>
            </a:xfrm>
            <a:prstGeom prst="rect">
              <a:avLst/>
            </a:prstGeom>
            <a:pattFill prst="wdUpDiag">
              <a:fgClr>
                <a:schemeClr val="lt1"/>
              </a:fgClr>
              <a:bgClr>
                <a:schemeClr val="bg2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23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924800" y="4114800"/>
              <a:ext cx="533400" cy="533400"/>
            </a:xfrm>
            <a:prstGeom prst="rect">
              <a:avLst/>
            </a:prstGeom>
            <a:pattFill prst="wdUpDiag">
              <a:fgClr>
                <a:schemeClr val="lt1"/>
              </a:fgClr>
              <a:bgClr>
                <a:schemeClr val="bg2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24</a:t>
              </a: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467544" y="980728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Goal: Find 5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699792" y="2060848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86CE24"/>
                </a:solidFill>
              </a:rPr>
              <a:t>because 5 &lt; 10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539552" y="2780928"/>
            <a:ext cx="3733800" cy="533400"/>
            <a:chOff x="457200" y="3657600"/>
            <a:chExt cx="3733800" cy="533400"/>
          </a:xfrm>
        </p:grpSpPr>
        <p:sp>
          <p:nvSpPr>
            <p:cNvPr id="25" name="Rectangle 24"/>
            <p:cNvSpPr/>
            <p:nvPr/>
          </p:nvSpPr>
          <p:spPr>
            <a:xfrm>
              <a:off x="457200" y="3657600"/>
              <a:ext cx="533400" cy="533400"/>
            </a:xfrm>
            <a:prstGeom prst="rect">
              <a:avLst/>
            </a:prstGeom>
            <a:pattFill prst="wdUpDiag">
              <a:fgClr>
                <a:schemeClr val="lt1"/>
              </a:fgClr>
              <a:bgClr>
                <a:schemeClr val="bg2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90600" y="3657600"/>
              <a:ext cx="533400" cy="533400"/>
            </a:xfrm>
            <a:prstGeom prst="rect">
              <a:avLst/>
            </a:prstGeom>
            <a:pattFill prst="wdUpDiag">
              <a:fgClr>
                <a:schemeClr val="lt1"/>
              </a:fgClr>
              <a:bgClr>
                <a:schemeClr val="bg2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524000" y="3657600"/>
              <a:ext cx="533400" cy="533400"/>
            </a:xfrm>
            <a:prstGeom prst="rect">
              <a:avLst/>
            </a:prstGeom>
            <a:pattFill prst="wdUpDiag">
              <a:fgClr>
                <a:schemeClr val="lt1"/>
              </a:fgClr>
              <a:bgClr>
                <a:schemeClr val="bg2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057400" y="3657600"/>
              <a:ext cx="533400" cy="533400"/>
            </a:xfrm>
            <a:prstGeom prst="rect">
              <a:avLst/>
            </a:prstGeom>
            <a:pattFill prst="wdUpDiag">
              <a:fgClr>
                <a:srgbClr val="86CE24"/>
              </a:fgClr>
              <a:bgClr>
                <a:schemeClr val="accent1">
                  <a:lumMod val="75000"/>
                </a:schemeClr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590800" y="3657600"/>
              <a:ext cx="533400" cy="533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124200" y="3657600"/>
              <a:ext cx="533400" cy="533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657600" y="3657600"/>
              <a:ext cx="533400" cy="533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</a:t>
              </a:r>
            </a:p>
          </p:txBody>
        </p:sp>
      </p:grpSp>
      <p:sp>
        <p:nvSpPr>
          <p:cNvPr id="46" name="Down Arrow 45"/>
          <p:cNvSpPr/>
          <p:nvPr/>
        </p:nvSpPr>
        <p:spPr>
          <a:xfrm>
            <a:off x="2123728" y="2060848"/>
            <a:ext cx="533400" cy="533400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/>
          <p:cNvGrpSpPr/>
          <p:nvPr/>
        </p:nvGrpSpPr>
        <p:grpSpPr>
          <a:xfrm>
            <a:off x="2699792" y="4149080"/>
            <a:ext cx="1600200" cy="533400"/>
            <a:chOff x="2743200" y="3810000"/>
            <a:chExt cx="1600200" cy="533400"/>
          </a:xfrm>
        </p:grpSpPr>
        <p:sp>
          <p:nvSpPr>
            <p:cNvPr id="47" name="Rectangle 46"/>
            <p:cNvSpPr/>
            <p:nvPr/>
          </p:nvSpPr>
          <p:spPr>
            <a:xfrm>
              <a:off x="2743200" y="3810000"/>
              <a:ext cx="533400" cy="533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276600" y="3810000"/>
              <a:ext cx="533400" cy="533400"/>
            </a:xfrm>
            <a:prstGeom prst="rect">
              <a:avLst/>
            </a:prstGeom>
            <a:pattFill prst="wdUpDiag">
              <a:fgClr>
                <a:srgbClr val="86CE24"/>
              </a:fgClr>
              <a:bgClr>
                <a:schemeClr val="accent1">
                  <a:lumMod val="75000"/>
                </a:schemeClr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810000" y="3810000"/>
              <a:ext cx="533400" cy="533400"/>
            </a:xfrm>
            <a:prstGeom prst="rect">
              <a:avLst/>
            </a:prstGeom>
            <a:pattFill prst="wdUpDiag">
              <a:fgClr>
                <a:schemeClr val="lt1"/>
              </a:fgClr>
              <a:bgClr>
                <a:schemeClr val="bg2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</a:t>
              </a: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3851920" y="3501008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86CE24"/>
                </a:solidFill>
              </a:rPr>
              <a:t>because 5 &gt; 4</a:t>
            </a:r>
          </a:p>
        </p:txBody>
      </p:sp>
      <p:sp>
        <p:nvSpPr>
          <p:cNvPr id="52" name="Down Arrow 51"/>
          <p:cNvSpPr/>
          <p:nvPr/>
        </p:nvSpPr>
        <p:spPr>
          <a:xfrm>
            <a:off x="3203848" y="3429000"/>
            <a:ext cx="533400" cy="533400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2699792" y="5517232"/>
            <a:ext cx="533400" cy="533400"/>
          </a:xfrm>
          <a:prstGeom prst="rect">
            <a:avLst/>
          </a:prstGeom>
          <a:pattFill prst="wdUpDiag">
            <a:fgClr>
              <a:srgbClr val="86CE24"/>
            </a:fgClr>
            <a:bgClr>
              <a:schemeClr val="accent1">
                <a:lumMod val="75000"/>
              </a:schemeClr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56" name="Down Arrow 55"/>
          <p:cNvSpPr/>
          <p:nvPr/>
        </p:nvSpPr>
        <p:spPr>
          <a:xfrm>
            <a:off x="2699792" y="4797152"/>
            <a:ext cx="533400" cy="533400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3275856" y="4797152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86CE24"/>
                </a:solidFill>
              </a:rPr>
              <a:t>because 5 &lt; 8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505973" y="5373216"/>
            <a:ext cx="5638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Since 7 ≠ 5, we can conclude that 5 is NOT in the array.  And it only took us four comparisons!</a:t>
            </a:r>
          </a:p>
        </p:txBody>
      </p:sp>
      <p:sp>
        <p:nvSpPr>
          <p:cNvPr id="42" name="TextBox 41"/>
          <p:cNvSpPr txBox="1"/>
          <p:nvPr/>
        </p:nvSpPr>
        <p:spPr bwMode="auto">
          <a:xfrm>
            <a:off x="6372200" y="6597352"/>
            <a:ext cx="1125528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Binary Search</a:t>
            </a:r>
          </a:p>
        </p:txBody>
      </p:sp>
    </p:spTree>
    <p:extLst>
      <p:ext uri="{BB962C8B-B14F-4D97-AF65-F5344CB8AC3E}">
        <p14:creationId xmlns:p14="http://schemas.microsoft.com/office/powerpoint/2010/main" val="1400556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Search: First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an array of size n, how many comparisons do we need to make to determine if x is in the array? (worst case)</a:t>
            </a:r>
          </a:p>
          <a:p>
            <a:pPr lvl="1"/>
            <a:r>
              <a:rPr lang="en-US" dirty="0"/>
              <a:t>After each comparison, the array size is cut in half</a:t>
            </a:r>
          </a:p>
          <a:p>
            <a:pPr lvl="1"/>
            <a:r>
              <a:rPr lang="en-US" dirty="0"/>
              <a:t>So how many times must we divide n by 2, before we get an array of size 1?</a:t>
            </a:r>
          </a:p>
          <a:p>
            <a:pPr marL="274320" lvl="1" indent="0">
              <a:buNone/>
            </a:pPr>
            <a:r>
              <a:rPr lang="en-US" dirty="0"/>
              <a:t>	log</a:t>
            </a:r>
            <a:r>
              <a:rPr lang="en-US" baseline="-25000" dirty="0"/>
              <a:t>2</a:t>
            </a:r>
            <a:r>
              <a:rPr lang="en-US" dirty="0"/>
              <a:t>n!</a:t>
            </a:r>
          </a:p>
          <a:p>
            <a:pPr lvl="1"/>
            <a:r>
              <a:rPr lang="en-US" dirty="0"/>
              <a:t>So binary search should be </a:t>
            </a:r>
            <a:r>
              <a:rPr lang="en-US" dirty="0">
                <a:solidFill>
                  <a:schemeClr val="tx2"/>
                </a:solidFill>
              </a:rPr>
              <a:t>O(log n)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extBox 5"/>
          <p:cNvSpPr txBox="1"/>
          <p:nvPr/>
        </p:nvSpPr>
        <p:spPr bwMode="auto">
          <a:xfrm>
            <a:off x="6372200" y="6597352"/>
            <a:ext cx="1125528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Binary Search</a:t>
            </a:r>
          </a:p>
        </p:txBody>
      </p:sp>
    </p:spTree>
    <p:extLst>
      <p:ext uri="{BB962C8B-B14F-4D97-AF65-F5344CB8AC3E}">
        <p14:creationId xmlns:p14="http://schemas.microsoft.com/office/powerpoint/2010/main" val="1474037032"/>
      </p:ext>
    </p:extLst>
  </p:cSld>
  <p:clrMapOvr>
    <a:masterClrMapping/>
  </p:clrMapOvr>
</p:sld>
</file>

<file path=ppt/theme/theme1.xml><?xml version="1.0" encoding="utf-8"?>
<a:theme xmlns:a="http://schemas.openxmlformats.org/drawingml/2006/main" name="1_bevpre~1">
  <a:themeElements>
    <a:clrScheme name="Custom 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BF2425"/>
      </a:hlink>
      <a:folHlink>
        <a:srgbClr val="BF242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36000" tIns="36000" rIns="36000" bIns="360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36000" tIns="36000" rIns="36000" bIns="360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 bwMode="auto">
        <a:noFill/>
        <a:ln>
          <a:noFill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=""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  <a:ext uri="{FAA26D3D-D897-4be2-8F04-BA451C77F1D7}">
            <ma14:placeholderFlag xmlns="" xmlns:ma14="http://schemas.microsoft.com/office/mac/drawingml/2011/main" val="1"/>
          </a:ext>
        </a:extLst>
      </a:spPr>
      <a:bodyPr vert="horz" wrap="square" lIns="91440" tIns="0" rIns="91440" bIns="36000" numCol="1" rtlCol="0" anchor="t" anchorCtr="0" compatLnSpc="1">
        <a:prstTxWarp prst="textNoShape">
          <a:avLst/>
        </a:prstTxWarp>
        <a:spAutoFit/>
      </a:bodyPr>
      <a:lstStyle>
        <a:defPPr>
          <a:buFont typeface="Wingdings" charset="0"/>
          <a:buNone/>
          <a:defRPr sz="2400" kern="0"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vpre~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vpre~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vpre~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vpre~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vpre~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vpre~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vpre~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vpre~1 8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00CCFF"/>
        </a:accent1>
        <a:accent2>
          <a:srgbClr val="FF0066"/>
        </a:accent2>
        <a:accent3>
          <a:srgbClr val="FFFFFF"/>
        </a:accent3>
        <a:accent4>
          <a:srgbClr val="000000"/>
        </a:accent4>
        <a:accent5>
          <a:srgbClr val="AAE2FF"/>
        </a:accent5>
        <a:accent6>
          <a:srgbClr val="E7005C"/>
        </a:accent6>
        <a:hlink>
          <a:srgbClr val="FF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adaa4be3-f650-4692-881a-64ae220cbceb}" enabled="1" method="Standard" siteId="{5a7cc8ab-a4dc-4f9b-bf60-66714049ad62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WWTF_unit2_1</Template>
  <TotalTime>19291</TotalTime>
  <Words>11251</Words>
  <Application>Microsoft Office PowerPoint</Application>
  <PresentationFormat>On-screen Show (4:3)</PresentationFormat>
  <Paragraphs>1405</Paragraphs>
  <Slides>53</Slides>
  <Notes>53</Notes>
  <HiddenSlides>0</HiddenSlides>
  <MMClips>0</MMClips>
  <ScaleCrop>false</ScaleCrop>
  <HeadingPairs>
    <vt:vector size="8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70" baseType="lpstr">
      <vt:lpstr>Aptos</vt:lpstr>
      <vt:lpstr>Arial</vt:lpstr>
      <vt:lpstr>Calibri</vt:lpstr>
      <vt:lpstr>Cambria Math</vt:lpstr>
      <vt:lpstr>Consolas</vt:lpstr>
      <vt:lpstr>Courier New</vt:lpstr>
      <vt:lpstr>Lucida Grande</vt:lpstr>
      <vt:lpstr>Monotype Sorts</vt:lpstr>
      <vt:lpstr>Segoe UI Emoji</vt:lpstr>
      <vt:lpstr>Symbol</vt:lpstr>
      <vt:lpstr>Symbol Tiger</vt:lpstr>
      <vt:lpstr>Tahoma</vt:lpstr>
      <vt:lpstr>Times New Roman</vt:lpstr>
      <vt:lpstr>Verdana</vt:lpstr>
      <vt:lpstr>Wingdings</vt:lpstr>
      <vt:lpstr>1_bevpre~1</vt:lpstr>
      <vt:lpstr>Equation</vt:lpstr>
      <vt:lpstr>PowerPoint Presentation</vt:lpstr>
      <vt:lpstr>PowerPoint Presentation</vt:lpstr>
      <vt:lpstr>Revise previous module</vt:lpstr>
      <vt:lpstr>Learning Outcomes</vt:lpstr>
      <vt:lpstr>Topics</vt:lpstr>
      <vt:lpstr>The Problem</vt:lpstr>
      <vt:lpstr>Binary Search</vt:lpstr>
      <vt:lpstr>Binary Search Simulation</vt:lpstr>
      <vt:lpstr>Binary Search: First Analysis</vt:lpstr>
      <vt:lpstr>Binary Search Pseudocode</vt:lpstr>
      <vt:lpstr>Binary Search Analyzed</vt:lpstr>
      <vt:lpstr>Binary Search Analyzed (2)</vt:lpstr>
      <vt:lpstr>Binary Search Analyzed (3)</vt:lpstr>
      <vt:lpstr>What went wrong?</vt:lpstr>
      <vt:lpstr>In-Place Binary Search</vt:lpstr>
      <vt:lpstr>In-Place Binary Search (2)</vt:lpstr>
      <vt:lpstr>In-Place Binary Search: Iterative</vt:lpstr>
      <vt:lpstr>Hash Tables</vt:lpstr>
      <vt:lpstr>Hash Tables (2)</vt:lpstr>
      <vt:lpstr>Hash Table Illustrated</vt:lpstr>
      <vt:lpstr>Hash Functions</vt:lpstr>
      <vt:lpstr>Hash Functions (2)</vt:lpstr>
      <vt:lpstr>Hash Functions (3)</vt:lpstr>
      <vt:lpstr>Universal Hashing</vt:lpstr>
      <vt:lpstr>Collisions</vt:lpstr>
      <vt:lpstr>Open hashing (Separate chaining)</vt:lpstr>
      <vt:lpstr>Open hashing (cont.)</vt:lpstr>
      <vt:lpstr>Closed hashing (Open addressing)</vt:lpstr>
      <vt:lpstr>Closed hashing (cont.)</vt:lpstr>
      <vt:lpstr>What is a Tree?</vt:lpstr>
      <vt:lpstr>Tree Terminology</vt:lpstr>
      <vt:lpstr>Tree ADT (Abstract Data Structure)</vt:lpstr>
      <vt:lpstr>Binary Tree</vt:lpstr>
      <vt:lpstr>Binary Tree ADT</vt:lpstr>
      <vt:lpstr>Perfection</vt:lpstr>
      <vt:lpstr>Completeness</vt:lpstr>
      <vt:lpstr>Tree Traversals</vt:lpstr>
      <vt:lpstr>Breadth-first traversal</vt:lpstr>
      <vt:lpstr>Breadth-first traversal (2)</vt:lpstr>
      <vt:lpstr>Depth-first traversal</vt:lpstr>
      <vt:lpstr>Depth-first traversal (2)</vt:lpstr>
      <vt:lpstr>Recursive Depth-First Traversals</vt:lpstr>
      <vt:lpstr>Pre-order traversal</vt:lpstr>
      <vt:lpstr>Post-order traversal</vt:lpstr>
      <vt:lpstr>In-order traversal</vt:lpstr>
      <vt:lpstr>Practice Problem 1</vt:lpstr>
      <vt:lpstr>Practice Problem 2</vt:lpstr>
      <vt:lpstr>Practice Problem 3</vt:lpstr>
      <vt:lpstr>Analyzing Binary Trees</vt:lpstr>
      <vt:lpstr>Analyzing Binary Trees (2)</vt:lpstr>
      <vt:lpstr>Perfect Binary Tree Proof</vt:lpstr>
      <vt:lpstr>Perfect Binary Tree Proof (2)</vt:lpstr>
      <vt:lpstr>Summary</vt:lpstr>
    </vt:vector>
  </TitlesOfParts>
  <Company>Griffith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 and Wastewater Treatment Fundamentals</dc:title>
  <dc:creator>Qin Li</dc:creator>
  <cp:lastModifiedBy>Nguyen Duc Anh 20225468</cp:lastModifiedBy>
  <cp:revision>207</cp:revision>
  <cp:lastPrinted>2019-04-08T01:32:42Z</cp:lastPrinted>
  <dcterms:created xsi:type="dcterms:W3CDTF">2012-02-27T07:26:44Z</dcterms:created>
  <dcterms:modified xsi:type="dcterms:W3CDTF">2025-03-18T08:35:51Z</dcterms:modified>
</cp:coreProperties>
</file>