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4.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8.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9.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25.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26.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27.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28.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29.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30.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31.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32.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33.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34.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35.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36.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37.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38.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39.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notesSlides/notesSlide40.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51"/>
  </p:notesMasterIdLst>
  <p:handoutMasterIdLst>
    <p:handoutMasterId r:id="rId52"/>
  </p:handoutMasterIdLst>
  <p:sldIdLst>
    <p:sldId id="583" r:id="rId2"/>
    <p:sldId id="458" r:id="rId3"/>
    <p:sldId id="584" r:id="rId4"/>
    <p:sldId id="460" r:id="rId5"/>
    <p:sldId id="462" r:id="rId6"/>
    <p:sldId id="463" r:id="rId7"/>
    <p:sldId id="464" r:id="rId8"/>
    <p:sldId id="295" r:id="rId9"/>
    <p:sldId id="469" r:id="rId10"/>
    <p:sldId id="470" r:id="rId11"/>
    <p:sldId id="471" r:id="rId12"/>
    <p:sldId id="472" r:id="rId13"/>
    <p:sldId id="500" r:id="rId14"/>
    <p:sldId id="501" r:id="rId15"/>
    <p:sldId id="461" r:id="rId16"/>
    <p:sldId id="502" r:id="rId17"/>
    <p:sldId id="503" r:id="rId18"/>
    <p:sldId id="504" r:id="rId19"/>
    <p:sldId id="505" r:id="rId20"/>
    <p:sldId id="523" r:id="rId21"/>
    <p:sldId id="575" r:id="rId22"/>
    <p:sldId id="576" r:id="rId23"/>
    <p:sldId id="578" r:id="rId24"/>
    <p:sldId id="579" r:id="rId25"/>
    <p:sldId id="580" r:id="rId26"/>
    <p:sldId id="581" r:id="rId27"/>
    <p:sldId id="582" r:id="rId28"/>
    <p:sldId id="474" r:id="rId29"/>
    <p:sldId id="475" r:id="rId30"/>
    <p:sldId id="524" r:id="rId31"/>
    <p:sldId id="537" r:id="rId32"/>
    <p:sldId id="481" r:id="rId33"/>
    <p:sldId id="482" r:id="rId34"/>
    <p:sldId id="483" r:id="rId35"/>
    <p:sldId id="495" r:id="rId36"/>
    <p:sldId id="496" r:id="rId37"/>
    <p:sldId id="487" r:id="rId38"/>
    <p:sldId id="488" r:id="rId39"/>
    <p:sldId id="497" r:id="rId40"/>
    <p:sldId id="489" r:id="rId41"/>
    <p:sldId id="490" r:id="rId42"/>
    <p:sldId id="498" r:id="rId43"/>
    <p:sldId id="492" r:id="rId44"/>
    <p:sldId id="493" r:id="rId45"/>
    <p:sldId id="499" r:id="rId46"/>
    <p:sldId id="491" r:id="rId47"/>
    <p:sldId id="484" r:id="rId48"/>
    <p:sldId id="486" r:id="rId49"/>
    <p:sldId id="585" r:id="rId5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BAFF"/>
    <a:srgbClr val="BF24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06"/>
    <p:restoredTop sz="67722"/>
  </p:normalViewPr>
  <p:slideViewPr>
    <p:cSldViewPr>
      <p:cViewPr varScale="1">
        <p:scale>
          <a:sx n="81" d="100"/>
          <a:sy n="81" d="100"/>
        </p:scale>
        <p:origin x="2912" y="184"/>
      </p:cViewPr>
      <p:guideLst>
        <p:guide orient="horz" pos="2160"/>
        <p:guide pos="2880"/>
      </p:guideLst>
    </p:cSldViewPr>
  </p:slideViewPr>
  <p:notesTextViewPr>
    <p:cViewPr>
      <p:scale>
        <a:sx n="1" d="1"/>
        <a:sy n="1" d="1"/>
      </p:scale>
      <p:origin x="0" y="0"/>
    </p:cViewPr>
  </p:notesTextViewPr>
  <p:sorterViewPr>
    <p:cViewPr>
      <p:scale>
        <a:sx n="185" d="100"/>
        <a:sy n="185" d="100"/>
      </p:scale>
      <p:origin x="0" y="0"/>
    </p:cViewPr>
  </p:sorterViewPr>
  <p:notesViewPr>
    <p:cSldViewPr>
      <p:cViewPr varScale="1">
        <p:scale>
          <a:sx n="89" d="100"/>
          <a:sy n="89" d="100"/>
        </p:scale>
        <p:origin x="4000" y="176"/>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9351958285438201"/>
          <c:y val="2.32626683296338E-2"/>
          <c:w val="0.72012578616352196"/>
          <c:h val="0.77806788511749303"/>
        </c:manualLayout>
      </c:layout>
      <c:scatterChart>
        <c:scatterStyle val="smoothMarker"/>
        <c:varyColors val="0"/>
        <c:ser>
          <c:idx val="1"/>
          <c:order val="0"/>
          <c:tx>
            <c:v>3n</c:v>
          </c:tx>
          <c:marker>
            <c:symbol val="none"/>
          </c:marker>
          <c:xVal>
            <c:numRef>
              <c:f>Sheet1!$A$2:$A$12</c:f>
              <c:numCache>
                <c:formatCode>0</c:formatCode>
                <c:ptCount val="11"/>
                <c:pt idx="0">
                  <c:v>1</c:v>
                </c:pt>
                <c:pt idx="1">
                  <c:v>2</c:v>
                </c:pt>
                <c:pt idx="2">
                  <c:v>4</c:v>
                </c:pt>
                <c:pt idx="3">
                  <c:v>8</c:v>
                </c:pt>
                <c:pt idx="4">
                  <c:v>16</c:v>
                </c:pt>
                <c:pt idx="5">
                  <c:v>32</c:v>
                </c:pt>
                <c:pt idx="6">
                  <c:v>64</c:v>
                </c:pt>
                <c:pt idx="7">
                  <c:v>128</c:v>
                </c:pt>
                <c:pt idx="8">
                  <c:v>256</c:v>
                </c:pt>
                <c:pt idx="9">
                  <c:v>512</c:v>
                </c:pt>
                <c:pt idx="10">
                  <c:v>1024</c:v>
                </c:pt>
              </c:numCache>
            </c:numRef>
          </c:xVal>
          <c:yVal>
            <c:numRef>
              <c:f>Sheet1!$D$2:$D$12</c:f>
              <c:numCache>
                <c:formatCode>0</c:formatCode>
                <c:ptCount val="11"/>
                <c:pt idx="0">
                  <c:v>3</c:v>
                </c:pt>
                <c:pt idx="1">
                  <c:v>6</c:v>
                </c:pt>
                <c:pt idx="2">
                  <c:v>12</c:v>
                </c:pt>
                <c:pt idx="3">
                  <c:v>24</c:v>
                </c:pt>
                <c:pt idx="4">
                  <c:v>48</c:v>
                </c:pt>
                <c:pt idx="5">
                  <c:v>96</c:v>
                </c:pt>
                <c:pt idx="6">
                  <c:v>192</c:v>
                </c:pt>
                <c:pt idx="7">
                  <c:v>384</c:v>
                </c:pt>
                <c:pt idx="8">
                  <c:v>768</c:v>
                </c:pt>
                <c:pt idx="9">
                  <c:v>1536</c:v>
                </c:pt>
                <c:pt idx="10">
                  <c:v>3072</c:v>
                </c:pt>
              </c:numCache>
            </c:numRef>
          </c:yVal>
          <c:smooth val="1"/>
          <c:extLst>
            <c:ext xmlns:c16="http://schemas.microsoft.com/office/drawing/2014/chart" uri="{C3380CC4-5D6E-409C-BE32-E72D297353CC}">
              <c16:uniqueId val="{00000000-44B5-4B10-81DA-4415C4BFDA83}"/>
            </c:ext>
          </c:extLst>
        </c:ser>
        <c:ser>
          <c:idx val="3"/>
          <c:order val="1"/>
          <c:tx>
            <c:v>2n+10</c:v>
          </c:tx>
          <c:marker>
            <c:symbol val="none"/>
          </c:marker>
          <c:xVal>
            <c:numRef>
              <c:f>Sheet1!$A$2:$A$12</c:f>
              <c:numCache>
                <c:formatCode>0</c:formatCode>
                <c:ptCount val="11"/>
                <c:pt idx="0">
                  <c:v>1</c:v>
                </c:pt>
                <c:pt idx="1">
                  <c:v>2</c:v>
                </c:pt>
                <c:pt idx="2">
                  <c:v>4</c:v>
                </c:pt>
                <c:pt idx="3">
                  <c:v>8</c:v>
                </c:pt>
                <c:pt idx="4">
                  <c:v>16</c:v>
                </c:pt>
                <c:pt idx="5">
                  <c:v>32</c:v>
                </c:pt>
                <c:pt idx="6">
                  <c:v>64</c:v>
                </c:pt>
                <c:pt idx="7">
                  <c:v>128</c:v>
                </c:pt>
                <c:pt idx="8">
                  <c:v>256</c:v>
                </c:pt>
                <c:pt idx="9">
                  <c:v>512</c:v>
                </c:pt>
                <c:pt idx="10">
                  <c:v>1024</c:v>
                </c:pt>
              </c:numCache>
            </c:numRef>
          </c:xVal>
          <c:yVal>
            <c:numRef>
              <c:f>Sheet1!$C$2:$C$12</c:f>
              <c:numCache>
                <c:formatCode>0</c:formatCode>
                <c:ptCount val="11"/>
                <c:pt idx="0">
                  <c:v>12</c:v>
                </c:pt>
                <c:pt idx="1">
                  <c:v>14</c:v>
                </c:pt>
                <c:pt idx="2">
                  <c:v>18</c:v>
                </c:pt>
                <c:pt idx="3">
                  <c:v>26</c:v>
                </c:pt>
                <c:pt idx="4">
                  <c:v>42</c:v>
                </c:pt>
                <c:pt idx="5">
                  <c:v>74</c:v>
                </c:pt>
                <c:pt idx="6">
                  <c:v>138</c:v>
                </c:pt>
                <c:pt idx="7">
                  <c:v>266</c:v>
                </c:pt>
                <c:pt idx="8">
                  <c:v>522</c:v>
                </c:pt>
                <c:pt idx="9">
                  <c:v>1034</c:v>
                </c:pt>
                <c:pt idx="10">
                  <c:v>2058</c:v>
                </c:pt>
              </c:numCache>
            </c:numRef>
          </c:yVal>
          <c:smooth val="1"/>
          <c:extLst>
            <c:ext xmlns:c16="http://schemas.microsoft.com/office/drawing/2014/chart" uri="{C3380CC4-5D6E-409C-BE32-E72D297353CC}">
              <c16:uniqueId val="{00000001-44B5-4B10-81DA-4415C4BFDA83}"/>
            </c:ext>
          </c:extLst>
        </c:ser>
        <c:ser>
          <c:idx val="0"/>
          <c:order val="2"/>
          <c:tx>
            <c:v>n</c:v>
          </c:tx>
          <c:marker>
            <c:symbol val="none"/>
          </c:marker>
          <c:xVal>
            <c:numRef>
              <c:f>Sheet1!$A$2:$A$12</c:f>
              <c:numCache>
                <c:formatCode>0</c:formatCode>
                <c:ptCount val="11"/>
                <c:pt idx="0">
                  <c:v>1</c:v>
                </c:pt>
                <c:pt idx="1">
                  <c:v>2</c:v>
                </c:pt>
                <c:pt idx="2">
                  <c:v>4</c:v>
                </c:pt>
                <c:pt idx="3">
                  <c:v>8</c:v>
                </c:pt>
                <c:pt idx="4">
                  <c:v>16</c:v>
                </c:pt>
                <c:pt idx="5">
                  <c:v>32</c:v>
                </c:pt>
                <c:pt idx="6">
                  <c:v>64</c:v>
                </c:pt>
                <c:pt idx="7">
                  <c:v>128</c:v>
                </c:pt>
                <c:pt idx="8">
                  <c:v>256</c:v>
                </c:pt>
                <c:pt idx="9">
                  <c:v>512</c:v>
                </c:pt>
                <c:pt idx="10">
                  <c:v>1024</c:v>
                </c:pt>
              </c:numCache>
            </c:numRef>
          </c:xVal>
          <c:yVal>
            <c:numRef>
              <c:f>Sheet1!$B$2:$B$12</c:f>
              <c:numCache>
                <c:formatCode>0</c:formatCode>
                <c:ptCount val="11"/>
                <c:pt idx="0">
                  <c:v>1</c:v>
                </c:pt>
                <c:pt idx="1">
                  <c:v>2</c:v>
                </c:pt>
                <c:pt idx="2">
                  <c:v>4</c:v>
                </c:pt>
                <c:pt idx="3">
                  <c:v>8</c:v>
                </c:pt>
                <c:pt idx="4">
                  <c:v>16</c:v>
                </c:pt>
                <c:pt idx="5">
                  <c:v>32</c:v>
                </c:pt>
                <c:pt idx="6">
                  <c:v>64</c:v>
                </c:pt>
                <c:pt idx="7">
                  <c:v>128</c:v>
                </c:pt>
                <c:pt idx="8">
                  <c:v>256</c:v>
                </c:pt>
                <c:pt idx="9">
                  <c:v>512</c:v>
                </c:pt>
                <c:pt idx="10">
                  <c:v>1024</c:v>
                </c:pt>
              </c:numCache>
            </c:numRef>
          </c:yVal>
          <c:smooth val="1"/>
          <c:extLst>
            <c:ext xmlns:c16="http://schemas.microsoft.com/office/drawing/2014/chart" uri="{C3380CC4-5D6E-409C-BE32-E72D297353CC}">
              <c16:uniqueId val="{00000002-44B5-4B10-81DA-4415C4BFDA83}"/>
            </c:ext>
          </c:extLst>
        </c:ser>
        <c:dLbls>
          <c:showLegendKey val="0"/>
          <c:showVal val="0"/>
          <c:showCatName val="0"/>
          <c:showSerName val="0"/>
          <c:showPercent val="0"/>
          <c:showBubbleSize val="0"/>
        </c:dLbls>
        <c:axId val="-2141057336"/>
        <c:axId val="-2139425416"/>
      </c:scatterChart>
      <c:valAx>
        <c:axId val="-2141057336"/>
        <c:scaling>
          <c:logBase val="10"/>
          <c:orientation val="minMax"/>
          <c:max val="1000"/>
        </c:scaling>
        <c:delete val="0"/>
        <c:axPos val="b"/>
        <c:title>
          <c:tx>
            <c:rich>
              <a:bodyPr/>
              <a:lstStyle/>
              <a:p>
                <a:pPr>
                  <a:defRPr/>
                </a:pPr>
                <a:r>
                  <a:rPr lang="en-US"/>
                  <a:t>n</a:t>
                </a:r>
              </a:p>
            </c:rich>
          </c:tx>
          <c:layout>
            <c:manualLayout>
              <c:xMode val="edge"/>
              <c:yMode val="edge"/>
              <c:x val="0.53053102172469402"/>
              <c:y val="0.83273592884248704"/>
            </c:manualLayout>
          </c:layout>
          <c:overlay val="0"/>
        </c:title>
        <c:numFmt formatCode="#,##0" sourceLinked="0"/>
        <c:majorTickMark val="none"/>
        <c:minorTickMark val="none"/>
        <c:tickLblPos val="nextTo"/>
        <c:txPr>
          <a:bodyPr rot="0" vert="horz"/>
          <a:lstStyle/>
          <a:p>
            <a:pPr>
              <a:defRPr sz="1100"/>
            </a:pPr>
            <a:endParaRPr lang="en-US"/>
          </a:p>
        </c:txPr>
        <c:crossAx val="-2139425416"/>
        <c:crosses val="autoZero"/>
        <c:crossBetween val="midCat"/>
      </c:valAx>
      <c:valAx>
        <c:axId val="-2139425416"/>
        <c:scaling>
          <c:logBase val="10"/>
          <c:orientation val="minMax"/>
        </c:scaling>
        <c:delete val="0"/>
        <c:axPos val="l"/>
        <c:numFmt formatCode="#,##0" sourceLinked="0"/>
        <c:majorTickMark val="none"/>
        <c:minorTickMark val="none"/>
        <c:tickLblPos val="nextTo"/>
        <c:txPr>
          <a:bodyPr rot="0" vert="horz"/>
          <a:lstStyle/>
          <a:p>
            <a:pPr>
              <a:defRPr sz="1100"/>
            </a:pPr>
            <a:endParaRPr lang="en-US"/>
          </a:p>
        </c:txPr>
        <c:crossAx val="-2141057336"/>
        <c:crosses val="autoZero"/>
        <c:crossBetween val="midCat"/>
      </c:valAx>
      <c:spPr>
        <a:solidFill>
          <a:schemeClr val="lt1"/>
        </a:solidFill>
        <a:ln w="26425" cap="flat" cmpd="sng" algn="ctr">
          <a:solidFill>
            <a:schemeClr val="accent1"/>
          </a:solidFill>
          <a:prstDash val="solid"/>
        </a:ln>
        <a:effectLst/>
      </c:spPr>
    </c:plotArea>
    <c:legend>
      <c:legendPos val="r"/>
      <c:legendEntry>
        <c:idx val="0"/>
        <c:txPr>
          <a:bodyPr/>
          <a:lstStyle/>
          <a:p>
            <a:pPr>
              <a:defRPr>
                <a:latin typeface="Cambria Math" pitchFamily="18" charset="0"/>
                <a:ea typeface="Cambria Math" pitchFamily="18" charset="0"/>
              </a:defRPr>
            </a:pPr>
            <a:endParaRPr lang="en-US"/>
          </a:p>
        </c:txPr>
      </c:legendEntry>
      <c:legendEntry>
        <c:idx val="1"/>
        <c:txPr>
          <a:bodyPr/>
          <a:lstStyle/>
          <a:p>
            <a:pPr>
              <a:defRPr>
                <a:latin typeface="Cambria Math" pitchFamily="18" charset="0"/>
                <a:ea typeface="Cambria Math" pitchFamily="18" charset="0"/>
              </a:defRPr>
            </a:pPr>
            <a:endParaRPr lang="en-US"/>
          </a:p>
        </c:txPr>
      </c:legendEntry>
      <c:legendEntry>
        <c:idx val="2"/>
        <c:txPr>
          <a:bodyPr/>
          <a:lstStyle/>
          <a:p>
            <a:pPr>
              <a:defRPr lang="en-US">
                <a:latin typeface="Cambria Math" pitchFamily="18" charset="0"/>
                <a:ea typeface="Cambria Math" pitchFamily="18" charset="0"/>
              </a:defRPr>
            </a:pPr>
            <a:endParaRPr lang="en-US"/>
          </a:p>
        </c:txPr>
      </c:legendEntry>
      <c:layout>
        <c:manualLayout>
          <c:xMode val="edge"/>
          <c:yMode val="edge"/>
          <c:x val="0.230607966457023"/>
          <c:y val="6.1357702349869397E-2"/>
          <c:w val="0.29842638269613903"/>
          <c:h val="0.29802809104965999"/>
        </c:manualLayout>
      </c:layout>
      <c:overlay val="0"/>
    </c:legend>
    <c:plotVisOnly val="0"/>
    <c:dispBlanksAs val="gap"/>
    <c:showDLblsOverMax val="0"/>
  </c:chart>
  <c:txPr>
    <a:bodyPr/>
    <a:lstStyle/>
    <a:p>
      <a:pPr>
        <a:defRPr sz="1800"/>
      </a:pPr>
      <a:endParaRPr lang="en-US"/>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AU"/>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552242A5-F639-4664-BD41-BCD4B3AE61B3}" type="datetimeFigureOut">
              <a:rPr lang="en-AU" smtClean="0"/>
              <a:t>27/2/2025</a:t>
            </a:fld>
            <a:endParaRPr lang="en-AU"/>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AU"/>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7F360082-EA30-4057-AB90-B4ED5F4D7845}" type="slidenum">
              <a:rPr lang="en-AU" smtClean="0"/>
              <a:t>‹#›</a:t>
            </a:fld>
            <a:endParaRPr lang="en-AU"/>
          </a:p>
        </p:txBody>
      </p:sp>
    </p:spTree>
    <p:extLst>
      <p:ext uri="{BB962C8B-B14F-4D97-AF65-F5344CB8AC3E}">
        <p14:creationId xmlns:p14="http://schemas.microsoft.com/office/powerpoint/2010/main" val="21946368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AU"/>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0631B193-6215-402E-AF09-FD5F760B2495}" type="datetimeFigureOut">
              <a:rPr lang="en-AU" smtClean="0"/>
              <a:t>27/2/2025</a:t>
            </a:fld>
            <a:endParaRPr lang="en-AU"/>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AU"/>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AU"/>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F438395D-4A6C-4B89-AE76-7C26F2891DF7}" type="slidenum">
              <a:rPr lang="en-AU" smtClean="0"/>
              <a:t>‹#›</a:t>
            </a:fld>
            <a:endParaRPr lang="en-AU"/>
          </a:p>
        </p:txBody>
      </p:sp>
    </p:spTree>
    <p:extLst>
      <p:ext uri="{BB962C8B-B14F-4D97-AF65-F5344CB8AC3E}">
        <p14:creationId xmlns:p14="http://schemas.microsoft.com/office/powerpoint/2010/main" val="1411460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1</a:t>
            </a:fld>
            <a:endParaRPr lang="en-AU"/>
          </a:p>
        </p:txBody>
      </p:sp>
    </p:spTree>
    <p:extLst>
      <p:ext uri="{BB962C8B-B14F-4D97-AF65-F5344CB8AC3E}">
        <p14:creationId xmlns:p14="http://schemas.microsoft.com/office/powerpoint/2010/main" val="36969232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lstStyle>
            <a:lvl1pPr defTabSz="966702">
              <a:defRPr sz="2400">
                <a:solidFill>
                  <a:schemeClr val="tx1"/>
                </a:solidFill>
                <a:latin typeface="Times New Roman" charset="0"/>
                <a:ea typeface="ＭＳ Ｐゴシック" charset="0"/>
                <a:cs typeface="ＭＳ Ｐゴシック" charset="0"/>
              </a:defRPr>
            </a:lvl1pPr>
            <a:lvl2pPr marL="742883" indent="-285725" defTabSz="966702">
              <a:defRPr sz="2400">
                <a:solidFill>
                  <a:schemeClr val="tx1"/>
                </a:solidFill>
                <a:latin typeface="Times New Roman" charset="0"/>
                <a:ea typeface="ＭＳ Ｐゴシック" charset="0"/>
              </a:defRPr>
            </a:lvl2pPr>
            <a:lvl3pPr marL="1142898" indent="-228580" defTabSz="966702">
              <a:defRPr sz="2400">
                <a:solidFill>
                  <a:schemeClr val="tx1"/>
                </a:solidFill>
                <a:latin typeface="Times New Roman" charset="0"/>
                <a:ea typeface="ＭＳ Ｐゴシック" charset="0"/>
              </a:defRPr>
            </a:lvl3pPr>
            <a:lvl4pPr marL="1600057" indent="-228580" defTabSz="966702">
              <a:defRPr sz="2400">
                <a:solidFill>
                  <a:schemeClr val="tx1"/>
                </a:solidFill>
                <a:latin typeface="Times New Roman" charset="0"/>
                <a:ea typeface="ＭＳ Ｐゴシック" charset="0"/>
              </a:defRPr>
            </a:lvl4pPr>
            <a:lvl5pPr marL="2057217" indent="-228580" defTabSz="966702">
              <a:defRPr sz="2400">
                <a:solidFill>
                  <a:schemeClr val="tx1"/>
                </a:solidFill>
                <a:latin typeface="Times New Roman" charset="0"/>
                <a:ea typeface="ＭＳ Ｐゴシック" charset="0"/>
              </a:defRPr>
            </a:lvl5pPr>
            <a:lvl6pPr marL="251437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6pPr>
            <a:lvl7pPr marL="297153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7pPr>
            <a:lvl8pPr marL="342869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8pPr>
            <a:lvl9pPr marL="388585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9pPr>
          </a:lstStyle>
          <a:p>
            <a:fld id="{B79F8734-D00D-7548-8C4F-69F33BEAE481}" type="slidenum">
              <a:rPr lang="en-US" sz="1200"/>
              <a:pPr/>
              <a:t>12</a:t>
            </a:fld>
            <a:endParaRPr lang="en-US" sz="1200"/>
          </a:p>
        </p:txBody>
      </p:sp>
      <p:sp>
        <p:nvSpPr>
          <p:cNvPr id="36866" name="Rectangle 2"/>
          <p:cNvSpPr>
            <a:spLocks noGrp="1" noRot="1" noChangeAspect="1" noChangeArrowheads="1" noTextEdit="1"/>
          </p:cNvSpPr>
          <p:nvPr>
            <p:ph type="sldImg"/>
          </p:nvPr>
        </p:nvSpPr>
        <p:spPr>
          <a:solidFill>
            <a:srgbClr val="FFFFFF"/>
          </a:solidFill>
          <a:ln/>
        </p:spPr>
      </p:sp>
      <p:sp>
        <p:nvSpPr>
          <p:cNvPr id="3686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algn="l"/>
            <a:r>
              <a:rPr lang="en-AU" b="0" i="0" u="none" strike="noStrike" dirty="0">
                <a:solidFill>
                  <a:srgbClr val="000000"/>
                </a:solidFill>
                <a:effectLst/>
              </a:rPr>
              <a:t>To evaluate how </a:t>
            </a:r>
            <a:r>
              <a:rPr lang="en-AU" b="1" i="0" u="none" strike="noStrike" dirty="0">
                <a:solidFill>
                  <a:srgbClr val="000000"/>
                </a:solidFill>
                <a:effectLst/>
              </a:rPr>
              <a:t>good</a:t>
            </a:r>
            <a:r>
              <a:rPr lang="en-AU" b="0" i="0" u="none" strike="noStrike" dirty="0">
                <a:solidFill>
                  <a:srgbClr val="000000"/>
                </a:solidFill>
                <a:effectLst/>
              </a:rPr>
              <a:t> an algorithm is, we </a:t>
            </a:r>
            <a:r>
              <a:rPr lang="en-AU" b="0" i="0" u="none" strike="noStrike" dirty="0" err="1">
                <a:solidFill>
                  <a:srgbClr val="000000"/>
                </a:solidFill>
                <a:effectLst/>
              </a:rPr>
              <a:t>analyze</a:t>
            </a:r>
            <a:r>
              <a:rPr lang="en-AU" b="0" i="0" u="none" strike="noStrike" dirty="0">
                <a:solidFill>
                  <a:srgbClr val="000000"/>
                </a:solidFill>
                <a:effectLst/>
              </a:rPr>
              <a:t> it based on three key factors:</a:t>
            </a:r>
          </a:p>
          <a:p>
            <a:pPr algn="l">
              <a:buFont typeface="+mj-lt"/>
              <a:buAutoNum type="arabicPeriod"/>
            </a:pPr>
            <a:r>
              <a:rPr lang="en-AU" b="1" i="0" u="none" strike="noStrike" dirty="0">
                <a:solidFill>
                  <a:srgbClr val="000000"/>
                </a:solidFill>
                <a:effectLst/>
              </a:rPr>
              <a:t>Correctness</a:t>
            </a:r>
            <a:endParaRPr lang="en-AU" b="0" i="0" u="none" strike="noStrike" dirty="0">
              <a:solidFill>
                <a:srgbClr val="000000"/>
              </a:solidFill>
              <a:effectLst/>
            </a:endParaRPr>
          </a:p>
          <a:p>
            <a:pPr marL="742950" lvl="1" indent="-285750" algn="l">
              <a:buFont typeface="+mj-lt"/>
              <a:buAutoNum type="arabicPeriod"/>
            </a:pPr>
            <a:r>
              <a:rPr lang="en-AU" b="0" i="0" u="none" strike="noStrike" dirty="0">
                <a:solidFill>
                  <a:srgbClr val="000000"/>
                </a:solidFill>
                <a:effectLst/>
              </a:rPr>
              <a:t>Does the algorithm always produce the </a:t>
            </a:r>
            <a:r>
              <a:rPr lang="en-AU" b="1" i="0" u="none" strike="noStrike" dirty="0">
                <a:solidFill>
                  <a:srgbClr val="000000"/>
                </a:solidFill>
                <a:effectLst/>
              </a:rPr>
              <a:t>right result</a:t>
            </a:r>
            <a:r>
              <a:rPr lang="en-AU" b="0" i="0" u="none" strike="noStrike" dirty="0">
                <a:solidFill>
                  <a:srgbClr val="000000"/>
                </a:solidFill>
                <a:effectLst/>
              </a:rPr>
              <a:t> for all valid inputs?</a:t>
            </a:r>
          </a:p>
          <a:p>
            <a:pPr marL="742950" lvl="1" indent="-285750" algn="l">
              <a:buFont typeface="+mj-lt"/>
              <a:buAutoNum type="arabicPeriod"/>
            </a:pPr>
            <a:r>
              <a:rPr lang="en-AU" b="0" i="0" u="none" strike="noStrike" dirty="0">
                <a:solidFill>
                  <a:srgbClr val="000000"/>
                </a:solidFill>
                <a:effectLst/>
              </a:rPr>
              <a:t>Proof techniques like </a:t>
            </a:r>
            <a:r>
              <a:rPr lang="en-AU" b="1" i="0" u="none" strike="noStrike" dirty="0">
                <a:solidFill>
                  <a:srgbClr val="000000"/>
                </a:solidFill>
                <a:effectLst/>
              </a:rPr>
              <a:t>induction, contradiction, and test cases</a:t>
            </a:r>
            <a:r>
              <a:rPr lang="en-AU" b="0" i="0" u="none" strike="noStrike" dirty="0">
                <a:solidFill>
                  <a:srgbClr val="000000"/>
                </a:solidFill>
                <a:effectLst/>
              </a:rPr>
              <a:t> help verify correctness.</a:t>
            </a:r>
          </a:p>
          <a:p>
            <a:pPr algn="l">
              <a:buFont typeface="+mj-lt"/>
              <a:buAutoNum type="arabicPeriod"/>
            </a:pPr>
            <a:r>
              <a:rPr lang="en-AU" b="1" i="0" u="none" strike="noStrike" dirty="0">
                <a:solidFill>
                  <a:srgbClr val="000000"/>
                </a:solidFill>
                <a:effectLst/>
              </a:rPr>
              <a:t>Time Efficiency</a:t>
            </a:r>
            <a:endParaRPr lang="en-AU" b="0" i="0" u="none" strike="noStrike" dirty="0">
              <a:solidFill>
                <a:srgbClr val="000000"/>
              </a:solidFill>
              <a:effectLst/>
            </a:endParaRPr>
          </a:p>
          <a:p>
            <a:pPr marL="742950" lvl="1" indent="-285750" algn="l">
              <a:buFont typeface="+mj-lt"/>
              <a:buAutoNum type="arabicPeriod"/>
            </a:pPr>
            <a:r>
              <a:rPr lang="en-AU" b="0" i="0" u="none" strike="noStrike" dirty="0">
                <a:solidFill>
                  <a:srgbClr val="000000"/>
                </a:solidFill>
                <a:effectLst/>
              </a:rPr>
              <a:t>How fast does the algorithm run as input size grows?</a:t>
            </a:r>
          </a:p>
          <a:p>
            <a:pPr algn="l">
              <a:buFont typeface="+mj-lt"/>
              <a:buAutoNum type="arabicPeriod"/>
            </a:pPr>
            <a:r>
              <a:rPr lang="en-AU" b="1" i="0" u="none" strike="noStrike" dirty="0">
                <a:solidFill>
                  <a:srgbClr val="000000"/>
                </a:solidFill>
                <a:effectLst/>
              </a:rPr>
              <a:t>Space Efficiency</a:t>
            </a:r>
            <a:endParaRPr lang="en-AU" b="0" i="0" u="none" strike="noStrike" dirty="0">
              <a:solidFill>
                <a:srgbClr val="000000"/>
              </a:solidFill>
              <a:effectLst/>
            </a:endParaRPr>
          </a:p>
          <a:p>
            <a:pPr marL="742950" lvl="1" indent="-285750" algn="l">
              <a:buFont typeface="+mj-lt"/>
              <a:buAutoNum type="arabicPeriod"/>
            </a:pPr>
            <a:r>
              <a:rPr lang="en-AU" b="0" i="0" u="none" strike="noStrike" dirty="0">
                <a:solidFill>
                  <a:srgbClr val="000000"/>
                </a:solidFill>
                <a:effectLst/>
              </a:rPr>
              <a:t>How much </a:t>
            </a:r>
            <a:r>
              <a:rPr lang="en-AU" b="1" i="0" u="none" strike="noStrike" dirty="0">
                <a:solidFill>
                  <a:srgbClr val="000000"/>
                </a:solidFill>
                <a:effectLst/>
              </a:rPr>
              <a:t>extra memory</a:t>
            </a:r>
            <a:r>
              <a:rPr lang="en-AU" b="0" i="0" u="none" strike="noStrike" dirty="0">
                <a:solidFill>
                  <a:srgbClr val="000000"/>
                </a:solidFill>
                <a:effectLst/>
              </a:rPr>
              <a:t> does the algorithm use?</a:t>
            </a:r>
          </a:p>
          <a:p>
            <a:pPr marL="742950" lvl="1" indent="-285750" algn="l">
              <a:buFont typeface="+mj-lt"/>
              <a:buAutoNum type="arabicPeriod"/>
            </a:pPr>
            <a:r>
              <a:rPr lang="en-AU" b="0" i="0" u="none" strike="noStrike" dirty="0">
                <a:solidFill>
                  <a:srgbClr val="000000"/>
                </a:solidFill>
                <a:effectLst/>
              </a:rPr>
              <a:t>Some algorithms trade time for space (e.g., </a:t>
            </a:r>
            <a:r>
              <a:rPr lang="en-AU" b="1" i="0" u="none" strike="noStrike" dirty="0">
                <a:solidFill>
                  <a:srgbClr val="000000"/>
                </a:solidFill>
                <a:effectLst/>
              </a:rPr>
              <a:t>dynamic programming uses extra memory but speeds up execution</a:t>
            </a:r>
            <a:r>
              <a:rPr lang="en-AU" b="0" i="0" u="none" strike="noStrike" dirty="0">
                <a:solidFill>
                  <a:srgbClr val="000000"/>
                </a:solidFill>
                <a:effectLst/>
              </a:rPr>
              <a:t>).</a:t>
            </a:r>
          </a:p>
          <a:p>
            <a:pPr algn="l"/>
            <a:r>
              <a:rPr lang="en-AU" b="0" i="0" u="none" strike="noStrike" dirty="0">
                <a:solidFill>
                  <a:srgbClr val="000000"/>
                </a:solidFill>
                <a:effectLst/>
              </a:rPr>
              <a:t>A </a:t>
            </a:r>
            <a:r>
              <a:rPr lang="en-AU" b="1" i="0" u="none" strike="noStrike" dirty="0">
                <a:solidFill>
                  <a:srgbClr val="000000"/>
                </a:solidFill>
                <a:effectLst/>
              </a:rPr>
              <a:t>good algorithm</a:t>
            </a:r>
            <a:r>
              <a:rPr lang="en-AU" b="0" i="0" u="none" strike="noStrike" dirty="0">
                <a:solidFill>
                  <a:srgbClr val="000000"/>
                </a:solidFill>
                <a:effectLst/>
              </a:rPr>
              <a:t> balances </a:t>
            </a:r>
            <a:r>
              <a:rPr lang="en-AU" b="1" i="0" u="none" strike="noStrike" dirty="0">
                <a:solidFill>
                  <a:srgbClr val="000000"/>
                </a:solidFill>
                <a:effectLst/>
              </a:rPr>
              <a:t>correctness, time efficiency, and space efficiency</a:t>
            </a:r>
            <a:r>
              <a:rPr lang="en-AU" b="0" i="0" u="none" strike="noStrike" dirty="0">
                <a:solidFill>
                  <a:srgbClr val="000000"/>
                </a:solidFill>
                <a:effectLst/>
              </a:rPr>
              <a:t> based on the problem’s constraints.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000000"/>
                </a:solidFill>
                <a:effectLst/>
              </a:rPr>
              <a:t>The speed of an algorithm isn’t just about execution time—it also depends on </a:t>
            </a:r>
            <a:r>
              <a:rPr lang="en-AU" b="1" i="0" u="none" strike="noStrike" dirty="0">
                <a:solidFill>
                  <a:srgbClr val="000000"/>
                </a:solidFill>
                <a:effectLst/>
              </a:rPr>
              <a:t>memory usage</a:t>
            </a:r>
            <a:r>
              <a:rPr lang="en-AU" b="0" i="0" u="none" strike="noStrike" dirty="0">
                <a:solidFill>
                  <a:srgbClr val="000000"/>
                </a:solidFill>
                <a:effectLst/>
              </a:rPr>
              <a:t> and how well it scales with larger inputs.</a:t>
            </a:r>
          </a:p>
          <a:p>
            <a:pPr algn="l">
              <a:buFont typeface="+mj-lt"/>
              <a:buAutoNum type="arabicPeriod"/>
            </a:pPr>
            <a:r>
              <a:rPr lang="en-AU" b="1" i="0" u="none" strike="noStrike" dirty="0">
                <a:solidFill>
                  <a:srgbClr val="000000"/>
                </a:solidFill>
                <a:effectLst/>
              </a:rPr>
              <a:t>Time Efficiency</a:t>
            </a:r>
            <a:endParaRPr lang="en-AU" b="0" i="0" u="none" strike="noStrike" dirty="0">
              <a:solidFill>
                <a:srgbClr val="000000"/>
              </a:solidFill>
              <a:effectLst/>
            </a:endParaRPr>
          </a:p>
          <a:p>
            <a:pPr marL="742950" lvl="1" indent="-285750" algn="l">
              <a:buFont typeface="+mj-lt"/>
              <a:buAutoNum type="arabicPeriod"/>
            </a:pPr>
            <a:r>
              <a:rPr lang="en-AU" b="0" i="0" u="none" strike="noStrike" dirty="0">
                <a:solidFill>
                  <a:srgbClr val="000000"/>
                </a:solidFill>
                <a:effectLst/>
              </a:rPr>
              <a:t>Measures how quickly an algorithm completes based on </a:t>
            </a:r>
            <a:r>
              <a:rPr lang="en-AU" b="1" i="0" u="none" strike="noStrike" dirty="0">
                <a:solidFill>
                  <a:srgbClr val="000000"/>
                </a:solidFill>
                <a:effectLst/>
              </a:rPr>
              <a:t>input size</a:t>
            </a:r>
            <a:r>
              <a:rPr lang="en-AU" b="0" i="0" u="none" strike="noStrike" dirty="0">
                <a:solidFill>
                  <a:srgbClr val="000000"/>
                </a:solidFill>
                <a:effectLst/>
              </a:rPr>
              <a:t>.</a:t>
            </a:r>
          </a:p>
          <a:p>
            <a:pPr marL="742950" lvl="1" indent="-285750" algn="l">
              <a:buFont typeface="+mj-lt"/>
              <a:buAutoNum type="arabicPeriod"/>
            </a:pPr>
            <a:r>
              <a:rPr lang="en-AU" b="0" i="0" u="none" strike="noStrike" dirty="0">
                <a:solidFill>
                  <a:srgbClr val="000000"/>
                </a:solidFill>
                <a:effectLst/>
              </a:rPr>
              <a:t>Faster runtime is crucial for handling </a:t>
            </a:r>
            <a:r>
              <a:rPr lang="en-AU" b="1" i="0" u="none" strike="noStrike" dirty="0">
                <a:solidFill>
                  <a:srgbClr val="000000"/>
                </a:solidFill>
                <a:effectLst/>
              </a:rPr>
              <a:t>large datasets</a:t>
            </a:r>
            <a:r>
              <a:rPr lang="en-AU" b="0" i="0" u="none" strike="noStrike" dirty="0">
                <a:solidFill>
                  <a:srgbClr val="000000"/>
                </a:solidFill>
                <a:effectLst/>
              </a:rPr>
              <a:t>.</a:t>
            </a:r>
          </a:p>
          <a:p>
            <a:pPr algn="l">
              <a:buFont typeface="+mj-lt"/>
              <a:buAutoNum type="arabicPeriod"/>
            </a:pPr>
            <a:r>
              <a:rPr lang="en-AU" b="1" i="0" u="none" strike="noStrike" dirty="0">
                <a:solidFill>
                  <a:srgbClr val="000000"/>
                </a:solidFill>
                <a:effectLst/>
              </a:rPr>
              <a:t>Space Efficiency</a:t>
            </a:r>
            <a:endParaRPr lang="en-AU" b="0" i="0" u="none" strike="noStrike" dirty="0">
              <a:solidFill>
                <a:srgbClr val="000000"/>
              </a:solidFill>
              <a:effectLst/>
            </a:endParaRPr>
          </a:p>
          <a:p>
            <a:pPr marL="742950" lvl="1" indent="-285750" algn="l">
              <a:buFont typeface="+mj-lt"/>
              <a:buAutoNum type="arabicPeriod"/>
            </a:pPr>
            <a:r>
              <a:rPr lang="en-AU" b="0" i="0" u="none" strike="noStrike" dirty="0">
                <a:solidFill>
                  <a:srgbClr val="000000"/>
                </a:solidFill>
                <a:effectLst/>
              </a:rPr>
              <a:t>Measures how much </a:t>
            </a:r>
            <a:r>
              <a:rPr lang="en-AU" b="1" i="0" u="none" strike="noStrike" dirty="0">
                <a:solidFill>
                  <a:srgbClr val="000000"/>
                </a:solidFill>
                <a:effectLst/>
              </a:rPr>
              <a:t>extra memory</a:t>
            </a:r>
            <a:r>
              <a:rPr lang="en-AU" b="0" i="0" u="none" strike="noStrike" dirty="0">
                <a:solidFill>
                  <a:srgbClr val="000000"/>
                </a:solidFill>
                <a:effectLst/>
              </a:rPr>
              <a:t> an algorithm needs.</a:t>
            </a:r>
          </a:p>
          <a:p>
            <a:pPr marL="742950" lvl="1" indent="-285750" algn="l">
              <a:buFont typeface="+mj-lt"/>
              <a:buAutoNum type="arabicPeriod"/>
            </a:pPr>
            <a:r>
              <a:rPr lang="en-AU" b="0" i="0" u="none" strike="noStrike" dirty="0">
                <a:solidFill>
                  <a:srgbClr val="000000"/>
                </a:solidFill>
                <a:effectLst/>
              </a:rPr>
              <a:t>Some algorithms use additional memory (</a:t>
            </a:r>
            <a:r>
              <a:rPr lang="en-AU" b="1" i="0" u="none" strike="noStrike" dirty="0">
                <a:solidFill>
                  <a:srgbClr val="000000"/>
                </a:solidFill>
                <a:effectLst/>
              </a:rPr>
              <a:t>recursion, dynamic programming</a:t>
            </a:r>
            <a:r>
              <a:rPr lang="en-AU" b="0" i="0" u="none" strike="noStrike" dirty="0">
                <a:solidFill>
                  <a:srgbClr val="000000"/>
                </a:solidFill>
                <a:effectLst/>
              </a:rPr>
              <a:t>).</a:t>
            </a:r>
          </a:p>
          <a:p>
            <a:pPr algn="l"/>
            <a:r>
              <a:rPr lang="en-AU" b="0" i="0" u="none" strike="noStrike" dirty="0">
                <a:solidFill>
                  <a:srgbClr val="000000"/>
                </a:solidFill>
                <a:effectLst/>
              </a:rPr>
              <a:t>Both </a:t>
            </a:r>
            <a:r>
              <a:rPr lang="en-AU" b="1" i="0" u="none" strike="noStrike" dirty="0">
                <a:solidFill>
                  <a:srgbClr val="000000"/>
                </a:solidFill>
                <a:effectLst/>
              </a:rPr>
              <a:t>time and space efficiency</a:t>
            </a:r>
            <a:r>
              <a:rPr lang="en-AU" b="0" i="0" u="none" strike="noStrike" dirty="0">
                <a:solidFill>
                  <a:srgbClr val="000000"/>
                </a:solidFill>
                <a:effectLst/>
              </a:rPr>
              <a:t> must be considered when choosing the right algorithm. This question will make more sense as we explore </a:t>
            </a:r>
            <a:r>
              <a:rPr lang="en-AU" b="1" i="0" u="none" strike="noStrike" dirty="0">
                <a:solidFill>
                  <a:srgbClr val="000000"/>
                </a:solidFill>
                <a:effectLst/>
              </a:rPr>
              <a:t>Big-O notation and algorithm analysis</a:t>
            </a:r>
            <a:r>
              <a:rPr lang="en-AU" b="0" i="0" u="none" strike="noStrike" dirty="0">
                <a:solidFill>
                  <a:srgbClr val="000000"/>
                </a:solidFill>
                <a:effectLst/>
              </a:rPr>
              <a:t>.</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15</a:t>
            </a:fld>
            <a:endParaRPr lang="en-AU"/>
          </a:p>
        </p:txBody>
      </p:sp>
    </p:spTree>
    <p:extLst>
      <p:ext uri="{BB962C8B-B14F-4D97-AF65-F5344CB8AC3E}">
        <p14:creationId xmlns:p14="http://schemas.microsoft.com/office/powerpoint/2010/main" val="1651994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000000"/>
                </a:solidFill>
                <a:effectLst/>
              </a:rPr>
              <a:t>The </a:t>
            </a:r>
            <a:r>
              <a:rPr lang="en-AU" b="1" i="0" u="none" strike="noStrike" dirty="0">
                <a:solidFill>
                  <a:srgbClr val="000000"/>
                </a:solidFill>
                <a:effectLst/>
              </a:rPr>
              <a:t>running time</a:t>
            </a:r>
            <a:r>
              <a:rPr lang="en-AU" b="0" i="0" u="none" strike="noStrike" dirty="0">
                <a:solidFill>
                  <a:srgbClr val="000000"/>
                </a:solidFill>
                <a:effectLst/>
              </a:rPr>
              <a:t> of an algorithm depends on the </a:t>
            </a:r>
            <a:r>
              <a:rPr lang="en-AU" b="1" i="0" u="none" strike="noStrike" dirty="0">
                <a:solidFill>
                  <a:srgbClr val="000000"/>
                </a:solidFill>
                <a:effectLst/>
              </a:rPr>
              <a:t>input size</a:t>
            </a:r>
            <a:r>
              <a:rPr lang="en-AU" b="0" i="0" u="none" strike="noStrike" dirty="0">
                <a:solidFill>
                  <a:srgbClr val="000000"/>
                </a:solidFill>
                <a:effectLst/>
              </a:rPr>
              <a:t> and can vary based on different scenarios.</a:t>
            </a:r>
          </a:p>
          <a:p>
            <a:pPr algn="l">
              <a:buFont typeface="+mj-lt"/>
              <a:buAutoNum type="arabicPeriod"/>
            </a:pPr>
            <a:r>
              <a:rPr lang="en-AU" b="1" i="0" u="none" strike="noStrike" dirty="0">
                <a:solidFill>
                  <a:srgbClr val="000000"/>
                </a:solidFill>
                <a:effectLst/>
              </a:rPr>
              <a:t>Why does running time matter?</a:t>
            </a:r>
            <a:endParaRPr lang="en-AU" b="0" i="0" u="none" strike="noStrike" dirty="0">
              <a:solidFill>
                <a:srgbClr val="000000"/>
              </a:solidFill>
              <a:effectLst/>
            </a:endParaRPr>
          </a:p>
          <a:p>
            <a:pPr marL="742950" lvl="1" indent="-285750" algn="l">
              <a:buFont typeface="+mj-lt"/>
              <a:buAutoNum type="arabicPeriod"/>
            </a:pPr>
            <a:r>
              <a:rPr lang="en-AU" b="0" i="0" u="none" strike="noStrike" dirty="0">
                <a:solidFill>
                  <a:srgbClr val="000000"/>
                </a:solidFill>
                <a:effectLst/>
              </a:rPr>
              <a:t>As input size increases, </a:t>
            </a:r>
            <a:r>
              <a:rPr lang="en-AU" b="1" i="0" u="none" strike="noStrike" dirty="0">
                <a:solidFill>
                  <a:srgbClr val="000000"/>
                </a:solidFill>
                <a:effectLst/>
              </a:rPr>
              <a:t>execution time</a:t>
            </a:r>
            <a:r>
              <a:rPr lang="en-AU" b="0" i="0" u="none" strike="noStrike" dirty="0">
                <a:solidFill>
                  <a:srgbClr val="000000"/>
                </a:solidFill>
                <a:effectLst/>
              </a:rPr>
              <a:t> usually increases.</a:t>
            </a:r>
          </a:p>
          <a:p>
            <a:pPr marL="742950" lvl="1" indent="-285750" algn="l">
              <a:buFont typeface="+mj-lt"/>
              <a:buAutoNum type="arabicPeriod"/>
            </a:pPr>
            <a:r>
              <a:rPr lang="en-AU" b="0" i="0" u="none" strike="noStrike" dirty="0">
                <a:solidFill>
                  <a:srgbClr val="000000"/>
                </a:solidFill>
                <a:effectLst/>
              </a:rPr>
              <a:t>Some algorithms scale better than others</a:t>
            </a:r>
          </a:p>
          <a:p>
            <a:pPr algn="l">
              <a:buFont typeface="+mj-lt"/>
              <a:buAutoNum type="arabicPeriod"/>
            </a:pPr>
            <a:r>
              <a:rPr lang="en-AU" b="1" i="0" u="none" strike="noStrike" dirty="0">
                <a:solidFill>
                  <a:srgbClr val="000000"/>
                </a:solidFill>
                <a:effectLst/>
              </a:rPr>
              <a:t>Average case is difficult to determine</a:t>
            </a:r>
            <a:endParaRPr lang="en-AU" b="0" i="0" u="none" strike="noStrike" dirty="0">
              <a:solidFill>
                <a:srgbClr val="000000"/>
              </a:solidFill>
              <a:effectLst/>
            </a:endParaRPr>
          </a:p>
          <a:p>
            <a:pPr marL="742950" lvl="1" indent="-285750" algn="l">
              <a:buFont typeface="+mj-lt"/>
              <a:buAutoNum type="arabicPeriod"/>
            </a:pPr>
            <a:r>
              <a:rPr lang="en-AU" b="0" i="0" u="none" strike="noStrike" dirty="0">
                <a:solidFill>
                  <a:srgbClr val="000000"/>
                </a:solidFill>
                <a:effectLst/>
              </a:rPr>
              <a:t>It depends on the </a:t>
            </a:r>
            <a:r>
              <a:rPr lang="en-AU" b="1" i="0" u="none" strike="noStrike" dirty="0">
                <a:solidFill>
                  <a:srgbClr val="000000"/>
                </a:solidFill>
                <a:effectLst/>
              </a:rPr>
              <a:t>distribution of input values</a:t>
            </a:r>
            <a:r>
              <a:rPr lang="en-AU" b="0" i="0" u="none" strike="noStrike" dirty="0">
                <a:solidFill>
                  <a:srgbClr val="000000"/>
                </a:solidFill>
                <a:effectLst/>
              </a:rPr>
              <a:t>.</a:t>
            </a:r>
          </a:p>
          <a:p>
            <a:pPr marL="742950" lvl="1" indent="-285750" algn="l">
              <a:buFont typeface="+mj-lt"/>
              <a:buAutoNum type="arabicPeriod"/>
            </a:pPr>
            <a:r>
              <a:rPr lang="en-AU" b="0" i="0" u="none" strike="noStrike" dirty="0">
                <a:solidFill>
                  <a:srgbClr val="000000"/>
                </a:solidFill>
                <a:effectLst/>
              </a:rPr>
              <a:t>Some cases are </a:t>
            </a:r>
            <a:r>
              <a:rPr lang="en-AU" b="1" i="0" u="none" strike="noStrike" dirty="0">
                <a:solidFill>
                  <a:srgbClr val="000000"/>
                </a:solidFill>
                <a:effectLst/>
              </a:rPr>
              <a:t>hard to predict</a:t>
            </a:r>
            <a:r>
              <a:rPr lang="en-AU" b="0" i="0" u="none" strike="noStrike" dirty="0">
                <a:solidFill>
                  <a:srgbClr val="000000"/>
                </a:solidFill>
                <a:effectLst/>
              </a:rPr>
              <a:t> without extensive testing.</a:t>
            </a:r>
          </a:p>
          <a:p>
            <a:pPr algn="l">
              <a:buFont typeface="+mj-lt"/>
              <a:buAutoNum type="arabicPeriod"/>
            </a:pPr>
            <a:r>
              <a:rPr lang="en-AU" b="1" i="0" u="none" strike="noStrike" dirty="0">
                <a:solidFill>
                  <a:srgbClr val="000000"/>
                </a:solidFill>
                <a:effectLst/>
              </a:rPr>
              <a:t>Why focus on worst-case analysis?</a:t>
            </a:r>
            <a:endParaRPr lang="en-AU" b="0" i="0" u="none" strike="noStrike" dirty="0">
              <a:solidFill>
                <a:srgbClr val="000000"/>
              </a:solidFill>
              <a:effectLst/>
            </a:endParaRPr>
          </a:p>
          <a:p>
            <a:pPr marL="742950" lvl="1" indent="-285750" algn="l">
              <a:buFont typeface="+mj-lt"/>
              <a:buAutoNum type="arabicPeriod"/>
            </a:pPr>
            <a:r>
              <a:rPr lang="en-AU" b="1" i="0" u="none" strike="noStrike" dirty="0">
                <a:solidFill>
                  <a:srgbClr val="000000"/>
                </a:solidFill>
                <a:effectLst/>
              </a:rPr>
              <a:t>Easier to </a:t>
            </a:r>
            <a:r>
              <a:rPr lang="en-AU" b="1" i="0" u="none" strike="noStrike" dirty="0" err="1">
                <a:solidFill>
                  <a:srgbClr val="000000"/>
                </a:solidFill>
                <a:effectLst/>
              </a:rPr>
              <a:t>analyze</a:t>
            </a:r>
            <a:r>
              <a:rPr lang="en-AU" b="0" i="0" u="none" strike="noStrike" dirty="0">
                <a:solidFill>
                  <a:srgbClr val="000000"/>
                </a:solidFill>
                <a:effectLst/>
              </a:rPr>
              <a:t> → Provides a clear upper bound.</a:t>
            </a:r>
          </a:p>
          <a:p>
            <a:pPr marL="742950" lvl="1" indent="-285750" algn="l">
              <a:buFont typeface="+mj-lt"/>
              <a:buAutoNum type="arabicPeriod"/>
            </a:pPr>
            <a:r>
              <a:rPr lang="en-AU" b="1" i="0" u="none" strike="noStrike" dirty="0">
                <a:solidFill>
                  <a:srgbClr val="000000"/>
                </a:solidFill>
                <a:effectLst/>
              </a:rPr>
              <a:t>Critical for safety</a:t>
            </a:r>
            <a:r>
              <a:rPr lang="en-AU" b="0" i="0" u="none" strike="noStrike" dirty="0">
                <a:solidFill>
                  <a:srgbClr val="000000"/>
                </a:solidFill>
                <a:effectLst/>
              </a:rPr>
              <a:t> → In real-world applications like </a:t>
            </a:r>
            <a:r>
              <a:rPr lang="en-AU" b="1" i="0" u="none" strike="noStrike" dirty="0">
                <a:solidFill>
                  <a:srgbClr val="000000"/>
                </a:solidFill>
                <a:effectLst/>
              </a:rPr>
              <a:t>autopilot systems, banking transactions, and healthcare algorithms</a:t>
            </a:r>
            <a:r>
              <a:rPr lang="en-AU" b="0" i="0" u="none" strike="noStrike" dirty="0">
                <a:solidFill>
                  <a:srgbClr val="000000"/>
                </a:solidFill>
                <a:effectLst/>
              </a:rPr>
              <a:t>, worst-case performance matters to </a:t>
            </a:r>
            <a:r>
              <a:rPr lang="en-AU" b="1" i="0" u="none" strike="noStrike" dirty="0">
                <a:solidFill>
                  <a:srgbClr val="000000"/>
                </a:solidFill>
                <a:effectLst/>
              </a:rPr>
              <a:t>prevent failures</a:t>
            </a:r>
            <a:r>
              <a:rPr lang="en-AU" b="0" i="0" u="none" strike="noStrike" dirty="0">
                <a:solidFill>
                  <a:srgbClr val="000000"/>
                </a:solidFill>
                <a:effectLst/>
              </a:rPr>
              <a:t>.</a:t>
            </a:r>
          </a:p>
          <a:p>
            <a:pPr algn="l"/>
            <a:r>
              <a:rPr lang="en-AU" b="0" i="0" u="none" strike="noStrike" dirty="0">
                <a:solidFill>
                  <a:srgbClr val="000000"/>
                </a:solidFill>
                <a:effectLst/>
              </a:rPr>
              <a:t>Focusing on </a:t>
            </a:r>
            <a:r>
              <a:rPr lang="en-AU" b="1" i="0" u="none" strike="noStrike" dirty="0">
                <a:solidFill>
                  <a:srgbClr val="000000"/>
                </a:solidFill>
                <a:effectLst/>
              </a:rPr>
              <a:t>worst-case complexity</a:t>
            </a:r>
            <a:r>
              <a:rPr lang="en-AU" b="0" i="0" u="none" strike="noStrike" dirty="0">
                <a:solidFill>
                  <a:srgbClr val="000000"/>
                </a:solidFill>
                <a:effectLst/>
              </a:rPr>
              <a:t> ensures the algorithm performs </a:t>
            </a:r>
            <a:r>
              <a:rPr lang="en-AU" b="1" i="0" u="none" strike="noStrike" dirty="0">
                <a:solidFill>
                  <a:srgbClr val="000000"/>
                </a:solidFill>
                <a:effectLst/>
              </a:rPr>
              <a:t>reliably under all conditions</a:t>
            </a:r>
            <a:r>
              <a:rPr lang="en-AU" b="0" i="0" u="none" strike="noStrike" dirty="0">
                <a:solidFill>
                  <a:srgbClr val="000000"/>
                </a:solidFill>
                <a:effectLst/>
              </a:rPr>
              <a:t>.</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16</a:t>
            </a:fld>
            <a:endParaRPr lang="en-AU"/>
          </a:p>
        </p:txBody>
      </p:sp>
    </p:spTree>
    <p:extLst>
      <p:ext uri="{BB962C8B-B14F-4D97-AF65-F5344CB8AC3E}">
        <p14:creationId xmlns:p14="http://schemas.microsoft.com/office/powerpoint/2010/main" val="32855402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000000"/>
                </a:solidFill>
                <a:effectLst/>
              </a:rPr>
              <a:t>There are two main ways to measure an algorithm’s running time: </a:t>
            </a:r>
            <a:r>
              <a:rPr lang="en-AU" b="1" i="0" u="none" strike="noStrike" dirty="0">
                <a:solidFill>
                  <a:srgbClr val="000000"/>
                </a:solidFill>
                <a:effectLst/>
              </a:rPr>
              <a:t>experimental measurement</a:t>
            </a:r>
            <a:r>
              <a:rPr lang="en-AU" b="0" i="0" u="none" strike="noStrike" dirty="0">
                <a:solidFill>
                  <a:srgbClr val="000000"/>
                </a:solidFill>
                <a:effectLst/>
              </a:rPr>
              <a:t> and </a:t>
            </a:r>
            <a:r>
              <a:rPr lang="en-AU" b="1" i="0" u="none" strike="noStrike" dirty="0">
                <a:solidFill>
                  <a:srgbClr val="000000"/>
                </a:solidFill>
                <a:effectLst/>
              </a:rPr>
              <a:t>theoretical analysis</a:t>
            </a:r>
            <a:r>
              <a:rPr lang="en-AU" b="0" i="0" u="none" strike="noStrike" dirty="0">
                <a:solidFill>
                  <a:srgbClr val="000000"/>
                </a:solidFill>
                <a:effectLst/>
              </a:rPr>
              <a:t>. This slide focuses on the </a:t>
            </a:r>
            <a:r>
              <a:rPr lang="en-AU" b="1" i="0" u="none" strike="noStrike" dirty="0">
                <a:solidFill>
                  <a:srgbClr val="000000"/>
                </a:solidFill>
                <a:effectLst/>
              </a:rPr>
              <a:t>experimental approach</a:t>
            </a:r>
            <a:r>
              <a:rPr lang="en-AU" b="0" i="0" u="none" strike="noStrike" dirty="0">
                <a:solidFill>
                  <a:srgbClr val="000000"/>
                </a:solidFill>
                <a:effectLst/>
              </a:rPr>
              <a:t>.</a:t>
            </a:r>
          </a:p>
          <a:p>
            <a:pPr algn="l">
              <a:buFont typeface="+mj-lt"/>
              <a:buAutoNum type="arabicPeriod"/>
            </a:pPr>
            <a:r>
              <a:rPr lang="en-AU" b="1" i="0" u="none" strike="noStrike" dirty="0">
                <a:solidFill>
                  <a:srgbClr val="000000"/>
                </a:solidFill>
                <a:effectLst/>
              </a:rPr>
              <a:t>Measuring Running Time Experimentally</a:t>
            </a:r>
            <a:endParaRPr lang="en-AU" b="0" i="0" u="none" strike="noStrike" dirty="0">
              <a:solidFill>
                <a:srgbClr val="000000"/>
              </a:solidFill>
              <a:effectLst/>
            </a:endParaRPr>
          </a:p>
          <a:p>
            <a:pPr marL="742950" lvl="1" indent="-285750" algn="l">
              <a:buFont typeface="+mj-lt"/>
              <a:buAutoNum type="arabicPeriod"/>
            </a:pPr>
            <a:r>
              <a:rPr lang="en-AU" b="0" i="0" u="none" strike="noStrike" dirty="0">
                <a:solidFill>
                  <a:srgbClr val="000000"/>
                </a:solidFill>
                <a:effectLst/>
              </a:rPr>
              <a:t>Implement the algorithm in code.</a:t>
            </a:r>
          </a:p>
          <a:p>
            <a:pPr marL="742950" lvl="1" indent="-285750" algn="l">
              <a:buFont typeface="+mj-lt"/>
              <a:buAutoNum type="arabicPeriod"/>
            </a:pPr>
            <a:r>
              <a:rPr lang="en-AU" b="0" i="0" u="none" strike="noStrike" dirty="0">
                <a:solidFill>
                  <a:srgbClr val="000000"/>
                </a:solidFill>
                <a:effectLst/>
              </a:rPr>
              <a:t>Run it with inputs of </a:t>
            </a:r>
            <a:r>
              <a:rPr lang="en-AU" b="1" i="0" u="none" strike="noStrike" dirty="0">
                <a:solidFill>
                  <a:srgbClr val="000000"/>
                </a:solidFill>
                <a:effectLst/>
              </a:rPr>
              <a:t>different sizes</a:t>
            </a:r>
            <a:r>
              <a:rPr lang="en-AU" b="0" i="0" u="none" strike="noStrike" dirty="0">
                <a:solidFill>
                  <a:srgbClr val="000000"/>
                </a:solidFill>
                <a:effectLst/>
              </a:rPr>
              <a:t>.</a:t>
            </a:r>
          </a:p>
          <a:p>
            <a:pPr marL="742950" lvl="1" indent="-285750" algn="l">
              <a:buFont typeface="+mj-lt"/>
              <a:buAutoNum type="arabicPeriod"/>
            </a:pPr>
            <a:r>
              <a:rPr lang="en-AU" b="0" i="0" u="none" strike="noStrike" dirty="0">
                <a:solidFill>
                  <a:srgbClr val="000000"/>
                </a:solidFill>
                <a:effectLst/>
              </a:rPr>
              <a:t>Measure the </a:t>
            </a:r>
            <a:r>
              <a:rPr lang="en-AU" b="1" i="0" u="none" strike="noStrike" dirty="0">
                <a:solidFill>
                  <a:srgbClr val="000000"/>
                </a:solidFill>
                <a:effectLst/>
              </a:rPr>
              <a:t>actual execution time</a:t>
            </a:r>
            <a:r>
              <a:rPr lang="en-AU" b="0" i="0" u="none" strike="noStrike" dirty="0">
                <a:solidFill>
                  <a:srgbClr val="000000"/>
                </a:solidFill>
                <a:effectLst/>
              </a:rPr>
              <a:t> and plot the results.</a:t>
            </a:r>
          </a:p>
          <a:p>
            <a:pPr algn="l">
              <a:buFont typeface="+mj-lt"/>
              <a:buAutoNum type="arabicPeriod"/>
            </a:pPr>
            <a:r>
              <a:rPr lang="en-AU" b="1" i="0" u="none" strike="noStrike" dirty="0">
                <a:solidFill>
                  <a:srgbClr val="000000"/>
                </a:solidFill>
                <a:effectLst/>
              </a:rPr>
              <a:t>Limitations of Experimental Measurement</a:t>
            </a:r>
            <a:endParaRPr lang="en-AU" b="0" i="0" u="none" strike="noStrike" dirty="0">
              <a:solidFill>
                <a:srgbClr val="000000"/>
              </a:solidFill>
              <a:effectLst/>
            </a:endParaRPr>
          </a:p>
          <a:p>
            <a:pPr marL="742950" lvl="1" indent="-285750" algn="l">
              <a:buFont typeface="+mj-lt"/>
              <a:buAutoNum type="arabicPeriod"/>
            </a:pPr>
            <a:r>
              <a:rPr lang="en-AU" b="1" i="0" u="none" strike="noStrike" dirty="0">
                <a:solidFill>
                  <a:srgbClr val="000000"/>
                </a:solidFill>
                <a:effectLst/>
              </a:rPr>
              <a:t>Requires implementation</a:t>
            </a:r>
            <a:r>
              <a:rPr lang="en-AU" b="0" i="0" u="none" strike="noStrike" dirty="0">
                <a:solidFill>
                  <a:srgbClr val="000000"/>
                </a:solidFill>
                <a:effectLst/>
              </a:rPr>
              <a:t> → Not always feasible for theoretical analysis.</a:t>
            </a:r>
          </a:p>
          <a:p>
            <a:pPr marL="742950" lvl="1" indent="-285750" algn="l">
              <a:buFont typeface="+mj-lt"/>
              <a:buAutoNum type="arabicPeriod"/>
            </a:pPr>
            <a:r>
              <a:rPr lang="en-AU" b="1" i="0" u="none" strike="noStrike" dirty="0">
                <a:solidFill>
                  <a:srgbClr val="000000"/>
                </a:solidFill>
                <a:effectLst/>
              </a:rPr>
              <a:t>Limited input testing</a:t>
            </a:r>
            <a:r>
              <a:rPr lang="en-AU" b="0" i="0" u="none" strike="noStrike" dirty="0">
                <a:solidFill>
                  <a:srgbClr val="000000"/>
                </a:solidFill>
                <a:effectLst/>
              </a:rPr>
              <a:t> → May not cover all possible cases.</a:t>
            </a:r>
          </a:p>
          <a:p>
            <a:pPr marL="742950" lvl="1" indent="-285750" algn="l">
              <a:buFont typeface="+mj-lt"/>
              <a:buAutoNum type="arabicPeriod"/>
            </a:pPr>
            <a:r>
              <a:rPr lang="en-AU" b="1" i="0" u="none" strike="noStrike" dirty="0">
                <a:solidFill>
                  <a:srgbClr val="000000"/>
                </a:solidFill>
                <a:effectLst/>
              </a:rPr>
              <a:t>Depends on hardware/software</a:t>
            </a:r>
            <a:r>
              <a:rPr lang="en-AU" b="0" i="0" u="none" strike="noStrike" dirty="0">
                <a:solidFill>
                  <a:srgbClr val="000000"/>
                </a:solidFill>
                <a:effectLst/>
              </a:rPr>
              <a:t> → Performance varies across computers, making comparisons difficult.</a:t>
            </a:r>
          </a:p>
          <a:p>
            <a:pPr algn="l"/>
            <a:r>
              <a:rPr lang="en-AU" b="0" i="0" u="none" strike="noStrike" dirty="0">
                <a:solidFill>
                  <a:srgbClr val="000000"/>
                </a:solidFill>
                <a:effectLst/>
              </a:rPr>
              <a:t>Although empirical testing is useful, it’s not always reliable. This is why </a:t>
            </a:r>
            <a:r>
              <a:rPr lang="en-AU" b="1" i="0" u="none" strike="noStrike" dirty="0">
                <a:solidFill>
                  <a:srgbClr val="000000"/>
                </a:solidFill>
                <a:effectLst/>
              </a:rPr>
              <a:t>theoretical analysis using Big-O notation</a:t>
            </a:r>
            <a:r>
              <a:rPr lang="en-AU" b="0" i="0" u="none" strike="noStrike" dirty="0">
                <a:solidFill>
                  <a:srgbClr val="000000"/>
                </a:solidFill>
                <a:effectLst/>
              </a:rPr>
              <a:t> is preferred for predicting performance across different systems.</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17</a:t>
            </a:fld>
            <a:endParaRPr lang="en-AU"/>
          </a:p>
        </p:txBody>
      </p:sp>
    </p:spTree>
    <p:extLst>
      <p:ext uri="{BB962C8B-B14F-4D97-AF65-F5344CB8AC3E}">
        <p14:creationId xmlns:p14="http://schemas.microsoft.com/office/powerpoint/2010/main" val="2936151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000000"/>
                </a:solidFill>
                <a:effectLst/>
              </a:rPr>
              <a:t>Theoretical analysis evaluates an algorithm’s performance </a:t>
            </a:r>
            <a:r>
              <a:rPr lang="en-AU" b="1" i="0" u="none" strike="noStrike" dirty="0">
                <a:solidFill>
                  <a:srgbClr val="000000"/>
                </a:solidFill>
                <a:effectLst/>
              </a:rPr>
              <a:t>without execution</a:t>
            </a:r>
            <a:r>
              <a:rPr lang="en-AU" b="0" i="0" u="none" strike="noStrike" dirty="0">
                <a:solidFill>
                  <a:srgbClr val="000000"/>
                </a:solidFill>
                <a:effectLst/>
              </a:rPr>
              <a:t>, using </a:t>
            </a:r>
            <a:r>
              <a:rPr lang="en-AU" b="1" i="0" u="none" strike="noStrike" dirty="0">
                <a:solidFill>
                  <a:srgbClr val="000000"/>
                </a:solidFill>
                <a:effectLst/>
              </a:rPr>
              <a:t>pseudocode</a:t>
            </a:r>
            <a:r>
              <a:rPr lang="en-AU" b="0" i="0" u="none" strike="noStrike" dirty="0">
                <a:solidFill>
                  <a:srgbClr val="000000"/>
                </a:solidFill>
                <a:effectLst/>
              </a:rPr>
              <a:t> and </a:t>
            </a:r>
            <a:r>
              <a:rPr lang="en-AU" b="1" i="0" u="none" strike="noStrike" dirty="0">
                <a:solidFill>
                  <a:srgbClr val="000000"/>
                </a:solidFill>
                <a:effectLst/>
              </a:rPr>
              <a:t>mathematical models</a:t>
            </a:r>
            <a:r>
              <a:rPr lang="en-AU" b="0" i="0" u="none" strike="noStrike" dirty="0">
                <a:solidFill>
                  <a:srgbClr val="000000"/>
                </a:solidFill>
                <a:effectLst/>
              </a:rPr>
              <a:t> instead of actual implementation.</a:t>
            </a:r>
          </a:p>
          <a:p>
            <a:pPr algn="l">
              <a:buFont typeface="Arial" panose="020B0604020202020204" pitchFamily="34" charset="0"/>
              <a:buChar char="•"/>
            </a:pPr>
            <a:r>
              <a:rPr lang="en-AU" b="1" i="0" u="none" strike="noStrike" dirty="0">
                <a:solidFill>
                  <a:srgbClr val="000000"/>
                </a:solidFill>
                <a:effectLst/>
              </a:rPr>
              <a:t>Independent of Hardware &amp; Software</a:t>
            </a:r>
            <a:r>
              <a:rPr lang="en-AU" b="0" i="0" u="none" strike="noStrike" dirty="0">
                <a:solidFill>
                  <a:srgbClr val="000000"/>
                </a:solidFill>
                <a:effectLst/>
              </a:rPr>
              <a:t> → Unlike experimental testing, theoretical analysis provides a </a:t>
            </a:r>
            <a:r>
              <a:rPr lang="en-AU" b="1" i="0" u="none" strike="noStrike" dirty="0">
                <a:solidFill>
                  <a:srgbClr val="000000"/>
                </a:solidFill>
                <a:effectLst/>
              </a:rPr>
              <a:t>fair comparison</a:t>
            </a:r>
            <a:r>
              <a:rPr lang="en-AU" b="0" i="0" u="none" strike="noStrike" dirty="0">
                <a:solidFill>
                  <a:srgbClr val="000000"/>
                </a:solidFill>
                <a:effectLst/>
              </a:rPr>
              <a:t> of algorithms, regardless of system performance.</a:t>
            </a:r>
          </a:p>
          <a:p>
            <a:pPr algn="l">
              <a:buFont typeface="Arial" panose="020B0604020202020204" pitchFamily="34" charset="0"/>
              <a:buChar char="•"/>
            </a:pPr>
            <a:r>
              <a:rPr lang="en-AU" b="1" i="0" u="none" strike="noStrike" dirty="0">
                <a:solidFill>
                  <a:srgbClr val="000000"/>
                </a:solidFill>
                <a:effectLst/>
              </a:rPr>
              <a:t>Considers All Possible Inputs</a:t>
            </a:r>
            <a:r>
              <a:rPr lang="en-AU" b="0" i="0" u="none" strike="noStrike" dirty="0">
                <a:solidFill>
                  <a:srgbClr val="000000"/>
                </a:solidFill>
                <a:effectLst/>
              </a:rPr>
              <a:t> → Ensures efficiency is measured for </a:t>
            </a:r>
            <a:r>
              <a:rPr lang="en-AU" b="1" i="0" u="none" strike="noStrike" dirty="0">
                <a:solidFill>
                  <a:srgbClr val="000000"/>
                </a:solidFill>
                <a:effectLst/>
              </a:rPr>
              <a:t>any input size</a:t>
            </a:r>
            <a:r>
              <a:rPr lang="en-AU" b="0" i="0" u="none" strike="noStrike" dirty="0">
                <a:solidFill>
                  <a:srgbClr val="000000"/>
                </a:solidFill>
                <a:effectLst/>
              </a:rPr>
              <a:t>, not just selected test cases.</a:t>
            </a:r>
          </a:p>
          <a:p>
            <a:pPr algn="l">
              <a:buFont typeface="Arial" panose="020B0604020202020204" pitchFamily="34" charset="0"/>
              <a:buChar char="•"/>
            </a:pPr>
            <a:r>
              <a:rPr lang="en-AU" b="1" i="0" u="none" strike="noStrike" dirty="0" err="1">
                <a:solidFill>
                  <a:srgbClr val="000000"/>
                </a:solidFill>
                <a:effectLst/>
              </a:rPr>
              <a:t>Analyzing</a:t>
            </a:r>
            <a:r>
              <a:rPr lang="en-AU" b="1" i="0" u="none" strike="noStrike" dirty="0">
                <a:solidFill>
                  <a:srgbClr val="000000"/>
                </a:solidFill>
                <a:effectLst/>
              </a:rPr>
              <a:t> Pseudocode</a:t>
            </a:r>
            <a:r>
              <a:rPr lang="en-AU" b="0" i="0" u="none" strike="noStrike" dirty="0">
                <a:solidFill>
                  <a:srgbClr val="000000"/>
                </a:solidFill>
                <a:effectLst/>
              </a:rPr>
              <a:t> → By </a:t>
            </a:r>
            <a:r>
              <a:rPr lang="en-AU" b="1" i="0" u="none" strike="noStrike" dirty="0">
                <a:solidFill>
                  <a:srgbClr val="000000"/>
                </a:solidFill>
                <a:effectLst/>
              </a:rPr>
              <a:t>counting operations</a:t>
            </a:r>
            <a:r>
              <a:rPr lang="en-AU" b="0" i="0" u="none" strike="noStrike" dirty="0">
                <a:solidFill>
                  <a:srgbClr val="000000"/>
                </a:solidFill>
                <a:effectLst/>
              </a:rPr>
              <a:t> (loops, assignments, function calls), we determine </a:t>
            </a:r>
            <a:r>
              <a:rPr lang="en-AU" b="1" i="0" u="none" strike="noStrike" dirty="0">
                <a:solidFill>
                  <a:srgbClr val="000000"/>
                </a:solidFill>
                <a:effectLst/>
              </a:rPr>
              <a:t>Big-O complexity</a:t>
            </a:r>
            <a:r>
              <a:rPr lang="en-AU" b="0" i="0" u="none" strike="noStrike" dirty="0">
                <a:solidFill>
                  <a:srgbClr val="000000"/>
                </a:solidFill>
                <a:effectLst/>
              </a:rPr>
              <a:t> to predict performance.</a:t>
            </a:r>
          </a:p>
          <a:p>
            <a:pPr algn="l"/>
            <a:r>
              <a:rPr lang="en-AU" b="0" i="0" u="none" strike="noStrike" dirty="0">
                <a:solidFill>
                  <a:srgbClr val="000000"/>
                </a:solidFill>
                <a:effectLst/>
              </a:rPr>
              <a:t>This approach provides a </a:t>
            </a:r>
            <a:r>
              <a:rPr lang="en-AU" b="1" i="0" u="none" strike="noStrike" dirty="0">
                <a:solidFill>
                  <a:srgbClr val="000000"/>
                </a:solidFill>
                <a:effectLst/>
              </a:rPr>
              <a:t>general, reliable</a:t>
            </a:r>
            <a:r>
              <a:rPr lang="en-AU" b="0" i="0" u="none" strike="noStrike" dirty="0">
                <a:solidFill>
                  <a:srgbClr val="000000"/>
                </a:solidFill>
                <a:effectLst/>
              </a:rPr>
              <a:t> way to compare algorithms, making it essential for designing efficient solutions.</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18</a:t>
            </a:fld>
            <a:endParaRPr lang="en-AU"/>
          </a:p>
        </p:txBody>
      </p:sp>
    </p:spTree>
    <p:extLst>
      <p:ext uri="{BB962C8B-B14F-4D97-AF65-F5344CB8AC3E}">
        <p14:creationId xmlns:p14="http://schemas.microsoft.com/office/powerpoint/2010/main" val="157694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algn="l"/>
            <a:r>
              <a:rPr lang="en-AU" b="0" i="0" u="none" strike="noStrike" dirty="0">
                <a:solidFill>
                  <a:srgbClr val="000000"/>
                </a:solidFill>
                <a:effectLst/>
              </a:rPr>
              <a:t>The </a:t>
            </a:r>
            <a:r>
              <a:rPr lang="en-AU" b="1" i="0" u="none" strike="noStrike" dirty="0">
                <a:solidFill>
                  <a:srgbClr val="000000"/>
                </a:solidFill>
                <a:effectLst/>
              </a:rPr>
              <a:t>time complexity</a:t>
            </a:r>
            <a:r>
              <a:rPr lang="en-AU" b="0" i="0" u="none" strike="noStrike" dirty="0">
                <a:solidFill>
                  <a:srgbClr val="000000"/>
                </a:solidFill>
                <a:effectLst/>
              </a:rPr>
              <a:t> of an algorithm is measured by counting the </a:t>
            </a:r>
            <a:r>
              <a:rPr lang="en-AU" b="1" i="0" u="none" strike="noStrike" dirty="0">
                <a:solidFill>
                  <a:srgbClr val="000000"/>
                </a:solidFill>
                <a:effectLst/>
              </a:rPr>
              <a:t>basic operations</a:t>
            </a:r>
            <a:r>
              <a:rPr lang="en-AU" b="0" i="0" u="none" strike="noStrike" dirty="0">
                <a:solidFill>
                  <a:srgbClr val="000000"/>
                </a:solidFill>
                <a:effectLst/>
              </a:rPr>
              <a:t> it performs relative to input size.</a:t>
            </a:r>
          </a:p>
          <a:p>
            <a:pPr algn="l">
              <a:buFont typeface="+mj-lt"/>
              <a:buAutoNum type="arabicPeriod"/>
            </a:pPr>
            <a:r>
              <a:rPr lang="en-AU" b="1" i="0" u="none" strike="noStrike" dirty="0">
                <a:solidFill>
                  <a:srgbClr val="000000"/>
                </a:solidFill>
                <a:effectLst/>
              </a:rPr>
              <a:t>Types of Basic Operations</a:t>
            </a:r>
            <a:endParaRPr lang="en-AU" b="0" i="0" u="none" strike="noStrike" dirty="0">
              <a:solidFill>
                <a:srgbClr val="000000"/>
              </a:solidFill>
              <a:effectLst/>
            </a:endParaRPr>
          </a:p>
          <a:p>
            <a:pPr marL="742950" lvl="1" indent="-285750" algn="l">
              <a:buFont typeface="+mj-lt"/>
              <a:buAutoNum type="arabicPeriod"/>
            </a:pPr>
            <a:r>
              <a:rPr lang="en-AU" b="1" i="0" u="none" strike="noStrike" dirty="0">
                <a:solidFill>
                  <a:srgbClr val="000000"/>
                </a:solidFill>
                <a:effectLst/>
              </a:rPr>
              <a:t>Mathematical calculations</a:t>
            </a:r>
            <a:r>
              <a:rPr lang="en-AU" b="0" i="0" u="none" strike="noStrike" dirty="0">
                <a:solidFill>
                  <a:srgbClr val="000000"/>
                </a:solidFill>
                <a:effectLst/>
              </a:rPr>
              <a:t> (+, -, *, /, max, min, log, sin, cos).</a:t>
            </a:r>
          </a:p>
          <a:p>
            <a:pPr marL="742950" lvl="1" indent="-285750" algn="l">
              <a:buFont typeface="+mj-lt"/>
              <a:buAutoNum type="arabicPeriod"/>
            </a:pPr>
            <a:r>
              <a:rPr lang="en-AU" b="1" i="0" u="none" strike="noStrike" dirty="0">
                <a:solidFill>
                  <a:srgbClr val="000000"/>
                </a:solidFill>
                <a:effectLst/>
              </a:rPr>
              <a:t>Comparisons</a:t>
            </a:r>
            <a:r>
              <a:rPr lang="en-AU" b="0" i="0" u="none" strike="noStrike" dirty="0">
                <a:solidFill>
                  <a:srgbClr val="000000"/>
                </a:solidFill>
                <a:effectLst/>
              </a:rPr>
              <a:t> (==, &gt;, &lt;=).</a:t>
            </a:r>
          </a:p>
          <a:p>
            <a:pPr marL="742950" lvl="1" indent="-285750" algn="l">
              <a:buFont typeface="+mj-lt"/>
              <a:buAutoNum type="arabicPeriod"/>
            </a:pPr>
            <a:r>
              <a:rPr lang="en-AU" b="1" i="0" u="none" strike="noStrike" dirty="0">
                <a:solidFill>
                  <a:srgbClr val="000000"/>
                </a:solidFill>
                <a:effectLst/>
              </a:rPr>
              <a:t>Function calls and returns</a:t>
            </a:r>
            <a:r>
              <a:rPr lang="en-AU" b="0" i="0" u="none" strike="noStrike" dirty="0">
                <a:solidFill>
                  <a:srgbClr val="000000"/>
                </a:solidFill>
                <a:effectLst/>
              </a:rPr>
              <a:t>.</a:t>
            </a:r>
          </a:p>
          <a:p>
            <a:pPr marL="742950" lvl="1" indent="-285750" algn="l">
              <a:buFont typeface="+mj-lt"/>
              <a:buAutoNum type="arabicPeriod"/>
            </a:pPr>
            <a:r>
              <a:rPr lang="en-AU" b="1" i="0" u="none" strike="noStrike" dirty="0">
                <a:solidFill>
                  <a:srgbClr val="000000"/>
                </a:solidFill>
                <a:effectLst/>
              </a:rPr>
              <a:t>Variable assignments, increments, and decrements</a:t>
            </a:r>
            <a:r>
              <a:rPr lang="en-AU" b="0" i="0" u="none" strike="noStrike" dirty="0">
                <a:solidFill>
                  <a:srgbClr val="000000"/>
                </a:solidFill>
                <a:effectLst/>
              </a:rPr>
              <a:t>.</a:t>
            </a:r>
          </a:p>
          <a:p>
            <a:pPr marL="742950" lvl="1" indent="-285750" algn="l">
              <a:buFont typeface="+mj-lt"/>
              <a:buAutoNum type="arabicPeriod"/>
            </a:pPr>
            <a:r>
              <a:rPr lang="en-AU" b="1" i="0" u="none" strike="noStrike" dirty="0">
                <a:solidFill>
                  <a:srgbClr val="000000"/>
                </a:solidFill>
                <a:effectLst/>
              </a:rPr>
              <a:t>Memory operations</a:t>
            </a:r>
            <a:r>
              <a:rPr lang="en-AU" b="0" i="0" u="none" strike="noStrike" dirty="0">
                <a:solidFill>
                  <a:srgbClr val="000000"/>
                </a:solidFill>
                <a:effectLst/>
              </a:rPr>
              <a:t> (array allocation, object creation).</a:t>
            </a:r>
          </a:p>
          <a:p>
            <a:pPr algn="l">
              <a:buFont typeface="+mj-lt"/>
              <a:buAutoNum type="arabicPeriod"/>
            </a:pPr>
            <a:r>
              <a:rPr lang="en-AU" b="1" i="0" u="none" strike="noStrike" dirty="0">
                <a:solidFill>
                  <a:srgbClr val="000000"/>
                </a:solidFill>
                <a:effectLst/>
              </a:rPr>
              <a:t>Operations Take Different Time in Practice</a:t>
            </a:r>
            <a:endParaRPr lang="en-AU" b="0" i="0" u="none" strike="noStrike" dirty="0">
              <a:solidFill>
                <a:srgbClr val="000000"/>
              </a:solidFill>
              <a:effectLst/>
            </a:endParaRPr>
          </a:p>
          <a:p>
            <a:pPr marL="742950" lvl="1" indent="-285750" algn="l">
              <a:buFont typeface="+mj-lt"/>
              <a:buAutoNum type="arabicPeriod"/>
            </a:pPr>
            <a:r>
              <a:rPr lang="en-AU" b="0" i="0" u="none" strike="noStrike" dirty="0">
                <a:solidFill>
                  <a:srgbClr val="000000"/>
                </a:solidFill>
                <a:effectLst/>
              </a:rPr>
              <a:t>Some operations, like addition, are </a:t>
            </a:r>
            <a:r>
              <a:rPr lang="en-AU" b="1" i="0" u="none" strike="noStrike" dirty="0">
                <a:solidFill>
                  <a:srgbClr val="000000"/>
                </a:solidFill>
                <a:effectLst/>
              </a:rPr>
              <a:t>faster</a:t>
            </a:r>
            <a:r>
              <a:rPr lang="en-AU" b="0" i="0" u="none" strike="noStrike" dirty="0">
                <a:solidFill>
                  <a:srgbClr val="000000"/>
                </a:solidFill>
                <a:effectLst/>
              </a:rPr>
              <a:t> than others, like object creation.</a:t>
            </a:r>
          </a:p>
          <a:p>
            <a:pPr marL="742950" lvl="1" indent="-285750" algn="l">
              <a:buFont typeface="+mj-lt"/>
              <a:buAutoNum type="arabicPeriod"/>
            </a:pPr>
            <a:r>
              <a:rPr lang="en-AU" b="0" i="0" u="none" strike="noStrike" dirty="0">
                <a:solidFill>
                  <a:srgbClr val="000000"/>
                </a:solidFill>
                <a:effectLst/>
              </a:rPr>
              <a:t>Hardware and programming language impact execution time.</a:t>
            </a:r>
          </a:p>
          <a:p>
            <a:pPr algn="l">
              <a:buFont typeface="+mj-lt"/>
              <a:buAutoNum type="arabicPeriod"/>
            </a:pPr>
            <a:r>
              <a:rPr lang="en-AU" b="1" i="0" u="none" strike="noStrike" dirty="0">
                <a:solidFill>
                  <a:srgbClr val="000000"/>
                </a:solidFill>
                <a:effectLst/>
              </a:rPr>
              <a:t>Simplification in Algorithm Analysis</a:t>
            </a:r>
            <a:endParaRPr lang="en-AU" b="0" i="0" u="none" strike="noStrike" dirty="0">
              <a:solidFill>
                <a:srgbClr val="000000"/>
              </a:solidFill>
              <a:effectLst/>
            </a:endParaRPr>
          </a:p>
          <a:p>
            <a:pPr marL="742950" lvl="1" indent="-285750" algn="l">
              <a:buFont typeface="+mj-lt"/>
              <a:buAutoNum type="arabicPeriod"/>
            </a:pPr>
            <a:r>
              <a:rPr lang="en-AU" b="0" i="0" u="none" strike="noStrike" dirty="0">
                <a:solidFill>
                  <a:srgbClr val="000000"/>
                </a:solidFill>
                <a:effectLst/>
              </a:rPr>
              <a:t>To make analysis easier, </a:t>
            </a:r>
            <a:r>
              <a:rPr lang="en-AU" b="1" i="0" u="none" strike="noStrike" dirty="0">
                <a:solidFill>
                  <a:srgbClr val="000000"/>
                </a:solidFill>
                <a:effectLst/>
              </a:rPr>
              <a:t>each basic operation is assumed to take constant time</a:t>
            </a:r>
            <a:r>
              <a:rPr lang="en-AU" b="0" i="0" u="none" strike="noStrike" dirty="0">
                <a:solidFill>
                  <a:srgbClr val="000000"/>
                </a:solidFill>
                <a:effectLst/>
              </a:rPr>
              <a:t> (O(1)).</a:t>
            </a:r>
          </a:p>
          <a:p>
            <a:pPr marL="742950" lvl="1" indent="-285750" algn="l">
              <a:buFont typeface="+mj-lt"/>
              <a:buAutoNum type="arabicPeriod"/>
            </a:pPr>
            <a:r>
              <a:rPr lang="en-AU" b="0" i="0" u="none" strike="noStrike" dirty="0">
                <a:solidFill>
                  <a:srgbClr val="000000"/>
                </a:solidFill>
                <a:effectLst/>
              </a:rPr>
              <a:t>Instead of measuring exact execution time, we focus on </a:t>
            </a:r>
            <a:r>
              <a:rPr lang="en-AU" b="1" i="0" u="none" strike="noStrike" dirty="0">
                <a:solidFill>
                  <a:srgbClr val="000000"/>
                </a:solidFill>
                <a:effectLst/>
              </a:rPr>
              <a:t>growth trends</a:t>
            </a:r>
            <a:r>
              <a:rPr lang="en-AU" b="0" i="0" u="none" strike="noStrike" dirty="0">
                <a:solidFill>
                  <a:srgbClr val="000000"/>
                </a:solidFill>
                <a:effectLst/>
              </a:rPr>
              <a:t> (Big-O notation).</a:t>
            </a:r>
          </a:p>
          <a:p>
            <a:endParaRPr lang="en-US" dirty="0"/>
          </a:p>
        </p:txBody>
      </p:sp>
      <p:sp>
        <p:nvSpPr>
          <p:cNvPr id="4" name="Slide Number Placeholder 3"/>
          <p:cNvSpPr>
            <a:spLocks noGrp="1"/>
          </p:cNvSpPr>
          <p:nvPr>
            <p:ph type="sldNum" sz="quarter" idx="10"/>
          </p:nvPr>
        </p:nvSpPr>
        <p:spPr/>
        <p:txBody>
          <a:bodyPr/>
          <a:lstStyle/>
          <a:p>
            <a:fld id="{745A6AB6-5BBF-46A3-830D-CC31A12677B3}" type="slidenum">
              <a:rPr lang="en-US" smtClean="0"/>
              <a:t>19</a:t>
            </a:fld>
            <a:endParaRPr lang="en-US"/>
          </a:p>
        </p:txBody>
      </p:sp>
    </p:spTree>
    <p:extLst>
      <p:ext uri="{BB962C8B-B14F-4D97-AF65-F5344CB8AC3E}">
        <p14:creationId xmlns:p14="http://schemas.microsoft.com/office/powerpoint/2010/main" val="2378729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000000"/>
                </a:solidFill>
                <a:effectLst/>
              </a:rPr>
              <a:t>This example demonstrates </a:t>
            </a:r>
            <a:r>
              <a:rPr lang="en-AU" b="1" i="0" u="none" strike="noStrike" dirty="0">
                <a:solidFill>
                  <a:srgbClr val="000000"/>
                </a:solidFill>
                <a:effectLst/>
              </a:rPr>
              <a:t>constant time complexity (O(1))</a:t>
            </a:r>
            <a:r>
              <a:rPr lang="en-AU" b="0" i="0" u="none" strike="noStrike" dirty="0">
                <a:solidFill>
                  <a:srgbClr val="000000"/>
                </a:solidFill>
                <a:effectLst/>
              </a:rPr>
              <a:t>, where the number of operations </a:t>
            </a:r>
            <a:r>
              <a:rPr lang="en-AU" b="1" i="0" u="none" strike="noStrike" dirty="0">
                <a:solidFill>
                  <a:srgbClr val="000000"/>
                </a:solidFill>
                <a:effectLst/>
              </a:rPr>
              <a:t>remains the same</a:t>
            </a:r>
            <a:r>
              <a:rPr lang="en-AU" b="0" i="0" u="none" strike="noStrike" dirty="0">
                <a:solidFill>
                  <a:srgbClr val="000000"/>
                </a:solidFill>
                <a:effectLst/>
              </a:rPr>
              <a:t>, regardless of input size.</a:t>
            </a:r>
          </a:p>
          <a:p>
            <a:pPr algn="l">
              <a:buFont typeface="+mj-lt"/>
              <a:buAutoNum type="arabicPeriod"/>
            </a:pPr>
            <a:r>
              <a:rPr lang="en-AU" b="1" i="0" u="none" strike="noStrike" dirty="0">
                <a:solidFill>
                  <a:srgbClr val="000000"/>
                </a:solidFill>
                <a:effectLst/>
              </a:rPr>
              <a:t>Understanding the Function</a:t>
            </a:r>
            <a:endParaRPr lang="en-AU" b="0" i="0" u="none" strike="noStrike" dirty="0">
              <a:solidFill>
                <a:srgbClr val="000000"/>
              </a:solidFill>
              <a:effectLst/>
            </a:endParaRPr>
          </a:p>
          <a:p>
            <a:pPr marL="742950" lvl="1" indent="-285750" algn="l">
              <a:buFont typeface="+mj-lt"/>
              <a:buAutoNum type="arabicPeriod"/>
            </a:pPr>
            <a:r>
              <a:rPr lang="en-AU" b="0" i="0" u="none" strike="noStrike" dirty="0">
                <a:solidFill>
                  <a:srgbClr val="000000"/>
                </a:solidFill>
                <a:effectLst/>
              </a:rPr>
              <a:t>The function </a:t>
            </a:r>
            <a:r>
              <a:rPr lang="en-AU" b="1" i="0" u="none" strike="noStrike" dirty="0">
                <a:solidFill>
                  <a:srgbClr val="000000"/>
                </a:solidFill>
                <a:effectLst/>
              </a:rPr>
              <a:t>always performs 2 operations</a:t>
            </a:r>
            <a:r>
              <a:rPr lang="en-AU" b="0" i="0" u="none" strike="noStrike" dirty="0">
                <a:solidFill>
                  <a:srgbClr val="000000"/>
                </a:solidFill>
                <a:effectLst/>
              </a:rPr>
              <a:t>:</a:t>
            </a:r>
          </a:p>
          <a:p>
            <a:pPr marL="1143000" lvl="2" indent="-228600" algn="l">
              <a:buFont typeface="+mj-lt"/>
              <a:buAutoNum type="arabicPeriod"/>
            </a:pPr>
            <a:r>
              <a:rPr lang="en-AU" b="0" i="0" u="none" strike="noStrike" dirty="0">
                <a:solidFill>
                  <a:srgbClr val="000000"/>
                </a:solidFill>
                <a:effectLst/>
              </a:rPr>
              <a:t>Accessing array[0].</a:t>
            </a:r>
          </a:p>
          <a:p>
            <a:pPr marL="1143000" lvl="2" indent="-228600" algn="l">
              <a:buFont typeface="+mj-lt"/>
              <a:buAutoNum type="arabicPeriod"/>
            </a:pPr>
            <a:r>
              <a:rPr lang="en-AU" b="0" i="0" u="none" strike="noStrike" dirty="0">
                <a:solidFill>
                  <a:srgbClr val="000000"/>
                </a:solidFill>
                <a:effectLst/>
              </a:rPr>
              <a:t>Returning the value.</a:t>
            </a:r>
          </a:p>
          <a:p>
            <a:pPr algn="l">
              <a:buFont typeface="+mj-lt"/>
              <a:buAutoNum type="arabicPeriod"/>
            </a:pPr>
            <a:r>
              <a:rPr lang="en-AU" b="1" i="0" u="none" strike="noStrike" dirty="0">
                <a:solidFill>
                  <a:srgbClr val="000000"/>
                </a:solidFill>
                <a:effectLst/>
              </a:rPr>
              <a:t>Why is this O(1)?</a:t>
            </a:r>
            <a:endParaRPr lang="en-AU" b="0" i="0" u="none" strike="noStrike" dirty="0">
              <a:solidFill>
                <a:srgbClr val="000000"/>
              </a:solidFill>
              <a:effectLst/>
            </a:endParaRPr>
          </a:p>
          <a:p>
            <a:pPr marL="742950" lvl="1" indent="-285750" algn="l">
              <a:buFont typeface="+mj-lt"/>
              <a:buAutoNum type="arabicPeriod"/>
            </a:pPr>
            <a:r>
              <a:rPr lang="en-AU" b="0" i="0" u="none" strike="noStrike" dirty="0">
                <a:solidFill>
                  <a:srgbClr val="000000"/>
                </a:solidFill>
                <a:effectLst/>
              </a:rPr>
              <a:t>Whether the array has </a:t>
            </a:r>
            <a:r>
              <a:rPr lang="en-AU" b="1" i="0" u="none" strike="noStrike" dirty="0">
                <a:solidFill>
                  <a:srgbClr val="000000"/>
                </a:solidFill>
                <a:effectLst/>
              </a:rPr>
              <a:t>10 elements or 100,000 elements</a:t>
            </a:r>
            <a:r>
              <a:rPr lang="en-AU" b="0" i="0" u="none" strike="noStrike" dirty="0">
                <a:solidFill>
                  <a:srgbClr val="000000"/>
                </a:solidFill>
                <a:effectLst/>
              </a:rPr>
              <a:t>, the function still does </a:t>
            </a:r>
            <a:r>
              <a:rPr lang="en-AU" b="1" i="0" u="none" strike="noStrike" dirty="0">
                <a:solidFill>
                  <a:srgbClr val="000000"/>
                </a:solidFill>
                <a:effectLst/>
              </a:rPr>
              <a:t>only 2 operations</a:t>
            </a:r>
            <a:r>
              <a:rPr lang="en-AU" b="0" i="0" u="none" strike="noStrike" dirty="0">
                <a:solidFill>
                  <a:srgbClr val="000000"/>
                </a:solidFill>
                <a:effectLst/>
              </a:rPr>
              <a:t>.</a:t>
            </a:r>
          </a:p>
          <a:p>
            <a:pPr marL="742950" lvl="1" indent="-285750" algn="l">
              <a:buFont typeface="+mj-lt"/>
              <a:buAutoNum type="arabicPeriod"/>
            </a:pPr>
            <a:r>
              <a:rPr lang="en-AU" b="0" i="0" u="none" strike="noStrike" dirty="0">
                <a:solidFill>
                  <a:srgbClr val="000000"/>
                </a:solidFill>
                <a:effectLst/>
              </a:rPr>
              <a:t>The execution time </a:t>
            </a:r>
            <a:r>
              <a:rPr lang="en-AU" b="1" i="0" u="none" strike="noStrike" dirty="0">
                <a:solidFill>
                  <a:srgbClr val="000000"/>
                </a:solidFill>
                <a:effectLst/>
              </a:rPr>
              <a:t>does not grow</a:t>
            </a:r>
            <a:r>
              <a:rPr lang="en-AU" b="0" i="0" u="none" strike="noStrike" dirty="0">
                <a:solidFill>
                  <a:srgbClr val="000000"/>
                </a:solidFill>
                <a:effectLst/>
              </a:rPr>
              <a:t> with input size.</a:t>
            </a:r>
          </a:p>
          <a:p>
            <a:pPr algn="l">
              <a:buFont typeface="+mj-lt"/>
              <a:buAutoNum type="arabicPeriod"/>
            </a:pPr>
            <a:r>
              <a:rPr lang="en-AU" b="1" i="0" u="none" strike="noStrike" dirty="0">
                <a:solidFill>
                  <a:srgbClr val="000000"/>
                </a:solidFill>
                <a:effectLst/>
              </a:rPr>
              <a:t>Key Takeaway</a:t>
            </a:r>
            <a:endParaRPr lang="en-AU" b="0" i="0" u="none" strike="noStrike" dirty="0">
              <a:solidFill>
                <a:srgbClr val="000000"/>
              </a:solidFill>
              <a:effectLst/>
            </a:endParaRPr>
          </a:p>
          <a:p>
            <a:pPr marL="742950" lvl="1" indent="-285750" algn="l">
              <a:buFont typeface="+mj-lt"/>
              <a:buAutoNum type="arabicPeriod"/>
            </a:pPr>
            <a:r>
              <a:rPr lang="en-AU" b="1" i="0" u="none" strike="noStrike" dirty="0">
                <a:solidFill>
                  <a:srgbClr val="000000"/>
                </a:solidFill>
                <a:effectLst/>
              </a:rPr>
              <a:t>O(1) algorithms are the fastest</a:t>
            </a:r>
            <a:r>
              <a:rPr lang="en-AU" b="0" i="0" u="none" strike="noStrike" dirty="0">
                <a:solidFill>
                  <a:srgbClr val="000000"/>
                </a:solidFill>
                <a:effectLst/>
              </a:rPr>
              <a:t> because they take </a:t>
            </a:r>
            <a:r>
              <a:rPr lang="en-AU" b="1" i="0" u="none" strike="noStrike" dirty="0">
                <a:solidFill>
                  <a:srgbClr val="000000"/>
                </a:solidFill>
                <a:effectLst/>
              </a:rPr>
              <a:t>constant time</a:t>
            </a:r>
            <a:r>
              <a:rPr lang="en-AU" b="0" i="0" u="none" strike="noStrike" dirty="0">
                <a:solidFill>
                  <a:srgbClr val="000000"/>
                </a:solidFill>
                <a:effectLst/>
              </a:rPr>
              <a:t>, regardless of how large the input is.</a:t>
            </a:r>
          </a:p>
          <a:p>
            <a:pPr marL="742950" lvl="1" indent="-285750" algn="l">
              <a:buFont typeface="+mj-lt"/>
              <a:buAutoNum type="arabicPeriod"/>
            </a:pPr>
            <a:r>
              <a:rPr lang="en-AU" b="0" i="0" u="none" strike="noStrike" dirty="0">
                <a:solidFill>
                  <a:srgbClr val="000000"/>
                </a:solidFill>
                <a:effectLst/>
              </a:rPr>
              <a:t>Example: </a:t>
            </a:r>
            <a:r>
              <a:rPr lang="en-AU" b="1" i="0" u="none" strike="noStrike" dirty="0">
                <a:solidFill>
                  <a:srgbClr val="000000"/>
                </a:solidFill>
                <a:effectLst/>
              </a:rPr>
              <a:t>Accessing an element in an array or checking if a number is even/odd</a:t>
            </a:r>
            <a:r>
              <a:rPr lang="en-AU" b="0" i="0" u="none" strike="noStrike" dirty="0">
                <a:solidFill>
                  <a:srgbClr val="000000"/>
                </a:solidFill>
                <a:effectLst/>
              </a:rPr>
              <a:t> are O(1) operations.</a:t>
            </a:r>
          </a:p>
          <a:p>
            <a:endParaRPr lang="en-US" dirty="0"/>
          </a:p>
        </p:txBody>
      </p:sp>
      <p:sp>
        <p:nvSpPr>
          <p:cNvPr id="4" name="Slide Number Placeholder 3"/>
          <p:cNvSpPr>
            <a:spLocks noGrp="1"/>
          </p:cNvSpPr>
          <p:nvPr>
            <p:ph type="sldNum" sz="quarter" idx="10"/>
          </p:nvPr>
        </p:nvSpPr>
        <p:spPr/>
        <p:txBody>
          <a:bodyPr/>
          <a:lstStyle/>
          <a:p>
            <a:fld id="{745A6AB6-5BBF-46A3-830D-CC31A12677B3}" type="slidenum">
              <a:rPr lang="en-US" smtClean="0"/>
              <a:t>20</a:t>
            </a:fld>
            <a:endParaRPr lang="en-US"/>
          </a:p>
        </p:txBody>
      </p:sp>
    </p:spTree>
    <p:extLst>
      <p:ext uri="{BB962C8B-B14F-4D97-AF65-F5344CB8AC3E}">
        <p14:creationId xmlns:p14="http://schemas.microsoft.com/office/powerpoint/2010/main" val="4188649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u="none" strike="noStrike" dirty="0">
                <a:solidFill>
                  <a:srgbClr val="000000"/>
                </a:solidFill>
                <a:effectLst/>
                <a:latin typeface="-webkit-standard"/>
              </a:rPr>
              <a:t>This example demonstrates </a:t>
            </a:r>
            <a:r>
              <a:rPr lang="en-AU" b="1" i="0" u="none" strike="noStrike" dirty="0">
                <a:solidFill>
                  <a:srgbClr val="000000"/>
                </a:solidFill>
                <a:effectLst/>
              </a:rPr>
              <a:t>linear time complexity (O(n))</a:t>
            </a:r>
            <a:r>
              <a:rPr lang="en-AU" b="0" i="0" u="none" strike="noStrike" dirty="0">
                <a:solidFill>
                  <a:srgbClr val="000000"/>
                </a:solidFill>
                <a:effectLst/>
                <a:latin typeface="-webkit-standard"/>
              </a:rPr>
              <a:t>, where the number of operations </a:t>
            </a:r>
            <a:r>
              <a:rPr lang="en-AU" b="1" i="0" u="none" strike="noStrike" dirty="0">
                <a:solidFill>
                  <a:srgbClr val="000000"/>
                </a:solidFill>
                <a:effectLst/>
              </a:rPr>
              <a:t>increases </a:t>
            </a:r>
            <a:r>
              <a:rPr lang="en-AU" b="1" i="0" u="none" strike="noStrike" dirty="0" err="1">
                <a:solidFill>
                  <a:srgbClr val="000000"/>
                </a:solidFill>
                <a:effectLst/>
              </a:rPr>
              <a:t>proportionally</a:t>
            </a:r>
            <a:r>
              <a:rPr lang="en-AU" b="0" i="0" u="none" strike="noStrike" dirty="0" err="1">
                <a:solidFill>
                  <a:srgbClr val="000000"/>
                </a:solidFill>
                <a:effectLst/>
                <a:latin typeface="-webkit-standard"/>
              </a:rPr>
              <a:t>with</a:t>
            </a:r>
            <a:r>
              <a:rPr lang="en-AU" b="0" i="0" u="none" strike="noStrike" dirty="0">
                <a:solidFill>
                  <a:srgbClr val="000000"/>
                </a:solidFill>
                <a:effectLst/>
                <a:latin typeface="-webkit-standard"/>
              </a:rPr>
              <a:t> input size.</a:t>
            </a:r>
          </a:p>
          <a:p>
            <a:pPr algn="l"/>
            <a:r>
              <a:rPr lang="en-AU" b="1" i="0" u="none" strike="noStrike" dirty="0">
                <a:solidFill>
                  <a:srgbClr val="000000"/>
                </a:solidFill>
                <a:effectLst/>
              </a:rPr>
              <a:t>Understanding the Function</a:t>
            </a:r>
          </a:p>
          <a:p>
            <a:pPr algn="l">
              <a:buFont typeface="Arial" panose="020B0604020202020204" pitchFamily="34" charset="0"/>
              <a:buChar char="•"/>
            </a:pPr>
            <a:r>
              <a:rPr lang="en-AU" b="0" i="0" u="none" strike="noStrike" dirty="0">
                <a:solidFill>
                  <a:srgbClr val="000000"/>
                </a:solidFill>
                <a:effectLst/>
              </a:rPr>
              <a:t>The function </a:t>
            </a:r>
            <a:r>
              <a:rPr lang="en-AU" b="1" i="0" u="none" strike="noStrike" dirty="0">
                <a:solidFill>
                  <a:srgbClr val="000000"/>
                </a:solidFill>
                <a:effectLst/>
              </a:rPr>
              <a:t>finds the index of the maximum value</a:t>
            </a:r>
            <a:r>
              <a:rPr lang="en-AU" b="0" i="0" u="none" strike="noStrike" dirty="0">
                <a:solidFill>
                  <a:srgbClr val="000000"/>
                </a:solidFill>
                <a:effectLst/>
              </a:rPr>
              <a:t> in an array.</a:t>
            </a:r>
          </a:p>
          <a:p>
            <a:pPr algn="l">
              <a:buFont typeface="Arial" panose="020B0604020202020204" pitchFamily="34" charset="0"/>
              <a:buChar char="•"/>
            </a:pPr>
            <a:r>
              <a:rPr lang="en-AU" b="0" i="0" u="none" strike="noStrike" dirty="0">
                <a:solidFill>
                  <a:srgbClr val="000000"/>
                </a:solidFill>
                <a:effectLst/>
              </a:rPr>
              <a:t>The </a:t>
            </a:r>
            <a:r>
              <a:rPr lang="en-AU" b="1" i="0" u="none" strike="noStrike" dirty="0">
                <a:solidFill>
                  <a:srgbClr val="000000"/>
                </a:solidFill>
                <a:effectLst/>
              </a:rPr>
              <a:t>loop runs (n - 1) times</a:t>
            </a:r>
            <a:r>
              <a:rPr lang="en-AU" b="0" i="0" u="none" strike="noStrike" dirty="0">
                <a:solidFill>
                  <a:srgbClr val="000000"/>
                </a:solidFill>
                <a:effectLst/>
              </a:rPr>
              <a:t> (once for each element except the first).</a:t>
            </a:r>
          </a:p>
          <a:p>
            <a:pPr algn="l">
              <a:buFont typeface="Arial" panose="020B0604020202020204" pitchFamily="34" charset="0"/>
              <a:buChar char="•"/>
            </a:pPr>
            <a:r>
              <a:rPr lang="en-AU" b="0" i="0" u="none" strike="noStrike" dirty="0">
                <a:solidFill>
                  <a:srgbClr val="000000"/>
                </a:solidFill>
                <a:effectLst/>
              </a:rPr>
              <a:t>Inside the loop, the </a:t>
            </a:r>
            <a:r>
              <a:rPr lang="en-AU" b="1" i="0" u="none" strike="noStrike" dirty="0">
                <a:solidFill>
                  <a:srgbClr val="000000"/>
                </a:solidFill>
                <a:effectLst/>
              </a:rPr>
              <a:t>comparison + assignment</a:t>
            </a:r>
            <a:r>
              <a:rPr lang="en-AU" b="0" i="0" u="none" strike="noStrike" dirty="0">
                <a:solidFill>
                  <a:srgbClr val="000000"/>
                </a:solidFill>
                <a:effectLst/>
              </a:rPr>
              <a:t> operations take constant time.</a:t>
            </a:r>
          </a:p>
          <a:p>
            <a:pPr algn="l">
              <a:buFont typeface="Arial" panose="020B0604020202020204" pitchFamily="34" charset="0"/>
              <a:buChar char="•"/>
            </a:pPr>
            <a:endParaRPr lang="en-AU" b="0" i="0" u="none" strike="noStrike" dirty="0">
              <a:solidFill>
                <a:srgbClr val="000000"/>
              </a:solidFill>
              <a:effectLst/>
            </a:endParaRPr>
          </a:p>
          <a:p>
            <a:pPr algn="l"/>
            <a:r>
              <a:rPr lang="en-AU" b="1" i="0" u="none" strike="noStrike" dirty="0">
                <a:solidFill>
                  <a:srgbClr val="000000"/>
                </a:solidFill>
                <a:effectLst/>
              </a:rPr>
              <a:t>Why is this O(n)?</a:t>
            </a:r>
          </a:p>
          <a:p>
            <a:pPr algn="l">
              <a:buFont typeface="Arial" panose="020B0604020202020204" pitchFamily="34" charset="0"/>
              <a:buChar char="•"/>
            </a:pPr>
            <a:r>
              <a:rPr lang="en-AU" b="0" i="0" u="none" strike="noStrike" dirty="0">
                <a:solidFill>
                  <a:srgbClr val="000000"/>
                </a:solidFill>
                <a:effectLst/>
              </a:rPr>
              <a:t>The number of operations </a:t>
            </a:r>
            <a:r>
              <a:rPr lang="en-AU" b="1" i="0" u="none" strike="noStrike" dirty="0">
                <a:solidFill>
                  <a:srgbClr val="000000"/>
                </a:solidFill>
                <a:effectLst/>
              </a:rPr>
              <a:t>grows linearly</a:t>
            </a:r>
            <a:r>
              <a:rPr lang="en-AU" b="0" i="0" u="none" strike="noStrike" dirty="0">
                <a:solidFill>
                  <a:srgbClr val="000000"/>
                </a:solidFill>
                <a:effectLst/>
              </a:rPr>
              <a:t> with input size.</a:t>
            </a:r>
          </a:p>
          <a:p>
            <a:pPr algn="l">
              <a:buFont typeface="Arial" panose="020B0604020202020204" pitchFamily="34" charset="0"/>
              <a:buChar char="•"/>
            </a:pPr>
            <a:r>
              <a:rPr lang="en-AU" b="0" i="0" u="none" strike="noStrike" dirty="0">
                <a:solidFill>
                  <a:srgbClr val="000000"/>
                </a:solidFill>
                <a:effectLst/>
              </a:rPr>
              <a:t>If the list has </a:t>
            </a:r>
            <a:r>
              <a:rPr lang="en-AU" b="1" i="0" u="none" strike="noStrike" dirty="0">
                <a:solidFill>
                  <a:srgbClr val="000000"/>
                </a:solidFill>
                <a:effectLst/>
              </a:rPr>
              <a:t>10 elements</a:t>
            </a:r>
            <a:r>
              <a:rPr lang="en-AU" b="0" i="0" u="none" strike="noStrike" dirty="0">
                <a:solidFill>
                  <a:srgbClr val="000000"/>
                </a:solidFill>
                <a:effectLst/>
              </a:rPr>
              <a:t>, there are about </a:t>
            </a:r>
            <a:r>
              <a:rPr lang="en-AU" b="1" i="0" u="none" strike="noStrike" dirty="0">
                <a:solidFill>
                  <a:srgbClr val="000000"/>
                </a:solidFill>
                <a:effectLst/>
              </a:rPr>
              <a:t>5(10) + 2 = 52 operations</a:t>
            </a:r>
            <a:r>
              <a:rPr lang="en-AU" b="0" i="0" u="none" strike="noStrike" dirty="0">
                <a:solidFill>
                  <a:srgbClr val="000000"/>
                </a:solidFill>
                <a:effectLst/>
              </a:rPr>
              <a:t>.</a:t>
            </a:r>
          </a:p>
          <a:p>
            <a:pPr algn="l">
              <a:buFont typeface="Arial" panose="020B0604020202020204" pitchFamily="34" charset="0"/>
              <a:buChar char="•"/>
            </a:pPr>
            <a:r>
              <a:rPr lang="en-AU" b="0" i="0" u="none" strike="noStrike" dirty="0">
                <a:solidFill>
                  <a:srgbClr val="000000"/>
                </a:solidFill>
                <a:effectLst/>
              </a:rPr>
              <a:t>If the list has </a:t>
            </a:r>
            <a:r>
              <a:rPr lang="en-AU" b="1" i="0" u="none" strike="noStrike" dirty="0">
                <a:solidFill>
                  <a:srgbClr val="000000"/>
                </a:solidFill>
                <a:effectLst/>
              </a:rPr>
              <a:t>100,000 elements</a:t>
            </a:r>
            <a:r>
              <a:rPr lang="en-AU" b="0" i="0" u="none" strike="noStrike" dirty="0">
                <a:solidFill>
                  <a:srgbClr val="000000"/>
                </a:solidFill>
                <a:effectLst/>
              </a:rPr>
              <a:t>, there are about </a:t>
            </a:r>
            <a:r>
              <a:rPr lang="en-AU" b="1" i="0" u="none" strike="noStrike" dirty="0">
                <a:solidFill>
                  <a:srgbClr val="000000"/>
                </a:solidFill>
                <a:effectLst/>
              </a:rPr>
              <a:t>5(100,000) + 2 = 500,002 operations</a:t>
            </a:r>
            <a:r>
              <a:rPr lang="en-AU" b="0" i="0" u="none" strike="noStrike" dirty="0">
                <a:solidFill>
                  <a:srgbClr val="000000"/>
                </a:solidFill>
                <a:effectLst/>
              </a:rPr>
              <a:t>.</a:t>
            </a:r>
          </a:p>
          <a:p>
            <a:pPr algn="l">
              <a:buFont typeface="Arial" panose="020B0604020202020204" pitchFamily="34" charset="0"/>
              <a:buChar char="•"/>
            </a:pPr>
            <a:endParaRPr lang="en-AU" b="0" i="0" u="none" strike="noStrike" dirty="0">
              <a:solidFill>
                <a:srgbClr val="000000"/>
              </a:solidFill>
              <a:effectLst/>
            </a:endParaRPr>
          </a:p>
          <a:p>
            <a:pPr algn="l"/>
            <a:r>
              <a:rPr lang="en-AU" b="1" i="0" u="none" strike="noStrike" dirty="0">
                <a:solidFill>
                  <a:srgbClr val="000000"/>
                </a:solidFill>
                <a:effectLst/>
              </a:rPr>
              <a:t>Key Takeaways</a:t>
            </a:r>
          </a:p>
          <a:p>
            <a:pPr algn="l">
              <a:buFont typeface="Arial" panose="020B0604020202020204" pitchFamily="34" charset="0"/>
              <a:buChar char="•"/>
            </a:pPr>
            <a:r>
              <a:rPr lang="en-AU" b="1" i="0" u="none" strike="noStrike" dirty="0">
                <a:solidFill>
                  <a:srgbClr val="000000"/>
                </a:solidFill>
                <a:effectLst/>
              </a:rPr>
              <a:t>Linear time (O(n))</a:t>
            </a:r>
            <a:r>
              <a:rPr lang="en-AU" b="0" i="0" u="none" strike="noStrike" dirty="0">
                <a:solidFill>
                  <a:srgbClr val="000000"/>
                </a:solidFill>
                <a:effectLst/>
              </a:rPr>
              <a:t> means the function </a:t>
            </a:r>
            <a:r>
              <a:rPr lang="en-AU" b="1" i="0" u="none" strike="noStrike" dirty="0">
                <a:solidFill>
                  <a:srgbClr val="000000"/>
                </a:solidFill>
                <a:effectLst/>
              </a:rPr>
              <a:t>scales proportionally</a:t>
            </a:r>
            <a:r>
              <a:rPr lang="en-AU" b="0" i="0" u="none" strike="noStrike" dirty="0">
                <a:solidFill>
                  <a:srgbClr val="000000"/>
                </a:solidFill>
                <a:effectLst/>
              </a:rPr>
              <a:t> with input size.</a:t>
            </a:r>
          </a:p>
          <a:p>
            <a:pPr algn="l">
              <a:buFont typeface="Arial" panose="020B0604020202020204" pitchFamily="34" charset="0"/>
              <a:buChar char="•"/>
            </a:pPr>
            <a:r>
              <a:rPr lang="en-AU" b="1" i="0" u="none" strike="noStrike" dirty="0">
                <a:solidFill>
                  <a:srgbClr val="000000"/>
                </a:solidFill>
                <a:effectLst/>
              </a:rPr>
              <a:t>Larger inputs</a:t>
            </a:r>
            <a:r>
              <a:rPr lang="en-AU" b="0" i="0" u="none" strike="noStrike" dirty="0">
                <a:solidFill>
                  <a:srgbClr val="000000"/>
                </a:solidFill>
                <a:effectLst/>
              </a:rPr>
              <a:t> take </a:t>
            </a:r>
            <a:r>
              <a:rPr lang="en-AU" b="1" i="0" u="none" strike="noStrike" dirty="0">
                <a:solidFill>
                  <a:srgbClr val="000000"/>
                </a:solidFill>
                <a:effectLst/>
              </a:rPr>
              <a:t>longer execution time</a:t>
            </a:r>
            <a:r>
              <a:rPr lang="en-AU" b="0" i="0" u="none" strike="noStrike" dirty="0">
                <a:solidFill>
                  <a:srgbClr val="000000"/>
                </a:solidFill>
                <a:effectLst/>
              </a:rPr>
              <a:t> since the loop runs more iterations.</a:t>
            </a:r>
          </a:p>
          <a:p>
            <a:pPr algn="l">
              <a:buFont typeface="Arial" panose="020B0604020202020204" pitchFamily="34" charset="0"/>
              <a:buChar char="•"/>
            </a:pPr>
            <a:r>
              <a:rPr lang="en-AU" b="1" i="0" u="none" strike="noStrike" dirty="0">
                <a:solidFill>
                  <a:srgbClr val="000000"/>
                </a:solidFill>
                <a:effectLst/>
              </a:rPr>
              <a:t>Common examples of O(n) algorithms</a:t>
            </a:r>
            <a:r>
              <a:rPr lang="en-AU" b="0" i="0" u="none" strike="noStrike" dirty="0">
                <a:solidFill>
                  <a:srgbClr val="000000"/>
                </a:solidFill>
                <a:effectLst/>
              </a:rPr>
              <a:t> include </a:t>
            </a:r>
            <a:r>
              <a:rPr lang="en-AU" b="1" i="0" u="none" strike="noStrike" dirty="0">
                <a:solidFill>
                  <a:srgbClr val="000000"/>
                </a:solidFill>
                <a:effectLst/>
              </a:rPr>
              <a:t>finding max/min, linear search, and simple summation</a:t>
            </a:r>
            <a:r>
              <a:rPr lang="en-AU" b="0" i="0" u="none" strike="noStrike" dirty="0">
                <a:solidFill>
                  <a:srgbClr val="000000"/>
                </a:solidFill>
                <a:effectLst/>
              </a:rPr>
              <a:t>.</a:t>
            </a:r>
          </a:p>
          <a:p>
            <a:pPr algn="l">
              <a:buFont typeface="Arial" panose="020B0604020202020204" pitchFamily="34" charset="0"/>
              <a:buChar char="•"/>
            </a:pPr>
            <a:endParaRPr lang="en-AU" b="0" i="0" u="none" strike="noStrike" dirty="0">
              <a:solidFill>
                <a:srgbClr val="000000"/>
              </a:solidFill>
              <a:effectLst/>
            </a:endParaRPr>
          </a:p>
          <a:p>
            <a:endParaRPr lang="en-US" dirty="0"/>
          </a:p>
        </p:txBody>
      </p:sp>
      <p:sp>
        <p:nvSpPr>
          <p:cNvPr id="4" name="Slide Number Placeholder 3"/>
          <p:cNvSpPr>
            <a:spLocks noGrp="1"/>
          </p:cNvSpPr>
          <p:nvPr>
            <p:ph type="sldNum" sz="quarter" idx="10"/>
          </p:nvPr>
        </p:nvSpPr>
        <p:spPr/>
        <p:txBody>
          <a:bodyPr/>
          <a:lstStyle/>
          <a:p>
            <a:fld id="{745A6AB6-5BBF-46A3-830D-CC31A12677B3}" type="slidenum">
              <a:rPr lang="en-US" smtClean="0"/>
              <a:t>21</a:t>
            </a:fld>
            <a:endParaRPr lang="en-US"/>
          </a:p>
        </p:txBody>
      </p:sp>
    </p:spTree>
    <p:extLst>
      <p:ext uri="{BB962C8B-B14F-4D97-AF65-F5344CB8AC3E}">
        <p14:creationId xmlns:p14="http://schemas.microsoft.com/office/powerpoint/2010/main" val="2074417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000000"/>
                </a:solidFill>
                <a:effectLst/>
              </a:rPr>
              <a:t>This example demonstrates </a:t>
            </a:r>
            <a:r>
              <a:rPr lang="en-AU" b="1" i="0" u="none" strike="noStrike" dirty="0">
                <a:solidFill>
                  <a:srgbClr val="000000"/>
                </a:solidFill>
                <a:effectLst/>
              </a:rPr>
              <a:t>quadratic time complexity (O(n²))</a:t>
            </a:r>
            <a:r>
              <a:rPr lang="en-AU" b="0" i="0" u="none" strike="noStrike" dirty="0">
                <a:solidFill>
                  <a:srgbClr val="000000"/>
                </a:solidFill>
                <a:effectLst/>
              </a:rPr>
              <a:t>, where the number of operations </a:t>
            </a:r>
            <a:r>
              <a:rPr lang="en-AU" b="1" i="0" u="none" strike="noStrike" dirty="0">
                <a:solidFill>
                  <a:srgbClr val="000000"/>
                </a:solidFill>
                <a:effectLst/>
              </a:rPr>
              <a:t>grows proportionally to the square of the input size</a:t>
            </a:r>
            <a:r>
              <a:rPr lang="en-AU" b="0" i="0" u="none" strike="noStrike" dirty="0">
                <a:solidFill>
                  <a:srgbClr val="000000"/>
                </a:solidFill>
                <a:effectLst/>
              </a:rPr>
              <a:t> due to nested loops.</a:t>
            </a:r>
          </a:p>
          <a:p>
            <a:pPr algn="l"/>
            <a:r>
              <a:rPr lang="en-AU" b="1" i="0" u="none" strike="noStrike" dirty="0">
                <a:solidFill>
                  <a:srgbClr val="000000"/>
                </a:solidFill>
                <a:effectLst/>
              </a:rPr>
              <a:t>Understanding the Function</a:t>
            </a:r>
          </a:p>
          <a:p>
            <a:pPr algn="l">
              <a:buFont typeface="Arial" panose="020B0604020202020204" pitchFamily="34" charset="0"/>
              <a:buChar char="•"/>
            </a:pPr>
            <a:r>
              <a:rPr lang="en-AU" b="0" i="0" u="none" strike="noStrike" dirty="0">
                <a:solidFill>
                  <a:srgbClr val="000000"/>
                </a:solidFill>
                <a:effectLst/>
              </a:rPr>
              <a:t>The function </a:t>
            </a:r>
            <a:r>
              <a:rPr lang="en-AU" b="1" i="0" u="none" strike="noStrike" dirty="0">
                <a:solidFill>
                  <a:srgbClr val="000000"/>
                </a:solidFill>
                <a:effectLst/>
              </a:rPr>
              <a:t>computes the product of every pair of elements in the list</a:t>
            </a:r>
            <a:r>
              <a:rPr lang="en-AU" b="0" i="0" u="none" strike="noStrike" dirty="0">
                <a:solidFill>
                  <a:srgbClr val="000000"/>
                </a:solidFill>
                <a:effectLst/>
              </a:rPr>
              <a:t>.</a:t>
            </a:r>
          </a:p>
          <a:p>
            <a:pPr algn="l">
              <a:buFont typeface="Arial" panose="020B0604020202020204" pitchFamily="34" charset="0"/>
              <a:buChar char="•"/>
            </a:pPr>
            <a:r>
              <a:rPr lang="en-AU" b="0" i="0" u="none" strike="noStrike" dirty="0">
                <a:solidFill>
                  <a:srgbClr val="000000"/>
                </a:solidFill>
                <a:effectLst/>
              </a:rPr>
              <a:t>The </a:t>
            </a:r>
            <a:r>
              <a:rPr lang="en-AU" b="1" i="0" u="none" strike="noStrike" dirty="0">
                <a:solidFill>
                  <a:srgbClr val="000000"/>
                </a:solidFill>
                <a:effectLst/>
              </a:rPr>
              <a:t>nested loop structure</a:t>
            </a:r>
            <a:r>
              <a:rPr lang="en-AU" b="0" i="0" u="none" strike="noStrike" dirty="0">
                <a:solidFill>
                  <a:srgbClr val="000000"/>
                </a:solidFill>
                <a:effectLst/>
              </a:rPr>
              <a:t> means each element interacts with </a:t>
            </a:r>
            <a:r>
              <a:rPr lang="en-AU" b="1" i="0" u="none" strike="noStrike" dirty="0">
                <a:solidFill>
                  <a:srgbClr val="000000"/>
                </a:solidFill>
                <a:effectLst/>
              </a:rPr>
              <a:t>every other element</a:t>
            </a:r>
            <a:r>
              <a:rPr lang="en-AU" b="0" i="0" u="none" strike="noStrike" dirty="0">
                <a:solidFill>
                  <a:srgbClr val="000000"/>
                </a:solidFill>
                <a:effectLst/>
              </a:rPr>
              <a:t>, leading to an </a:t>
            </a:r>
            <a:r>
              <a:rPr lang="en-AU" b="1" i="0" u="none" strike="noStrike" dirty="0">
                <a:solidFill>
                  <a:srgbClr val="000000"/>
                </a:solidFill>
                <a:effectLst/>
              </a:rPr>
              <a:t>O(n²) complexity</a:t>
            </a:r>
            <a:r>
              <a:rPr lang="en-AU" b="0" i="0" u="none" strike="noStrike" dirty="0">
                <a:solidFill>
                  <a:srgbClr val="000000"/>
                </a:solidFill>
                <a:effectLst/>
              </a:rPr>
              <a:t>.</a:t>
            </a:r>
          </a:p>
          <a:p>
            <a:pPr algn="l">
              <a:buFont typeface="Arial" panose="020B0604020202020204" pitchFamily="34" charset="0"/>
              <a:buChar char="•"/>
            </a:pPr>
            <a:endParaRPr lang="en-AU" b="0" i="0" u="none" strike="noStrike" dirty="0">
              <a:solidFill>
                <a:srgbClr val="000000"/>
              </a:solidFill>
              <a:effectLst/>
            </a:endParaRPr>
          </a:p>
          <a:p>
            <a:pPr algn="l"/>
            <a:r>
              <a:rPr lang="en-AU" b="1" i="0" u="none" strike="noStrike" dirty="0">
                <a:solidFill>
                  <a:srgbClr val="000000"/>
                </a:solidFill>
                <a:effectLst/>
              </a:rPr>
              <a:t>Why is this O(n²)?</a:t>
            </a:r>
          </a:p>
          <a:p>
            <a:pPr algn="l">
              <a:buFont typeface="Arial" panose="020B0604020202020204" pitchFamily="34" charset="0"/>
              <a:buChar char="•"/>
            </a:pPr>
            <a:r>
              <a:rPr lang="en-AU" b="0" i="0" u="none" strike="noStrike" dirty="0">
                <a:solidFill>
                  <a:srgbClr val="000000"/>
                </a:solidFill>
                <a:effectLst/>
              </a:rPr>
              <a:t>The </a:t>
            </a:r>
            <a:r>
              <a:rPr lang="en-AU" b="1" i="0" u="none" strike="noStrike" dirty="0">
                <a:solidFill>
                  <a:srgbClr val="000000"/>
                </a:solidFill>
                <a:effectLst/>
              </a:rPr>
              <a:t>outer loop runs n times</a:t>
            </a:r>
            <a:r>
              <a:rPr lang="en-AU" b="0" i="0" u="none" strike="noStrike" dirty="0">
                <a:solidFill>
                  <a:srgbClr val="000000"/>
                </a:solidFill>
                <a:effectLst/>
              </a:rPr>
              <a:t>, and for each iteration, the </a:t>
            </a:r>
            <a:r>
              <a:rPr lang="en-AU" b="1" i="0" u="none" strike="noStrike" dirty="0">
                <a:solidFill>
                  <a:srgbClr val="000000"/>
                </a:solidFill>
                <a:effectLst/>
              </a:rPr>
              <a:t>inner loop runs n times</a:t>
            </a:r>
            <a:r>
              <a:rPr lang="en-AU" b="0" i="0" u="none" strike="noStrike" dirty="0">
                <a:solidFill>
                  <a:srgbClr val="000000"/>
                </a:solidFill>
                <a:effectLst/>
              </a:rPr>
              <a:t>.</a:t>
            </a:r>
          </a:p>
          <a:p>
            <a:pPr algn="l">
              <a:buFont typeface="Arial" panose="020B0604020202020204" pitchFamily="34" charset="0"/>
              <a:buChar char="•"/>
            </a:pPr>
            <a:r>
              <a:rPr lang="en-AU" b="0" i="0" u="none" strike="noStrike" dirty="0">
                <a:solidFill>
                  <a:srgbClr val="000000"/>
                </a:solidFill>
                <a:effectLst/>
              </a:rPr>
              <a:t>Total iterations: </a:t>
            </a:r>
            <a:r>
              <a:rPr lang="en-AU" b="1" i="0" u="none" strike="noStrike" dirty="0">
                <a:solidFill>
                  <a:srgbClr val="000000"/>
                </a:solidFill>
                <a:effectLst/>
              </a:rPr>
              <a:t>n × n = n²</a:t>
            </a:r>
            <a:r>
              <a:rPr lang="en-AU" b="0" i="0" u="none" strike="noStrike" dirty="0">
                <a:solidFill>
                  <a:srgbClr val="000000"/>
                </a:solidFill>
                <a:effectLst/>
              </a:rPr>
              <a:t>, leading to quadratic growth.</a:t>
            </a:r>
          </a:p>
          <a:p>
            <a:pPr algn="l">
              <a:buFont typeface="Arial" panose="020B0604020202020204" pitchFamily="34" charset="0"/>
              <a:buChar char="•"/>
            </a:pPr>
            <a:r>
              <a:rPr lang="en-AU" b="0" i="0" u="none" strike="noStrike" dirty="0">
                <a:solidFill>
                  <a:srgbClr val="000000"/>
                </a:solidFill>
                <a:effectLst/>
              </a:rPr>
              <a:t>If the list has </a:t>
            </a:r>
            <a:r>
              <a:rPr lang="en-AU" b="1" i="0" u="none" strike="noStrike" dirty="0">
                <a:solidFill>
                  <a:srgbClr val="000000"/>
                </a:solidFill>
                <a:effectLst/>
              </a:rPr>
              <a:t>10 elements</a:t>
            </a:r>
            <a:r>
              <a:rPr lang="en-AU" b="0" i="0" u="none" strike="noStrike" dirty="0">
                <a:solidFill>
                  <a:srgbClr val="000000"/>
                </a:solidFill>
                <a:effectLst/>
              </a:rPr>
              <a:t>, the function performs ~500 operations.</a:t>
            </a:r>
          </a:p>
          <a:p>
            <a:pPr algn="l">
              <a:buFont typeface="Arial" panose="020B0604020202020204" pitchFamily="34" charset="0"/>
              <a:buChar char="•"/>
            </a:pPr>
            <a:r>
              <a:rPr lang="en-AU" b="0" i="0" u="none" strike="noStrike" dirty="0">
                <a:solidFill>
                  <a:srgbClr val="000000"/>
                </a:solidFill>
                <a:effectLst/>
              </a:rPr>
              <a:t>If the list has </a:t>
            </a:r>
            <a:r>
              <a:rPr lang="en-AU" b="1" i="0" u="none" strike="noStrike" dirty="0">
                <a:solidFill>
                  <a:srgbClr val="000000"/>
                </a:solidFill>
                <a:effectLst/>
              </a:rPr>
              <a:t>100,000 elements</a:t>
            </a:r>
            <a:r>
              <a:rPr lang="en-AU" b="0" i="0" u="none" strike="noStrike" dirty="0">
                <a:solidFill>
                  <a:srgbClr val="000000"/>
                </a:solidFill>
                <a:effectLst/>
              </a:rPr>
              <a:t>, the function performs ~5,000,000,000 operations!</a:t>
            </a:r>
          </a:p>
          <a:p>
            <a:pPr algn="l">
              <a:buFont typeface="Arial" panose="020B0604020202020204" pitchFamily="34" charset="0"/>
              <a:buChar char="•"/>
            </a:pPr>
            <a:endParaRPr lang="en-AU" b="0" i="0" u="none" strike="noStrike" dirty="0">
              <a:solidFill>
                <a:srgbClr val="000000"/>
              </a:solidFill>
              <a:effectLst/>
            </a:endParaRPr>
          </a:p>
          <a:p>
            <a:pPr algn="l"/>
            <a:r>
              <a:rPr lang="en-AU" b="1" i="0" u="none" strike="noStrike" dirty="0">
                <a:solidFill>
                  <a:srgbClr val="000000"/>
                </a:solidFill>
                <a:effectLst/>
              </a:rPr>
              <a:t>Key Takeaways</a:t>
            </a:r>
          </a:p>
          <a:p>
            <a:pPr algn="l">
              <a:buFont typeface="Arial" panose="020B0604020202020204" pitchFamily="34" charset="0"/>
              <a:buChar char="•"/>
            </a:pPr>
            <a:r>
              <a:rPr lang="en-AU" b="1" i="0" u="none" strike="noStrike" dirty="0">
                <a:solidFill>
                  <a:srgbClr val="000000"/>
                </a:solidFill>
                <a:effectLst/>
              </a:rPr>
              <a:t>O(n²) algorithms become inefficient for large inputs</a:t>
            </a:r>
            <a:r>
              <a:rPr lang="en-AU" b="0" i="0" u="none" strike="noStrike" dirty="0">
                <a:solidFill>
                  <a:srgbClr val="000000"/>
                </a:solidFill>
                <a:effectLst/>
              </a:rPr>
              <a:t>.</a:t>
            </a:r>
          </a:p>
          <a:p>
            <a:pPr algn="l">
              <a:buFont typeface="Arial" panose="020B0604020202020204" pitchFamily="34" charset="0"/>
              <a:buChar char="•"/>
            </a:pPr>
            <a:r>
              <a:rPr lang="en-AU" b="0" i="0" u="none" strike="noStrike" dirty="0">
                <a:solidFill>
                  <a:srgbClr val="000000"/>
                </a:solidFill>
                <a:effectLst/>
              </a:rPr>
              <a:t>Adding just </a:t>
            </a:r>
            <a:r>
              <a:rPr lang="en-AU" b="1" i="0" u="none" strike="noStrike" dirty="0">
                <a:solidFill>
                  <a:srgbClr val="000000"/>
                </a:solidFill>
                <a:effectLst/>
              </a:rPr>
              <a:t>one more element</a:t>
            </a:r>
            <a:r>
              <a:rPr lang="en-AU" b="0" i="0" u="none" strike="noStrike" dirty="0">
                <a:solidFill>
                  <a:srgbClr val="000000"/>
                </a:solidFill>
                <a:effectLst/>
              </a:rPr>
              <a:t> increases the number of operations significantly.</a:t>
            </a:r>
          </a:p>
          <a:p>
            <a:pPr algn="l">
              <a:buFont typeface="Arial" panose="020B0604020202020204" pitchFamily="34" charset="0"/>
              <a:buChar char="•"/>
            </a:pPr>
            <a:r>
              <a:rPr lang="en-AU" b="1" i="0" u="none" strike="noStrike" dirty="0">
                <a:solidFill>
                  <a:srgbClr val="000000"/>
                </a:solidFill>
                <a:effectLst/>
              </a:rPr>
              <a:t>Comparison to O(n):</a:t>
            </a:r>
            <a:r>
              <a:rPr lang="en-AU" b="0" i="0" u="none" strike="noStrike" dirty="0">
                <a:solidFill>
                  <a:srgbClr val="000000"/>
                </a:solidFill>
                <a:effectLst/>
              </a:rPr>
              <a:t> The previous </a:t>
            </a:r>
            <a:r>
              <a:rPr lang="en-AU" b="1" i="0" u="none" strike="noStrike" dirty="0">
                <a:solidFill>
                  <a:srgbClr val="000000"/>
                </a:solidFill>
                <a:effectLst/>
              </a:rPr>
              <a:t>linear algorithm</a:t>
            </a:r>
            <a:r>
              <a:rPr lang="en-AU" b="0" i="0" u="none" strike="noStrike" dirty="0">
                <a:solidFill>
                  <a:srgbClr val="000000"/>
                </a:solidFill>
                <a:effectLst/>
              </a:rPr>
              <a:t> had only </a:t>
            </a:r>
            <a:r>
              <a:rPr lang="en-AU" b="1" i="0" u="none" strike="noStrike" dirty="0">
                <a:solidFill>
                  <a:srgbClr val="000000"/>
                </a:solidFill>
                <a:effectLst/>
              </a:rPr>
              <a:t>one loop</a:t>
            </a:r>
            <a:r>
              <a:rPr lang="en-AU" b="0" i="0" u="none" strike="noStrike" dirty="0">
                <a:solidFill>
                  <a:srgbClr val="000000"/>
                </a:solidFill>
                <a:effectLst/>
              </a:rPr>
              <a:t>, while this one has </a:t>
            </a:r>
            <a:r>
              <a:rPr lang="en-AU" b="1" i="0" u="none" strike="noStrike" dirty="0">
                <a:solidFill>
                  <a:srgbClr val="000000"/>
                </a:solidFill>
                <a:effectLst/>
              </a:rPr>
              <a:t>two nested loops</a:t>
            </a:r>
            <a:r>
              <a:rPr lang="en-AU" b="0" i="0" u="none" strike="noStrike" dirty="0">
                <a:solidFill>
                  <a:srgbClr val="000000"/>
                </a:solidFill>
                <a:effectLst/>
              </a:rPr>
              <a:t>.</a:t>
            </a:r>
          </a:p>
          <a:p>
            <a:pPr algn="l">
              <a:buFont typeface="Arial" panose="020B0604020202020204" pitchFamily="34" charset="0"/>
              <a:buChar char="•"/>
            </a:pPr>
            <a:r>
              <a:rPr lang="en-AU" b="0" i="0" u="none" strike="noStrike" dirty="0">
                <a:solidFill>
                  <a:srgbClr val="000000"/>
                </a:solidFill>
                <a:effectLst/>
              </a:rPr>
              <a:t>If there were </a:t>
            </a:r>
            <a:r>
              <a:rPr lang="en-AU" b="1" i="0" u="none" strike="noStrike" dirty="0">
                <a:solidFill>
                  <a:srgbClr val="000000"/>
                </a:solidFill>
                <a:effectLst/>
              </a:rPr>
              <a:t>three nested loops</a:t>
            </a:r>
            <a:r>
              <a:rPr lang="en-AU" b="0" i="0" u="none" strike="noStrike" dirty="0">
                <a:solidFill>
                  <a:srgbClr val="000000"/>
                </a:solidFill>
                <a:effectLst/>
              </a:rPr>
              <a:t>, the complexity would be </a:t>
            </a:r>
            <a:r>
              <a:rPr lang="en-AU" b="1" i="0" u="none" strike="noStrike" dirty="0">
                <a:solidFill>
                  <a:srgbClr val="000000"/>
                </a:solidFill>
                <a:effectLst/>
              </a:rPr>
              <a:t>O(n³)</a:t>
            </a:r>
            <a:r>
              <a:rPr lang="en-AU" b="0" i="0" u="none" strike="noStrike" dirty="0">
                <a:solidFill>
                  <a:srgbClr val="000000"/>
                </a:solidFill>
                <a:effectLst/>
              </a:rPr>
              <a:t>, making it even slower.</a:t>
            </a:r>
          </a:p>
          <a:p>
            <a:pPr algn="l"/>
            <a:r>
              <a:rPr lang="en-AU" b="0" i="0" u="none" strike="noStrike" dirty="0">
                <a:solidFill>
                  <a:srgbClr val="000000"/>
                </a:solidFill>
                <a:effectLst/>
              </a:rPr>
              <a:t>Quadratic time algorithms should </a:t>
            </a:r>
            <a:r>
              <a:rPr lang="en-AU" b="1" i="0" u="none" strike="noStrike" dirty="0">
                <a:solidFill>
                  <a:srgbClr val="000000"/>
                </a:solidFill>
                <a:effectLst/>
              </a:rPr>
              <a:t>only be used for small datasets</a:t>
            </a:r>
            <a:r>
              <a:rPr lang="en-AU" b="0" i="0" u="none" strike="noStrike" dirty="0">
                <a:solidFill>
                  <a:srgbClr val="000000"/>
                </a:solidFill>
                <a:effectLst/>
              </a:rPr>
              <a:t>—for larger inputs, an optimized approach like </a:t>
            </a:r>
            <a:r>
              <a:rPr lang="en-AU" b="1" i="0" u="none" strike="noStrike" dirty="0">
                <a:solidFill>
                  <a:srgbClr val="000000"/>
                </a:solidFill>
                <a:effectLst/>
              </a:rPr>
              <a:t>Divide &amp; Conquer</a:t>
            </a:r>
            <a:r>
              <a:rPr lang="en-AU" b="0" i="0" u="none" strike="noStrike" dirty="0">
                <a:solidFill>
                  <a:srgbClr val="000000"/>
                </a:solidFill>
                <a:effectLst/>
              </a:rPr>
              <a:t> may be necessary.</a:t>
            </a:r>
          </a:p>
          <a:p>
            <a:endParaRPr lang="en-US" dirty="0"/>
          </a:p>
        </p:txBody>
      </p:sp>
      <p:sp>
        <p:nvSpPr>
          <p:cNvPr id="4" name="Slide Number Placeholder 3"/>
          <p:cNvSpPr>
            <a:spLocks noGrp="1"/>
          </p:cNvSpPr>
          <p:nvPr>
            <p:ph type="sldNum" sz="quarter" idx="10"/>
          </p:nvPr>
        </p:nvSpPr>
        <p:spPr/>
        <p:txBody>
          <a:bodyPr/>
          <a:lstStyle/>
          <a:p>
            <a:fld id="{745A6AB6-5BBF-46A3-830D-CC31A12677B3}" type="slidenum">
              <a:rPr lang="en-US" smtClean="0"/>
              <a:t>22</a:t>
            </a:fld>
            <a:endParaRPr lang="en-US"/>
          </a:p>
        </p:txBody>
      </p:sp>
    </p:spTree>
    <p:extLst>
      <p:ext uri="{BB962C8B-B14F-4D97-AF65-F5344CB8AC3E}">
        <p14:creationId xmlns:p14="http://schemas.microsoft.com/office/powerpoint/2010/main" val="3520421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gn="l"/>
                <a:r>
                  <a:rPr lang="en-AU" b="0" i="0" u="none" strike="noStrike" dirty="0">
                    <a:solidFill>
                      <a:srgbClr val="000000"/>
                    </a:solidFill>
                    <a:effectLst/>
                  </a:rPr>
                  <a:t>Big-O notation describes </a:t>
                </a:r>
                <a:r>
                  <a:rPr lang="en-AU" b="1" i="0" u="none" strike="noStrike" dirty="0">
                    <a:solidFill>
                      <a:srgbClr val="000000"/>
                    </a:solidFill>
                    <a:effectLst/>
                  </a:rPr>
                  <a:t>how an algorithm’s runtime increases as input size grows</a:t>
                </a:r>
                <a:r>
                  <a:rPr lang="en-AU" b="0" i="0" u="none" strike="noStrike" dirty="0">
                    <a:solidFill>
                      <a:srgbClr val="000000"/>
                    </a:solidFill>
                    <a:effectLst/>
                  </a:rPr>
                  <a:t>. It helps compare different algorithms based on their efficiency.</a:t>
                </a:r>
              </a:p>
              <a:p>
                <a:pPr algn="l"/>
                <a:r>
                  <a:rPr lang="en-AU" b="1" i="0" u="none" strike="noStrike" dirty="0">
                    <a:solidFill>
                      <a:srgbClr val="000000"/>
                    </a:solidFill>
                    <a:effectLst/>
                  </a:rPr>
                  <a:t>Definition</a:t>
                </a:r>
              </a:p>
              <a:p>
                <a:pPr algn="l"/>
                <a:r>
                  <a:rPr lang="en-AU" b="0" i="0" u="none" strike="noStrike" dirty="0">
                    <a:solidFill>
                      <a:srgbClr val="000000"/>
                    </a:solidFill>
                    <a:effectLst/>
                  </a:rPr>
                  <a:t>For two functions, </a:t>
                </a:r>
                <a:r>
                  <a:rPr lang="en-AU" b="1" i="0" u="none" strike="noStrike" dirty="0">
                    <a:solidFill>
                      <a:srgbClr val="000000"/>
                    </a:solidFill>
                    <a:effectLst/>
                  </a:rPr>
                  <a:t>f(n) and g(n)</a:t>
                </a:r>
                <a:r>
                  <a:rPr lang="en-AU" b="0" i="0" u="none" strike="noStrike" dirty="0">
                    <a:solidFill>
                      <a:srgbClr val="000000"/>
                    </a:solidFill>
                    <a:effectLst/>
                  </a:rPr>
                  <a:t>, we say </a:t>
                </a:r>
                <a:r>
                  <a:rPr lang="en-AU" b="1" i="0" u="none" strike="noStrike" dirty="0">
                    <a:solidFill>
                      <a:srgbClr val="000000"/>
                    </a:solidFill>
                    <a:effectLst/>
                  </a:rPr>
                  <a:t>f(n) is O(g(n))</a:t>
                </a:r>
                <a:r>
                  <a:rPr lang="en-AU" b="0" i="0" u="none" strike="noStrike" dirty="0">
                    <a:solidFill>
                      <a:srgbClr val="000000"/>
                    </a:solidFill>
                    <a:effectLst/>
                  </a:rPr>
                  <a:t> if there exist </a:t>
                </a:r>
                <a:r>
                  <a:rPr lang="en-AU" b="1" i="0" u="none" strike="noStrike" dirty="0">
                    <a:solidFill>
                      <a:srgbClr val="000000"/>
                    </a:solidFill>
                    <a:effectLst/>
                  </a:rPr>
                  <a:t>constants</a:t>
                </a:r>
                <a:r>
                  <a:rPr lang="en-AU" b="0" i="0" u="none" strike="noStrike" dirty="0">
                    <a:solidFill>
                      <a:srgbClr val="000000"/>
                    </a:solidFill>
                    <a:effectLst/>
                  </a:rPr>
                  <a:t> such that, for large enough values of </a:t>
                </a:r>
                <a:r>
                  <a:rPr lang="en-AU" b="1" i="0" u="none" strike="noStrike" dirty="0">
                    <a:solidFill>
                      <a:srgbClr val="000000"/>
                    </a:solidFill>
                    <a:effectLst/>
                  </a:rPr>
                  <a:t>n</a:t>
                </a:r>
                <a:r>
                  <a:rPr lang="en-AU" b="0" i="0" u="none" strike="noStrike" dirty="0">
                    <a:solidFill>
                      <a:srgbClr val="000000"/>
                    </a:solidFill>
                    <a:effectLst/>
                  </a:rPr>
                  <a:t>, the function </a:t>
                </a:r>
                <a:r>
                  <a:rPr lang="en-AU" b="1" i="0" u="none" strike="noStrike" dirty="0">
                    <a:solidFill>
                      <a:srgbClr val="000000"/>
                    </a:solidFill>
                    <a:effectLst/>
                  </a:rPr>
                  <a:t>f(n) grows at most as fast as g(n)</a:t>
                </a:r>
                <a:r>
                  <a:rPr lang="en-AU" b="0" i="0" u="none" strike="noStrike" dirty="0">
                    <a:solidFill>
                      <a:srgbClr val="000000"/>
                    </a:solidFill>
                    <a:effectLst/>
                  </a:rPr>
                  <a:t>.</a:t>
                </a:r>
              </a:p>
              <a:p>
                <a:pPr algn="l"/>
                <a:r>
                  <a:rPr lang="en-AU" b="0" i="0" u="none" strike="noStrike" dirty="0">
                    <a:solidFill>
                      <a:srgbClr val="000000"/>
                    </a:solidFill>
                    <a:effectLst/>
                  </a:rPr>
                  <a:t>In simple terms:</a:t>
                </a:r>
              </a:p>
              <a:p>
                <a:pPr algn="l">
                  <a:buFont typeface="Arial" panose="020B0604020202020204" pitchFamily="34" charset="0"/>
                  <a:buChar char="•"/>
                </a:pPr>
                <a:r>
                  <a:rPr lang="en-AU" b="1" i="0" u="none" strike="noStrike" dirty="0">
                    <a:solidFill>
                      <a:srgbClr val="000000"/>
                    </a:solidFill>
                    <a:effectLst/>
                  </a:rPr>
                  <a:t>Ignore constants and lower-order terms</a:t>
                </a:r>
                <a:r>
                  <a:rPr lang="en-AU" b="0" i="0" u="none" strike="noStrike" dirty="0">
                    <a:solidFill>
                      <a:srgbClr val="000000"/>
                    </a:solidFill>
                    <a:effectLst/>
                  </a:rPr>
                  <a:t> because they become less significant as </a:t>
                </a:r>
                <a:r>
                  <a:rPr lang="en-AU" b="1" i="0" u="none" strike="noStrike" dirty="0">
                    <a:solidFill>
                      <a:srgbClr val="000000"/>
                    </a:solidFill>
                    <a:effectLst/>
                  </a:rPr>
                  <a:t>n</a:t>
                </a:r>
                <a:r>
                  <a:rPr lang="en-AU" b="0" i="0" u="none" strike="noStrike" dirty="0">
                    <a:solidFill>
                      <a:srgbClr val="000000"/>
                    </a:solidFill>
                    <a:effectLst/>
                  </a:rPr>
                  <a:t> gets larger.</a:t>
                </a:r>
              </a:p>
              <a:p>
                <a:pPr algn="l">
                  <a:buFont typeface="Arial" panose="020B0604020202020204" pitchFamily="34" charset="0"/>
                  <a:buChar char="•"/>
                </a:pPr>
                <a:r>
                  <a:rPr lang="en-AU" b="1" i="0" u="none" strike="noStrike" dirty="0">
                    <a:solidFill>
                      <a:srgbClr val="000000"/>
                    </a:solidFill>
                    <a:effectLst/>
                  </a:rPr>
                  <a:t>We care about the dominant term</a:t>
                </a:r>
                <a:r>
                  <a:rPr lang="en-AU" b="0" i="0" u="none" strike="noStrike" dirty="0">
                    <a:solidFill>
                      <a:srgbClr val="000000"/>
                    </a:solidFill>
                    <a:effectLst/>
                  </a:rPr>
                  <a:t> that defines the overall growth rate.</a:t>
                </a:r>
              </a:p>
              <a:p>
                <a:pPr algn="l"/>
                <a:endParaRPr lang="en-AU" b="1" i="0" u="none" strike="noStrike" dirty="0">
                  <a:solidFill>
                    <a:srgbClr val="000000"/>
                  </a:solidFill>
                  <a:effectLst/>
                </a:endParaRPr>
              </a:p>
              <a:p>
                <a:pPr algn="l"/>
                <a:r>
                  <a:rPr lang="en-AU" b="1" i="0" u="none" strike="noStrike" dirty="0">
                    <a:solidFill>
                      <a:srgbClr val="000000"/>
                    </a:solidFill>
                    <a:effectLst/>
                  </a:rPr>
                  <a:t>Example: 2n + 10 is O(n)</a:t>
                </a:r>
              </a:p>
              <a:p>
                <a:pPr algn="l">
                  <a:buFont typeface="Arial" panose="020B0604020202020204" pitchFamily="34" charset="0"/>
                  <a:buChar char="•"/>
                </a:pPr>
                <a:r>
                  <a:rPr lang="en-AU" b="0" i="0" u="none" strike="noStrike" dirty="0">
                    <a:solidFill>
                      <a:srgbClr val="000000"/>
                    </a:solidFill>
                    <a:effectLst/>
                  </a:rPr>
                  <a:t>Take the function </a:t>
                </a:r>
                <a:r>
                  <a:rPr lang="en-AU" b="1" i="0" u="none" strike="noStrike" dirty="0">
                    <a:solidFill>
                      <a:srgbClr val="000000"/>
                    </a:solidFill>
                    <a:effectLst/>
                  </a:rPr>
                  <a:t>2n + 10</a:t>
                </a:r>
                <a:r>
                  <a:rPr lang="en-AU" b="0" i="0" u="none" strike="noStrike" dirty="0">
                    <a:solidFill>
                      <a:srgbClr val="000000"/>
                    </a:solidFill>
                    <a:effectLst/>
                  </a:rPr>
                  <a:t> and compare it to </a:t>
                </a:r>
                <a:r>
                  <a:rPr lang="en-AU" b="1" i="0" u="none" strike="noStrike" dirty="0">
                    <a:solidFill>
                      <a:srgbClr val="000000"/>
                    </a:solidFill>
                    <a:effectLst/>
                  </a:rPr>
                  <a:t>n</a:t>
                </a:r>
                <a:r>
                  <a:rPr lang="en-AU" b="0" i="0" u="none" strike="noStrike" dirty="0">
                    <a:solidFill>
                      <a:srgbClr val="000000"/>
                    </a:solidFill>
                    <a:effectLst/>
                  </a:rPr>
                  <a:t>.</a:t>
                </a:r>
              </a:p>
              <a:p>
                <a:pPr algn="l">
                  <a:buFont typeface="Arial" panose="020B0604020202020204" pitchFamily="34" charset="0"/>
                  <a:buChar char="•"/>
                </a:pPr>
                <a:r>
                  <a:rPr lang="en-AU" b="0" i="0" u="none" strike="noStrike" dirty="0">
                    <a:solidFill>
                      <a:srgbClr val="000000"/>
                    </a:solidFill>
                    <a:effectLst/>
                  </a:rPr>
                  <a:t>If we choose a </a:t>
                </a:r>
                <a:r>
                  <a:rPr lang="en-AU" b="1" i="0" u="none" strike="noStrike" dirty="0">
                    <a:solidFill>
                      <a:srgbClr val="000000"/>
                    </a:solidFill>
                    <a:effectLst/>
                  </a:rPr>
                  <a:t>constant multiplier (like 3) and a starting point (like n = 10)</a:t>
                </a:r>
                <a:r>
                  <a:rPr lang="en-AU" b="0" i="0" u="none" strike="noStrike" dirty="0">
                    <a:solidFill>
                      <a:srgbClr val="000000"/>
                    </a:solidFill>
                    <a:effectLst/>
                  </a:rPr>
                  <a:t>, we check:</a:t>
                </a:r>
              </a:p>
              <a:p>
                <a:pPr marL="742950" lvl="1" indent="-285750" algn="l">
                  <a:buFont typeface="Arial" panose="020B0604020202020204" pitchFamily="34" charset="0"/>
                  <a:buChar char="•"/>
                </a:pPr>
                <a:r>
                  <a:rPr lang="en-AU" b="0" i="0" u="none" strike="noStrike" dirty="0">
                    <a:solidFill>
                      <a:srgbClr val="000000"/>
                    </a:solidFill>
                    <a:effectLst/>
                  </a:rPr>
                  <a:t>When </a:t>
                </a:r>
                <a:r>
                  <a:rPr lang="en-AU" b="1" i="0" u="none" strike="noStrike" dirty="0">
                    <a:solidFill>
                      <a:srgbClr val="000000"/>
                    </a:solidFill>
                    <a:effectLst/>
                  </a:rPr>
                  <a:t>n is 10</a:t>
                </a:r>
                <a:r>
                  <a:rPr lang="en-AU" b="0" i="0" u="none" strike="noStrike" dirty="0">
                    <a:solidFill>
                      <a:srgbClr val="000000"/>
                    </a:solidFill>
                    <a:effectLst/>
                  </a:rPr>
                  <a:t>, the left side is </a:t>
                </a:r>
                <a:r>
                  <a:rPr lang="en-AU" b="1" i="0" u="none" strike="noStrike" dirty="0">
                    <a:solidFill>
                      <a:srgbClr val="000000"/>
                    </a:solidFill>
                    <a:effectLst/>
                  </a:rPr>
                  <a:t>30</a:t>
                </a:r>
                <a:r>
                  <a:rPr lang="en-AU" b="0" i="0" u="none" strike="noStrike" dirty="0">
                    <a:solidFill>
                      <a:srgbClr val="000000"/>
                    </a:solidFill>
                    <a:effectLst/>
                  </a:rPr>
                  <a:t>, and the right side is </a:t>
                </a:r>
                <a:r>
                  <a:rPr lang="en-AU" b="1" i="0" u="none" strike="noStrike" dirty="0">
                    <a:solidFill>
                      <a:srgbClr val="000000"/>
                    </a:solidFill>
                    <a:effectLst/>
                  </a:rPr>
                  <a:t>30</a:t>
                </a:r>
                <a:r>
                  <a:rPr lang="en-AU" b="0" i="0" u="none" strike="noStrike" dirty="0">
                    <a:solidFill>
                      <a:srgbClr val="000000"/>
                    </a:solidFill>
                    <a:effectLst/>
                  </a:rPr>
                  <a:t>.</a:t>
                </a:r>
              </a:p>
              <a:p>
                <a:pPr marL="742950" lvl="1" indent="-285750" algn="l">
                  <a:buFont typeface="Arial" panose="020B0604020202020204" pitchFamily="34" charset="0"/>
                  <a:buChar char="•"/>
                </a:pPr>
                <a:r>
                  <a:rPr lang="en-AU" b="0" i="0" u="none" strike="noStrike" dirty="0">
                    <a:solidFill>
                      <a:srgbClr val="000000"/>
                    </a:solidFill>
                    <a:effectLst/>
                  </a:rPr>
                  <a:t>Since this holds for large enough </a:t>
                </a:r>
                <a:r>
                  <a:rPr lang="en-AU" b="1" i="0" u="none" strike="noStrike" dirty="0">
                    <a:solidFill>
                      <a:srgbClr val="000000"/>
                    </a:solidFill>
                    <a:effectLst/>
                  </a:rPr>
                  <a:t>n</a:t>
                </a:r>
                <a:r>
                  <a:rPr lang="en-AU" b="0" i="0" u="none" strike="noStrike" dirty="0">
                    <a:solidFill>
                      <a:srgbClr val="000000"/>
                    </a:solidFill>
                    <a:effectLst/>
                  </a:rPr>
                  <a:t>, we confirm that </a:t>
                </a:r>
                <a:r>
                  <a:rPr lang="en-AU" b="1" i="0" u="none" strike="noStrike" dirty="0">
                    <a:solidFill>
                      <a:srgbClr val="000000"/>
                    </a:solidFill>
                    <a:effectLst/>
                  </a:rPr>
                  <a:t>2n + 10 is O(n)</a:t>
                </a:r>
                <a:r>
                  <a:rPr lang="en-AU" b="0" i="0" u="none" strike="noStrike" dirty="0">
                    <a:solidFill>
                      <a:srgbClr val="000000"/>
                    </a:solidFill>
                    <a:effectLst/>
                  </a:rPr>
                  <a:t>.</a:t>
                </a:r>
              </a:p>
              <a:p>
                <a:endParaRPr lang="en-US" dirty="0"/>
              </a:p>
            </p:txBody>
          </p:sp>
        </mc:Choice>
        <mc:Fallback xmlns="">
          <p:sp>
            <p:nvSpPr>
              <p:cNvPr id="3" name="Notes Placeholder 2"/>
              <p:cNvSpPr>
                <a:spLocks noGrp="1"/>
              </p:cNvSpPr>
              <p:nvPr>
                <p:ph type="body" idx="1"/>
              </p:nvPr>
            </p:nvSpPr>
            <p:spPr/>
            <p:txBody>
              <a:bodyPr/>
              <a:lstStyle/>
              <a:p>
                <a:r>
                  <a:rPr lang="en-US" dirty="0" smtClean="0"/>
                  <a:t>Point</a:t>
                </a:r>
                <a:r>
                  <a:rPr lang="en-US" baseline="0" dirty="0" smtClean="0"/>
                  <a:t> out the intersection on the graph at n=10</a:t>
                </a:r>
              </a:p>
              <a:p>
                <a:endParaRPr lang="en-US" baseline="0" dirty="0" smtClean="0"/>
              </a:p>
              <a:p>
                <a:r>
                  <a:rPr lang="en-US" dirty="0" smtClean="0"/>
                  <a:t>Big-</a:t>
                </a:r>
                <a:r>
                  <a:rPr lang="en-US" b="0" i="0" smtClean="0">
                    <a:latin typeface="Cambria Math"/>
                  </a:rPr>
                  <a:t>𝑂</a:t>
                </a:r>
                <a:r>
                  <a:rPr lang="en-US" dirty="0" smtClean="0"/>
                  <a:t> notation gives an upper bound on the growth rate of a function</a:t>
                </a:r>
              </a:p>
              <a:p>
                <a:r>
                  <a:rPr lang="en-US" dirty="0" smtClean="0"/>
                  <a:t>We say “an algorithm is </a:t>
                </a:r>
                <a:r>
                  <a:rPr lang="en-US" b="0" i="0" smtClean="0">
                    <a:latin typeface="Cambria Math"/>
                  </a:rPr>
                  <a:t>𝑂(𝑔(𝑛))</a:t>
                </a:r>
                <a:r>
                  <a:rPr lang="en-US" dirty="0" smtClean="0"/>
                  <a:t>” if the growth rate of the algorithm is no more than the growth rate of </a:t>
                </a:r>
                <a:r>
                  <a:rPr lang="en-US" b="0" i="0" smtClean="0">
                    <a:latin typeface="Cambria Math"/>
                  </a:rPr>
                  <a:t>𝑔(𝑛)</a:t>
                </a:r>
                <a:endParaRPr lang="en-US" dirty="0" smtClean="0"/>
              </a:p>
              <a:p>
                <a:r>
                  <a:rPr lang="en-US" baseline="0" dirty="0" smtClean="0"/>
                  <a:t>     so, </a:t>
                </a:r>
                <a:r>
                  <a:rPr lang="en-US" b="0" i="0" baseline="0" smtClean="0">
                    <a:latin typeface="Cambria Math"/>
                  </a:rPr>
                  <a:t>2𝑛+10 </a:t>
                </a:r>
                <a:r>
                  <a:rPr lang="en-US" dirty="0" smtClean="0"/>
                  <a:t> grows no faster than </a:t>
                </a:r>
                <a:r>
                  <a:rPr lang="en-US" b="0" i="0" smtClean="0">
                    <a:latin typeface="Cambria Math"/>
                  </a:rPr>
                  <a:t>𝑛</a:t>
                </a:r>
                <a:endParaRPr lang="en-US" dirty="0" smtClean="0"/>
              </a:p>
              <a:p>
                <a:endParaRPr lang="en-US" dirty="0" smtClean="0"/>
              </a:p>
              <a:p>
                <a:endParaRPr lang="en-US" dirty="0"/>
              </a:p>
            </p:txBody>
          </p:sp>
        </mc:Fallback>
      </mc:AlternateContent>
      <p:sp>
        <p:nvSpPr>
          <p:cNvPr id="4" name="Slide Number Placeholder 3"/>
          <p:cNvSpPr>
            <a:spLocks noGrp="1"/>
          </p:cNvSpPr>
          <p:nvPr>
            <p:ph type="sldNum" sz="quarter" idx="10"/>
          </p:nvPr>
        </p:nvSpPr>
        <p:spPr/>
        <p:txBody>
          <a:bodyPr/>
          <a:lstStyle/>
          <a:p>
            <a:fld id="{745A6AB6-5BBF-46A3-830D-CC31A12677B3}" type="slidenum">
              <a:rPr lang="en-US" smtClean="0"/>
              <a:t>24</a:t>
            </a:fld>
            <a:endParaRPr lang="en-US"/>
          </a:p>
        </p:txBody>
      </p:sp>
    </p:spTree>
    <p:extLst>
      <p:ext uri="{BB962C8B-B14F-4D97-AF65-F5344CB8AC3E}">
        <p14:creationId xmlns:p14="http://schemas.microsoft.com/office/powerpoint/2010/main" val="3696180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000000"/>
                </a:solidFill>
                <a:effectLst/>
              </a:rPr>
              <a:t>By the end of today’s lecture, you should:</a:t>
            </a:r>
          </a:p>
          <a:p>
            <a:pPr algn="l">
              <a:buFont typeface="+mj-lt"/>
              <a:buAutoNum type="arabicPeriod"/>
            </a:pPr>
            <a:r>
              <a:rPr lang="en-AU" b="1" i="0" u="none" strike="noStrike" dirty="0">
                <a:solidFill>
                  <a:srgbClr val="000000"/>
                </a:solidFill>
                <a:effectLst/>
              </a:rPr>
              <a:t> Understand algorithms</a:t>
            </a:r>
            <a:r>
              <a:rPr lang="en-AU" b="0" i="0" u="none" strike="noStrike" dirty="0">
                <a:solidFill>
                  <a:srgbClr val="000000"/>
                </a:solidFill>
                <a:effectLst/>
              </a:rPr>
              <a:t> and their importance.</a:t>
            </a:r>
          </a:p>
          <a:p>
            <a:pPr algn="l">
              <a:buFont typeface="+mj-lt"/>
              <a:buAutoNum type="arabicPeriod"/>
            </a:pPr>
            <a:r>
              <a:rPr lang="en-AU" b="1" i="0" u="none" strike="noStrike" dirty="0">
                <a:solidFill>
                  <a:srgbClr val="000000"/>
                </a:solidFill>
                <a:effectLst/>
              </a:rPr>
              <a:t> </a:t>
            </a:r>
            <a:r>
              <a:rPr lang="en-AU" b="1" i="0" u="none" strike="noStrike" dirty="0" err="1">
                <a:solidFill>
                  <a:srgbClr val="000000"/>
                </a:solidFill>
                <a:effectLst/>
              </a:rPr>
              <a:t>Analyze</a:t>
            </a:r>
            <a:r>
              <a:rPr lang="en-AU" b="1" i="0" u="none" strike="noStrike" dirty="0">
                <a:solidFill>
                  <a:srgbClr val="000000"/>
                </a:solidFill>
                <a:effectLst/>
              </a:rPr>
              <a:t> efficiency</a:t>
            </a:r>
            <a:r>
              <a:rPr lang="en-AU" b="0" i="0" u="none" strike="noStrike" dirty="0">
                <a:solidFill>
                  <a:srgbClr val="000000"/>
                </a:solidFill>
                <a:effectLst/>
              </a:rPr>
              <a:t> using </a:t>
            </a:r>
            <a:r>
              <a:rPr lang="en-AU" b="1" i="0" u="none" strike="noStrike" dirty="0">
                <a:solidFill>
                  <a:srgbClr val="000000"/>
                </a:solidFill>
                <a:effectLst/>
              </a:rPr>
              <a:t>Big-O notation</a:t>
            </a:r>
            <a:r>
              <a:rPr lang="en-AU" b="0" i="0" u="none" strike="noStrike" dirty="0">
                <a:solidFill>
                  <a:srgbClr val="000000"/>
                </a:solidFill>
                <a:effectLst/>
              </a:rPr>
              <a:t>.</a:t>
            </a:r>
          </a:p>
          <a:p>
            <a:pPr algn="l">
              <a:buFont typeface="+mj-lt"/>
              <a:buAutoNum type="arabicPeriod"/>
            </a:pPr>
            <a:r>
              <a:rPr lang="en-AU" b="1" i="0" u="none" strike="noStrike" dirty="0">
                <a:solidFill>
                  <a:srgbClr val="000000"/>
                </a:solidFill>
                <a:effectLst/>
              </a:rPr>
              <a:t> Apply recursion</a:t>
            </a:r>
            <a:r>
              <a:rPr lang="en-AU" b="0" i="0" u="none" strike="noStrike" dirty="0">
                <a:solidFill>
                  <a:srgbClr val="000000"/>
                </a:solidFill>
                <a:effectLst/>
              </a:rPr>
              <a:t> effectively in problem-solving.</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3</a:t>
            </a:fld>
            <a:endParaRPr lang="en-AU"/>
          </a:p>
        </p:txBody>
      </p:sp>
    </p:spTree>
    <p:extLst>
      <p:ext uri="{BB962C8B-B14F-4D97-AF65-F5344CB8AC3E}">
        <p14:creationId xmlns:p14="http://schemas.microsoft.com/office/powerpoint/2010/main" val="4094479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000000"/>
                </a:solidFill>
                <a:effectLst/>
              </a:rPr>
              <a:t>This slide explains why </a:t>
            </a:r>
            <a:r>
              <a:rPr lang="en-AU" b="1" i="0" u="none" strike="noStrike" dirty="0">
                <a:solidFill>
                  <a:srgbClr val="000000"/>
                </a:solidFill>
                <a:effectLst/>
              </a:rPr>
              <a:t>n² is not O(n)</a:t>
            </a:r>
            <a:r>
              <a:rPr lang="en-AU" b="0" i="0" u="none" strike="noStrike" dirty="0">
                <a:solidFill>
                  <a:srgbClr val="000000"/>
                </a:solidFill>
                <a:effectLst/>
              </a:rPr>
              <a:t>, meaning quadratic growth </a:t>
            </a:r>
            <a:r>
              <a:rPr lang="en-AU" b="1" i="0" u="none" strike="noStrike" dirty="0">
                <a:solidFill>
                  <a:srgbClr val="000000"/>
                </a:solidFill>
                <a:effectLst/>
              </a:rPr>
              <a:t>cannot be bounded by linear growth</a:t>
            </a:r>
            <a:r>
              <a:rPr lang="en-AU" b="0" i="0" u="none" strike="noStrike" dirty="0">
                <a:solidFill>
                  <a:srgbClr val="000000"/>
                </a:solidFill>
                <a:effectLst/>
              </a:rPr>
              <a:t>.</a:t>
            </a:r>
          </a:p>
          <a:p>
            <a:pPr algn="l">
              <a:buFont typeface="+mj-lt"/>
              <a:buAutoNum type="arabicPeriod"/>
            </a:pPr>
            <a:r>
              <a:rPr lang="en-AU" b="1" i="0" u="none" strike="noStrike" dirty="0">
                <a:solidFill>
                  <a:srgbClr val="000000"/>
                </a:solidFill>
                <a:effectLst/>
              </a:rPr>
              <a:t>Why is n² not O(n)?</a:t>
            </a:r>
            <a:endParaRPr lang="en-AU" b="0" i="0" u="none" strike="noStrike" dirty="0">
              <a:solidFill>
                <a:srgbClr val="000000"/>
              </a:solidFill>
              <a:effectLst/>
            </a:endParaRPr>
          </a:p>
          <a:p>
            <a:pPr marL="742950" lvl="1" indent="-285750" algn="l">
              <a:buFont typeface="+mj-lt"/>
              <a:buAutoNum type="arabicPeriod"/>
            </a:pPr>
            <a:r>
              <a:rPr lang="en-AU" b="0" i="0" u="none" strike="noStrike" dirty="0">
                <a:solidFill>
                  <a:srgbClr val="000000"/>
                </a:solidFill>
                <a:effectLst/>
              </a:rPr>
              <a:t>To be O(n), </a:t>
            </a:r>
            <a:r>
              <a:rPr lang="en-AU" b="1" i="0" u="none" strike="noStrike" dirty="0">
                <a:solidFill>
                  <a:srgbClr val="000000"/>
                </a:solidFill>
                <a:effectLst/>
              </a:rPr>
              <a:t>n²</a:t>
            </a:r>
            <a:r>
              <a:rPr lang="en-AU" b="0" i="0" u="none" strike="noStrike" dirty="0">
                <a:solidFill>
                  <a:srgbClr val="000000"/>
                </a:solidFill>
                <a:effectLst/>
              </a:rPr>
              <a:t> must grow at most as fast as some multiple of </a:t>
            </a:r>
            <a:r>
              <a:rPr lang="en-AU" b="1" i="0" u="none" strike="noStrike" dirty="0">
                <a:solidFill>
                  <a:srgbClr val="000000"/>
                </a:solidFill>
                <a:effectLst/>
              </a:rPr>
              <a:t>n</a:t>
            </a:r>
            <a:r>
              <a:rPr lang="en-AU" b="0" i="0" u="none" strike="noStrike" dirty="0">
                <a:solidFill>
                  <a:srgbClr val="000000"/>
                </a:solidFill>
                <a:effectLst/>
              </a:rPr>
              <a:t>.</a:t>
            </a:r>
          </a:p>
          <a:p>
            <a:pPr marL="742950" lvl="1" indent="-285750" algn="l">
              <a:buFont typeface="+mj-lt"/>
              <a:buAutoNum type="arabicPeriod"/>
            </a:pPr>
            <a:r>
              <a:rPr lang="en-AU" b="0" i="0" u="none" strike="noStrike" dirty="0">
                <a:solidFill>
                  <a:srgbClr val="000000"/>
                </a:solidFill>
                <a:effectLst/>
              </a:rPr>
              <a:t>If we divide both sides by </a:t>
            </a:r>
            <a:r>
              <a:rPr lang="en-AU" b="1" i="0" u="none" strike="noStrike" dirty="0">
                <a:solidFill>
                  <a:srgbClr val="000000"/>
                </a:solidFill>
                <a:effectLst/>
              </a:rPr>
              <a:t>n</a:t>
            </a:r>
            <a:r>
              <a:rPr lang="en-AU" b="0" i="0" u="none" strike="noStrike" dirty="0">
                <a:solidFill>
                  <a:srgbClr val="000000"/>
                </a:solidFill>
                <a:effectLst/>
              </a:rPr>
              <a:t>, we get </a:t>
            </a:r>
            <a:r>
              <a:rPr lang="en-AU" b="1" i="0" u="none" strike="noStrike" dirty="0">
                <a:solidFill>
                  <a:srgbClr val="000000"/>
                </a:solidFill>
                <a:effectLst/>
              </a:rPr>
              <a:t>n ≤ some constant (c)</a:t>
            </a:r>
            <a:r>
              <a:rPr lang="en-AU" b="0" i="0" u="none" strike="noStrike" dirty="0">
                <a:solidFill>
                  <a:srgbClr val="000000"/>
                </a:solidFill>
                <a:effectLst/>
              </a:rPr>
              <a:t>.</a:t>
            </a:r>
          </a:p>
          <a:p>
            <a:pPr marL="742950" lvl="1" indent="-285750" algn="l">
              <a:buFont typeface="+mj-lt"/>
              <a:buAutoNum type="arabicPeriod"/>
            </a:pPr>
            <a:r>
              <a:rPr lang="en-AU" b="0" i="0" u="none" strike="noStrike" dirty="0">
                <a:solidFill>
                  <a:srgbClr val="000000"/>
                </a:solidFill>
                <a:effectLst/>
              </a:rPr>
              <a:t>This is </a:t>
            </a:r>
            <a:r>
              <a:rPr lang="en-AU" b="1" i="0" u="none" strike="noStrike" dirty="0">
                <a:solidFill>
                  <a:srgbClr val="000000"/>
                </a:solidFill>
                <a:effectLst/>
              </a:rPr>
              <a:t>impossible for large n</a:t>
            </a:r>
            <a:r>
              <a:rPr lang="en-AU" b="0" i="0" u="none" strike="noStrike" dirty="0">
                <a:solidFill>
                  <a:srgbClr val="000000"/>
                </a:solidFill>
                <a:effectLst/>
              </a:rPr>
              <a:t>, because </a:t>
            </a:r>
            <a:r>
              <a:rPr lang="en-AU" b="1" i="0" u="none" strike="noStrike" dirty="0">
                <a:solidFill>
                  <a:srgbClr val="000000"/>
                </a:solidFill>
                <a:effectLst/>
              </a:rPr>
              <a:t>n keeps increasing indefinitely</a:t>
            </a:r>
            <a:r>
              <a:rPr lang="en-AU" b="0" i="0" u="none" strike="noStrike" dirty="0">
                <a:solidFill>
                  <a:srgbClr val="000000"/>
                </a:solidFill>
                <a:effectLst/>
              </a:rPr>
              <a:t>, while </a:t>
            </a:r>
            <a:r>
              <a:rPr lang="en-AU" b="1" i="0" u="none" strike="noStrike" dirty="0">
                <a:solidFill>
                  <a:srgbClr val="000000"/>
                </a:solidFill>
                <a:effectLst/>
              </a:rPr>
              <a:t>c is fixed</a:t>
            </a:r>
            <a:r>
              <a:rPr lang="en-AU" b="0" i="0" u="none" strike="noStrike" dirty="0">
                <a:solidFill>
                  <a:srgbClr val="000000"/>
                </a:solidFill>
                <a:effectLst/>
              </a:rPr>
              <a:t>.</a:t>
            </a:r>
          </a:p>
          <a:p>
            <a:pPr algn="l">
              <a:buFont typeface="+mj-lt"/>
              <a:buAutoNum type="arabicPeriod"/>
            </a:pPr>
            <a:r>
              <a:rPr lang="en-AU" b="1" i="0" u="none" strike="noStrike" dirty="0">
                <a:solidFill>
                  <a:srgbClr val="000000"/>
                </a:solidFill>
                <a:effectLst/>
              </a:rPr>
              <a:t>What does this mean?</a:t>
            </a:r>
            <a:endParaRPr lang="en-AU" b="0" i="0" u="none" strike="noStrike" dirty="0">
              <a:solidFill>
                <a:srgbClr val="000000"/>
              </a:solidFill>
              <a:effectLst/>
            </a:endParaRPr>
          </a:p>
          <a:p>
            <a:pPr marL="742950" lvl="1" indent="-285750" algn="l">
              <a:buFont typeface="+mj-lt"/>
              <a:buAutoNum type="arabicPeriod"/>
            </a:pPr>
            <a:r>
              <a:rPr lang="en-AU" b="1" i="0" u="none" strike="noStrike" dirty="0">
                <a:solidFill>
                  <a:srgbClr val="000000"/>
                </a:solidFill>
                <a:effectLst/>
              </a:rPr>
              <a:t>Quadratic functions (n², 2n², 5n², etc.) grow much faster than linear functions (n, 3n, 10n, etc.).</a:t>
            </a:r>
            <a:endParaRPr lang="en-AU" b="0" i="0" u="none" strike="noStrike" dirty="0">
              <a:solidFill>
                <a:srgbClr val="000000"/>
              </a:solidFill>
              <a:effectLst/>
            </a:endParaRPr>
          </a:p>
          <a:p>
            <a:pPr marL="742950" lvl="1" indent="-285750" algn="l">
              <a:buFont typeface="+mj-lt"/>
              <a:buAutoNum type="arabicPeriod"/>
            </a:pPr>
            <a:r>
              <a:rPr lang="en-AU" b="0" i="0" u="none" strike="noStrike" dirty="0">
                <a:solidFill>
                  <a:srgbClr val="000000"/>
                </a:solidFill>
                <a:effectLst/>
              </a:rPr>
              <a:t>This is why </a:t>
            </a:r>
            <a:r>
              <a:rPr lang="en-AU" b="1" i="0" u="none" strike="noStrike" dirty="0">
                <a:solidFill>
                  <a:srgbClr val="000000"/>
                </a:solidFill>
                <a:effectLst/>
              </a:rPr>
              <a:t>O(n²) algorithms</a:t>
            </a:r>
            <a:r>
              <a:rPr lang="en-AU" b="0" i="0" u="none" strike="noStrike" dirty="0">
                <a:solidFill>
                  <a:srgbClr val="000000"/>
                </a:solidFill>
                <a:effectLst/>
              </a:rPr>
              <a:t> (like nested loops) are much slower than </a:t>
            </a:r>
            <a:r>
              <a:rPr lang="en-AU" b="1" i="0" u="none" strike="noStrike" dirty="0">
                <a:solidFill>
                  <a:srgbClr val="000000"/>
                </a:solidFill>
                <a:effectLst/>
              </a:rPr>
              <a:t>O(n) algorithms</a:t>
            </a:r>
            <a:r>
              <a:rPr lang="en-AU" b="0" i="0" u="none" strike="noStrike" dirty="0">
                <a:solidFill>
                  <a:srgbClr val="000000"/>
                </a:solidFill>
                <a:effectLst/>
              </a:rPr>
              <a:t> for large inputs.</a:t>
            </a:r>
          </a:p>
          <a:p>
            <a:pPr algn="l"/>
            <a:r>
              <a:rPr lang="en-AU" b="0" i="0" u="none" strike="noStrike" dirty="0">
                <a:solidFill>
                  <a:srgbClr val="000000"/>
                </a:solidFill>
                <a:effectLst/>
              </a:rPr>
              <a:t>Understanding this helps in </a:t>
            </a:r>
            <a:r>
              <a:rPr lang="en-AU" b="1" i="0" u="none" strike="noStrike" dirty="0">
                <a:solidFill>
                  <a:srgbClr val="000000"/>
                </a:solidFill>
                <a:effectLst/>
              </a:rPr>
              <a:t>choosing efficient algorithms</a:t>
            </a:r>
            <a:r>
              <a:rPr lang="en-AU" b="0" i="0" u="none" strike="noStrike" dirty="0">
                <a:solidFill>
                  <a:srgbClr val="000000"/>
                </a:solidFill>
                <a:effectLst/>
              </a:rPr>
              <a:t> by recognizing which functions grow faster as input size increases.</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25</a:t>
            </a:fld>
            <a:endParaRPr lang="en-AU"/>
          </a:p>
        </p:txBody>
      </p:sp>
    </p:spTree>
    <p:extLst>
      <p:ext uri="{BB962C8B-B14F-4D97-AF65-F5344CB8AC3E}">
        <p14:creationId xmlns:p14="http://schemas.microsoft.com/office/powerpoint/2010/main" val="4262312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000000"/>
                </a:solidFill>
                <a:effectLst/>
              </a:rPr>
              <a:t>Big-O notation provides an </a:t>
            </a:r>
            <a:r>
              <a:rPr lang="en-AU" b="1" i="0" u="none" strike="noStrike" dirty="0">
                <a:solidFill>
                  <a:srgbClr val="000000"/>
                </a:solidFill>
                <a:effectLst/>
              </a:rPr>
              <a:t>upper bound</a:t>
            </a:r>
            <a:r>
              <a:rPr lang="en-AU" b="0" i="0" u="none" strike="noStrike" dirty="0">
                <a:solidFill>
                  <a:srgbClr val="000000"/>
                </a:solidFill>
                <a:effectLst/>
              </a:rPr>
              <a:t> on how fast a function grows, meaning it describes the </a:t>
            </a:r>
            <a:r>
              <a:rPr lang="en-AU" b="1" i="0" u="none" strike="noStrike" dirty="0">
                <a:solidFill>
                  <a:srgbClr val="000000"/>
                </a:solidFill>
                <a:effectLst/>
              </a:rPr>
              <a:t>worst-case scenario</a:t>
            </a:r>
            <a:r>
              <a:rPr lang="en-AU" b="0" i="0" u="none" strike="noStrike" dirty="0">
                <a:solidFill>
                  <a:srgbClr val="000000"/>
                </a:solidFill>
                <a:effectLst/>
              </a:rPr>
              <a:t> for an algorithm’s performance.</a:t>
            </a:r>
          </a:p>
          <a:p>
            <a:pPr algn="l">
              <a:buFont typeface="+mj-lt"/>
              <a:buAutoNum type="arabicPeriod"/>
            </a:pPr>
            <a:r>
              <a:rPr lang="en-AU" b="1" i="0" u="none" strike="noStrike" dirty="0">
                <a:solidFill>
                  <a:srgbClr val="000000"/>
                </a:solidFill>
                <a:effectLst/>
              </a:rPr>
              <a:t>Big-O as an Upper Bound</a:t>
            </a:r>
            <a:endParaRPr lang="en-AU" b="0" i="0" u="none" strike="noStrike" dirty="0">
              <a:solidFill>
                <a:srgbClr val="000000"/>
              </a:solidFill>
              <a:effectLst/>
            </a:endParaRPr>
          </a:p>
          <a:p>
            <a:pPr marL="742950" lvl="1" indent="-285750" algn="l">
              <a:buFont typeface="+mj-lt"/>
              <a:buAutoNum type="arabicPeriod"/>
            </a:pPr>
            <a:r>
              <a:rPr lang="en-AU" b="0" i="0" u="none" strike="noStrike" dirty="0">
                <a:solidFill>
                  <a:srgbClr val="000000"/>
                </a:solidFill>
                <a:effectLst/>
              </a:rPr>
              <a:t>If an algorithm is </a:t>
            </a:r>
            <a:r>
              <a:rPr lang="en-AU" b="1" i="0" u="none" strike="noStrike" dirty="0">
                <a:solidFill>
                  <a:srgbClr val="000000"/>
                </a:solidFill>
                <a:effectLst/>
              </a:rPr>
              <a:t>O(g(n))</a:t>
            </a:r>
            <a:r>
              <a:rPr lang="en-AU" b="0" i="0" u="none" strike="noStrike" dirty="0">
                <a:solidFill>
                  <a:srgbClr val="000000"/>
                </a:solidFill>
                <a:effectLst/>
              </a:rPr>
              <a:t>, it means its growth rate is </a:t>
            </a:r>
            <a:r>
              <a:rPr lang="en-AU" b="1" i="0" u="none" strike="noStrike" dirty="0">
                <a:solidFill>
                  <a:srgbClr val="000000"/>
                </a:solidFill>
                <a:effectLst/>
              </a:rPr>
              <a:t>at most</a:t>
            </a:r>
            <a:r>
              <a:rPr lang="en-AU" b="0" i="0" u="none" strike="noStrike" dirty="0">
                <a:solidFill>
                  <a:srgbClr val="000000"/>
                </a:solidFill>
                <a:effectLst/>
              </a:rPr>
              <a:t> as fast as </a:t>
            </a:r>
            <a:r>
              <a:rPr lang="en-AU" b="1" i="0" u="none" strike="noStrike" dirty="0">
                <a:solidFill>
                  <a:srgbClr val="000000"/>
                </a:solidFill>
                <a:effectLst/>
              </a:rPr>
              <a:t>g(n)</a:t>
            </a:r>
            <a:r>
              <a:rPr lang="en-AU" b="0" i="0" u="none" strike="noStrike" dirty="0">
                <a:solidFill>
                  <a:srgbClr val="000000"/>
                </a:solidFill>
                <a:effectLst/>
              </a:rPr>
              <a:t> for large inputs.</a:t>
            </a:r>
          </a:p>
          <a:p>
            <a:pPr marL="742950" lvl="1" indent="-285750" algn="l">
              <a:buFont typeface="+mj-lt"/>
              <a:buAutoNum type="arabicPeriod"/>
            </a:pPr>
            <a:r>
              <a:rPr lang="en-AU" b="0" i="0" u="none" strike="noStrike" dirty="0">
                <a:solidFill>
                  <a:srgbClr val="000000"/>
                </a:solidFill>
                <a:effectLst/>
              </a:rPr>
              <a:t>It helps determine whether an algorithm is scalable for large datasets.</a:t>
            </a:r>
          </a:p>
          <a:p>
            <a:pPr algn="l">
              <a:buFont typeface="+mj-lt"/>
              <a:buAutoNum type="arabicPeriod"/>
            </a:pPr>
            <a:r>
              <a:rPr lang="en-AU" b="1" i="0" u="none" strike="noStrike" dirty="0">
                <a:solidFill>
                  <a:srgbClr val="000000"/>
                </a:solidFill>
                <a:effectLst/>
              </a:rPr>
              <a:t>Examples</a:t>
            </a:r>
            <a:endParaRPr lang="en-AU" b="0" i="0" u="none" strike="noStrike" dirty="0">
              <a:solidFill>
                <a:srgbClr val="000000"/>
              </a:solidFill>
              <a:effectLst/>
            </a:endParaRPr>
          </a:p>
          <a:p>
            <a:pPr marL="742950" lvl="1" indent="-285750" algn="l">
              <a:buFont typeface="+mj-lt"/>
              <a:buAutoNum type="arabicPeriod"/>
            </a:pPr>
            <a:r>
              <a:rPr lang="en-AU" b="1" i="0" u="none" strike="noStrike" dirty="0">
                <a:solidFill>
                  <a:srgbClr val="000000"/>
                </a:solidFill>
                <a:effectLst/>
              </a:rPr>
              <a:t>n² is not O(n)</a:t>
            </a:r>
            <a:r>
              <a:rPr lang="en-AU" b="0" i="0" u="none" strike="noStrike" dirty="0">
                <a:solidFill>
                  <a:srgbClr val="000000"/>
                </a:solidFill>
                <a:effectLst/>
              </a:rPr>
              <a:t> → Quadratic functions grow faster than linear functions.</a:t>
            </a:r>
          </a:p>
          <a:p>
            <a:pPr marL="742950" lvl="1" indent="-285750" algn="l">
              <a:buFont typeface="+mj-lt"/>
              <a:buAutoNum type="arabicPeriod"/>
            </a:pPr>
            <a:r>
              <a:rPr lang="en-AU" b="1" i="0" u="none" strike="noStrike" dirty="0">
                <a:solidFill>
                  <a:srgbClr val="000000"/>
                </a:solidFill>
                <a:effectLst/>
              </a:rPr>
              <a:t>n is O(n²)</a:t>
            </a:r>
            <a:r>
              <a:rPr lang="en-AU" b="0" i="0" u="none" strike="noStrike" dirty="0">
                <a:solidFill>
                  <a:srgbClr val="000000"/>
                </a:solidFill>
                <a:effectLst/>
              </a:rPr>
              <a:t> → A slower-growing function can be bounded by a faster-growing one.</a:t>
            </a:r>
          </a:p>
          <a:p>
            <a:pPr marL="742950" lvl="1" indent="-285750" algn="l">
              <a:buFont typeface="+mj-lt"/>
              <a:buAutoNum type="arabicPeriod"/>
            </a:pPr>
            <a:r>
              <a:rPr lang="en-AU" b="1" i="0" u="none" strike="noStrike" dirty="0">
                <a:solidFill>
                  <a:srgbClr val="000000"/>
                </a:solidFill>
                <a:effectLst/>
              </a:rPr>
              <a:t>n² is O(n³)</a:t>
            </a:r>
            <a:r>
              <a:rPr lang="en-AU" b="0" i="0" u="none" strike="noStrike" dirty="0">
                <a:solidFill>
                  <a:srgbClr val="000000"/>
                </a:solidFill>
                <a:effectLst/>
              </a:rPr>
              <a:t> → Since cubic growth is faster than quadratic, n² can be upper-bounded by n³.</a:t>
            </a:r>
          </a:p>
          <a:p>
            <a:pPr algn="l">
              <a:buFont typeface="+mj-lt"/>
              <a:buAutoNum type="arabicPeriod"/>
            </a:pPr>
            <a:r>
              <a:rPr lang="en-AU" b="1" i="0" u="none" strike="noStrike" dirty="0">
                <a:solidFill>
                  <a:srgbClr val="000000"/>
                </a:solidFill>
                <a:effectLst/>
              </a:rPr>
              <a:t>Why does this matter?</a:t>
            </a:r>
            <a:endParaRPr lang="en-AU" b="0" i="0" u="none" strike="noStrike" dirty="0">
              <a:solidFill>
                <a:srgbClr val="000000"/>
              </a:solidFill>
              <a:effectLst/>
            </a:endParaRPr>
          </a:p>
          <a:p>
            <a:pPr marL="742950" lvl="1" indent="-285750" algn="l">
              <a:buFont typeface="+mj-lt"/>
              <a:buAutoNum type="arabicPeriod"/>
            </a:pPr>
            <a:r>
              <a:rPr lang="en-AU" b="1" i="0" u="none" strike="noStrike" dirty="0">
                <a:solidFill>
                  <a:srgbClr val="000000"/>
                </a:solidFill>
                <a:effectLst/>
              </a:rPr>
              <a:t>Big-O notation helps classify algorithms into categories</a:t>
            </a:r>
            <a:r>
              <a:rPr lang="en-AU" b="0" i="0" u="none" strike="noStrike" dirty="0">
                <a:solidFill>
                  <a:srgbClr val="000000"/>
                </a:solidFill>
                <a:effectLst/>
              </a:rPr>
              <a:t>, ensuring we choose efficient solutions.</a:t>
            </a:r>
          </a:p>
          <a:p>
            <a:pPr marL="742950" lvl="1" indent="-285750" algn="l">
              <a:buFont typeface="+mj-lt"/>
              <a:buAutoNum type="arabicPeriod"/>
            </a:pPr>
            <a:r>
              <a:rPr lang="en-AU" b="0" i="0" u="none" strike="noStrike" dirty="0">
                <a:solidFill>
                  <a:srgbClr val="000000"/>
                </a:solidFill>
                <a:effectLst/>
              </a:rPr>
              <a:t>It emphasizes that </a:t>
            </a:r>
            <a:r>
              <a:rPr lang="en-AU" b="1" i="0" u="none" strike="noStrike" dirty="0">
                <a:solidFill>
                  <a:srgbClr val="000000"/>
                </a:solidFill>
                <a:effectLst/>
              </a:rPr>
              <a:t>higher-degree terms dominate</a:t>
            </a:r>
            <a:r>
              <a:rPr lang="en-AU" b="0" i="0" u="none" strike="noStrike" dirty="0">
                <a:solidFill>
                  <a:srgbClr val="000000"/>
                </a:solidFill>
                <a:effectLst/>
              </a:rPr>
              <a:t> growth as input size increases.</a:t>
            </a:r>
          </a:p>
          <a:p>
            <a:endParaRPr lang="en-US" dirty="0"/>
          </a:p>
        </p:txBody>
      </p:sp>
      <p:sp>
        <p:nvSpPr>
          <p:cNvPr id="4" name="Slide Number Placeholder 3"/>
          <p:cNvSpPr>
            <a:spLocks noGrp="1"/>
          </p:cNvSpPr>
          <p:nvPr>
            <p:ph type="sldNum" sz="quarter" idx="10"/>
          </p:nvPr>
        </p:nvSpPr>
        <p:spPr/>
        <p:txBody>
          <a:bodyPr/>
          <a:lstStyle/>
          <a:p>
            <a:fld id="{745A6AB6-5BBF-46A3-830D-CC31A12677B3}" type="slidenum">
              <a:rPr lang="en-US" smtClean="0"/>
              <a:t>26</a:t>
            </a:fld>
            <a:endParaRPr lang="en-US"/>
          </a:p>
        </p:txBody>
      </p:sp>
    </p:spTree>
    <p:extLst>
      <p:ext uri="{BB962C8B-B14F-4D97-AF65-F5344CB8AC3E}">
        <p14:creationId xmlns:p14="http://schemas.microsoft.com/office/powerpoint/2010/main" val="15437914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000000"/>
                </a:solidFill>
                <a:effectLst/>
              </a:rPr>
              <a:t>Big-O notation simplifies </a:t>
            </a:r>
            <a:r>
              <a:rPr lang="en-AU" b="1" i="0" u="none" strike="noStrike" dirty="0">
                <a:solidFill>
                  <a:srgbClr val="000000"/>
                </a:solidFill>
                <a:effectLst/>
              </a:rPr>
              <a:t>algorithm complexity</a:t>
            </a:r>
            <a:r>
              <a:rPr lang="en-AU" b="0" i="0" u="none" strike="noStrike" dirty="0">
                <a:solidFill>
                  <a:srgbClr val="000000"/>
                </a:solidFill>
                <a:effectLst/>
              </a:rPr>
              <a:t> by focusing on how a function grows as input size increases.</a:t>
            </a:r>
          </a:p>
          <a:p>
            <a:pPr algn="l">
              <a:buFont typeface="+mj-lt"/>
              <a:buAutoNum type="arabicPeriod"/>
            </a:pPr>
            <a:r>
              <a:rPr lang="en-AU" b="1" i="0" u="none" strike="noStrike" dirty="0">
                <a:solidFill>
                  <a:srgbClr val="000000"/>
                </a:solidFill>
                <a:effectLst/>
              </a:rPr>
              <a:t>Key Rules</a:t>
            </a:r>
            <a:endParaRPr lang="en-AU" b="0" i="0" u="none" strike="noStrike" dirty="0">
              <a:solidFill>
                <a:srgbClr val="000000"/>
              </a:solidFill>
              <a:effectLst/>
            </a:endParaRPr>
          </a:p>
          <a:p>
            <a:pPr marL="742950" lvl="1" indent="-285750" algn="l">
              <a:buFont typeface="+mj-lt"/>
              <a:buAutoNum type="arabicPeriod"/>
            </a:pPr>
            <a:r>
              <a:rPr lang="en-AU" b="0" i="0" u="none" strike="noStrike" dirty="0">
                <a:solidFill>
                  <a:srgbClr val="000000"/>
                </a:solidFill>
                <a:effectLst/>
              </a:rPr>
              <a:t>If a function is a </a:t>
            </a:r>
            <a:r>
              <a:rPr lang="en-AU" b="1" i="0" u="none" strike="noStrike" dirty="0">
                <a:solidFill>
                  <a:srgbClr val="000000"/>
                </a:solidFill>
                <a:effectLst/>
              </a:rPr>
              <a:t>polynomial of degree d</a:t>
            </a:r>
            <a:r>
              <a:rPr lang="en-AU" b="0" i="0" u="none" strike="noStrike" dirty="0">
                <a:solidFill>
                  <a:srgbClr val="000000"/>
                </a:solidFill>
                <a:effectLst/>
              </a:rPr>
              <a:t>, its Big-O is </a:t>
            </a:r>
            <a:r>
              <a:rPr lang="en-AU" b="1" i="0" u="none" strike="noStrike" dirty="0">
                <a:solidFill>
                  <a:srgbClr val="000000"/>
                </a:solidFill>
                <a:effectLst/>
              </a:rPr>
              <a:t>O(nᵈ)</a:t>
            </a:r>
            <a:r>
              <a:rPr lang="en-AU" b="0" i="0" u="none" strike="noStrike" dirty="0">
                <a:solidFill>
                  <a:srgbClr val="000000"/>
                </a:solidFill>
                <a:effectLst/>
              </a:rPr>
              <a:t>.</a:t>
            </a:r>
          </a:p>
          <a:p>
            <a:pPr marL="742950" lvl="1" indent="-285750" algn="l">
              <a:buFont typeface="+mj-lt"/>
              <a:buAutoNum type="arabicPeriod"/>
            </a:pPr>
            <a:r>
              <a:rPr lang="en-AU" b="1" i="0" u="none" strike="noStrike" dirty="0">
                <a:solidFill>
                  <a:srgbClr val="000000"/>
                </a:solidFill>
                <a:effectLst/>
              </a:rPr>
              <a:t>Ignore lower-order terms</a:t>
            </a:r>
            <a:r>
              <a:rPr lang="en-AU" b="0" i="0" u="none" strike="noStrike" dirty="0">
                <a:solidFill>
                  <a:srgbClr val="000000"/>
                </a:solidFill>
                <a:effectLst/>
              </a:rPr>
              <a:t> because they become insignificant for large </a:t>
            </a:r>
            <a:r>
              <a:rPr lang="en-AU" b="1" i="0" u="none" strike="noStrike" dirty="0">
                <a:solidFill>
                  <a:srgbClr val="000000"/>
                </a:solidFill>
                <a:effectLst/>
              </a:rPr>
              <a:t>n</a:t>
            </a:r>
            <a:r>
              <a:rPr lang="en-AU" b="0" i="0" u="none" strike="noStrike" dirty="0">
                <a:solidFill>
                  <a:srgbClr val="000000"/>
                </a:solidFill>
                <a:effectLst/>
              </a:rPr>
              <a:t>.</a:t>
            </a:r>
          </a:p>
          <a:p>
            <a:pPr marL="742950" lvl="1" indent="-285750" algn="l">
              <a:buFont typeface="+mj-lt"/>
              <a:buAutoNum type="arabicPeriod"/>
            </a:pPr>
            <a:r>
              <a:rPr lang="en-AU" b="1" i="0" u="none" strike="noStrike" dirty="0">
                <a:solidFill>
                  <a:srgbClr val="000000"/>
                </a:solidFill>
                <a:effectLst/>
              </a:rPr>
              <a:t>Ignore constant factors</a:t>
            </a:r>
            <a:r>
              <a:rPr lang="en-AU" b="0" i="0" u="none" strike="noStrike" dirty="0">
                <a:solidFill>
                  <a:srgbClr val="000000"/>
                </a:solidFill>
                <a:effectLst/>
              </a:rPr>
              <a:t> since they do not affect the growth rate.</a:t>
            </a:r>
          </a:p>
          <a:p>
            <a:pPr algn="l">
              <a:buFont typeface="+mj-lt"/>
              <a:buAutoNum type="arabicPeriod"/>
            </a:pPr>
            <a:r>
              <a:rPr lang="en-AU" b="1" i="0" u="none" strike="noStrike" dirty="0">
                <a:solidFill>
                  <a:srgbClr val="000000"/>
                </a:solidFill>
                <a:effectLst/>
              </a:rPr>
              <a:t>Use the Smallest Possible Degree</a:t>
            </a:r>
            <a:endParaRPr lang="en-AU" b="0" i="0" u="none" strike="noStrike" dirty="0">
              <a:solidFill>
                <a:srgbClr val="000000"/>
              </a:solidFill>
              <a:effectLst/>
            </a:endParaRPr>
          </a:p>
          <a:p>
            <a:pPr marL="742950" lvl="1" indent="-285750" algn="l">
              <a:buFont typeface="+mj-lt"/>
              <a:buAutoNum type="arabicPeriod"/>
            </a:pPr>
            <a:r>
              <a:rPr lang="en-AU" b="0" i="0" u="none" strike="noStrike" dirty="0">
                <a:solidFill>
                  <a:srgbClr val="000000"/>
                </a:solidFill>
                <a:effectLst/>
              </a:rPr>
              <a:t>While </a:t>
            </a:r>
            <a:r>
              <a:rPr lang="en-AU" b="1" i="0" u="none" strike="noStrike" dirty="0">
                <a:solidFill>
                  <a:srgbClr val="000000"/>
                </a:solidFill>
                <a:effectLst/>
              </a:rPr>
              <a:t>2n is technically O(n⁵⁰)</a:t>
            </a:r>
            <a:r>
              <a:rPr lang="en-AU" b="0" i="0" u="none" strike="noStrike" dirty="0">
                <a:solidFill>
                  <a:srgbClr val="000000"/>
                </a:solidFill>
                <a:effectLst/>
              </a:rPr>
              <a:t>, it’s not a meaningful bound.</a:t>
            </a:r>
          </a:p>
          <a:p>
            <a:pPr marL="742950" lvl="1" indent="-285750" algn="l">
              <a:buFont typeface="+mj-lt"/>
              <a:buAutoNum type="arabicPeriod"/>
            </a:pPr>
            <a:r>
              <a:rPr lang="en-AU" b="0" i="0" u="none" strike="noStrike" dirty="0">
                <a:solidFill>
                  <a:srgbClr val="000000"/>
                </a:solidFill>
                <a:effectLst/>
              </a:rPr>
              <a:t>Instead, we express it as </a:t>
            </a:r>
            <a:r>
              <a:rPr lang="en-AU" b="1" i="0" u="none" strike="noStrike" dirty="0">
                <a:solidFill>
                  <a:srgbClr val="000000"/>
                </a:solidFill>
                <a:effectLst/>
              </a:rPr>
              <a:t>O(n)</a:t>
            </a:r>
            <a:r>
              <a:rPr lang="en-AU" b="0" i="0" u="none" strike="noStrike" dirty="0">
                <a:solidFill>
                  <a:srgbClr val="000000"/>
                </a:solidFill>
                <a:effectLst/>
              </a:rPr>
              <a:t>, using the </a:t>
            </a:r>
            <a:r>
              <a:rPr lang="en-AU" b="1" i="0" u="none" strike="noStrike" dirty="0">
                <a:solidFill>
                  <a:srgbClr val="000000"/>
                </a:solidFill>
                <a:effectLst/>
              </a:rPr>
              <a:t>smallest dominant term</a:t>
            </a:r>
            <a:r>
              <a:rPr lang="en-AU" b="0" i="0" u="none" strike="noStrike" dirty="0">
                <a:solidFill>
                  <a:srgbClr val="000000"/>
                </a:solidFill>
                <a:effectLst/>
              </a:rPr>
              <a:t>.</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27</a:t>
            </a:fld>
            <a:endParaRPr lang="en-AU"/>
          </a:p>
        </p:txBody>
      </p:sp>
    </p:spTree>
    <p:extLst>
      <p:ext uri="{BB962C8B-B14F-4D97-AF65-F5344CB8AC3E}">
        <p14:creationId xmlns:p14="http://schemas.microsoft.com/office/powerpoint/2010/main" val="9138234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000000"/>
                </a:solidFill>
                <a:effectLst/>
              </a:rPr>
              <a:t>In algorithm analysis, we count the number of </a:t>
            </a:r>
            <a:r>
              <a:rPr lang="en-AU" b="1" i="0" u="none" strike="noStrike" dirty="0">
                <a:solidFill>
                  <a:srgbClr val="000000"/>
                </a:solidFill>
                <a:effectLst/>
              </a:rPr>
              <a:t>basic operations</a:t>
            </a:r>
            <a:r>
              <a:rPr lang="en-AU" b="0" i="0" u="none" strike="noStrike" dirty="0">
                <a:solidFill>
                  <a:srgbClr val="000000"/>
                </a:solidFill>
                <a:effectLst/>
              </a:rPr>
              <a:t> executed as a function of input size.</a:t>
            </a:r>
          </a:p>
          <a:p>
            <a:pPr algn="l">
              <a:buFont typeface="+mj-lt"/>
              <a:buAutoNum type="arabicPeriod"/>
            </a:pPr>
            <a:r>
              <a:rPr lang="en-AU" b="1" i="0" u="none" strike="noStrike" dirty="0">
                <a:solidFill>
                  <a:srgbClr val="000000"/>
                </a:solidFill>
                <a:effectLst/>
              </a:rPr>
              <a:t>Examples of Operation Counts</a:t>
            </a:r>
            <a:endParaRPr lang="en-AU" b="0" i="0" u="none" strike="noStrike" dirty="0">
              <a:solidFill>
                <a:srgbClr val="000000"/>
              </a:solidFill>
              <a:effectLst/>
            </a:endParaRPr>
          </a:p>
          <a:p>
            <a:pPr marL="742950" lvl="1" indent="-285750" algn="l">
              <a:buFont typeface="+mj-lt"/>
              <a:buAutoNum type="arabicPeriod"/>
            </a:pPr>
            <a:r>
              <a:rPr lang="en-AU" b="1" i="0" u="none" strike="noStrike" dirty="0">
                <a:solidFill>
                  <a:srgbClr val="000000"/>
                </a:solidFill>
                <a:effectLst/>
              </a:rPr>
              <a:t>first function:</a:t>
            </a:r>
            <a:r>
              <a:rPr lang="en-AU" b="0" i="0" u="none" strike="noStrike" dirty="0">
                <a:solidFill>
                  <a:srgbClr val="000000"/>
                </a:solidFill>
                <a:effectLst/>
              </a:rPr>
              <a:t> Takes a constant number of operations (</a:t>
            </a:r>
            <a:r>
              <a:rPr lang="en-AU" b="1" i="0" u="none" strike="noStrike" dirty="0">
                <a:solidFill>
                  <a:srgbClr val="000000"/>
                </a:solidFill>
                <a:effectLst/>
              </a:rPr>
              <a:t>T(1) = 2 → O(1)</a:t>
            </a:r>
            <a:r>
              <a:rPr lang="en-AU" b="0" i="0" u="none" strike="noStrike" dirty="0">
                <a:solidFill>
                  <a:srgbClr val="000000"/>
                </a:solidFill>
                <a:effectLst/>
              </a:rPr>
              <a:t>).</a:t>
            </a:r>
          </a:p>
          <a:p>
            <a:pPr marL="742950" lvl="1" indent="-285750" algn="l">
              <a:buFont typeface="+mj-lt"/>
              <a:buAutoNum type="arabicPeriod"/>
            </a:pPr>
            <a:r>
              <a:rPr lang="en-AU" b="1" i="0" u="none" strike="noStrike" dirty="0">
                <a:solidFill>
                  <a:srgbClr val="000000"/>
                </a:solidFill>
                <a:effectLst/>
              </a:rPr>
              <a:t>argmax function:</a:t>
            </a:r>
            <a:r>
              <a:rPr lang="en-AU" b="0" i="0" u="none" strike="noStrike" dirty="0">
                <a:solidFill>
                  <a:srgbClr val="000000"/>
                </a:solidFill>
                <a:effectLst/>
              </a:rPr>
              <a:t> Runs in </a:t>
            </a:r>
            <a:r>
              <a:rPr lang="en-AU" b="1" i="0" u="none" strike="noStrike" dirty="0">
                <a:solidFill>
                  <a:srgbClr val="000000"/>
                </a:solidFill>
                <a:effectLst/>
              </a:rPr>
              <a:t>T(n) = 5n + 2</a:t>
            </a:r>
            <a:r>
              <a:rPr lang="en-AU" b="0" i="0" u="none" strike="noStrike" dirty="0">
                <a:solidFill>
                  <a:srgbClr val="000000"/>
                </a:solidFill>
                <a:effectLst/>
              </a:rPr>
              <a:t>, meaning it has </a:t>
            </a:r>
            <a:r>
              <a:rPr lang="en-AU" b="1" i="0" u="none" strike="noStrike" dirty="0">
                <a:solidFill>
                  <a:srgbClr val="000000"/>
                </a:solidFill>
                <a:effectLst/>
              </a:rPr>
              <a:t>linear time complexity (O(n))</a:t>
            </a:r>
            <a:r>
              <a:rPr lang="en-AU" b="0" i="0" u="none" strike="noStrike" dirty="0">
                <a:solidFill>
                  <a:srgbClr val="000000"/>
                </a:solidFill>
                <a:effectLst/>
              </a:rPr>
              <a:t>.</a:t>
            </a:r>
          </a:p>
          <a:p>
            <a:pPr marL="742950" lvl="1" indent="-285750" algn="l">
              <a:buFont typeface="+mj-lt"/>
              <a:buAutoNum type="arabicPeriod"/>
            </a:pPr>
            <a:r>
              <a:rPr lang="en-AU" b="1" i="0" u="none" strike="noStrike" dirty="0" err="1">
                <a:solidFill>
                  <a:srgbClr val="000000"/>
                </a:solidFill>
                <a:effectLst/>
              </a:rPr>
              <a:t>possible_products</a:t>
            </a:r>
            <a:r>
              <a:rPr lang="en-AU" b="1" i="0" u="none" strike="noStrike" dirty="0">
                <a:solidFill>
                  <a:srgbClr val="000000"/>
                </a:solidFill>
                <a:effectLst/>
              </a:rPr>
              <a:t> function:</a:t>
            </a:r>
            <a:r>
              <a:rPr lang="en-AU" b="0" i="0" u="none" strike="noStrike" dirty="0">
                <a:solidFill>
                  <a:srgbClr val="000000"/>
                </a:solidFill>
                <a:effectLst/>
              </a:rPr>
              <a:t> Runs in </a:t>
            </a:r>
            <a:r>
              <a:rPr lang="en-AU" b="1" i="0" u="none" strike="noStrike" dirty="0">
                <a:solidFill>
                  <a:srgbClr val="000000"/>
                </a:solidFill>
                <a:effectLst/>
              </a:rPr>
              <a:t>T(n) = 5n² + n + 3</a:t>
            </a:r>
            <a:r>
              <a:rPr lang="en-AU" b="0" i="0" u="none" strike="noStrike" dirty="0">
                <a:solidFill>
                  <a:srgbClr val="000000"/>
                </a:solidFill>
                <a:effectLst/>
              </a:rPr>
              <a:t>, showing </a:t>
            </a:r>
            <a:r>
              <a:rPr lang="en-AU" b="1" i="0" u="none" strike="noStrike" dirty="0">
                <a:solidFill>
                  <a:srgbClr val="000000"/>
                </a:solidFill>
                <a:effectLst/>
              </a:rPr>
              <a:t>quadratic growth (O(n²))</a:t>
            </a:r>
            <a:r>
              <a:rPr lang="en-AU" b="0" i="0" u="none" strike="noStrike" dirty="0">
                <a:solidFill>
                  <a:srgbClr val="000000"/>
                </a:solidFill>
                <a:effectLst/>
              </a:rPr>
              <a:t>.</a:t>
            </a:r>
          </a:p>
          <a:p>
            <a:pPr algn="l">
              <a:buFont typeface="+mj-lt"/>
              <a:buAutoNum type="arabicPeriod"/>
            </a:pPr>
            <a:r>
              <a:rPr lang="en-AU" b="1" i="0" u="none" strike="noStrike" dirty="0">
                <a:solidFill>
                  <a:srgbClr val="000000"/>
                </a:solidFill>
                <a:effectLst/>
              </a:rPr>
              <a:t>Ignoring Constants in Big-O Notation</a:t>
            </a:r>
            <a:endParaRPr lang="en-AU" b="0" i="0" u="none" strike="noStrike" dirty="0">
              <a:solidFill>
                <a:srgbClr val="000000"/>
              </a:solidFill>
              <a:effectLst/>
            </a:endParaRPr>
          </a:p>
          <a:p>
            <a:pPr marL="742950" lvl="1" indent="-285750" algn="l">
              <a:buFont typeface="+mj-lt"/>
              <a:buAutoNum type="arabicPeriod"/>
            </a:pPr>
            <a:r>
              <a:rPr lang="en-AU" b="0" i="0" u="none" strike="noStrike" dirty="0">
                <a:solidFill>
                  <a:srgbClr val="000000"/>
                </a:solidFill>
                <a:effectLst/>
              </a:rPr>
              <a:t>As </a:t>
            </a:r>
            <a:r>
              <a:rPr lang="en-AU" b="1" i="0" u="none" strike="noStrike" dirty="0">
                <a:solidFill>
                  <a:srgbClr val="000000"/>
                </a:solidFill>
                <a:effectLst/>
              </a:rPr>
              <a:t>n grows</a:t>
            </a:r>
            <a:r>
              <a:rPr lang="en-AU" b="0" i="0" u="none" strike="noStrike" dirty="0">
                <a:solidFill>
                  <a:srgbClr val="000000"/>
                </a:solidFill>
                <a:effectLst/>
              </a:rPr>
              <a:t>, constants like </a:t>
            </a:r>
            <a:r>
              <a:rPr lang="en-AU" b="1" i="0" u="none" strike="noStrike" dirty="0">
                <a:solidFill>
                  <a:srgbClr val="000000"/>
                </a:solidFill>
                <a:effectLst/>
              </a:rPr>
              <a:t>5 or 3</a:t>
            </a:r>
            <a:r>
              <a:rPr lang="en-AU" b="0" i="0" u="none" strike="noStrike" dirty="0">
                <a:solidFill>
                  <a:srgbClr val="000000"/>
                </a:solidFill>
                <a:effectLst/>
              </a:rPr>
              <a:t> become </a:t>
            </a:r>
            <a:r>
              <a:rPr lang="en-AU" b="1" i="0" u="none" strike="noStrike" dirty="0">
                <a:solidFill>
                  <a:srgbClr val="000000"/>
                </a:solidFill>
                <a:effectLst/>
              </a:rPr>
              <a:t>insignificant</a:t>
            </a:r>
            <a:r>
              <a:rPr lang="en-AU" b="0" i="0" u="none" strike="noStrike" dirty="0">
                <a:solidFill>
                  <a:srgbClr val="000000"/>
                </a:solidFill>
                <a:effectLst/>
              </a:rPr>
              <a:t>.</a:t>
            </a:r>
          </a:p>
          <a:p>
            <a:pPr marL="742950" lvl="1" indent="-285750" algn="l">
              <a:buFont typeface="+mj-lt"/>
              <a:buAutoNum type="arabicPeriod"/>
            </a:pPr>
            <a:r>
              <a:rPr lang="en-AU" b="0" i="0" u="none" strike="noStrike" dirty="0">
                <a:solidFill>
                  <a:srgbClr val="000000"/>
                </a:solidFill>
                <a:effectLst/>
              </a:rPr>
              <a:t>We generalize equations by replacing constants with </a:t>
            </a:r>
            <a:r>
              <a:rPr lang="en-AU" b="1" i="0" u="none" strike="noStrike" dirty="0">
                <a:solidFill>
                  <a:srgbClr val="000000"/>
                </a:solidFill>
                <a:effectLst/>
              </a:rPr>
              <a:t>c</a:t>
            </a:r>
            <a:r>
              <a:rPr lang="en-AU" b="0" i="0" u="none" strike="noStrike" dirty="0">
                <a:solidFill>
                  <a:srgbClr val="000000"/>
                </a:solidFill>
                <a:effectLst/>
              </a:rPr>
              <a:t> (e.g., </a:t>
            </a:r>
            <a:r>
              <a:rPr lang="en-AU" b="1" i="0" u="none" strike="noStrike" dirty="0">
                <a:solidFill>
                  <a:srgbClr val="000000"/>
                </a:solidFill>
                <a:effectLst/>
              </a:rPr>
              <a:t>T(n) = c₀n² + n + c₁</a:t>
            </a:r>
            <a:r>
              <a:rPr lang="en-AU" b="0" i="0" u="none" strike="noStrike" dirty="0">
                <a:solidFill>
                  <a:srgbClr val="000000"/>
                </a:solidFill>
                <a:effectLst/>
              </a:rPr>
              <a:t>).</a:t>
            </a:r>
          </a:p>
          <a:p>
            <a:pPr marL="742950" lvl="1" indent="-285750" algn="l">
              <a:buFont typeface="+mj-lt"/>
              <a:buAutoNum type="arabicPeriod"/>
            </a:pPr>
            <a:r>
              <a:rPr lang="en-AU" b="0" i="0" u="none" strike="noStrike" dirty="0">
                <a:solidFill>
                  <a:srgbClr val="000000"/>
                </a:solidFill>
                <a:effectLst/>
              </a:rPr>
              <a:t>This simplifies analysis and focuses only on the </a:t>
            </a:r>
            <a:r>
              <a:rPr lang="en-AU" b="1" i="0" u="none" strike="noStrike" dirty="0">
                <a:solidFill>
                  <a:srgbClr val="000000"/>
                </a:solidFill>
                <a:effectLst/>
              </a:rPr>
              <a:t>dominant term</a:t>
            </a:r>
            <a:r>
              <a:rPr lang="en-AU" b="0" i="0" u="none" strike="noStrike" dirty="0">
                <a:solidFill>
                  <a:srgbClr val="000000"/>
                </a:solidFill>
                <a:effectLst/>
              </a:rPr>
              <a:t> that affects growth rate.</a:t>
            </a:r>
          </a:p>
          <a:p>
            <a:endParaRPr lang="en-US" dirty="0"/>
          </a:p>
        </p:txBody>
      </p:sp>
      <p:sp>
        <p:nvSpPr>
          <p:cNvPr id="4" name="Slide Number Placeholder 3"/>
          <p:cNvSpPr>
            <a:spLocks noGrp="1"/>
          </p:cNvSpPr>
          <p:nvPr>
            <p:ph type="sldNum" sz="quarter" idx="10"/>
          </p:nvPr>
        </p:nvSpPr>
        <p:spPr/>
        <p:txBody>
          <a:bodyPr/>
          <a:lstStyle/>
          <a:p>
            <a:fld id="{745A6AB6-5BBF-46A3-830D-CC31A12677B3}" type="slidenum">
              <a:rPr lang="en-US" smtClean="0"/>
              <a:t>28</a:t>
            </a:fld>
            <a:endParaRPr lang="en-US"/>
          </a:p>
        </p:txBody>
      </p:sp>
    </p:spTree>
    <p:extLst>
      <p:ext uri="{BB962C8B-B14F-4D97-AF65-F5344CB8AC3E}">
        <p14:creationId xmlns:p14="http://schemas.microsoft.com/office/powerpoint/2010/main" val="3845076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u="none" strike="noStrike" dirty="0">
                <a:solidFill>
                  <a:srgbClr val="000000"/>
                </a:solidFill>
                <a:effectLst/>
              </a:rPr>
              <a:t>Big-O notation </a:t>
            </a:r>
            <a:r>
              <a:rPr lang="en-AU" b="1" i="0" u="none" strike="noStrike" dirty="0">
                <a:solidFill>
                  <a:srgbClr val="000000"/>
                </a:solidFill>
                <a:effectLst/>
              </a:rPr>
              <a:t>simplifies complexity analysis</a:t>
            </a:r>
            <a:r>
              <a:rPr lang="en-AU" b="0" i="0" u="none" strike="noStrike" dirty="0">
                <a:solidFill>
                  <a:srgbClr val="000000"/>
                </a:solidFill>
                <a:effectLst/>
              </a:rPr>
              <a:t> by ignoring </a:t>
            </a:r>
            <a:r>
              <a:rPr lang="en-AU" b="1" i="0" u="none" strike="noStrike" dirty="0">
                <a:solidFill>
                  <a:srgbClr val="000000"/>
                </a:solidFill>
                <a:effectLst/>
              </a:rPr>
              <a:t>constants and lower-order terms</a:t>
            </a:r>
            <a:r>
              <a:rPr lang="en-AU" b="0" i="0" u="none" strike="noStrike" dirty="0">
                <a:solidFill>
                  <a:srgbClr val="000000"/>
                </a:solidFill>
                <a:effectLst/>
              </a:rPr>
              <a:t>, making it easier to compare algorithms.</a:t>
            </a:r>
          </a:p>
          <a:p>
            <a:pPr algn="l">
              <a:buFont typeface="+mj-lt"/>
              <a:buAutoNum type="arabicPeriod"/>
            </a:pPr>
            <a:r>
              <a:rPr lang="en-AU" b="1" i="0" u="none" strike="noStrike" dirty="0">
                <a:solidFill>
                  <a:srgbClr val="000000"/>
                </a:solidFill>
                <a:effectLst/>
              </a:rPr>
              <a:t>Simplifying Complexity Expressions</a:t>
            </a:r>
            <a:endParaRPr lang="en-AU" b="0" i="0" u="none" strike="noStrike" dirty="0">
              <a:solidFill>
                <a:srgbClr val="000000"/>
              </a:solidFill>
              <a:effectLst/>
            </a:endParaRPr>
          </a:p>
          <a:p>
            <a:pPr marL="742950" lvl="1" indent="-285750" algn="l">
              <a:buFont typeface="+mj-lt"/>
              <a:buAutoNum type="arabicPeriod"/>
            </a:pPr>
            <a:r>
              <a:rPr lang="en-AU" b="0" i="0" u="none" strike="noStrike" dirty="0">
                <a:solidFill>
                  <a:srgbClr val="000000"/>
                </a:solidFill>
                <a:effectLst/>
              </a:rPr>
              <a:t>Drop </a:t>
            </a:r>
            <a:r>
              <a:rPr lang="en-AU" b="1" i="0" u="none" strike="noStrike" dirty="0">
                <a:solidFill>
                  <a:srgbClr val="000000"/>
                </a:solidFill>
                <a:effectLst/>
              </a:rPr>
              <a:t>constant multipliers</a:t>
            </a:r>
            <a:r>
              <a:rPr lang="en-AU" b="0" i="0" u="none" strike="noStrike" dirty="0">
                <a:solidFill>
                  <a:srgbClr val="000000"/>
                </a:solidFill>
                <a:effectLst/>
              </a:rPr>
              <a:t> because they do not affect growth rate.</a:t>
            </a:r>
          </a:p>
          <a:p>
            <a:pPr marL="742950" lvl="1" indent="-285750" algn="l">
              <a:buFont typeface="+mj-lt"/>
              <a:buAutoNum type="arabicPeriod"/>
            </a:pPr>
            <a:r>
              <a:rPr lang="en-AU" b="0" i="0" u="none" strike="noStrike" dirty="0">
                <a:solidFill>
                  <a:srgbClr val="000000"/>
                </a:solidFill>
                <a:effectLst/>
              </a:rPr>
              <a:t>Ignore </a:t>
            </a:r>
            <a:r>
              <a:rPr lang="en-AU" b="1" i="0" u="none" strike="noStrike" dirty="0">
                <a:solidFill>
                  <a:srgbClr val="000000"/>
                </a:solidFill>
                <a:effectLst/>
              </a:rPr>
              <a:t>lower-order terms</a:t>
            </a:r>
            <a:r>
              <a:rPr lang="en-AU" b="0" i="0" u="none" strike="noStrike" dirty="0">
                <a:solidFill>
                  <a:srgbClr val="000000"/>
                </a:solidFill>
                <a:effectLst/>
              </a:rPr>
              <a:t> as they become insignificant for large </a:t>
            </a:r>
            <a:r>
              <a:rPr lang="en-AU" b="1" i="0" u="none" strike="noStrike" dirty="0">
                <a:solidFill>
                  <a:srgbClr val="000000"/>
                </a:solidFill>
                <a:effectLst/>
              </a:rPr>
              <a:t>n</a:t>
            </a:r>
            <a:r>
              <a:rPr lang="en-AU" b="0" i="0" u="none" strike="noStrike" dirty="0">
                <a:solidFill>
                  <a:srgbClr val="000000"/>
                </a:solidFill>
                <a:effectLst/>
              </a:rPr>
              <a:t>.</a:t>
            </a:r>
          </a:p>
          <a:p>
            <a:pPr algn="l">
              <a:buFont typeface="+mj-lt"/>
              <a:buAutoNum type="arabicPeriod"/>
            </a:pPr>
            <a:r>
              <a:rPr lang="en-AU" b="1" i="0" u="none" strike="noStrike" dirty="0">
                <a:solidFill>
                  <a:srgbClr val="000000"/>
                </a:solidFill>
                <a:effectLst/>
              </a:rPr>
              <a:t>Examples of Big-O Notation</a:t>
            </a:r>
            <a:endParaRPr lang="en-AU" b="0" i="0" u="none" strike="noStrike" dirty="0">
              <a:solidFill>
                <a:srgbClr val="000000"/>
              </a:solidFill>
              <a:effectLst/>
            </a:endParaRPr>
          </a:p>
          <a:p>
            <a:pPr marL="742950" lvl="1" indent="-285750" algn="l">
              <a:buFont typeface="+mj-lt"/>
              <a:buAutoNum type="arabicPeriod"/>
            </a:pPr>
            <a:r>
              <a:rPr lang="en-AU" b="1" i="0" u="none" strike="noStrike" dirty="0">
                <a:solidFill>
                  <a:srgbClr val="000000"/>
                </a:solidFill>
                <a:effectLst/>
              </a:rPr>
              <a:t>first function → O(1)</a:t>
            </a:r>
            <a:r>
              <a:rPr lang="en-AU" b="0" i="0" u="none" strike="noStrike" dirty="0">
                <a:solidFill>
                  <a:srgbClr val="000000"/>
                </a:solidFill>
                <a:effectLst/>
              </a:rPr>
              <a:t> (constant time, input size does not matter).</a:t>
            </a:r>
          </a:p>
          <a:p>
            <a:pPr marL="742950" lvl="1" indent="-285750" algn="l">
              <a:buFont typeface="+mj-lt"/>
              <a:buAutoNum type="arabicPeriod"/>
            </a:pPr>
            <a:r>
              <a:rPr lang="en-AU" b="1" i="0" u="none" strike="noStrike" dirty="0">
                <a:solidFill>
                  <a:srgbClr val="000000"/>
                </a:solidFill>
                <a:effectLst/>
              </a:rPr>
              <a:t>argmax function → O(n)</a:t>
            </a:r>
            <a:r>
              <a:rPr lang="en-AU" b="0" i="0" u="none" strike="noStrike" dirty="0">
                <a:solidFill>
                  <a:srgbClr val="000000"/>
                </a:solidFill>
                <a:effectLst/>
              </a:rPr>
              <a:t> (linear time, scales with input size).</a:t>
            </a:r>
          </a:p>
          <a:p>
            <a:pPr marL="742950" lvl="1" indent="-285750" algn="l">
              <a:buFont typeface="+mj-lt"/>
              <a:buAutoNum type="arabicPeriod"/>
            </a:pPr>
            <a:r>
              <a:rPr lang="en-AU" b="1" i="0" u="none" strike="noStrike" dirty="0" err="1">
                <a:solidFill>
                  <a:srgbClr val="000000"/>
                </a:solidFill>
                <a:effectLst/>
              </a:rPr>
              <a:t>possible_products</a:t>
            </a:r>
            <a:r>
              <a:rPr lang="en-AU" b="1" i="0" u="none" strike="noStrike" dirty="0">
                <a:solidFill>
                  <a:srgbClr val="000000"/>
                </a:solidFill>
                <a:effectLst/>
              </a:rPr>
              <a:t> function → O(n²)</a:t>
            </a:r>
            <a:r>
              <a:rPr lang="en-AU" b="0" i="0" u="none" strike="noStrike" dirty="0">
                <a:solidFill>
                  <a:srgbClr val="000000"/>
                </a:solidFill>
                <a:effectLst/>
              </a:rPr>
              <a:t> (quadratic time, slower for large inputs).</a:t>
            </a:r>
          </a:p>
          <a:p>
            <a:pPr algn="l">
              <a:buFont typeface="+mj-lt"/>
              <a:buAutoNum type="arabicPeriod"/>
            </a:pPr>
            <a:r>
              <a:rPr lang="en-AU" b="1" i="0" u="none" strike="noStrike" dirty="0">
                <a:solidFill>
                  <a:srgbClr val="000000"/>
                </a:solidFill>
                <a:effectLst/>
              </a:rPr>
              <a:t>Convention for Constant Functions</a:t>
            </a:r>
            <a:endParaRPr lang="en-AU" b="0" i="0" u="none" strike="noStrike" dirty="0">
              <a:solidFill>
                <a:srgbClr val="000000"/>
              </a:solidFill>
              <a:effectLst/>
            </a:endParaRPr>
          </a:p>
          <a:p>
            <a:pPr marL="742950" lvl="1" indent="-285750" algn="l">
              <a:buFont typeface="+mj-lt"/>
              <a:buAutoNum type="arabicPeriod"/>
            </a:pPr>
            <a:r>
              <a:rPr lang="en-AU" b="0" i="0" u="none" strike="noStrike" dirty="0">
                <a:solidFill>
                  <a:srgbClr val="000000"/>
                </a:solidFill>
                <a:effectLst/>
              </a:rPr>
              <a:t>If an algorithm always runs in a fixed number of operations, we write it as </a:t>
            </a:r>
            <a:r>
              <a:rPr lang="en-AU" b="1" i="0" u="none" strike="noStrike" dirty="0">
                <a:solidFill>
                  <a:srgbClr val="000000"/>
                </a:solidFill>
                <a:effectLst/>
              </a:rPr>
              <a:t>O(1)</a:t>
            </a:r>
            <a:r>
              <a:rPr lang="en-AU" b="0" i="0" u="none" strike="noStrike" dirty="0">
                <a:solidFill>
                  <a:srgbClr val="000000"/>
                </a:solidFill>
                <a:effectLst/>
              </a:rPr>
              <a:t>.</a:t>
            </a:r>
          </a:p>
          <a:p>
            <a:pPr algn="l"/>
            <a:r>
              <a:rPr lang="en-AU" b="0" i="0" u="none" strike="noStrike" dirty="0">
                <a:solidFill>
                  <a:srgbClr val="000000"/>
                </a:solidFill>
                <a:effectLst/>
              </a:rPr>
              <a:t>Big-O helps </a:t>
            </a:r>
            <a:r>
              <a:rPr lang="en-AU" b="1" i="0" u="none" strike="noStrike" dirty="0">
                <a:solidFill>
                  <a:srgbClr val="000000"/>
                </a:solidFill>
                <a:effectLst/>
              </a:rPr>
              <a:t>quickly classify algorithm efficiency</a:t>
            </a:r>
            <a:r>
              <a:rPr lang="en-AU" b="0" i="0" u="none" strike="noStrike" dirty="0">
                <a:solidFill>
                  <a:srgbClr val="000000"/>
                </a:solidFill>
                <a:effectLst/>
              </a:rPr>
              <a:t>, guiding better choices in problem-solving.</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29</a:t>
            </a:fld>
            <a:endParaRPr lang="en-AU"/>
          </a:p>
        </p:txBody>
      </p:sp>
    </p:spTree>
    <p:extLst>
      <p:ext uri="{BB962C8B-B14F-4D97-AF65-F5344CB8AC3E}">
        <p14:creationId xmlns:p14="http://schemas.microsoft.com/office/powerpoint/2010/main" val="6814117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lstStyle>
            <a:lvl1pPr defTabSz="966702">
              <a:defRPr sz="2400">
                <a:solidFill>
                  <a:schemeClr val="tx1"/>
                </a:solidFill>
                <a:latin typeface="Times New Roman" charset="0"/>
                <a:ea typeface="ＭＳ Ｐゴシック" charset="0"/>
                <a:cs typeface="ＭＳ Ｐゴシック" charset="0"/>
              </a:defRPr>
            </a:lvl1pPr>
            <a:lvl2pPr marL="742883" indent="-285725" defTabSz="966702">
              <a:defRPr sz="2400">
                <a:solidFill>
                  <a:schemeClr val="tx1"/>
                </a:solidFill>
                <a:latin typeface="Times New Roman" charset="0"/>
                <a:ea typeface="ＭＳ Ｐゴシック" charset="0"/>
              </a:defRPr>
            </a:lvl2pPr>
            <a:lvl3pPr marL="1142898" indent="-228580" defTabSz="966702">
              <a:defRPr sz="2400">
                <a:solidFill>
                  <a:schemeClr val="tx1"/>
                </a:solidFill>
                <a:latin typeface="Times New Roman" charset="0"/>
                <a:ea typeface="ＭＳ Ｐゴシック" charset="0"/>
              </a:defRPr>
            </a:lvl3pPr>
            <a:lvl4pPr marL="1600057" indent="-228580" defTabSz="966702">
              <a:defRPr sz="2400">
                <a:solidFill>
                  <a:schemeClr val="tx1"/>
                </a:solidFill>
                <a:latin typeface="Times New Roman" charset="0"/>
                <a:ea typeface="ＭＳ Ｐゴシック" charset="0"/>
              </a:defRPr>
            </a:lvl4pPr>
            <a:lvl5pPr marL="2057217" indent="-228580" defTabSz="966702">
              <a:defRPr sz="2400">
                <a:solidFill>
                  <a:schemeClr val="tx1"/>
                </a:solidFill>
                <a:latin typeface="Times New Roman" charset="0"/>
                <a:ea typeface="ＭＳ Ｐゴシック" charset="0"/>
              </a:defRPr>
            </a:lvl5pPr>
            <a:lvl6pPr marL="251437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6pPr>
            <a:lvl7pPr marL="297153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7pPr>
            <a:lvl8pPr marL="342869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8pPr>
            <a:lvl9pPr marL="388585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9pPr>
          </a:lstStyle>
          <a:p>
            <a:fld id="{846E42FA-2434-C54C-9D2C-CFC8B9572352}" type="slidenum">
              <a:rPr lang="en-US" sz="1200"/>
              <a:pPr/>
              <a:t>30</a:t>
            </a:fld>
            <a:endParaRPr lang="en-US" sz="1200"/>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pPr algn="l"/>
            <a:r>
              <a:rPr lang="en-AU" b="0" i="0" u="none" strike="noStrike" dirty="0">
                <a:solidFill>
                  <a:srgbClr val="000000"/>
                </a:solidFill>
                <a:effectLst/>
              </a:rPr>
              <a:t>Algorithm efficiency varies based on the form of input. Different scenarios are considered when </a:t>
            </a:r>
            <a:r>
              <a:rPr lang="en-AU" b="0" i="0" u="none" strike="noStrike" dirty="0" err="1">
                <a:solidFill>
                  <a:srgbClr val="000000"/>
                </a:solidFill>
                <a:effectLst/>
              </a:rPr>
              <a:t>analyzing</a:t>
            </a:r>
            <a:r>
              <a:rPr lang="en-AU" b="0" i="0" u="none" strike="noStrike" dirty="0">
                <a:solidFill>
                  <a:srgbClr val="000000"/>
                </a:solidFill>
                <a:effectLst/>
              </a:rPr>
              <a:t> performance:</a:t>
            </a:r>
          </a:p>
          <a:p>
            <a:pPr algn="l">
              <a:buFont typeface="+mj-lt"/>
              <a:buAutoNum type="arabicPeriod"/>
            </a:pPr>
            <a:r>
              <a:rPr lang="en-AU" b="1" i="0" u="none" strike="noStrike" dirty="0">
                <a:solidFill>
                  <a:srgbClr val="000000"/>
                </a:solidFill>
                <a:effectLst/>
              </a:rPr>
              <a:t>Worst-case (</a:t>
            </a:r>
            <a:r>
              <a:rPr lang="en-AU" b="1" i="0" u="none" strike="noStrike" dirty="0" err="1">
                <a:solidFill>
                  <a:srgbClr val="000000"/>
                </a:solidFill>
                <a:effectLst/>
              </a:rPr>
              <a:t>O_worst</a:t>
            </a:r>
            <a:r>
              <a:rPr lang="en-AU" b="1" i="0" u="none" strike="noStrike" dirty="0">
                <a:solidFill>
                  <a:srgbClr val="000000"/>
                </a:solidFill>
                <a:effectLst/>
              </a:rPr>
              <a:t>(n)):</a:t>
            </a:r>
            <a:endParaRPr lang="en-AU" b="0" i="0" u="none" strike="noStrike" dirty="0">
              <a:solidFill>
                <a:srgbClr val="000000"/>
              </a:solidFill>
              <a:effectLst/>
            </a:endParaRPr>
          </a:p>
          <a:p>
            <a:pPr marL="742950" lvl="1" indent="-285750" algn="l">
              <a:buFont typeface="+mj-lt"/>
              <a:buAutoNum type="arabicPeriod"/>
            </a:pPr>
            <a:r>
              <a:rPr lang="en-AU" b="0" i="0" u="none" strike="noStrike" dirty="0">
                <a:solidFill>
                  <a:srgbClr val="000000"/>
                </a:solidFill>
                <a:effectLst/>
              </a:rPr>
              <a:t>Describes the </a:t>
            </a:r>
            <a:r>
              <a:rPr lang="en-AU" b="1" i="0" u="none" strike="noStrike" dirty="0">
                <a:solidFill>
                  <a:srgbClr val="000000"/>
                </a:solidFill>
                <a:effectLst/>
              </a:rPr>
              <a:t>maximum</a:t>
            </a:r>
            <a:r>
              <a:rPr lang="en-AU" b="0" i="0" u="none" strike="noStrike" dirty="0">
                <a:solidFill>
                  <a:srgbClr val="000000"/>
                </a:solidFill>
                <a:effectLst/>
              </a:rPr>
              <a:t> number of operations an algorithm performs for inputs of size </a:t>
            </a:r>
            <a:r>
              <a:rPr lang="en-AU" b="1" i="0" u="none" strike="noStrike" dirty="0">
                <a:solidFill>
                  <a:srgbClr val="000000"/>
                </a:solidFill>
                <a:effectLst/>
              </a:rPr>
              <a:t>n</a:t>
            </a:r>
            <a:r>
              <a:rPr lang="en-AU" b="0" i="0" u="none" strike="noStrike" dirty="0">
                <a:solidFill>
                  <a:srgbClr val="000000"/>
                </a:solidFill>
                <a:effectLst/>
              </a:rPr>
              <a:t>.</a:t>
            </a:r>
          </a:p>
          <a:p>
            <a:pPr marL="742950" lvl="1" indent="-285750" algn="l">
              <a:buFont typeface="+mj-lt"/>
              <a:buAutoNum type="arabicPeriod"/>
            </a:pPr>
            <a:r>
              <a:rPr lang="en-AU" b="0" i="0" u="none" strike="noStrike" dirty="0">
                <a:solidFill>
                  <a:srgbClr val="000000"/>
                </a:solidFill>
                <a:effectLst/>
              </a:rPr>
              <a:t>Useful for ensuring that the algorithm performs </a:t>
            </a:r>
            <a:r>
              <a:rPr lang="en-AU" b="1" i="0" u="none" strike="noStrike" dirty="0">
                <a:solidFill>
                  <a:srgbClr val="000000"/>
                </a:solidFill>
                <a:effectLst/>
              </a:rPr>
              <a:t>acceptably even in the most challenging scenarios</a:t>
            </a:r>
            <a:r>
              <a:rPr lang="en-AU" b="0" i="0" u="none" strike="noStrike" dirty="0">
                <a:solidFill>
                  <a:srgbClr val="000000"/>
                </a:solidFill>
                <a:effectLst/>
              </a:rPr>
              <a:t>.</a:t>
            </a:r>
          </a:p>
          <a:p>
            <a:pPr algn="l">
              <a:buFont typeface="+mj-lt"/>
              <a:buAutoNum type="arabicPeriod"/>
            </a:pPr>
            <a:r>
              <a:rPr lang="en-AU" b="1" i="0" u="none" strike="noStrike" dirty="0">
                <a:solidFill>
                  <a:srgbClr val="000000"/>
                </a:solidFill>
                <a:effectLst/>
              </a:rPr>
              <a:t>Best-case (</a:t>
            </a:r>
            <a:r>
              <a:rPr lang="en-AU" b="1" i="0" u="none" strike="noStrike" dirty="0" err="1">
                <a:solidFill>
                  <a:srgbClr val="000000"/>
                </a:solidFill>
                <a:effectLst/>
              </a:rPr>
              <a:t>O_best</a:t>
            </a:r>
            <a:r>
              <a:rPr lang="en-AU" b="1" i="0" u="none" strike="noStrike" dirty="0">
                <a:solidFill>
                  <a:srgbClr val="000000"/>
                </a:solidFill>
                <a:effectLst/>
              </a:rPr>
              <a:t>(n)):</a:t>
            </a:r>
            <a:endParaRPr lang="en-AU" b="0" i="0" u="none" strike="noStrike" dirty="0">
              <a:solidFill>
                <a:srgbClr val="000000"/>
              </a:solidFill>
              <a:effectLst/>
            </a:endParaRPr>
          </a:p>
          <a:p>
            <a:pPr marL="742950" lvl="1" indent="-285750" algn="l">
              <a:buFont typeface="+mj-lt"/>
              <a:buAutoNum type="arabicPeriod"/>
            </a:pPr>
            <a:r>
              <a:rPr lang="en-AU" b="0" i="0" u="none" strike="noStrike" dirty="0">
                <a:solidFill>
                  <a:srgbClr val="000000"/>
                </a:solidFill>
                <a:effectLst/>
              </a:rPr>
              <a:t>Describes the </a:t>
            </a:r>
            <a:r>
              <a:rPr lang="en-AU" b="1" i="0" u="none" strike="noStrike" dirty="0">
                <a:solidFill>
                  <a:srgbClr val="000000"/>
                </a:solidFill>
                <a:effectLst/>
              </a:rPr>
              <a:t>minimum</a:t>
            </a:r>
            <a:r>
              <a:rPr lang="en-AU" b="0" i="0" u="none" strike="noStrike" dirty="0">
                <a:solidFill>
                  <a:srgbClr val="000000"/>
                </a:solidFill>
                <a:effectLst/>
              </a:rPr>
              <a:t> number of operations for the most </a:t>
            </a:r>
            <a:r>
              <a:rPr lang="en-AU" b="0" i="0" u="none" strike="noStrike" dirty="0" err="1">
                <a:solidFill>
                  <a:srgbClr val="000000"/>
                </a:solidFill>
                <a:effectLst/>
              </a:rPr>
              <a:t>favorable</a:t>
            </a:r>
            <a:r>
              <a:rPr lang="en-AU" b="0" i="0" u="none" strike="noStrike" dirty="0">
                <a:solidFill>
                  <a:srgbClr val="000000"/>
                </a:solidFill>
                <a:effectLst/>
              </a:rPr>
              <a:t> input of size </a:t>
            </a:r>
            <a:r>
              <a:rPr lang="en-AU" b="1" i="0" u="none" strike="noStrike" dirty="0">
                <a:solidFill>
                  <a:srgbClr val="000000"/>
                </a:solidFill>
                <a:effectLst/>
              </a:rPr>
              <a:t>n</a:t>
            </a:r>
            <a:r>
              <a:rPr lang="en-AU" b="0" i="0" u="none" strike="noStrike" dirty="0">
                <a:solidFill>
                  <a:srgbClr val="000000"/>
                </a:solidFill>
                <a:effectLst/>
              </a:rPr>
              <a:t>.</a:t>
            </a:r>
          </a:p>
          <a:p>
            <a:pPr marL="742950" lvl="1" indent="-285750" algn="l">
              <a:buFont typeface="+mj-lt"/>
              <a:buAutoNum type="arabicPeriod"/>
            </a:pPr>
            <a:r>
              <a:rPr lang="en-AU" b="0" i="0" u="none" strike="noStrike" dirty="0">
                <a:solidFill>
                  <a:srgbClr val="000000"/>
                </a:solidFill>
                <a:effectLst/>
              </a:rPr>
              <a:t>Typically reflects an ideal situation, but not helpful for performance guarantees.</a:t>
            </a:r>
          </a:p>
          <a:p>
            <a:pPr algn="l">
              <a:buFont typeface="+mj-lt"/>
              <a:buAutoNum type="arabicPeriod"/>
            </a:pPr>
            <a:r>
              <a:rPr lang="en-AU" b="1" i="0" u="none" strike="noStrike" dirty="0">
                <a:solidFill>
                  <a:srgbClr val="000000"/>
                </a:solidFill>
                <a:effectLst/>
              </a:rPr>
              <a:t>Average-case (</a:t>
            </a:r>
            <a:r>
              <a:rPr lang="en-AU" b="1" i="0" u="none" strike="noStrike" dirty="0" err="1">
                <a:solidFill>
                  <a:srgbClr val="000000"/>
                </a:solidFill>
                <a:effectLst/>
              </a:rPr>
              <a:t>O_avg</a:t>
            </a:r>
            <a:r>
              <a:rPr lang="en-AU" b="1" i="0" u="none" strike="noStrike" dirty="0">
                <a:solidFill>
                  <a:srgbClr val="000000"/>
                </a:solidFill>
                <a:effectLst/>
              </a:rPr>
              <a:t>(n)):</a:t>
            </a:r>
            <a:endParaRPr lang="en-AU" b="0" i="0" u="none" strike="noStrike" dirty="0">
              <a:solidFill>
                <a:srgbClr val="000000"/>
              </a:solidFill>
              <a:effectLst/>
            </a:endParaRPr>
          </a:p>
          <a:p>
            <a:pPr marL="742950" lvl="1" indent="-285750" algn="l">
              <a:buFont typeface="+mj-lt"/>
              <a:buAutoNum type="arabicPeriod"/>
            </a:pPr>
            <a:r>
              <a:rPr lang="en-AU" b="0" i="0" u="none" strike="noStrike" dirty="0">
                <a:solidFill>
                  <a:srgbClr val="000000"/>
                </a:solidFill>
                <a:effectLst/>
              </a:rPr>
              <a:t>Represents the </a:t>
            </a:r>
            <a:r>
              <a:rPr lang="en-AU" b="1" i="0" u="none" strike="noStrike" dirty="0">
                <a:solidFill>
                  <a:srgbClr val="000000"/>
                </a:solidFill>
                <a:effectLst/>
              </a:rPr>
              <a:t>average number of operations</a:t>
            </a:r>
            <a:r>
              <a:rPr lang="en-AU" b="0" i="0" u="none" strike="noStrike" dirty="0">
                <a:solidFill>
                  <a:srgbClr val="000000"/>
                </a:solidFill>
                <a:effectLst/>
              </a:rPr>
              <a:t> over all possible inputs of size </a:t>
            </a:r>
            <a:r>
              <a:rPr lang="en-AU" b="1" i="0" u="none" strike="noStrike" dirty="0">
                <a:solidFill>
                  <a:srgbClr val="000000"/>
                </a:solidFill>
                <a:effectLst/>
              </a:rPr>
              <a:t>n</a:t>
            </a:r>
            <a:r>
              <a:rPr lang="en-AU" b="0" i="0" u="none" strike="noStrike" dirty="0">
                <a:solidFill>
                  <a:srgbClr val="000000"/>
                </a:solidFill>
                <a:effectLst/>
              </a:rPr>
              <a:t>.</a:t>
            </a:r>
          </a:p>
          <a:p>
            <a:pPr marL="742950" lvl="1" indent="-285750" algn="l">
              <a:buFont typeface="+mj-lt"/>
              <a:buAutoNum type="arabicPeriod"/>
            </a:pPr>
            <a:r>
              <a:rPr lang="en-AU" b="0" i="0" u="none" strike="noStrike" dirty="0">
                <a:solidFill>
                  <a:srgbClr val="000000"/>
                </a:solidFill>
                <a:effectLst/>
              </a:rPr>
              <a:t>It measures the expected performance under typical conditions, considering the probability distribution of inputs.</a:t>
            </a:r>
          </a:p>
          <a:p>
            <a:pPr algn="l"/>
            <a:r>
              <a:rPr lang="en-AU" b="0" i="0" u="none" strike="noStrike" dirty="0">
                <a:solidFill>
                  <a:srgbClr val="000000"/>
                </a:solidFill>
                <a:effectLst/>
              </a:rPr>
              <a:t>Key points for the average case:</a:t>
            </a:r>
          </a:p>
          <a:p>
            <a:pPr algn="l">
              <a:buFont typeface="Arial" panose="020B0604020202020204" pitchFamily="34" charset="0"/>
              <a:buChar char="•"/>
            </a:pPr>
            <a:r>
              <a:rPr lang="en-AU" b="0" i="0" u="none" strike="noStrike" dirty="0">
                <a:solidFill>
                  <a:srgbClr val="000000"/>
                </a:solidFill>
                <a:effectLst/>
              </a:rPr>
              <a:t>It is not simply the average of the best and worst cases.</a:t>
            </a:r>
          </a:p>
          <a:p>
            <a:pPr algn="l">
              <a:buFont typeface="Arial" panose="020B0604020202020204" pitchFamily="34" charset="0"/>
              <a:buChar char="•"/>
            </a:pPr>
            <a:r>
              <a:rPr lang="en-AU" b="0" i="0" u="none" strike="noStrike" dirty="0">
                <a:solidFill>
                  <a:srgbClr val="000000"/>
                </a:solidFill>
                <a:effectLst/>
              </a:rPr>
              <a:t>It requires assumptions about how inputs are distributed.</a:t>
            </a:r>
          </a:p>
          <a:p>
            <a:pPr algn="l"/>
            <a:r>
              <a:rPr lang="en-AU" b="0" i="0" u="none" strike="noStrike" dirty="0">
                <a:solidFill>
                  <a:srgbClr val="000000"/>
                </a:solidFill>
                <a:effectLst/>
              </a:rPr>
              <a:t>In practice, </a:t>
            </a:r>
            <a:r>
              <a:rPr lang="en-AU" b="1" i="0" u="none" strike="noStrike" dirty="0">
                <a:solidFill>
                  <a:srgbClr val="000000"/>
                </a:solidFill>
                <a:effectLst/>
              </a:rPr>
              <a:t>worst-case analysis</a:t>
            </a:r>
            <a:r>
              <a:rPr lang="en-AU" b="0" i="0" u="none" strike="noStrike" dirty="0">
                <a:solidFill>
                  <a:srgbClr val="000000"/>
                </a:solidFill>
                <a:effectLst/>
              </a:rPr>
              <a:t> is the most common to ensure consistent and reliable performance.</a:t>
            </a:r>
          </a:p>
        </p:txBody>
      </p:sp>
    </p:spTree>
    <p:extLst>
      <p:ext uri="{BB962C8B-B14F-4D97-AF65-F5344CB8AC3E}">
        <p14:creationId xmlns:p14="http://schemas.microsoft.com/office/powerpoint/2010/main" val="40333747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lstStyle>
            <a:lvl1pPr defTabSz="966702">
              <a:defRPr sz="2400">
                <a:solidFill>
                  <a:schemeClr val="tx1"/>
                </a:solidFill>
                <a:latin typeface="Times New Roman" charset="0"/>
                <a:ea typeface="ＭＳ Ｐゴシック" charset="0"/>
                <a:cs typeface="ＭＳ Ｐゴシック" charset="0"/>
              </a:defRPr>
            </a:lvl1pPr>
            <a:lvl2pPr marL="742883" indent="-285725" defTabSz="966702">
              <a:defRPr sz="2400">
                <a:solidFill>
                  <a:schemeClr val="tx1"/>
                </a:solidFill>
                <a:latin typeface="Times New Roman" charset="0"/>
                <a:ea typeface="ＭＳ Ｐゴシック" charset="0"/>
              </a:defRPr>
            </a:lvl2pPr>
            <a:lvl3pPr marL="1142898" indent="-228580" defTabSz="966702">
              <a:defRPr sz="2400">
                <a:solidFill>
                  <a:schemeClr val="tx1"/>
                </a:solidFill>
                <a:latin typeface="Times New Roman" charset="0"/>
                <a:ea typeface="ＭＳ Ｐゴシック" charset="0"/>
              </a:defRPr>
            </a:lvl3pPr>
            <a:lvl4pPr marL="1600057" indent="-228580" defTabSz="966702">
              <a:defRPr sz="2400">
                <a:solidFill>
                  <a:schemeClr val="tx1"/>
                </a:solidFill>
                <a:latin typeface="Times New Roman" charset="0"/>
                <a:ea typeface="ＭＳ Ｐゴシック" charset="0"/>
              </a:defRPr>
            </a:lvl4pPr>
            <a:lvl5pPr marL="2057217" indent="-228580" defTabSz="966702">
              <a:defRPr sz="2400">
                <a:solidFill>
                  <a:schemeClr val="tx1"/>
                </a:solidFill>
                <a:latin typeface="Times New Roman" charset="0"/>
                <a:ea typeface="ＭＳ Ｐゴシック" charset="0"/>
              </a:defRPr>
            </a:lvl5pPr>
            <a:lvl6pPr marL="251437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6pPr>
            <a:lvl7pPr marL="297153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7pPr>
            <a:lvl8pPr marL="342869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8pPr>
            <a:lvl9pPr marL="388585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9pPr>
          </a:lstStyle>
          <a:p>
            <a:fld id="{FB9624B0-DB73-BC41-BC84-4AB383644178}" type="slidenum">
              <a:rPr lang="en-US" sz="1200"/>
              <a:pPr/>
              <a:t>31</a:t>
            </a:fld>
            <a:endParaRPr lang="en-US" sz="120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pPr algn="l"/>
            <a:r>
              <a:rPr lang="en-AU" b="0" i="0" u="none" strike="noStrike" dirty="0">
                <a:solidFill>
                  <a:srgbClr val="000000"/>
                </a:solidFill>
                <a:effectLst/>
              </a:rPr>
              <a:t>Algorithms are classified based on their </a:t>
            </a:r>
            <a:r>
              <a:rPr lang="en-AU" b="1" i="0" u="none" strike="noStrike" dirty="0">
                <a:solidFill>
                  <a:srgbClr val="000000"/>
                </a:solidFill>
                <a:effectLst/>
              </a:rPr>
              <a:t>growth rates</a:t>
            </a:r>
            <a:r>
              <a:rPr lang="en-AU" b="0" i="0" u="none" strike="noStrike" dirty="0">
                <a:solidFill>
                  <a:srgbClr val="000000"/>
                </a:solidFill>
                <a:effectLst/>
              </a:rPr>
              <a:t>, helping us compare their efficiency as input size increases.</a:t>
            </a:r>
          </a:p>
          <a:p>
            <a:pPr algn="l">
              <a:buFont typeface="+mj-lt"/>
              <a:buAutoNum type="arabicPeriod"/>
            </a:pPr>
            <a:r>
              <a:rPr lang="en-AU" b="1" i="0" u="none" strike="noStrike" dirty="0">
                <a:solidFill>
                  <a:srgbClr val="000000"/>
                </a:solidFill>
                <a:effectLst/>
              </a:rPr>
              <a:t>Constant Time (O(1))</a:t>
            </a:r>
            <a:r>
              <a:rPr lang="en-AU" b="0" i="0" u="none" strike="noStrike" dirty="0">
                <a:solidFill>
                  <a:srgbClr val="000000"/>
                </a:solidFill>
                <a:effectLst/>
              </a:rPr>
              <a:t> → Always takes the same time, regardless of input size.</a:t>
            </a:r>
          </a:p>
          <a:p>
            <a:pPr algn="l">
              <a:buFont typeface="+mj-lt"/>
              <a:buAutoNum type="arabicPeriod"/>
            </a:pPr>
            <a:r>
              <a:rPr lang="en-AU" b="1" i="0" u="none" strike="noStrike" dirty="0">
                <a:solidFill>
                  <a:srgbClr val="000000"/>
                </a:solidFill>
                <a:effectLst/>
              </a:rPr>
              <a:t>Logarithmic (O(log n))</a:t>
            </a:r>
            <a:r>
              <a:rPr lang="en-AU" b="0" i="0" u="none" strike="noStrike" dirty="0">
                <a:solidFill>
                  <a:srgbClr val="000000"/>
                </a:solidFill>
                <a:effectLst/>
              </a:rPr>
              <a:t> → Grows slowly, common in binary search.</a:t>
            </a:r>
          </a:p>
          <a:p>
            <a:pPr algn="l">
              <a:buFont typeface="+mj-lt"/>
              <a:buAutoNum type="arabicPeriod"/>
            </a:pPr>
            <a:r>
              <a:rPr lang="en-AU" b="1" i="0" u="none" strike="noStrike" dirty="0">
                <a:solidFill>
                  <a:srgbClr val="000000"/>
                </a:solidFill>
                <a:effectLst/>
              </a:rPr>
              <a:t>Linear (O(n))</a:t>
            </a:r>
            <a:r>
              <a:rPr lang="en-AU" b="0" i="0" u="none" strike="noStrike" dirty="0">
                <a:solidFill>
                  <a:srgbClr val="000000"/>
                </a:solidFill>
                <a:effectLst/>
              </a:rPr>
              <a:t> → Directly proportional to input size, common in simple loops.</a:t>
            </a:r>
          </a:p>
          <a:p>
            <a:pPr algn="l">
              <a:buFont typeface="+mj-lt"/>
              <a:buAutoNum type="arabicPeriod"/>
            </a:pPr>
            <a:r>
              <a:rPr lang="en-AU" b="1" i="0" u="none" strike="noStrike" dirty="0" err="1">
                <a:solidFill>
                  <a:srgbClr val="000000"/>
                </a:solidFill>
                <a:effectLst/>
              </a:rPr>
              <a:t>Linearithmic</a:t>
            </a:r>
            <a:r>
              <a:rPr lang="en-AU" b="1" i="0" u="none" strike="noStrike" dirty="0">
                <a:solidFill>
                  <a:srgbClr val="000000"/>
                </a:solidFill>
                <a:effectLst/>
              </a:rPr>
              <a:t> (O(n log n))</a:t>
            </a:r>
            <a:r>
              <a:rPr lang="en-AU" b="0" i="0" u="none" strike="noStrike" dirty="0">
                <a:solidFill>
                  <a:srgbClr val="000000"/>
                </a:solidFill>
                <a:effectLst/>
              </a:rPr>
              <a:t> → More complex than linear, seen in efficient sorting algorithms (e.g., Merge Sort).</a:t>
            </a:r>
          </a:p>
          <a:p>
            <a:pPr algn="l">
              <a:buFont typeface="+mj-lt"/>
              <a:buAutoNum type="arabicPeriod"/>
            </a:pPr>
            <a:r>
              <a:rPr lang="en-AU" b="1" i="0" u="none" strike="noStrike" dirty="0">
                <a:solidFill>
                  <a:srgbClr val="000000"/>
                </a:solidFill>
                <a:effectLst/>
              </a:rPr>
              <a:t>Quadratic (O(n²))</a:t>
            </a:r>
            <a:r>
              <a:rPr lang="en-AU" b="0" i="0" u="none" strike="noStrike" dirty="0">
                <a:solidFill>
                  <a:srgbClr val="000000"/>
                </a:solidFill>
                <a:effectLst/>
              </a:rPr>
              <a:t> → Growth rate increases rapidly, common in nested loops (e.g., Bubble Sort).</a:t>
            </a:r>
          </a:p>
          <a:p>
            <a:pPr algn="l">
              <a:buFont typeface="+mj-lt"/>
              <a:buAutoNum type="arabicPeriod"/>
            </a:pPr>
            <a:r>
              <a:rPr lang="en-AU" b="1" i="0" u="none" strike="noStrike" dirty="0">
                <a:solidFill>
                  <a:srgbClr val="000000"/>
                </a:solidFill>
                <a:effectLst/>
              </a:rPr>
              <a:t>Cubic (O(n³))</a:t>
            </a:r>
            <a:r>
              <a:rPr lang="en-AU" b="0" i="0" u="none" strike="noStrike" dirty="0">
                <a:solidFill>
                  <a:srgbClr val="000000"/>
                </a:solidFill>
                <a:effectLst/>
              </a:rPr>
              <a:t> → Even slower, occurs in some brute-force algorithms.</a:t>
            </a:r>
          </a:p>
          <a:p>
            <a:pPr algn="l">
              <a:buFont typeface="+mj-lt"/>
              <a:buAutoNum type="arabicPeriod"/>
            </a:pPr>
            <a:r>
              <a:rPr lang="en-AU" b="1" i="0" u="none" strike="noStrike" dirty="0">
                <a:solidFill>
                  <a:srgbClr val="000000"/>
                </a:solidFill>
                <a:effectLst/>
              </a:rPr>
              <a:t>Exponential (O(2ⁿ))</a:t>
            </a:r>
            <a:r>
              <a:rPr lang="en-AU" b="0" i="0" u="none" strike="noStrike" dirty="0">
                <a:solidFill>
                  <a:srgbClr val="000000"/>
                </a:solidFill>
                <a:effectLst/>
              </a:rPr>
              <a:t> → Doubles with each increase in </a:t>
            </a:r>
            <a:r>
              <a:rPr lang="en-AU" b="1" i="0" u="none" strike="noStrike" dirty="0">
                <a:solidFill>
                  <a:srgbClr val="000000"/>
                </a:solidFill>
                <a:effectLst/>
              </a:rPr>
              <a:t>n</a:t>
            </a:r>
            <a:r>
              <a:rPr lang="en-AU" b="0" i="0" u="none" strike="noStrike" dirty="0">
                <a:solidFill>
                  <a:srgbClr val="000000"/>
                </a:solidFill>
                <a:effectLst/>
              </a:rPr>
              <a:t>, typical in brute-force recursion (e.g., Fibonacci).</a:t>
            </a:r>
          </a:p>
          <a:p>
            <a:pPr algn="l">
              <a:buFont typeface="+mj-lt"/>
              <a:buAutoNum type="arabicPeriod"/>
            </a:pPr>
            <a:r>
              <a:rPr lang="en-AU" b="1" i="0" u="none" strike="noStrike" dirty="0">
                <a:solidFill>
                  <a:srgbClr val="000000"/>
                </a:solidFill>
                <a:effectLst/>
              </a:rPr>
              <a:t>Factorial (O(n!))</a:t>
            </a:r>
            <a:r>
              <a:rPr lang="en-AU" b="0" i="0" u="none" strike="noStrike" dirty="0">
                <a:solidFill>
                  <a:srgbClr val="000000"/>
                </a:solidFill>
                <a:effectLst/>
              </a:rPr>
              <a:t> → Extremely inefficient, common in exhaustive permutations (e.g., brute-force traveling salesman problem).</a:t>
            </a:r>
          </a:p>
          <a:p>
            <a:endParaRPr lang="en-US" dirty="0">
              <a:latin typeface="Times New Roman" charset="0"/>
            </a:endParaRPr>
          </a:p>
        </p:txBody>
      </p:sp>
    </p:spTree>
    <p:extLst>
      <p:ext uri="{BB962C8B-B14F-4D97-AF65-F5344CB8AC3E}">
        <p14:creationId xmlns:p14="http://schemas.microsoft.com/office/powerpoint/2010/main" val="16678364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02">
              <a:defRPr sz="2400">
                <a:solidFill>
                  <a:schemeClr val="tx1"/>
                </a:solidFill>
                <a:latin typeface="Times New Roman" charset="0"/>
                <a:ea typeface="ＭＳ Ｐゴシック" charset="0"/>
                <a:cs typeface="ＭＳ Ｐゴシック" charset="0"/>
              </a:defRPr>
            </a:lvl1pPr>
            <a:lvl2pPr marL="742883" indent="-285725" defTabSz="966702">
              <a:defRPr sz="2400">
                <a:solidFill>
                  <a:schemeClr val="tx1"/>
                </a:solidFill>
                <a:latin typeface="Times New Roman" charset="0"/>
                <a:ea typeface="ＭＳ Ｐゴシック" charset="0"/>
              </a:defRPr>
            </a:lvl2pPr>
            <a:lvl3pPr marL="1142898" indent="-228580" defTabSz="966702">
              <a:defRPr sz="2400">
                <a:solidFill>
                  <a:schemeClr val="tx1"/>
                </a:solidFill>
                <a:latin typeface="Times New Roman" charset="0"/>
                <a:ea typeface="ＭＳ Ｐゴシック" charset="0"/>
              </a:defRPr>
            </a:lvl3pPr>
            <a:lvl4pPr marL="1600057" indent="-228580" defTabSz="966702">
              <a:defRPr sz="2400">
                <a:solidFill>
                  <a:schemeClr val="tx1"/>
                </a:solidFill>
                <a:latin typeface="Times New Roman" charset="0"/>
                <a:ea typeface="ＭＳ Ｐゴシック" charset="0"/>
              </a:defRPr>
            </a:lvl4pPr>
            <a:lvl5pPr marL="2057217" indent="-228580" defTabSz="966702">
              <a:defRPr sz="2400">
                <a:solidFill>
                  <a:schemeClr val="tx1"/>
                </a:solidFill>
                <a:latin typeface="Times New Roman" charset="0"/>
                <a:ea typeface="ＭＳ Ｐゴシック" charset="0"/>
              </a:defRPr>
            </a:lvl5pPr>
            <a:lvl6pPr marL="251437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6pPr>
            <a:lvl7pPr marL="297153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7pPr>
            <a:lvl8pPr marL="342869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8pPr>
            <a:lvl9pPr marL="388585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9pPr>
          </a:lstStyle>
          <a:p>
            <a:fld id="{3820B4CD-49B4-3549-9C22-EAC9A9CA1D4B}" type="slidenum">
              <a:rPr lang="en-US" sz="1200"/>
              <a:pPr/>
              <a:t>34</a:t>
            </a:fld>
            <a:endParaRPr lang="en-US" sz="1200"/>
          </a:p>
        </p:txBody>
      </p:sp>
      <p:sp>
        <p:nvSpPr>
          <p:cNvPr id="18434" name="Rectangle 2"/>
          <p:cNvSpPr>
            <a:spLocks noGrp="1" noRot="1" noChangeAspect="1" noChangeArrowheads="1" noTextEdit="1"/>
          </p:cNvSpPr>
          <p:nvPr>
            <p:ph type="sldImg"/>
          </p:nvPr>
        </p:nvSpPr>
        <p:spPr>
          <a:xfrm>
            <a:off x="1263650" y="723900"/>
            <a:ext cx="4786313" cy="3589338"/>
          </a:xfrm>
          <a:ln w="12700" cap="flat">
            <a:solidFill>
              <a:schemeClr val="tx1"/>
            </a:solidFill>
          </a:ln>
        </p:spPr>
      </p:sp>
      <p:sp>
        <p:nvSpPr>
          <p:cNvPr id="1843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 uri="{FAA26D3D-D897-4be2-8F04-BA451C77F1D7}">
              <ma14:placeholderFlag xmlns:ma14="http://schemas.microsoft.com/office/mac/drawingml/2011/main" xmlns="" val="1"/>
            </a:ext>
          </a:extLst>
        </p:spPr>
        <p:txBody>
          <a:bodyPr wrap="square" lIns="97379" tIns="49516" rIns="97379" bIns="49516" anchor="t"/>
          <a:lstStyle/>
          <a:p>
            <a:r>
              <a:rPr lang="en-AU" b="0" i="0" u="none" strike="noStrike" dirty="0">
                <a:solidFill>
                  <a:srgbClr val="000000"/>
                </a:solidFill>
                <a:effectLst/>
                <a:latin typeface="-webkit-standard"/>
              </a:rPr>
              <a:t>Recursion is a </a:t>
            </a:r>
            <a:r>
              <a:rPr lang="en-AU" b="1" i="0" u="none" strike="noStrike" dirty="0">
                <a:solidFill>
                  <a:srgbClr val="000000"/>
                </a:solidFill>
                <a:effectLst/>
              </a:rPr>
              <a:t>process where a function calls itself</a:t>
            </a:r>
            <a:r>
              <a:rPr lang="en-AU" b="0" i="0" u="none" strike="noStrike" dirty="0">
                <a:solidFill>
                  <a:srgbClr val="000000"/>
                </a:solidFill>
                <a:effectLst/>
                <a:latin typeface="-webkit-standard"/>
              </a:rPr>
              <a:t>, either </a:t>
            </a:r>
            <a:r>
              <a:rPr lang="en-AU" b="1" i="0" u="none" strike="noStrike" dirty="0">
                <a:solidFill>
                  <a:srgbClr val="000000"/>
                </a:solidFill>
                <a:effectLst/>
              </a:rPr>
              <a:t>directly or indirectly</a:t>
            </a:r>
            <a:r>
              <a:rPr lang="en-AU" b="0" i="0" u="none" strike="noStrike" dirty="0">
                <a:solidFill>
                  <a:srgbClr val="000000"/>
                </a:solidFill>
                <a:effectLst/>
                <a:latin typeface="-webkit-standard"/>
              </a:rPr>
              <a:t>. A function that follows this pattern is called a </a:t>
            </a:r>
            <a:r>
              <a:rPr lang="en-AU" b="1" i="0" u="none" strike="noStrike" dirty="0">
                <a:solidFill>
                  <a:srgbClr val="000000"/>
                </a:solidFill>
                <a:effectLst/>
              </a:rPr>
              <a:t>recursive function</a:t>
            </a:r>
            <a:r>
              <a:rPr lang="en-AU" b="0" i="0" u="none" strike="noStrike" dirty="0">
                <a:solidFill>
                  <a:srgbClr val="000000"/>
                </a:solidFill>
                <a:effectLst/>
                <a:latin typeface="-webkit-standard"/>
              </a:rPr>
              <a:t>.</a:t>
            </a:r>
          </a:p>
          <a:p>
            <a:pPr algn="l">
              <a:buFont typeface="+mj-lt"/>
              <a:buAutoNum type="arabicPeriod"/>
            </a:pPr>
            <a:r>
              <a:rPr lang="en-AU" b="1" i="0" u="none" strike="noStrike" dirty="0">
                <a:solidFill>
                  <a:srgbClr val="000000"/>
                </a:solidFill>
                <a:effectLst/>
              </a:rPr>
              <a:t>How Recursion Works</a:t>
            </a:r>
            <a:endParaRPr lang="en-AU" b="0" i="0" u="none" strike="noStrike" dirty="0">
              <a:solidFill>
                <a:srgbClr val="000000"/>
              </a:solidFill>
              <a:effectLst/>
            </a:endParaRPr>
          </a:p>
          <a:p>
            <a:pPr marL="742950" lvl="1" indent="-285750" algn="l">
              <a:buFont typeface="+mj-lt"/>
              <a:buAutoNum type="arabicPeriod"/>
            </a:pPr>
            <a:r>
              <a:rPr lang="en-AU" b="0" i="0" u="none" strike="noStrike" dirty="0">
                <a:solidFill>
                  <a:srgbClr val="000000"/>
                </a:solidFill>
                <a:effectLst/>
              </a:rPr>
              <a:t>A recursive function </a:t>
            </a:r>
            <a:r>
              <a:rPr lang="en-AU" b="1" i="0" u="none" strike="noStrike" dirty="0">
                <a:solidFill>
                  <a:srgbClr val="000000"/>
                </a:solidFill>
                <a:effectLst/>
              </a:rPr>
              <a:t>solves a problem by breaking it into smaller subproblems</a:t>
            </a:r>
            <a:r>
              <a:rPr lang="en-AU" b="0" i="0" u="none" strike="noStrike" dirty="0">
                <a:solidFill>
                  <a:srgbClr val="000000"/>
                </a:solidFill>
                <a:effectLst/>
              </a:rPr>
              <a:t>.</a:t>
            </a:r>
          </a:p>
          <a:p>
            <a:pPr marL="742950" lvl="1" indent="-285750" algn="l">
              <a:buFont typeface="+mj-lt"/>
              <a:buAutoNum type="arabicPeriod"/>
            </a:pPr>
            <a:r>
              <a:rPr lang="en-AU" b="0" i="0" u="none" strike="noStrike" dirty="0">
                <a:solidFill>
                  <a:srgbClr val="000000"/>
                </a:solidFill>
                <a:effectLst/>
              </a:rPr>
              <a:t>Each recursive call </a:t>
            </a:r>
            <a:r>
              <a:rPr lang="en-AU" b="1" i="0" u="none" strike="noStrike" dirty="0">
                <a:solidFill>
                  <a:srgbClr val="000000"/>
                </a:solidFill>
                <a:effectLst/>
              </a:rPr>
              <a:t>reduces the problem size</a:t>
            </a:r>
            <a:r>
              <a:rPr lang="en-AU" b="0" i="0" u="none" strike="noStrike" dirty="0">
                <a:solidFill>
                  <a:srgbClr val="000000"/>
                </a:solidFill>
                <a:effectLst/>
              </a:rPr>
              <a:t> until a </a:t>
            </a:r>
            <a:r>
              <a:rPr lang="en-AU" b="1" i="0" u="none" strike="noStrike" dirty="0">
                <a:solidFill>
                  <a:srgbClr val="000000"/>
                </a:solidFill>
                <a:effectLst/>
              </a:rPr>
              <a:t>base case</a:t>
            </a:r>
            <a:r>
              <a:rPr lang="en-AU" b="0" i="0" u="none" strike="noStrike" dirty="0">
                <a:solidFill>
                  <a:srgbClr val="000000"/>
                </a:solidFill>
                <a:effectLst/>
              </a:rPr>
              <a:t> is reached.</a:t>
            </a:r>
          </a:p>
          <a:p>
            <a:pPr algn="l">
              <a:buFont typeface="+mj-lt"/>
              <a:buAutoNum type="arabicPeriod"/>
            </a:pPr>
            <a:r>
              <a:rPr lang="en-AU" b="1" i="0" u="none" strike="noStrike" dirty="0">
                <a:solidFill>
                  <a:srgbClr val="000000"/>
                </a:solidFill>
                <a:effectLst/>
              </a:rPr>
              <a:t>Example Code</a:t>
            </a:r>
            <a:endParaRPr lang="en-AU" b="0" i="0" u="none" strike="noStrike" dirty="0">
              <a:solidFill>
                <a:srgbClr val="000000"/>
              </a:solidFill>
              <a:effectLst/>
            </a:endParaRPr>
          </a:p>
          <a:p>
            <a:pPr marL="742950" lvl="1" indent="-285750" algn="l">
              <a:buFont typeface="+mj-lt"/>
              <a:buAutoNum type="arabicPeriod"/>
            </a:pPr>
            <a:r>
              <a:rPr lang="en-AU" b="0" i="0" u="none" strike="noStrike" dirty="0">
                <a:solidFill>
                  <a:srgbClr val="000000"/>
                </a:solidFill>
                <a:effectLst/>
              </a:rPr>
              <a:t>The function </a:t>
            </a:r>
            <a:r>
              <a:rPr lang="en-AU" b="1" i="0" u="none" strike="noStrike" dirty="0">
                <a:solidFill>
                  <a:srgbClr val="000000"/>
                </a:solidFill>
                <a:effectLst/>
              </a:rPr>
              <a:t>calls itself with a smaller value</a:t>
            </a:r>
            <a:r>
              <a:rPr lang="en-AU" b="0" i="0" u="none" strike="noStrike" dirty="0">
                <a:solidFill>
                  <a:srgbClr val="000000"/>
                </a:solidFill>
                <a:effectLst/>
              </a:rPr>
              <a:t> (x - 1).</a:t>
            </a:r>
          </a:p>
          <a:p>
            <a:pPr marL="742950" lvl="1" indent="-285750" algn="l">
              <a:buFont typeface="+mj-lt"/>
              <a:buAutoNum type="arabicPeriod"/>
            </a:pPr>
            <a:r>
              <a:rPr lang="en-AU" b="0" i="0" u="none" strike="noStrike" dirty="0">
                <a:solidFill>
                  <a:srgbClr val="000000"/>
                </a:solidFill>
                <a:effectLst/>
              </a:rPr>
              <a:t>The </a:t>
            </a:r>
            <a:r>
              <a:rPr lang="en-AU" b="1" i="0" u="none" strike="noStrike" dirty="0">
                <a:solidFill>
                  <a:srgbClr val="000000"/>
                </a:solidFill>
                <a:effectLst/>
              </a:rPr>
              <a:t>base case (x == 0) stops recursion</a:t>
            </a:r>
            <a:r>
              <a:rPr lang="en-AU" b="0" i="0" u="none" strike="noStrike" dirty="0">
                <a:solidFill>
                  <a:srgbClr val="000000"/>
                </a:solidFill>
                <a:effectLst/>
              </a:rPr>
              <a:t>, preventing infinite calls.</a:t>
            </a:r>
          </a:p>
          <a:p>
            <a:pPr algn="l"/>
            <a:r>
              <a:rPr lang="en-AU" b="0" i="0" u="none" strike="noStrike" dirty="0">
                <a:solidFill>
                  <a:srgbClr val="000000"/>
                </a:solidFill>
                <a:effectLst/>
              </a:rPr>
              <a:t>Recursion is useful for </a:t>
            </a:r>
            <a:r>
              <a:rPr lang="en-AU" b="1" i="0" u="none" strike="noStrike" dirty="0">
                <a:solidFill>
                  <a:srgbClr val="000000"/>
                </a:solidFill>
                <a:effectLst/>
              </a:rPr>
              <a:t>problems with self-repeating structures</a:t>
            </a:r>
            <a:r>
              <a:rPr lang="en-AU" b="0" i="0" u="none" strike="noStrike" dirty="0">
                <a:solidFill>
                  <a:srgbClr val="000000"/>
                </a:solidFill>
                <a:effectLst/>
              </a:rPr>
              <a:t> like factorials, Fibonacci sequences, and tree traversals.</a:t>
            </a:r>
          </a:p>
          <a:p>
            <a:endParaRPr lang="en-US" dirty="0">
              <a:latin typeface="Times New Roman"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02">
              <a:defRPr sz="2400">
                <a:solidFill>
                  <a:schemeClr val="tx1"/>
                </a:solidFill>
                <a:latin typeface="Times New Roman" charset="0"/>
                <a:ea typeface="ＭＳ Ｐゴシック" charset="0"/>
                <a:cs typeface="ＭＳ Ｐゴシック" charset="0"/>
              </a:defRPr>
            </a:lvl1pPr>
            <a:lvl2pPr marL="742883" indent="-285725" defTabSz="966702">
              <a:defRPr sz="2400">
                <a:solidFill>
                  <a:schemeClr val="tx1"/>
                </a:solidFill>
                <a:latin typeface="Times New Roman" charset="0"/>
                <a:ea typeface="ＭＳ Ｐゴシック" charset="0"/>
              </a:defRPr>
            </a:lvl2pPr>
            <a:lvl3pPr marL="1142898" indent="-228580" defTabSz="966702">
              <a:defRPr sz="2400">
                <a:solidFill>
                  <a:schemeClr val="tx1"/>
                </a:solidFill>
                <a:latin typeface="Times New Roman" charset="0"/>
                <a:ea typeface="ＭＳ Ｐゴシック" charset="0"/>
              </a:defRPr>
            </a:lvl3pPr>
            <a:lvl4pPr marL="1600057" indent="-228580" defTabSz="966702">
              <a:defRPr sz="2400">
                <a:solidFill>
                  <a:schemeClr val="tx1"/>
                </a:solidFill>
                <a:latin typeface="Times New Roman" charset="0"/>
                <a:ea typeface="ＭＳ Ｐゴシック" charset="0"/>
              </a:defRPr>
            </a:lvl4pPr>
            <a:lvl5pPr marL="2057217" indent="-228580" defTabSz="966702">
              <a:defRPr sz="2400">
                <a:solidFill>
                  <a:schemeClr val="tx1"/>
                </a:solidFill>
                <a:latin typeface="Times New Roman" charset="0"/>
                <a:ea typeface="ＭＳ Ｐゴシック" charset="0"/>
              </a:defRPr>
            </a:lvl5pPr>
            <a:lvl6pPr marL="251437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6pPr>
            <a:lvl7pPr marL="297153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7pPr>
            <a:lvl8pPr marL="342869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8pPr>
            <a:lvl9pPr marL="388585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9pPr>
          </a:lstStyle>
          <a:p>
            <a:fld id="{80656F43-A710-2B47-9C84-93CAD05A13E7}" type="slidenum">
              <a:rPr lang="en-US" sz="1200"/>
              <a:pPr/>
              <a:t>35</a:t>
            </a:fld>
            <a:endParaRPr lang="en-US" sz="1200"/>
          </a:p>
        </p:txBody>
      </p:sp>
      <p:sp>
        <p:nvSpPr>
          <p:cNvPr id="20482" name="Rectangle 2"/>
          <p:cNvSpPr>
            <a:spLocks noGrp="1" noRot="1" noChangeAspect="1" noChangeArrowheads="1" noTextEdit="1"/>
          </p:cNvSpPr>
          <p:nvPr>
            <p:ph type="sldImg"/>
          </p:nvPr>
        </p:nvSpPr>
        <p:spPr>
          <a:solidFill>
            <a:srgbClr val="FFFFFF"/>
          </a:solidFill>
          <a:ln/>
        </p:spPr>
      </p:sp>
      <p:sp>
        <p:nvSpPr>
          <p:cNvPr id="20483" name="Rectangle 3"/>
          <p:cNvSpPr>
            <a:spLocks noGrp="1" noChangeArrowheads="1"/>
          </p:cNvSpPr>
          <p:nvPr>
            <p:ph type="body" idx="1"/>
          </p:nvPr>
        </p:nvSpPr>
        <p:spPr>
          <a:solidFill>
            <a:srgbClr val="FFFFFF"/>
          </a:solidFill>
          <a:ln>
            <a:solidFill>
              <a:srgbClr val="000000"/>
            </a:solidFill>
          </a:ln>
        </p:spPr>
        <p:txBody>
          <a:bodyPr/>
          <a:lstStyle/>
          <a:p>
            <a:pPr algn="l"/>
            <a:r>
              <a:rPr lang="en-AU" b="0" i="0" u="none" strike="noStrike" dirty="0">
                <a:solidFill>
                  <a:srgbClr val="000000"/>
                </a:solidFill>
                <a:effectLst/>
              </a:rPr>
              <a:t>Recursion is classified into </a:t>
            </a:r>
            <a:r>
              <a:rPr lang="en-AU" b="1" i="0" u="none" strike="noStrike" dirty="0">
                <a:solidFill>
                  <a:srgbClr val="000000"/>
                </a:solidFill>
                <a:effectLst/>
              </a:rPr>
              <a:t>two main types</a:t>
            </a:r>
            <a:r>
              <a:rPr lang="en-AU" b="0" i="0" u="none" strike="noStrike" dirty="0">
                <a:solidFill>
                  <a:srgbClr val="000000"/>
                </a:solidFill>
                <a:effectLst/>
              </a:rPr>
              <a:t> based on how a function calls itself.</a:t>
            </a:r>
          </a:p>
          <a:p>
            <a:pPr algn="l">
              <a:buFont typeface="+mj-lt"/>
              <a:buAutoNum type="arabicPeriod"/>
            </a:pPr>
            <a:r>
              <a:rPr lang="en-AU" b="1" i="0" u="none" strike="noStrike" dirty="0">
                <a:solidFill>
                  <a:srgbClr val="000000"/>
                </a:solidFill>
                <a:effectLst/>
              </a:rPr>
              <a:t>Direct Recursion</a:t>
            </a:r>
            <a:r>
              <a:rPr lang="en-AU" b="0" i="0" u="none" strike="noStrike" dirty="0">
                <a:solidFill>
                  <a:srgbClr val="000000"/>
                </a:solidFill>
                <a:effectLst/>
              </a:rPr>
              <a:t> – A function </a:t>
            </a:r>
            <a:r>
              <a:rPr lang="en-AU" b="1" i="0" u="none" strike="noStrike" dirty="0">
                <a:solidFill>
                  <a:srgbClr val="000000"/>
                </a:solidFill>
                <a:effectLst/>
              </a:rPr>
              <a:t>calls itself directly</a:t>
            </a:r>
            <a:r>
              <a:rPr lang="en-AU" b="0" i="0" u="none" strike="noStrike" dirty="0">
                <a:solidFill>
                  <a:srgbClr val="000000"/>
                </a:solidFill>
                <a:effectLst/>
              </a:rPr>
              <a:t>. It can be further divided into:</a:t>
            </a:r>
          </a:p>
          <a:p>
            <a:pPr marL="742950" lvl="1" indent="-285750" algn="l">
              <a:buFont typeface="+mj-lt"/>
              <a:buAutoNum type="arabicPeriod"/>
            </a:pPr>
            <a:r>
              <a:rPr lang="en-AU" b="1" i="0" u="none" strike="noStrike" dirty="0">
                <a:solidFill>
                  <a:srgbClr val="000000"/>
                </a:solidFill>
                <a:effectLst/>
              </a:rPr>
              <a:t>Tail Recursion</a:t>
            </a:r>
            <a:r>
              <a:rPr lang="en-AU" b="0" i="0" u="none" strike="noStrike" dirty="0">
                <a:solidFill>
                  <a:srgbClr val="000000"/>
                </a:solidFill>
                <a:effectLst/>
              </a:rPr>
              <a:t> → Recursive call is the </a:t>
            </a:r>
            <a:r>
              <a:rPr lang="en-AU" b="1" i="0" u="none" strike="noStrike" dirty="0">
                <a:solidFill>
                  <a:srgbClr val="000000"/>
                </a:solidFill>
                <a:effectLst/>
              </a:rPr>
              <a:t>last operation</a:t>
            </a:r>
            <a:r>
              <a:rPr lang="en-AU" b="0" i="0" u="none" strike="noStrike" dirty="0">
                <a:solidFill>
                  <a:srgbClr val="000000"/>
                </a:solidFill>
                <a:effectLst/>
              </a:rPr>
              <a:t> in the function.</a:t>
            </a:r>
          </a:p>
          <a:p>
            <a:pPr marL="742950" lvl="1" indent="-285750" algn="l">
              <a:buFont typeface="+mj-lt"/>
              <a:buAutoNum type="arabicPeriod"/>
            </a:pPr>
            <a:r>
              <a:rPr lang="en-AU" b="1" i="0" u="none" strike="noStrike" dirty="0">
                <a:solidFill>
                  <a:srgbClr val="000000"/>
                </a:solidFill>
                <a:effectLst/>
              </a:rPr>
              <a:t>Head Recursion</a:t>
            </a:r>
            <a:r>
              <a:rPr lang="en-AU" b="0" i="0" u="none" strike="noStrike" dirty="0">
                <a:solidFill>
                  <a:srgbClr val="000000"/>
                </a:solidFill>
                <a:effectLst/>
              </a:rPr>
              <a:t> → Recursive call happens </a:t>
            </a:r>
            <a:r>
              <a:rPr lang="en-AU" b="1" i="0" u="none" strike="noStrike" dirty="0">
                <a:solidFill>
                  <a:srgbClr val="000000"/>
                </a:solidFill>
                <a:effectLst/>
              </a:rPr>
              <a:t>before any processing</a:t>
            </a:r>
            <a:r>
              <a:rPr lang="en-AU" b="0" i="0" u="none" strike="noStrike" dirty="0">
                <a:solidFill>
                  <a:srgbClr val="000000"/>
                </a:solidFill>
                <a:effectLst/>
              </a:rPr>
              <a:t>.</a:t>
            </a:r>
          </a:p>
          <a:p>
            <a:pPr marL="742950" lvl="1" indent="-285750" algn="l">
              <a:buFont typeface="+mj-lt"/>
              <a:buAutoNum type="arabicPeriod"/>
            </a:pPr>
            <a:r>
              <a:rPr lang="en-AU" b="1" i="0" u="none" strike="noStrike" dirty="0">
                <a:solidFill>
                  <a:srgbClr val="000000"/>
                </a:solidFill>
                <a:effectLst/>
              </a:rPr>
              <a:t>Tree Recursion</a:t>
            </a:r>
            <a:r>
              <a:rPr lang="en-AU" b="0" i="0" u="none" strike="noStrike" dirty="0">
                <a:solidFill>
                  <a:srgbClr val="000000"/>
                </a:solidFill>
                <a:effectLst/>
              </a:rPr>
              <a:t> → A function makes </a:t>
            </a:r>
            <a:r>
              <a:rPr lang="en-AU" b="1" i="0" u="none" strike="noStrike" dirty="0">
                <a:solidFill>
                  <a:srgbClr val="000000"/>
                </a:solidFill>
                <a:effectLst/>
              </a:rPr>
              <a:t>multiple recursive calls</a:t>
            </a:r>
            <a:r>
              <a:rPr lang="en-AU" b="0" i="0" u="none" strike="noStrike" dirty="0">
                <a:solidFill>
                  <a:srgbClr val="000000"/>
                </a:solidFill>
                <a:effectLst/>
              </a:rPr>
              <a:t> within one execution.</a:t>
            </a:r>
          </a:p>
          <a:p>
            <a:pPr marL="742950" lvl="1" indent="-285750" algn="l">
              <a:buFont typeface="+mj-lt"/>
              <a:buAutoNum type="arabicPeriod"/>
            </a:pPr>
            <a:r>
              <a:rPr lang="en-AU" b="1" i="0" u="none" strike="noStrike" dirty="0">
                <a:solidFill>
                  <a:srgbClr val="000000"/>
                </a:solidFill>
                <a:effectLst/>
              </a:rPr>
              <a:t>Nested Recursion</a:t>
            </a:r>
            <a:r>
              <a:rPr lang="en-AU" b="0" i="0" u="none" strike="noStrike" dirty="0">
                <a:solidFill>
                  <a:srgbClr val="000000"/>
                </a:solidFill>
                <a:effectLst/>
              </a:rPr>
              <a:t> → A function calls itself </a:t>
            </a:r>
            <a:r>
              <a:rPr lang="en-AU" b="1" i="0" u="none" strike="noStrike" dirty="0">
                <a:solidFill>
                  <a:srgbClr val="000000"/>
                </a:solidFill>
                <a:effectLst/>
              </a:rPr>
              <a:t>inside another recursive call</a:t>
            </a:r>
            <a:r>
              <a:rPr lang="en-AU" b="0" i="0" u="none" strike="noStrike" dirty="0">
                <a:solidFill>
                  <a:srgbClr val="000000"/>
                </a:solidFill>
                <a:effectLst/>
              </a:rPr>
              <a:t>.</a:t>
            </a:r>
          </a:p>
          <a:p>
            <a:pPr algn="l">
              <a:buFont typeface="+mj-lt"/>
              <a:buAutoNum type="arabicPeriod"/>
            </a:pPr>
            <a:r>
              <a:rPr lang="en-AU" b="1" i="0" u="none" strike="noStrike" dirty="0">
                <a:solidFill>
                  <a:srgbClr val="000000"/>
                </a:solidFill>
                <a:effectLst/>
              </a:rPr>
              <a:t>Indirect Recursion</a:t>
            </a:r>
            <a:r>
              <a:rPr lang="en-AU" b="0" i="0" u="none" strike="noStrike" dirty="0">
                <a:solidFill>
                  <a:srgbClr val="000000"/>
                </a:solidFill>
                <a:effectLst/>
              </a:rPr>
              <a:t> – A function calls </a:t>
            </a:r>
            <a:r>
              <a:rPr lang="en-AU" b="1" i="0" u="none" strike="noStrike" dirty="0">
                <a:solidFill>
                  <a:srgbClr val="000000"/>
                </a:solidFill>
                <a:effectLst/>
              </a:rPr>
              <a:t>another function</a:t>
            </a:r>
            <a:r>
              <a:rPr lang="en-AU" b="0" i="0" u="none" strike="noStrike" dirty="0">
                <a:solidFill>
                  <a:srgbClr val="000000"/>
                </a:solidFill>
                <a:effectLst/>
              </a:rPr>
              <a:t>, which eventually </a:t>
            </a:r>
            <a:r>
              <a:rPr lang="en-AU" b="1" i="0" u="none" strike="noStrike" dirty="0">
                <a:solidFill>
                  <a:srgbClr val="000000"/>
                </a:solidFill>
                <a:effectLst/>
              </a:rPr>
              <a:t>calls the first function back</a:t>
            </a:r>
            <a:r>
              <a:rPr lang="en-AU" b="0" i="0" u="none" strike="noStrike" dirty="0">
                <a:solidFill>
                  <a:srgbClr val="000000"/>
                </a:solidFill>
                <a:effectLst/>
              </a:rPr>
              <a: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02">
              <a:defRPr sz="2400">
                <a:solidFill>
                  <a:schemeClr val="tx1"/>
                </a:solidFill>
                <a:latin typeface="Times New Roman" charset="0"/>
                <a:ea typeface="ＭＳ Ｐゴシック" charset="0"/>
                <a:cs typeface="ＭＳ Ｐゴシック" charset="0"/>
              </a:defRPr>
            </a:lvl1pPr>
            <a:lvl2pPr marL="742883" indent="-285725" defTabSz="966702">
              <a:defRPr sz="2400">
                <a:solidFill>
                  <a:schemeClr val="tx1"/>
                </a:solidFill>
                <a:latin typeface="Times New Roman" charset="0"/>
                <a:ea typeface="ＭＳ Ｐゴシック" charset="0"/>
              </a:defRPr>
            </a:lvl2pPr>
            <a:lvl3pPr marL="1142898" indent="-228580" defTabSz="966702">
              <a:defRPr sz="2400">
                <a:solidFill>
                  <a:schemeClr val="tx1"/>
                </a:solidFill>
                <a:latin typeface="Times New Roman" charset="0"/>
                <a:ea typeface="ＭＳ Ｐゴシック" charset="0"/>
              </a:defRPr>
            </a:lvl3pPr>
            <a:lvl4pPr marL="1600057" indent="-228580" defTabSz="966702">
              <a:defRPr sz="2400">
                <a:solidFill>
                  <a:schemeClr val="tx1"/>
                </a:solidFill>
                <a:latin typeface="Times New Roman" charset="0"/>
                <a:ea typeface="ＭＳ Ｐゴシック" charset="0"/>
              </a:defRPr>
            </a:lvl4pPr>
            <a:lvl5pPr marL="2057217" indent="-228580" defTabSz="966702">
              <a:defRPr sz="2400">
                <a:solidFill>
                  <a:schemeClr val="tx1"/>
                </a:solidFill>
                <a:latin typeface="Times New Roman" charset="0"/>
                <a:ea typeface="ＭＳ Ｐゴシック" charset="0"/>
              </a:defRPr>
            </a:lvl5pPr>
            <a:lvl6pPr marL="251437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6pPr>
            <a:lvl7pPr marL="297153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7pPr>
            <a:lvl8pPr marL="342869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8pPr>
            <a:lvl9pPr marL="388585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9pPr>
          </a:lstStyle>
          <a:p>
            <a:fld id="{80656F43-A710-2B47-9C84-93CAD05A13E7}" type="slidenum">
              <a:rPr lang="en-US" sz="1200"/>
              <a:pPr/>
              <a:t>36</a:t>
            </a:fld>
            <a:endParaRPr lang="en-US" sz="1200"/>
          </a:p>
        </p:txBody>
      </p:sp>
      <p:sp>
        <p:nvSpPr>
          <p:cNvPr id="20482" name="Rectangle 2"/>
          <p:cNvSpPr>
            <a:spLocks noGrp="1" noRot="1" noChangeAspect="1" noChangeArrowheads="1" noTextEdit="1"/>
          </p:cNvSpPr>
          <p:nvPr>
            <p:ph type="sldImg"/>
          </p:nvPr>
        </p:nvSpPr>
        <p:spPr>
          <a:solidFill>
            <a:srgbClr val="FFFFFF"/>
          </a:solidFill>
          <a:ln/>
        </p:spPr>
      </p:sp>
      <p:sp>
        <p:nvSpPr>
          <p:cNvPr id="20483" name="Rectangle 3"/>
          <p:cNvSpPr>
            <a:spLocks noGrp="1" noChangeArrowheads="1"/>
          </p:cNvSpPr>
          <p:nvPr>
            <p:ph type="body" idx="1"/>
          </p:nvPr>
        </p:nvSpPr>
        <p:spPr>
          <a:solidFill>
            <a:srgbClr val="FFFFFF"/>
          </a:solidFill>
          <a:ln>
            <a:solidFill>
              <a:srgbClr val="000000"/>
            </a:solidFill>
          </a:ln>
        </p:spPr>
        <p:txBody>
          <a:bodyPr/>
          <a:lstStyle/>
          <a:p>
            <a:pPr algn="l"/>
            <a:r>
              <a:rPr lang="en-AU" b="1" i="0" u="none" strike="noStrike" dirty="0">
                <a:solidFill>
                  <a:srgbClr val="000000"/>
                </a:solidFill>
                <a:effectLst/>
              </a:rPr>
              <a:t>Tail recursion</a:t>
            </a:r>
            <a:r>
              <a:rPr lang="en-AU" b="0" i="0" u="none" strike="noStrike" dirty="0">
                <a:solidFill>
                  <a:srgbClr val="000000"/>
                </a:solidFill>
                <a:effectLst/>
              </a:rPr>
              <a:t> occurs when the recursive call is the </a:t>
            </a:r>
            <a:r>
              <a:rPr lang="en-AU" b="1" i="0" u="none" strike="noStrike" dirty="0">
                <a:solidFill>
                  <a:srgbClr val="000000"/>
                </a:solidFill>
                <a:effectLst/>
              </a:rPr>
              <a:t>last operation</a:t>
            </a:r>
            <a:r>
              <a:rPr lang="en-AU" b="0" i="0" u="none" strike="noStrike" dirty="0">
                <a:solidFill>
                  <a:srgbClr val="000000"/>
                </a:solidFill>
                <a:effectLst/>
              </a:rPr>
              <a:t> in the function. After the call, the function </a:t>
            </a:r>
            <a:r>
              <a:rPr lang="en-AU" b="1" i="0" u="none" strike="noStrike" dirty="0">
                <a:solidFill>
                  <a:srgbClr val="000000"/>
                </a:solidFill>
                <a:effectLst/>
              </a:rPr>
              <a:t>does nothing</a:t>
            </a:r>
            <a:r>
              <a:rPr lang="en-AU" b="0" i="0" u="none" strike="noStrike" dirty="0">
                <a:solidFill>
                  <a:srgbClr val="000000"/>
                </a:solidFill>
                <a:effectLst/>
              </a:rPr>
              <a:t> else.</a:t>
            </a:r>
          </a:p>
          <a:p>
            <a:pPr algn="l">
              <a:buFont typeface="+mj-lt"/>
              <a:buAutoNum type="arabicPeriod"/>
            </a:pPr>
            <a:r>
              <a:rPr lang="en-AU" b="1" i="0" u="none" strike="noStrike" dirty="0">
                <a:solidFill>
                  <a:srgbClr val="000000"/>
                </a:solidFill>
                <a:effectLst/>
              </a:rPr>
              <a:t>How it Works:</a:t>
            </a:r>
            <a:endParaRPr lang="en-AU" b="0" i="0" u="none" strike="noStrike" dirty="0">
              <a:solidFill>
                <a:srgbClr val="000000"/>
              </a:solidFill>
              <a:effectLst/>
            </a:endParaRPr>
          </a:p>
          <a:p>
            <a:pPr marL="742950" lvl="1" indent="-285750" algn="l">
              <a:buFont typeface="+mj-lt"/>
              <a:buAutoNum type="arabicPeriod"/>
            </a:pPr>
            <a:r>
              <a:rPr lang="en-AU" b="0" i="0" u="none" strike="noStrike" dirty="0">
                <a:solidFill>
                  <a:srgbClr val="000000"/>
                </a:solidFill>
                <a:effectLst/>
              </a:rPr>
              <a:t>The function prints </a:t>
            </a:r>
            <a:r>
              <a:rPr lang="en-AU" b="1" i="0" u="none" strike="noStrike" dirty="0">
                <a:solidFill>
                  <a:srgbClr val="000000"/>
                </a:solidFill>
                <a:effectLst/>
              </a:rPr>
              <a:t>n</a:t>
            </a:r>
            <a:r>
              <a:rPr lang="en-AU" b="0" i="0" u="none" strike="noStrike" dirty="0">
                <a:solidFill>
                  <a:srgbClr val="000000"/>
                </a:solidFill>
                <a:effectLst/>
              </a:rPr>
              <a:t> and then calls itself with </a:t>
            </a:r>
            <a:r>
              <a:rPr lang="en-AU" b="1" i="0" u="none" strike="noStrike" dirty="0">
                <a:solidFill>
                  <a:srgbClr val="000000"/>
                </a:solidFill>
                <a:effectLst/>
              </a:rPr>
              <a:t>n - 1</a:t>
            </a:r>
            <a:r>
              <a:rPr lang="en-AU" b="0" i="0" u="none" strike="noStrike" dirty="0">
                <a:solidFill>
                  <a:srgbClr val="000000"/>
                </a:solidFill>
                <a:effectLst/>
              </a:rPr>
              <a:t>.</a:t>
            </a:r>
          </a:p>
          <a:p>
            <a:pPr marL="742950" lvl="1" indent="-285750" algn="l">
              <a:buFont typeface="+mj-lt"/>
              <a:buAutoNum type="arabicPeriod"/>
            </a:pPr>
            <a:r>
              <a:rPr lang="en-AU" b="0" i="0" u="none" strike="noStrike" dirty="0">
                <a:solidFill>
                  <a:srgbClr val="000000"/>
                </a:solidFill>
                <a:effectLst/>
              </a:rPr>
              <a:t>The recursive call is </a:t>
            </a:r>
            <a:r>
              <a:rPr lang="en-AU" b="1" i="0" u="none" strike="noStrike" dirty="0">
                <a:solidFill>
                  <a:srgbClr val="000000"/>
                </a:solidFill>
                <a:effectLst/>
              </a:rPr>
              <a:t>the last operation</a:t>
            </a:r>
            <a:r>
              <a:rPr lang="en-AU" b="0" i="0" u="none" strike="noStrike" dirty="0">
                <a:solidFill>
                  <a:srgbClr val="000000"/>
                </a:solidFill>
                <a:effectLst/>
              </a:rPr>
              <a:t>, meaning no further computation occurs after returning.</a:t>
            </a:r>
          </a:p>
          <a:p>
            <a:pPr algn="l">
              <a:buFont typeface="+mj-lt"/>
              <a:buAutoNum type="arabicPeriod"/>
            </a:pPr>
            <a:r>
              <a:rPr lang="en-AU" b="1" i="0" u="none" strike="noStrike" dirty="0">
                <a:solidFill>
                  <a:srgbClr val="000000"/>
                </a:solidFill>
                <a:effectLst/>
              </a:rPr>
              <a:t>Code Execution:</a:t>
            </a:r>
            <a:endParaRPr lang="en-AU" b="0" i="0" u="none" strike="noStrike" dirty="0">
              <a:solidFill>
                <a:srgbClr val="000000"/>
              </a:solidFill>
              <a:effectLst/>
            </a:endParaRPr>
          </a:p>
          <a:p>
            <a:pPr marL="742950" lvl="1" indent="-285750" algn="l">
              <a:buFont typeface="+mj-lt"/>
              <a:buAutoNum type="arabicPeriod"/>
            </a:pPr>
            <a:r>
              <a:rPr lang="en-AU" b="0" i="0" u="none" strike="noStrike" dirty="0">
                <a:solidFill>
                  <a:srgbClr val="000000"/>
                </a:solidFill>
                <a:effectLst/>
              </a:rPr>
              <a:t>If x = 3, the output is: </a:t>
            </a:r>
            <a:r>
              <a:rPr lang="en-AU" b="1" i="0" u="none" strike="noStrike" dirty="0">
                <a:solidFill>
                  <a:srgbClr val="000000"/>
                </a:solidFill>
                <a:effectLst/>
              </a:rPr>
              <a:t>3 2 1</a:t>
            </a:r>
            <a:r>
              <a:rPr lang="en-AU" b="0" i="0" u="none" strike="noStrike" dirty="0">
                <a:solidFill>
                  <a:srgbClr val="000000"/>
                </a:solidFill>
                <a:effectLst/>
              </a:rPr>
              <a:t>.</a:t>
            </a:r>
          </a:p>
          <a:p>
            <a:pPr marL="742950" lvl="1" indent="-285750" algn="l">
              <a:buFont typeface="+mj-lt"/>
              <a:buAutoNum type="arabicPeriod"/>
            </a:pPr>
            <a:r>
              <a:rPr lang="en-AU" b="0" i="0" u="none" strike="noStrike" dirty="0">
                <a:solidFill>
                  <a:srgbClr val="000000"/>
                </a:solidFill>
                <a:effectLst/>
              </a:rPr>
              <a:t>The function keeps calling itself </a:t>
            </a:r>
            <a:r>
              <a:rPr lang="en-AU" b="1" i="0" u="none" strike="noStrike" dirty="0">
                <a:solidFill>
                  <a:srgbClr val="000000"/>
                </a:solidFill>
                <a:effectLst/>
              </a:rPr>
              <a:t>until n reaches 0</a:t>
            </a:r>
            <a:r>
              <a:rPr lang="en-AU" b="0" i="0" u="none" strike="noStrike" dirty="0">
                <a:solidFill>
                  <a:srgbClr val="000000"/>
                </a:solidFill>
                <a:effectLst/>
              </a:rPr>
              <a:t>, at which point it stops.</a:t>
            </a:r>
          </a:p>
          <a:p>
            <a:pPr algn="l">
              <a:buFont typeface="+mj-lt"/>
              <a:buAutoNum type="arabicPeriod"/>
            </a:pPr>
            <a:r>
              <a:rPr lang="en-AU" b="1" i="0" u="none" strike="noStrike" dirty="0">
                <a:solidFill>
                  <a:srgbClr val="000000"/>
                </a:solidFill>
                <a:effectLst/>
              </a:rPr>
              <a:t>Time &amp; Space Complexity:</a:t>
            </a:r>
            <a:endParaRPr lang="en-AU" b="0" i="0" u="none" strike="noStrike" dirty="0">
              <a:solidFill>
                <a:srgbClr val="000000"/>
              </a:solidFill>
              <a:effectLst/>
            </a:endParaRPr>
          </a:p>
          <a:p>
            <a:pPr marL="742950" lvl="1" indent="-285750" algn="l">
              <a:buFont typeface="+mj-lt"/>
              <a:buAutoNum type="arabicPeriod"/>
            </a:pPr>
            <a:r>
              <a:rPr lang="en-AU" b="1" i="0" u="none" strike="noStrike" dirty="0">
                <a:solidFill>
                  <a:srgbClr val="000000"/>
                </a:solidFill>
                <a:effectLst/>
              </a:rPr>
              <a:t>Time Complexity: O(n)</a:t>
            </a:r>
            <a:r>
              <a:rPr lang="en-AU" b="0" i="0" u="none" strike="noStrike" dirty="0">
                <a:solidFill>
                  <a:srgbClr val="000000"/>
                </a:solidFill>
                <a:effectLst/>
              </a:rPr>
              <a:t> → The function runs </a:t>
            </a:r>
            <a:r>
              <a:rPr lang="en-AU" b="1" i="0" u="none" strike="noStrike" dirty="0">
                <a:solidFill>
                  <a:srgbClr val="000000"/>
                </a:solidFill>
                <a:effectLst/>
              </a:rPr>
              <a:t>n times</a:t>
            </a:r>
            <a:r>
              <a:rPr lang="en-AU" b="0" i="0" u="none" strike="noStrike" dirty="0">
                <a:solidFill>
                  <a:srgbClr val="000000"/>
                </a:solidFill>
                <a:effectLst/>
              </a:rPr>
              <a:t> before stopping.</a:t>
            </a:r>
          </a:p>
          <a:p>
            <a:pPr marL="742950" lvl="1" indent="-285750" algn="l">
              <a:buFont typeface="+mj-lt"/>
              <a:buAutoNum type="arabicPeriod"/>
            </a:pPr>
            <a:r>
              <a:rPr lang="en-AU" b="1" i="0" u="none" strike="noStrike" dirty="0">
                <a:solidFill>
                  <a:srgbClr val="000000"/>
                </a:solidFill>
                <a:effectLst/>
              </a:rPr>
              <a:t>Space Complexity: O(n) → </a:t>
            </a:r>
            <a:r>
              <a:rPr lang="en-AU" dirty="0"/>
              <a:t>due to function calls stored in the call stack.</a:t>
            </a:r>
            <a:endParaRPr lang="en-AU" b="0" i="0" u="none" strike="noStrike" dirty="0">
              <a:solidFill>
                <a:srgbClr val="000000"/>
              </a:solidFill>
              <a:effectLst/>
            </a:endParaRPr>
          </a:p>
        </p:txBody>
      </p:sp>
    </p:spTree>
    <p:extLst>
      <p:ext uri="{BB962C8B-B14F-4D97-AF65-F5344CB8AC3E}">
        <p14:creationId xmlns:p14="http://schemas.microsoft.com/office/powerpoint/2010/main" val="1101133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lstStyle>
            <a:lvl1pPr defTabSz="966702">
              <a:defRPr sz="2400">
                <a:solidFill>
                  <a:schemeClr val="tx1"/>
                </a:solidFill>
                <a:latin typeface="Times New Roman" charset="0"/>
                <a:ea typeface="ＭＳ Ｐゴシック" charset="0"/>
                <a:cs typeface="ＭＳ Ｐゴシック" charset="0"/>
              </a:defRPr>
            </a:lvl1pPr>
            <a:lvl2pPr marL="742883" indent="-285725" defTabSz="966702">
              <a:defRPr sz="2400">
                <a:solidFill>
                  <a:schemeClr val="tx1"/>
                </a:solidFill>
                <a:latin typeface="Times New Roman" charset="0"/>
                <a:ea typeface="ＭＳ Ｐゴシック" charset="0"/>
              </a:defRPr>
            </a:lvl2pPr>
            <a:lvl3pPr marL="1142898" indent="-228580" defTabSz="966702">
              <a:defRPr sz="2400">
                <a:solidFill>
                  <a:schemeClr val="tx1"/>
                </a:solidFill>
                <a:latin typeface="Times New Roman" charset="0"/>
                <a:ea typeface="ＭＳ Ｐゴシック" charset="0"/>
              </a:defRPr>
            </a:lvl3pPr>
            <a:lvl4pPr marL="1600057" indent="-228580" defTabSz="966702">
              <a:defRPr sz="2400">
                <a:solidFill>
                  <a:schemeClr val="tx1"/>
                </a:solidFill>
                <a:latin typeface="Times New Roman" charset="0"/>
                <a:ea typeface="ＭＳ Ｐゴシック" charset="0"/>
              </a:defRPr>
            </a:lvl4pPr>
            <a:lvl5pPr marL="2057217" indent="-228580" defTabSz="966702">
              <a:defRPr sz="2400">
                <a:solidFill>
                  <a:schemeClr val="tx1"/>
                </a:solidFill>
                <a:latin typeface="Times New Roman" charset="0"/>
                <a:ea typeface="ＭＳ Ｐゴシック" charset="0"/>
              </a:defRPr>
            </a:lvl5pPr>
            <a:lvl6pPr marL="251437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6pPr>
            <a:lvl7pPr marL="297153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7pPr>
            <a:lvl8pPr marL="342869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8pPr>
            <a:lvl9pPr marL="388585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9pPr>
          </a:lstStyle>
          <a:p>
            <a:fld id="{3820B4CD-49B4-3549-9C22-EAC9A9CA1D4B}" type="slidenum">
              <a:rPr lang="en-US" sz="1200"/>
              <a:pPr/>
              <a:t>5</a:t>
            </a:fld>
            <a:endParaRPr lang="en-US" sz="1200"/>
          </a:p>
        </p:txBody>
      </p:sp>
      <p:sp>
        <p:nvSpPr>
          <p:cNvPr id="18434" name="Rectangle 2"/>
          <p:cNvSpPr>
            <a:spLocks noGrp="1" noRot="1" noChangeAspect="1" noChangeArrowheads="1" noTextEdit="1"/>
          </p:cNvSpPr>
          <p:nvPr>
            <p:ph type="sldImg"/>
          </p:nvPr>
        </p:nvSpPr>
        <p:spPr>
          <a:xfrm>
            <a:off x="1263650" y="723900"/>
            <a:ext cx="4786313" cy="3589338"/>
          </a:xfrm>
          <a:ln w="12700" cap="flat">
            <a:solidFill>
              <a:schemeClr val="tx1"/>
            </a:solidFill>
          </a:ln>
        </p:spPr>
      </p:sp>
      <p:sp>
        <p:nvSpPr>
          <p:cNvPr id="18435"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wrap="square" lIns="97379" tIns="49516" rIns="97379" bIns="49516" anchor="t"/>
          <a:lstStyle/>
          <a:p>
            <a:pPr algn="l"/>
            <a:r>
              <a:rPr lang="en-AU" b="0" i="0" u="none" strike="noStrike" dirty="0">
                <a:solidFill>
                  <a:srgbClr val="000000"/>
                </a:solidFill>
                <a:effectLst/>
              </a:rPr>
              <a:t>An </a:t>
            </a:r>
            <a:r>
              <a:rPr lang="en-AU" b="1" i="0" u="none" strike="noStrike" dirty="0">
                <a:solidFill>
                  <a:srgbClr val="000000"/>
                </a:solidFill>
                <a:effectLst/>
              </a:rPr>
              <a:t>algorithm</a:t>
            </a:r>
            <a:r>
              <a:rPr lang="en-AU" b="0" i="0" u="none" strike="noStrike" dirty="0">
                <a:solidFill>
                  <a:srgbClr val="000000"/>
                </a:solidFill>
                <a:effectLst/>
              </a:rPr>
              <a:t> is a </a:t>
            </a:r>
            <a:r>
              <a:rPr lang="en-AU" b="1" i="0" u="none" strike="noStrike" dirty="0">
                <a:solidFill>
                  <a:srgbClr val="000000"/>
                </a:solidFill>
                <a:effectLst/>
              </a:rPr>
              <a:t>step-by-step procedure</a:t>
            </a:r>
            <a:r>
              <a:rPr lang="en-AU" b="0" i="0" u="none" strike="noStrike" dirty="0">
                <a:solidFill>
                  <a:srgbClr val="000000"/>
                </a:solidFill>
                <a:effectLst/>
              </a:rPr>
              <a:t> for solving a problem. It takes an </a:t>
            </a:r>
            <a:r>
              <a:rPr lang="en-AU" b="1" i="0" u="none" strike="noStrike" dirty="0">
                <a:solidFill>
                  <a:srgbClr val="000000"/>
                </a:solidFill>
                <a:effectLst/>
              </a:rPr>
              <a:t>input</a:t>
            </a:r>
            <a:r>
              <a:rPr lang="en-AU" b="0" i="0" u="none" strike="noStrike" dirty="0">
                <a:solidFill>
                  <a:srgbClr val="000000"/>
                </a:solidFill>
                <a:effectLst/>
              </a:rPr>
              <a:t>, processes it, and produces an </a:t>
            </a:r>
            <a:r>
              <a:rPr lang="en-AU" b="1" i="0" u="none" strike="noStrike" dirty="0">
                <a:solidFill>
                  <a:srgbClr val="000000"/>
                </a:solidFill>
                <a:effectLst/>
              </a:rPr>
              <a:t>output </a:t>
            </a:r>
            <a:r>
              <a:rPr lang="en-AU" b="0" i="0" u="none" strike="noStrike" dirty="0">
                <a:solidFill>
                  <a:srgbClr val="000000"/>
                </a:solidFill>
                <a:effectLst/>
              </a:rPr>
              <a:t>in a </a:t>
            </a:r>
            <a:r>
              <a:rPr lang="en-AU" b="1" i="0" u="none" strike="noStrike" dirty="0">
                <a:solidFill>
                  <a:srgbClr val="000000"/>
                </a:solidFill>
                <a:effectLst/>
              </a:rPr>
              <a:t>finite</a:t>
            </a:r>
            <a:r>
              <a:rPr lang="en-AU" b="0" i="0" u="none" strike="noStrike" dirty="0">
                <a:solidFill>
                  <a:srgbClr val="000000"/>
                </a:solidFill>
                <a:effectLst/>
              </a:rPr>
              <a:t> number of steps.</a:t>
            </a:r>
          </a:p>
          <a:p>
            <a:pPr algn="l"/>
            <a:r>
              <a:rPr lang="en-AU" b="0" i="0" u="none" strike="noStrike" dirty="0">
                <a:solidFill>
                  <a:srgbClr val="000000"/>
                </a:solidFill>
                <a:effectLst/>
              </a:rPr>
              <a:t>Examples:</a:t>
            </a:r>
          </a:p>
          <a:p>
            <a:pPr algn="l">
              <a:buFont typeface="Arial" panose="020B0604020202020204" pitchFamily="34" charset="0"/>
              <a:buChar char="•"/>
            </a:pPr>
            <a:r>
              <a:rPr lang="en-AU" b="0" i="0" u="none" strike="noStrike" dirty="0">
                <a:solidFill>
                  <a:srgbClr val="000000"/>
                </a:solidFill>
                <a:effectLst/>
              </a:rPr>
              <a:t> A </a:t>
            </a:r>
            <a:r>
              <a:rPr lang="en-AU" b="1" i="0" u="none" strike="noStrike" dirty="0">
                <a:solidFill>
                  <a:srgbClr val="000000"/>
                </a:solidFill>
                <a:effectLst/>
              </a:rPr>
              <a:t>recipe</a:t>
            </a:r>
            <a:r>
              <a:rPr lang="en-AU" b="0" i="0" u="none" strike="noStrike" dirty="0">
                <a:solidFill>
                  <a:srgbClr val="000000"/>
                </a:solidFill>
                <a:effectLst/>
              </a:rPr>
              <a:t> is an algorithm for cooking.</a:t>
            </a:r>
          </a:p>
          <a:p>
            <a:pPr algn="l">
              <a:buFont typeface="Arial" panose="020B0604020202020204" pitchFamily="34" charset="0"/>
              <a:buChar char="•"/>
            </a:pPr>
            <a:r>
              <a:rPr lang="en-AU" b="1" i="0" u="none" strike="noStrike" dirty="0">
                <a:solidFill>
                  <a:srgbClr val="000000"/>
                </a:solidFill>
                <a:effectLst/>
              </a:rPr>
              <a:t> Google Search</a:t>
            </a:r>
            <a:r>
              <a:rPr lang="en-AU" b="0" i="0" u="none" strike="noStrike" dirty="0">
                <a:solidFill>
                  <a:srgbClr val="000000"/>
                </a:solidFill>
                <a:effectLst/>
              </a:rPr>
              <a:t> uses algorithms to rank web pages.</a:t>
            </a:r>
          </a:p>
          <a:p>
            <a:pPr algn="l">
              <a:buFont typeface="Arial" panose="020B0604020202020204" pitchFamily="34" charset="0"/>
              <a:buChar char="•"/>
            </a:pPr>
            <a:r>
              <a:rPr lang="en-AU" b="1" i="0" u="none" strike="noStrike" dirty="0">
                <a:solidFill>
                  <a:srgbClr val="000000"/>
                </a:solidFill>
                <a:effectLst/>
              </a:rPr>
              <a:t> Sorting a contact list</a:t>
            </a:r>
            <a:r>
              <a:rPr lang="en-AU" b="0" i="0" u="none" strike="noStrike" dirty="0">
                <a:solidFill>
                  <a:srgbClr val="000000"/>
                </a:solidFill>
                <a:effectLst/>
              </a:rPr>
              <a:t> is done using an algorithm.</a:t>
            </a:r>
          </a:p>
          <a:p>
            <a:endParaRPr lang="en-US" dirty="0">
              <a:latin typeface="Times New Roman"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02">
              <a:defRPr sz="2400">
                <a:solidFill>
                  <a:schemeClr val="tx1"/>
                </a:solidFill>
                <a:latin typeface="Times New Roman" charset="0"/>
                <a:ea typeface="ＭＳ Ｐゴシック" charset="0"/>
                <a:cs typeface="ＭＳ Ｐゴシック" charset="0"/>
              </a:defRPr>
            </a:lvl1pPr>
            <a:lvl2pPr marL="742883" indent="-285725" defTabSz="966702">
              <a:defRPr sz="2400">
                <a:solidFill>
                  <a:schemeClr val="tx1"/>
                </a:solidFill>
                <a:latin typeface="Times New Roman" charset="0"/>
                <a:ea typeface="ＭＳ Ｐゴシック" charset="0"/>
              </a:defRPr>
            </a:lvl2pPr>
            <a:lvl3pPr marL="1142898" indent="-228580" defTabSz="966702">
              <a:defRPr sz="2400">
                <a:solidFill>
                  <a:schemeClr val="tx1"/>
                </a:solidFill>
                <a:latin typeface="Times New Roman" charset="0"/>
                <a:ea typeface="ＭＳ Ｐゴシック" charset="0"/>
              </a:defRPr>
            </a:lvl3pPr>
            <a:lvl4pPr marL="1600057" indent="-228580" defTabSz="966702">
              <a:defRPr sz="2400">
                <a:solidFill>
                  <a:schemeClr val="tx1"/>
                </a:solidFill>
                <a:latin typeface="Times New Roman" charset="0"/>
                <a:ea typeface="ＭＳ Ｐゴシック" charset="0"/>
              </a:defRPr>
            </a:lvl4pPr>
            <a:lvl5pPr marL="2057217" indent="-228580" defTabSz="966702">
              <a:defRPr sz="2400">
                <a:solidFill>
                  <a:schemeClr val="tx1"/>
                </a:solidFill>
                <a:latin typeface="Times New Roman" charset="0"/>
                <a:ea typeface="ＭＳ Ｐゴシック" charset="0"/>
              </a:defRPr>
            </a:lvl5pPr>
            <a:lvl6pPr marL="251437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6pPr>
            <a:lvl7pPr marL="297153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7pPr>
            <a:lvl8pPr marL="342869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8pPr>
            <a:lvl9pPr marL="388585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9pPr>
          </a:lstStyle>
          <a:p>
            <a:fld id="{80656F43-A710-2B47-9C84-93CAD05A13E7}" type="slidenum">
              <a:rPr lang="en-US" sz="1200"/>
              <a:pPr/>
              <a:t>37</a:t>
            </a:fld>
            <a:endParaRPr lang="en-US" sz="1200"/>
          </a:p>
        </p:txBody>
      </p:sp>
      <p:sp>
        <p:nvSpPr>
          <p:cNvPr id="20482" name="Rectangle 2"/>
          <p:cNvSpPr>
            <a:spLocks noGrp="1" noRot="1" noChangeAspect="1" noChangeArrowheads="1" noTextEdit="1"/>
          </p:cNvSpPr>
          <p:nvPr>
            <p:ph type="sldImg"/>
          </p:nvPr>
        </p:nvSpPr>
        <p:spPr>
          <a:solidFill>
            <a:srgbClr val="FFFFFF"/>
          </a:solidFill>
          <a:ln/>
        </p:spPr>
      </p:sp>
      <p:sp>
        <p:nvSpPr>
          <p:cNvPr id="20483" name="Rectangle 3"/>
          <p:cNvSpPr>
            <a:spLocks noGrp="1" noChangeArrowheads="1"/>
          </p:cNvSpPr>
          <p:nvPr>
            <p:ph type="body" idx="1"/>
          </p:nvPr>
        </p:nvSpPr>
        <p:spPr>
          <a:solidFill>
            <a:srgbClr val="FFFFFF"/>
          </a:solidFill>
          <a:ln>
            <a:solidFill>
              <a:srgbClr val="000000"/>
            </a:solidFill>
          </a:ln>
        </p:spPr>
        <p:txBody>
          <a:bodyPr/>
          <a:lstStyle/>
          <a:p>
            <a:pPr algn="l"/>
            <a:r>
              <a:rPr lang="en-AU" b="0" i="0" u="none" strike="noStrike" dirty="0">
                <a:solidFill>
                  <a:srgbClr val="000000"/>
                </a:solidFill>
                <a:effectLst/>
              </a:rPr>
              <a:t>The </a:t>
            </a:r>
            <a:r>
              <a:rPr lang="en-AU" b="1" i="0" u="none" strike="noStrike" dirty="0">
                <a:solidFill>
                  <a:srgbClr val="000000"/>
                </a:solidFill>
                <a:effectLst/>
              </a:rPr>
              <a:t>tracing tree</a:t>
            </a:r>
            <a:r>
              <a:rPr lang="en-AU" b="0" i="0" u="none" strike="noStrike" dirty="0">
                <a:solidFill>
                  <a:srgbClr val="000000"/>
                </a:solidFill>
                <a:effectLst/>
              </a:rPr>
              <a:t> shows how recursive calls are made and how outputs are produced.</a:t>
            </a:r>
          </a:p>
          <a:p>
            <a:pPr algn="l">
              <a:buFont typeface="+mj-lt"/>
              <a:buAutoNum type="arabicPeriod"/>
            </a:pPr>
            <a:r>
              <a:rPr lang="en-AU" b="1" i="0" u="none" strike="noStrike" dirty="0">
                <a:solidFill>
                  <a:srgbClr val="000000"/>
                </a:solidFill>
                <a:effectLst/>
              </a:rPr>
              <a:t>Understanding the Code Execution</a:t>
            </a:r>
            <a:endParaRPr lang="en-AU" b="0" i="0" u="none" strike="noStrike" dirty="0">
              <a:solidFill>
                <a:srgbClr val="000000"/>
              </a:solidFill>
              <a:effectLst/>
            </a:endParaRPr>
          </a:p>
          <a:p>
            <a:pPr marL="742950" lvl="1" indent="-285750" algn="l">
              <a:buFont typeface="+mj-lt"/>
              <a:buAutoNum type="arabicPeriod"/>
            </a:pPr>
            <a:r>
              <a:rPr lang="en-AU" b="0" i="0" u="none" strike="noStrike" dirty="0">
                <a:solidFill>
                  <a:srgbClr val="000000"/>
                </a:solidFill>
                <a:effectLst/>
              </a:rPr>
              <a:t>The function fun(n) </a:t>
            </a:r>
            <a:r>
              <a:rPr lang="en-AU" b="1" i="0" u="none" strike="noStrike" dirty="0">
                <a:solidFill>
                  <a:srgbClr val="000000"/>
                </a:solidFill>
                <a:effectLst/>
              </a:rPr>
              <a:t>prints n first</a:t>
            </a:r>
            <a:r>
              <a:rPr lang="en-AU" b="0" i="0" u="none" strike="noStrike" dirty="0">
                <a:solidFill>
                  <a:srgbClr val="000000"/>
                </a:solidFill>
                <a:effectLst/>
              </a:rPr>
              <a:t> and then </a:t>
            </a:r>
            <a:r>
              <a:rPr lang="en-AU" b="1" i="0" u="none" strike="noStrike" dirty="0">
                <a:solidFill>
                  <a:srgbClr val="000000"/>
                </a:solidFill>
                <a:effectLst/>
              </a:rPr>
              <a:t>calls itself with n-1</a:t>
            </a:r>
            <a:r>
              <a:rPr lang="en-AU" b="0" i="0" u="none" strike="noStrike" dirty="0">
                <a:solidFill>
                  <a:srgbClr val="000000"/>
                </a:solidFill>
                <a:effectLst/>
              </a:rPr>
              <a:t>.</a:t>
            </a:r>
          </a:p>
          <a:p>
            <a:pPr marL="742950" lvl="1" indent="-285750" algn="l">
              <a:buFont typeface="+mj-lt"/>
              <a:buAutoNum type="arabicPeriod"/>
            </a:pPr>
            <a:r>
              <a:rPr lang="en-AU" b="0" i="0" u="none" strike="noStrike" dirty="0">
                <a:solidFill>
                  <a:srgbClr val="000000"/>
                </a:solidFill>
                <a:effectLst/>
              </a:rPr>
              <a:t>The recursion continues until n = 0, at which point it stops.</a:t>
            </a:r>
          </a:p>
          <a:p>
            <a:pPr algn="l">
              <a:buFont typeface="+mj-lt"/>
              <a:buAutoNum type="arabicPeriod"/>
            </a:pPr>
            <a:r>
              <a:rPr lang="en-AU" b="1" i="0" u="none" strike="noStrike" dirty="0">
                <a:solidFill>
                  <a:srgbClr val="000000"/>
                </a:solidFill>
                <a:effectLst/>
              </a:rPr>
              <a:t>Step-by-Step Execution for fun(3)</a:t>
            </a:r>
            <a:endParaRPr lang="en-AU" b="0" i="0" u="none" strike="noStrike" dirty="0">
              <a:solidFill>
                <a:srgbClr val="000000"/>
              </a:solidFill>
              <a:effectLst/>
            </a:endParaRPr>
          </a:p>
          <a:p>
            <a:pPr marL="742950" lvl="1" indent="-285750" algn="l">
              <a:buFont typeface="+mj-lt"/>
              <a:buAutoNum type="arabicPeriod"/>
            </a:pPr>
            <a:r>
              <a:rPr lang="en-AU" b="1" i="0" u="none" strike="noStrike" dirty="0">
                <a:solidFill>
                  <a:srgbClr val="000000"/>
                </a:solidFill>
                <a:effectLst/>
              </a:rPr>
              <a:t>Call fun(3):</a:t>
            </a:r>
            <a:r>
              <a:rPr lang="en-AU" b="0" i="0" u="none" strike="noStrike" dirty="0">
                <a:solidFill>
                  <a:srgbClr val="000000"/>
                </a:solidFill>
                <a:effectLst/>
              </a:rPr>
              <a:t> Prints 3, then calls fun(2).</a:t>
            </a:r>
          </a:p>
          <a:p>
            <a:pPr marL="742950" lvl="1" indent="-285750" algn="l">
              <a:buFont typeface="+mj-lt"/>
              <a:buAutoNum type="arabicPeriod"/>
            </a:pPr>
            <a:r>
              <a:rPr lang="en-AU" b="1" i="0" u="none" strike="noStrike" dirty="0">
                <a:solidFill>
                  <a:srgbClr val="000000"/>
                </a:solidFill>
                <a:effectLst/>
              </a:rPr>
              <a:t>Call fun(2):</a:t>
            </a:r>
            <a:r>
              <a:rPr lang="en-AU" b="0" i="0" u="none" strike="noStrike" dirty="0">
                <a:solidFill>
                  <a:srgbClr val="000000"/>
                </a:solidFill>
                <a:effectLst/>
              </a:rPr>
              <a:t> Prints 2, then calls fun(1).</a:t>
            </a:r>
          </a:p>
          <a:p>
            <a:pPr marL="742950" lvl="1" indent="-285750" algn="l">
              <a:buFont typeface="+mj-lt"/>
              <a:buAutoNum type="arabicPeriod"/>
            </a:pPr>
            <a:r>
              <a:rPr lang="en-AU" b="1" i="0" u="none" strike="noStrike" dirty="0">
                <a:solidFill>
                  <a:srgbClr val="000000"/>
                </a:solidFill>
                <a:effectLst/>
              </a:rPr>
              <a:t>Call fun(1):</a:t>
            </a:r>
            <a:r>
              <a:rPr lang="en-AU" b="0" i="0" u="none" strike="noStrike" dirty="0">
                <a:solidFill>
                  <a:srgbClr val="000000"/>
                </a:solidFill>
                <a:effectLst/>
              </a:rPr>
              <a:t> Prints 1, then calls fun(0).</a:t>
            </a:r>
          </a:p>
          <a:p>
            <a:pPr marL="742950" lvl="1" indent="-285750" algn="l">
              <a:buFont typeface="+mj-lt"/>
              <a:buAutoNum type="arabicPeriod"/>
            </a:pPr>
            <a:r>
              <a:rPr lang="en-AU" b="1" i="0" u="none" strike="noStrike" dirty="0">
                <a:solidFill>
                  <a:srgbClr val="000000"/>
                </a:solidFill>
                <a:effectLst/>
              </a:rPr>
              <a:t>Call fun(0):</a:t>
            </a:r>
            <a:r>
              <a:rPr lang="en-AU" b="0" i="0" u="none" strike="noStrike" dirty="0">
                <a:solidFill>
                  <a:srgbClr val="000000"/>
                </a:solidFill>
                <a:effectLst/>
              </a:rPr>
              <a:t> Stops, as base case is reached.</a:t>
            </a:r>
          </a:p>
          <a:p>
            <a:pPr marL="285750" lvl="0" indent="-285750" algn="l">
              <a:buFont typeface="+mj-lt"/>
              <a:buAutoNum type="arabicPeriod"/>
            </a:pPr>
            <a:endParaRPr lang="en-AU" b="0" i="0" u="none" strike="noStrike" dirty="0">
              <a:solidFill>
                <a:srgbClr val="000000"/>
              </a:solidFill>
              <a:effectLst/>
              <a:latin typeface="-webkit-standard"/>
            </a:endParaRPr>
          </a:p>
          <a:p>
            <a:pPr marL="285750" lvl="0" indent="-285750" algn="l">
              <a:buFont typeface="+mj-lt"/>
              <a:buAutoNum type="arabicPeriod"/>
            </a:pPr>
            <a:r>
              <a:rPr lang="en-AU" b="1" dirty="0"/>
              <a:t>Tail recursion</a:t>
            </a:r>
            <a:r>
              <a:rPr lang="en-AU" dirty="0"/>
              <a:t> does not require storing previous calls, making it </a:t>
            </a:r>
            <a:r>
              <a:rPr lang="en-AU" b="1" dirty="0"/>
              <a:t>more memory efficient</a:t>
            </a:r>
            <a:r>
              <a:rPr lang="en-AU" dirty="0"/>
              <a:t>.</a:t>
            </a:r>
            <a:br>
              <a:rPr lang="en-AU" dirty="0"/>
            </a:br>
            <a:r>
              <a:rPr lang="en-AU" dirty="0"/>
              <a:t>The function executes in </a:t>
            </a:r>
            <a:r>
              <a:rPr lang="en-AU" b="1" dirty="0"/>
              <a:t>O(n) time</a:t>
            </a:r>
            <a:r>
              <a:rPr lang="en-AU" dirty="0"/>
              <a:t> and can be optimized into an </a:t>
            </a:r>
            <a:r>
              <a:rPr lang="en-AU" b="1" dirty="0"/>
              <a:t>iterative approach</a:t>
            </a:r>
            <a:r>
              <a:rPr lang="en-AU" dirty="0"/>
              <a:t>.</a:t>
            </a:r>
            <a:endParaRPr lang="en-US" dirty="0">
              <a:latin typeface="Times New Roman" charset="0"/>
            </a:endParaRPr>
          </a:p>
        </p:txBody>
      </p:sp>
    </p:spTree>
    <p:extLst>
      <p:ext uri="{BB962C8B-B14F-4D97-AF65-F5344CB8AC3E}">
        <p14:creationId xmlns:p14="http://schemas.microsoft.com/office/powerpoint/2010/main" val="40157425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02">
              <a:defRPr sz="2400">
                <a:solidFill>
                  <a:schemeClr val="tx1"/>
                </a:solidFill>
                <a:latin typeface="Times New Roman" charset="0"/>
                <a:ea typeface="ＭＳ Ｐゴシック" charset="0"/>
                <a:cs typeface="ＭＳ Ｐゴシック" charset="0"/>
              </a:defRPr>
            </a:lvl1pPr>
            <a:lvl2pPr marL="742883" indent="-285725" defTabSz="966702">
              <a:defRPr sz="2400">
                <a:solidFill>
                  <a:schemeClr val="tx1"/>
                </a:solidFill>
                <a:latin typeface="Times New Roman" charset="0"/>
                <a:ea typeface="ＭＳ Ｐゴシック" charset="0"/>
              </a:defRPr>
            </a:lvl2pPr>
            <a:lvl3pPr marL="1142898" indent="-228580" defTabSz="966702">
              <a:defRPr sz="2400">
                <a:solidFill>
                  <a:schemeClr val="tx1"/>
                </a:solidFill>
                <a:latin typeface="Times New Roman" charset="0"/>
                <a:ea typeface="ＭＳ Ｐゴシック" charset="0"/>
              </a:defRPr>
            </a:lvl3pPr>
            <a:lvl4pPr marL="1600057" indent="-228580" defTabSz="966702">
              <a:defRPr sz="2400">
                <a:solidFill>
                  <a:schemeClr val="tx1"/>
                </a:solidFill>
                <a:latin typeface="Times New Roman" charset="0"/>
                <a:ea typeface="ＭＳ Ｐゴシック" charset="0"/>
              </a:defRPr>
            </a:lvl4pPr>
            <a:lvl5pPr marL="2057217" indent="-228580" defTabSz="966702">
              <a:defRPr sz="2400">
                <a:solidFill>
                  <a:schemeClr val="tx1"/>
                </a:solidFill>
                <a:latin typeface="Times New Roman" charset="0"/>
                <a:ea typeface="ＭＳ Ｐゴシック" charset="0"/>
              </a:defRPr>
            </a:lvl5pPr>
            <a:lvl6pPr marL="251437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6pPr>
            <a:lvl7pPr marL="297153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7pPr>
            <a:lvl8pPr marL="342869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8pPr>
            <a:lvl9pPr marL="388585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9pPr>
          </a:lstStyle>
          <a:p>
            <a:fld id="{80656F43-A710-2B47-9C84-93CAD05A13E7}" type="slidenum">
              <a:rPr lang="en-US" sz="1200"/>
              <a:pPr/>
              <a:t>38</a:t>
            </a:fld>
            <a:endParaRPr lang="en-US" sz="1200"/>
          </a:p>
        </p:txBody>
      </p:sp>
      <p:sp>
        <p:nvSpPr>
          <p:cNvPr id="20482" name="Rectangle 2"/>
          <p:cNvSpPr>
            <a:spLocks noGrp="1" noRot="1" noChangeAspect="1" noChangeArrowheads="1" noTextEdit="1"/>
          </p:cNvSpPr>
          <p:nvPr>
            <p:ph type="sldImg"/>
          </p:nvPr>
        </p:nvSpPr>
        <p:spPr>
          <a:solidFill>
            <a:srgbClr val="FFFFFF"/>
          </a:solidFill>
          <a:ln/>
        </p:spPr>
      </p:sp>
      <p:sp>
        <p:nvSpPr>
          <p:cNvPr id="20483" name="Rectangle 3"/>
          <p:cNvSpPr>
            <a:spLocks noGrp="1" noChangeArrowheads="1"/>
          </p:cNvSpPr>
          <p:nvPr>
            <p:ph type="body" idx="1"/>
          </p:nvPr>
        </p:nvSpPr>
        <p:spPr>
          <a:solidFill>
            <a:srgbClr val="FFFFFF"/>
          </a:solidFill>
          <a:ln>
            <a:solidFill>
              <a:srgbClr val="000000"/>
            </a:solidFill>
          </a:ln>
        </p:spPr>
        <p:txBody>
          <a:bodyPr/>
          <a:lstStyle/>
          <a:p>
            <a:pPr algn="l">
              <a:buFont typeface="+mj-lt"/>
              <a:buAutoNum type="arabicPeriod"/>
            </a:pPr>
            <a:r>
              <a:rPr lang="en-AU" b="1" i="0" u="none" strike="noStrike" dirty="0">
                <a:solidFill>
                  <a:srgbClr val="000000"/>
                </a:solidFill>
                <a:effectLst/>
              </a:rPr>
              <a:t>Time and Space Complexity of Tail Recursion</a:t>
            </a:r>
            <a:endParaRPr lang="en-AU" b="0" i="0" u="none" strike="noStrike" dirty="0">
              <a:solidFill>
                <a:srgbClr val="000000"/>
              </a:solidFill>
              <a:effectLst/>
            </a:endParaRPr>
          </a:p>
          <a:p>
            <a:pPr marL="742950" lvl="1" indent="-285750" algn="l">
              <a:buFont typeface="+mj-lt"/>
              <a:buAutoNum type="arabicPeriod"/>
            </a:pPr>
            <a:r>
              <a:rPr lang="en-AU" b="1" i="0" u="none" strike="noStrike" dirty="0">
                <a:solidFill>
                  <a:srgbClr val="000000"/>
                </a:solidFill>
                <a:effectLst/>
              </a:rPr>
              <a:t>Time Complexity:</a:t>
            </a:r>
            <a:r>
              <a:rPr lang="en-AU" b="0" i="0" u="none" strike="noStrike" dirty="0">
                <a:solidFill>
                  <a:srgbClr val="000000"/>
                </a:solidFill>
                <a:effectLst/>
              </a:rPr>
              <a:t> </a:t>
            </a:r>
            <a:r>
              <a:rPr lang="en-AU" b="1" i="0" u="none" strike="noStrike" dirty="0">
                <a:solidFill>
                  <a:srgbClr val="000000"/>
                </a:solidFill>
                <a:effectLst/>
              </a:rPr>
              <a:t>O(n)</a:t>
            </a:r>
            <a:r>
              <a:rPr lang="en-AU" b="0" i="0" u="none" strike="noStrike" dirty="0">
                <a:solidFill>
                  <a:srgbClr val="000000"/>
                </a:solidFill>
                <a:effectLst/>
              </a:rPr>
              <a:t>, since n calls are made.</a:t>
            </a:r>
          </a:p>
          <a:p>
            <a:pPr marL="742950" lvl="1" indent="-285750" algn="l">
              <a:buFont typeface="+mj-lt"/>
              <a:buAutoNum type="arabicPeriod"/>
            </a:pPr>
            <a:r>
              <a:rPr lang="en-AU" b="1" i="0" u="none" strike="noStrike" dirty="0">
                <a:solidFill>
                  <a:srgbClr val="000000"/>
                </a:solidFill>
                <a:effectLst/>
              </a:rPr>
              <a:t>Space Complexity:</a:t>
            </a:r>
            <a:r>
              <a:rPr lang="en-AU" b="0" i="0" u="none" strike="noStrike" dirty="0">
                <a:solidFill>
                  <a:srgbClr val="000000"/>
                </a:solidFill>
                <a:effectLst/>
              </a:rPr>
              <a:t> </a:t>
            </a:r>
            <a:r>
              <a:rPr lang="en-AU" b="1" i="0" u="none" strike="noStrike" dirty="0">
                <a:solidFill>
                  <a:srgbClr val="000000"/>
                </a:solidFill>
                <a:effectLst/>
              </a:rPr>
              <a:t>O(n)</a:t>
            </a:r>
            <a:r>
              <a:rPr lang="en-AU" b="0" i="0" u="none" strike="noStrike" dirty="0">
                <a:solidFill>
                  <a:srgbClr val="000000"/>
                </a:solidFill>
                <a:effectLst/>
              </a:rPr>
              <a:t>, due to function calls stored in the call stack.</a:t>
            </a:r>
          </a:p>
          <a:p>
            <a:pPr algn="l">
              <a:buFont typeface="+mj-lt"/>
              <a:buAutoNum type="arabicPeriod"/>
            </a:pPr>
            <a:r>
              <a:rPr lang="en-AU" b="1" i="0" u="none" strike="noStrike" dirty="0">
                <a:solidFill>
                  <a:srgbClr val="000000"/>
                </a:solidFill>
                <a:effectLst/>
              </a:rPr>
              <a:t>Optimizing Space Complexity</a:t>
            </a:r>
            <a:endParaRPr lang="en-AU" b="0" i="0" u="none" strike="noStrike" dirty="0">
              <a:solidFill>
                <a:srgbClr val="000000"/>
              </a:solidFill>
              <a:effectLst/>
            </a:endParaRPr>
          </a:p>
          <a:p>
            <a:pPr marL="742950" lvl="1" indent="-285750" algn="l">
              <a:buFont typeface="+mj-lt"/>
              <a:buAutoNum type="arabicPeriod"/>
            </a:pPr>
            <a:r>
              <a:rPr lang="en-AU" b="0" i="0" u="none" strike="noStrike" dirty="0">
                <a:solidFill>
                  <a:srgbClr val="000000"/>
                </a:solidFill>
                <a:effectLst/>
              </a:rPr>
              <a:t>Since tail recursion </a:t>
            </a:r>
            <a:r>
              <a:rPr lang="en-AU" b="1" i="0" u="none" strike="noStrike" dirty="0">
                <a:solidFill>
                  <a:srgbClr val="000000"/>
                </a:solidFill>
                <a:effectLst/>
              </a:rPr>
              <a:t>does not require storing previous states</a:t>
            </a:r>
            <a:r>
              <a:rPr lang="en-AU" b="0" i="0" u="none" strike="noStrike" dirty="0">
                <a:solidFill>
                  <a:srgbClr val="000000"/>
                </a:solidFill>
                <a:effectLst/>
              </a:rPr>
              <a:t>, it can be </a:t>
            </a:r>
            <a:r>
              <a:rPr lang="en-AU" b="1" i="0" u="none" strike="noStrike" dirty="0">
                <a:solidFill>
                  <a:srgbClr val="000000"/>
                </a:solidFill>
                <a:effectLst/>
              </a:rPr>
              <a:t>converted into an iterative loop</a:t>
            </a:r>
            <a:r>
              <a:rPr lang="en-AU" b="0" i="0" u="none" strike="noStrike" dirty="0">
                <a:solidFill>
                  <a:srgbClr val="000000"/>
                </a:solidFill>
                <a:effectLst/>
              </a:rPr>
              <a:t> to save space.</a:t>
            </a:r>
          </a:p>
          <a:p>
            <a:pPr algn="l">
              <a:buFont typeface="+mj-lt"/>
              <a:buAutoNum type="arabicPeriod"/>
            </a:pPr>
            <a:r>
              <a:rPr lang="en-AU" b="1" i="0" u="none" strike="noStrike" dirty="0">
                <a:solidFill>
                  <a:srgbClr val="000000"/>
                </a:solidFill>
                <a:effectLst/>
              </a:rPr>
              <a:t>Iterative Version of Tail Recursion</a:t>
            </a:r>
            <a:endParaRPr lang="en-AU" b="0" i="0" u="none" strike="noStrike" dirty="0">
              <a:solidFill>
                <a:srgbClr val="000000"/>
              </a:solidFill>
              <a:effectLst/>
            </a:endParaRPr>
          </a:p>
          <a:p>
            <a:pPr marL="742950" lvl="1" indent="-285750" algn="l">
              <a:buFont typeface="+mj-lt"/>
              <a:buAutoNum type="arabicPeriod"/>
            </a:pPr>
            <a:r>
              <a:rPr lang="en-AU" b="0" i="0" u="none" strike="noStrike" dirty="0">
                <a:solidFill>
                  <a:srgbClr val="000000"/>
                </a:solidFill>
                <a:effectLst/>
              </a:rPr>
              <a:t>Instead of recursive calls, we use a </a:t>
            </a:r>
            <a:r>
              <a:rPr lang="en-AU" b="1" i="0" u="none" strike="noStrike" dirty="0">
                <a:solidFill>
                  <a:srgbClr val="000000"/>
                </a:solidFill>
                <a:effectLst/>
              </a:rPr>
              <a:t>while loop</a:t>
            </a:r>
            <a:r>
              <a:rPr lang="en-AU" b="0" i="0" u="none" strike="noStrike" dirty="0">
                <a:solidFill>
                  <a:srgbClr val="000000"/>
                </a:solidFill>
                <a:effectLst/>
              </a:rPr>
              <a:t> to decrement n and print values.</a:t>
            </a:r>
          </a:p>
          <a:p>
            <a:pPr marL="742950" lvl="1" indent="-285750" algn="l">
              <a:buFont typeface="+mj-lt"/>
              <a:buAutoNum type="arabicPeriod"/>
            </a:pPr>
            <a:r>
              <a:rPr lang="en-AU" b="0" i="0" u="none" strike="noStrike" dirty="0">
                <a:solidFill>
                  <a:srgbClr val="000000"/>
                </a:solidFill>
                <a:effectLst/>
              </a:rPr>
              <a:t>This eliminates </a:t>
            </a:r>
            <a:r>
              <a:rPr lang="en-AU" b="1" i="0" u="none" strike="noStrike" dirty="0">
                <a:solidFill>
                  <a:srgbClr val="000000"/>
                </a:solidFill>
                <a:effectLst/>
              </a:rPr>
              <a:t>stack memory usage</a:t>
            </a:r>
            <a:r>
              <a:rPr lang="en-AU" b="0" i="0" u="none" strike="noStrike" dirty="0">
                <a:solidFill>
                  <a:srgbClr val="000000"/>
                </a:solidFill>
                <a:effectLst/>
              </a:rPr>
              <a:t>, reducing </a:t>
            </a:r>
            <a:r>
              <a:rPr lang="en-AU" b="1" i="0" u="none" strike="noStrike" dirty="0">
                <a:solidFill>
                  <a:srgbClr val="000000"/>
                </a:solidFill>
                <a:effectLst/>
              </a:rPr>
              <a:t>space complexity to O(1)</a:t>
            </a:r>
            <a:r>
              <a:rPr lang="en-AU" b="0" i="0" u="none" strike="noStrike" dirty="0">
                <a:solidFill>
                  <a:srgbClr val="000000"/>
                </a:solidFill>
                <a:effectLst/>
              </a:rPr>
              <a:t>.</a:t>
            </a:r>
          </a:p>
          <a:p>
            <a:pPr algn="l">
              <a:buFont typeface="+mj-lt"/>
              <a:buAutoNum type="arabicPeriod"/>
            </a:pPr>
            <a:r>
              <a:rPr lang="en-AU" b="1" i="0" u="none" strike="noStrike" dirty="0">
                <a:solidFill>
                  <a:srgbClr val="000000"/>
                </a:solidFill>
                <a:effectLst/>
              </a:rPr>
              <a:t>Key Takeaway</a:t>
            </a:r>
            <a:endParaRPr lang="en-AU" b="0" i="0" u="none" strike="noStrike" dirty="0">
              <a:solidFill>
                <a:srgbClr val="000000"/>
              </a:solidFill>
              <a:effectLst/>
            </a:endParaRPr>
          </a:p>
          <a:p>
            <a:pPr marL="742950" lvl="1" indent="-285750" algn="l">
              <a:buFont typeface="+mj-lt"/>
              <a:buAutoNum type="arabicPeriod"/>
            </a:pPr>
            <a:r>
              <a:rPr lang="en-AU" b="1" i="0" u="none" strike="noStrike" dirty="0">
                <a:solidFill>
                  <a:srgbClr val="000000"/>
                </a:solidFill>
                <a:effectLst/>
              </a:rPr>
              <a:t>Tail recursion can always be replaced with iteration</a:t>
            </a:r>
            <a:r>
              <a:rPr lang="en-AU" b="0" i="0" u="none" strike="noStrike" dirty="0">
                <a:solidFill>
                  <a:srgbClr val="000000"/>
                </a:solidFill>
                <a:effectLst/>
              </a:rPr>
              <a:t>, improving space efficiency without changing logic.</a:t>
            </a:r>
          </a:p>
        </p:txBody>
      </p:sp>
    </p:spTree>
    <p:extLst>
      <p:ext uri="{BB962C8B-B14F-4D97-AF65-F5344CB8AC3E}">
        <p14:creationId xmlns:p14="http://schemas.microsoft.com/office/powerpoint/2010/main" val="11106517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02">
              <a:defRPr sz="2400">
                <a:solidFill>
                  <a:schemeClr val="tx1"/>
                </a:solidFill>
                <a:latin typeface="Times New Roman" charset="0"/>
                <a:ea typeface="ＭＳ Ｐゴシック" charset="0"/>
                <a:cs typeface="ＭＳ Ｐゴシック" charset="0"/>
              </a:defRPr>
            </a:lvl1pPr>
            <a:lvl2pPr marL="742883" indent="-285725" defTabSz="966702">
              <a:defRPr sz="2400">
                <a:solidFill>
                  <a:schemeClr val="tx1"/>
                </a:solidFill>
                <a:latin typeface="Times New Roman" charset="0"/>
                <a:ea typeface="ＭＳ Ｐゴシック" charset="0"/>
              </a:defRPr>
            </a:lvl2pPr>
            <a:lvl3pPr marL="1142898" indent="-228580" defTabSz="966702">
              <a:defRPr sz="2400">
                <a:solidFill>
                  <a:schemeClr val="tx1"/>
                </a:solidFill>
                <a:latin typeface="Times New Roman" charset="0"/>
                <a:ea typeface="ＭＳ Ｐゴシック" charset="0"/>
              </a:defRPr>
            </a:lvl3pPr>
            <a:lvl4pPr marL="1600057" indent="-228580" defTabSz="966702">
              <a:defRPr sz="2400">
                <a:solidFill>
                  <a:schemeClr val="tx1"/>
                </a:solidFill>
                <a:latin typeface="Times New Roman" charset="0"/>
                <a:ea typeface="ＭＳ Ｐゴシック" charset="0"/>
              </a:defRPr>
            </a:lvl4pPr>
            <a:lvl5pPr marL="2057217" indent="-228580" defTabSz="966702">
              <a:defRPr sz="2400">
                <a:solidFill>
                  <a:schemeClr val="tx1"/>
                </a:solidFill>
                <a:latin typeface="Times New Roman" charset="0"/>
                <a:ea typeface="ＭＳ Ｐゴシック" charset="0"/>
              </a:defRPr>
            </a:lvl5pPr>
            <a:lvl6pPr marL="251437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6pPr>
            <a:lvl7pPr marL="297153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7pPr>
            <a:lvl8pPr marL="342869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8pPr>
            <a:lvl9pPr marL="388585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9pPr>
          </a:lstStyle>
          <a:p>
            <a:fld id="{80656F43-A710-2B47-9C84-93CAD05A13E7}" type="slidenum">
              <a:rPr lang="en-US" sz="1200"/>
              <a:pPr/>
              <a:t>39</a:t>
            </a:fld>
            <a:endParaRPr lang="en-US" sz="1200"/>
          </a:p>
        </p:txBody>
      </p:sp>
      <p:sp>
        <p:nvSpPr>
          <p:cNvPr id="20482" name="Rectangle 2"/>
          <p:cNvSpPr>
            <a:spLocks noGrp="1" noRot="1" noChangeAspect="1" noChangeArrowheads="1" noTextEdit="1"/>
          </p:cNvSpPr>
          <p:nvPr>
            <p:ph type="sldImg"/>
          </p:nvPr>
        </p:nvSpPr>
        <p:spPr>
          <a:solidFill>
            <a:srgbClr val="FFFFFF"/>
          </a:solidFill>
          <a:ln/>
        </p:spPr>
      </p:sp>
      <p:sp>
        <p:nvSpPr>
          <p:cNvPr id="20483" name="Rectangle 3"/>
          <p:cNvSpPr>
            <a:spLocks noGrp="1" noChangeArrowheads="1"/>
          </p:cNvSpPr>
          <p:nvPr>
            <p:ph type="body" idx="1"/>
          </p:nvPr>
        </p:nvSpPr>
        <p:spPr>
          <a:solidFill>
            <a:srgbClr val="FFFFFF"/>
          </a:solidFill>
          <a:ln>
            <a:solidFill>
              <a:srgbClr val="000000"/>
            </a:solidFill>
          </a:ln>
        </p:spPr>
        <p:txBody>
          <a:bodyPr/>
          <a:lstStyle/>
          <a:p>
            <a:pPr algn="l"/>
            <a:r>
              <a:rPr lang="en-AU" b="0" i="0" u="none" strike="noStrike" dirty="0">
                <a:solidFill>
                  <a:srgbClr val="000000"/>
                </a:solidFill>
                <a:effectLst/>
              </a:rPr>
              <a:t>In </a:t>
            </a:r>
            <a:r>
              <a:rPr lang="en-AU" b="1" i="0" u="none" strike="noStrike" dirty="0">
                <a:solidFill>
                  <a:srgbClr val="000000"/>
                </a:solidFill>
                <a:effectLst/>
              </a:rPr>
              <a:t>head recursion</a:t>
            </a:r>
            <a:r>
              <a:rPr lang="en-AU" b="0" i="0" u="none" strike="noStrike" dirty="0">
                <a:solidFill>
                  <a:srgbClr val="000000"/>
                </a:solidFill>
                <a:effectLst/>
              </a:rPr>
              <a:t>, the recursive call is the </a:t>
            </a:r>
            <a:r>
              <a:rPr lang="en-AU" b="1" i="0" u="none" strike="noStrike" dirty="0">
                <a:solidFill>
                  <a:srgbClr val="000000"/>
                </a:solidFill>
                <a:effectLst/>
              </a:rPr>
              <a:t>first</a:t>
            </a:r>
            <a:r>
              <a:rPr lang="en-AU" b="0" i="0" u="none" strike="noStrike" dirty="0">
                <a:solidFill>
                  <a:srgbClr val="000000"/>
                </a:solidFill>
                <a:effectLst/>
              </a:rPr>
              <a:t> statement in the function. No operations are performed before the call. The function keeps calling itself until it reaches the base case, and only then does it start executing the remaining statements.</a:t>
            </a:r>
          </a:p>
          <a:p>
            <a:pPr algn="l"/>
            <a:r>
              <a:rPr lang="en-AU" b="1" i="0" u="none" strike="noStrike" dirty="0">
                <a:solidFill>
                  <a:srgbClr val="000000"/>
                </a:solidFill>
                <a:effectLst/>
              </a:rPr>
              <a:t>Example Code Explanation</a:t>
            </a:r>
            <a:endParaRPr lang="en-AU" b="0" i="0" u="none" strike="noStrike" dirty="0">
              <a:solidFill>
                <a:srgbClr val="000000"/>
              </a:solidFill>
              <a:effectLst/>
            </a:endParaRPr>
          </a:p>
          <a:p>
            <a:pPr algn="l">
              <a:buFont typeface="Arial" panose="020B0604020202020204" pitchFamily="34" charset="0"/>
              <a:buChar char="•"/>
            </a:pPr>
            <a:r>
              <a:rPr lang="en-AU" b="0" i="0" u="none" strike="noStrike" dirty="0">
                <a:solidFill>
                  <a:srgbClr val="000000"/>
                </a:solidFill>
                <a:effectLst/>
              </a:rPr>
              <a:t>The function fun(n) first calls itself with n-1 before printing n.</a:t>
            </a:r>
          </a:p>
          <a:p>
            <a:pPr algn="l">
              <a:buFont typeface="Arial" panose="020B0604020202020204" pitchFamily="34" charset="0"/>
              <a:buChar char="•"/>
            </a:pPr>
            <a:r>
              <a:rPr lang="en-AU" b="0" i="0" u="none" strike="noStrike" dirty="0">
                <a:solidFill>
                  <a:srgbClr val="000000"/>
                </a:solidFill>
                <a:effectLst/>
              </a:rPr>
              <a:t>This means all recursive calls are made </a:t>
            </a:r>
            <a:r>
              <a:rPr lang="en-AU" b="1" i="0" u="none" strike="noStrike" dirty="0">
                <a:solidFill>
                  <a:srgbClr val="000000"/>
                </a:solidFill>
                <a:effectLst/>
              </a:rPr>
              <a:t>before any output</a:t>
            </a:r>
            <a:r>
              <a:rPr lang="en-AU" b="0" i="0" u="none" strike="noStrike" dirty="0">
                <a:solidFill>
                  <a:srgbClr val="000000"/>
                </a:solidFill>
                <a:effectLst/>
              </a:rPr>
              <a:t> is printed.</a:t>
            </a:r>
          </a:p>
          <a:p>
            <a:pPr algn="l">
              <a:buFont typeface="Arial" panose="020B0604020202020204" pitchFamily="34" charset="0"/>
              <a:buChar char="•"/>
            </a:pPr>
            <a:r>
              <a:rPr lang="en-AU" b="0" i="0" u="none" strike="noStrike" dirty="0">
                <a:solidFill>
                  <a:srgbClr val="000000"/>
                </a:solidFill>
                <a:effectLst/>
              </a:rPr>
              <a:t>As a result, the numbers are printed in </a:t>
            </a:r>
            <a:r>
              <a:rPr lang="en-AU" b="1" i="0" u="none" strike="noStrike" dirty="0">
                <a:solidFill>
                  <a:srgbClr val="000000"/>
                </a:solidFill>
                <a:effectLst/>
              </a:rPr>
              <a:t>ascending order</a:t>
            </a:r>
            <a:r>
              <a:rPr lang="en-AU" b="0" i="0" u="none" strike="noStrike" dirty="0">
                <a:solidFill>
                  <a:srgbClr val="000000"/>
                </a:solidFill>
                <a:effectLst/>
              </a:rPr>
              <a:t>.</a:t>
            </a:r>
          </a:p>
          <a:p>
            <a:pPr algn="l"/>
            <a:r>
              <a:rPr lang="en-AU" b="1" i="0" u="none" strike="noStrike" dirty="0">
                <a:solidFill>
                  <a:srgbClr val="000000"/>
                </a:solidFill>
                <a:effectLst/>
              </a:rPr>
              <a:t>Tracing the Output</a:t>
            </a:r>
            <a:endParaRPr lang="en-AU" b="0" i="0" u="none" strike="noStrike" dirty="0">
              <a:solidFill>
                <a:srgbClr val="000000"/>
              </a:solidFill>
              <a:effectLst/>
            </a:endParaRPr>
          </a:p>
          <a:p>
            <a:pPr algn="l">
              <a:buFont typeface="Arial" panose="020B0604020202020204" pitchFamily="34" charset="0"/>
              <a:buChar char="•"/>
            </a:pPr>
            <a:r>
              <a:rPr lang="en-AU" b="0" i="0" u="none" strike="noStrike" dirty="0">
                <a:solidFill>
                  <a:srgbClr val="000000"/>
                </a:solidFill>
                <a:effectLst/>
              </a:rPr>
              <a:t>fun(3) → calls fun(2),</a:t>
            </a:r>
          </a:p>
          <a:p>
            <a:pPr algn="l">
              <a:buFont typeface="Arial" panose="020B0604020202020204" pitchFamily="34" charset="0"/>
              <a:buChar char="•"/>
            </a:pPr>
            <a:r>
              <a:rPr lang="en-AU" b="0" i="0" u="none" strike="noStrike" dirty="0">
                <a:solidFill>
                  <a:srgbClr val="000000"/>
                </a:solidFill>
                <a:effectLst/>
              </a:rPr>
              <a:t>fun(2) → calls fun(1),</a:t>
            </a:r>
          </a:p>
          <a:p>
            <a:pPr algn="l">
              <a:buFont typeface="Arial" panose="020B0604020202020204" pitchFamily="34" charset="0"/>
              <a:buChar char="•"/>
            </a:pPr>
            <a:r>
              <a:rPr lang="en-AU" b="0" i="0" u="none" strike="noStrike" dirty="0">
                <a:solidFill>
                  <a:srgbClr val="000000"/>
                </a:solidFill>
                <a:effectLst/>
              </a:rPr>
              <a:t>fun(1) → calls fun(0), which </a:t>
            </a:r>
            <a:r>
              <a:rPr lang="en-AU" b="1" i="0" u="none" strike="noStrike" dirty="0">
                <a:solidFill>
                  <a:srgbClr val="000000"/>
                </a:solidFill>
                <a:effectLst/>
              </a:rPr>
              <a:t>stops recursion</a:t>
            </a:r>
            <a:r>
              <a:rPr lang="en-AU" b="0" i="0" u="none" strike="noStrike" dirty="0">
                <a:solidFill>
                  <a:srgbClr val="000000"/>
                </a:solidFill>
                <a:effectLst/>
              </a:rPr>
              <a:t>.</a:t>
            </a:r>
          </a:p>
          <a:p>
            <a:pPr algn="l">
              <a:buFont typeface="Arial" panose="020B0604020202020204" pitchFamily="34" charset="0"/>
              <a:buChar char="•"/>
            </a:pPr>
            <a:r>
              <a:rPr lang="en-AU" b="0" i="0" u="none" strike="noStrike" dirty="0">
                <a:solidFill>
                  <a:srgbClr val="000000"/>
                </a:solidFill>
                <a:effectLst/>
              </a:rPr>
              <a:t>Now, the values are printed </a:t>
            </a:r>
            <a:r>
              <a:rPr lang="en-AU" b="1" i="0" u="none" strike="noStrike" dirty="0">
                <a:solidFill>
                  <a:srgbClr val="000000"/>
                </a:solidFill>
                <a:effectLst/>
              </a:rPr>
              <a:t>in reverse order of return</a:t>
            </a:r>
            <a:r>
              <a:rPr lang="en-AU" b="0" i="0" u="none" strike="noStrike" dirty="0">
                <a:solidFill>
                  <a:srgbClr val="000000"/>
                </a:solidFill>
                <a:effectLst/>
              </a:rPr>
              <a:t>: </a:t>
            </a:r>
            <a:r>
              <a:rPr lang="en-AU" b="1" i="0" u="none" strike="noStrike" dirty="0">
                <a:solidFill>
                  <a:srgbClr val="000000"/>
                </a:solidFill>
                <a:effectLst/>
              </a:rPr>
              <a:t>1, 2, 3</a:t>
            </a:r>
            <a:r>
              <a:rPr lang="en-AU" b="0" i="0" u="none" strike="noStrike" dirty="0">
                <a:solidFill>
                  <a:srgbClr val="000000"/>
                </a:solidFill>
                <a:effectLst/>
              </a:rPr>
              <a:t>.</a:t>
            </a:r>
          </a:p>
          <a:p>
            <a:pPr algn="l"/>
            <a:r>
              <a:rPr lang="en-AU" b="1" i="0" u="none" strike="noStrike" dirty="0">
                <a:solidFill>
                  <a:srgbClr val="000000"/>
                </a:solidFill>
                <a:effectLst/>
              </a:rPr>
              <a:t>Time &amp; Space Complexity</a:t>
            </a:r>
            <a:endParaRPr lang="en-AU" b="0" i="0" u="none" strike="noStrike" dirty="0">
              <a:solidFill>
                <a:srgbClr val="000000"/>
              </a:solidFill>
              <a:effectLst/>
            </a:endParaRPr>
          </a:p>
          <a:p>
            <a:pPr algn="l">
              <a:buFont typeface="Arial" panose="020B0604020202020204" pitchFamily="34" charset="0"/>
              <a:buChar char="•"/>
            </a:pPr>
            <a:r>
              <a:rPr lang="en-AU" b="1" i="0" u="none" strike="noStrike" dirty="0">
                <a:solidFill>
                  <a:srgbClr val="000000"/>
                </a:solidFill>
                <a:effectLst/>
              </a:rPr>
              <a:t>Time Complexity:</a:t>
            </a:r>
            <a:r>
              <a:rPr lang="en-AU" b="0" i="0" u="none" strike="noStrike" dirty="0">
                <a:solidFill>
                  <a:srgbClr val="000000"/>
                </a:solidFill>
                <a:effectLst/>
              </a:rPr>
              <a:t> O(n)O(n), as the function is called n times.</a:t>
            </a:r>
          </a:p>
          <a:p>
            <a:pPr algn="l">
              <a:buFont typeface="Arial" panose="020B0604020202020204" pitchFamily="34" charset="0"/>
              <a:buChar char="•"/>
            </a:pPr>
            <a:r>
              <a:rPr lang="en-AU" b="1" i="0" u="none" strike="noStrike" dirty="0">
                <a:solidFill>
                  <a:srgbClr val="000000"/>
                </a:solidFill>
                <a:effectLst/>
              </a:rPr>
              <a:t>Space Complexity:</a:t>
            </a:r>
            <a:r>
              <a:rPr lang="en-AU" b="0" i="0" u="none" strike="noStrike" dirty="0">
                <a:solidFill>
                  <a:srgbClr val="000000"/>
                </a:solidFill>
                <a:effectLst/>
              </a:rPr>
              <a:t> O(n)O(n), because each call is stored in the </a:t>
            </a:r>
            <a:r>
              <a:rPr lang="en-AU" b="1" i="0" u="none" strike="noStrike" dirty="0">
                <a:solidFill>
                  <a:srgbClr val="000000"/>
                </a:solidFill>
                <a:effectLst/>
              </a:rPr>
              <a:t>call stack</a:t>
            </a:r>
            <a:r>
              <a:rPr lang="en-AU" b="0" i="0" u="none" strike="noStrike" dirty="0">
                <a:solidFill>
                  <a:srgbClr val="000000"/>
                </a:solidFill>
                <a:effectLst/>
              </a:rPr>
              <a:t> until all calls return.</a:t>
            </a:r>
          </a:p>
          <a:p>
            <a:pPr algn="l"/>
            <a:r>
              <a:rPr lang="en-AU" b="1" i="0" u="none" strike="noStrike" dirty="0">
                <a:solidFill>
                  <a:srgbClr val="000000"/>
                </a:solidFill>
                <a:effectLst/>
              </a:rPr>
              <a:t>Key Takeaway</a:t>
            </a:r>
            <a:br>
              <a:rPr lang="en-AU" b="0" i="0" u="none" strike="noStrike" dirty="0">
                <a:solidFill>
                  <a:srgbClr val="000000"/>
                </a:solidFill>
                <a:effectLst/>
              </a:rPr>
            </a:br>
            <a:r>
              <a:rPr lang="en-AU" b="0" i="0" u="none" strike="noStrike" dirty="0">
                <a:solidFill>
                  <a:srgbClr val="000000"/>
                </a:solidFill>
                <a:effectLst/>
              </a:rPr>
              <a:t>Unlike </a:t>
            </a:r>
            <a:r>
              <a:rPr lang="en-AU" b="1" i="0" u="none" strike="noStrike" dirty="0">
                <a:solidFill>
                  <a:srgbClr val="000000"/>
                </a:solidFill>
                <a:effectLst/>
              </a:rPr>
              <a:t>tail recursion</a:t>
            </a:r>
            <a:r>
              <a:rPr lang="en-AU" b="0" i="0" u="none" strike="noStrike" dirty="0">
                <a:solidFill>
                  <a:srgbClr val="000000"/>
                </a:solidFill>
                <a:effectLst/>
              </a:rPr>
              <a:t>, head recursion builds up a call stack before execution. This leads to higher memory usage but is useful in problems where operations must be done </a:t>
            </a:r>
            <a:r>
              <a:rPr lang="en-AU" b="1" i="0" u="none" strike="noStrike" dirty="0">
                <a:solidFill>
                  <a:srgbClr val="000000"/>
                </a:solidFill>
                <a:effectLst/>
              </a:rPr>
              <a:t>after</a:t>
            </a:r>
            <a:r>
              <a:rPr lang="en-AU" b="0" i="0" u="none" strike="noStrike" dirty="0">
                <a:solidFill>
                  <a:srgbClr val="000000"/>
                </a:solidFill>
                <a:effectLst/>
              </a:rPr>
              <a:t> recursion returns.</a:t>
            </a:r>
          </a:p>
          <a:p>
            <a:endParaRPr lang="en-US" dirty="0">
              <a:latin typeface="Times New Roman" charset="0"/>
            </a:endParaRPr>
          </a:p>
        </p:txBody>
      </p:sp>
    </p:spTree>
    <p:extLst>
      <p:ext uri="{BB962C8B-B14F-4D97-AF65-F5344CB8AC3E}">
        <p14:creationId xmlns:p14="http://schemas.microsoft.com/office/powerpoint/2010/main" val="35307361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02">
              <a:defRPr sz="2400">
                <a:solidFill>
                  <a:schemeClr val="tx1"/>
                </a:solidFill>
                <a:latin typeface="Times New Roman" charset="0"/>
                <a:ea typeface="ＭＳ Ｐゴシック" charset="0"/>
                <a:cs typeface="ＭＳ Ｐゴシック" charset="0"/>
              </a:defRPr>
            </a:lvl1pPr>
            <a:lvl2pPr marL="742883" indent="-285725" defTabSz="966702">
              <a:defRPr sz="2400">
                <a:solidFill>
                  <a:schemeClr val="tx1"/>
                </a:solidFill>
                <a:latin typeface="Times New Roman" charset="0"/>
                <a:ea typeface="ＭＳ Ｐゴシック" charset="0"/>
              </a:defRPr>
            </a:lvl2pPr>
            <a:lvl3pPr marL="1142898" indent="-228580" defTabSz="966702">
              <a:defRPr sz="2400">
                <a:solidFill>
                  <a:schemeClr val="tx1"/>
                </a:solidFill>
                <a:latin typeface="Times New Roman" charset="0"/>
                <a:ea typeface="ＭＳ Ｐゴシック" charset="0"/>
              </a:defRPr>
            </a:lvl3pPr>
            <a:lvl4pPr marL="1600057" indent="-228580" defTabSz="966702">
              <a:defRPr sz="2400">
                <a:solidFill>
                  <a:schemeClr val="tx1"/>
                </a:solidFill>
                <a:latin typeface="Times New Roman" charset="0"/>
                <a:ea typeface="ＭＳ Ｐゴシック" charset="0"/>
              </a:defRPr>
            </a:lvl4pPr>
            <a:lvl5pPr marL="2057217" indent="-228580" defTabSz="966702">
              <a:defRPr sz="2400">
                <a:solidFill>
                  <a:schemeClr val="tx1"/>
                </a:solidFill>
                <a:latin typeface="Times New Roman" charset="0"/>
                <a:ea typeface="ＭＳ Ｐゴシック" charset="0"/>
              </a:defRPr>
            </a:lvl5pPr>
            <a:lvl6pPr marL="251437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6pPr>
            <a:lvl7pPr marL="297153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7pPr>
            <a:lvl8pPr marL="342869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8pPr>
            <a:lvl9pPr marL="388585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9pPr>
          </a:lstStyle>
          <a:p>
            <a:fld id="{80656F43-A710-2B47-9C84-93CAD05A13E7}" type="slidenum">
              <a:rPr lang="en-US" sz="1200"/>
              <a:pPr/>
              <a:t>40</a:t>
            </a:fld>
            <a:endParaRPr lang="en-US" sz="1200"/>
          </a:p>
        </p:txBody>
      </p:sp>
      <p:sp>
        <p:nvSpPr>
          <p:cNvPr id="20482" name="Rectangle 2"/>
          <p:cNvSpPr>
            <a:spLocks noGrp="1" noRot="1" noChangeAspect="1" noChangeArrowheads="1" noTextEdit="1"/>
          </p:cNvSpPr>
          <p:nvPr>
            <p:ph type="sldImg"/>
          </p:nvPr>
        </p:nvSpPr>
        <p:spPr>
          <a:solidFill>
            <a:srgbClr val="FFFFFF"/>
          </a:solidFill>
          <a:ln/>
        </p:spPr>
      </p:sp>
      <p:sp>
        <p:nvSpPr>
          <p:cNvPr id="20483" name="Rectangle 3"/>
          <p:cNvSpPr>
            <a:spLocks noGrp="1" noChangeArrowheads="1"/>
          </p:cNvSpPr>
          <p:nvPr>
            <p:ph type="body" idx="1"/>
          </p:nvPr>
        </p:nvSpPr>
        <p:spPr>
          <a:solidFill>
            <a:srgbClr val="FFFFFF"/>
          </a:solidFill>
          <a:ln>
            <a:solidFill>
              <a:srgbClr val="000000"/>
            </a:solidFill>
          </a:ln>
        </p:spPr>
        <p:txBody>
          <a:bodyPr/>
          <a:lstStyle/>
          <a:p>
            <a:r>
              <a:rPr lang="en-US" dirty="0">
                <a:latin typeface="Times New Roman" charset="0"/>
              </a:rPr>
              <a:t>The formalization of the notion of an algorithm led to great breakthroughs in the</a:t>
            </a:r>
          </a:p>
          <a:p>
            <a:r>
              <a:rPr lang="en-US" dirty="0">
                <a:latin typeface="Times New Roman" charset="0"/>
              </a:rPr>
              <a:t>foundations of mathematics in the 1930s.</a:t>
            </a:r>
          </a:p>
          <a:p>
            <a:pPr algn="l"/>
            <a:r>
              <a:rPr lang="en-AU" b="0" i="0" u="none" strike="noStrike" dirty="0">
                <a:solidFill>
                  <a:srgbClr val="000000"/>
                </a:solidFill>
                <a:effectLst/>
              </a:rPr>
              <a:t>Head recursion means the </a:t>
            </a:r>
            <a:r>
              <a:rPr lang="en-AU" b="1" i="0" u="none" strike="noStrike" dirty="0">
                <a:solidFill>
                  <a:srgbClr val="000000"/>
                </a:solidFill>
                <a:effectLst/>
              </a:rPr>
              <a:t>recursive call happens first</a:t>
            </a:r>
            <a:r>
              <a:rPr lang="en-AU" b="0" i="0" u="none" strike="noStrike" dirty="0">
                <a:solidFill>
                  <a:srgbClr val="000000"/>
                </a:solidFill>
                <a:effectLst/>
              </a:rPr>
              <a:t> before any operation is performed. This means the function </a:t>
            </a:r>
            <a:r>
              <a:rPr lang="en-AU" b="1" i="0" u="none" strike="noStrike" dirty="0">
                <a:solidFill>
                  <a:srgbClr val="000000"/>
                </a:solidFill>
                <a:effectLst/>
              </a:rPr>
              <a:t>keeps calling itself until it reaches the base case</a:t>
            </a:r>
            <a:r>
              <a:rPr lang="en-AU" b="0" i="0" u="none" strike="noStrike" dirty="0">
                <a:solidFill>
                  <a:srgbClr val="000000"/>
                </a:solidFill>
                <a:effectLst/>
              </a:rPr>
              <a:t>, then starts returning.</a:t>
            </a:r>
          </a:p>
          <a:p>
            <a:pPr algn="l"/>
            <a:r>
              <a:rPr lang="en-AU" b="1" i="0" u="none" strike="noStrike" dirty="0">
                <a:solidFill>
                  <a:srgbClr val="000000"/>
                </a:solidFill>
                <a:effectLst/>
              </a:rPr>
              <a:t>Tracing the Function Calls</a:t>
            </a:r>
            <a:endParaRPr lang="en-AU" b="0" i="0" u="none" strike="noStrike" dirty="0">
              <a:solidFill>
                <a:srgbClr val="000000"/>
              </a:solidFill>
              <a:effectLst/>
            </a:endParaRPr>
          </a:p>
          <a:p>
            <a:pPr algn="l">
              <a:buFont typeface="+mj-lt"/>
              <a:buAutoNum type="arabicPeriod"/>
            </a:pPr>
            <a:r>
              <a:rPr lang="en-AU" b="0" i="0" u="none" strike="noStrike" dirty="0">
                <a:solidFill>
                  <a:srgbClr val="000000"/>
                </a:solidFill>
                <a:effectLst/>
              </a:rPr>
              <a:t>fun(3) calls fun(2), waiting for it to finish.</a:t>
            </a:r>
          </a:p>
          <a:p>
            <a:pPr algn="l">
              <a:buFont typeface="+mj-lt"/>
              <a:buAutoNum type="arabicPeriod"/>
            </a:pPr>
            <a:r>
              <a:rPr lang="en-AU" b="0" i="0" u="none" strike="noStrike" dirty="0">
                <a:solidFill>
                  <a:srgbClr val="000000"/>
                </a:solidFill>
                <a:effectLst/>
              </a:rPr>
              <a:t>fun(2) calls fun(1), waiting for it to finish.</a:t>
            </a:r>
          </a:p>
          <a:p>
            <a:pPr algn="l">
              <a:buFont typeface="+mj-lt"/>
              <a:buAutoNum type="arabicPeriod"/>
            </a:pPr>
            <a:r>
              <a:rPr lang="en-AU" b="0" i="0" u="none" strike="noStrike" dirty="0">
                <a:solidFill>
                  <a:srgbClr val="000000"/>
                </a:solidFill>
                <a:effectLst/>
              </a:rPr>
              <a:t>fun(1) calls fun(0), waiting for it to finish.</a:t>
            </a:r>
          </a:p>
          <a:p>
            <a:pPr algn="l">
              <a:buFont typeface="+mj-lt"/>
              <a:buAutoNum type="arabicPeriod"/>
            </a:pPr>
            <a:r>
              <a:rPr lang="en-AU" b="0" i="0" u="none" strike="noStrike" dirty="0">
                <a:solidFill>
                  <a:srgbClr val="000000"/>
                </a:solidFill>
                <a:effectLst/>
              </a:rPr>
              <a:t>fun(0) </a:t>
            </a:r>
            <a:r>
              <a:rPr lang="en-AU" b="1" i="0" u="none" strike="noStrike" dirty="0">
                <a:solidFill>
                  <a:srgbClr val="000000"/>
                </a:solidFill>
                <a:effectLst/>
              </a:rPr>
              <a:t>hits the base case</a:t>
            </a:r>
            <a:r>
              <a:rPr lang="en-AU" b="0" i="0" u="none" strike="noStrike" dirty="0">
                <a:solidFill>
                  <a:srgbClr val="000000"/>
                </a:solidFill>
                <a:effectLst/>
              </a:rPr>
              <a:t> and does nothing.</a:t>
            </a:r>
          </a:p>
          <a:p>
            <a:pPr algn="l">
              <a:buFont typeface="+mj-lt"/>
              <a:buAutoNum type="arabicPeriod"/>
            </a:pPr>
            <a:r>
              <a:rPr lang="en-AU" b="0" i="0" u="none" strike="noStrike" dirty="0">
                <a:solidFill>
                  <a:srgbClr val="000000"/>
                </a:solidFill>
                <a:effectLst/>
              </a:rPr>
              <a:t>Now, the function </a:t>
            </a:r>
            <a:r>
              <a:rPr lang="en-AU" b="1" i="0" u="none" strike="noStrike" dirty="0">
                <a:solidFill>
                  <a:srgbClr val="000000"/>
                </a:solidFill>
                <a:effectLst/>
              </a:rPr>
              <a:t>starts returning</a:t>
            </a:r>
            <a:r>
              <a:rPr lang="en-AU" b="0" i="0" u="none" strike="noStrike" dirty="0">
                <a:solidFill>
                  <a:srgbClr val="000000"/>
                </a:solidFill>
                <a:effectLst/>
              </a:rPr>
              <a:t> and prints numbers in </a:t>
            </a:r>
            <a:r>
              <a:rPr lang="en-AU" b="1" i="0" u="none" strike="noStrike" dirty="0">
                <a:solidFill>
                  <a:srgbClr val="000000"/>
                </a:solidFill>
                <a:effectLst/>
              </a:rPr>
              <a:t>ascending order</a:t>
            </a:r>
            <a:r>
              <a:rPr lang="en-AU" b="0" i="0" u="none" strike="noStrike" dirty="0">
                <a:solidFill>
                  <a:srgbClr val="000000"/>
                </a:solidFill>
                <a:effectLst/>
              </a:rPr>
              <a:t>: </a:t>
            </a:r>
            <a:r>
              <a:rPr lang="en-AU" b="1" i="0" u="none" strike="noStrike" dirty="0">
                <a:solidFill>
                  <a:srgbClr val="000000"/>
                </a:solidFill>
                <a:effectLst/>
              </a:rPr>
              <a:t>1, 2, 3</a:t>
            </a:r>
            <a:r>
              <a:rPr lang="en-AU" b="0" i="0" u="none" strike="noStrike" dirty="0">
                <a:solidFill>
                  <a:srgbClr val="000000"/>
                </a:solidFill>
                <a:effectLst/>
              </a:rPr>
              <a:t>.</a:t>
            </a:r>
          </a:p>
          <a:p>
            <a:pPr algn="l"/>
            <a:r>
              <a:rPr lang="en-AU" b="1" i="0" u="none" strike="noStrike" dirty="0">
                <a:solidFill>
                  <a:srgbClr val="000000"/>
                </a:solidFill>
                <a:effectLst/>
              </a:rPr>
              <a:t>Why does this happen?</a:t>
            </a:r>
            <a:endParaRPr lang="en-AU" b="0" i="0" u="none" strike="noStrike" dirty="0">
              <a:solidFill>
                <a:srgbClr val="000000"/>
              </a:solidFill>
              <a:effectLst/>
            </a:endParaRPr>
          </a:p>
          <a:p>
            <a:pPr algn="l">
              <a:buFont typeface="Arial" panose="020B0604020202020204" pitchFamily="34" charset="0"/>
              <a:buChar char="•"/>
            </a:pPr>
            <a:r>
              <a:rPr lang="en-AU" b="0" i="0" u="none" strike="noStrike" dirty="0">
                <a:solidFill>
                  <a:srgbClr val="000000"/>
                </a:solidFill>
                <a:effectLst/>
              </a:rPr>
              <a:t>Since the </a:t>
            </a:r>
            <a:r>
              <a:rPr lang="en-AU" b="0" i="0" u="none" strike="noStrike" dirty="0" err="1">
                <a:solidFill>
                  <a:srgbClr val="000000"/>
                </a:solidFill>
                <a:effectLst/>
              </a:rPr>
              <a:t>printf</a:t>
            </a:r>
            <a:r>
              <a:rPr lang="en-AU" b="0" i="0" u="none" strike="noStrike" dirty="0">
                <a:solidFill>
                  <a:srgbClr val="000000"/>
                </a:solidFill>
                <a:effectLst/>
              </a:rPr>
              <a:t>("%d", n) is </a:t>
            </a:r>
            <a:r>
              <a:rPr lang="en-AU" b="1" i="0" u="none" strike="noStrike" dirty="0">
                <a:solidFill>
                  <a:srgbClr val="000000"/>
                </a:solidFill>
                <a:effectLst/>
              </a:rPr>
              <a:t>after</a:t>
            </a:r>
            <a:r>
              <a:rPr lang="en-AU" b="0" i="0" u="none" strike="noStrike" dirty="0">
                <a:solidFill>
                  <a:srgbClr val="000000"/>
                </a:solidFill>
                <a:effectLst/>
              </a:rPr>
              <a:t> the recursive call, all function calls are stacked first, and then they execute in </a:t>
            </a:r>
            <a:r>
              <a:rPr lang="en-AU" b="1" i="0" u="none" strike="noStrike" dirty="0">
                <a:solidFill>
                  <a:srgbClr val="000000"/>
                </a:solidFill>
                <a:effectLst/>
              </a:rPr>
              <a:t>reverse order</a:t>
            </a:r>
            <a:r>
              <a:rPr lang="en-AU" b="0" i="0" u="none" strike="noStrike" dirty="0">
                <a:solidFill>
                  <a:srgbClr val="000000"/>
                </a:solidFill>
                <a:effectLst/>
              </a:rPr>
              <a:t> when returning.</a:t>
            </a:r>
          </a:p>
          <a:p>
            <a:endParaRPr lang="en-US" dirty="0">
              <a:latin typeface="Times New Roman" charset="0"/>
            </a:endParaRPr>
          </a:p>
          <a:p>
            <a:pPr algn="l"/>
            <a:r>
              <a:rPr lang="en-AU" b="1" i="0" u="none" strike="noStrike" dirty="0">
                <a:solidFill>
                  <a:srgbClr val="000000"/>
                </a:solidFill>
                <a:effectLst/>
              </a:rPr>
              <a:t>Key Takeaway</a:t>
            </a:r>
            <a:endParaRPr lang="en-AU" b="0" i="0" u="none" strike="noStrike" dirty="0">
              <a:solidFill>
                <a:srgbClr val="000000"/>
              </a:solidFill>
              <a:effectLst/>
            </a:endParaRPr>
          </a:p>
          <a:p>
            <a:pPr algn="l">
              <a:buFont typeface="Arial" panose="020B0604020202020204" pitchFamily="34" charset="0"/>
              <a:buChar char="•"/>
            </a:pPr>
            <a:r>
              <a:rPr lang="en-AU" b="1" i="0" u="none" strike="noStrike" dirty="0">
                <a:solidFill>
                  <a:srgbClr val="000000"/>
                </a:solidFill>
                <a:effectLst/>
              </a:rPr>
              <a:t>Tail recursion</a:t>
            </a:r>
            <a:r>
              <a:rPr lang="en-AU" b="0" i="0" u="none" strike="noStrike" dirty="0">
                <a:solidFill>
                  <a:srgbClr val="000000"/>
                </a:solidFill>
                <a:effectLst/>
              </a:rPr>
              <a:t> (previous slide) prints immediately and works in </a:t>
            </a:r>
            <a:r>
              <a:rPr lang="en-AU" b="1" i="0" u="none" strike="noStrike" dirty="0">
                <a:solidFill>
                  <a:srgbClr val="000000"/>
                </a:solidFill>
                <a:effectLst/>
              </a:rPr>
              <a:t>descending order</a:t>
            </a:r>
            <a:r>
              <a:rPr lang="en-AU" b="0" i="0" u="none" strike="noStrike" dirty="0">
                <a:solidFill>
                  <a:srgbClr val="000000"/>
                </a:solidFill>
                <a:effectLst/>
              </a:rPr>
              <a:t>.</a:t>
            </a:r>
          </a:p>
          <a:p>
            <a:pPr algn="l">
              <a:buFont typeface="Arial" panose="020B0604020202020204" pitchFamily="34" charset="0"/>
              <a:buChar char="•"/>
            </a:pPr>
            <a:r>
              <a:rPr lang="en-AU" b="1" i="0" u="none" strike="noStrike" dirty="0">
                <a:solidFill>
                  <a:srgbClr val="000000"/>
                </a:solidFill>
                <a:effectLst/>
              </a:rPr>
              <a:t>Head recursion</a:t>
            </a:r>
            <a:r>
              <a:rPr lang="en-AU" b="0" i="0" u="none" strike="noStrike" dirty="0">
                <a:solidFill>
                  <a:srgbClr val="000000"/>
                </a:solidFill>
                <a:effectLst/>
              </a:rPr>
              <a:t> (this slide) delays printing and works in </a:t>
            </a:r>
            <a:r>
              <a:rPr lang="en-AU" b="1" i="0" u="none" strike="noStrike" dirty="0">
                <a:solidFill>
                  <a:srgbClr val="000000"/>
                </a:solidFill>
                <a:effectLst/>
              </a:rPr>
              <a:t>ascending order</a:t>
            </a:r>
            <a:r>
              <a:rPr lang="en-AU" b="0" i="0" u="none" strike="noStrike" dirty="0">
                <a:solidFill>
                  <a:srgbClr val="000000"/>
                </a:solidFill>
                <a:effectLst/>
              </a:rPr>
              <a:t>.</a:t>
            </a:r>
          </a:p>
          <a:p>
            <a:endParaRPr lang="en-US" dirty="0">
              <a:latin typeface="Times New Roman" charset="0"/>
            </a:endParaRPr>
          </a:p>
        </p:txBody>
      </p:sp>
    </p:spTree>
    <p:extLst>
      <p:ext uri="{BB962C8B-B14F-4D97-AF65-F5344CB8AC3E}">
        <p14:creationId xmlns:p14="http://schemas.microsoft.com/office/powerpoint/2010/main" val="20536896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02">
              <a:defRPr sz="2400">
                <a:solidFill>
                  <a:schemeClr val="tx1"/>
                </a:solidFill>
                <a:latin typeface="Times New Roman" charset="0"/>
                <a:ea typeface="ＭＳ Ｐゴシック" charset="0"/>
                <a:cs typeface="ＭＳ Ｐゴシック" charset="0"/>
              </a:defRPr>
            </a:lvl1pPr>
            <a:lvl2pPr marL="742883" indent="-285725" defTabSz="966702">
              <a:defRPr sz="2400">
                <a:solidFill>
                  <a:schemeClr val="tx1"/>
                </a:solidFill>
                <a:latin typeface="Times New Roman" charset="0"/>
                <a:ea typeface="ＭＳ Ｐゴシック" charset="0"/>
              </a:defRPr>
            </a:lvl2pPr>
            <a:lvl3pPr marL="1142898" indent="-228580" defTabSz="966702">
              <a:defRPr sz="2400">
                <a:solidFill>
                  <a:schemeClr val="tx1"/>
                </a:solidFill>
                <a:latin typeface="Times New Roman" charset="0"/>
                <a:ea typeface="ＭＳ Ｐゴシック" charset="0"/>
              </a:defRPr>
            </a:lvl3pPr>
            <a:lvl4pPr marL="1600057" indent="-228580" defTabSz="966702">
              <a:defRPr sz="2400">
                <a:solidFill>
                  <a:schemeClr val="tx1"/>
                </a:solidFill>
                <a:latin typeface="Times New Roman" charset="0"/>
                <a:ea typeface="ＭＳ Ｐゴシック" charset="0"/>
              </a:defRPr>
            </a:lvl4pPr>
            <a:lvl5pPr marL="2057217" indent="-228580" defTabSz="966702">
              <a:defRPr sz="2400">
                <a:solidFill>
                  <a:schemeClr val="tx1"/>
                </a:solidFill>
                <a:latin typeface="Times New Roman" charset="0"/>
                <a:ea typeface="ＭＳ Ｐゴシック" charset="0"/>
              </a:defRPr>
            </a:lvl5pPr>
            <a:lvl6pPr marL="251437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6pPr>
            <a:lvl7pPr marL="297153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7pPr>
            <a:lvl8pPr marL="342869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8pPr>
            <a:lvl9pPr marL="388585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9pPr>
          </a:lstStyle>
          <a:p>
            <a:fld id="{80656F43-A710-2B47-9C84-93CAD05A13E7}" type="slidenum">
              <a:rPr lang="en-US" sz="1200"/>
              <a:pPr/>
              <a:t>41</a:t>
            </a:fld>
            <a:endParaRPr lang="en-US" sz="1200"/>
          </a:p>
        </p:txBody>
      </p:sp>
      <p:sp>
        <p:nvSpPr>
          <p:cNvPr id="20482" name="Rectangle 2"/>
          <p:cNvSpPr>
            <a:spLocks noGrp="1" noRot="1" noChangeAspect="1" noChangeArrowheads="1" noTextEdit="1"/>
          </p:cNvSpPr>
          <p:nvPr>
            <p:ph type="sldImg"/>
          </p:nvPr>
        </p:nvSpPr>
        <p:spPr>
          <a:solidFill>
            <a:srgbClr val="FFFFFF"/>
          </a:solidFill>
          <a:ln/>
        </p:spPr>
      </p:sp>
      <p:sp>
        <p:nvSpPr>
          <p:cNvPr id="20483" name="Rectangle 3"/>
          <p:cNvSpPr>
            <a:spLocks noGrp="1" noChangeArrowheads="1"/>
          </p:cNvSpPr>
          <p:nvPr>
            <p:ph type="body" idx="1"/>
          </p:nvPr>
        </p:nvSpPr>
        <p:spPr>
          <a:solidFill>
            <a:srgbClr val="FFFFFF"/>
          </a:solidFill>
          <a:ln>
            <a:solidFill>
              <a:srgbClr val="000000"/>
            </a:solidFill>
          </a:ln>
        </p:spPr>
        <p:txBody>
          <a:bodyPr/>
          <a:lstStyle/>
          <a:p>
            <a:pPr algn="l"/>
            <a:r>
              <a:rPr lang="en-AU" b="1" i="0" u="none" strike="noStrike" dirty="0">
                <a:solidFill>
                  <a:srgbClr val="000000"/>
                </a:solidFill>
                <a:effectLst/>
              </a:rPr>
              <a:t>Original Head Recursion Code:</a:t>
            </a:r>
            <a:endParaRPr lang="en-AU" b="0" i="0" u="none" strike="noStrike" dirty="0">
              <a:solidFill>
                <a:srgbClr val="000000"/>
              </a:solidFill>
              <a:effectLst/>
            </a:endParaRPr>
          </a:p>
          <a:p>
            <a:pPr algn="l">
              <a:buFont typeface="Arial" panose="020B0604020202020204" pitchFamily="34" charset="0"/>
              <a:buChar char="•"/>
            </a:pPr>
            <a:r>
              <a:rPr lang="en-AU" b="0" i="0" u="none" strike="noStrike" dirty="0">
                <a:solidFill>
                  <a:srgbClr val="000000"/>
                </a:solidFill>
                <a:effectLst/>
              </a:rPr>
              <a:t>The function calls itself first and executes the </a:t>
            </a:r>
            <a:r>
              <a:rPr lang="en-AU" b="0" i="0" u="none" strike="noStrike" dirty="0" err="1">
                <a:solidFill>
                  <a:srgbClr val="000000"/>
                </a:solidFill>
                <a:effectLst/>
              </a:rPr>
              <a:t>printf</a:t>
            </a:r>
            <a:r>
              <a:rPr lang="en-AU" b="0" i="0" u="none" strike="noStrike" dirty="0">
                <a:solidFill>
                  <a:srgbClr val="000000"/>
                </a:solidFill>
                <a:effectLst/>
              </a:rPr>
              <a:t> statement when returning.</a:t>
            </a:r>
          </a:p>
          <a:p>
            <a:pPr algn="l">
              <a:buFont typeface="Arial" panose="020B0604020202020204" pitchFamily="34" charset="0"/>
              <a:buChar char="•"/>
            </a:pPr>
            <a:r>
              <a:rPr lang="en-AU" b="0" i="0" u="none" strike="noStrike" dirty="0">
                <a:solidFill>
                  <a:srgbClr val="000000"/>
                </a:solidFill>
                <a:effectLst/>
              </a:rPr>
              <a:t>This leads to </a:t>
            </a:r>
            <a:r>
              <a:rPr lang="en-AU" b="1" i="0" u="none" strike="noStrike" dirty="0">
                <a:solidFill>
                  <a:srgbClr val="000000"/>
                </a:solidFill>
                <a:effectLst/>
              </a:rPr>
              <a:t>O(n) space complexity</a:t>
            </a:r>
            <a:r>
              <a:rPr lang="en-AU" b="0" i="0" u="none" strike="noStrike" dirty="0">
                <a:solidFill>
                  <a:srgbClr val="000000"/>
                </a:solidFill>
                <a:effectLst/>
              </a:rPr>
              <a:t> since all calls are stored in the stack before execution.</a:t>
            </a:r>
          </a:p>
          <a:p>
            <a:pPr algn="l"/>
            <a:r>
              <a:rPr lang="en-AU" b="1" i="0" u="none" strike="noStrike" dirty="0">
                <a:solidFill>
                  <a:srgbClr val="000000"/>
                </a:solidFill>
                <a:effectLst/>
              </a:rPr>
              <a:t>Can we optimize this?</a:t>
            </a:r>
            <a:endParaRPr lang="en-AU" b="0" i="0" u="none" strike="noStrike" dirty="0">
              <a:solidFill>
                <a:srgbClr val="000000"/>
              </a:solidFill>
              <a:effectLst/>
            </a:endParaRPr>
          </a:p>
          <a:p>
            <a:pPr algn="l">
              <a:buFont typeface="Arial" panose="020B0604020202020204" pitchFamily="34" charset="0"/>
              <a:buChar char="•"/>
            </a:pPr>
            <a:r>
              <a:rPr lang="en-AU" b="1" i="0" u="none" strike="noStrike" dirty="0">
                <a:solidFill>
                  <a:srgbClr val="000000"/>
                </a:solidFill>
                <a:effectLst/>
              </a:rPr>
              <a:t>Yes!</a:t>
            </a:r>
            <a:r>
              <a:rPr lang="en-AU" b="0" i="0" u="none" strike="noStrike" dirty="0">
                <a:solidFill>
                  <a:srgbClr val="000000"/>
                </a:solidFill>
                <a:effectLst/>
              </a:rPr>
              <a:t> Instead of recursion, we can use an </a:t>
            </a:r>
            <a:r>
              <a:rPr lang="en-AU" b="1" i="0" u="none" strike="noStrike" dirty="0">
                <a:solidFill>
                  <a:srgbClr val="000000"/>
                </a:solidFill>
                <a:effectLst/>
              </a:rPr>
              <a:t>iterative approach</a:t>
            </a:r>
            <a:r>
              <a:rPr lang="en-AU" b="0" i="0" u="none" strike="noStrike" dirty="0">
                <a:solidFill>
                  <a:srgbClr val="000000"/>
                </a:solidFill>
                <a:effectLst/>
              </a:rPr>
              <a:t> with a loop.</a:t>
            </a:r>
          </a:p>
          <a:p>
            <a:pPr algn="l">
              <a:buFont typeface="Arial" panose="020B0604020202020204" pitchFamily="34" charset="0"/>
              <a:buChar char="•"/>
            </a:pPr>
            <a:r>
              <a:rPr lang="en-AU" b="0" i="0" u="none" strike="noStrike" dirty="0">
                <a:solidFill>
                  <a:srgbClr val="000000"/>
                </a:solidFill>
                <a:effectLst/>
              </a:rPr>
              <a:t>The loop version does </a:t>
            </a:r>
            <a:r>
              <a:rPr lang="en-AU" b="1" i="0" u="none" strike="noStrike" dirty="0">
                <a:solidFill>
                  <a:srgbClr val="000000"/>
                </a:solidFill>
                <a:effectLst/>
              </a:rPr>
              <a:t>not</a:t>
            </a:r>
            <a:r>
              <a:rPr lang="en-AU" b="0" i="0" u="none" strike="noStrike" dirty="0">
                <a:solidFill>
                  <a:srgbClr val="000000"/>
                </a:solidFill>
                <a:effectLst/>
              </a:rPr>
              <a:t> store recursive calls, so it </a:t>
            </a:r>
            <a:r>
              <a:rPr lang="en-AU" b="1" i="0" u="none" strike="noStrike" dirty="0">
                <a:solidFill>
                  <a:srgbClr val="000000"/>
                </a:solidFill>
                <a:effectLst/>
              </a:rPr>
              <a:t>reduces space complexity</a:t>
            </a:r>
            <a:r>
              <a:rPr lang="en-AU" b="0" i="0" u="none" strike="noStrike" dirty="0">
                <a:solidFill>
                  <a:srgbClr val="000000"/>
                </a:solidFill>
                <a:effectLst/>
              </a:rPr>
              <a:t> to </a:t>
            </a:r>
            <a:r>
              <a:rPr lang="en-AU" b="1" i="0" u="none" strike="noStrike" dirty="0">
                <a:solidFill>
                  <a:srgbClr val="000000"/>
                </a:solidFill>
                <a:effectLst/>
              </a:rPr>
              <a:t>O(1)</a:t>
            </a:r>
            <a:r>
              <a:rPr lang="en-AU" b="0" i="0" u="none" strike="noStrike" dirty="0">
                <a:solidFill>
                  <a:srgbClr val="000000"/>
                </a:solidFill>
                <a:effectLst/>
              </a:rPr>
              <a:t>.</a:t>
            </a:r>
          </a:p>
          <a:p>
            <a:pPr algn="l"/>
            <a:r>
              <a:rPr lang="en-AU" b="1" i="0" u="none" strike="noStrike" dirty="0">
                <a:solidFill>
                  <a:srgbClr val="000000"/>
                </a:solidFill>
                <a:effectLst/>
              </a:rPr>
              <a:t>Rewritten Code (Loop Version)</a:t>
            </a:r>
          </a:p>
          <a:p>
            <a:pPr algn="l">
              <a:buFont typeface="+mj-lt"/>
              <a:buAutoNum type="arabicPeriod"/>
            </a:pPr>
            <a:r>
              <a:rPr lang="en-AU" b="0" i="0" u="none" strike="noStrike" dirty="0">
                <a:solidFill>
                  <a:srgbClr val="000000"/>
                </a:solidFill>
                <a:effectLst/>
              </a:rPr>
              <a:t>Instead of calling itself recursively, it </a:t>
            </a:r>
            <a:r>
              <a:rPr lang="en-AU" b="1" i="0" u="none" strike="noStrike" dirty="0">
                <a:solidFill>
                  <a:srgbClr val="000000"/>
                </a:solidFill>
                <a:effectLst/>
              </a:rPr>
              <a:t>uses a loop</a:t>
            </a:r>
            <a:r>
              <a:rPr lang="en-AU" b="0" i="0" u="none" strike="noStrike" dirty="0">
                <a:solidFill>
                  <a:srgbClr val="000000"/>
                </a:solidFill>
                <a:effectLst/>
              </a:rPr>
              <a:t> (while loop).</a:t>
            </a:r>
          </a:p>
          <a:p>
            <a:pPr algn="l">
              <a:buFont typeface="+mj-lt"/>
              <a:buAutoNum type="arabicPeriod"/>
            </a:pPr>
            <a:r>
              <a:rPr lang="en-AU" b="0" i="0" u="none" strike="noStrike" dirty="0">
                <a:solidFill>
                  <a:srgbClr val="000000"/>
                </a:solidFill>
                <a:effectLst/>
              </a:rPr>
              <a:t>It directly prints numbers from </a:t>
            </a:r>
            <a:r>
              <a:rPr lang="en-AU" b="1" i="0" u="none" strike="noStrike" dirty="0">
                <a:solidFill>
                  <a:srgbClr val="000000"/>
                </a:solidFill>
                <a:effectLst/>
              </a:rPr>
              <a:t>1 to n</a:t>
            </a:r>
            <a:r>
              <a:rPr lang="en-AU" b="0" i="0" u="none" strike="noStrike" dirty="0">
                <a:solidFill>
                  <a:srgbClr val="000000"/>
                </a:solidFill>
                <a:effectLst/>
              </a:rPr>
              <a:t> in order.</a:t>
            </a:r>
          </a:p>
          <a:p>
            <a:pPr algn="l"/>
            <a:r>
              <a:rPr lang="en-AU" b="1" i="0" u="none" strike="noStrike" dirty="0">
                <a:solidFill>
                  <a:srgbClr val="000000"/>
                </a:solidFill>
                <a:effectLst/>
              </a:rPr>
              <a:t>Key Takeaways</a:t>
            </a:r>
            <a:endParaRPr lang="en-AU" b="0" i="0" u="none" strike="noStrike" dirty="0">
              <a:solidFill>
                <a:srgbClr val="000000"/>
              </a:solidFill>
              <a:effectLst/>
            </a:endParaRPr>
          </a:p>
          <a:p>
            <a:pPr algn="l">
              <a:buFont typeface="Arial" panose="020B0604020202020204" pitchFamily="34" charset="0"/>
              <a:buChar char="•"/>
            </a:pPr>
            <a:r>
              <a:rPr lang="en-AU" b="1" i="0" u="none" strike="noStrike" dirty="0">
                <a:solidFill>
                  <a:srgbClr val="000000"/>
                </a:solidFill>
                <a:effectLst/>
              </a:rPr>
              <a:t>Head recursion requires stack space (O(n))</a:t>
            </a:r>
            <a:r>
              <a:rPr lang="en-AU" b="0" i="0" u="none" strike="noStrike" dirty="0">
                <a:solidFill>
                  <a:srgbClr val="000000"/>
                </a:solidFill>
                <a:effectLst/>
              </a:rPr>
              <a:t>, while </a:t>
            </a:r>
            <a:r>
              <a:rPr lang="en-AU" b="1" i="0" u="none" strike="noStrike" dirty="0">
                <a:solidFill>
                  <a:srgbClr val="000000"/>
                </a:solidFill>
                <a:effectLst/>
              </a:rPr>
              <a:t>iteration does not (O(1))</a:t>
            </a:r>
            <a:r>
              <a:rPr lang="en-AU" b="0" i="0" u="none" strike="noStrike" dirty="0">
                <a:solidFill>
                  <a:srgbClr val="000000"/>
                </a:solidFill>
                <a:effectLst/>
              </a:rPr>
              <a:t>.</a:t>
            </a:r>
          </a:p>
          <a:p>
            <a:pPr algn="l">
              <a:buFont typeface="Arial" panose="020B0604020202020204" pitchFamily="34" charset="0"/>
              <a:buChar char="•"/>
            </a:pPr>
            <a:r>
              <a:rPr lang="en-AU" b="1" i="0" u="none" strike="noStrike" dirty="0">
                <a:solidFill>
                  <a:srgbClr val="000000"/>
                </a:solidFill>
                <a:effectLst/>
              </a:rPr>
              <a:t>Iterative versions are usually more memory-efficient</a:t>
            </a:r>
            <a:r>
              <a:rPr lang="en-AU" b="0" i="0" u="none" strike="noStrike" dirty="0">
                <a:solidFill>
                  <a:srgbClr val="000000"/>
                </a:solidFill>
                <a:effectLst/>
              </a:rPr>
              <a:t> than recursion.</a:t>
            </a:r>
          </a:p>
          <a:p>
            <a:pPr algn="l">
              <a:buFont typeface="Arial" panose="020B0604020202020204" pitchFamily="34" charset="0"/>
              <a:buChar char="•"/>
            </a:pPr>
            <a:r>
              <a:rPr lang="en-AU" b="1" i="0" u="none" strike="noStrike" dirty="0">
                <a:solidFill>
                  <a:srgbClr val="000000"/>
                </a:solidFill>
                <a:effectLst/>
              </a:rPr>
              <a:t>Looping eliminates stack overhead</a:t>
            </a:r>
            <a:r>
              <a:rPr lang="en-AU" b="0" i="0" u="none" strike="noStrike" dirty="0">
                <a:solidFill>
                  <a:srgbClr val="000000"/>
                </a:solidFill>
                <a:effectLst/>
              </a:rPr>
              <a:t>, making the function run with better space complexity.</a:t>
            </a:r>
          </a:p>
        </p:txBody>
      </p:sp>
    </p:spTree>
    <p:extLst>
      <p:ext uri="{BB962C8B-B14F-4D97-AF65-F5344CB8AC3E}">
        <p14:creationId xmlns:p14="http://schemas.microsoft.com/office/powerpoint/2010/main" val="41499957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02">
              <a:defRPr sz="2400">
                <a:solidFill>
                  <a:schemeClr val="tx1"/>
                </a:solidFill>
                <a:latin typeface="Times New Roman" charset="0"/>
                <a:ea typeface="ＭＳ Ｐゴシック" charset="0"/>
                <a:cs typeface="ＭＳ Ｐゴシック" charset="0"/>
              </a:defRPr>
            </a:lvl1pPr>
            <a:lvl2pPr marL="742883" indent="-285725" defTabSz="966702">
              <a:defRPr sz="2400">
                <a:solidFill>
                  <a:schemeClr val="tx1"/>
                </a:solidFill>
                <a:latin typeface="Times New Roman" charset="0"/>
                <a:ea typeface="ＭＳ Ｐゴシック" charset="0"/>
              </a:defRPr>
            </a:lvl2pPr>
            <a:lvl3pPr marL="1142898" indent="-228580" defTabSz="966702">
              <a:defRPr sz="2400">
                <a:solidFill>
                  <a:schemeClr val="tx1"/>
                </a:solidFill>
                <a:latin typeface="Times New Roman" charset="0"/>
                <a:ea typeface="ＭＳ Ｐゴシック" charset="0"/>
              </a:defRPr>
            </a:lvl3pPr>
            <a:lvl4pPr marL="1600057" indent="-228580" defTabSz="966702">
              <a:defRPr sz="2400">
                <a:solidFill>
                  <a:schemeClr val="tx1"/>
                </a:solidFill>
                <a:latin typeface="Times New Roman" charset="0"/>
                <a:ea typeface="ＭＳ Ｐゴシック" charset="0"/>
              </a:defRPr>
            </a:lvl4pPr>
            <a:lvl5pPr marL="2057217" indent="-228580" defTabSz="966702">
              <a:defRPr sz="2400">
                <a:solidFill>
                  <a:schemeClr val="tx1"/>
                </a:solidFill>
                <a:latin typeface="Times New Roman" charset="0"/>
                <a:ea typeface="ＭＳ Ｐゴシック" charset="0"/>
              </a:defRPr>
            </a:lvl5pPr>
            <a:lvl6pPr marL="251437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6pPr>
            <a:lvl7pPr marL="297153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7pPr>
            <a:lvl8pPr marL="342869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8pPr>
            <a:lvl9pPr marL="388585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9pPr>
          </a:lstStyle>
          <a:p>
            <a:fld id="{80656F43-A710-2B47-9C84-93CAD05A13E7}" type="slidenum">
              <a:rPr lang="en-US" sz="1200"/>
              <a:pPr/>
              <a:t>42</a:t>
            </a:fld>
            <a:endParaRPr lang="en-US" sz="1200"/>
          </a:p>
        </p:txBody>
      </p:sp>
      <p:sp>
        <p:nvSpPr>
          <p:cNvPr id="20482" name="Rectangle 2"/>
          <p:cNvSpPr>
            <a:spLocks noGrp="1" noRot="1" noChangeAspect="1" noChangeArrowheads="1" noTextEdit="1"/>
          </p:cNvSpPr>
          <p:nvPr>
            <p:ph type="sldImg"/>
          </p:nvPr>
        </p:nvSpPr>
        <p:spPr>
          <a:solidFill>
            <a:srgbClr val="FFFFFF"/>
          </a:solidFill>
          <a:ln/>
        </p:spPr>
      </p:sp>
      <p:sp>
        <p:nvSpPr>
          <p:cNvPr id="20483" name="Rectangle 3"/>
          <p:cNvSpPr>
            <a:spLocks noGrp="1" noChangeArrowheads="1"/>
          </p:cNvSpPr>
          <p:nvPr>
            <p:ph type="body" idx="1"/>
          </p:nvPr>
        </p:nvSpPr>
        <p:spPr>
          <a:solidFill>
            <a:srgbClr val="FFFFFF"/>
          </a:solidFill>
          <a:ln>
            <a:solidFill>
              <a:srgbClr val="000000"/>
            </a:solidFill>
          </a:ln>
        </p:spPr>
        <p:txBody>
          <a:bodyPr/>
          <a:lstStyle/>
          <a:p>
            <a:pPr algn="l"/>
            <a:r>
              <a:rPr lang="en-AU" b="1" i="0" u="none" strike="noStrike" dirty="0">
                <a:solidFill>
                  <a:srgbClr val="000000"/>
                </a:solidFill>
                <a:effectLst/>
              </a:rPr>
              <a:t>Understanding Tree Recursion</a:t>
            </a:r>
          </a:p>
          <a:p>
            <a:pPr algn="l">
              <a:buFont typeface="Arial" panose="020B0604020202020204" pitchFamily="34" charset="0"/>
              <a:buChar char="•"/>
            </a:pPr>
            <a:r>
              <a:rPr lang="en-AU" b="0" i="0" u="none" strike="noStrike" dirty="0">
                <a:solidFill>
                  <a:srgbClr val="000000"/>
                </a:solidFill>
                <a:effectLst/>
              </a:rPr>
              <a:t>A function is </a:t>
            </a:r>
            <a:r>
              <a:rPr lang="en-AU" b="1" i="0" u="none" strike="noStrike" dirty="0">
                <a:solidFill>
                  <a:srgbClr val="000000"/>
                </a:solidFill>
                <a:effectLst/>
              </a:rPr>
              <a:t>tree recursive</a:t>
            </a:r>
            <a:r>
              <a:rPr lang="en-AU" b="0" i="0" u="none" strike="noStrike" dirty="0">
                <a:solidFill>
                  <a:srgbClr val="000000"/>
                </a:solidFill>
                <a:effectLst/>
              </a:rPr>
              <a:t> when it calls itself </a:t>
            </a:r>
            <a:r>
              <a:rPr lang="en-AU" b="1" i="0" u="none" strike="noStrike" dirty="0">
                <a:solidFill>
                  <a:srgbClr val="000000"/>
                </a:solidFill>
                <a:effectLst/>
              </a:rPr>
              <a:t>more than once</a:t>
            </a:r>
            <a:r>
              <a:rPr lang="en-AU" b="0" i="0" u="none" strike="noStrike" dirty="0">
                <a:solidFill>
                  <a:srgbClr val="000000"/>
                </a:solidFill>
                <a:effectLst/>
              </a:rPr>
              <a:t>.</a:t>
            </a:r>
          </a:p>
          <a:p>
            <a:pPr algn="l">
              <a:buFont typeface="Arial" panose="020B0604020202020204" pitchFamily="34" charset="0"/>
              <a:buChar char="•"/>
            </a:pPr>
            <a:r>
              <a:rPr lang="en-AU" b="0" i="0" u="none" strike="noStrike" dirty="0">
                <a:solidFill>
                  <a:srgbClr val="000000"/>
                </a:solidFill>
                <a:effectLst/>
              </a:rPr>
              <a:t>If it only calls itself </a:t>
            </a:r>
            <a:r>
              <a:rPr lang="en-AU" b="1" i="0" u="none" strike="noStrike" dirty="0">
                <a:solidFill>
                  <a:srgbClr val="000000"/>
                </a:solidFill>
                <a:effectLst/>
              </a:rPr>
              <a:t>once</a:t>
            </a:r>
            <a:r>
              <a:rPr lang="en-AU" b="0" i="0" u="none" strike="noStrike" dirty="0">
                <a:solidFill>
                  <a:srgbClr val="000000"/>
                </a:solidFill>
                <a:effectLst/>
              </a:rPr>
              <a:t>, it’s called </a:t>
            </a:r>
            <a:r>
              <a:rPr lang="en-AU" b="1" i="0" u="none" strike="noStrike" dirty="0">
                <a:solidFill>
                  <a:srgbClr val="000000"/>
                </a:solidFill>
                <a:effectLst/>
              </a:rPr>
              <a:t>linear recursion</a:t>
            </a:r>
            <a:r>
              <a:rPr lang="en-AU" b="0" i="0" u="none" strike="noStrike" dirty="0">
                <a:solidFill>
                  <a:srgbClr val="000000"/>
                </a:solidFill>
                <a:effectLst/>
              </a:rPr>
              <a:t>.</a:t>
            </a:r>
          </a:p>
          <a:p>
            <a:pPr algn="l">
              <a:buFont typeface="Arial" panose="020B0604020202020204" pitchFamily="34" charset="0"/>
              <a:buChar char="•"/>
            </a:pPr>
            <a:endParaRPr lang="en-AU" b="0" i="0" u="none" strike="noStrike" dirty="0">
              <a:solidFill>
                <a:srgbClr val="000000"/>
              </a:solidFill>
              <a:effectLst/>
            </a:endParaRPr>
          </a:p>
          <a:p>
            <a:pPr algn="l"/>
            <a:r>
              <a:rPr lang="en-AU" b="1" i="0" u="none" strike="noStrike" dirty="0">
                <a:solidFill>
                  <a:srgbClr val="000000"/>
                </a:solidFill>
                <a:effectLst/>
              </a:rPr>
              <a:t>Execution Flow:</a:t>
            </a:r>
            <a:endParaRPr lang="en-AU" b="0" i="0" u="none" strike="noStrike" dirty="0">
              <a:solidFill>
                <a:srgbClr val="000000"/>
              </a:solidFill>
              <a:effectLst/>
            </a:endParaRPr>
          </a:p>
          <a:p>
            <a:pPr algn="l">
              <a:buFont typeface="+mj-lt"/>
              <a:buAutoNum type="arabicPeriod"/>
            </a:pPr>
            <a:r>
              <a:rPr lang="en-AU" b="0" i="0" u="none" strike="noStrike" dirty="0">
                <a:solidFill>
                  <a:srgbClr val="000000"/>
                </a:solidFill>
                <a:effectLst/>
              </a:rPr>
              <a:t>The function prints n before making </a:t>
            </a:r>
            <a:r>
              <a:rPr lang="en-AU" b="1" i="0" u="none" strike="noStrike" dirty="0">
                <a:solidFill>
                  <a:srgbClr val="000000"/>
                </a:solidFill>
                <a:effectLst/>
              </a:rPr>
              <a:t>two recursive calls</a:t>
            </a:r>
            <a:r>
              <a:rPr lang="en-AU" b="0" i="0" u="none" strike="noStrike" dirty="0">
                <a:solidFill>
                  <a:srgbClr val="000000"/>
                </a:solidFill>
                <a:effectLst/>
              </a:rPr>
              <a:t>.</a:t>
            </a:r>
          </a:p>
          <a:p>
            <a:pPr algn="l">
              <a:buFont typeface="+mj-lt"/>
              <a:buAutoNum type="arabicPeriod"/>
            </a:pPr>
            <a:r>
              <a:rPr lang="en-AU" b="0" i="0" u="none" strike="noStrike" dirty="0">
                <a:solidFill>
                  <a:srgbClr val="000000"/>
                </a:solidFill>
                <a:effectLst/>
              </a:rPr>
              <a:t>Each call further makes </a:t>
            </a:r>
            <a:r>
              <a:rPr lang="en-AU" b="1" i="0" u="none" strike="noStrike" dirty="0">
                <a:solidFill>
                  <a:srgbClr val="000000"/>
                </a:solidFill>
                <a:effectLst/>
              </a:rPr>
              <a:t>two more calls</a:t>
            </a:r>
            <a:r>
              <a:rPr lang="en-AU" b="0" i="0" u="none" strike="noStrike" dirty="0">
                <a:solidFill>
                  <a:srgbClr val="000000"/>
                </a:solidFill>
                <a:effectLst/>
              </a:rPr>
              <a:t>, creating a </a:t>
            </a:r>
            <a:r>
              <a:rPr lang="en-AU" b="1" i="0" u="none" strike="noStrike" dirty="0">
                <a:solidFill>
                  <a:srgbClr val="000000"/>
                </a:solidFill>
                <a:effectLst/>
              </a:rPr>
              <a:t>tree-like structure</a:t>
            </a:r>
            <a:r>
              <a:rPr lang="en-AU" b="0" i="0" u="none" strike="noStrike" dirty="0">
                <a:solidFill>
                  <a:srgbClr val="000000"/>
                </a:solidFill>
                <a:effectLst/>
              </a:rPr>
              <a:t>.</a:t>
            </a:r>
          </a:p>
          <a:p>
            <a:pPr algn="l">
              <a:buFont typeface="+mj-lt"/>
              <a:buAutoNum type="arabicPeriod"/>
            </a:pPr>
            <a:r>
              <a:rPr lang="en-AU" b="0" i="0" u="none" strike="noStrike" dirty="0">
                <a:solidFill>
                  <a:srgbClr val="000000"/>
                </a:solidFill>
                <a:effectLst/>
              </a:rPr>
              <a:t>This results in an </a:t>
            </a:r>
            <a:r>
              <a:rPr lang="en-AU" b="1" i="0" u="none" strike="noStrike" dirty="0">
                <a:solidFill>
                  <a:srgbClr val="000000"/>
                </a:solidFill>
                <a:effectLst/>
              </a:rPr>
              <a:t>exponential number of calls</a:t>
            </a:r>
            <a:r>
              <a:rPr lang="en-AU" b="0" i="0" u="none" strike="noStrike" dirty="0">
                <a:solidFill>
                  <a:srgbClr val="000000"/>
                </a:solidFill>
                <a:effectLst/>
              </a:rPr>
              <a:t>.</a:t>
            </a:r>
          </a:p>
          <a:p>
            <a:pPr algn="l">
              <a:buFont typeface="+mj-lt"/>
              <a:buAutoNum type="arabicPeriod"/>
            </a:pPr>
            <a:endParaRPr lang="en-AU" b="0" i="0" u="none" strike="noStrike" dirty="0">
              <a:solidFill>
                <a:srgbClr val="000000"/>
              </a:solidFill>
              <a:effectLst/>
            </a:endParaRPr>
          </a:p>
          <a:p>
            <a:pPr algn="l">
              <a:buFont typeface="+mj-lt"/>
              <a:buNone/>
            </a:pPr>
            <a:r>
              <a:rPr lang="en-AU" b="0" i="0" u="none" strike="noStrike" dirty="0">
                <a:solidFill>
                  <a:srgbClr val="000000"/>
                </a:solidFill>
                <a:effectLst/>
              </a:rPr>
              <a:t>For fun(3), the output is:</a:t>
            </a:r>
            <a:br>
              <a:rPr lang="en-AU" b="0" i="0" u="none" strike="noStrike" dirty="0">
                <a:solidFill>
                  <a:srgbClr val="000000"/>
                </a:solidFill>
                <a:effectLst/>
              </a:rPr>
            </a:br>
            <a:r>
              <a:rPr lang="en-AU" b="0" i="0" u="none" strike="noStrike" dirty="0">
                <a:solidFill>
                  <a:srgbClr val="000000"/>
                </a:solidFill>
                <a:effectLst/>
              </a:rPr>
              <a:t>3 2 1 1 2 1 1</a:t>
            </a:r>
          </a:p>
          <a:p>
            <a:pPr algn="l">
              <a:buFont typeface="+mj-lt"/>
              <a:buNone/>
            </a:pPr>
            <a:r>
              <a:rPr lang="en-AU" b="0" i="0" u="none" strike="noStrike" dirty="0">
                <a:solidFill>
                  <a:srgbClr val="000000"/>
                </a:solidFill>
                <a:effectLst/>
              </a:rPr>
              <a:t>This follows a tree-like expansion where each call spawns </a:t>
            </a:r>
            <a:r>
              <a:rPr lang="en-AU" b="1" i="0" u="none" strike="noStrike" dirty="0">
                <a:solidFill>
                  <a:srgbClr val="000000"/>
                </a:solidFill>
                <a:effectLst/>
              </a:rPr>
              <a:t>two new recursive calls</a:t>
            </a:r>
            <a:r>
              <a:rPr lang="en-AU" b="0" i="0" u="none" strike="noStrike" dirty="0">
                <a:solidFill>
                  <a:srgbClr val="000000"/>
                </a:solidFill>
                <a:effectLst/>
              </a:rPr>
              <a:t>.</a:t>
            </a:r>
          </a:p>
          <a:p>
            <a:pPr algn="l">
              <a:buFont typeface="Arial" panose="020B0604020202020204" pitchFamily="34" charset="0"/>
              <a:buChar char="•"/>
            </a:pPr>
            <a:endParaRPr lang="en-AU" b="0" i="0" u="none" strike="noStrike" dirty="0">
              <a:solidFill>
                <a:srgbClr val="000000"/>
              </a:solidFill>
              <a:effectLst/>
            </a:endParaRPr>
          </a:p>
          <a:p>
            <a:pPr algn="l"/>
            <a:r>
              <a:rPr lang="en-AU" b="1" i="0" u="none" strike="noStrike" dirty="0">
                <a:solidFill>
                  <a:srgbClr val="000000"/>
                </a:solidFill>
                <a:effectLst/>
              </a:rPr>
              <a:t>Time &amp; Space Complexity</a:t>
            </a:r>
          </a:p>
          <a:p>
            <a:pPr algn="l">
              <a:buFont typeface="Arial" panose="020B0604020202020204" pitchFamily="34" charset="0"/>
              <a:buChar char="•"/>
            </a:pPr>
            <a:r>
              <a:rPr lang="en-AU" b="1" i="0" u="none" strike="noStrike" dirty="0">
                <a:solidFill>
                  <a:srgbClr val="000000"/>
                </a:solidFill>
                <a:effectLst/>
              </a:rPr>
              <a:t>Time Complexity:</a:t>
            </a:r>
            <a:r>
              <a:rPr lang="en-AU" b="0" i="0" u="none" strike="noStrike" dirty="0">
                <a:solidFill>
                  <a:srgbClr val="000000"/>
                </a:solidFill>
                <a:effectLst/>
              </a:rPr>
              <a:t> </a:t>
            </a:r>
            <a:r>
              <a:rPr lang="en-AU" b="1" i="0" u="none" strike="noStrike" dirty="0">
                <a:solidFill>
                  <a:srgbClr val="000000"/>
                </a:solidFill>
                <a:effectLst/>
              </a:rPr>
              <a:t>O(2ⁿ)</a:t>
            </a:r>
            <a:endParaRPr lang="en-AU" b="0" i="0" u="none" strike="noStrike" dirty="0">
              <a:solidFill>
                <a:srgbClr val="000000"/>
              </a:solidFill>
              <a:effectLst/>
            </a:endParaRPr>
          </a:p>
          <a:p>
            <a:pPr marL="742950" lvl="1" indent="-285750" algn="l">
              <a:buFont typeface="Arial" panose="020B0604020202020204" pitchFamily="34" charset="0"/>
              <a:buChar char="•"/>
            </a:pPr>
            <a:r>
              <a:rPr lang="en-AU" b="0" i="0" u="none" strike="noStrike" dirty="0">
                <a:solidFill>
                  <a:srgbClr val="000000"/>
                </a:solidFill>
                <a:effectLst/>
              </a:rPr>
              <a:t>The number of function calls </a:t>
            </a:r>
            <a:r>
              <a:rPr lang="en-AU" b="1" i="0" u="none" strike="noStrike" dirty="0">
                <a:solidFill>
                  <a:srgbClr val="000000"/>
                </a:solidFill>
                <a:effectLst/>
              </a:rPr>
              <a:t>doubles</a:t>
            </a:r>
            <a:r>
              <a:rPr lang="en-AU" b="0" i="0" u="none" strike="noStrike" dirty="0">
                <a:solidFill>
                  <a:srgbClr val="000000"/>
                </a:solidFill>
                <a:effectLst/>
              </a:rPr>
              <a:t> at each level.</a:t>
            </a:r>
          </a:p>
          <a:p>
            <a:pPr algn="l">
              <a:buFont typeface="Arial" panose="020B0604020202020204" pitchFamily="34" charset="0"/>
              <a:buChar char="•"/>
            </a:pPr>
            <a:r>
              <a:rPr lang="en-AU" b="1" i="0" u="none" strike="noStrike" dirty="0">
                <a:solidFill>
                  <a:srgbClr val="000000"/>
                </a:solidFill>
                <a:effectLst/>
              </a:rPr>
              <a:t>Space Complexity:</a:t>
            </a:r>
            <a:r>
              <a:rPr lang="en-AU" b="0" i="0" u="none" strike="noStrike" dirty="0">
                <a:solidFill>
                  <a:srgbClr val="000000"/>
                </a:solidFill>
                <a:effectLst/>
              </a:rPr>
              <a:t> </a:t>
            </a:r>
            <a:r>
              <a:rPr lang="en-AU" b="1" i="0" u="none" strike="noStrike" dirty="0">
                <a:solidFill>
                  <a:srgbClr val="000000"/>
                </a:solidFill>
                <a:effectLst/>
              </a:rPr>
              <a:t>O(n)</a:t>
            </a:r>
            <a:endParaRPr lang="en-AU" b="0" i="0" u="none" strike="noStrike" dirty="0">
              <a:solidFill>
                <a:srgbClr val="000000"/>
              </a:solidFill>
              <a:effectLst/>
            </a:endParaRPr>
          </a:p>
          <a:p>
            <a:pPr marL="742950" lvl="1" indent="-285750" algn="l">
              <a:buFont typeface="Arial" panose="020B0604020202020204" pitchFamily="34" charset="0"/>
              <a:buChar char="•"/>
            </a:pPr>
            <a:r>
              <a:rPr lang="en-AU" b="0" i="0" u="none" strike="noStrike" dirty="0">
                <a:solidFill>
                  <a:srgbClr val="000000"/>
                </a:solidFill>
                <a:effectLst/>
              </a:rPr>
              <a:t>The maximum depth of recursion determines the </a:t>
            </a:r>
            <a:r>
              <a:rPr lang="en-AU" b="1" i="0" u="none" strike="noStrike" dirty="0">
                <a:solidFill>
                  <a:srgbClr val="000000"/>
                </a:solidFill>
                <a:effectLst/>
              </a:rPr>
              <a:t>space usage</a:t>
            </a:r>
            <a:r>
              <a:rPr lang="en-AU" b="0" i="0" u="none" strike="noStrike" dirty="0">
                <a:solidFill>
                  <a:srgbClr val="000000"/>
                </a:solidFill>
                <a:effectLst/>
              </a:rPr>
              <a:t> in the call stack.</a:t>
            </a:r>
          </a:p>
          <a:p>
            <a:pPr algn="l">
              <a:buFont typeface="Arial" panose="020B0604020202020204" pitchFamily="34" charset="0"/>
              <a:buChar char="•"/>
            </a:pPr>
            <a:endParaRPr lang="en-AU" b="0" i="0" u="none" strike="noStrike" dirty="0">
              <a:solidFill>
                <a:srgbClr val="000000"/>
              </a:solidFill>
              <a:effectLst/>
            </a:endParaRPr>
          </a:p>
        </p:txBody>
      </p:sp>
    </p:spTree>
    <p:extLst>
      <p:ext uri="{BB962C8B-B14F-4D97-AF65-F5344CB8AC3E}">
        <p14:creationId xmlns:p14="http://schemas.microsoft.com/office/powerpoint/2010/main" val="18640171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02">
              <a:defRPr sz="2400">
                <a:solidFill>
                  <a:schemeClr val="tx1"/>
                </a:solidFill>
                <a:latin typeface="Times New Roman" charset="0"/>
                <a:ea typeface="ＭＳ Ｐゴシック" charset="0"/>
                <a:cs typeface="ＭＳ Ｐゴシック" charset="0"/>
              </a:defRPr>
            </a:lvl1pPr>
            <a:lvl2pPr marL="742883" indent="-285725" defTabSz="966702">
              <a:defRPr sz="2400">
                <a:solidFill>
                  <a:schemeClr val="tx1"/>
                </a:solidFill>
                <a:latin typeface="Times New Roman" charset="0"/>
                <a:ea typeface="ＭＳ Ｐゴシック" charset="0"/>
              </a:defRPr>
            </a:lvl2pPr>
            <a:lvl3pPr marL="1142898" indent="-228580" defTabSz="966702">
              <a:defRPr sz="2400">
                <a:solidFill>
                  <a:schemeClr val="tx1"/>
                </a:solidFill>
                <a:latin typeface="Times New Roman" charset="0"/>
                <a:ea typeface="ＭＳ Ｐゴシック" charset="0"/>
              </a:defRPr>
            </a:lvl3pPr>
            <a:lvl4pPr marL="1600057" indent="-228580" defTabSz="966702">
              <a:defRPr sz="2400">
                <a:solidFill>
                  <a:schemeClr val="tx1"/>
                </a:solidFill>
                <a:latin typeface="Times New Roman" charset="0"/>
                <a:ea typeface="ＭＳ Ｐゴシック" charset="0"/>
              </a:defRPr>
            </a:lvl4pPr>
            <a:lvl5pPr marL="2057217" indent="-228580" defTabSz="966702">
              <a:defRPr sz="2400">
                <a:solidFill>
                  <a:schemeClr val="tx1"/>
                </a:solidFill>
                <a:latin typeface="Times New Roman" charset="0"/>
                <a:ea typeface="ＭＳ Ｐゴシック" charset="0"/>
              </a:defRPr>
            </a:lvl5pPr>
            <a:lvl6pPr marL="251437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6pPr>
            <a:lvl7pPr marL="297153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7pPr>
            <a:lvl8pPr marL="342869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8pPr>
            <a:lvl9pPr marL="388585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9pPr>
          </a:lstStyle>
          <a:p>
            <a:fld id="{80656F43-A710-2B47-9C84-93CAD05A13E7}" type="slidenum">
              <a:rPr lang="en-US" sz="1200"/>
              <a:pPr/>
              <a:t>43</a:t>
            </a:fld>
            <a:endParaRPr lang="en-US" sz="1200"/>
          </a:p>
        </p:txBody>
      </p:sp>
      <p:sp>
        <p:nvSpPr>
          <p:cNvPr id="20482" name="Rectangle 2"/>
          <p:cNvSpPr>
            <a:spLocks noGrp="1" noRot="1" noChangeAspect="1" noChangeArrowheads="1" noTextEdit="1"/>
          </p:cNvSpPr>
          <p:nvPr>
            <p:ph type="sldImg"/>
          </p:nvPr>
        </p:nvSpPr>
        <p:spPr>
          <a:solidFill>
            <a:srgbClr val="FFFFFF"/>
          </a:solidFill>
          <a:ln/>
        </p:spPr>
      </p:sp>
      <p:sp>
        <p:nvSpPr>
          <p:cNvPr id="20483" name="Rectangle 3"/>
          <p:cNvSpPr>
            <a:spLocks noGrp="1" noChangeArrowheads="1"/>
          </p:cNvSpPr>
          <p:nvPr>
            <p:ph type="body" idx="1"/>
          </p:nvPr>
        </p:nvSpPr>
        <p:spPr>
          <a:solidFill>
            <a:srgbClr val="FFFFFF"/>
          </a:solidFill>
          <a:ln>
            <a:solidFill>
              <a:srgbClr val="000000"/>
            </a:solidFill>
          </a:ln>
        </p:spPr>
        <p:txBody>
          <a:bodyPr/>
          <a:lstStyle/>
          <a:p>
            <a:pPr algn="l"/>
            <a:r>
              <a:rPr lang="en-AU" b="1" i="0" u="none" strike="noStrike" dirty="0">
                <a:solidFill>
                  <a:srgbClr val="000000"/>
                </a:solidFill>
                <a:effectLst/>
              </a:rPr>
              <a:t>Recursive Calls Breakdown</a:t>
            </a:r>
          </a:p>
          <a:p>
            <a:pPr algn="l"/>
            <a:r>
              <a:rPr lang="en-AU" b="0" i="0" u="none" strike="noStrike" dirty="0">
                <a:solidFill>
                  <a:srgbClr val="000000"/>
                </a:solidFill>
                <a:effectLst/>
              </a:rPr>
              <a:t>Starting with fun(3), the function:</a:t>
            </a:r>
          </a:p>
          <a:p>
            <a:pPr algn="l">
              <a:buFont typeface="+mj-lt"/>
              <a:buAutoNum type="arabicPeriod"/>
            </a:pPr>
            <a:r>
              <a:rPr lang="en-AU" b="0" i="0" u="none" strike="noStrike" dirty="0">
                <a:solidFill>
                  <a:srgbClr val="000000"/>
                </a:solidFill>
                <a:effectLst/>
              </a:rPr>
              <a:t>Prints 3</a:t>
            </a:r>
          </a:p>
          <a:p>
            <a:pPr algn="l">
              <a:buFont typeface="+mj-lt"/>
              <a:buAutoNum type="arabicPeriod"/>
            </a:pPr>
            <a:r>
              <a:rPr lang="en-AU" b="0" i="0" u="none" strike="noStrike" dirty="0">
                <a:solidFill>
                  <a:srgbClr val="000000"/>
                </a:solidFill>
                <a:effectLst/>
              </a:rPr>
              <a:t>Calls fun(2)</a:t>
            </a:r>
          </a:p>
          <a:p>
            <a:pPr marL="742950" lvl="1" indent="-285750" algn="l">
              <a:buFont typeface="+mj-lt"/>
              <a:buAutoNum type="arabicPeriod"/>
            </a:pPr>
            <a:r>
              <a:rPr lang="en-AU" b="0" i="0" u="none" strike="noStrike" dirty="0">
                <a:solidFill>
                  <a:srgbClr val="000000"/>
                </a:solidFill>
                <a:effectLst/>
              </a:rPr>
              <a:t>Prints 2</a:t>
            </a:r>
          </a:p>
          <a:p>
            <a:pPr marL="742950" lvl="1" indent="-285750" algn="l">
              <a:buFont typeface="+mj-lt"/>
              <a:buAutoNum type="arabicPeriod"/>
            </a:pPr>
            <a:r>
              <a:rPr lang="en-AU" b="0" i="0" u="none" strike="noStrike" dirty="0">
                <a:solidFill>
                  <a:srgbClr val="000000"/>
                </a:solidFill>
                <a:effectLst/>
              </a:rPr>
              <a:t>Calls fun(1)</a:t>
            </a:r>
          </a:p>
          <a:p>
            <a:pPr marL="1143000" lvl="2" indent="-228600" algn="l">
              <a:buFont typeface="+mj-lt"/>
              <a:buAutoNum type="arabicPeriod"/>
            </a:pPr>
            <a:r>
              <a:rPr lang="en-AU" b="0" i="0" u="none" strike="noStrike" dirty="0">
                <a:solidFill>
                  <a:srgbClr val="000000"/>
                </a:solidFill>
                <a:effectLst/>
              </a:rPr>
              <a:t>Prints 1</a:t>
            </a:r>
          </a:p>
          <a:p>
            <a:pPr marL="1143000" lvl="2" indent="-228600" algn="l">
              <a:buFont typeface="+mj-lt"/>
              <a:buAutoNum type="arabicPeriod"/>
            </a:pPr>
            <a:r>
              <a:rPr lang="en-AU" b="0" i="0" u="none" strike="noStrike" dirty="0">
                <a:solidFill>
                  <a:srgbClr val="000000"/>
                </a:solidFill>
                <a:effectLst/>
              </a:rPr>
              <a:t>Calls fun(0) (Base case reached, stops)</a:t>
            </a:r>
          </a:p>
          <a:p>
            <a:pPr marL="1143000" lvl="2" indent="-228600" algn="l">
              <a:buFont typeface="+mj-lt"/>
              <a:buAutoNum type="arabicPeriod"/>
            </a:pPr>
            <a:r>
              <a:rPr lang="en-AU" b="0" i="0" u="none" strike="noStrike" dirty="0">
                <a:solidFill>
                  <a:srgbClr val="000000"/>
                </a:solidFill>
                <a:effectLst/>
              </a:rPr>
              <a:t>Calls fun(0) (Base case reached, stops)</a:t>
            </a:r>
          </a:p>
          <a:p>
            <a:pPr marL="742950" lvl="1" indent="-285750" algn="l">
              <a:buFont typeface="+mj-lt"/>
              <a:buAutoNum type="arabicPeriod"/>
            </a:pPr>
            <a:r>
              <a:rPr lang="en-AU" b="0" i="0" u="none" strike="noStrike" dirty="0">
                <a:solidFill>
                  <a:srgbClr val="000000"/>
                </a:solidFill>
                <a:effectLst/>
              </a:rPr>
              <a:t>Calls fun(1)</a:t>
            </a:r>
          </a:p>
          <a:p>
            <a:pPr marL="1143000" lvl="2" indent="-228600" algn="l">
              <a:buFont typeface="+mj-lt"/>
              <a:buAutoNum type="arabicPeriod"/>
            </a:pPr>
            <a:r>
              <a:rPr lang="en-AU" b="0" i="0" u="none" strike="noStrike" dirty="0">
                <a:solidFill>
                  <a:srgbClr val="000000"/>
                </a:solidFill>
                <a:effectLst/>
              </a:rPr>
              <a:t>Prints 1</a:t>
            </a:r>
          </a:p>
          <a:p>
            <a:pPr marL="1143000" lvl="2" indent="-228600" algn="l">
              <a:buFont typeface="+mj-lt"/>
              <a:buAutoNum type="arabicPeriod"/>
            </a:pPr>
            <a:r>
              <a:rPr lang="en-AU" b="0" i="0" u="none" strike="noStrike" dirty="0">
                <a:solidFill>
                  <a:srgbClr val="000000"/>
                </a:solidFill>
                <a:effectLst/>
              </a:rPr>
              <a:t>Calls fun(0) (Base case reached, stops)</a:t>
            </a:r>
          </a:p>
          <a:p>
            <a:pPr marL="1143000" lvl="2" indent="-228600" algn="l">
              <a:buFont typeface="+mj-lt"/>
              <a:buAutoNum type="arabicPeriod"/>
            </a:pPr>
            <a:r>
              <a:rPr lang="en-AU" b="0" i="0" u="none" strike="noStrike" dirty="0">
                <a:solidFill>
                  <a:srgbClr val="000000"/>
                </a:solidFill>
                <a:effectLst/>
              </a:rPr>
              <a:t>Calls fun(0) (Base case reached, stops)</a:t>
            </a:r>
          </a:p>
          <a:p>
            <a:pPr algn="l">
              <a:buFont typeface="+mj-lt"/>
              <a:buAutoNum type="arabicPeriod"/>
            </a:pPr>
            <a:r>
              <a:rPr lang="en-AU" b="0" i="0" u="none" strike="noStrike" dirty="0">
                <a:solidFill>
                  <a:srgbClr val="000000"/>
                </a:solidFill>
                <a:effectLst/>
              </a:rPr>
              <a:t>Calls fun(2)</a:t>
            </a:r>
          </a:p>
          <a:p>
            <a:pPr marL="742950" lvl="1" indent="-285750" algn="l">
              <a:buFont typeface="+mj-lt"/>
              <a:buAutoNum type="arabicPeriod"/>
            </a:pPr>
            <a:r>
              <a:rPr lang="en-AU" b="0" i="0" u="none" strike="noStrike" dirty="0">
                <a:solidFill>
                  <a:srgbClr val="000000"/>
                </a:solidFill>
                <a:effectLst/>
              </a:rPr>
              <a:t>Repeats the same recursive steps.</a:t>
            </a:r>
          </a:p>
          <a:p>
            <a:pPr marL="742950" lvl="1" indent="-285750" algn="l">
              <a:buFont typeface="+mj-lt"/>
              <a:buAutoNum type="arabicPeriod"/>
            </a:pPr>
            <a:endParaRPr lang="en-AU" b="0" i="0" u="none" strike="noStrike" dirty="0">
              <a:solidFill>
                <a:srgbClr val="000000"/>
              </a:solidFill>
              <a:effectLst/>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AU" b="0" i="0" u="none" strike="noStrike" dirty="0">
                <a:solidFill>
                  <a:srgbClr val="000000"/>
                </a:solidFill>
                <a:effectLst/>
              </a:rPr>
              <a:t>Each function call </a:t>
            </a:r>
            <a:r>
              <a:rPr lang="en-AU" b="1" i="0" u="none" strike="noStrike" dirty="0">
                <a:solidFill>
                  <a:srgbClr val="000000"/>
                </a:solidFill>
                <a:effectLst/>
              </a:rPr>
              <a:t>branches into two more calls</a:t>
            </a:r>
            <a:r>
              <a:rPr lang="en-AU" b="0" i="0" u="none" strike="noStrike" dirty="0">
                <a:solidFill>
                  <a:srgbClr val="000000"/>
                </a:solidFill>
                <a:effectLst/>
              </a:rPr>
              <a:t>, leading to </a:t>
            </a:r>
            <a:r>
              <a:rPr lang="en-AU" b="1" i="0" u="none" strike="noStrike" dirty="0">
                <a:solidFill>
                  <a:srgbClr val="000000"/>
                </a:solidFill>
                <a:effectLst/>
              </a:rPr>
              <a:t>O(2ⁿ) growth</a:t>
            </a:r>
            <a:r>
              <a:rPr lang="en-AU" b="0" i="0" u="none" strike="noStrike" dirty="0">
                <a:solidFill>
                  <a:srgbClr val="000000"/>
                </a:solidFill>
                <a:effectLst/>
              </a:rPr>
              <a:t>.</a:t>
            </a:r>
          </a:p>
          <a:p>
            <a:pPr marL="0" lvl="0" indent="0" algn="l">
              <a:buFont typeface="+mj-lt"/>
              <a:buNone/>
            </a:pPr>
            <a:endParaRPr lang="en-AU" b="0" i="0" u="none" strike="noStrike" dirty="0">
              <a:solidFill>
                <a:srgbClr val="000000"/>
              </a:solidFill>
              <a:effectLst/>
            </a:endParaRPr>
          </a:p>
        </p:txBody>
      </p:sp>
    </p:spTree>
    <p:extLst>
      <p:ext uri="{BB962C8B-B14F-4D97-AF65-F5344CB8AC3E}">
        <p14:creationId xmlns:p14="http://schemas.microsoft.com/office/powerpoint/2010/main" val="14954692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02">
              <a:defRPr sz="2400">
                <a:solidFill>
                  <a:schemeClr val="tx1"/>
                </a:solidFill>
                <a:latin typeface="Times New Roman" charset="0"/>
                <a:ea typeface="ＭＳ Ｐゴシック" charset="0"/>
                <a:cs typeface="ＭＳ Ｐゴシック" charset="0"/>
              </a:defRPr>
            </a:lvl1pPr>
            <a:lvl2pPr marL="742883" indent="-285725" defTabSz="966702">
              <a:defRPr sz="2400">
                <a:solidFill>
                  <a:schemeClr val="tx1"/>
                </a:solidFill>
                <a:latin typeface="Times New Roman" charset="0"/>
                <a:ea typeface="ＭＳ Ｐゴシック" charset="0"/>
              </a:defRPr>
            </a:lvl2pPr>
            <a:lvl3pPr marL="1142898" indent="-228580" defTabSz="966702">
              <a:defRPr sz="2400">
                <a:solidFill>
                  <a:schemeClr val="tx1"/>
                </a:solidFill>
                <a:latin typeface="Times New Roman" charset="0"/>
                <a:ea typeface="ＭＳ Ｐゴシック" charset="0"/>
              </a:defRPr>
            </a:lvl3pPr>
            <a:lvl4pPr marL="1600057" indent="-228580" defTabSz="966702">
              <a:defRPr sz="2400">
                <a:solidFill>
                  <a:schemeClr val="tx1"/>
                </a:solidFill>
                <a:latin typeface="Times New Roman" charset="0"/>
                <a:ea typeface="ＭＳ Ｐゴシック" charset="0"/>
              </a:defRPr>
            </a:lvl4pPr>
            <a:lvl5pPr marL="2057217" indent="-228580" defTabSz="966702">
              <a:defRPr sz="2400">
                <a:solidFill>
                  <a:schemeClr val="tx1"/>
                </a:solidFill>
                <a:latin typeface="Times New Roman" charset="0"/>
                <a:ea typeface="ＭＳ Ｐゴシック" charset="0"/>
              </a:defRPr>
            </a:lvl5pPr>
            <a:lvl6pPr marL="251437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6pPr>
            <a:lvl7pPr marL="297153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7pPr>
            <a:lvl8pPr marL="342869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8pPr>
            <a:lvl9pPr marL="388585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9pPr>
          </a:lstStyle>
          <a:p>
            <a:fld id="{80656F43-A710-2B47-9C84-93CAD05A13E7}" type="slidenum">
              <a:rPr lang="en-US" sz="1200"/>
              <a:pPr/>
              <a:t>44</a:t>
            </a:fld>
            <a:endParaRPr lang="en-US" sz="1200"/>
          </a:p>
        </p:txBody>
      </p:sp>
      <p:sp>
        <p:nvSpPr>
          <p:cNvPr id="20482" name="Rectangle 2"/>
          <p:cNvSpPr>
            <a:spLocks noGrp="1" noRot="1" noChangeAspect="1" noChangeArrowheads="1" noTextEdit="1"/>
          </p:cNvSpPr>
          <p:nvPr>
            <p:ph type="sldImg"/>
          </p:nvPr>
        </p:nvSpPr>
        <p:spPr>
          <a:solidFill>
            <a:srgbClr val="FFFFFF"/>
          </a:solidFill>
          <a:ln/>
        </p:spPr>
      </p:sp>
      <p:sp>
        <p:nvSpPr>
          <p:cNvPr id="20483" name="Rectangle 3"/>
          <p:cNvSpPr>
            <a:spLocks noGrp="1" noChangeArrowheads="1"/>
          </p:cNvSpPr>
          <p:nvPr>
            <p:ph type="body" idx="1"/>
          </p:nvPr>
        </p:nvSpPr>
        <p:spPr>
          <a:solidFill>
            <a:srgbClr val="FFFFFF"/>
          </a:solidFill>
          <a:ln>
            <a:solidFill>
              <a:srgbClr val="000000"/>
            </a:solidFill>
          </a:ln>
        </p:spPr>
        <p:txBody>
          <a:bodyPr/>
          <a:lstStyle/>
          <a:p>
            <a:pPr algn="l"/>
            <a:r>
              <a:rPr lang="en-AU" b="0" i="0" u="none" strike="noStrike" dirty="0">
                <a:solidFill>
                  <a:srgbClr val="000000"/>
                </a:solidFill>
                <a:effectLst/>
              </a:rPr>
              <a:t>Space complexity refers to </a:t>
            </a:r>
            <a:r>
              <a:rPr lang="en-AU" b="1" i="0" u="none" strike="noStrike" dirty="0">
                <a:solidFill>
                  <a:srgbClr val="000000"/>
                </a:solidFill>
                <a:effectLst/>
              </a:rPr>
              <a:t>the maximum amount of memory required at any given time</a:t>
            </a:r>
            <a:r>
              <a:rPr lang="en-AU" b="0" i="0" u="none" strike="noStrike" dirty="0">
                <a:solidFill>
                  <a:srgbClr val="000000"/>
                </a:solidFill>
                <a:effectLst/>
              </a:rPr>
              <a:t> during execution.</a:t>
            </a:r>
          </a:p>
          <a:p>
            <a:pPr algn="l"/>
            <a:r>
              <a:rPr lang="en-AU" b="0" i="0" u="none" strike="noStrike" dirty="0">
                <a:solidFill>
                  <a:srgbClr val="000000"/>
                </a:solidFill>
                <a:effectLst/>
              </a:rPr>
              <a:t>For tree recursion, space is mainly used by:</a:t>
            </a:r>
          </a:p>
          <a:p>
            <a:pPr algn="l">
              <a:buFont typeface="+mj-lt"/>
              <a:buAutoNum type="arabicPeriod"/>
            </a:pPr>
            <a:r>
              <a:rPr lang="en-AU" b="1" i="0" u="none" strike="noStrike" dirty="0">
                <a:solidFill>
                  <a:srgbClr val="000000"/>
                </a:solidFill>
                <a:effectLst/>
              </a:rPr>
              <a:t>Function call stack</a:t>
            </a:r>
            <a:r>
              <a:rPr lang="en-AU" b="0" i="0" u="none" strike="noStrike" dirty="0">
                <a:solidFill>
                  <a:srgbClr val="000000"/>
                </a:solidFill>
                <a:effectLst/>
              </a:rPr>
              <a:t> - Every recursive call consumes stack memory.</a:t>
            </a:r>
          </a:p>
          <a:p>
            <a:pPr algn="l">
              <a:buFont typeface="+mj-lt"/>
              <a:buAutoNum type="arabicPeriod"/>
            </a:pPr>
            <a:r>
              <a:rPr lang="en-AU" b="1" i="0" u="none" strike="noStrike" dirty="0">
                <a:solidFill>
                  <a:srgbClr val="000000"/>
                </a:solidFill>
                <a:effectLst/>
              </a:rPr>
              <a:t>Active function calls</a:t>
            </a:r>
            <a:r>
              <a:rPr lang="en-AU" b="0" i="0" u="none" strike="noStrike" dirty="0">
                <a:solidFill>
                  <a:srgbClr val="000000"/>
                </a:solidFill>
                <a:effectLst/>
              </a:rPr>
              <a:t> - The depth of the recursion determines the maximum memory usage.</a:t>
            </a:r>
          </a:p>
          <a:p>
            <a:pPr algn="l">
              <a:buFont typeface="+mj-lt"/>
              <a:buAutoNum type="arabicPeriod"/>
            </a:pPr>
            <a:endParaRPr lang="en-AU" b="0" i="0" u="none" strike="noStrike" dirty="0">
              <a:solidFill>
                <a:srgbClr val="000000"/>
              </a:solidFill>
              <a:effectLst/>
            </a:endParaRPr>
          </a:p>
          <a:p>
            <a:pPr algn="l"/>
            <a:r>
              <a:rPr lang="en-AU" b="1" i="0" u="none" strike="noStrike" dirty="0">
                <a:solidFill>
                  <a:srgbClr val="000000"/>
                </a:solidFill>
                <a:effectLst/>
              </a:rPr>
              <a:t>Why is Space Complexity O(n) and not O(2ⁿ)?</a:t>
            </a:r>
          </a:p>
          <a:p>
            <a:pPr algn="l"/>
            <a:r>
              <a:rPr lang="en-AU" b="1" i="0" u="none" strike="noStrike" dirty="0">
                <a:solidFill>
                  <a:srgbClr val="000000"/>
                </a:solidFill>
                <a:effectLst/>
              </a:rPr>
              <a:t>Key observation: Recursion call depth</a:t>
            </a:r>
          </a:p>
          <a:p>
            <a:pPr algn="l">
              <a:buFont typeface="Arial" panose="020B0604020202020204" pitchFamily="34" charset="0"/>
              <a:buChar char="•"/>
            </a:pPr>
            <a:r>
              <a:rPr lang="en-AU" b="0" i="0" u="none" strike="noStrike" dirty="0">
                <a:solidFill>
                  <a:srgbClr val="000000"/>
                </a:solidFill>
                <a:effectLst/>
              </a:rPr>
              <a:t>The space complexity is determined by </a:t>
            </a:r>
            <a:r>
              <a:rPr lang="en-AU" b="1" i="0" u="none" strike="noStrike" dirty="0">
                <a:solidFill>
                  <a:srgbClr val="000000"/>
                </a:solidFill>
                <a:effectLst/>
              </a:rPr>
              <a:t>the deepest path</a:t>
            </a:r>
            <a:r>
              <a:rPr lang="en-AU" b="0" i="0" u="none" strike="noStrike" dirty="0">
                <a:solidFill>
                  <a:srgbClr val="000000"/>
                </a:solidFill>
                <a:effectLst/>
              </a:rPr>
              <a:t> in the recursion tree.</a:t>
            </a:r>
          </a:p>
          <a:p>
            <a:pPr algn="l">
              <a:buFont typeface="Arial" panose="020B0604020202020204" pitchFamily="34" charset="0"/>
              <a:buChar char="•"/>
            </a:pPr>
            <a:r>
              <a:rPr lang="en-AU" b="0" i="0" u="none" strike="noStrike" dirty="0">
                <a:solidFill>
                  <a:srgbClr val="000000"/>
                </a:solidFill>
                <a:effectLst/>
              </a:rPr>
              <a:t>The </a:t>
            </a:r>
            <a:r>
              <a:rPr lang="en-AU" b="1" i="0" u="none" strike="noStrike" dirty="0">
                <a:solidFill>
                  <a:srgbClr val="000000"/>
                </a:solidFill>
                <a:effectLst/>
              </a:rPr>
              <a:t>deepest path is from the root (fun(n)) down to a base case (fun(0))</a:t>
            </a:r>
            <a:r>
              <a:rPr lang="en-AU" b="0" i="0" u="none" strike="noStrike" dirty="0">
                <a:solidFill>
                  <a:srgbClr val="000000"/>
                </a:solidFill>
                <a:effectLst/>
              </a:rPr>
              <a:t>.</a:t>
            </a:r>
          </a:p>
          <a:p>
            <a:pPr algn="l">
              <a:buFont typeface="Arial" panose="020B0604020202020204" pitchFamily="34" charset="0"/>
              <a:buChar char="•"/>
            </a:pPr>
            <a:r>
              <a:rPr lang="en-AU" b="0" i="0" u="none" strike="noStrike" dirty="0">
                <a:solidFill>
                  <a:srgbClr val="000000"/>
                </a:solidFill>
                <a:effectLst/>
              </a:rPr>
              <a:t>Since we </a:t>
            </a:r>
            <a:r>
              <a:rPr lang="en-AU" b="1" i="0" u="none" strike="noStrike" dirty="0">
                <a:solidFill>
                  <a:srgbClr val="000000"/>
                </a:solidFill>
                <a:effectLst/>
              </a:rPr>
              <a:t>decrease n by 1</a:t>
            </a:r>
            <a:r>
              <a:rPr lang="en-AU" b="0" i="0" u="none" strike="noStrike" dirty="0">
                <a:solidFill>
                  <a:srgbClr val="000000"/>
                </a:solidFill>
                <a:effectLst/>
              </a:rPr>
              <a:t> with each recursive call, the </a:t>
            </a:r>
            <a:r>
              <a:rPr lang="en-AU" b="1" i="0" u="none" strike="noStrike" dirty="0">
                <a:solidFill>
                  <a:srgbClr val="000000"/>
                </a:solidFill>
                <a:effectLst/>
              </a:rPr>
              <a:t>maximum depth of recursion is n</a:t>
            </a:r>
            <a:r>
              <a:rPr lang="en-AU" b="0" i="0" u="none" strike="noStrike" dirty="0">
                <a:solidFill>
                  <a:srgbClr val="000000"/>
                </a:solidFill>
                <a:effectLst/>
              </a:rPr>
              <a:t>.</a:t>
            </a:r>
          </a:p>
          <a:p>
            <a:pPr algn="l">
              <a:buFont typeface="Arial" panose="020B0604020202020204" pitchFamily="34" charset="0"/>
              <a:buChar char="•"/>
            </a:pPr>
            <a:r>
              <a:rPr lang="en-AU" b="1" i="0" u="none" strike="noStrike" dirty="0">
                <a:solidFill>
                  <a:srgbClr val="000000"/>
                </a:solidFill>
                <a:effectLst/>
              </a:rPr>
              <a:t>Even though we have O(2ⁿ) calls, they do not exist at the same time</a:t>
            </a:r>
            <a:r>
              <a:rPr lang="en-AU" b="0" i="0" u="none" strike="noStrike" dirty="0">
                <a:solidFill>
                  <a:srgbClr val="000000"/>
                </a:solidFill>
                <a:effectLst/>
              </a:rPr>
              <a:t>.</a:t>
            </a:r>
          </a:p>
          <a:p>
            <a:pPr marL="742950" lvl="1" indent="-285750" algn="l">
              <a:buFont typeface="Arial" panose="020B0604020202020204" pitchFamily="34" charset="0"/>
              <a:buChar char="•"/>
            </a:pPr>
            <a:r>
              <a:rPr lang="en-AU" b="0" i="0" u="none" strike="noStrike" dirty="0">
                <a:solidFill>
                  <a:srgbClr val="000000"/>
                </a:solidFill>
                <a:effectLst/>
              </a:rPr>
              <a:t>Calls at one level finish before moving to the next.</a:t>
            </a:r>
          </a:p>
          <a:p>
            <a:pPr marL="742950" lvl="1" indent="-285750" algn="l">
              <a:buFont typeface="Arial" panose="020B0604020202020204" pitchFamily="34" charset="0"/>
              <a:buChar char="•"/>
            </a:pPr>
            <a:r>
              <a:rPr lang="en-AU" b="1" i="0" u="none" strike="noStrike" dirty="0">
                <a:solidFill>
                  <a:srgbClr val="000000"/>
                </a:solidFill>
                <a:effectLst/>
              </a:rPr>
              <a:t>The stack only holds O(n) active calls at a time</a:t>
            </a:r>
            <a:r>
              <a:rPr lang="en-AU" b="0" i="0" u="none" strike="noStrike" dirty="0">
                <a:solidFill>
                  <a:srgbClr val="000000"/>
                </a:solidFill>
                <a:effectLst/>
              </a:rPr>
              <a:t>.</a:t>
            </a:r>
          </a:p>
          <a:p>
            <a:pPr marL="285750" lvl="0" indent="-285750" algn="l">
              <a:buFont typeface="Arial" panose="020B0604020202020204" pitchFamily="34" charset="0"/>
              <a:buChar char="•"/>
            </a:pPr>
            <a:endParaRPr lang="en-AU" b="0" i="0" u="none" strike="noStrike" dirty="0">
              <a:solidFill>
                <a:srgbClr val="000000"/>
              </a:solidFill>
              <a:effectLst/>
            </a:endParaRPr>
          </a:p>
          <a:p>
            <a:pPr algn="l"/>
            <a:r>
              <a:rPr lang="en-AU" b="1" i="0" u="none" strike="noStrike" dirty="0">
                <a:solidFill>
                  <a:srgbClr val="000000"/>
                </a:solidFill>
                <a:effectLst/>
              </a:rPr>
              <a:t>Final Complexity</a:t>
            </a:r>
          </a:p>
          <a:p>
            <a:pPr algn="l">
              <a:buFont typeface="Arial" panose="020B0604020202020204" pitchFamily="34" charset="0"/>
              <a:buChar char="•"/>
            </a:pPr>
            <a:r>
              <a:rPr lang="en-AU" b="1" i="0" u="none" strike="noStrike" dirty="0">
                <a:solidFill>
                  <a:srgbClr val="000000"/>
                </a:solidFill>
                <a:effectLst/>
              </a:rPr>
              <a:t>Time Complexity: O(2ⁿ)</a:t>
            </a:r>
            <a:r>
              <a:rPr lang="en-AU" b="0" i="0" u="none" strike="noStrike" dirty="0">
                <a:solidFill>
                  <a:srgbClr val="000000"/>
                </a:solidFill>
                <a:effectLst/>
              </a:rPr>
              <a:t> → Since each function call creates </a:t>
            </a:r>
            <a:r>
              <a:rPr lang="en-AU" b="1" i="0" u="none" strike="noStrike" dirty="0">
                <a:solidFill>
                  <a:srgbClr val="000000"/>
                </a:solidFill>
                <a:effectLst/>
              </a:rPr>
              <a:t>two recursive calls</a:t>
            </a:r>
            <a:r>
              <a:rPr lang="en-AU" b="0" i="0" u="none" strike="noStrike" dirty="0">
                <a:solidFill>
                  <a:srgbClr val="000000"/>
                </a:solidFill>
                <a:effectLst/>
              </a:rPr>
              <a:t>.</a:t>
            </a:r>
          </a:p>
          <a:p>
            <a:pPr algn="l">
              <a:buFont typeface="Arial" panose="020B0604020202020204" pitchFamily="34" charset="0"/>
              <a:buChar char="•"/>
            </a:pPr>
            <a:r>
              <a:rPr lang="en-AU" b="1" i="0" u="none" strike="noStrike" dirty="0">
                <a:solidFill>
                  <a:srgbClr val="000000"/>
                </a:solidFill>
                <a:effectLst/>
              </a:rPr>
              <a:t>Space Complexity: O(n)</a:t>
            </a:r>
            <a:r>
              <a:rPr lang="en-AU" b="0" i="0" u="none" strike="noStrike" dirty="0">
                <a:solidFill>
                  <a:srgbClr val="000000"/>
                </a:solidFill>
                <a:effectLst/>
              </a:rPr>
              <a:t> → Since the </a:t>
            </a:r>
            <a:r>
              <a:rPr lang="en-AU" b="1" i="0" u="none" strike="noStrike" dirty="0">
                <a:solidFill>
                  <a:srgbClr val="000000"/>
                </a:solidFill>
                <a:effectLst/>
              </a:rPr>
              <a:t>maximum depth of recursion is n</a:t>
            </a:r>
            <a:r>
              <a:rPr lang="en-AU" b="0" i="0" u="none" strike="noStrike" dirty="0">
                <a:solidFill>
                  <a:srgbClr val="000000"/>
                </a:solidFill>
                <a:effectLst/>
              </a:rPr>
              <a:t>, meaning at most </a:t>
            </a:r>
            <a:r>
              <a:rPr lang="en-AU" b="1" i="0" u="none" strike="noStrike" dirty="0">
                <a:solidFill>
                  <a:srgbClr val="000000"/>
                </a:solidFill>
                <a:effectLst/>
              </a:rPr>
              <a:t>n calls</a:t>
            </a:r>
            <a:r>
              <a:rPr lang="en-AU" b="0" i="0" u="none" strike="noStrike" dirty="0">
                <a:solidFill>
                  <a:srgbClr val="000000"/>
                </a:solidFill>
                <a:effectLst/>
              </a:rPr>
              <a:t> are stored in memory at any given time</a:t>
            </a:r>
          </a:p>
          <a:p>
            <a:pPr marL="285750" lvl="0" indent="-285750" algn="l">
              <a:buFont typeface="Arial" panose="020B0604020202020204" pitchFamily="34" charset="0"/>
              <a:buChar char="•"/>
            </a:pPr>
            <a:endParaRPr lang="en-AU" b="0" i="0" u="none" strike="noStrike" dirty="0">
              <a:solidFill>
                <a:srgbClr val="000000"/>
              </a:solidFill>
              <a:effectLst/>
            </a:endParaRPr>
          </a:p>
          <a:p>
            <a:pPr algn="l">
              <a:buFont typeface="+mj-lt"/>
              <a:buAutoNum type="arabicPeriod"/>
            </a:pPr>
            <a:endParaRPr lang="en-AU" b="0" i="0" u="none" strike="noStrike" dirty="0">
              <a:solidFill>
                <a:srgbClr val="000000"/>
              </a:solidFill>
              <a:effectLst/>
            </a:endParaRPr>
          </a:p>
        </p:txBody>
      </p:sp>
    </p:spTree>
    <p:extLst>
      <p:ext uri="{BB962C8B-B14F-4D97-AF65-F5344CB8AC3E}">
        <p14:creationId xmlns:p14="http://schemas.microsoft.com/office/powerpoint/2010/main" val="31979805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02">
              <a:defRPr sz="2400">
                <a:solidFill>
                  <a:schemeClr val="tx1"/>
                </a:solidFill>
                <a:latin typeface="Times New Roman" charset="0"/>
                <a:ea typeface="ＭＳ Ｐゴシック" charset="0"/>
                <a:cs typeface="ＭＳ Ｐゴシック" charset="0"/>
              </a:defRPr>
            </a:lvl1pPr>
            <a:lvl2pPr marL="742883" indent="-285725" defTabSz="966702">
              <a:defRPr sz="2400">
                <a:solidFill>
                  <a:schemeClr val="tx1"/>
                </a:solidFill>
                <a:latin typeface="Times New Roman" charset="0"/>
                <a:ea typeface="ＭＳ Ｐゴシック" charset="0"/>
              </a:defRPr>
            </a:lvl2pPr>
            <a:lvl3pPr marL="1142898" indent="-228580" defTabSz="966702">
              <a:defRPr sz="2400">
                <a:solidFill>
                  <a:schemeClr val="tx1"/>
                </a:solidFill>
                <a:latin typeface="Times New Roman" charset="0"/>
                <a:ea typeface="ＭＳ Ｐゴシック" charset="0"/>
              </a:defRPr>
            </a:lvl3pPr>
            <a:lvl4pPr marL="1600057" indent="-228580" defTabSz="966702">
              <a:defRPr sz="2400">
                <a:solidFill>
                  <a:schemeClr val="tx1"/>
                </a:solidFill>
                <a:latin typeface="Times New Roman" charset="0"/>
                <a:ea typeface="ＭＳ Ｐゴシック" charset="0"/>
              </a:defRPr>
            </a:lvl4pPr>
            <a:lvl5pPr marL="2057217" indent="-228580" defTabSz="966702">
              <a:defRPr sz="2400">
                <a:solidFill>
                  <a:schemeClr val="tx1"/>
                </a:solidFill>
                <a:latin typeface="Times New Roman" charset="0"/>
                <a:ea typeface="ＭＳ Ｐゴシック" charset="0"/>
              </a:defRPr>
            </a:lvl5pPr>
            <a:lvl6pPr marL="251437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6pPr>
            <a:lvl7pPr marL="297153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7pPr>
            <a:lvl8pPr marL="342869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8pPr>
            <a:lvl9pPr marL="388585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9pPr>
          </a:lstStyle>
          <a:p>
            <a:fld id="{80656F43-A710-2B47-9C84-93CAD05A13E7}" type="slidenum">
              <a:rPr lang="en-US" sz="1200"/>
              <a:pPr/>
              <a:t>45</a:t>
            </a:fld>
            <a:endParaRPr lang="en-US" sz="1200"/>
          </a:p>
        </p:txBody>
      </p:sp>
      <p:sp>
        <p:nvSpPr>
          <p:cNvPr id="20482" name="Rectangle 2"/>
          <p:cNvSpPr>
            <a:spLocks noGrp="1" noRot="1" noChangeAspect="1" noChangeArrowheads="1" noTextEdit="1"/>
          </p:cNvSpPr>
          <p:nvPr>
            <p:ph type="sldImg"/>
          </p:nvPr>
        </p:nvSpPr>
        <p:spPr>
          <a:solidFill>
            <a:srgbClr val="FFFFFF"/>
          </a:solidFill>
          <a:ln/>
        </p:spPr>
      </p:sp>
      <p:sp>
        <p:nvSpPr>
          <p:cNvPr id="20483" name="Rectangle 3"/>
          <p:cNvSpPr>
            <a:spLocks noGrp="1" noChangeArrowheads="1"/>
          </p:cNvSpPr>
          <p:nvPr>
            <p:ph type="body" idx="1"/>
          </p:nvPr>
        </p:nvSpPr>
        <p:spPr>
          <a:solidFill>
            <a:srgbClr val="FFFFFF"/>
          </a:solidFill>
          <a:ln>
            <a:solidFill>
              <a:srgbClr val="000000"/>
            </a:solidFill>
          </a:ln>
        </p:spPr>
        <p:txBody>
          <a:bodyPr/>
          <a:lstStyle/>
          <a:p>
            <a:pPr algn="l"/>
            <a:r>
              <a:rPr lang="en-AU" b="1" i="0" u="none" strike="noStrike" dirty="0">
                <a:solidFill>
                  <a:srgbClr val="000000"/>
                </a:solidFill>
                <a:effectLst/>
              </a:rPr>
              <a:t>Understanding Nested Recursion</a:t>
            </a:r>
          </a:p>
          <a:p>
            <a:pPr algn="l"/>
            <a:r>
              <a:rPr lang="en-AU" b="1" i="0" u="none" strike="noStrike" dirty="0">
                <a:solidFill>
                  <a:srgbClr val="000000"/>
                </a:solidFill>
                <a:effectLst/>
              </a:rPr>
              <a:t>Nested recursion</a:t>
            </a:r>
            <a:r>
              <a:rPr lang="en-AU" b="0" i="0" u="none" strike="noStrike" dirty="0">
                <a:solidFill>
                  <a:srgbClr val="000000"/>
                </a:solidFill>
                <a:effectLst/>
              </a:rPr>
              <a:t> is a type of recursion where </a:t>
            </a:r>
            <a:r>
              <a:rPr lang="en-AU" b="1" i="0" u="none" strike="noStrike" dirty="0">
                <a:solidFill>
                  <a:srgbClr val="000000"/>
                </a:solidFill>
                <a:effectLst/>
              </a:rPr>
              <a:t>the argument of a recursive function is itself a recursive call</a:t>
            </a:r>
            <a:r>
              <a:rPr lang="en-AU" b="0" i="0" u="none" strike="noStrike" dirty="0">
                <a:solidFill>
                  <a:srgbClr val="000000"/>
                </a:solidFill>
                <a:effectLst/>
              </a:rPr>
              <a:t>. This means that the function makes </a:t>
            </a:r>
            <a:r>
              <a:rPr lang="en-AU" b="1" i="0" u="none" strike="noStrike" dirty="0">
                <a:solidFill>
                  <a:srgbClr val="000000"/>
                </a:solidFill>
                <a:effectLst/>
              </a:rPr>
              <a:t>a recursive call within another recursive call</a:t>
            </a:r>
            <a:r>
              <a:rPr lang="en-AU" b="0" i="0" u="none" strike="noStrike" dirty="0">
                <a:solidFill>
                  <a:srgbClr val="000000"/>
                </a:solidFill>
                <a:effectLst/>
              </a:rPr>
              <a:t>, leading to a complex evaluation structure.</a:t>
            </a:r>
          </a:p>
          <a:p>
            <a:pPr algn="l"/>
            <a:r>
              <a:rPr lang="en-AU" b="0" i="0" u="none" strike="noStrike" dirty="0">
                <a:solidFill>
                  <a:srgbClr val="000000"/>
                </a:solidFill>
                <a:effectLst/>
              </a:rPr>
              <a:t>In the given function:</a:t>
            </a:r>
          </a:p>
          <a:p>
            <a:pPr algn="l">
              <a:buFont typeface="Arial" panose="020B0604020202020204" pitchFamily="34" charset="0"/>
              <a:buChar char="•"/>
            </a:pPr>
            <a:r>
              <a:rPr lang="en-AU" b="0" i="0" u="none" strike="noStrike" dirty="0">
                <a:solidFill>
                  <a:srgbClr val="000000"/>
                </a:solidFill>
                <a:effectLst/>
              </a:rPr>
              <a:t>If n &gt; 100, the function </a:t>
            </a:r>
            <a:r>
              <a:rPr lang="en-AU" b="1" i="0" u="none" strike="noStrike" dirty="0">
                <a:solidFill>
                  <a:srgbClr val="000000"/>
                </a:solidFill>
                <a:effectLst/>
              </a:rPr>
              <a:t>terminates</a:t>
            </a:r>
            <a:r>
              <a:rPr lang="en-AU" b="0" i="0" u="none" strike="noStrike" dirty="0">
                <a:solidFill>
                  <a:srgbClr val="000000"/>
                </a:solidFill>
                <a:effectLst/>
              </a:rPr>
              <a:t> and returns n - 10.</a:t>
            </a:r>
          </a:p>
          <a:p>
            <a:pPr algn="l">
              <a:buFont typeface="Arial" panose="020B0604020202020204" pitchFamily="34" charset="0"/>
              <a:buChar char="•"/>
            </a:pPr>
            <a:r>
              <a:rPr lang="en-AU" b="0" i="0" u="none" strike="noStrike" dirty="0">
                <a:solidFill>
                  <a:srgbClr val="000000"/>
                </a:solidFill>
                <a:effectLst/>
              </a:rPr>
              <a:t>Otherwise, the function </a:t>
            </a:r>
            <a:r>
              <a:rPr lang="en-AU" b="1" i="0" u="none" strike="noStrike" dirty="0">
                <a:solidFill>
                  <a:srgbClr val="000000"/>
                </a:solidFill>
                <a:effectLst/>
              </a:rPr>
              <a:t>calls itself recursively</a:t>
            </a:r>
            <a:r>
              <a:rPr lang="en-AU" b="0" i="0" u="none" strike="noStrike" dirty="0">
                <a:solidFill>
                  <a:srgbClr val="000000"/>
                </a:solidFill>
                <a:effectLst/>
              </a:rPr>
              <a:t>, first computing fun(n + 11), then using that result as an argument for another recursive call.</a:t>
            </a:r>
          </a:p>
          <a:p>
            <a:pPr algn="l"/>
            <a:r>
              <a:rPr lang="en-AU" b="1" i="0" u="none" strike="noStrike" dirty="0">
                <a:solidFill>
                  <a:srgbClr val="000000"/>
                </a:solidFill>
                <a:effectLst/>
              </a:rPr>
              <a:t>Step-by-Step Execution</a:t>
            </a:r>
          </a:p>
          <a:p>
            <a:pPr algn="l"/>
            <a:r>
              <a:rPr lang="en-AU" b="0" i="0" u="none" strike="noStrike" dirty="0">
                <a:solidFill>
                  <a:srgbClr val="000000"/>
                </a:solidFill>
                <a:effectLst/>
              </a:rPr>
              <a:t>For fun(95), let's </a:t>
            </a:r>
            <a:r>
              <a:rPr lang="en-AU" b="0" i="0" u="none" strike="noStrike" dirty="0" err="1">
                <a:solidFill>
                  <a:srgbClr val="000000"/>
                </a:solidFill>
                <a:effectLst/>
              </a:rPr>
              <a:t>analyze</a:t>
            </a:r>
            <a:r>
              <a:rPr lang="en-AU" b="0" i="0" u="none" strike="noStrike" dirty="0">
                <a:solidFill>
                  <a:srgbClr val="000000"/>
                </a:solidFill>
                <a:effectLst/>
              </a:rPr>
              <a:t> the calls:</a:t>
            </a:r>
          </a:p>
          <a:p>
            <a:pPr algn="l">
              <a:buFont typeface="+mj-lt"/>
              <a:buAutoNum type="arabicPeriod"/>
            </a:pPr>
            <a:r>
              <a:rPr lang="en-AU" b="0" i="0" u="none" strike="noStrike" dirty="0">
                <a:solidFill>
                  <a:srgbClr val="000000"/>
                </a:solidFill>
                <a:effectLst/>
              </a:rPr>
              <a:t>fun(95) calls fun(fun(106))</a:t>
            </a:r>
          </a:p>
          <a:p>
            <a:pPr algn="l">
              <a:buFont typeface="+mj-lt"/>
              <a:buAutoNum type="arabicPeriod"/>
            </a:pPr>
            <a:r>
              <a:rPr lang="en-AU" b="0" i="0" u="none" strike="noStrike" dirty="0">
                <a:solidFill>
                  <a:srgbClr val="000000"/>
                </a:solidFill>
                <a:effectLst/>
              </a:rPr>
              <a:t>fun(106) &gt; 100, so it </a:t>
            </a:r>
            <a:r>
              <a:rPr lang="en-AU" b="1" i="0" u="none" strike="noStrike" dirty="0">
                <a:solidFill>
                  <a:srgbClr val="000000"/>
                </a:solidFill>
                <a:effectLst/>
              </a:rPr>
              <a:t>returns 96</a:t>
            </a:r>
            <a:endParaRPr lang="en-AU" b="0" i="0" u="none" strike="noStrike" dirty="0">
              <a:solidFill>
                <a:srgbClr val="000000"/>
              </a:solidFill>
              <a:effectLst/>
            </a:endParaRPr>
          </a:p>
          <a:p>
            <a:pPr algn="l">
              <a:buFont typeface="+mj-lt"/>
              <a:buAutoNum type="arabicPeriod"/>
            </a:pPr>
            <a:r>
              <a:rPr lang="en-AU" b="0" i="0" u="none" strike="noStrike" dirty="0">
                <a:solidFill>
                  <a:srgbClr val="000000"/>
                </a:solidFill>
                <a:effectLst/>
              </a:rPr>
              <a:t>fun(95) then becomes fun(96), which calls fun(fun(107))</a:t>
            </a:r>
          </a:p>
          <a:p>
            <a:pPr algn="l">
              <a:buFont typeface="+mj-lt"/>
              <a:buAutoNum type="arabicPeriod"/>
            </a:pPr>
            <a:r>
              <a:rPr lang="en-AU" b="0" i="0" u="none" strike="noStrike" dirty="0">
                <a:solidFill>
                  <a:srgbClr val="000000"/>
                </a:solidFill>
                <a:effectLst/>
              </a:rPr>
              <a:t>fun(107) &gt; 100, so it </a:t>
            </a:r>
            <a:r>
              <a:rPr lang="en-AU" b="1" i="0" u="none" strike="noStrike" dirty="0">
                <a:solidFill>
                  <a:srgbClr val="000000"/>
                </a:solidFill>
                <a:effectLst/>
              </a:rPr>
              <a:t>returns 97</a:t>
            </a:r>
            <a:endParaRPr lang="en-AU" b="0" i="0" u="none" strike="noStrike" dirty="0">
              <a:solidFill>
                <a:srgbClr val="000000"/>
              </a:solidFill>
              <a:effectLst/>
            </a:endParaRPr>
          </a:p>
          <a:p>
            <a:pPr algn="l">
              <a:buFont typeface="+mj-lt"/>
              <a:buAutoNum type="arabicPeriod"/>
            </a:pPr>
            <a:r>
              <a:rPr lang="en-AU" b="0" i="0" u="none" strike="noStrike" dirty="0">
                <a:solidFill>
                  <a:srgbClr val="000000"/>
                </a:solidFill>
                <a:effectLst/>
              </a:rPr>
              <a:t>fun(96) then becomes fun(97), which calls fun(fun(108))</a:t>
            </a:r>
          </a:p>
          <a:p>
            <a:pPr algn="l">
              <a:buFont typeface="+mj-lt"/>
              <a:buAutoNum type="arabicPeriod"/>
            </a:pPr>
            <a:r>
              <a:rPr lang="en-AU" b="0" i="0" u="none" strike="noStrike" dirty="0">
                <a:solidFill>
                  <a:srgbClr val="000000"/>
                </a:solidFill>
                <a:effectLst/>
              </a:rPr>
              <a:t>This process continues until we reach fun(100), which calls fun(111), returning 101</a:t>
            </a:r>
          </a:p>
          <a:p>
            <a:pPr algn="l">
              <a:buFont typeface="+mj-lt"/>
              <a:buAutoNum type="arabicPeriod"/>
            </a:pPr>
            <a:r>
              <a:rPr lang="en-AU" b="0" i="0" u="none" strike="noStrike" dirty="0">
                <a:solidFill>
                  <a:srgbClr val="000000"/>
                </a:solidFill>
                <a:effectLst/>
              </a:rPr>
              <a:t>Then, the recursion </a:t>
            </a:r>
            <a:r>
              <a:rPr lang="en-AU" b="1" i="0" u="none" strike="noStrike" dirty="0">
                <a:solidFill>
                  <a:srgbClr val="000000"/>
                </a:solidFill>
                <a:effectLst/>
              </a:rPr>
              <a:t>begins to unwind</a:t>
            </a:r>
            <a:r>
              <a:rPr lang="en-AU" b="0" i="0" u="none" strike="noStrike" dirty="0">
                <a:solidFill>
                  <a:srgbClr val="000000"/>
                </a:solidFill>
                <a:effectLst/>
              </a:rPr>
              <a:t>, resolving all nested calls.</a:t>
            </a:r>
          </a:p>
          <a:p>
            <a:pPr algn="l"/>
            <a:r>
              <a:rPr lang="en-AU" b="0" i="0" u="none" strike="noStrike" dirty="0">
                <a:solidFill>
                  <a:srgbClr val="000000"/>
                </a:solidFill>
                <a:effectLst/>
              </a:rPr>
              <a:t>Eventually, fun(95) resolves to 91.</a:t>
            </a:r>
          </a:p>
        </p:txBody>
      </p:sp>
    </p:spTree>
    <p:extLst>
      <p:ext uri="{BB962C8B-B14F-4D97-AF65-F5344CB8AC3E}">
        <p14:creationId xmlns:p14="http://schemas.microsoft.com/office/powerpoint/2010/main" val="4693103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02">
              <a:defRPr sz="2400">
                <a:solidFill>
                  <a:schemeClr val="tx1"/>
                </a:solidFill>
                <a:latin typeface="Times New Roman" charset="0"/>
                <a:ea typeface="ＭＳ Ｐゴシック" charset="0"/>
                <a:cs typeface="ＭＳ Ｐゴシック" charset="0"/>
              </a:defRPr>
            </a:lvl1pPr>
            <a:lvl2pPr marL="742883" indent="-285725" defTabSz="966702">
              <a:defRPr sz="2400">
                <a:solidFill>
                  <a:schemeClr val="tx1"/>
                </a:solidFill>
                <a:latin typeface="Times New Roman" charset="0"/>
                <a:ea typeface="ＭＳ Ｐゴシック" charset="0"/>
              </a:defRPr>
            </a:lvl2pPr>
            <a:lvl3pPr marL="1142898" indent="-228580" defTabSz="966702">
              <a:defRPr sz="2400">
                <a:solidFill>
                  <a:schemeClr val="tx1"/>
                </a:solidFill>
                <a:latin typeface="Times New Roman" charset="0"/>
                <a:ea typeface="ＭＳ Ｐゴシック" charset="0"/>
              </a:defRPr>
            </a:lvl3pPr>
            <a:lvl4pPr marL="1600057" indent="-228580" defTabSz="966702">
              <a:defRPr sz="2400">
                <a:solidFill>
                  <a:schemeClr val="tx1"/>
                </a:solidFill>
                <a:latin typeface="Times New Roman" charset="0"/>
                <a:ea typeface="ＭＳ Ｐゴシック" charset="0"/>
              </a:defRPr>
            </a:lvl4pPr>
            <a:lvl5pPr marL="2057217" indent="-228580" defTabSz="966702">
              <a:defRPr sz="2400">
                <a:solidFill>
                  <a:schemeClr val="tx1"/>
                </a:solidFill>
                <a:latin typeface="Times New Roman" charset="0"/>
                <a:ea typeface="ＭＳ Ｐゴシック" charset="0"/>
              </a:defRPr>
            </a:lvl5pPr>
            <a:lvl6pPr marL="251437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6pPr>
            <a:lvl7pPr marL="297153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7pPr>
            <a:lvl8pPr marL="342869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8pPr>
            <a:lvl9pPr marL="388585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9pPr>
          </a:lstStyle>
          <a:p>
            <a:fld id="{80656F43-A710-2B47-9C84-93CAD05A13E7}" type="slidenum">
              <a:rPr lang="en-US" sz="1200"/>
              <a:pPr/>
              <a:t>46</a:t>
            </a:fld>
            <a:endParaRPr lang="en-US" sz="1200"/>
          </a:p>
        </p:txBody>
      </p:sp>
      <p:sp>
        <p:nvSpPr>
          <p:cNvPr id="20482" name="Rectangle 2"/>
          <p:cNvSpPr>
            <a:spLocks noGrp="1" noRot="1" noChangeAspect="1" noChangeArrowheads="1" noTextEdit="1"/>
          </p:cNvSpPr>
          <p:nvPr>
            <p:ph type="sldImg"/>
          </p:nvPr>
        </p:nvSpPr>
        <p:spPr>
          <a:solidFill>
            <a:srgbClr val="FFFFFF"/>
          </a:solidFill>
          <a:ln/>
        </p:spPr>
      </p:sp>
      <p:sp>
        <p:nvSpPr>
          <p:cNvPr id="20483" name="Rectangle 3"/>
          <p:cNvSpPr>
            <a:spLocks noGrp="1" noChangeArrowheads="1"/>
          </p:cNvSpPr>
          <p:nvPr>
            <p:ph type="body" idx="1"/>
          </p:nvPr>
        </p:nvSpPr>
        <p:spPr>
          <a:solidFill>
            <a:srgbClr val="FFFFFF"/>
          </a:solidFill>
          <a:ln>
            <a:solidFill>
              <a:srgbClr val="000000"/>
            </a:solidFill>
          </a:ln>
        </p:spPr>
        <p:txBody>
          <a:bodyPr/>
          <a:lstStyle/>
          <a:p>
            <a:pPr algn="l"/>
            <a:r>
              <a:rPr lang="en-AU" b="1" i="0" u="none" strike="noStrike" dirty="0">
                <a:solidFill>
                  <a:srgbClr val="000000"/>
                </a:solidFill>
                <a:effectLst/>
              </a:rPr>
              <a:t>Step-by-Step Call Tracing for fun(95)</a:t>
            </a:r>
          </a:p>
          <a:p>
            <a:pPr algn="l">
              <a:buFont typeface="+mj-lt"/>
              <a:buAutoNum type="arabicPeriod"/>
            </a:pPr>
            <a:r>
              <a:rPr lang="en-AU" b="1" i="0" u="none" strike="noStrike" dirty="0">
                <a:solidFill>
                  <a:srgbClr val="000000"/>
                </a:solidFill>
                <a:effectLst/>
              </a:rPr>
              <a:t>Initial Call:</a:t>
            </a:r>
            <a:endParaRPr lang="en-AU" b="0" i="0" u="none" strike="noStrike" dirty="0">
              <a:solidFill>
                <a:srgbClr val="000000"/>
              </a:solidFill>
              <a:effectLst/>
            </a:endParaRPr>
          </a:p>
          <a:p>
            <a:pPr marL="742950" lvl="1" indent="-285750" algn="l">
              <a:buFont typeface="+mj-lt"/>
              <a:buAutoNum type="arabicPeriod"/>
            </a:pPr>
            <a:r>
              <a:rPr lang="en-AU" b="0" i="0" u="none" strike="noStrike" dirty="0">
                <a:solidFill>
                  <a:srgbClr val="000000"/>
                </a:solidFill>
                <a:effectLst/>
              </a:rPr>
              <a:t>fun(95) calls fun(fun(106))</a:t>
            </a:r>
          </a:p>
          <a:p>
            <a:pPr marL="742950" lvl="1" indent="-285750" algn="l">
              <a:buFont typeface="+mj-lt"/>
              <a:buAutoNum type="arabicPeriod"/>
            </a:pPr>
            <a:r>
              <a:rPr lang="en-AU" b="0" i="0" u="none" strike="noStrike" dirty="0">
                <a:solidFill>
                  <a:srgbClr val="000000"/>
                </a:solidFill>
                <a:effectLst/>
              </a:rPr>
              <a:t>fun(106) &gt; 100, so it returns 96</a:t>
            </a:r>
          </a:p>
          <a:p>
            <a:pPr marL="742950" lvl="1" indent="-285750" algn="l">
              <a:buFont typeface="+mj-lt"/>
              <a:buAutoNum type="arabicPeriod"/>
            </a:pPr>
            <a:r>
              <a:rPr lang="en-AU" b="0" i="0" u="none" strike="noStrike" dirty="0">
                <a:solidFill>
                  <a:srgbClr val="000000"/>
                </a:solidFill>
                <a:effectLst/>
              </a:rPr>
              <a:t>Now, fun(95) = fun(96)</a:t>
            </a:r>
          </a:p>
          <a:p>
            <a:pPr algn="l">
              <a:buFont typeface="+mj-lt"/>
              <a:buAutoNum type="arabicPeriod"/>
            </a:pPr>
            <a:r>
              <a:rPr lang="en-AU" b="1" i="0" u="none" strike="noStrike" dirty="0">
                <a:solidFill>
                  <a:srgbClr val="000000"/>
                </a:solidFill>
                <a:effectLst/>
              </a:rPr>
              <a:t>Recursive Expansion:</a:t>
            </a:r>
            <a:endParaRPr lang="en-AU" b="0" i="0" u="none" strike="noStrike" dirty="0">
              <a:solidFill>
                <a:srgbClr val="000000"/>
              </a:solidFill>
              <a:effectLst/>
            </a:endParaRPr>
          </a:p>
          <a:p>
            <a:pPr marL="742950" lvl="1" indent="-285750" algn="l">
              <a:buFont typeface="+mj-lt"/>
              <a:buAutoNum type="arabicPeriod"/>
            </a:pPr>
            <a:r>
              <a:rPr lang="en-AU" b="0" i="0" u="none" strike="noStrike" dirty="0">
                <a:solidFill>
                  <a:srgbClr val="000000"/>
                </a:solidFill>
                <a:effectLst/>
              </a:rPr>
              <a:t>fun(96) calls fun(fun(107))</a:t>
            </a:r>
          </a:p>
          <a:p>
            <a:pPr marL="742950" lvl="1" indent="-285750" algn="l">
              <a:buFont typeface="+mj-lt"/>
              <a:buAutoNum type="arabicPeriod"/>
            </a:pPr>
            <a:r>
              <a:rPr lang="en-AU" b="0" i="0" u="none" strike="noStrike" dirty="0">
                <a:solidFill>
                  <a:srgbClr val="000000"/>
                </a:solidFill>
                <a:effectLst/>
              </a:rPr>
              <a:t>fun(107) &gt; 100, so it returns 97</a:t>
            </a:r>
          </a:p>
          <a:p>
            <a:pPr marL="742950" lvl="1" indent="-285750" algn="l">
              <a:buFont typeface="+mj-lt"/>
              <a:buAutoNum type="arabicPeriod"/>
            </a:pPr>
            <a:r>
              <a:rPr lang="en-AU" b="0" i="0" u="none" strike="noStrike" dirty="0">
                <a:solidFill>
                  <a:srgbClr val="000000"/>
                </a:solidFill>
                <a:effectLst/>
              </a:rPr>
              <a:t>Now, fun(96) = fun(97)</a:t>
            </a:r>
          </a:p>
          <a:p>
            <a:pPr algn="l">
              <a:buFont typeface="+mj-lt"/>
              <a:buAutoNum type="arabicPeriod"/>
            </a:pPr>
            <a:r>
              <a:rPr lang="en-AU" b="1" i="0" u="none" strike="noStrike" dirty="0">
                <a:solidFill>
                  <a:srgbClr val="000000"/>
                </a:solidFill>
                <a:effectLst/>
              </a:rPr>
              <a:t>Continuation:</a:t>
            </a:r>
            <a:endParaRPr lang="en-AU" b="0" i="0" u="none" strike="noStrike" dirty="0">
              <a:solidFill>
                <a:srgbClr val="000000"/>
              </a:solidFill>
              <a:effectLst/>
            </a:endParaRPr>
          </a:p>
          <a:p>
            <a:pPr marL="742950" lvl="1" indent="-285750" algn="l">
              <a:buFont typeface="+mj-lt"/>
              <a:buAutoNum type="arabicPeriod"/>
            </a:pPr>
            <a:r>
              <a:rPr lang="en-AU" b="0" i="0" u="none" strike="noStrike" dirty="0">
                <a:solidFill>
                  <a:srgbClr val="000000"/>
                </a:solidFill>
                <a:effectLst/>
              </a:rPr>
              <a:t>fun(97) = fun(98)</a:t>
            </a:r>
          </a:p>
          <a:p>
            <a:pPr marL="742950" lvl="1" indent="-285750" algn="l">
              <a:buFont typeface="+mj-lt"/>
              <a:buAutoNum type="arabicPeriod"/>
            </a:pPr>
            <a:r>
              <a:rPr lang="en-AU" b="0" i="0" u="none" strike="noStrike" dirty="0">
                <a:solidFill>
                  <a:srgbClr val="000000"/>
                </a:solidFill>
                <a:effectLst/>
              </a:rPr>
              <a:t>fun(98) = fun(99)</a:t>
            </a:r>
          </a:p>
          <a:p>
            <a:pPr marL="742950" lvl="1" indent="-285750" algn="l">
              <a:buFont typeface="+mj-lt"/>
              <a:buAutoNum type="arabicPeriod"/>
            </a:pPr>
            <a:r>
              <a:rPr lang="en-AU" b="0" i="0" u="none" strike="noStrike" dirty="0">
                <a:solidFill>
                  <a:srgbClr val="000000"/>
                </a:solidFill>
                <a:effectLst/>
              </a:rPr>
              <a:t>fun(99) = fun(100)</a:t>
            </a:r>
          </a:p>
          <a:p>
            <a:pPr marL="742950" lvl="1" indent="-285750" algn="l">
              <a:buFont typeface="+mj-lt"/>
              <a:buAutoNum type="arabicPeriod"/>
            </a:pPr>
            <a:r>
              <a:rPr lang="en-AU" b="0" i="0" u="none" strike="noStrike" dirty="0">
                <a:solidFill>
                  <a:srgbClr val="000000"/>
                </a:solidFill>
                <a:effectLst/>
              </a:rPr>
              <a:t>fun(100) = fun(101)</a:t>
            </a:r>
          </a:p>
          <a:p>
            <a:pPr marL="742950" lvl="1" indent="-285750" algn="l">
              <a:buFont typeface="+mj-lt"/>
              <a:buAutoNum type="arabicPeriod"/>
            </a:pPr>
            <a:r>
              <a:rPr lang="en-AU" b="0" i="0" u="none" strike="noStrike" dirty="0">
                <a:solidFill>
                  <a:srgbClr val="000000"/>
                </a:solidFill>
                <a:effectLst/>
              </a:rPr>
              <a:t>fun(101) &gt; 100, so it returns 91</a:t>
            </a:r>
          </a:p>
          <a:p>
            <a:pPr algn="l">
              <a:buFont typeface="+mj-lt"/>
              <a:buAutoNum type="arabicPeriod"/>
            </a:pPr>
            <a:r>
              <a:rPr lang="en-AU" b="1" i="0" u="none" strike="noStrike" dirty="0">
                <a:solidFill>
                  <a:srgbClr val="000000"/>
                </a:solidFill>
                <a:effectLst/>
              </a:rPr>
              <a:t>Returning Values:</a:t>
            </a:r>
            <a:endParaRPr lang="en-AU" b="0" i="0" u="none" strike="noStrike" dirty="0">
              <a:solidFill>
                <a:srgbClr val="000000"/>
              </a:solidFill>
              <a:effectLst/>
            </a:endParaRPr>
          </a:p>
          <a:p>
            <a:pPr marL="742950" lvl="1" indent="-285750" algn="l">
              <a:buFont typeface="+mj-lt"/>
              <a:buAutoNum type="arabicPeriod"/>
            </a:pPr>
            <a:r>
              <a:rPr lang="en-AU" b="0" i="0" u="none" strike="noStrike" dirty="0">
                <a:solidFill>
                  <a:srgbClr val="000000"/>
                </a:solidFill>
                <a:effectLst/>
              </a:rPr>
              <a:t>fun(100) = 91</a:t>
            </a:r>
          </a:p>
          <a:p>
            <a:pPr marL="742950" lvl="1" indent="-285750" algn="l">
              <a:buFont typeface="+mj-lt"/>
              <a:buAutoNum type="arabicPeriod"/>
            </a:pPr>
            <a:r>
              <a:rPr lang="en-AU" b="0" i="0" u="none" strike="noStrike" dirty="0">
                <a:solidFill>
                  <a:srgbClr val="000000"/>
                </a:solidFill>
                <a:effectLst/>
              </a:rPr>
              <a:t>fun(99) = 91</a:t>
            </a:r>
          </a:p>
          <a:p>
            <a:pPr marL="742950" lvl="1" indent="-285750" algn="l">
              <a:buFont typeface="+mj-lt"/>
              <a:buAutoNum type="arabicPeriod"/>
            </a:pPr>
            <a:r>
              <a:rPr lang="en-AU" b="0" i="0" u="none" strike="noStrike" dirty="0">
                <a:solidFill>
                  <a:srgbClr val="000000"/>
                </a:solidFill>
                <a:effectLst/>
              </a:rPr>
              <a:t>fun(98) = 91</a:t>
            </a:r>
          </a:p>
          <a:p>
            <a:pPr marL="742950" lvl="1" indent="-285750" algn="l">
              <a:buFont typeface="+mj-lt"/>
              <a:buAutoNum type="arabicPeriod"/>
            </a:pPr>
            <a:r>
              <a:rPr lang="en-AU" b="0" i="0" u="none" strike="noStrike" dirty="0">
                <a:solidFill>
                  <a:srgbClr val="000000"/>
                </a:solidFill>
                <a:effectLst/>
              </a:rPr>
              <a:t>fun(97) = 91</a:t>
            </a:r>
          </a:p>
          <a:p>
            <a:pPr marL="742950" lvl="1" indent="-285750" algn="l">
              <a:buFont typeface="+mj-lt"/>
              <a:buAutoNum type="arabicPeriod"/>
            </a:pPr>
            <a:r>
              <a:rPr lang="en-AU" b="0" i="0" u="none" strike="noStrike" dirty="0">
                <a:solidFill>
                  <a:srgbClr val="000000"/>
                </a:solidFill>
                <a:effectLst/>
              </a:rPr>
              <a:t>fun(96) = 91</a:t>
            </a:r>
          </a:p>
          <a:p>
            <a:pPr marL="742950" lvl="1" indent="-285750" algn="l">
              <a:buFont typeface="+mj-lt"/>
              <a:buAutoNum type="arabicPeriod"/>
            </a:pPr>
            <a:r>
              <a:rPr lang="en-AU" b="0" i="0" u="none" strike="noStrike" dirty="0">
                <a:solidFill>
                  <a:srgbClr val="000000"/>
                </a:solidFill>
                <a:effectLst/>
              </a:rPr>
              <a:t>fun(95) = 91</a:t>
            </a:r>
          </a:p>
          <a:p>
            <a:pPr algn="l"/>
            <a:r>
              <a:rPr lang="en-AU" b="0" i="0" u="none" strike="noStrike" dirty="0">
                <a:solidFill>
                  <a:srgbClr val="000000"/>
                </a:solidFill>
                <a:effectLst/>
              </a:rPr>
              <a:t>Thus, fun(95) = 91, which is the </a:t>
            </a:r>
            <a:r>
              <a:rPr lang="en-AU" b="1" i="0" u="none" strike="noStrike" dirty="0">
                <a:solidFill>
                  <a:srgbClr val="000000"/>
                </a:solidFill>
                <a:effectLst/>
              </a:rPr>
              <a:t>final output</a:t>
            </a:r>
            <a:r>
              <a:rPr lang="en-AU" b="0" i="0" u="none" strike="noStrike" dirty="0">
                <a:solidFill>
                  <a:srgbClr val="000000"/>
                </a:solidFill>
                <a:effectLst/>
              </a:rPr>
              <a:t>.</a:t>
            </a:r>
          </a:p>
          <a:p>
            <a:endParaRPr lang="en-US" dirty="0">
              <a:latin typeface="Times New Roman" charset="0"/>
            </a:endParaRPr>
          </a:p>
        </p:txBody>
      </p:sp>
    </p:spTree>
    <p:extLst>
      <p:ext uri="{BB962C8B-B14F-4D97-AF65-F5344CB8AC3E}">
        <p14:creationId xmlns:p14="http://schemas.microsoft.com/office/powerpoint/2010/main" val="4134020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lstStyle>
            <a:lvl1pPr defTabSz="966702">
              <a:defRPr sz="2400">
                <a:solidFill>
                  <a:schemeClr val="tx1"/>
                </a:solidFill>
                <a:latin typeface="Times New Roman" charset="0"/>
                <a:ea typeface="ＭＳ Ｐゴシック" charset="0"/>
                <a:cs typeface="ＭＳ Ｐゴシック" charset="0"/>
              </a:defRPr>
            </a:lvl1pPr>
            <a:lvl2pPr marL="742883" indent="-285725" defTabSz="966702">
              <a:defRPr sz="2400">
                <a:solidFill>
                  <a:schemeClr val="tx1"/>
                </a:solidFill>
                <a:latin typeface="Times New Roman" charset="0"/>
                <a:ea typeface="ＭＳ Ｐゴシック" charset="0"/>
              </a:defRPr>
            </a:lvl2pPr>
            <a:lvl3pPr marL="1142898" indent="-228580" defTabSz="966702">
              <a:defRPr sz="2400">
                <a:solidFill>
                  <a:schemeClr val="tx1"/>
                </a:solidFill>
                <a:latin typeface="Times New Roman" charset="0"/>
                <a:ea typeface="ＭＳ Ｐゴシック" charset="0"/>
              </a:defRPr>
            </a:lvl3pPr>
            <a:lvl4pPr marL="1600057" indent="-228580" defTabSz="966702">
              <a:defRPr sz="2400">
                <a:solidFill>
                  <a:schemeClr val="tx1"/>
                </a:solidFill>
                <a:latin typeface="Times New Roman" charset="0"/>
                <a:ea typeface="ＭＳ Ｐゴシック" charset="0"/>
              </a:defRPr>
            </a:lvl4pPr>
            <a:lvl5pPr marL="2057217" indent="-228580" defTabSz="966702">
              <a:defRPr sz="2400">
                <a:solidFill>
                  <a:schemeClr val="tx1"/>
                </a:solidFill>
                <a:latin typeface="Times New Roman" charset="0"/>
                <a:ea typeface="ＭＳ Ｐゴシック" charset="0"/>
              </a:defRPr>
            </a:lvl5pPr>
            <a:lvl6pPr marL="251437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6pPr>
            <a:lvl7pPr marL="297153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7pPr>
            <a:lvl8pPr marL="342869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8pPr>
            <a:lvl9pPr marL="388585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9pPr>
          </a:lstStyle>
          <a:p>
            <a:fld id="{80656F43-A710-2B47-9C84-93CAD05A13E7}" type="slidenum">
              <a:rPr lang="en-US" sz="1200"/>
              <a:pPr/>
              <a:t>6</a:t>
            </a:fld>
            <a:endParaRPr lang="en-US" sz="1200"/>
          </a:p>
        </p:txBody>
      </p:sp>
      <p:sp>
        <p:nvSpPr>
          <p:cNvPr id="20482" name="Rectangle 2"/>
          <p:cNvSpPr>
            <a:spLocks noGrp="1" noRot="1" noChangeAspect="1" noChangeArrowheads="1" noTextEdit="1"/>
          </p:cNvSpPr>
          <p:nvPr>
            <p:ph type="sldImg"/>
          </p:nvPr>
        </p:nvSpPr>
        <p:spPr>
          <a:solidFill>
            <a:srgbClr val="FFFFFF"/>
          </a:solidFill>
          <a:ln/>
        </p:spPr>
      </p:sp>
      <p:sp>
        <p:nvSpPr>
          <p:cNvPr id="20483" name="Rectangle 3"/>
          <p:cNvSpPr>
            <a:spLocks noGrp="1" noChangeArrowheads="1"/>
          </p:cNvSpPr>
          <p:nvPr>
            <p:ph type="body" idx="1"/>
          </p:nvPr>
        </p:nvSpPr>
        <p:spPr>
          <a:solidFill>
            <a:srgbClr val="FFFFFF"/>
          </a:solidFill>
          <a:ln>
            <a:solidFill>
              <a:srgbClr val="000000"/>
            </a:solidFill>
          </a:ln>
        </p:spPr>
        <p:txBody>
          <a:bodyPr/>
          <a:lstStyle/>
          <a:p>
            <a:r>
              <a:rPr lang="en-AU" b="0" i="0" u="none" strike="noStrike" dirty="0">
                <a:solidFill>
                  <a:srgbClr val="000000"/>
                </a:solidFill>
                <a:effectLst/>
                <a:latin typeface="-webkit-standard"/>
              </a:rPr>
              <a:t>A well-defined algorithm must:</a:t>
            </a:r>
            <a:br>
              <a:rPr lang="en-AU" dirty="0"/>
            </a:br>
            <a:r>
              <a:rPr lang="en-AU" b="0" i="0" u="none" strike="noStrike" dirty="0">
                <a:solidFill>
                  <a:srgbClr val="000000"/>
                </a:solidFill>
                <a:effectLst/>
                <a:latin typeface="-webkit-standard"/>
              </a:rPr>
              <a:t>✅ Be </a:t>
            </a:r>
            <a:r>
              <a:rPr lang="en-AU" b="1" i="0" u="none" strike="noStrike" dirty="0">
                <a:solidFill>
                  <a:srgbClr val="000000"/>
                </a:solidFill>
                <a:effectLst/>
              </a:rPr>
              <a:t>finite</a:t>
            </a:r>
            <a:r>
              <a:rPr lang="en-AU" b="0" i="0" u="none" strike="noStrike" dirty="0">
                <a:solidFill>
                  <a:srgbClr val="000000"/>
                </a:solidFill>
                <a:effectLst/>
                <a:latin typeface="-webkit-standard"/>
              </a:rPr>
              <a:t> – It must terminate after a set number of steps.</a:t>
            </a:r>
            <a:br>
              <a:rPr lang="en-AU" dirty="0"/>
            </a:br>
            <a:r>
              <a:rPr lang="en-AU" b="0" i="0" u="none" strike="noStrike" dirty="0">
                <a:solidFill>
                  <a:srgbClr val="000000"/>
                </a:solidFill>
                <a:effectLst/>
                <a:latin typeface="-webkit-standard"/>
              </a:rPr>
              <a:t>✅ Be </a:t>
            </a:r>
            <a:r>
              <a:rPr lang="en-AU" b="1" i="0" u="none" strike="noStrike" dirty="0">
                <a:solidFill>
                  <a:srgbClr val="000000"/>
                </a:solidFill>
                <a:effectLst/>
              </a:rPr>
              <a:t>unambiguous</a:t>
            </a:r>
            <a:r>
              <a:rPr lang="en-AU" b="0" i="0" u="none" strike="noStrike" dirty="0">
                <a:solidFill>
                  <a:srgbClr val="000000"/>
                </a:solidFill>
                <a:effectLst/>
                <a:latin typeface="-webkit-standard"/>
              </a:rPr>
              <a:t> – Each step must be precisely defined.</a:t>
            </a:r>
            <a:br>
              <a:rPr lang="en-AU" dirty="0"/>
            </a:br>
            <a:r>
              <a:rPr lang="en-AU" b="0" i="0" u="none" strike="noStrike" dirty="0">
                <a:solidFill>
                  <a:srgbClr val="000000"/>
                </a:solidFill>
                <a:effectLst/>
                <a:latin typeface="-webkit-standard"/>
              </a:rPr>
              <a:t>✅ Have </a:t>
            </a:r>
            <a:r>
              <a:rPr lang="en-AU" b="1" i="0" u="none" strike="noStrike" dirty="0">
                <a:solidFill>
                  <a:srgbClr val="000000"/>
                </a:solidFill>
                <a:effectLst/>
              </a:rPr>
              <a:t>valid input &amp; output</a:t>
            </a:r>
            <a:r>
              <a:rPr lang="en-AU" b="0" i="0" u="none" strike="noStrike" dirty="0">
                <a:solidFill>
                  <a:srgbClr val="000000"/>
                </a:solidFill>
                <a:effectLst/>
                <a:latin typeface="-webkit-standard"/>
              </a:rPr>
              <a:t> – It must accept inputs and return the correct output.</a:t>
            </a:r>
            <a:br>
              <a:rPr lang="en-AU" dirty="0"/>
            </a:br>
            <a:r>
              <a:rPr lang="en-AU" b="0" i="0" u="none" strike="noStrike" dirty="0">
                <a:solidFill>
                  <a:srgbClr val="000000"/>
                </a:solidFill>
                <a:effectLst/>
                <a:latin typeface="-webkit-standard"/>
              </a:rPr>
              <a:t>✅ Be </a:t>
            </a:r>
            <a:r>
              <a:rPr lang="en-AU" b="1" i="0" u="none" strike="noStrike" dirty="0">
                <a:solidFill>
                  <a:srgbClr val="000000"/>
                </a:solidFill>
                <a:effectLst/>
              </a:rPr>
              <a:t>efficient</a:t>
            </a:r>
            <a:r>
              <a:rPr lang="en-AU" b="0" i="0" u="none" strike="noStrike" dirty="0">
                <a:solidFill>
                  <a:srgbClr val="000000"/>
                </a:solidFill>
                <a:effectLst/>
                <a:latin typeface="-webkit-standard"/>
              </a:rPr>
              <a:t> – It should use minimal time and memory.</a:t>
            </a:r>
            <a:endParaRPr lang="en-US" dirty="0">
              <a:latin typeface="Times New Roman"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02">
              <a:defRPr sz="2400">
                <a:solidFill>
                  <a:schemeClr val="tx1"/>
                </a:solidFill>
                <a:latin typeface="Times New Roman" charset="0"/>
                <a:ea typeface="ＭＳ Ｐゴシック" charset="0"/>
                <a:cs typeface="ＭＳ Ｐゴシック" charset="0"/>
              </a:defRPr>
            </a:lvl1pPr>
            <a:lvl2pPr marL="742883" indent="-285725" defTabSz="966702">
              <a:defRPr sz="2400">
                <a:solidFill>
                  <a:schemeClr val="tx1"/>
                </a:solidFill>
                <a:latin typeface="Times New Roman" charset="0"/>
                <a:ea typeface="ＭＳ Ｐゴシック" charset="0"/>
              </a:defRPr>
            </a:lvl2pPr>
            <a:lvl3pPr marL="1142898" indent="-228580" defTabSz="966702">
              <a:defRPr sz="2400">
                <a:solidFill>
                  <a:schemeClr val="tx1"/>
                </a:solidFill>
                <a:latin typeface="Times New Roman" charset="0"/>
                <a:ea typeface="ＭＳ Ｐゴシック" charset="0"/>
              </a:defRPr>
            </a:lvl3pPr>
            <a:lvl4pPr marL="1600057" indent="-228580" defTabSz="966702">
              <a:defRPr sz="2400">
                <a:solidFill>
                  <a:schemeClr val="tx1"/>
                </a:solidFill>
                <a:latin typeface="Times New Roman" charset="0"/>
                <a:ea typeface="ＭＳ Ｐゴシック" charset="0"/>
              </a:defRPr>
            </a:lvl4pPr>
            <a:lvl5pPr marL="2057217" indent="-228580" defTabSz="966702">
              <a:defRPr sz="2400">
                <a:solidFill>
                  <a:schemeClr val="tx1"/>
                </a:solidFill>
                <a:latin typeface="Times New Roman" charset="0"/>
                <a:ea typeface="ＭＳ Ｐゴシック" charset="0"/>
              </a:defRPr>
            </a:lvl5pPr>
            <a:lvl6pPr marL="251437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6pPr>
            <a:lvl7pPr marL="297153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7pPr>
            <a:lvl8pPr marL="342869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8pPr>
            <a:lvl9pPr marL="388585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9pPr>
          </a:lstStyle>
          <a:p>
            <a:fld id="{80656F43-A710-2B47-9C84-93CAD05A13E7}" type="slidenum">
              <a:rPr lang="en-US" sz="1200"/>
              <a:pPr/>
              <a:t>47</a:t>
            </a:fld>
            <a:endParaRPr lang="en-US" sz="1200"/>
          </a:p>
        </p:txBody>
      </p:sp>
      <p:sp>
        <p:nvSpPr>
          <p:cNvPr id="20482" name="Rectangle 2"/>
          <p:cNvSpPr>
            <a:spLocks noGrp="1" noRot="1" noChangeAspect="1" noChangeArrowheads="1" noTextEdit="1"/>
          </p:cNvSpPr>
          <p:nvPr>
            <p:ph type="sldImg"/>
          </p:nvPr>
        </p:nvSpPr>
        <p:spPr>
          <a:solidFill>
            <a:srgbClr val="FFFFFF"/>
          </a:solidFill>
          <a:ln/>
        </p:spPr>
      </p:sp>
      <p:sp>
        <p:nvSpPr>
          <p:cNvPr id="20483" name="Rectangle 3"/>
          <p:cNvSpPr>
            <a:spLocks noGrp="1" noChangeArrowheads="1"/>
          </p:cNvSpPr>
          <p:nvPr>
            <p:ph type="body" idx="1"/>
          </p:nvPr>
        </p:nvSpPr>
        <p:spPr>
          <a:solidFill>
            <a:srgbClr val="FFFFFF"/>
          </a:solidFill>
          <a:ln>
            <a:solidFill>
              <a:srgbClr val="000000"/>
            </a:solidFill>
          </a:ln>
        </p:spPr>
        <p:txBody>
          <a:bodyPr/>
          <a:lstStyle/>
          <a:p>
            <a:pPr algn="l"/>
            <a:r>
              <a:rPr lang="en-AU" b="1" i="0" u="none" strike="noStrike" dirty="0">
                <a:solidFill>
                  <a:srgbClr val="000000"/>
                </a:solidFill>
                <a:effectLst/>
              </a:rPr>
              <a:t>Understanding Indirect Recursion</a:t>
            </a:r>
          </a:p>
          <a:p>
            <a:pPr algn="l">
              <a:buFont typeface="Arial" panose="020B0604020202020204" pitchFamily="34" charset="0"/>
              <a:buChar char="•"/>
            </a:pPr>
            <a:r>
              <a:rPr lang="en-AU" b="1" i="0" u="none" strike="noStrike" dirty="0" err="1">
                <a:solidFill>
                  <a:srgbClr val="000000"/>
                </a:solidFill>
                <a:effectLst/>
              </a:rPr>
              <a:t>funA</a:t>
            </a:r>
            <a:r>
              <a:rPr lang="en-AU" b="1" i="0" u="none" strike="noStrike" dirty="0">
                <a:solidFill>
                  <a:srgbClr val="000000"/>
                </a:solidFill>
                <a:effectLst/>
              </a:rPr>
              <a:t>(n)</a:t>
            </a:r>
            <a:r>
              <a:rPr lang="en-AU" b="0" i="0" u="none" strike="noStrike" dirty="0">
                <a:solidFill>
                  <a:srgbClr val="000000"/>
                </a:solidFill>
                <a:effectLst/>
              </a:rPr>
              <a:t> prints n and calls </a:t>
            </a:r>
            <a:r>
              <a:rPr lang="en-AU" b="1" i="0" u="none" strike="noStrike" dirty="0" err="1">
                <a:solidFill>
                  <a:srgbClr val="000000"/>
                </a:solidFill>
                <a:effectLst/>
              </a:rPr>
              <a:t>funB</a:t>
            </a:r>
            <a:r>
              <a:rPr lang="en-AU" b="1" i="0" u="none" strike="noStrike" dirty="0">
                <a:solidFill>
                  <a:srgbClr val="000000"/>
                </a:solidFill>
                <a:effectLst/>
              </a:rPr>
              <a:t>(n-1)</a:t>
            </a:r>
            <a:r>
              <a:rPr lang="en-AU" b="0" i="0" u="none" strike="noStrike" dirty="0">
                <a:solidFill>
                  <a:srgbClr val="000000"/>
                </a:solidFill>
                <a:effectLst/>
              </a:rPr>
              <a:t>.</a:t>
            </a:r>
          </a:p>
          <a:p>
            <a:pPr algn="l">
              <a:buFont typeface="Arial" panose="020B0604020202020204" pitchFamily="34" charset="0"/>
              <a:buChar char="•"/>
            </a:pPr>
            <a:r>
              <a:rPr lang="en-AU" b="1" i="0" u="none" strike="noStrike" dirty="0" err="1">
                <a:solidFill>
                  <a:srgbClr val="000000"/>
                </a:solidFill>
                <a:effectLst/>
              </a:rPr>
              <a:t>funB</a:t>
            </a:r>
            <a:r>
              <a:rPr lang="en-AU" b="1" i="0" u="none" strike="noStrike" dirty="0">
                <a:solidFill>
                  <a:srgbClr val="000000"/>
                </a:solidFill>
                <a:effectLst/>
              </a:rPr>
              <a:t>(n)</a:t>
            </a:r>
            <a:r>
              <a:rPr lang="en-AU" b="0" i="0" u="none" strike="noStrike" dirty="0">
                <a:solidFill>
                  <a:srgbClr val="000000"/>
                </a:solidFill>
                <a:effectLst/>
              </a:rPr>
              <a:t> prints n and calls </a:t>
            </a:r>
            <a:r>
              <a:rPr lang="en-AU" b="1" i="0" u="none" strike="noStrike" dirty="0" err="1">
                <a:solidFill>
                  <a:srgbClr val="000000"/>
                </a:solidFill>
                <a:effectLst/>
              </a:rPr>
              <a:t>funA</a:t>
            </a:r>
            <a:r>
              <a:rPr lang="en-AU" b="1" i="0" u="none" strike="noStrike" dirty="0">
                <a:solidFill>
                  <a:srgbClr val="000000"/>
                </a:solidFill>
                <a:effectLst/>
              </a:rPr>
              <a:t>(n/2)</a:t>
            </a:r>
            <a:r>
              <a:rPr lang="en-AU" b="0" i="0" u="none" strike="noStrike" dirty="0">
                <a:solidFill>
                  <a:srgbClr val="000000"/>
                </a:solidFill>
                <a:effectLst/>
              </a:rPr>
              <a:t>.</a:t>
            </a:r>
          </a:p>
          <a:p>
            <a:pPr algn="l">
              <a:buFont typeface="Arial" panose="020B0604020202020204" pitchFamily="34" charset="0"/>
              <a:buChar char="•"/>
            </a:pPr>
            <a:r>
              <a:rPr lang="en-AU" b="0" i="0" u="none" strike="noStrike" dirty="0">
                <a:solidFill>
                  <a:srgbClr val="000000"/>
                </a:solidFill>
                <a:effectLst/>
              </a:rPr>
              <a:t>This alternates between the two functions, decreasing n in different ways.</a:t>
            </a:r>
          </a:p>
          <a:p>
            <a:pPr algn="l">
              <a:buFont typeface="Arial" panose="020B0604020202020204" pitchFamily="34" charset="0"/>
              <a:buChar char="•"/>
            </a:pPr>
            <a:endParaRPr lang="en-AU" b="0" i="0" u="none" strike="noStrike" dirty="0">
              <a:solidFill>
                <a:srgbClr val="000000"/>
              </a:solidFill>
              <a:effectLst/>
            </a:endParaRPr>
          </a:p>
          <a:p>
            <a:pPr algn="l"/>
            <a:r>
              <a:rPr lang="en-AU" b="1" i="0" u="none" strike="noStrike" dirty="0">
                <a:solidFill>
                  <a:srgbClr val="000000"/>
                </a:solidFill>
                <a:effectLst/>
              </a:rPr>
              <a:t>Tracing the Execution for </a:t>
            </a:r>
            <a:r>
              <a:rPr lang="en-AU" b="1" i="0" u="none" strike="noStrike" dirty="0" err="1">
                <a:solidFill>
                  <a:srgbClr val="000000"/>
                </a:solidFill>
                <a:effectLst/>
              </a:rPr>
              <a:t>funA</a:t>
            </a:r>
            <a:r>
              <a:rPr lang="en-AU" b="1" i="0" u="none" strike="noStrike" dirty="0">
                <a:solidFill>
                  <a:srgbClr val="000000"/>
                </a:solidFill>
                <a:effectLst/>
              </a:rPr>
              <a:t>(20)</a:t>
            </a:r>
          </a:p>
          <a:p>
            <a:pPr algn="l">
              <a:buFont typeface="+mj-lt"/>
              <a:buAutoNum type="arabicPeriod"/>
            </a:pPr>
            <a:r>
              <a:rPr lang="en-AU" b="1" i="0" u="none" strike="noStrike" dirty="0" err="1">
                <a:solidFill>
                  <a:srgbClr val="000000"/>
                </a:solidFill>
                <a:effectLst/>
              </a:rPr>
              <a:t>funA</a:t>
            </a:r>
            <a:r>
              <a:rPr lang="en-AU" b="1" i="0" u="none" strike="noStrike" dirty="0">
                <a:solidFill>
                  <a:srgbClr val="000000"/>
                </a:solidFill>
                <a:effectLst/>
              </a:rPr>
              <a:t>(20)</a:t>
            </a:r>
            <a:r>
              <a:rPr lang="en-AU" b="0" i="0" u="none" strike="noStrike" dirty="0">
                <a:solidFill>
                  <a:srgbClr val="000000"/>
                </a:solidFill>
                <a:effectLst/>
              </a:rPr>
              <a:t> prints </a:t>
            </a:r>
            <a:r>
              <a:rPr lang="en-AU" b="1" i="0" u="none" strike="noStrike" dirty="0">
                <a:solidFill>
                  <a:srgbClr val="000000"/>
                </a:solidFill>
                <a:effectLst/>
              </a:rPr>
              <a:t>20</a:t>
            </a:r>
            <a:r>
              <a:rPr lang="en-AU" b="0" i="0" u="none" strike="noStrike" dirty="0">
                <a:solidFill>
                  <a:srgbClr val="000000"/>
                </a:solidFill>
                <a:effectLst/>
              </a:rPr>
              <a:t> and calls </a:t>
            </a:r>
            <a:r>
              <a:rPr lang="en-AU" b="0" i="0" u="none" strike="noStrike" dirty="0" err="1">
                <a:solidFill>
                  <a:srgbClr val="000000"/>
                </a:solidFill>
                <a:effectLst/>
              </a:rPr>
              <a:t>funB</a:t>
            </a:r>
            <a:r>
              <a:rPr lang="en-AU" b="0" i="0" u="none" strike="noStrike" dirty="0">
                <a:solidFill>
                  <a:srgbClr val="000000"/>
                </a:solidFill>
                <a:effectLst/>
              </a:rPr>
              <a:t>(19).</a:t>
            </a:r>
          </a:p>
          <a:p>
            <a:pPr algn="l">
              <a:buFont typeface="+mj-lt"/>
              <a:buAutoNum type="arabicPeriod"/>
            </a:pPr>
            <a:r>
              <a:rPr lang="en-AU" b="1" i="0" u="none" strike="noStrike" dirty="0" err="1">
                <a:solidFill>
                  <a:srgbClr val="000000"/>
                </a:solidFill>
                <a:effectLst/>
              </a:rPr>
              <a:t>funB</a:t>
            </a:r>
            <a:r>
              <a:rPr lang="en-AU" b="1" i="0" u="none" strike="noStrike" dirty="0">
                <a:solidFill>
                  <a:srgbClr val="000000"/>
                </a:solidFill>
                <a:effectLst/>
              </a:rPr>
              <a:t>(19)</a:t>
            </a:r>
            <a:r>
              <a:rPr lang="en-AU" b="0" i="0" u="none" strike="noStrike" dirty="0">
                <a:solidFill>
                  <a:srgbClr val="000000"/>
                </a:solidFill>
                <a:effectLst/>
              </a:rPr>
              <a:t> prints </a:t>
            </a:r>
            <a:r>
              <a:rPr lang="en-AU" b="1" i="0" u="none" strike="noStrike" dirty="0">
                <a:solidFill>
                  <a:srgbClr val="000000"/>
                </a:solidFill>
                <a:effectLst/>
              </a:rPr>
              <a:t>19</a:t>
            </a:r>
            <a:r>
              <a:rPr lang="en-AU" b="0" i="0" u="none" strike="noStrike" dirty="0">
                <a:solidFill>
                  <a:srgbClr val="000000"/>
                </a:solidFill>
                <a:effectLst/>
              </a:rPr>
              <a:t> and calls </a:t>
            </a:r>
            <a:r>
              <a:rPr lang="en-AU" b="0" i="0" u="none" strike="noStrike" dirty="0" err="1">
                <a:solidFill>
                  <a:srgbClr val="000000"/>
                </a:solidFill>
                <a:effectLst/>
              </a:rPr>
              <a:t>funA</a:t>
            </a:r>
            <a:r>
              <a:rPr lang="en-AU" b="0" i="0" u="none" strike="noStrike" dirty="0">
                <a:solidFill>
                  <a:srgbClr val="000000"/>
                </a:solidFill>
                <a:effectLst/>
              </a:rPr>
              <a:t>(19/2) = </a:t>
            </a:r>
            <a:r>
              <a:rPr lang="en-AU" b="0" i="0" u="none" strike="noStrike" dirty="0" err="1">
                <a:solidFill>
                  <a:srgbClr val="000000"/>
                </a:solidFill>
                <a:effectLst/>
              </a:rPr>
              <a:t>funA</a:t>
            </a:r>
            <a:r>
              <a:rPr lang="en-AU" b="0" i="0" u="none" strike="noStrike" dirty="0">
                <a:solidFill>
                  <a:srgbClr val="000000"/>
                </a:solidFill>
                <a:effectLst/>
              </a:rPr>
              <a:t>(9).</a:t>
            </a:r>
          </a:p>
          <a:p>
            <a:pPr algn="l">
              <a:buFont typeface="+mj-lt"/>
              <a:buAutoNum type="arabicPeriod"/>
            </a:pPr>
            <a:r>
              <a:rPr lang="en-AU" b="1" i="0" u="none" strike="noStrike" dirty="0" err="1">
                <a:solidFill>
                  <a:srgbClr val="000000"/>
                </a:solidFill>
                <a:effectLst/>
              </a:rPr>
              <a:t>funA</a:t>
            </a:r>
            <a:r>
              <a:rPr lang="en-AU" b="1" i="0" u="none" strike="noStrike" dirty="0">
                <a:solidFill>
                  <a:srgbClr val="000000"/>
                </a:solidFill>
                <a:effectLst/>
              </a:rPr>
              <a:t>(9)</a:t>
            </a:r>
            <a:r>
              <a:rPr lang="en-AU" b="0" i="0" u="none" strike="noStrike" dirty="0">
                <a:solidFill>
                  <a:srgbClr val="000000"/>
                </a:solidFill>
                <a:effectLst/>
              </a:rPr>
              <a:t> prints </a:t>
            </a:r>
            <a:r>
              <a:rPr lang="en-AU" b="1" i="0" u="none" strike="noStrike" dirty="0">
                <a:solidFill>
                  <a:srgbClr val="000000"/>
                </a:solidFill>
                <a:effectLst/>
              </a:rPr>
              <a:t>9</a:t>
            </a:r>
            <a:r>
              <a:rPr lang="en-AU" b="0" i="0" u="none" strike="noStrike" dirty="0">
                <a:solidFill>
                  <a:srgbClr val="000000"/>
                </a:solidFill>
                <a:effectLst/>
              </a:rPr>
              <a:t> and calls </a:t>
            </a:r>
            <a:r>
              <a:rPr lang="en-AU" b="0" i="0" u="none" strike="noStrike" dirty="0" err="1">
                <a:solidFill>
                  <a:srgbClr val="000000"/>
                </a:solidFill>
                <a:effectLst/>
              </a:rPr>
              <a:t>funB</a:t>
            </a:r>
            <a:r>
              <a:rPr lang="en-AU" b="0" i="0" u="none" strike="noStrike" dirty="0">
                <a:solidFill>
                  <a:srgbClr val="000000"/>
                </a:solidFill>
                <a:effectLst/>
              </a:rPr>
              <a:t>(8).</a:t>
            </a:r>
          </a:p>
          <a:p>
            <a:pPr algn="l">
              <a:buFont typeface="+mj-lt"/>
              <a:buAutoNum type="arabicPeriod"/>
            </a:pPr>
            <a:r>
              <a:rPr lang="en-AU" b="1" i="0" u="none" strike="noStrike" dirty="0" err="1">
                <a:solidFill>
                  <a:srgbClr val="000000"/>
                </a:solidFill>
                <a:effectLst/>
              </a:rPr>
              <a:t>funB</a:t>
            </a:r>
            <a:r>
              <a:rPr lang="en-AU" b="1" i="0" u="none" strike="noStrike" dirty="0">
                <a:solidFill>
                  <a:srgbClr val="000000"/>
                </a:solidFill>
                <a:effectLst/>
              </a:rPr>
              <a:t>(8)</a:t>
            </a:r>
            <a:r>
              <a:rPr lang="en-AU" b="0" i="0" u="none" strike="noStrike" dirty="0">
                <a:solidFill>
                  <a:srgbClr val="000000"/>
                </a:solidFill>
                <a:effectLst/>
              </a:rPr>
              <a:t> prints </a:t>
            </a:r>
            <a:r>
              <a:rPr lang="en-AU" b="1" i="0" u="none" strike="noStrike" dirty="0">
                <a:solidFill>
                  <a:srgbClr val="000000"/>
                </a:solidFill>
                <a:effectLst/>
              </a:rPr>
              <a:t>8</a:t>
            </a:r>
            <a:r>
              <a:rPr lang="en-AU" b="0" i="0" u="none" strike="noStrike" dirty="0">
                <a:solidFill>
                  <a:srgbClr val="000000"/>
                </a:solidFill>
                <a:effectLst/>
              </a:rPr>
              <a:t> and calls </a:t>
            </a:r>
            <a:r>
              <a:rPr lang="en-AU" b="0" i="0" u="none" strike="noStrike" dirty="0" err="1">
                <a:solidFill>
                  <a:srgbClr val="000000"/>
                </a:solidFill>
                <a:effectLst/>
              </a:rPr>
              <a:t>funA</a:t>
            </a:r>
            <a:r>
              <a:rPr lang="en-AU" b="0" i="0" u="none" strike="noStrike" dirty="0">
                <a:solidFill>
                  <a:srgbClr val="000000"/>
                </a:solidFill>
                <a:effectLst/>
              </a:rPr>
              <a:t>(8/2) = </a:t>
            </a:r>
            <a:r>
              <a:rPr lang="en-AU" b="0" i="0" u="none" strike="noStrike" dirty="0" err="1">
                <a:solidFill>
                  <a:srgbClr val="000000"/>
                </a:solidFill>
                <a:effectLst/>
              </a:rPr>
              <a:t>funA</a:t>
            </a:r>
            <a:r>
              <a:rPr lang="en-AU" b="0" i="0" u="none" strike="noStrike" dirty="0">
                <a:solidFill>
                  <a:srgbClr val="000000"/>
                </a:solidFill>
                <a:effectLst/>
              </a:rPr>
              <a:t>(4).</a:t>
            </a:r>
          </a:p>
          <a:p>
            <a:pPr algn="l">
              <a:buFont typeface="+mj-lt"/>
              <a:buAutoNum type="arabicPeriod"/>
            </a:pPr>
            <a:r>
              <a:rPr lang="en-AU" b="1" i="0" u="none" strike="noStrike" dirty="0" err="1">
                <a:solidFill>
                  <a:srgbClr val="000000"/>
                </a:solidFill>
                <a:effectLst/>
              </a:rPr>
              <a:t>funA</a:t>
            </a:r>
            <a:r>
              <a:rPr lang="en-AU" b="1" i="0" u="none" strike="noStrike" dirty="0">
                <a:solidFill>
                  <a:srgbClr val="000000"/>
                </a:solidFill>
                <a:effectLst/>
              </a:rPr>
              <a:t>(4)</a:t>
            </a:r>
            <a:r>
              <a:rPr lang="en-AU" b="0" i="0" u="none" strike="noStrike" dirty="0">
                <a:solidFill>
                  <a:srgbClr val="000000"/>
                </a:solidFill>
                <a:effectLst/>
              </a:rPr>
              <a:t> prints </a:t>
            </a:r>
            <a:r>
              <a:rPr lang="en-AU" b="1" i="0" u="none" strike="noStrike" dirty="0">
                <a:solidFill>
                  <a:srgbClr val="000000"/>
                </a:solidFill>
                <a:effectLst/>
              </a:rPr>
              <a:t>4</a:t>
            </a:r>
            <a:r>
              <a:rPr lang="en-AU" b="0" i="0" u="none" strike="noStrike" dirty="0">
                <a:solidFill>
                  <a:srgbClr val="000000"/>
                </a:solidFill>
                <a:effectLst/>
              </a:rPr>
              <a:t> and calls </a:t>
            </a:r>
            <a:r>
              <a:rPr lang="en-AU" b="0" i="0" u="none" strike="noStrike" dirty="0" err="1">
                <a:solidFill>
                  <a:srgbClr val="000000"/>
                </a:solidFill>
                <a:effectLst/>
              </a:rPr>
              <a:t>funB</a:t>
            </a:r>
            <a:r>
              <a:rPr lang="en-AU" b="0" i="0" u="none" strike="noStrike" dirty="0">
                <a:solidFill>
                  <a:srgbClr val="000000"/>
                </a:solidFill>
                <a:effectLst/>
              </a:rPr>
              <a:t>(3).</a:t>
            </a:r>
          </a:p>
          <a:p>
            <a:pPr algn="l">
              <a:buFont typeface="+mj-lt"/>
              <a:buAutoNum type="arabicPeriod"/>
            </a:pPr>
            <a:r>
              <a:rPr lang="en-AU" b="1" i="0" u="none" strike="noStrike" dirty="0" err="1">
                <a:solidFill>
                  <a:srgbClr val="000000"/>
                </a:solidFill>
                <a:effectLst/>
              </a:rPr>
              <a:t>funB</a:t>
            </a:r>
            <a:r>
              <a:rPr lang="en-AU" b="1" i="0" u="none" strike="noStrike" dirty="0">
                <a:solidFill>
                  <a:srgbClr val="000000"/>
                </a:solidFill>
                <a:effectLst/>
              </a:rPr>
              <a:t>(3)</a:t>
            </a:r>
            <a:r>
              <a:rPr lang="en-AU" b="0" i="0" u="none" strike="noStrike" dirty="0">
                <a:solidFill>
                  <a:srgbClr val="000000"/>
                </a:solidFill>
                <a:effectLst/>
              </a:rPr>
              <a:t> prints </a:t>
            </a:r>
            <a:r>
              <a:rPr lang="en-AU" b="1" i="0" u="none" strike="noStrike" dirty="0">
                <a:solidFill>
                  <a:srgbClr val="000000"/>
                </a:solidFill>
                <a:effectLst/>
              </a:rPr>
              <a:t>3</a:t>
            </a:r>
            <a:r>
              <a:rPr lang="en-AU" b="0" i="0" u="none" strike="noStrike" dirty="0">
                <a:solidFill>
                  <a:srgbClr val="000000"/>
                </a:solidFill>
                <a:effectLst/>
              </a:rPr>
              <a:t> and calls </a:t>
            </a:r>
            <a:r>
              <a:rPr lang="en-AU" b="0" i="0" u="none" strike="noStrike" dirty="0" err="1">
                <a:solidFill>
                  <a:srgbClr val="000000"/>
                </a:solidFill>
                <a:effectLst/>
              </a:rPr>
              <a:t>funA</a:t>
            </a:r>
            <a:r>
              <a:rPr lang="en-AU" b="0" i="0" u="none" strike="noStrike" dirty="0">
                <a:solidFill>
                  <a:srgbClr val="000000"/>
                </a:solidFill>
                <a:effectLst/>
              </a:rPr>
              <a:t>(3/2) = </a:t>
            </a:r>
            <a:r>
              <a:rPr lang="en-AU" b="0" i="0" u="none" strike="noStrike" dirty="0" err="1">
                <a:solidFill>
                  <a:srgbClr val="000000"/>
                </a:solidFill>
                <a:effectLst/>
              </a:rPr>
              <a:t>funA</a:t>
            </a:r>
            <a:r>
              <a:rPr lang="en-AU" b="0" i="0" u="none" strike="noStrike" dirty="0">
                <a:solidFill>
                  <a:srgbClr val="000000"/>
                </a:solidFill>
                <a:effectLst/>
              </a:rPr>
              <a:t>(1).</a:t>
            </a:r>
          </a:p>
          <a:p>
            <a:pPr algn="l">
              <a:buFont typeface="+mj-lt"/>
              <a:buAutoNum type="arabicPeriod"/>
            </a:pPr>
            <a:r>
              <a:rPr lang="en-AU" b="1" i="0" u="none" strike="noStrike" dirty="0" err="1">
                <a:solidFill>
                  <a:srgbClr val="000000"/>
                </a:solidFill>
                <a:effectLst/>
              </a:rPr>
              <a:t>funA</a:t>
            </a:r>
            <a:r>
              <a:rPr lang="en-AU" b="1" i="0" u="none" strike="noStrike" dirty="0">
                <a:solidFill>
                  <a:srgbClr val="000000"/>
                </a:solidFill>
                <a:effectLst/>
              </a:rPr>
              <a:t>(1)</a:t>
            </a:r>
            <a:r>
              <a:rPr lang="en-AU" b="0" i="0" u="none" strike="noStrike" dirty="0">
                <a:solidFill>
                  <a:srgbClr val="000000"/>
                </a:solidFill>
                <a:effectLst/>
              </a:rPr>
              <a:t> prints </a:t>
            </a:r>
            <a:r>
              <a:rPr lang="en-AU" b="1" i="0" u="none" strike="noStrike" dirty="0">
                <a:solidFill>
                  <a:srgbClr val="000000"/>
                </a:solidFill>
                <a:effectLst/>
              </a:rPr>
              <a:t>1</a:t>
            </a:r>
            <a:r>
              <a:rPr lang="en-AU" b="0" i="0" u="none" strike="noStrike" dirty="0">
                <a:solidFill>
                  <a:srgbClr val="000000"/>
                </a:solidFill>
                <a:effectLst/>
              </a:rPr>
              <a:t> and calls </a:t>
            </a:r>
            <a:r>
              <a:rPr lang="en-AU" b="0" i="0" u="none" strike="noStrike" dirty="0" err="1">
                <a:solidFill>
                  <a:srgbClr val="000000"/>
                </a:solidFill>
                <a:effectLst/>
              </a:rPr>
              <a:t>funB</a:t>
            </a:r>
            <a:r>
              <a:rPr lang="en-AU" b="0" i="0" u="none" strike="noStrike" dirty="0">
                <a:solidFill>
                  <a:srgbClr val="000000"/>
                </a:solidFill>
                <a:effectLst/>
              </a:rPr>
              <a:t>(0), which does nothing.</a:t>
            </a:r>
          </a:p>
          <a:p>
            <a:pPr algn="l"/>
            <a:endParaRPr lang="en-AU" b="0" i="0" u="none" strike="noStrike" dirty="0">
              <a:solidFill>
                <a:srgbClr val="000000"/>
              </a:solidFill>
              <a:effectLst/>
            </a:endParaRPr>
          </a:p>
        </p:txBody>
      </p:sp>
    </p:spTree>
    <p:extLst>
      <p:ext uri="{BB962C8B-B14F-4D97-AF65-F5344CB8AC3E}">
        <p14:creationId xmlns:p14="http://schemas.microsoft.com/office/powerpoint/2010/main" val="1205385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lstStyle>
            <a:lvl1pPr defTabSz="966702">
              <a:defRPr sz="2400">
                <a:solidFill>
                  <a:schemeClr val="tx1"/>
                </a:solidFill>
                <a:latin typeface="Times New Roman" charset="0"/>
                <a:ea typeface="ＭＳ Ｐゴシック" charset="0"/>
                <a:cs typeface="ＭＳ Ｐゴシック" charset="0"/>
              </a:defRPr>
            </a:lvl1pPr>
            <a:lvl2pPr marL="742883" indent="-285725" defTabSz="966702">
              <a:defRPr sz="2400">
                <a:solidFill>
                  <a:schemeClr val="tx1"/>
                </a:solidFill>
                <a:latin typeface="Times New Roman" charset="0"/>
                <a:ea typeface="ＭＳ Ｐゴシック" charset="0"/>
              </a:defRPr>
            </a:lvl2pPr>
            <a:lvl3pPr marL="1142898" indent="-228580" defTabSz="966702">
              <a:defRPr sz="2400">
                <a:solidFill>
                  <a:schemeClr val="tx1"/>
                </a:solidFill>
                <a:latin typeface="Times New Roman" charset="0"/>
                <a:ea typeface="ＭＳ Ｐゴシック" charset="0"/>
              </a:defRPr>
            </a:lvl3pPr>
            <a:lvl4pPr marL="1600057" indent="-228580" defTabSz="966702">
              <a:defRPr sz="2400">
                <a:solidFill>
                  <a:schemeClr val="tx1"/>
                </a:solidFill>
                <a:latin typeface="Times New Roman" charset="0"/>
                <a:ea typeface="ＭＳ Ｐゴシック" charset="0"/>
              </a:defRPr>
            </a:lvl4pPr>
            <a:lvl5pPr marL="2057217" indent="-228580" defTabSz="966702">
              <a:defRPr sz="2400">
                <a:solidFill>
                  <a:schemeClr val="tx1"/>
                </a:solidFill>
                <a:latin typeface="Times New Roman" charset="0"/>
                <a:ea typeface="ＭＳ Ｐゴシック" charset="0"/>
              </a:defRPr>
            </a:lvl5pPr>
            <a:lvl6pPr marL="251437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6pPr>
            <a:lvl7pPr marL="297153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7pPr>
            <a:lvl8pPr marL="342869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8pPr>
            <a:lvl9pPr marL="388585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9pPr>
          </a:lstStyle>
          <a:p>
            <a:fld id="{80656F43-A710-2B47-9C84-93CAD05A13E7}" type="slidenum">
              <a:rPr lang="en-US" sz="1200"/>
              <a:pPr/>
              <a:t>48</a:t>
            </a:fld>
            <a:endParaRPr lang="en-US" sz="1200"/>
          </a:p>
        </p:txBody>
      </p:sp>
      <p:sp>
        <p:nvSpPr>
          <p:cNvPr id="20482" name="Rectangle 2"/>
          <p:cNvSpPr>
            <a:spLocks noGrp="1" noRot="1" noChangeAspect="1" noChangeArrowheads="1" noTextEdit="1"/>
          </p:cNvSpPr>
          <p:nvPr>
            <p:ph type="sldImg"/>
          </p:nvPr>
        </p:nvSpPr>
        <p:spPr>
          <a:solidFill>
            <a:srgbClr val="FFFFFF"/>
          </a:solidFill>
          <a:ln/>
        </p:spPr>
      </p:sp>
      <p:sp>
        <p:nvSpPr>
          <p:cNvPr id="20483" name="Rectangle 3"/>
          <p:cNvSpPr>
            <a:spLocks noGrp="1" noChangeArrowheads="1"/>
          </p:cNvSpPr>
          <p:nvPr>
            <p:ph type="body" idx="1"/>
          </p:nvPr>
        </p:nvSpPr>
        <p:spPr>
          <a:solidFill>
            <a:srgbClr val="FFFFFF"/>
          </a:solidFill>
          <a:ln>
            <a:solidFill>
              <a:srgbClr val="000000"/>
            </a:solidFill>
          </a:ln>
        </p:spPr>
        <p:txBody>
          <a:bodyPr/>
          <a:lstStyle/>
          <a:p>
            <a:pPr algn="l"/>
            <a:r>
              <a:rPr lang="en-AU" b="0" i="0" u="none" strike="noStrike" dirty="0">
                <a:solidFill>
                  <a:srgbClr val="000000"/>
                </a:solidFill>
                <a:effectLst/>
              </a:rPr>
              <a:t>A </a:t>
            </a:r>
            <a:r>
              <a:rPr lang="en-AU" b="1" i="0" u="none" strike="noStrike" dirty="0">
                <a:solidFill>
                  <a:srgbClr val="000000"/>
                </a:solidFill>
                <a:effectLst/>
              </a:rPr>
              <a:t>Stack Overflow</a:t>
            </a:r>
            <a:r>
              <a:rPr lang="en-AU" b="0" i="0" u="none" strike="noStrike" dirty="0">
                <a:solidFill>
                  <a:srgbClr val="000000"/>
                </a:solidFill>
                <a:effectLst/>
              </a:rPr>
              <a:t> occurs when a recursive function keeps calling itself indefinitely without reaching a termination condition.</a:t>
            </a:r>
          </a:p>
          <a:p>
            <a:endParaRPr lang="en-AU" dirty="0"/>
          </a:p>
          <a:p>
            <a:pPr algn="l"/>
            <a:r>
              <a:rPr lang="en-AU" b="1" i="0" u="none" strike="noStrike" dirty="0">
                <a:solidFill>
                  <a:srgbClr val="000000"/>
                </a:solidFill>
                <a:effectLst/>
              </a:rPr>
              <a:t>Problem in this Code:</a:t>
            </a:r>
          </a:p>
          <a:p>
            <a:pPr algn="l">
              <a:buFont typeface="Arial" panose="020B0604020202020204" pitchFamily="34" charset="0"/>
              <a:buChar char="•"/>
            </a:pPr>
            <a:r>
              <a:rPr lang="en-AU" b="0" i="0" u="none" strike="noStrike" dirty="0">
                <a:solidFill>
                  <a:srgbClr val="000000"/>
                </a:solidFill>
                <a:effectLst/>
              </a:rPr>
              <a:t>The </a:t>
            </a:r>
            <a:r>
              <a:rPr lang="en-AU" b="1" i="0" u="none" strike="noStrike" dirty="0">
                <a:solidFill>
                  <a:srgbClr val="000000"/>
                </a:solidFill>
                <a:effectLst/>
              </a:rPr>
              <a:t>base case is only defined for n == 100</a:t>
            </a:r>
            <a:r>
              <a:rPr lang="en-AU" b="0" i="0" u="none" strike="noStrike" dirty="0">
                <a:solidFill>
                  <a:srgbClr val="000000"/>
                </a:solidFill>
                <a:effectLst/>
              </a:rPr>
              <a:t>, but what if we call fact(5)?</a:t>
            </a:r>
          </a:p>
          <a:p>
            <a:pPr algn="l">
              <a:buFont typeface="Arial" panose="020B0604020202020204" pitchFamily="34" charset="0"/>
              <a:buChar char="•"/>
            </a:pPr>
            <a:r>
              <a:rPr lang="en-AU" b="0" i="0" u="none" strike="noStrike" dirty="0">
                <a:solidFill>
                  <a:srgbClr val="000000"/>
                </a:solidFill>
                <a:effectLst/>
              </a:rPr>
              <a:t>It will recursively call fact(4), then fact(3), and so on, </a:t>
            </a:r>
            <a:r>
              <a:rPr lang="en-AU" b="1" i="0" u="none" strike="noStrike" dirty="0">
                <a:solidFill>
                  <a:srgbClr val="000000"/>
                </a:solidFill>
                <a:effectLst/>
              </a:rPr>
              <a:t>without ever stopping</a:t>
            </a:r>
            <a:r>
              <a:rPr lang="en-AU" b="0" i="0" u="none" strike="noStrike" dirty="0">
                <a:solidFill>
                  <a:srgbClr val="000000"/>
                </a:solidFill>
                <a:effectLst/>
              </a:rPr>
              <a:t> because n will never reach 100.</a:t>
            </a:r>
          </a:p>
          <a:p>
            <a:pPr algn="l"/>
            <a:endParaRPr lang="en-AU" b="1" i="0" u="none" strike="noStrike" dirty="0">
              <a:solidFill>
                <a:srgbClr val="000000"/>
              </a:solidFill>
              <a:effectLst/>
            </a:endParaRPr>
          </a:p>
          <a:p>
            <a:pPr algn="l"/>
            <a:r>
              <a:rPr lang="en-AU" b="1" i="0" u="none" strike="noStrike" dirty="0">
                <a:solidFill>
                  <a:srgbClr val="000000"/>
                </a:solidFill>
                <a:effectLst/>
              </a:rPr>
              <a:t>Example of Failure</a:t>
            </a:r>
            <a:endParaRPr lang="en-AU" dirty="0"/>
          </a:p>
          <a:p>
            <a:pPr rtl="0"/>
            <a:r>
              <a:rPr lang="en-AU" dirty="0"/>
              <a:t>fact(5); </a:t>
            </a:r>
          </a:p>
          <a:p>
            <a:pPr algn="l">
              <a:buFont typeface="Arial" panose="020B0604020202020204" pitchFamily="34" charset="0"/>
              <a:buChar char="•"/>
            </a:pPr>
            <a:r>
              <a:rPr lang="en-AU" b="0" i="0" u="none" strike="noStrike" dirty="0">
                <a:solidFill>
                  <a:srgbClr val="000000"/>
                </a:solidFill>
                <a:effectLst/>
              </a:rPr>
              <a:t>Calls fact(4)</a:t>
            </a:r>
          </a:p>
          <a:p>
            <a:pPr algn="l">
              <a:buFont typeface="Arial" panose="020B0604020202020204" pitchFamily="34" charset="0"/>
              <a:buChar char="•"/>
            </a:pPr>
            <a:r>
              <a:rPr lang="en-AU" b="0" i="0" u="none" strike="noStrike" dirty="0">
                <a:solidFill>
                  <a:srgbClr val="000000"/>
                </a:solidFill>
                <a:effectLst/>
              </a:rPr>
              <a:t>Calls fact(3)</a:t>
            </a:r>
          </a:p>
          <a:p>
            <a:pPr algn="l">
              <a:buFont typeface="Arial" panose="020B0604020202020204" pitchFamily="34" charset="0"/>
              <a:buChar char="•"/>
            </a:pPr>
            <a:r>
              <a:rPr lang="en-AU" b="0" i="0" u="none" strike="noStrike" dirty="0">
                <a:solidFill>
                  <a:srgbClr val="000000"/>
                </a:solidFill>
                <a:effectLst/>
              </a:rPr>
              <a:t>Calls fact(2)</a:t>
            </a:r>
          </a:p>
          <a:p>
            <a:pPr algn="l">
              <a:buFont typeface="Arial" panose="020B0604020202020204" pitchFamily="34" charset="0"/>
              <a:buChar char="•"/>
            </a:pPr>
            <a:r>
              <a:rPr lang="en-AU" b="0" i="0" u="none" strike="noStrike" dirty="0">
                <a:solidFill>
                  <a:srgbClr val="000000"/>
                </a:solidFill>
                <a:effectLst/>
              </a:rPr>
              <a:t>Calls fact(1)</a:t>
            </a:r>
          </a:p>
          <a:p>
            <a:pPr algn="l">
              <a:buFont typeface="Arial" panose="020B0604020202020204" pitchFamily="34" charset="0"/>
              <a:buChar char="•"/>
            </a:pPr>
            <a:r>
              <a:rPr lang="en-AU" b="0" i="0" u="none" strike="noStrike" dirty="0">
                <a:solidFill>
                  <a:srgbClr val="000000"/>
                </a:solidFill>
                <a:effectLst/>
              </a:rPr>
              <a:t>Calls fact(0)</a:t>
            </a:r>
          </a:p>
          <a:p>
            <a:pPr algn="l">
              <a:buFont typeface="Arial" panose="020B0604020202020204" pitchFamily="34" charset="0"/>
              <a:buChar char="•"/>
            </a:pPr>
            <a:r>
              <a:rPr lang="en-AU" b="0" i="0" u="none" strike="noStrike" dirty="0">
                <a:solidFill>
                  <a:srgbClr val="000000"/>
                </a:solidFill>
                <a:effectLst/>
              </a:rPr>
              <a:t>Calls fact(-1), fact(-2), and keeps going </a:t>
            </a:r>
            <a:r>
              <a:rPr lang="en-AU" b="1" i="0" u="none" strike="noStrike" dirty="0">
                <a:solidFill>
                  <a:srgbClr val="000000"/>
                </a:solidFill>
                <a:effectLst/>
              </a:rPr>
              <a:t>forever</a:t>
            </a:r>
            <a:r>
              <a:rPr lang="en-AU" b="0" i="0" u="none" strike="noStrike" dirty="0">
                <a:solidFill>
                  <a:srgbClr val="000000"/>
                </a:solidFill>
                <a:effectLst/>
              </a:rPr>
              <a:t>.</a:t>
            </a:r>
          </a:p>
          <a:p>
            <a:pPr algn="l">
              <a:buFont typeface="Arial" panose="020B0604020202020204" pitchFamily="34" charset="0"/>
              <a:buChar char="•"/>
            </a:pPr>
            <a:endParaRPr lang="en-AU" b="0" i="0" u="none" strike="noStrike" dirty="0">
              <a:solidFill>
                <a:srgbClr val="000000"/>
              </a:solidFill>
              <a:effectLst/>
            </a:endParaRPr>
          </a:p>
          <a:p>
            <a:pPr algn="l"/>
            <a:r>
              <a:rPr lang="en-AU" b="1" i="0" u="none" strike="noStrike" dirty="0">
                <a:solidFill>
                  <a:srgbClr val="000000"/>
                </a:solidFill>
                <a:effectLst/>
              </a:rPr>
              <a:t>Why does Stack Overflow happen?</a:t>
            </a:r>
          </a:p>
          <a:p>
            <a:pPr algn="l">
              <a:buFont typeface="Arial" panose="020B0604020202020204" pitchFamily="34" charset="0"/>
              <a:buChar char="•"/>
            </a:pPr>
            <a:r>
              <a:rPr lang="en-AU" b="0" i="0" u="none" strike="noStrike" dirty="0">
                <a:solidFill>
                  <a:srgbClr val="000000"/>
                </a:solidFill>
                <a:effectLst/>
              </a:rPr>
              <a:t>Each recursive call is stored in the </a:t>
            </a:r>
            <a:r>
              <a:rPr lang="en-AU" b="1" i="0" u="none" strike="noStrike" dirty="0">
                <a:solidFill>
                  <a:srgbClr val="000000"/>
                </a:solidFill>
                <a:effectLst/>
              </a:rPr>
              <a:t>call stack</a:t>
            </a:r>
            <a:r>
              <a:rPr lang="en-AU" b="0" i="0" u="none" strike="noStrike" dirty="0">
                <a:solidFill>
                  <a:srgbClr val="000000"/>
                </a:solidFill>
                <a:effectLst/>
              </a:rPr>
              <a:t>.</a:t>
            </a:r>
          </a:p>
          <a:p>
            <a:pPr algn="l">
              <a:buFont typeface="Arial" panose="020B0604020202020204" pitchFamily="34" charset="0"/>
              <a:buChar char="•"/>
            </a:pPr>
            <a:r>
              <a:rPr lang="en-AU" b="0" i="0" u="none" strike="noStrike" dirty="0">
                <a:solidFill>
                  <a:srgbClr val="000000"/>
                </a:solidFill>
                <a:effectLst/>
              </a:rPr>
              <a:t>Since the function </a:t>
            </a:r>
            <a:r>
              <a:rPr lang="en-AU" b="1" i="0" u="none" strike="noStrike" dirty="0">
                <a:solidFill>
                  <a:srgbClr val="000000"/>
                </a:solidFill>
                <a:effectLst/>
              </a:rPr>
              <a:t>never stops</a:t>
            </a:r>
            <a:r>
              <a:rPr lang="en-AU" b="0" i="0" u="none" strike="noStrike" dirty="0">
                <a:solidFill>
                  <a:srgbClr val="000000"/>
                </a:solidFill>
                <a:effectLst/>
              </a:rPr>
              <a:t>, new calls keep stacking up.</a:t>
            </a:r>
          </a:p>
          <a:p>
            <a:pPr algn="l">
              <a:buFont typeface="Arial" panose="020B0604020202020204" pitchFamily="34" charset="0"/>
              <a:buChar char="•"/>
            </a:pPr>
            <a:r>
              <a:rPr lang="en-AU" b="0" i="0" u="none" strike="noStrike" dirty="0">
                <a:solidFill>
                  <a:srgbClr val="000000"/>
                </a:solidFill>
                <a:effectLst/>
              </a:rPr>
              <a:t>At some point, the </a:t>
            </a:r>
            <a:r>
              <a:rPr lang="en-AU" b="1" i="0" u="none" strike="noStrike" dirty="0">
                <a:solidFill>
                  <a:srgbClr val="000000"/>
                </a:solidFill>
                <a:effectLst/>
              </a:rPr>
              <a:t>stack memory is exhausted</a:t>
            </a:r>
            <a:r>
              <a:rPr lang="en-AU" b="0" i="0" u="none" strike="noStrike" dirty="0">
                <a:solidFill>
                  <a:srgbClr val="000000"/>
                </a:solidFill>
                <a:effectLst/>
              </a:rPr>
              <a:t>, causing a </a:t>
            </a:r>
            <a:r>
              <a:rPr lang="en-AU" b="1" i="0" u="none" strike="noStrike" dirty="0">
                <a:solidFill>
                  <a:srgbClr val="000000"/>
                </a:solidFill>
                <a:effectLst/>
              </a:rPr>
              <a:t>Stack Overflow error</a:t>
            </a:r>
            <a:r>
              <a:rPr lang="en-AU" b="0" i="0" u="none" strike="noStrike" dirty="0">
                <a:solidFill>
                  <a:srgbClr val="000000"/>
                </a:solidFill>
                <a:effectLst/>
              </a:rPr>
              <a:t>.</a:t>
            </a:r>
          </a:p>
          <a:p>
            <a:pPr algn="l">
              <a:buFont typeface="Arial" panose="020B0604020202020204" pitchFamily="34" charset="0"/>
              <a:buChar char="•"/>
            </a:pPr>
            <a:endParaRPr lang="en-AU" b="0" i="0" u="none" strike="noStrike" dirty="0">
              <a:solidFill>
                <a:srgbClr val="000000"/>
              </a:solidFill>
              <a:effectLst/>
            </a:endParaRPr>
          </a:p>
          <a:p>
            <a:pPr algn="l"/>
            <a:r>
              <a:rPr lang="en-AU" b="1" i="0" u="none" strike="noStrike" dirty="0">
                <a:solidFill>
                  <a:srgbClr val="000000"/>
                </a:solidFill>
                <a:effectLst/>
              </a:rPr>
              <a:t>Key Takeaway</a:t>
            </a:r>
          </a:p>
          <a:p>
            <a:pPr algn="l">
              <a:buFont typeface="Arial" panose="020B0604020202020204" pitchFamily="34" charset="0"/>
              <a:buChar char="•"/>
            </a:pPr>
            <a:r>
              <a:rPr lang="en-AU" b="1" i="0" u="none" strike="noStrike" dirty="0">
                <a:solidFill>
                  <a:srgbClr val="000000"/>
                </a:solidFill>
                <a:effectLst/>
              </a:rPr>
              <a:t>Always define a reachable base case</a:t>
            </a:r>
            <a:r>
              <a:rPr lang="en-AU" b="0" i="0" u="none" strike="noStrike" dirty="0">
                <a:solidFill>
                  <a:srgbClr val="000000"/>
                </a:solidFill>
                <a:effectLst/>
              </a:rPr>
              <a:t> to terminate recursion.</a:t>
            </a:r>
          </a:p>
          <a:p>
            <a:pPr algn="l">
              <a:buFont typeface="Arial" panose="020B0604020202020204" pitchFamily="34" charset="0"/>
              <a:buChar char="•"/>
            </a:pPr>
            <a:r>
              <a:rPr lang="en-AU" b="1" i="0" u="none" strike="noStrike" dirty="0">
                <a:solidFill>
                  <a:srgbClr val="000000"/>
                </a:solidFill>
                <a:effectLst/>
              </a:rPr>
              <a:t>Ensure input values eventually hit the base case</a:t>
            </a:r>
            <a:r>
              <a:rPr lang="en-AU" b="0" i="0" u="none" strike="noStrike" dirty="0">
                <a:solidFill>
                  <a:srgbClr val="000000"/>
                </a:solidFill>
                <a:effectLst/>
              </a:rPr>
              <a:t> to prevent infinite function calls.</a:t>
            </a:r>
          </a:p>
          <a:p>
            <a:pPr algn="l">
              <a:buFont typeface="Arial" panose="020B0604020202020204" pitchFamily="34" charset="0"/>
              <a:buChar char="•"/>
            </a:pPr>
            <a:endParaRPr lang="en-AU" b="0" i="0" u="none" strike="noStrike" dirty="0">
              <a:solidFill>
                <a:srgbClr val="000000"/>
              </a:solidFill>
              <a:effectLst/>
            </a:endParaRPr>
          </a:p>
        </p:txBody>
      </p:sp>
    </p:spTree>
    <p:extLst>
      <p:ext uri="{BB962C8B-B14F-4D97-AF65-F5344CB8AC3E}">
        <p14:creationId xmlns:p14="http://schemas.microsoft.com/office/powerpoint/2010/main" val="2208941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a:t>Theoretical importance</a:t>
            </a:r>
            <a:r>
              <a:rPr lang="en-AU" dirty="0"/>
              <a:t> – Algorithms form the foundation of computer science.</a:t>
            </a:r>
          </a:p>
          <a:p>
            <a:r>
              <a:rPr lang="en-AU" b="1" dirty="0"/>
              <a:t>Practical importance</a:t>
            </a:r>
            <a:r>
              <a:rPr lang="en-AU" dirty="0"/>
              <a:t> – They improve performance in real-world applications.</a:t>
            </a:r>
          </a:p>
          <a:p>
            <a:r>
              <a:rPr lang="en-AU" b="1" dirty="0"/>
              <a:t>Essential for interviews</a:t>
            </a:r>
            <a:r>
              <a:rPr lang="en-AU" dirty="0"/>
              <a:t> – Algorithm problems are common in coding tests and job interviews.</a:t>
            </a:r>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7</a:t>
            </a:fld>
            <a:endParaRPr lang="en-AU"/>
          </a:p>
        </p:txBody>
      </p:sp>
    </p:spTree>
    <p:extLst>
      <p:ext uri="{BB962C8B-B14F-4D97-AF65-F5344CB8AC3E}">
        <p14:creationId xmlns:p14="http://schemas.microsoft.com/office/powerpoint/2010/main" val="835915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1" i="0" u="none" strike="noStrike" dirty="0">
                <a:solidFill>
                  <a:srgbClr val="000000"/>
                </a:solidFill>
                <a:effectLst/>
              </a:rPr>
              <a:t>Problem</a:t>
            </a:r>
            <a:r>
              <a:rPr lang="en-AU" b="0" i="0" u="none" strike="noStrike" dirty="0">
                <a:solidFill>
                  <a:srgbClr val="000000"/>
                </a:solidFill>
                <a:effectLst/>
              </a:rPr>
              <a:t>: Given an array of numbers, find two that sum to a given target.</a:t>
            </a:r>
          </a:p>
          <a:p>
            <a:pPr algn="l"/>
            <a:r>
              <a:rPr lang="en-AU" b="0" i="0" u="none" strike="noStrike" dirty="0">
                <a:solidFill>
                  <a:srgbClr val="000000"/>
                </a:solidFill>
                <a:effectLst/>
              </a:rPr>
              <a:t>Example:</a:t>
            </a:r>
          </a:p>
          <a:p>
            <a:pPr algn="l">
              <a:buFont typeface="Arial" panose="020B0604020202020204" pitchFamily="34" charset="0"/>
              <a:buChar char="•"/>
            </a:pPr>
            <a:r>
              <a:rPr lang="en-AU" b="0" i="0" u="none" strike="noStrike" dirty="0">
                <a:solidFill>
                  <a:srgbClr val="000000"/>
                </a:solidFill>
                <a:effectLst/>
              </a:rPr>
              <a:t> Input: </a:t>
            </a:r>
            <a:r>
              <a:rPr lang="en-AU" b="0" i="0" u="none" strike="noStrike" dirty="0" err="1">
                <a:solidFill>
                  <a:srgbClr val="000000"/>
                </a:solidFill>
                <a:effectLst/>
              </a:rPr>
              <a:t>nums</a:t>
            </a:r>
            <a:r>
              <a:rPr lang="en-AU" b="0" i="0" u="none" strike="noStrike" dirty="0">
                <a:solidFill>
                  <a:srgbClr val="000000"/>
                </a:solidFill>
                <a:effectLst/>
              </a:rPr>
              <a:t> = [2,7,11,15], target = 9</a:t>
            </a:r>
          </a:p>
          <a:p>
            <a:pPr algn="l">
              <a:buFont typeface="Arial" panose="020B0604020202020204" pitchFamily="34" charset="0"/>
              <a:buChar char="•"/>
            </a:pPr>
            <a:r>
              <a:rPr lang="en-AU" b="0" i="0" u="none" strike="noStrike" dirty="0">
                <a:solidFill>
                  <a:srgbClr val="000000"/>
                </a:solidFill>
                <a:effectLst/>
              </a:rPr>
              <a:t> Output: [0,1] (since </a:t>
            </a:r>
            <a:r>
              <a:rPr lang="en-AU" b="0" i="0" u="none" strike="noStrike" dirty="0" err="1">
                <a:solidFill>
                  <a:srgbClr val="000000"/>
                </a:solidFill>
                <a:effectLst/>
              </a:rPr>
              <a:t>nums</a:t>
            </a:r>
            <a:r>
              <a:rPr lang="en-AU" b="0" i="0" u="none" strike="noStrike" dirty="0">
                <a:solidFill>
                  <a:srgbClr val="000000"/>
                </a:solidFill>
                <a:effectLst/>
              </a:rPr>
              <a:t>[0] + </a:t>
            </a:r>
            <a:r>
              <a:rPr lang="en-AU" b="0" i="0" u="none" strike="noStrike" dirty="0" err="1">
                <a:solidFill>
                  <a:srgbClr val="000000"/>
                </a:solidFill>
                <a:effectLst/>
              </a:rPr>
              <a:t>nums</a:t>
            </a:r>
            <a:r>
              <a:rPr lang="en-AU" b="0" i="0" u="none" strike="noStrike" dirty="0">
                <a:solidFill>
                  <a:srgbClr val="000000"/>
                </a:solidFill>
                <a:effectLst/>
              </a:rPr>
              <a:t>[1] == 9)</a:t>
            </a:r>
          </a:p>
          <a:p>
            <a:pPr algn="l"/>
            <a:r>
              <a:rPr lang="en-AU" b="0" i="0" u="none" strike="noStrike" dirty="0">
                <a:solidFill>
                  <a:srgbClr val="000000"/>
                </a:solidFill>
                <a:effectLst/>
              </a:rPr>
              <a:t>There are different ways to solve this—some fast, some slow. Choosing the right approach is what algorithm design is all about.</a:t>
            </a:r>
          </a:p>
          <a:p>
            <a:endParaRPr lang="en-US" dirty="0"/>
          </a:p>
        </p:txBody>
      </p:sp>
      <p:sp>
        <p:nvSpPr>
          <p:cNvPr id="4" name="Slide Number Placeholder 3"/>
          <p:cNvSpPr>
            <a:spLocks noGrp="1"/>
          </p:cNvSpPr>
          <p:nvPr>
            <p:ph type="sldNum" sz="quarter" idx="5"/>
          </p:nvPr>
        </p:nvSpPr>
        <p:spPr/>
        <p:txBody>
          <a:bodyPr/>
          <a:lstStyle/>
          <a:p>
            <a:fld id="{F438395D-4A6C-4B89-AE76-7C26F2891DF7}" type="slidenum">
              <a:rPr lang="en-AU" smtClean="0"/>
              <a:t>8</a:t>
            </a:fld>
            <a:endParaRPr lang="en-AU"/>
          </a:p>
        </p:txBody>
      </p:sp>
    </p:spTree>
    <p:extLst>
      <p:ext uri="{BB962C8B-B14F-4D97-AF65-F5344CB8AC3E}">
        <p14:creationId xmlns:p14="http://schemas.microsoft.com/office/powerpoint/2010/main" val="2517201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lstStyle>
            <a:lvl1pPr defTabSz="966702">
              <a:defRPr sz="2400">
                <a:solidFill>
                  <a:schemeClr val="tx1"/>
                </a:solidFill>
                <a:latin typeface="Times New Roman" charset="0"/>
                <a:ea typeface="ＭＳ Ｐゴシック" charset="0"/>
                <a:cs typeface="ＭＳ Ｐゴシック" charset="0"/>
              </a:defRPr>
            </a:lvl1pPr>
            <a:lvl2pPr marL="742883" indent="-285725" defTabSz="966702">
              <a:defRPr sz="2400">
                <a:solidFill>
                  <a:schemeClr val="tx1"/>
                </a:solidFill>
                <a:latin typeface="Times New Roman" charset="0"/>
                <a:ea typeface="ＭＳ Ｐゴシック" charset="0"/>
              </a:defRPr>
            </a:lvl2pPr>
            <a:lvl3pPr marL="1142898" indent="-228580" defTabSz="966702">
              <a:defRPr sz="2400">
                <a:solidFill>
                  <a:schemeClr val="tx1"/>
                </a:solidFill>
                <a:latin typeface="Times New Roman" charset="0"/>
                <a:ea typeface="ＭＳ Ｐゴシック" charset="0"/>
              </a:defRPr>
            </a:lvl3pPr>
            <a:lvl4pPr marL="1600057" indent="-228580" defTabSz="966702">
              <a:defRPr sz="2400">
                <a:solidFill>
                  <a:schemeClr val="tx1"/>
                </a:solidFill>
                <a:latin typeface="Times New Roman" charset="0"/>
                <a:ea typeface="ＭＳ Ｐゴシック" charset="0"/>
              </a:defRPr>
            </a:lvl4pPr>
            <a:lvl5pPr marL="2057217" indent="-228580" defTabSz="966702">
              <a:defRPr sz="2400">
                <a:solidFill>
                  <a:schemeClr val="tx1"/>
                </a:solidFill>
                <a:latin typeface="Times New Roman" charset="0"/>
                <a:ea typeface="ＭＳ Ｐゴシック" charset="0"/>
              </a:defRPr>
            </a:lvl5pPr>
            <a:lvl6pPr marL="251437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6pPr>
            <a:lvl7pPr marL="297153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7pPr>
            <a:lvl8pPr marL="342869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8pPr>
            <a:lvl9pPr marL="388585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9pPr>
          </a:lstStyle>
          <a:p>
            <a:fld id="{53C0DCFD-403B-FA49-B7C1-31C960474074}" type="slidenum">
              <a:rPr lang="en-US" sz="1200"/>
              <a:pPr/>
              <a:t>9</a:t>
            </a:fld>
            <a:endParaRPr lang="en-US" sz="1200"/>
          </a:p>
        </p:txBody>
      </p:sp>
      <p:sp>
        <p:nvSpPr>
          <p:cNvPr id="30722" name="Rectangle 2"/>
          <p:cNvSpPr>
            <a:spLocks noGrp="1" noRot="1" noChangeAspect="1" noChangeArrowheads="1" noTextEdit="1"/>
          </p:cNvSpPr>
          <p:nvPr>
            <p:ph type="sldImg"/>
          </p:nvPr>
        </p:nvSpPr>
        <p:spPr>
          <a:solidFill>
            <a:srgbClr val="FFFFFF"/>
          </a:solidFill>
          <a:ln/>
        </p:spPr>
      </p:sp>
      <p:sp>
        <p:nvSpPr>
          <p:cNvPr id="30723"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algn="l"/>
            <a:r>
              <a:rPr lang="en-AU" b="0" i="0" u="none" strike="noStrike" dirty="0">
                <a:solidFill>
                  <a:srgbClr val="000000"/>
                </a:solidFill>
                <a:effectLst/>
              </a:rPr>
              <a:t>When working with algorithms, there are key issues to consider to ensure they are </a:t>
            </a:r>
            <a:r>
              <a:rPr lang="en-AU" b="1" i="0" u="none" strike="noStrike" dirty="0">
                <a:solidFill>
                  <a:srgbClr val="000000"/>
                </a:solidFill>
                <a:effectLst/>
              </a:rPr>
              <a:t>effective, correct, and efficient</a:t>
            </a:r>
            <a:r>
              <a:rPr lang="en-AU" b="0" i="0" u="none" strike="noStrike" dirty="0">
                <a:solidFill>
                  <a:srgbClr val="000000"/>
                </a:solidFill>
                <a:effectLst/>
              </a:rPr>
              <a:t>.</a:t>
            </a:r>
          </a:p>
          <a:p>
            <a:pPr algn="l">
              <a:buFont typeface="+mj-lt"/>
              <a:buAutoNum type="arabicPeriod"/>
            </a:pPr>
            <a:r>
              <a:rPr lang="en-AU" b="1" i="0" u="none" strike="noStrike" dirty="0">
                <a:solidFill>
                  <a:srgbClr val="000000"/>
                </a:solidFill>
                <a:effectLst/>
              </a:rPr>
              <a:t>How to design algorithms: </a:t>
            </a:r>
            <a:r>
              <a:rPr lang="en-AU" b="0" i="0" u="none" strike="noStrike" dirty="0">
                <a:solidFill>
                  <a:srgbClr val="000000"/>
                </a:solidFill>
                <a:effectLst/>
              </a:rPr>
              <a:t>The first step is choosing the right </a:t>
            </a:r>
            <a:r>
              <a:rPr lang="en-AU" b="1" i="0" u="none" strike="noStrike" dirty="0">
                <a:solidFill>
                  <a:srgbClr val="000000"/>
                </a:solidFill>
                <a:effectLst/>
              </a:rPr>
              <a:t>approach</a:t>
            </a:r>
            <a:r>
              <a:rPr lang="en-AU" b="0" i="0" u="none" strike="noStrike" dirty="0">
                <a:solidFill>
                  <a:srgbClr val="000000"/>
                </a:solidFill>
                <a:effectLst/>
              </a:rPr>
              <a:t> to solve a problem.</a:t>
            </a:r>
          </a:p>
          <a:p>
            <a:pPr algn="l">
              <a:buFont typeface="+mj-lt"/>
              <a:buAutoNum type="arabicPeriod"/>
            </a:pPr>
            <a:r>
              <a:rPr lang="en-AU" b="1" i="0" u="none" strike="noStrike" dirty="0">
                <a:solidFill>
                  <a:srgbClr val="000000"/>
                </a:solidFill>
                <a:effectLst/>
              </a:rPr>
              <a:t>How to express algorithms</a:t>
            </a:r>
            <a:endParaRPr lang="en-AU" b="0" i="0" u="none" strike="noStrike" dirty="0">
              <a:solidFill>
                <a:srgbClr val="000000"/>
              </a:solidFill>
              <a:effectLst/>
            </a:endParaRPr>
          </a:p>
          <a:p>
            <a:pPr marL="742950" lvl="1" indent="-285750" algn="l">
              <a:buFont typeface="+mj-lt"/>
              <a:buAutoNum type="arabicPeriod"/>
            </a:pPr>
            <a:r>
              <a:rPr lang="en-AU" b="0" i="0" u="none" strike="noStrike" dirty="0">
                <a:solidFill>
                  <a:srgbClr val="000000"/>
                </a:solidFill>
                <a:effectLst/>
              </a:rPr>
              <a:t>Algorithms can be represented using:</a:t>
            </a:r>
          </a:p>
          <a:p>
            <a:pPr marL="1143000" lvl="2" indent="-228600" algn="l">
              <a:buFont typeface="+mj-lt"/>
              <a:buAutoNum type="arabicPeriod"/>
            </a:pPr>
            <a:r>
              <a:rPr lang="en-AU" b="1" i="0" u="none" strike="noStrike" dirty="0">
                <a:solidFill>
                  <a:srgbClr val="000000"/>
                </a:solidFill>
                <a:effectLst/>
              </a:rPr>
              <a:t>Pseudocode</a:t>
            </a:r>
            <a:r>
              <a:rPr lang="en-AU" b="0" i="0" u="none" strike="noStrike" dirty="0">
                <a:solidFill>
                  <a:srgbClr val="000000"/>
                </a:solidFill>
                <a:effectLst/>
              </a:rPr>
              <a:t> – High-level step-by-step instructions.</a:t>
            </a:r>
          </a:p>
          <a:p>
            <a:pPr marL="1143000" lvl="2" indent="-228600" algn="l">
              <a:buFont typeface="+mj-lt"/>
              <a:buAutoNum type="arabicPeriod"/>
            </a:pPr>
            <a:r>
              <a:rPr lang="en-AU" b="1" i="0" u="none" strike="noStrike" dirty="0">
                <a:solidFill>
                  <a:srgbClr val="000000"/>
                </a:solidFill>
                <a:effectLst/>
              </a:rPr>
              <a:t>Flowcharts</a:t>
            </a:r>
            <a:r>
              <a:rPr lang="en-AU" b="0" i="0" u="none" strike="noStrike" dirty="0">
                <a:solidFill>
                  <a:srgbClr val="000000"/>
                </a:solidFill>
                <a:effectLst/>
              </a:rPr>
              <a:t> – Visual representation of decision-making steps.</a:t>
            </a:r>
          </a:p>
          <a:p>
            <a:pPr marL="1143000" lvl="2" indent="-228600" algn="l">
              <a:buFont typeface="+mj-lt"/>
              <a:buAutoNum type="arabicPeriod"/>
            </a:pPr>
            <a:r>
              <a:rPr lang="en-AU" b="1" i="0" u="none" strike="noStrike" dirty="0">
                <a:solidFill>
                  <a:srgbClr val="000000"/>
                </a:solidFill>
                <a:effectLst/>
              </a:rPr>
              <a:t>Programming languages</a:t>
            </a:r>
            <a:r>
              <a:rPr lang="en-AU" b="0" i="0" u="none" strike="noStrike" dirty="0">
                <a:solidFill>
                  <a:srgbClr val="000000"/>
                </a:solidFill>
                <a:effectLst/>
              </a:rPr>
              <a:t> – Implementing algorithms in code (Python, Java, etc.).</a:t>
            </a:r>
          </a:p>
          <a:p>
            <a:pPr algn="l">
              <a:buFont typeface="+mj-lt"/>
              <a:buAutoNum type="arabicPeriod"/>
            </a:pPr>
            <a:r>
              <a:rPr lang="en-AU" b="1" i="0" u="none" strike="noStrike" dirty="0">
                <a:solidFill>
                  <a:srgbClr val="000000"/>
                </a:solidFill>
                <a:effectLst/>
              </a:rPr>
              <a:t>Proving correctness</a:t>
            </a:r>
            <a:endParaRPr lang="en-AU" b="0" i="0" u="none" strike="noStrike" dirty="0">
              <a:solidFill>
                <a:srgbClr val="000000"/>
              </a:solidFill>
              <a:effectLst/>
            </a:endParaRPr>
          </a:p>
          <a:p>
            <a:pPr marL="742950" lvl="1" indent="-285750" algn="l">
              <a:buFont typeface="+mj-lt"/>
              <a:buAutoNum type="arabicPeriod"/>
            </a:pPr>
            <a:r>
              <a:rPr lang="en-AU" b="0" i="0" u="none" strike="noStrike" dirty="0">
                <a:solidFill>
                  <a:srgbClr val="000000"/>
                </a:solidFill>
                <a:effectLst/>
              </a:rPr>
              <a:t>An algorithm must always produce the correct output for every valid input.</a:t>
            </a:r>
          </a:p>
          <a:p>
            <a:pPr marL="742950" lvl="1" indent="-285750" algn="l">
              <a:buFont typeface="+mj-lt"/>
              <a:buAutoNum type="arabicPeriod"/>
            </a:pPr>
            <a:r>
              <a:rPr lang="en-AU" b="0" i="0" u="none" strike="noStrike" dirty="0">
                <a:solidFill>
                  <a:srgbClr val="000000"/>
                </a:solidFill>
                <a:effectLst/>
              </a:rPr>
              <a:t>Proof techniques include:</a:t>
            </a:r>
          </a:p>
          <a:p>
            <a:pPr marL="1143000" lvl="2" indent="-228600" algn="l">
              <a:buFont typeface="+mj-lt"/>
              <a:buAutoNum type="arabicPeriod"/>
            </a:pPr>
            <a:r>
              <a:rPr lang="en-AU" b="1" i="0" u="none" strike="noStrike" dirty="0">
                <a:solidFill>
                  <a:srgbClr val="000000"/>
                </a:solidFill>
                <a:effectLst/>
              </a:rPr>
              <a:t>Induction</a:t>
            </a:r>
            <a:r>
              <a:rPr lang="en-AU" b="0" i="0" u="none" strike="noStrike" dirty="0">
                <a:solidFill>
                  <a:srgbClr val="000000"/>
                </a:solidFill>
                <a:effectLst/>
              </a:rPr>
              <a:t> – Showing correctness step by step.</a:t>
            </a:r>
          </a:p>
          <a:p>
            <a:pPr marL="1143000" lvl="2" indent="-228600" algn="l">
              <a:buFont typeface="+mj-lt"/>
              <a:buAutoNum type="arabicPeriod"/>
            </a:pPr>
            <a:r>
              <a:rPr lang="en-AU" b="1" i="0" u="none" strike="noStrike" dirty="0">
                <a:solidFill>
                  <a:srgbClr val="000000"/>
                </a:solidFill>
                <a:effectLst/>
              </a:rPr>
              <a:t>Contradiction</a:t>
            </a:r>
            <a:r>
              <a:rPr lang="en-AU" b="0" i="0" u="none" strike="noStrike" dirty="0">
                <a:solidFill>
                  <a:srgbClr val="000000"/>
                </a:solidFill>
                <a:effectLst/>
              </a:rPr>
              <a:t> – Assuming the opposite and proving it false.</a:t>
            </a:r>
          </a:p>
          <a:p>
            <a:pPr algn="l">
              <a:buFont typeface="+mj-lt"/>
              <a:buAutoNum type="arabicPeriod"/>
            </a:pPr>
            <a:r>
              <a:rPr lang="en-AU" b="1" i="0" u="none" strike="noStrike" dirty="0">
                <a:solidFill>
                  <a:srgbClr val="000000"/>
                </a:solidFill>
                <a:effectLst/>
              </a:rPr>
              <a:t>Efficiency</a:t>
            </a:r>
            <a:endParaRPr lang="en-AU" b="0" i="0" u="none" strike="noStrike" dirty="0">
              <a:solidFill>
                <a:srgbClr val="000000"/>
              </a:solidFill>
              <a:effectLst/>
            </a:endParaRPr>
          </a:p>
          <a:p>
            <a:pPr marL="742950" lvl="1" indent="-285750" algn="l">
              <a:buFont typeface="+mj-lt"/>
              <a:buAutoNum type="arabicPeriod"/>
            </a:pPr>
            <a:r>
              <a:rPr lang="en-AU" b="1" i="0" u="none" strike="noStrike" dirty="0">
                <a:solidFill>
                  <a:srgbClr val="000000"/>
                </a:solidFill>
                <a:effectLst/>
              </a:rPr>
              <a:t>Theoretical analysis</a:t>
            </a:r>
            <a:r>
              <a:rPr lang="en-AU" b="0" i="0" u="none" strike="noStrike" dirty="0">
                <a:solidFill>
                  <a:srgbClr val="000000"/>
                </a:solidFill>
                <a:effectLst/>
              </a:rPr>
              <a:t>: Uses </a:t>
            </a:r>
            <a:r>
              <a:rPr lang="en-AU" b="1" i="0" u="none" strike="noStrike" dirty="0">
                <a:solidFill>
                  <a:srgbClr val="000000"/>
                </a:solidFill>
                <a:effectLst/>
              </a:rPr>
              <a:t>Big-O notation </a:t>
            </a:r>
            <a:r>
              <a:rPr lang="en-AU" b="0" i="0" u="none" strike="noStrike" dirty="0">
                <a:solidFill>
                  <a:srgbClr val="000000"/>
                </a:solidFill>
                <a:effectLst/>
              </a:rPr>
              <a:t>(study later) to estimate performance based on input size.</a:t>
            </a:r>
          </a:p>
          <a:p>
            <a:pPr marL="742950" lvl="1" indent="-285750" algn="l">
              <a:buFont typeface="+mj-lt"/>
              <a:buAutoNum type="arabicPeriod"/>
            </a:pPr>
            <a:r>
              <a:rPr lang="en-AU" b="1" i="0" u="none" strike="noStrike" dirty="0">
                <a:solidFill>
                  <a:srgbClr val="000000"/>
                </a:solidFill>
                <a:effectLst/>
              </a:rPr>
              <a:t>Empirical analysis</a:t>
            </a:r>
            <a:r>
              <a:rPr lang="en-AU" b="0" i="0" u="none" strike="noStrike" dirty="0">
                <a:solidFill>
                  <a:srgbClr val="000000"/>
                </a:solidFill>
                <a:effectLst/>
              </a:rPr>
              <a:t>: Running the algorithm with different inputs to measure actual runtime.</a:t>
            </a:r>
          </a:p>
          <a:p>
            <a:pPr algn="l">
              <a:buFont typeface="+mj-lt"/>
              <a:buAutoNum type="arabicPeriod"/>
            </a:pPr>
            <a:r>
              <a:rPr lang="en-AU" b="1" i="0" u="none" strike="noStrike" dirty="0">
                <a:solidFill>
                  <a:srgbClr val="000000"/>
                </a:solidFill>
                <a:effectLst/>
              </a:rPr>
              <a:t>Optimality</a:t>
            </a:r>
            <a:r>
              <a:rPr lang="en-AU" b="0" i="0" u="none" strike="noStrike" dirty="0">
                <a:solidFill>
                  <a:srgbClr val="000000"/>
                </a:solidFill>
                <a:effectLst/>
              </a:rPr>
              <a:t>: The best algorithm for a problem is not just </a:t>
            </a:r>
            <a:r>
              <a:rPr lang="en-AU" b="1" i="0" u="none" strike="noStrike" dirty="0">
                <a:solidFill>
                  <a:srgbClr val="000000"/>
                </a:solidFill>
                <a:effectLst/>
              </a:rPr>
              <a:t>correct</a:t>
            </a:r>
            <a:r>
              <a:rPr lang="en-AU" b="0" i="0" u="none" strike="noStrike" dirty="0">
                <a:solidFill>
                  <a:srgbClr val="000000"/>
                </a:solidFill>
                <a:effectLst/>
              </a:rPr>
              <a:t> but also </a:t>
            </a:r>
            <a:r>
              <a:rPr lang="en-AU" b="1" i="0" u="none" strike="noStrike" dirty="0">
                <a:solidFill>
                  <a:srgbClr val="000000"/>
                </a:solidFill>
                <a:effectLst/>
              </a:rPr>
              <a:t>optimal</a:t>
            </a:r>
            <a:r>
              <a:rPr lang="en-AU" b="0" i="0" u="none" strike="noStrike" dirty="0">
                <a:solidFill>
                  <a:srgbClr val="000000"/>
                </a:solidFill>
                <a:effectLst/>
              </a:rPr>
              <a:t>—it should run in the least possible time and use minimal resources.</a:t>
            </a:r>
          </a:p>
          <a:p>
            <a:endParaRPr lang="en-US" dirty="0">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lstStyle>
            <a:lvl1pPr defTabSz="966702">
              <a:defRPr sz="2400">
                <a:solidFill>
                  <a:schemeClr val="tx1"/>
                </a:solidFill>
                <a:latin typeface="Times New Roman" charset="0"/>
                <a:ea typeface="ＭＳ Ｐゴシック" charset="0"/>
                <a:cs typeface="ＭＳ Ｐゴシック" charset="0"/>
              </a:defRPr>
            </a:lvl1pPr>
            <a:lvl2pPr marL="742883" indent="-285725" defTabSz="966702">
              <a:defRPr sz="2400">
                <a:solidFill>
                  <a:schemeClr val="tx1"/>
                </a:solidFill>
                <a:latin typeface="Times New Roman" charset="0"/>
                <a:ea typeface="ＭＳ Ｐゴシック" charset="0"/>
              </a:defRPr>
            </a:lvl2pPr>
            <a:lvl3pPr marL="1142898" indent="-228580" defTabSz="966702">
              <a:defRPr sz="2400">
                <a:solidFill>
                  <a:schemeClr val="tx1"/>
                </a:solidFill>
                <a:latin typeface="Times New Roman" charset="0"/>
                <a:ea typeface="ＭＳ Ｐゴシック" charset="0"/>
              </a:defRPr>
            </a:lvl3pPr>
            <a:lvl4pPr marL="1600057" indent="-228580" defTabSz="966702">
              <a:defRPr sz="2400">
                <a:solidFill>
                  <a:schemeClr val="tx1"/>
                </a:solidFill>
                <a:latin typeface="Times New Roman" charset="0"/>
                <a:ea typeface="ＭＳ Ｐゴシック" charset="0"/>
              </a:defRPr>
            </a:lvl4pPr>
            <a:lvl5pPr marL="2057217" indent="-228580" defTabSz="966702">
              <a:defRPr sz="2400">
                <a:solidFill>
                  <a:schemeClr val="tx1"/>
                </a:solidFill>
                <a:latin typeface="Times New Roman" charset="0"/>
                <a:ea typeface="ＭＳ Ｐゴシック" charset="0"/>
              </a:defRPr>
            </a:lvl5pPr>
            <a:lvl6pPr marL="251437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6pPr>
            <a:lvl7pPr marL="297153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7pPr>
            <a:lvl8pPr marL="342869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8pPr>
            <a:lvl9pPr marL="388585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9pPr>
          </a:lstStyle>
          <a:p>
            <a:fld id="{941BF21D-ECF8-E147-B89A-118EAD14DC1A}" type="slidenum">
              <a:rPr lang="en-US" sz="1200"/>
              <a:pPr/>
              <a:t>10</a:t>
            </a:fld>
            <a:endParaRPr lang="en-US" sz="1200"/>
          </a:p>
        </p:txBody>
      </p:sp>
      <p:sp>
        <p:nvSpPr>
          <p:cNvPr id="32770" name="Rectangle 2"/>
          <p:cNvSpPr>
            <a:spLocks noGrp="1" noRot="1" noChangeAspect="1" noChangeArrowheads="1" noTextEdit="1"/>
          </p:cNvSpPr>
          <p:nvPr>
            <p:ph type="sldImg"/>
          </p:nvPr>
        </p:nvSpPr>
        <p:spPr>
          <a:solidFill>
            <a:srgbClr val="FFFFFF"/>
          </a:solidFill>
          <a:ln/>
        </p:spPr>
      </p:sp>
      <p:sp>
        <p:nvSpPr>
          <p:cNvPr id="32771"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algn="l"/>
            <a:r>
              <a:rPr lang="en-AU" b="0" i="0" u="none" strike="noStrike" dirty="0">
                <a:solidFill>
                  <a:srgbClr val="000000"/>
                </a:solidFill>
                <a:effectLst/>
                <a:latin typeface="-webkit-standard"/>
              </a:rPr>
              <a:t>Designing an efficient algorithm requires </a:t>
            </a:r>
            <a:r>
              <a:rPr lang="en-AU" b="1" i="0" u="none" strike="noStrike" dirty="0">
                <a:solidFill>
                  <a:srgbClr val="000000"/>
                </a:solidFill>
                <a:effectLst/>
              </a:rPr>
              <a:t>a structured approach</a:t>
            </a:r>
            <a:r>
              <a:rPr lang="en-AU" b="0" i="0" u="none" strike="noStrike" dirty="0">
                <a:solidFill>
                  <a:srgbClr val="000000"/>
                </a:solidFill>
                <a:effectLst/>
                <a:latin typeface="-webkit-standard"/>
              </a:rPr>
              <a:t>. This process ensures that the algorithm is </a:t>
            </a:r>
            <a:r>
              <a:rPr lang="en-AU" b="1" i="0" u="none" strike="noStrike" dirty="0">
                <a:solidFill>
                  <a:srgbClr val="000000"/>
                </a:solidFill>
                <a:effectLst/>
              </a:rPr>
              <a:t>correct, efficient, and practical</a:t>
            </a:r>
            <a:r>
              <a:rPr lang="en-AU" b="0" i="0" u="none" strike="noStrike" dirty="0">
                <a:solidFill>
                  <a:srgbClr val="000000"/>
                </a:solidFill>
                <a:effectLst/>
                <a:latin typeface="-webkit-standard"/>
              </a:rPr>
              <a:t>.</a:t>
            </a:r>
            <a:endParaRPr lang="en-AU" b="1" i="0" u="none" strike="noStrike" dirty="0">
              <a:solidFill>
                <a:srgbClr val="000000"/>
              </a:solidFill>
              <a:effectLst/>
            </a:endParaRPr>
          </a:p>
          <a:p>
            <a:pPr algn="l"/>
            <a:endParaRPr lang="en-AU" b="1" i="0" u="none" strike="noStrike" dirty="0">
              <a:solidFill>
                <a:srgbClr val="000000"/>
              </a:solidFill>
              <a:effectLst/>
            </a:endParaRPr>
          </a:p>
          <a:p>
            <a:pPr algn="l"/>
            <a:r>
              <a:rPr lang="en-AU" b="1" i="0" u="none" strike="noStrike" dirty="0">
                <a:solidFill>
                  <a:srgbClr val="000000"/>
                </a:solidFill>
                <a:effectLst/>
              </a:rPr>
              <a:t>Steps in the Algorithm Design and Analysis Process</a:t>
            </a:r>
          </a:p>
          <a:p>
            <a:pPr algn="l">
              <a:buFont typeface="+mj-lt"/>
              <a:buAutoNum type="arabicPeriod"/>
            </a:pPr>
            <a:r>
              <a:rPr lang="en-AU" b="1" i="0" u="none" strike="noStrike" dirty="0">
                <a:solidFill>
                  <a:srgbClr val="000000"/>
                </a:solidFill>
                <a:effectLst/>
              </a:rPr>
              <a:t>Understand the Problem</a:t>
            </a:r>
            <a:endParaRPr lang="en-AU" b="0" i="0" u="none" strike="noStrike" dirty="0">
              <a:solidFill>
                <a:srgbClr val="000000"/>
              </a:solidFill>
              <a:effectLst/>
            </a:endParaRPr>
          </a:p>
          <a:p>
            <a:pPr marL="742950" lvl="1" indent="-285750" algn="l">
              <a:buFont typeface="+mj-lt"/>
              <a:buAutoNum type="arabicPeriod"/>
            </a:pPr>
            <a:r>
              <a:rPr lang="en-AU" b="0" i="0" u="none" strike="noStrike" dirty="0">
                <a:solidFill>
                  <a:srgbClr val="000000"/>
                </a:solidFill>
                <a:effectLst/>
              </a:rPr>
              <a:t>Clearly define </a:t>
            </a:r>
            <a:r>
              <a:rPr lang="en-AU" b="1" i="0" u="none" strike="noStrike" dirty="0">
                <a:solidFill>
                  <a:srgbClr val="000000"/>
                </a:solidFill>
                <a:effectLst/>
              </a:rPr>
              <a:t>input, output, constraints, and requirements</a:t>
            </a:r>
            <a:r>
              <a:rPr lang="en-AU" b="0" i="0" u="none" strike="noStrike" dirty="0">
                <a:solidFill>
                  <a:srgbClr val="000000"/>
                </a:solidFill>
                <a:effectLst/>
              </a:rPr>
              <a:t>.</a:t>
            </a:r>
          </a:p>
          <a:p>
            <a:pPr marL="742950" lvl="1" indent="-285750" algn="l">
              <a:buFont typeface="+mj-lt"/>
              <a:buAutoNum type="arabicPeriod"/>
            </a:pPr>
            <a:r>
              <a:rPr lang="en-AU" b="0" i="0" u="none" strike="noStrike" dirty="0">
                <a:solidFill>
                  <a:srgbClr val="000000"/>
                </a:solidFill>
                <a:effectLst/>
              </a:rPr>
              <a:t>Identify </a:t>
            </a:r>
            <a:r>
              <a:rPr lang="en-AU" b="1" i="0" u="none" strike="noStrike" dirty="0">
                <a:solidFill>
                  <a:srgbClr val="000000"/>
                </a:solidFill>
                <a:effectLst/>
              </a:rPr>
              <a:t>edge cases</a:t>
            </a:r>
            <a:r>
              <a:rPr lang="en-AU" b="0" i="0" u="none" strike="noStrike" dirty="0">
                <a:solidFill>
                  <a:srgbClr val="000000"/>
                </a:solidFill>
                <a:effectLst/>
              </a:rPr>
              <a:t> that might break the solution.</a:t>
            </a:r>
          </a:p>
          <a:p>
            <a:pPr algn="l">
              <a:buFont typeface="+mj-lt"/>
              <a:buAutoNum type="arabicPeriod"/>
            </a:pPr>
            <a:r>
              <a:rPr lang="en-AU" b="1" i="0" u="none" strike="noStrike" dirty="0">
                <a:solidFill>
                  <a:srgbClr val="000000"/>
                </a:solidFill>
                <a:effectLst/>
              </a:rPr>
              <a:t>Decide on Computational Means</a:t>
            </a:r>
            <a:endParaRPr lang="en-AU" b="0" i="0" u="none" strike="noStrike" dirty="0">
              <a:solidFill>
                <a:srgbClr val="000000"/>
              </a:solidFill>
              <a:effectLst/>
            </a:endParaRPr>
          </a:p>
          <a:p>
            <a:pPr marL="742950" lvl="1" indent="-285750" algn="l">
              <a:buFont typeface="+mj-lt"/>
              <a:buAutoNum type="arabicPeriod"/>
            </a:pPr>
            <a:r>
              <a:rPr lang="en-AU" b="1" i="0" u="none" strike="noStrike" dirty="0">
                <a:solidFill>
                  <a:srgbClr val="000000"/>
                </a:solidFill>
                <a:effectLst/>
              </a:rPr>
              <a:t>Exact vs. Approximate Solutions</a:t>
            </a:r>
            <a:r>
              <a:rPr lang="en-AU" b="0" i="0" u="none" strike="noStrike" dirty="0">
                <a:solidFill>
                  <a:srgbClr val="000000"/>
                </a:solidFill>
                <a:effectLst/>
              </a:rPr>
              <a:t>:</a:t>
            </a:r>
          </a:p>
          <a:p>
            <a:pPr marL="1143000" lvl="2" indent="-228600" algn="l">
              <a:buFont typeface="+mj-lt"/>
              <a:buAutoNum type="arabicPeriod"/>
            </a:pPr>
            <a:r>
              <a:rPr lang="en-AU" b="0" i="0" u="none" strike="noStrike" dirty="0">
                <a:solidFill>
                  <a:srgbClr val="000000"/>
                </a:solidFill>
                <a:effectLst/>
              </a:rPr>
              <a:t>Some problems require a </a:t>
            </a:r>
            <a:r>
              <a:rPr lang="en-AU" b="1" i="0" u="none" strike="noStrike" dirty="0">
                <a:solidFill>
                  <a:srgbClr val="000000"/>
                </a:solidFill>
                <a:effectLst/>
              </a:rPr>
              <a:t>precise solution</a:t>
            </a:r>
            <a:r>
              <a:rPr lang="en-AU" b="0" i="0" u="none" strike="noStrike" dirty="0">
                <a:solidFill>
                  <a:srgbClr val="000000"/>
                </a:solidFill>
                <a:effectLst/>
              </a:rPr>
              <a:t> (e.g., sorting).</a:t>
            </a:r>
          </a:p>
          <a:p>
            <a:pPr marL="1143000" lvl="2" indent="-228600" algn="l">
              <a:buFont typeface="+mj-lt"/>
              <a:buAutoNum type="arabicPeriod"/>
            </a:pPr>
            <a:r>
              <a:rPr lang="en-AU" b="0" i="0" u="none" strike="noStrike" dirty="0">
                <a:solidFill>
                  <a:srgbClr val="000000"/>
                </a:solidFill>
                <a:effectLst/>
              </a:rPr>
              <a:t>Others can use an </a:t>
            </a:r>
            <a:r>
              <a:rPr lang="en-AU" b="1" i="0" u="none" strike="noStrike" dirty="0">
                <a:solidFill>
                  <a:srgbClr val="000000"/>
                </a:solidFill>
                <a:effectLst/>
              </a:rPr>
              <a:t>approximate approach</a:t>
            </a:r>
            <a:r>
              <a:rPr lang="en-AU" b="0" i="0" u="none" strike="noStrike" dirty="0">
                <a:solidFill>
                  <a:srgbClr val="000000"/>
                </a:solidFill>
                <a:effectLst/>
              </a:rPr>
              <a:t> (e.g., AI and machine learning).</a:t>
            </a:r>
          </a:p>
          <a:p>
            <a:pPr marL="742950" lvl="1" indent="-285750" algn="l">
              <a:buFont typeface="+mj-lt"/>
              <a:buAutoNum type="arabicPeriod"/>
            </a:pPr>
            <a:r>
              <a:rPr lang="en-AU" b="1" i="0" u="none" strike="noStrike" dirty="0">
                <a:solidFill>
                  <a:srgbClr val="000000"/>
                </a:solidFill>
                <a:effectLst/>
              </a:rPr>
              <a:t>Data Structures</a:t>
            </a:r>
            <a:r>
              <a:rPr lang="en-AU" b="0" i="0" u="none" strike="noStrike" dirty="0">
                <a:solidFill>
                  <a:srgbClr val="000000"/>
                </a:solidFill>
                <a:effectLst/>
              </a:rPr>
              <a:t>: Choose the best </a:t>
            </a:r>
            <a:r>
              <a:rPr lang="en-AU" b="1" i="0" u="none" strike="noStrike" dirty="0">
                <a:solidFill>
                  <a:srgbClr val="000000"/>
                </a:solidFill>
                <a:effectLst/>
              </a:rPr>
              <a:t>list, stack, queue, tree, or graph</a:t>
            </a:r>
            <a:r>
              <a:rPr lang="en-AU" b="0" i="0" u="none" strike="noStrike" dirty="0">
                <a:solidFill>
                  <a:srgbClr val="000000"/>
                </a:solidFill>
                <a:effectLst/>
              </a:rPr>
              <a:t>.</a:t>
            </a:r>
          </a:p>
          <a:p>
            <a:pPr marL="742950" lvl="1" indent="-285750" algn="l">
              <a:buFont typeface="+mj-lt"/>
              <a:buAutoNum type="arabicPeriod"/>
            </a:pPr>
            <a:r>
              <a:rPr lang="en-AU" b="1" i="0" u="none" strike="noStrike" dirty="0">
                <a:solidFill>
                  <a:srgbClr val="000000"/>
                </a:solidFill>
                <a:effectLst/>
              </a:rPr>
              <a:t>Algorithm Design Techniques</a:t>
            </a:r>
            <a:r>
              <a:rPr lang="en-AU" b="0" i="0" u="none" strike="noStrike" dirty="0">
                <a:solidFill>
                  <a:srgbClr val="000000"/>
                </a:solidFill>
                <a:effectLst/>
              </a:rPr>
              <a:t>: Decide whether to use </a:t>
            </a:r>
            <a:r>
              <a:rPr lang="en-AU" b="1" i="0" u="none" strike="noStrike" dirty="0">
                <a:solidFill>
                  <a:srgbClr val="000000"/>
                </a:solidFill>
                <a:effectLst/>
              </a:rPr>
              <a:t>Brute Force, Divide &amp; Conquer, Greedy, or Dynamic Programming</a:t>
            </a:r>
            <a:r>
              <a:rPr lang="en-AU" b="0" i="0" u="none" strike="noStrike" dirty="0">
                <a:solidFill>
                  <a:srgbClr val="000000"/>
                </a:solidFill>
                <a:effectLst/>
              </a:rPr>
              <a:t>.</a:t>
            </a:r>
          </a:p>
          <a:p>
            <a:pPr algn="l">
              <a:buFont typeface="+mj-lt"/>
              <a:buAutoNum type="arabicPeriod"/>
            </a:pPr>
            <a:r>
              <a:rPr lang="en-AU" b="1" i="0" u="none" strike="noStrike" dirty="0">
                <a:solidFill>
                  <a:srgbClr val="000000"/>
                </a:solidFill>
                <a:effectLst/>
              </a:rPr>
              <a:t>Design the Algorithm</a:t>
            </a:r>
            <a:endParaRPr lang="en-AU" b="0" i="0" u="none" strike="noStrike" dirty="0">
              <a:solidFill>
                <a:srgbClr val="000000"/>
              </a:solidFill>
              <a:effectLst/>
            </a:endParaRPr>
          </a:p>
          <a:p>
            <a:pPr marL="742950" lvl="1" indent="-285750" algn="l">
              <a:buFont typeface="+mj-lt"/>
              <a:buAutoNum type="arabicPeriod"/>
            </a:pPr>
            <a:r>
              <a:rPr lang="en-AU" b="0" i="0" u="none" strike="noStrike" dirty="0">
                <a:solidFill>
                  <a:srgbClr val="000000"/>
                </a:solidFill>
                <a:effectLst/>
              </a:rPr>
              <a:t>Develop a </a:t>
            </a:r>
            <a:r>
              <a:rPr lang="en-AU" b="1" i="0" u="none" strike="noStrike" dirty="0">
                <a:solidFill>
                  <a:srgbClr val="000000"/>
                </a:solidFill>
                <a:effectLst/>
              </a:rPr>
              <a:t>step-by-step approach</a:t>
            </a:r>
            <a:r>
              <a:rPr lang="en-AU" b="0" i="0" u="none" strike="noStrike" dirty="0">
                <a:solidFill>
                  <a:srgbClr val="000000"/>
                </a:solidFill>
                <a:effectLst/>
              </a:rPr>
              <a:t> to solve the problem.</a:t>
            </a:r>
          </a:p>
          <a:p>
            <a:pPr marL="742950" lvl="1" indent="-285750" algn="l">
              <a:buFont typeface="+mj-lt"/>
              <a:buAutoNum type="arabicPeriod"/>
            </a:pPr>
            <a:r>
              <a:rPr lang="en-AU" b="0" i="0" u="none" strike="noStrike" dirty="0">
                <a:solidFill>
                  <a:srgbClr val="000000"/>
                </a:solidFill>
                <a:effectLst/>
              </a:rPr>
              <a:t>Consider </a:t>
            </a:r>
            <a:r>
              <a:rPr lang="en-AU" b="1" i="0" u="none" strike="noStrike" dirty="0">
                <a:solidFill>
                  <a:srgbClr val="000000"/>
                </a:solidFill>
                <a:effectLst/>
              </a:rPr>
              <a:t>efficiency</a:t>
            </a:r>
            <a:r>
              <a:rPr lang="en-AU" b="0" i="0" u="none" strike="noStrike" dirty="0">
                <a:solidFill>
                  <a:srgbClr val="000000"/>
                </a:solidFill>
                <a:effectLst/>
              </a:rPr>
              <a:t> and </a:t>
            </a:r>
            <a:r>
              <a:rPr lang="en-AU" b="1" i="0" u="none" strike="noStrike" dirty="0">
                <a:solidFill>
                  <a:srgbClr val="000000"/>
                </a:solidFill>
                <a:effectLst/>
              </a:rPr>
              <a:t>scalability</a:t>
            </a:r>
            <a:r>
              <a:rPr lang="en-AU" b="0" i="0" u="none" strike="noStrike" dirty="0">
                <a:solidFill>
                  <a:srgbClr val="000000"/>
                </a:solidFill>
                <a:effectLst/>
              </a:rPr>
              <a:t>.</a:t>
            </a:r>
          </a:p>
          <a:p>
            <a:pPr algn="l">
              <a:buFont typeface="+mj-lt"/>
              <a:buAutoNum type="arabicPeriod"/>
            </a:pPr>
            <a:r>
              <a:rPr lang="en-AU" b="1" i="0" u="none" strike="noStrike" dirty="0">
                <a:solidFill>
                  <a:srgbClr val="000000"/>
                </a:solidFill>
                <a:effectLst/>
              </a:rPr>
              <a:t>Prove Correctness</a:t>
            </a:r>
            <a:endParaRPr lang="en-AU" b="0" i="0" u="none" strike="noStrike" dirty="0">
              <a:solidFill>
                <a:srgbClr val="000000"/>
              </a:solidFill>
              <a:effectLst/>
            </a:endParaRPr>
          </a:p>
          <a:p>
            <a:pPr marL="742950" lvl="1" indent="-285750" algn="l">
              <a:buFont typeface="+mj-lt"/>
              <a:buAutoNum type="arabicPeriod"/>
            </a:pPr>
            <a:r>
              <a:rPr lang="en-AU" b="0" i="0" u="none" strike="noStrike" dirty="0">
                <a:solidFill>
                  <a:srgbClr val="000000"/>
                </a:solidFill>
                <a:effectLst/>
              </a:rPr>
              <a:t>Ensure the algorithm </a:t>
            </a:r>
            <a:r>
              <a:rPr lang="en-AU" b="1" i="0" u="none" strike="noStrike" dirty="0">
                <a:solidFill>
                  <a:srgbClr val="000000"/>
                </a:solidFill>
                <a:effectLst/>
              </a:rPr>
              <a:t>works for all cases</a:t>
            </a:r>
            <a:r>
              <a:rPr lang="en-AU" b="0" i="0" u="none" strike="noStrike" dirty="0">
                <a:solidFill>
                  <a:srgbClr val="000000"/>
                </a:solidFill>
                <a:effectLst/>
              </a:rPr>
              <a:t>, including </a:t>
            </a:r>
            <a:r>
              <a:rPr lang="en-AU" b="1" i="0" u="none" strike="noStrike" dirty="0">
                <a:solidFill>
                  <a:srgbClr val="000000"/>
                </a:solidFill>
                <a:effectLst/>
              </a:rPr>
              <a:t>edge cases</a:t>
            </a:r>
            <a:r>
              <a:rPr lang="en-AU" b="0" i="0" u="none" strike="noStrike" dirty="0">
                <a:solidFill>
                  <a:srgbClr val="000000"/>
                </a:solidFill>
                <a:effectLst/>
              </a:rPr>
              <a:t>.</a:t>
            </a:r>
          </a:p>
          <a:p>
            <a:pPr marL="742950" lvl="1" indent="-285750" algn="l">
              <a:buFont typeface="+mj-lt"/>
              <a:buAutoNum type="arabicPeriod"/>
            </a:pPr>
            <a:r>
              <a:rPr lang="en-AU" b="0" i="0" u="none" strike="noStrike" dirty="0">
                <a:solidFill>
                  <a:srgbClr val="000000"/>
                </a:solidFill>
                <a:effectLst/>
              </a:rPr>
              <a:t>Use </a:t>
            </a:r>
            <a:r>
              <a:rPr lang="en-AU" b="1" i="0" u="none" strike="noStrike" dirty="0">
                <a:solidFill>
                  <a:srgbClr val="000000"/>
                </a:solidFill>
                <a:effectLst/>
              </a:rPr>
              <a:t>mathematical proofs</a:t>
            </a:r>
            <a:r>
              <a:rPr lang="en-AU" b="0" i="0" u="none" strike="noStrike" dirty="0">
                <a:solidFill>
                  <a:srgbClr val="000000"/>
                </a:solidFill>
                <a:effectLst/>
              </a:rPr>
              <a:t>, </a:t>
            </a:r>
            <a:r>
              <a:rPr lang="en-AU" b="1" i="0" u="none" strike="noStrike" dirty="0">
                <a:solidFill>
                  <a:srgbClr val="000000"/>
                </a:solidFill>
                <a:effectLst/>
              </a:rPr>
              <a:t>induction</a:t>
            </a:r>
            <a:r>
              <a:rPr lang="en-AU" b="0" i="0" u="none" strike="noStrike" dirty="0">
                <a:solidFill>
                  <a:srgbClr val="000000"/>
                </a:solidFill>
                <a:effectLst/>
              </a:rPr>
              <a:t>, or </a:t>
            </a:r>
            <a:r>
              <a:rPr lang="en-AU" b="1" i="0" u="none" strike="noStrike" dirty="0">
                <a:solidFill>
                  <a:srgbClr val="000000"/>
                </a:solidFill>
                <a:effectLst/>
              </a:rPr>
              <a:t>testing</a:t>
            </a:r>
            <a:r>
              <a:rPr lang="en-AU" b="0" i="0" u="none" strike="noStrike" dirty="0">
                <a:solidFill>
                  <a:srgbClr val="000000"/>
                </a:solidFill>
                <a:effectLst/>
              </a:rPr>
              <a:t> to verify correctness.</a:t>
            </a:r>
          </a:p>
          <a:p>
            <a:pPr algn="l">
              <a:buFont typeface="+mj-lt"/>
              <a:buAutoNum type="arabicPeriod"/>
            </a:pPr>
            <a:r>
              <a:rPr lang="en-AU" b="1" i="0" u="none" strike="noStrike" dirty="0" err="1">
                <a:solidFill>
                  <a:srgbClr val="000000"/>
                </a:solidFill>
                <a:effectLst/>
              </a:rPr>
              <a:t>Analyze</a:t>
            </a:r>
            <a:r>
              <a:rPr lang="en-AU" b="1" i="0" u="none" strike="noStrike" dirty="0">
                <a:solidFill>
                  <a:srgbClr val="000000"/>
                </a:solidFill>
                <a:effectLst/>
              </a:rPr>
              <a:t> the Algorithm</a:t>
            </a:r>
            <a:endParaRPr lang="en-AU" b="0" i="0" u="none" strike="noStrike" dirty="0">
              <a:solidFill>
                <a:srgbClr val="000000"/>
              </a:solidFill>
              <a:effectLst/>
            </a:endParaRPr>
          </a:p>
          <a:p>
            <a:pPr marL="742950" lvl="1" indent="-285750" algn="l">
              <a:buFont typeface="+mj-lt"/>
              <a:buAutoNum type="arabicPeriod"/>
            </a:pPr>
            <a:r>
              <a:rPr lang="en-AU" b="0" i="0" u="none" strike="noStrike" dirty="0">
                <a:solidFill>
                  <a:srgbClr val="000000"/>
                </a:solidFill>
                <a:effectLst/>
              </a:rPr>
              <a:t>Measure </a:t>
            </a:r>
            <a:r>
              <a:rPr lang="en-AU" b="1" i="0" u="none" strike="noStrike" dirty="0">
                <a:solidFill>
                  <a:srgbClr val="000000"/>
                </a:solidFill>
                <a:effectLst/>
              </a:rPr>
              <a:t>time complexity (Big-O notation)</a:t>
            </a:r>
            <a:r>
              <a:rPr lang="en-AU" b="0" i="0" u="none" strike="noStrike" dirty="0">
                <a:solidFill>
                  <a:srgbClr val="000000"/>
                </a:solidFill>
                <a:effectLst/>
              </a:rPr>
              <a:t> to evaluate performance.</a:t>
            </a:r>
          </a:p>
          <a:p>
            <a:pPr marL="742950" lvl="1" indent="-285750" algn="l">
              <a:buFont typeface="+mj-lt"/>
              <a:buAutoNum type="arabicPeriod"/>
            </a:pPr>
            <a:r>
              <a:rPr lang="en-AU" b="0" i="0" u="none" strike="noStrike" dirty="0">
                <a:solidFill>
                  <a:srgbClr val="000000"/>
                </a:solidFill>
                <a:effectLst/>
              </a:rPr>
              <a:t>Measure </a:t>
            </a:r>
            <a:r>
              <a:rPr lang="en-AU" b="1" i="0" u="none" strike="noStrike" dirty="0">
                <a:solidFill>
                  <a:srgbClr val="000000"/>
                </a:solidFill>
                <a:effectLst/>
              </a:rPr>
              <a:t>space complexity</a:t>
            </a:r>
            <a:r>
              <a:rPr lang="en-AU" b="0" i="0" u="none" strike="noStrike" dirty="0">
                <a:solidFill>
                  <a:srgbClr val="000000"/>
                </a:solidFill>
                <a:effectLst/>
              </a:rPr>
              <a:t> to ensure memory efficiency.</a:t>
            </a:r>
          </a:p>
          <a:p>
            <a:pPr algn="l">
              <a:buFont typeface="+mj-lt"/>
              <a:buAutoNum type="arabicPeriod"/>
            </a:pPr>
            <a:r>
              <a:rPr lang="en-AU" b="1" i="0" u="none" strike="noStrike" dirty="0">
                <a:solidFill>
                  <a:srgbClr val="000000"/>
                </a:solidFill>
                <a:effectLst/>
              </a:rPr>
              <a:t>Code the Algorithm</a:t>
            </a:r>
            <a:endParaRPr lang="en-AU" b="0" i="0" u="none" strike="noStrike" dirty="0">
              <a:solidFill>
                <a:srgbClr val="000000"/>
              </a:solidFill>
              <a:effectLst/>
            </a:endParaRPr>
          </a:p>
          <a:p>
            <a:pPr marL="742950" lvl="1" indent="-285750" algn="l">
              <a:buFont typeface="+mj-lt"/>
              <a:buAutoNum type="arabicPeriod"/>
            </a:pPr>
            <a:r>
              <a:rPr lang="en-AU" b="0" i="0" u="none" strike="noStrike" dirty="0">
                <a:solidFill>
                  <a:srgbClr val="000000"/>
                </a:solidFill>
                <a:effectLst/>
              </a:rPr>
              <a:t>Implement in a programming language (Python, C++, Java).</a:t>
            </a:r>
          </a:p>
          <a:p>
            <a:pPr marL="742950" lvl="1" indent="-285750" algn="l">
              <a:buFont typeface="+mj-lt"/>
              <a:buAutoNum type="arabicPeriod"/>
            </a:pPr>
            <a:r>
              <a:rPr lang="en-AU" b="0" i="0" u="none" strike="noStrike" dirty="0">
                <a:solidFill>
                  <a:srgbClr val="000000"/>
                </a:solidFill>
                <a:effectLst/>
              </a:rPr>
              <a:t>Optimize </a:t>
            </a:r>
            <a:r>
              <a:rPr lang="en-AU" b="1" i="0" u="none" strike="noStrike" dirty="0">
                <a:solidFill>
                  <a:srgbClr val="000000"/>
                </a:solidFill>
                <a:effectLst/>
              </a:rPr>
              <a:t>loops, recursion, and memory usage</a:t>
            </a:r>
            <a:r>
              <a:rPr lang="en-AU" b="0" i="0" u="none" strike="noStrike" dirty="0">
                <a:solidFill>
                  <a:srgbClr val="000000"/>
                </a:solidFill>
                <a:effectLst/>
              </a:rPr>
              <a:t>.</a:t>
            </a:r>
          </a:p>
          <a:p>
            <a:pPr marL="742950" lvl="1" indent="-285750" algn="l">
              <a:buFont typeface="+mj-lt"/>
              <a:buAutoNum type="arabicPeriod"/>
            </a:pPr>
            <a:r>
              <a:rPr lang="en-AU" b="0" i="0" u="none" strike="noStrike" dirty="0">
                <a:solidFill>
                  <a:srgbClr val="000000"/>
                </a:solidFill>
                <a:effectLst/>
              </a:rPr>
              <a:t>Test with </a:t>
            </a:r>
            <a:r>
              <a:rPr lang="en-AU" b="1" i="0" u="none" strike="noStrike" dirty="0">
                <a:solidFill>
                  <a:srgbClr val="000000"/>
                </a:solidFill>
                <a:effectLst/>
              </a:rPr>
              <a:t>small and large inputs</a:t>
            </a:r>
            <a:r>
              <a:rPr lang="en-AU" b="0" i="0" u="none" strike="noStrike" dirty="0">
                <a:solidFill>
                  <a:srgbClr val="000000"/>
                </a:solidFill>
                <a:effectLst/>
              </a:rPr>
              <a:t> to verify performance.</a:t>
            </a:r>
          </a:p>
          <a:p>
            <a:endParaRPr lang="en-US" dirty="0">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lstStyle>
            <a:lvl1pPr defTabSz="966702">
              <a:defRPr sz="2400">
                <a:solidFill>
                  <a:schemeClr val="tx1"/>
                </a:solidFill>
                <a:latin typeface="Times New Roman" charset="0"/>
                <a:ea typeface="ＭＳ Ｐゴシック" charset="0"/>
                <a:cs typeface="ＭＳ Ｐゴシック" charset="0"/>
              </a:defRPr>
            </a:lvl1pPr>
            <a:lvl2pPr marL="742883" indent="-285725" defTabSz="966702">
              <a:defRPr sz="2400">
                <a:solidFill>
                  <a:schemeClr val="tx1"/>
                </a:solidFill>
                <a:latin typeface="Times New Roman" charset="0"/>
                <a:ea typeface="ＭＳ Ｐゴシック" charset="0"/>
              </a:defRPr>
            </a:lvl2pPr>
            <a:lvl3pPr marL="1142898" indent="-228580" defTabSz="966702">
              <a:defRPr sz="2400">
                <a:solidFill>
                  <a:schemeClr val="tx1"/>
                </a:solidFill>
                <a:latin typeface="Times New Roman" charset="0"/>
                <a:ea typeface="ＭＳ Ｐゴシック" charset="0"/>
              </a:defRPr>
            </a:lvl3pPr>
            <a:lvl4pPr marL="1600057" indent="-228580" defTabSz="966702">
              <a:defRPr sz="2400">
                <a:solidFill>
                  <a:schemeClr val="tx1"/>
                </a:solidFill>
                <a:latin typeface="Times New Roman" charset="0"/>
                <a:ea typeface="ＭＳ Ｐゴシック" charset="0"/>
              </a:defRPr>
            </a:lvl4pPr>
            <a:lvl5pPr marL="2057217" indent="-228580" defTabSz="966702">
              <a:defRPr sz="2400">
                <a:solidFill>
                  <a:schemeClr val="tx1"/>
                </a:solidFill>
                <a:latin typeface="Times New Roman" charset="0"/>
                <a:ea typeface="ＭＳ Ｐゴシック" charset="0"/>
              </a:defRPr>
            </a:lvl5pPr>
            <a:lvl6pPr marL="251437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6pPr>
            <a:lvl7pPr marL="2971536"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7pPr>
            <a:lvl8pPr marL="342869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8pPr>
            <a:lvl9pPr marL="3885854" indent="-228580" algn="ctr" defTabSz="966702" eaLnBrk="0" fontAlgn="base" hangingPunct="0">
              <a:spcBef>
                <a:spcPct val="0"/>
              </a:spcBef>
              <a:spcAft>
                <a:spcPct val="0"/>
              </a:spcAft>
              <a:defRPr sz="2400">
                <a:solidFill>
                  <a:schemeClr val="tx1"/>
                </a:solidFill>
                <a:latin typeface="Times New Roman" charset="0"/>
                <a:ea typeface="ＭＳ Ｐゴシック" charset="0"/>
              </a:defRPr>
            </a:lvl9pPr>
          </a:lstStyle>
          <a:p>
            <a:fld id="{23339552-9240-414E-ACE9-2124BAABC42E}" type="slidenum">
              <a:rPr lang="en-US" sz="1200"/>
              <a:pPr/>
              <a:t>11</a:t>
            </a:fld>
            <a:endParaRPr lang="en-US" sz="120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 uri="{FAA26D3D-D897-4be2-8F04-BA451C77F1D7}">
              <ma14:placeholderFlag xmlns="" xmlns:ma14="http://schemas.microsoft.com/office/mac/drawingml/2011/main" val="1"/>
            </a:ext>
          </a:extLst>
        </p:spPr>
        <p:txBody>
          <a:bodyPr/>
          <a:lstStyle/>
          <a:p>
            <a:pPr algn="l"/>
            <a:r>
              <a:rPr lang="en-AU" b="0" i="0" u="none" strike="noStrike" dirty="0">
                <a:solidFill>
                  <a:srgbClr val="000000"/>
                </a:solidFill>
                <a:effectLst/>
              </a:rPr>
              <a:t>Different problems require different </a:t>
            </a:r>
            <a:r>
              <a:rPr lang="en-AU" b="1" i="0" u="none" strike="noStrike" dirty="0">
                <a:solidFill>
                  <a:srgbClr val="000000"/>
                </a:solidFill>
                <a:effectLst/>
              </a:rPr>
              <a:t>algorithm design techniques</a:t>
            </a:r>
            <a:r>
              <a:rPr lang="en-AU" b="0" i="0" u="none" strike="noStrike" dirty="0">
                <a:solidFill>
                  <a:srgbClr val="000000"/>
                </a:solidFill>
                <a:effectLst/>
              </a:rPr>
              <a:t> to find efficient solutions. Here are some key strategies:</a:t>
            </a:r>
          </a:p>
          <a:p>
            <a:pPr algn="l">
              <a:buFont typeface="Arial" panose="020B0604020202020204" pitchFamily="34" charset="0"/>
              <a:buChar char="•"/>
            </a:pPr>
            <a:r>
              <a:rPr lang="en-AU" b="1" i="0" u="none" strike="noStrike" dirty="0">
                <a:solidFill>
                  <a:srgbClr val="000000"/>
                </a:solidFill>
                <a:effectLst/>
              </a:rPr>
              <a:t>Brute Force</a:t>
            </a:r>
            <a:r>
              <a:rPr lang="en-AU" b="0" i="0" u="none" strike="noStrike" dirty="0">
                <a:solidFill>
                  <a:srgbClr val="000000"/>
                </a:solidFill>
                <a:effectLst/>
              </a:rPr>
              <a:t> → Try all possible solutions (simple but inefficient).</a:t>
            </a:r>
          </a:p>
          <a:p>
            <a:pPr algn="l">
              <a:buFont typeface="Arial" panose="020B0604020202020204" pitchFamily="34" charset="0"/>
              <a:buChar char="•"/>
            </a:pPr>
            <a:r>
              <a:rPr lang="en-AU" b="1" i="0" u="none" strike="noStrike" dirty="0">
                <a:solidFill>
                  <a:srgbClr val="000000"/>
                </a:solidFill>
                <a:effectLst/>
              </a:rPr>
              <a:t>Divide and Conquer</a:t>
            </a:r>
            <a:r>
              <a:rPr lang="en-AU" b="0" i="0" u="none" strike="noStrike" dirty="0">
                <a:solidFill>
                  <a:srgbClr val="000000"/>
                </a:solidFill>
                <a:effectLst/>
              </a:rPr>
              <a:t> → Split the problem into smaller subproblems, solve them, and combine results (e.g., Merge Sort).</a:t>
            </a:r>
          </a:p>
          <a:p>
            <a:pPr algn="l">
              <a:buFont typeface="Arial" panose="020B0604020202020204" pitchFamily="34" charset="0"/>
              <a:buChar char="•"/>
            </a:pPr>
            <a:r>
              <a:rPr lang="en-AU" b="1" i="0" u="none" strike="noStrike" dirty="0">
                <a:solidFill>
                  <a:srgbClr val="000000"/>
                </a:solidFill>
                <a:effectLst/>
              </a:rPr>
              <a:t>Decrease and Conquer</a:t>
            </a:r>
            <a:r>
              <a:rPr lang="en-AU" b="0" i="0" u="none" strike="noStrike" dirty="0">
                <a:solidFill>
                  <a:srgbClr val="000000"/>
                </a:solidFill>
                <a:effectLst/>
              </a:rPr>
              <a:t> → Solve a smaller version of the problem and extend the solution (e.g., Binary Search).</a:t>
            </a:r>
          </a:p>
          <a:p>
            <a:pPr algn="l">
              <a:buFont typeface="Arial" panose="020B0604020202020204" pitchFamily="34" charset="0"/>
              <a:buChar char="•"/>
            </a:pPr>
            <a:r>
              <a:rPr lang="en-AU" b="1" i="0" u="none" strike="noStrike" dirty="0">
                <a:solidFill>
                  <a:srgbClr val="000000"/>
                </a:solidFill>
                <a:effectLst/>
              </a:rPr>
              <a:t>Transform and Conquer</a:t>
            </a:r>
            <a:r>
              <a:rPr lang="en-AU" b="0" i="0" u="none" strike="noStrike" dirty="0">
                <a:solidFill>
                  <a:srgbClr val="000000"/>
                </a:solidFill>
                <a:effectLst/>
              </a:rPr>
              <a:t> → Change the problem into an easier form before solving it.</a:t>
            </a:r>
          </a:p>
          <a:p>
            <a:pPr algn="l">
              <a:buFont typeface="Arial" panose="020B0604020202020204" pitchFamily="34" charset="0"/>
              <a:buChar char="•"/>
            </a:pPr>
            <a:r>
              <a:rPr lang="en-AU" b="1" i="0" u="none" strike="noStrike" dirty="0">
                <a:solidFill>
                  <a:srgbClr val="000000"/>
                </a:solidFill>
                <a:effectLst/>
              </a:rPr>
              <a:t>Space and Time </a:t>
            </a:r>
            <a:r>
              <a:rPr lang="en-AU" b="1" i="0" u="none" strike="noStrike" dirty="0" err="1">
                <a:solidFill>
                  <a:srgbClr val="000000"/>
                </a:solidFill>
                <a:effectLst/>
              </a:rPr>
              <a:t>Tradeoffs</a:t>
            </a:r>
            <a:r>
              <a:rPr lang="en-AU" b="0" i="0" u="none" strike="noStrike" dirty="0">
                <a:solidFill>
                  <a:srgbClr val="000000"/>
                </a:solidFill>
                <a:effectLst/>
              </a:rPr>
              <a:t> → Use extra memory to speed up computation (e.g., caching in Dynamic Programming).</a:t>
            </a:r>
          </a:p>
          <a:p>
            <a:pPr algn="l">
              <a:buFont typeface="Arial" panose="020B0604020202020204" pitchFamily="34" charset="0"/>
              <a:buChar char="•"/>
            </a:pPr>
            <a:r>
              <a:rPr lang="en-AU" b="1" i="0" u="none" strike="noStrike" dirty="0">
                <a:solidFill>
                  <a:srgbClr val="000000"/>
                </a:solidFill>
                <a:effectLst/>
              </a:rPr>
              <a:t>Greedy Approach</a:t>
            </a:r>
            <a:r>
              <a:rPr lang="en-AU" b="0" i="0" u="none" strike="noStrike" dirty="0">
                <a:solidFill>
                  <a:srgbClr val="000000"/>
                </a:solidFill>
                <a:effectLst/>
              </a:rPr>
              <a:t> → Make the best local choice at each step, hoping for an optimal solution (e.g., Dijkstra’s Algorithm).</a:t>
            </a:r>
          </a:p>
          <a:p>
            <a:pPr algn="l">
              <a:buFont typeface="Arial" panose="020B0604020202020204" pitchFamily="34" charset="0"/>
              <a:buChar char="•"/>
            </a:pPr>
            <a:r>
              <a:rPr lang="en-AU" b="1" i="0" u="none" strike="noStrike" dirty="0">
                <a:solidFill>
                  <a:srgbClr val="000000"/>
                </a:solidFill>
                <a:effectLst/>
              </a:rPr>
              <a:t>Dynamic Programming</a:t>
            </a:r>
            <a:r>
              <a:rPr lang="en-AU" b="0" i="0" u="none" strike="noStrike" dirty="0">
                <a:solidFill>
                  <a:srgbClr val="000000"/>
                </a:solidFill>
                <a:effectLst/>
              </a:rPr>
              <a:t> → Break the problem into overlapping subproblems and store solutions to avoid </a:t>
            </a:r>
            <a:r>
              <a:rPr lang="en-AU" b="0" i="0" u="none" strike="noStrike" dirty="0" err="1">
                <a:solidFill>
                  <a:srgbClr val="000000"/>
                </a:solidFill>
                <a:effectLst/>
              </a:rPr>
              <a:t>recomputation</a:t>
            </a:r>
            <a:r>
              <a:rPr lang="en-AU" b="0" i="0" u="none" strike="noStrike" dirty="0">
                <a:solidFill>
                  <a:srgbClr val="000000"/>
                </a:solidFill>
                <a:effectLst/>
              </a:rPr>
              <a:t> (e.g., Fibonacci Sequence).</a:t>
            </a:r>
          </a:p>
          <a:p>
            <a:pPr algn="l">
              <a:buFont typeface="Arial" panose="020B0604020202020204" pitchFamily="34" charset="0"/>
              <a:buChar char="•"/>
            </a:pPr>
            <a:r>
              <a:rPr lang="en-AU" b="1" i="0" u="none" strike="noStrike" dirty="0">
                <a:solidFill>
                  <a:srgbClr val="000000"/>
                </a:solidFill>
                <a:effectLst/>
              </a:rPr>
              <a:t>Iterative Improvement</a:t>
            </a:r>
            <a:r>
              <a:rPr lang="en-AU" b="0" i="0" u="none" strike="noStrike" dirty="0">
                <a:solidFill>
                  <a:srgbClr val="000000"/>
                </a:solidFill>
                <a:effectLst/>
              </a:rPr>
              <a:t> → Keep refining the solution incrementally.</a:t>
            </a:r>
          </a:p>
          <a:p>
            <a:pPr algn="l">
              <a:buFont typeface="Arial" panose="020B0604020202020204" pitchFamily="34" charset="0"/>
              <a:buChar char="•"/>
            </a:pPr>
            <a:r>
              <a:rPr lang="en-AU" b="1" i="0" u="none" strike="noStrike" dirty="0">
                <a:solidFill>
                  <a:srgbClr val="000000"/>
                </a:solidFill>
                <a:effectLst/>
              </a:rPr>
              <a:t>Backtracking</a:t>
            </a:r>
            <a:r>
              <a:rPr lang="en-AU" b="0" i="0" u="none" strike="noStrike" dirty="0">
                <a:solidFill>
                  <a:srgbClr val="000000"/>
                </a:solidFill>
                <a:effectLst/>
              </a:rPr>
              <a:t> → Explore possible solutions recursively and discard invalid ones (e.g., solving a maze).</a:t>
            </a:r>
          </a:p>
          <a:p>
            <a:pPr algn="l">
              <a:buFont typeface="Arial" panose="020B0604020202020204" pitchFamily="34" charset="0"/>
              <a:buChar char="•"/>
            </a:pPr>
            <a:r>
              <a:rPr lang="en-AU" b="1" i="0" u="none" strike="noStrike" dirty="0">
                <a:solidFill>
                  <a:srgbClr val="000000"/>
                </a:solidFill>
                <a:effectLst/>
              </a:rPr>
              <a:t>Branch and Bound</a:t>
            </a:r>
            <a:r>
              <a:rPr lang="en-AU" b="0" i="0" u="none" strike="noStrike" dirty="0">
                <a:solidFill>
                  <a:srgbClr val="000000"/>
                </a:solidFill>
                <a:effectLst/>
              </a:rPr>
              <a:t> → Used in optimization problems to systematically eliminate non-promising solutions.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435" y="4406903"/>
            <a:ext cx="7772400" cy="608497"/>
          </a:xfrm>
        </p:spPr>
        <p:txBody>
          <a:bodyPr/>
          <a:lstStyle>
            <a:lvl1pPr algn="l">
              <a:defRPr sz="3600" b="1" cap="all"/>
            </a:lvl1pPr>
          </a:lstStyle>
          <a:p>
            <a:r>
              <a:rPr lang="en-AU" dirty="0"/>
              <a:t>MODULE Name</a:t>
            </a:r>
            <a:endParaRPr lang="en-GB" dirty="0"/>
          </a:p>
        </p:txBody>
      </p:sp>
      <p:sp>
        <p:nvSpPr>
          <p:cNvPr id="3" name="Text Placeholder 2"/>
          <p:cNvSpPr>
            <a:spLocks noGrp="1"/>
          </p:cNvSpPr>
          <p:nvPr>
            <p:ph type="body" idx="1" hasCustomPrompt="1"/>
          </p:nvPr>
        </p:nvSpPr>
        <p:spPr>
          <a:xfrm>
            <a:off x="722435" y="2906713"/>
            <a:ext cx="1545309" cy="1500187"/>
          </a:xfrm>
        </p:spPr>
        <p:txBody>
          <a:bodyPr anchor="b"/>
          <a:lstStyle>
            <a:lvl1pPr marL="0" indent="0">
              <a:buNone/>
              <a:defRPr sz="2400">
                <a:solidFill>
                  <a:srgbClr val="BF2425"/>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r>
              <a:rPr lang="en-AU" sz="2800" b="1" dirty="0">
                <a:solidFill>
                  <a:srgbClr val="BF2425"/>
                </a:solidFill>
              </a:rPr>
              <a:t>Topic X</a:t>
            </a:r>
            <a:endParaRPr lang="en-AU" sz="2800" b="1" dirty="0"/>
          </a:p>
        </p:txBody>
      </p:sp>
      <p:sp>
        <p:nvSpPr>
          <p:cNvPr id="4" name="Line 46"/>
          <p:cNvSpPr>
            <a:spLocks noChangeShapeType="1"/>
          </p:cNvSpPr>
          <p:nvPr/>
        </p:nvSpPr>
        <p:spPr bwMode="auto">
          <a:xfrm>
            <a:off x="729762" y="4406900"/>
            <a:ext cx="7772400"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
        <p:nvSpPr>
          <p:cNvPr id="6" name="Text Placeholder 2"/>
          <p:cNvSpPr>
            <a:spLocks noGrp="1"/>
          </p:cNvSpPr>
          <p:nvPr>
            <p:ph type="body" idx="10" hasCustomPrompt="1"/>
          </p:nvPr>
        </p:nvSpPr>
        <p:spPr>
          <a:xfrm>
            <a:off x="2267744" y="2906713"/>
            <a:ext cx="6234418" cy="1500187"/>
          </a:xfrm>
        </p:spPr>
        <p:txBody>
          <a:bodyPr anchor="b"/>
          <a:lstStyle>
            <a:lvl1pPr marL="0" indent="0">
              <a:buNone/>
              <a:defRPr sz="24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r>
              <a:rPr lang="en-AU" sz="2800" b="1" dirty="0"/>
              <a:t>Topic Name</a:t>
            </a:r>
          </a:p>
        </p:txBody>
      </p:sp>
    </p:spTree>
    <p:extLst>
      <p:ext uri="{BB962C8B-B14F-4D97-AF65-F5344CB8AC3E}">
        <p14:creationId xmlns:p14="http://schemas.microsoft.com/office/powerpoint/2010/main" val="3653209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Long Title and Non-bullete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6400" y="258763"/>
            <a:ext cx="6787368" cy="1039384"/>
          </a:xfrm>
        </p:spPr>
        <p:txBody>
          <a:bodyPr/>
          <a:lstStyle>
            <a:lvl1pPr>
              <a:defRPr/>
            </a:lvl1pPr>
          </a:lstStyle>
          <a:p>
            <a:r>
              <a:rPr lang="en-US" dirty="0"/>
              <a:t>Click to edit Master title style</a:t>
            </a:r>
            <a:br>
              <a:rPr lang="en-GB" dirty="0"/>
            </a:br>
            <a:r>
              <a:rPr lang="en-GB" dirty="0"/>
              <a:t>two lines</a:t>
            </a:r>
          </a:p>
        </p:txBody>
      </p:sp>
      <p:sp>
        <p:nvSpPr>
          <p:cNvPr id="3" name="Content Placeholder 2"/>
          <p:cNvSpPr>
            <a:spLocks noGrp="1"/>
          </p:cNvSpPr>
          <p:nvPr>
            <p:ph idx="1"/>
          </p:nvPr>
        </p:nvSpPr>
        <p:spPr>
          <a:xfrm>
            <a:off x="356089" y="1571612"/>
            <a:ext cx="8516815" cy="4593692"/>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p:txBody>
      </p:sp>
      <p:sp>
        <p:nvSpPr>
          <p:cNvPr id="4" name="Line 46"/>
          <p:cNvSpPr>
            <a:spLocks noChangeShapeType="1"/>
          </p:cNvSpPr>
          <p:nvPr/>
        </p:nvSpPr>
        <p:spPr bwMode="auto">
          <a:xfrm>
            <a:off x="1" y="1428736"/>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3677631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Long Title and Non-bulleted Content with Referenc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6400" y="258763"/>
            <a:ext cx="6787368" cy="1039384"/>
          </a:xfrm>
        </p:spPr>
        <p:txBody>
          <a:bodyPr/>
          <a:lstStyle>
            <a:lvl1pPr>
              <a:defRPr/>
            </a:lvl1pPr>
          </a:lstStyle>
          <a:p>
            <a:r>
              <a:rPr lang="en-US" dirty="0"/>
              <a:t>Click to edit Master title style</a:t>
            </a:r>
            <a:br>
              <a:rPr lang="en-GB" dirty="0"/>
            </a:br>
            <a:r>
              <a:rPr lang="en-GB" dirty="0"/>
              <a:t>two lines</a:t>
            </a:r>
          </a:p>
        </p:txBody>
      </p:sp>
      <p:sp>
        <p:nvSpPr>
          <p:cNvPr id="3" name="Content Placeholder 2"/>
          <p:cNvSpPr>
            <a:spLocks noGrp="1"/>
          </p:cNvSpPr>
          <p:nvPr>
            <p:ph idx="1"/>
          </p:nvPr>
        </p:nvSpPr>
        <p:spPr>
          <a:xfrm>
            <a:off x="356089" y="1571612"/>
            <a:ext cx="8516815" cy="4071966"/>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p:txBody>
      </p:sp>
      <p:sp>
        <p:nvSpPr>
          <p:cNvPr id="4" name="Line 46"/>
          <p:cNvSpPr>
            <a:spLocks noChangeShapeType="1"/>
          </p:cNvSpPr>
          <p:nvPr/>
        </p:nvSpPr>
        <p:spPr bwMode="auto">
          <a:xfrm>
            <a:off x="1" y="1428736"/>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
        <p:nvSpPr>
          <p:cNvPr id="5" name="Content Placeholder 2"/>
          <p:cNvSpPr>
            <a:spLocks noGrp="1"/>
          </p:cNvSpPr>
          <p:nvPr>
            <p:ph idx="10" hasCustomPrompt="1"/>
          </p:nvPr>
        </p:nvSpPr>
        <p:spPr>
          <a:xfrm>
            <a:off x="357158" y="5715016"/>
            <a:ext cx="8516815" cy="438588"/>
          </a:xfrm>
        </p:spPr>
        <p:txBody>
          <a:bodyPr/>
          <a:lstStyle>
            <a:lvl1pPr algn="r">
              <a:lnSpc>
                <a:spcPct val="100000"/>
              </a:lnSpc>
              <a:spcBef>
                <a:spcPts val="0"/>
              </a:spcBef>
              <a:buNone/>
              <a:defRPr sz="2000">
                <a:solidFill>
                  <a:srgbClr val="C00000"/>
                </a:solidFill>
              </a:defRPr>
            </a:lvl1pPr>
          </a:lstStyle>
          <a:p>
            <a:pPr lvl="0"/>
            <a:r>
              <a:rPr lang="en-GB" dirty="0"/>
              <a:t>Reference</a:t>
            </a:r>
          </a:p>
        </p:txBody>
      </p:sp>
    </p:spTree>
    <p:extLst>
      <p:ext uri="{BB962C8B-B14F-4D97-AF65-F5344CB8AC3E}">
        <p14:creationId xmlns:p14="http://schemas.microsoft.com/office/powerpoint/2010/main" val="3677631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56400" y="258763"/>
            <a:ext cx="5468815" cy="546942"/>
          </a:xfrm>
        </p:spPr>
        <p:txBody>
          <a:bodyPr/>
          <a:lstStyle/>
          <a:p>
            <a:r>
              <a:rPr lang="en-US"/>
              <a:t>Click to edit Master title style</a:t>
            </a:r>
            <a:endParaRPr lang="en-GB" dirty="0"/>
          </a:p>
        </p:txBody>
      </p:sp>
      <p:sp>
        <p:nvSpPr>
          <p:cNvPr id="3" name="Content Placeholder 2"/>
          <p:cNvSpPr>
            <a:spLocks noGrp="1"/>
          </p:cNvSpPr>
          <p:nvPr>
            <p:ph sz="half" idx="1"/>
          </p:nvPr>
        </p:nvSpPr>
        <p:spPr>
          <a:xfrm>
            <a:off x="356091" y="1082676"/>
            <a:ext cx="4188069" cy="5197475"/>
          </a:xfrm>
        </p:spPr>
        <p:txBody>
          <a:bodyPr/>
          <a:lstStyle>
            <a:lvl1pPr>
              <a:defRPr sz="2400"/>
            </a:lvl1pPr>
            <a:lvl2pPr>
              <a:defRPr sz="2200"/>
            </a:lvl2pPr>
            <a:lvl3pPr>
              <a:defRPr sz="2200"/>
            </a:lvl3pPr>
            <a:lvl4pPr>
              <a:defRPr sz="2200"/>
            </a:lvl4pPr>
            <a:lvl5pPr>
              <a:defRPr sz="2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84837" y="1082676"/>
            <a:ext cx="4188069" cy="5197475"/>
          </a:xfrm>
        </p:spPr>
        <p:txBody>
          <a:bodyPr/>
          <a:lstStyle>
            <a:lvl1pPr>
              <a:defRPr sz="2400"/>
            </a:lvl1pPr>
            <a:lvl2pPr>
              <a:defRPr sz="2200"/>
            </a:lvl2pPr>
            <a:lvl3pPr>
              <a:defRPr sz="2200"/>
            </a:lvl3pPr>
            <a:lvl4pPr>
              <a:defRPr sz="2200"/>
            </a:lvl4pPr>
            <a:lvl5pPr>
              <a:defRPr sz="22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2734672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6400" y="259200"/>
            <a:ext cx="8229600" cy="546942"/>
          </a:xfrm>
        </p:spPr>
        <p:txBody>
          <a:bodyPr/>
          <a:lstStyle>
            <a:lvl1pPr>
              <a:defRPr/>
            </a:lvl1pPr>
          </a:lstStyle>
          <a:p>
            <a:r>
              <a:rPr lang="en-US"/>
              <a:t>Click to edit Master title style</a:t>
            </a:r>
            <a:endParaRPr lang="en-GB" dirty="0"/>
          </a:p>
        </p:txBody>
      </p:sp>
      <p:sp>
        <p:nvSpPr>
          <p:cNvPr id="3" name="Text Placeholder 2"/>
          <p:cNvSpPr>
            <a:spLocks noGrp="1"/>
          </p:cNvSpPr>
          <p:nvPr>
            <p:ph type="body" idx="1"/>
          </p:nvPr>
        </p:nvSpPr>
        <p:spPr>
          <a:xfrm>
            <a:off x="457200" y="1412776"/>
            <a:ext cx="4040066" cy="762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2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3"/>
          </p:nvPr>
        </p:nvSpPr>
        <p:spPr>
          <a:xfrm>
            <a:off x="4645271" y="1412776"/>
            <a:ext cx="4041531" cy="762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271" y="2174875"/>
            <a:ext cx="4041531" cy="3951288"/>
          </a:xfrm>
        </p:spPr>
        <p:txBody>
          <a:bodyPr/>
          <a:lstStyle>
            <a:lvl1pPr>
              <a:defRPr sz="22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709328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1095374"/>
            <a:ext cx="3008435" cy="733425"/>
          </a:xfrm>
        </p:spPr>
        <p:txBody>
          <a:bodyPr anchor="b"/>
          <a:lstStyle>
            <a:lvl1pPr algn="l">
              <a:defRPr sz="2400" b="0"/>
            </a:lvl1pPr>
          </a:lstStyle>
          <a:p>
            <a:r>
              <a:rPr lang="en-US"/>
              <a:t>Click to edit Master title style</a:t>
            </a:r>
            <a:endParaRPr lang="en-GB" dirty="0"/>
          </a:p>
        </p:txBody>
      </p:sp>
      <p:sp>
        <p:nvSpPr>
          <p:cNvPr id="3" name="Content Placeholder 2"/>
          <p:cNvSpPr>
            <a:spLocks noGrp="1"/>
          </p:cNvSpPr>
          <p:nvPr>
            <p:ph idx="1"/>
          </p:nvPr>
        </p:nvSpPr>
        <p:spPr>
          <a:xfrm>
            <a:off x="3575538" y="1095375"/>
            <a:ext cx="5111262" cy="5030788"/>
          </a:xfrm>
        </p:spPr>
        <p:txBody>
          <a:bodyPr/>
          <a:lstStyle>
            <a:lvl1pPr>
              <a:defRPr sz="2400"/>
            </a:lvl1pPr>
            <a:lvl2pPr>
              <a:defRPr sz="2200"/>
            </a:lvl2pPr>
            <a:lvl3pPr>
              <a:defRPr sz="2200"/>
            </a:lvl3pPr>
            <a:lvl4pPr>
              <a:defRPr sz="2200"/>
            </a:lvl4pPr>
            <a:lvl5pPr>
              <a:defRPr sz="2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3"/>
          <p:cNvSpPr>
            <a:spLocks noGrp="1"/>
          </p:cNvSpPr>
          <p:nvPr>
            <p:ph type="body" sz="half" idx="2"/>
          </p:nvPr>
        </p:nvSpPr>
        <p:spPr>
          <a:xfrm>
            <a:off x="457201" y="1828801"/>
            <a:ext cx="3008435" cy="4297363"/>
          </a:xfrm>
        </p:spPr>
        <p:txBody>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itle 1"/>
          <p:cNvSpPr txBox="1">
            <a:spLocks/>
          </p:cNvSpPr>
          <p:nvPr/>
        </p:nvSpPr>
        <p:spPr bwMode="auto">
          <a:xfrm>
            <a:off x="356400" y="258763"/>
            <a:ext cx="5880275" cy="546942"/>
          </a:xfrm>
          <a:prstGeom prst="rect">
            <a:avLst/>
          </a:prstGeom>
          <a:noFill/>
          <a:ln w="12700">
            <a:noFill/>
            <a:miter lim="800000"/>
            <a:headEnd/>
            <a:tailEnd/>
          </a:ln>
        </p:spPr>
        <p:txBody>
          <a:bodyPr vert="horz" wrap="square" lIns="65083" tIns="26986" rIns="65083" bIns="26986" numCol="1" anchor="t" anchorCtr="0" compatLnSpc="1">
            <a:prstTxWarp prst="textNoShape">
              <a:avLst/>
            </a:prstTxWarp>
            <a:spAutoFit/>
          </a:bodyPr>
          <a:lstStyle>
            <a:lvl1pPr algn="l" rtl="0" eaLnBrk="0" fontAlgn="base" hangingPunct="0">
              <a:spcBef>
                <a:spcPct val="0"/>
              </a:spcBef>
              <a:spcAft>
                <a:spcPct val="0"/>
              </a:spcAft>
              <a:defRPr sz="3200" b="0">
                <a:solidFill>
                  <a:srgbClr val="7F7F7F"/>
                </a:solidFill>
                <a:latin typeface="Arial" pitchFamily="34" charset="0"/>
                <a:ea typeface="+mj-ea"/>
                <a:cs typeface="Arial" pitchFamily="34" charset="0"/>
              </a:defRPr>
            </a:lvl1pPr>
            <a:lvl2pPr algn="l" rtl="0" eaLnBrk="0" fontAlgn="base" hangingPunct="0">
              <a:spcBef>
                <a:spcPct val="0"/>
              </a:spcBef>
              <a:spcAft>
                <a:spcPct val="0"/>
              </a:spcAft>
              <a:defRPr sz="2800" b="1">
                <a:solidFill>
                  <a:srgbClr val="7F7F7F"/>
                </a:solidFill>
                <a:latin typeface="Verdana" pitchFamily="34" charset="0"/>
              </a:defRPr>
            </a:lvl2pPr>
            <a:lvl3pPr algn="l" rtl="0" eaLnBrk="0" fontAlgn="base" hangingPunct="0">
              <a:spcBef>
                <a:spcPct val="0"/>
              </a:spcBef>
              <a:spcAft>
                <a:spcPct val="0"/>
              </a:spcAft>
              <a:defRPr sz="2800" b="1">
                <a:solidFill>
                  <a:srgbClr val="7F7F7F"/>
                </a:solidFill>
                <a:latin typeface="Verdana" pitchFamily="34" charset="0"/>
              </a:defRPr>
            </a:lvl3pPr>
            <a:lvl4pPr algn="l" rtl="0" eaLnBrk="0" fontAlgn="base" hangingPunct="0">
              <a:spcBef>
                <a:spcPct val="0"/>
              </a:spcBef>
              <a:spcAft>
                <a:spcPct val="0"/>
              </a:spcAft>
              <a:defRPr sz="2800" b="1">
                <a:solidFill>
                  <a:srgbClr val="7F7F7F"/>
                </a:solidFill>
                <a:latin typeface="Verdana" pitchFamily="34" charset="0"/>
              </a:defRPr>
            </a:lvl4pPr>
            <a:lvl5pPr algn="l" rtl="0" eaLnBrk="0" fontAlgn="base" hangingPunct="0">
              <a:spcBef>
                <a:spcPct val="0"/>
              </a:spcBef>
              <a:spcAft>
                <a:spcPct val="0"/>
              </a:spcAft>
              <a:defRPr sz="2800" b="1">
                <a:solidFill>
                  <a:srgbClr val="7F7F7F"/>
                </a:solidFill>
                <a:latin typeface="Verdana" pitchFamily="34" charset="0"/>
              </a:defRPr>
            </a:lvl5pPr>
            <a:lvl6pPr marL="457200" algn="l" rtl="0" eaLnBrk="0" fontAlgn="base" hangingPunct="0">
              <a:spcBef>
                <a:spcPct val="0"/>
              </a:spcBef>
              <a:spcAft>
                <a:spcPct val="0"/>
              </a:spcAft>
              <a:defRPr sz="2800" b="1">
                <a:solidFill>
                  <a:srgbClr val="000099"/>
                </a:solidFill>
                <a:latin typeface="Verdana" pitchFamily="34" charset="0"/>
              </a:defRPr>
            </a:lvl6pPr>
            <a:lvl7pPr marL="914400" algn="l" rtl="0" eaLnBrk="0" fontAlgn="base" hangingPunct="0">
              <a:spcBef>
                <a:spcPct val="0"/>
              </a:spcBef>
              <a:spcAft>
                <a:spcPct val="0"/>
              </a:spcAft>
              <a:defRPr sz="2800" b="1">
                <a:solidFill>
                  <a:srgbClr val="000099"/>
                </a:solidFill>
                <a:latin typeface="Verdana" pitchFamily="34" charset="0"/>
              </a:defRPr>
            </a:lvl7pPr>
            <a:lvl8pPr marL="1371600" algn="l" rtl="0" eaLnBrk="0" fontAlgn="base" hangingPunct="0">
              <a:spcBef>
                <a:spcPct val="0"/>
              </a:spcBef>
              <a:spcAft>
                <a:spcPct val="0"/>
              </a:spcAft>
              <a:defRPr sz="2800" b="1">
                <a:solidFill>
                  <a:srgbClr val="000099"/>
                </a:solidFill>
                <a:latin typeface="Verdana" pitchFamily="34" charset="0"/>
              </a:defRPr>
            </a:lvl8pPr>
            <a:lvl9pPr marL="1828800" algn="l" rtl="0" eaLnBrk="0" fontAlgn="base" hangingPunct="0">
              <a:spcBef>
                <a:spcPct val="0"/>
              </a:spcBef>
              <a:spcAft>
                <a:spcPct val="0"/>
              </a:spcAft>
              <a:defRPr sz="2800" b="1">
                <a:solidFill>
                  <a:srgbClr val="000099"/>
                </a:solidFill>
                <a:latin typeface="Verdana" pitchFamily="34" charset="0"/>
              </a:defRPr>
            </a:lvl9pPr>
          </a:lstStyle>
          <a:p>
            <a:pPr>
              <a:buNone/>
            </a:pPr>
            <a:r>
              <a:rPr lang="en-US" kern="0" dirty="0"/>
              <a:t>Click to edit Master title style</a:t>
            </a:r>
            <a:endParaRPr lang="en-GB" kern="0" dirty="0"/>
          </a:p>
        </p:txBody>
      </p:sp>
      <p:sp>
        <p:nvSpPr>
          <p:cNvPr id="6"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7839530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81952"/>
            <a:ext cx="5486400" cy="485386"/>
          </a:xfrm>
        </p:spPr>
        <p:txBody>
          <a:bodyPr anchor="b"/>
          <a:lstStyle>
            <a:lvl1pPr algn="l">
              <a:defRPr sz="2800" b="0"/>
            </a:lvl1pPr>
          </a:lstStyle>
          <a:p>
            <a:r>
              <a:rPr lang="en-US"/>
              <a:t>Click to edit Master title style</a:t>
            </a:r>
            <a:endParaRPr lang="en-GB" dirty="0"/>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dirty="0"/>
          </a:p>
        </p:txBody>
      </p:sp>
      <p:sp>
        <p:nvSpPr>
          <p:cNvPr id="4" name="Text Placeholder 3"/>
          <p:cNvSpPr>
            <a:spLocks noGrp="1"/>
          </p:cNvSpPr>
          <p:nvPr>
            <p:ph type="body" sz="half" idx="2"/>
          </p:nvPr>
        </p:nvSpPr>
        <p:spPr>
          <a:xfrm>
            <a:off x="1792166" y="5367338"/>
            <a:ext cx="5486400" cy="804862"/>
          </a:xfrm>
        </p:spPr>
        <p:txBody>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Line 46"/>
          <p:cNvSpPr>
            <a:spLocks noChangeShapeType="1"/>
          </p:cNvSpPr>
          <p:nvPr/>
        </p:nvSpPr>
        <p:spPr bwMode="auto">
          <a:xfrm>
            <a:off x="1784839" y="5368925"/>
            <a:ext cx="5495192"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4181072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56400" y="258763"/>
            <a:ext cx="5354515" cy="546942"/>
          </a:xfrm>
        </p:spPr>
        <p:txBody>
          <a:bodyPr/>
          <a:lstStyle/>
          <a:p>
            <a:r>
              <a:rPr lang="en-US"/>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1873546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249025" y="1076328"/>
            <a:ext cx="623880" cy="5203825"/>
          </a:xfrm>
        </p:spPr>
        <p:txBody>
          <a:bodyPr vert="eaVert"/>
          <a:lstStyle/>
          <a:p>
            <a:r>
              <a:rPr lang="en-US"/>
              <a:t>Click to edit Master title style</a:t>
            </a:r>
            <a:endParaRPr lang="en-GB" dirty="0"/>
          </a:p>
        </p:txBody>
      </p:sp>
      <p:sp>
        <p:nvSpPr>
          <p:cNvPr id="3" name="Vertical Text Placeholder 2"/>
          <p:cNvSpPr>
            <a:spLocks noGrp="1"/>
          </p:cNvSpPr>
          <p:nvPr>
            <p:ph type="body" orient="vert" idx="1"/>
          </p:nvPr>
        </p:nvSpPr>
        <p:spPr>
          <a:xfrm>
            <a:off x="131886" y="258766"/>
            <a:ext cx="6415454" cy="60213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8809579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1828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Sub-Hea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14413" y="3239248"/>
            <a:ext cx="6715173" cy="546942"/>
          </a:xfrm>
        </p:spPr>
        <p:txBody>
          <a:bodyPr/>
          <a:lstStyle>
            <a:lvl1pPr algn="ctr">
              <a:defRPr sz="3200" b="1" cap="none">
                <a:solidFill>
                  <a:srgbClr val="C00000"/>
                </a:solidFill>
              </a:defRPr>
            </a:lvl1pPr>
          </a:lstStyle>
          <a:p>
            <a:r>
              <a:rPr lang="en-US" dirty="0"/>
              <a:t>Click To Edit Master Title Style</a:t>
            </a:r>
            <a:endParaRPr lang="en-GB" dirty="0"/>
          </a:p>
        </p:txBody>
      </p:sp>
      <p:sp>
        <p:nvSpPr>
          <p:cNvPr id="4" name="Line 46"/>
          <p:cNvSpPr>
            <a:spLocks noChangeShapeType="1"/>
          </p:cNvSpPr>
          <p:nvPr/>
        </p:nvSpPr>
        <p:spPr bwMode="auto">
          <a:xfrm>
            <a:off x="729762" y="4406900"/>
            <a:ext cx="7772400"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3653209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Presentation Title Slide">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722759" y="1099323"/>
            <a:ext cx="7373938" cy="820738"/>
          </a:xfrm>
        </p:spPr>
        <p:txBody>
          <a:bodyPr/>
          <a:lstStyle>
            <a:lvl1pPr>
              <a:defRPr sz="4000"/>
            </a:lvl1pPr>
          </a:lstStyle>
          <a:p>
            <a:pPr lvl="0"/>
            <a:r>
              <a:rPr lang="en-US" noProof="0"/>
              <a:t>Click to edit Master title style</a:t>
            </a:r>
            <a:endParaRPr lang="en-US" noProof="0" dirty="0"/>
          </a:p>
        </p:txBody>
      </p:sp>
      <p:sp>
        <p:nvSpPr>
          <p:cNvPr id="9219" name="Rectangle 3"/>
          <p:cNvSpPr>
            <a:spLocks noGrp="1" noChangeArrowheads="1"/>
          </p:cNvSpPr>
          <p:nvPr>
            <p:ph type="subTitle" idx="1"/>
          </p:nvPr>
        </p:nvSpPr>
        <p:spPr>
          <a:xfrm>
            <a:off x="722759" y="2492896"/>
            <a:ext cx="7924800" cy="3939654"/>
          </a:xfrm>
        </p:spPr>
        <p:txBody>
          <a:bodyPr tIns="45720" bIns="45720"/>
          <a:lstStyle>
            <a:lvl1pPr marL="0" indent="0">
              <a:buFont typeface="Wingdings" charset="0"/>
              <a:buNone/>
              <a:defRPr sz="2800"/>
            </a:lvl1pPr>
          </a:lstStyle>
          <a:p>
            <a:pPr lvl="0"/>
            <a:r>
              <a:rPr lang="en-US" noProof="0"/>
              <a:t>Click to edit Master subtitle style</a:t>
            </a:r>
            <a:endParaRPr lang="en-US" noProof="0" dirty="0"/>
          </a:p>
        </p:txBody>
      </p:sp>
      <p:sp>
        <p:nvSpPr>
          <p:cNvPr id="7" name="Line 46"/>
          <p:cNvSpPr>
            <a:spLocks noChangeShapeType="1"/>
          </p:cNvSpPr>
          <p:nvPr/>
        </p:nvSpPr>
        <p:spPr bwMode="auto">
          <a:xfrm>
            <a:off x="722759" y="2132856"/>
            <a:ext cx="7020272"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pic>
        <p:nvPicPr>
          <p:cNvPr id="6" name="Picture 7" descr="ppt-header"/>
          <p:cNvPicPr>
            <a:picLocks noChangeAspect="1" noChangeArrowheads="1"/>
          </p:cNvPicPr>
          <p:nvPr/>
        </p:nvPicPr>
        <p:blipFill>
          <a:blip r:embed="rId2" cstate="print"/>
          <a:srcRect r="20804"/>
          <a:stretch>
            <a:fillRect/>
          </a:stretch>
        </p:blipFill>
        <p:spPr bwMode="auto">
          <a:xfrm>
            <a:off x="1902070" y="0"/>
            <a:ext cx="7241931" cy="1079500"/>
          </a:xfrm>
          <a:prstGeom prst="rect">
            <a:avLst/>
          </a:prstGeom>
          <a:noFill/>
          <a:ln w="9525">
            <a:noFill/>
            <a:miter lim="800000"/>
            <a:headEnd/>
            <a:tailEnd/>
          </a:ln>
        </p:spPr>
      </p:pic>
      <p:sp>
        <p:nvSpPr>
          <p:cNvPr id="9" name="Oval 36"/>
          <p:cNvSpPr>
            <a:spLocks noChangeArrowheads="1"/>
          </p:cNvSpPr>
          <p:nvPr/>
        </p:nvSpPr>
        <p:spPr bwMode="auto">
          <a:xfrm>
            <a:off x="4331677" y="6521451"/>
            <a:ext cx="219808" cy="238125"/>
          </a:xfrm>
          <a:prstGeom prst="ellipse">
            <a:avLst/>
          </a:prstGeom>
          <a:noFill/>
          <a:ln w="9525">
            <a:noFill/>
            <a:round/>
            <a:headEnd/>
            <a:tailEnd/>
          </a:ln>
          <a:effectLst/>
        </p:spPr>
        <p:txBody>
          <a:bodyPr wrap="none" lIns="36000" tIns="36000" rIns="36000" bIns="36000" anchor="ctr"/>
          <a:lstStyle/>
          <a:p>
            <a:pPr algn="ctr" eaLnBrk="0" hangingPunct="0">
              <a:buNone/>
              <a:defRPr/>
            </a:pPr>
            <a:fld id="{3E8F2A65-2DD6-4529-9FF7-3CBA8D703A1E}" type="slidenum">
              <a:rPr lang="en-GB" sz="800" b="0">
                <a:solidFill>
                  <a:schemeClr val="bg1">
                    <a:lumMod val="50000"/>
                  </a:schemeClr>
                </a:solidFill>
                <a:latin typeface="Arial" pitchFamily="34" charset="0"/>
                <a:cs typeface="Arial" pitchFamily="34" charset="0"/>
              </a:rPr>
              <a:pPr algn="ctr" eaLnBrk="0" hangingPunct="0">
                <a:buNone/>
                <a:defRPr/>
              </a:pPr>
              <a:t>‹#›</a:t>
            </a:fld>
            <a:endParaRPr lang="en-GB" sz="800" b="0" dirty="0">
              <a:solidFill>
                <a:schemeClr val="bg1">
                  <a:lumMod val="50000"/>
                </a:schemeClr>
              </a:solidFill>
              <a:latin typeface="Arial" pitchFamily="34" charset="0"/>
              <a:cs typeface="Arial" pitchFamily="34" charset="0"/>
            </a:endParaRPr>
          </a:p>
        </p:txBody>
      </p:sp>
      <p:sp>
        <p:nvSpPr>
          <p:cNvPr id="11" name="TextBox 10"/>
          <p:cNvSpPr txBox="1"/>
          <p:nvPr/>
        </p:nvSpPr>
        <p:spPr>
          <a:xfrm>
            <a:off x="378656" y="6471235"/>
            <a:ext cx="2771043" cy="338554"/>
          </a:xfrm>
          <a:prstGeom prst="rect">
            <a:avLst/>
          </a:prstGeom>
          <a:noFill/>
        </p:spPr>
        <p:txBody>
          <a:bodyPr>
            <a:spAutoFit/>
          </a:bodyPr>
          <a:lstStyle/>
          <a:p>
            <a:pPr>
              <a:buNone/>
              <a:defRPr/>
            </a:pPr>
            <a:r>
              <a:rPr lang="en-AU" sz="800" b="0" dirty="0">
                <a:solidFill>
                  <a:schemeClr val="bg1">
                    <a:lumMod val="50000"/>
                  </a:schemeClr>
                </a:solidFill>
                <a:latin typeface="Arial" pitchFamily="34" charset="0"/>
                <a:cs typeface="Arial" pitchFamily="34" charset="0"/>
              </a:rPr>
              <a:t>Water and Wastewater</a:t>
            </a:r>
            <a:r>
              <a:rPr lang="en-AU" sz="800" b="0" baseline="0" dirty="0">
                <a:solidFill>
                  <a:schemeClr val="bg1">
                    <a:lumMod val="50000"/>
                  </a:schemeClr>
                </a:solidFill>
                <a:latin typeface="Arial" pitchFamily="34" charset="0"/>
                <a:cs typeface="Arial" pitchFamily="34" charset="0"/>
              </a:rPr>
              <a:t> Treatment Fundamentals</a:t>
            </a:r>
            <a:endParaRPr lang="en-AU" sz="800" b="0" dirty="0">
              <a:solidFill>
                <a:schemeClr val="bg1">
                  <a:lumMod val="50000"/>
                </a:schemeClr>
              </a:solidFill>
              <a:latin typeface="Arial" pitchFamily="34" charset="0"/>
              <a:cs typeface="Arial" pitchFamily="34" charset="0"/>
            </a:endParaRPr>
          </a:p>
          <a:p>
            <a:pPr>
              <a:buNone/>
              <a:defRPr/>
            </a:pPr>
            <a:r>
              <a:rPr lang="en-AU" sz="800" b="0" dirty="0">
                <a:solidFill>
                  <a:schemeClr val="bg1">
                    <a:lumMod val="50000"/>
                  </a:schemeClr>
                </a:solidFill>
                <a:latin typeface="Arial" pitchFamily="34" charset="0"/>
                <a:cs typeface="Arial" pitchFamily="34" charset="0"/>
              </a:rPr>
              <a:t>Unit 2</a:t>
            </a:r>
            <a:r>
              <a:rPr lang="en-AU" sz="800" b="0" baseline="0" dirty="0">
                <a:solidFill>
                  <a:schemeClr val="bg1">
                    <a:lumMod val="50000"/>
                  </a:schemeClr>
                </a:solidFill>
                <a:latin typeface="Arial" pitchFamily="34" charset="0"/>
                <a:cs typeface="Arial" pitchFamily="34" charset="0"/>
              </a:rPr>
              <a:t> – Part 1</a:t>
            </a:r>
            <a:endParaRPr lang="en-AU" sz="800" b="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2427556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6400" y="258763"/>
            <a:ext cx="5407269" cy="546942"/>
          </a:xfrm>
        </p:spPr>
        <p:txBody>
          <a:bodyPr/>
          <a:lstStyle/>
          <a:p>
            <a:r>
              <a:rPr lang="en-US"/>
              <a:t>Click to edit Master title style</a:t>
            </a:r>
            <a:endParaRPr lang="en-GB" dirty="0"/>
          </a:p>
        </p:txBody>
      </p:sp>
      <p:sp>
        <p:nvSpPr>
          <p:cNvPr id="3"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763444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56400" y="258763"/>
            <a:ext cx="6787368" cy="546942"/>
          </a:xfrm>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3677631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Bulleted Content with Reference">
    <p:spTree>
      <p:nvGrpSpPr>
        <p:cNvPr id="1" name=""/>
        <p:cNvGrpSpPr/>
        <p:nvPr/>
      </p:nvGrpSpPr>
      <p:grpSpPr>
        <a:xfrm>
          <a:off x="0" y="0"/>
          <a:ext cx="0" cy="0"/>
          <a:chOff x="0" y="0"/>
          <a:chExt cx="0" cy="0"/>
        </a:xfrm>
      </p:grpSpPr>
      <p:sp>
        <p:nvSpPr>
          <p:cNvPr id="2" name="Title 1"/>
          <p:cNvSpPr>
            <a:spLocks noGrp="1"/>
          </p:cNvSpPr>
          <p:nvPr>
            <p:ph type="title"/>
          </p:nvPr>
        </p:nvSpPr>
        <p:spPr>
          <a:xfrm>
            <a:off x="356400" y="258763"/>
            <a:ext cx="6787368" cy="546942"/>
          </a:xfrm>
        </p:spPr>
        <p:txBody>
          <a:bodyPr/>
          <a:lstStyle/>
          <a:p>
            <a:r>
              <a:rPr lang="en-US"/>
              <a:t>Click to edit Master title style</a:t>
            </a:r>
            <a:endParaRPr lang="en-GB" dirty="0"/>
          </a:p>
        </p:txBody>
      </p:sp>
      <p:sp>
        <p:nvSpPr>
          <p:cNvPr id="3" name="Content Placeholder 2"/>
          <p:cNvSpPr>
            <a:spLocks noGrp="1"/>
          </p:cNvSpPr>
          <p:nvPr>
            <p:ph idx="1"/>
          </p:nvPr>
        </p:nvSpPr>
        <p:spPr>
          <a:xfrm>
            <a:off x="356089" y="1154684"/>
            <a:ext cx="8516815" cy="44888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
        <p:nvSpPr>
          <p:cNvPr id="5" name="Content Placeholder 2"/>
          <p:cNvSpPr>
            <a:spLocks noGrp="1"/>
          </p:cNvSpPr>
          <p:nvPr>
            <p:ph idx="10" hasCustomPrompt="1"/>
          </p:nvPr>
        </p:nvSpPr>
        <p:spPr>
          <a:xfrm>
            <a:off x="357158" y="5715016"/>
            <a:ext cx="8516815" cy="438588"/>
          </a:xfrm>
        </p:spPr>
        <p:txBody>
          <a:bodyPr/>
          <a:lstStyle>
            <a:lvl1pPr algn="r">
              <a:lnSpc>
                <a:spcPct val="100000"/>
              </a:lnSpc>
              <a:spcBef>
                <a:spcPts val="0"/>
              </a:spcBef>
              <a:buNone/>
              <a:defRPr sz="2000">
                <a:solidFill>
                  <a:srgbClr val="C00000"/>
                </a:solidFill>
              </a:defRPr>
            </a:lvl1pPr>
          </a:lstStyle>
          <a:p>
            <a:pPr lvl="0"/>
            <a:r>
              <a:rPr lang="en-GB" dirty="0"/>
              <a:t>Reference</a:t>
            </a:r>
          </a:p>
        </p:txBody>
      </p:sp>
    </p:spTree>
    <p:extLst>
      <p:ext uri="{BB962C8B-B14F-4D97-AF65-F5344CB8AC3E}">
        <p14:creationId xmlns:p14="http://schemas.microsoft.com/office/powerpoint/2010/main" val="3677631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ong Title and Bullete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6400" y="258763"/>
            <a:ext cx="6787368" cy="1039384"/>
          </a:xfrm>
        </p:spPr>
        <p:txBody>
          <a:bodyPr/>
          <a:lstStyle>
            <a:lvl1pPr>
              <a:defRPr/>
            </a:lvl1pPr>
          </a:lstStyle>
          <a:p>
            <a:r>
              <a:rPr lang="en-US" dirty="0"/>
              <a:t>Click to edit Master title style</a:t>
            </a:r>
            <a:br>
              <a:rPr lang="en-GB" dirty="0"/>
            </a:br>
            <a:r>
              <a:rPr lang="en-GB" dirty="0"/>
              <a:t>two lines</a:t>
            </a:r>
          </a:p>
        </p:txBody>
      </p:sp>
      <p:sp>
        <p:nvSpPr>
          <p:cNvPr id="3" name="Content Placeholder 2"/>
          <p:cNvSpPr>
            <a:spLocks noGrp="1"/>
          </p:cNvSpPr>
          <p:nvPr>
            <p:ph idx="1"/>
          </p:nvPr>
        </p:nvSpPr>
        <p:spPr>
          <a:xfrm>
            <a:off x="356089" y="1571612"/>
            <a:ext cx="8516815" cy="45936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Line 46"/>
          <p:cNvSpPr>
            <a:spLocks noChangeShapeType="1"/>
          </p:cNvSpPr>
          <p:nvPr/>
        </p:nvSpPr>
        <p:spPr bwMode="auto">
          <a:xfrm>
            <a:off x="1" y="1428736"/>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Tree>
    <p:extLst>
      <p:ext uri="{BB962C8B-B14F-4D97-AF65-F5344CB8AC3E}">
        <p14:creationId xmlns:p14="http://schemas.microsoft.com/office/powerpoint/2010/main" val="3677631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Long Title and Bulleted Content with Referenc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6400" y="258763"/>
            <a:ext cx="6787368" cy="1039384"/>
          </a:xfrm>
        </p:spPr>
        <p:txBody>
          <a:bodyPr/>
          <a:lstStyle>
            <a:lvl1pPr>
              <a:defRPr/>
            </a:lvl1pPr>
          </a:lstStyle>
          <a:p>
            <a:r>
              <a:rPr lang="en-US" dirty="0"/>
              <a:t>Click to edit Master title style</a:t>
            </a:r>
            <a:br>
              <a:rPr lang="en-GB" dirty="0"/>
            </a:br>
            <a:r>
              <a:rPr lang="en-GB" dirty="0"/>
              <a:t>two lines</a:t>
            </a:r>
          </a:p>
        </p:txBody>
      </p:sp>
      <p:sp>
        <p:nvSpPr>
          <p:cNvPr id="3" name="Content Placeholder 2"/>
          <p:cNvSpPr>
            <a:spLocks noGrp="1"/>
          </p:cNvSpPr>
          <p:nvPr>
            <p:ph idx="1"/>
          </p:nvPr>
        </p:nvSpPr>
        <p:spPr>
          <a:xfrm>
            <a:off x="356089" y="1571612"/>
            <a:ext cx="8516815" cy="40719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Line 46"/>
          <p:cNvSpPr>
            <a:spLocks noChangeShapeType="1"/>
          </p:cNvSpPr>
          <p:nvPr/>
        </p:nvSpPr>
        <p:spPr bwMode="auto">
          <a:xfrm>
            <a:off x="1" y="1428736"/>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
        <p:nvSpPr>
          <p:cNvPr id="5" name="Content Placeholder 2"/>
          <p:cNvSpPr>
            <a:spLocks noGrp="1"/>
          </p:cNvSpPr>
          <p:nvPr>
            <p:ph idx="10" hasCustomPrompt="1"/>
          </p:nvPr>
        </p:nvSpPr>
        <p:spPr>
          <a:xfrm>
            <a:off x="357158" y="5715016"/>
            <a:ext cx="8516815" cy="438588"/>
          </a:xfrm>
        </p:spPr>
        <p:txBody>
          <a:bodyPr/>
          <a:lstStyle>
            <a:lvl1pPr algn="r">
              <a:lnSpc>
                <a:spcPct val="100000"/>
              </a:lnSpc>
              <a:spcBef>
                <a:spcPts val="0"/>
              </a:spcBef>
              <a:buNone/>
              <a:defRPr sz="2000">
                <a:solidFill>
                  <a:srgbClr val="C00000"/>
                </a:solidFill>
              </a:defRPr>
            </a:lvl1pPr>
          </a:lstStyle>
          <a:p>
            <a:pPr lvl="0"/>
            <a:r>
              <a:rPr lang="en-GB" dirty="0"/>
              <a:t>Reference</a:t>
            </a:r>
          </a:p>
        </p:txBody>
      </p:sp>
    </p:spTree>
    <p:extLst>
      <p:ext uri="{BB962C8B-B14F-4D97-AF65-F5344CB8AC3E}">
        <p14:creationId xmlns:p14="http://schemas.microsoft.com/office/powerpoint/2010/main" val="3677631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Non-bulleted Content with Reference">
    <p:spTree>
      <p:nvGrpSpPr>
        <p:cNvPr id="1" name=""/>
        <p:cNvGrpSpPr/>
        <p:nvPr/>
      </p:nvGrpSpPr>
      <p:grpSpPr>
        <a:xfrm>
          <a:off x="0" y="0"/>
          <a:ext cx="0" cy="0"/>
          <a:chOff x="0" y="0"/>
          <a:chExt cx="0" cy="0"/>
        </a:xfrm>
      </p:grpSpPr>
      <p:sp>
        <p:nvSpPr>
          <p:cNvPr id="2" name="Title 1"/>
          <p:cNvSpPr>
            <a:spLocks noGrp="1"/>
          </p:cNvSpPr>
          <p:nvPr>
            <p:ph type="title"/>
          </p:nvPr>
        </p:nvSpPr>
        <p:spPr>
          <a:xfrm>
            <a:off x="356400" y="258763"/>
            <a:ext cx="6787368" cy="546942"/>
          </a:xfrm>
        </p:spPr>
        <p:txBody>
          <a:bodyPr/>
          <a:lstStyle/>
          <a:p>
            <a:r>
              <a:rPr lang="en-US"/>
              <a:t>Click to edit Master title style</a:t>
            </a:r>
            <a:endParaRPr lang="en-GB" dirty="0"/>
          </a:p>
        </p:txBody>
      </p:sp>
      <p:sp>
        <p:nvSpPr>
          <p:cNvPr id="3" name="Line 46"/>
          <p:cNvSpPr>
            <a:spLocks noChangeShapeType="1"/>
          </p:cNvSpPr>
          <p:nvPr/>
        </p:nvSpPr>
        <p:spPr bwMode="auto">
          <a:xfrm>
            <a:off x="1" y="911225"/>
            <a:ext cx="6480251" cy="0"/>
          </a:xfrm>
          <a:prstGeom prst="line">
            <a:avLst/>
          </a:prstGeom>
          <a:noFill/>
          <a:ln w="12700">
            <a:solidFill>
              <a:srgbClr val="C00000"/>
            </a:solidFill>
            <a:round/>
            <a:headEnd/>
            <a:tailEnd/>
          </a:ln>
          <a:effectLst/>
        </p:spPr>
        <p:txBody>
          <a:bodyPr lIns="36000" tIns="36000" rIns="36000" bIns="36000" anchor="ctr"/>
          <a:lstStyle/>
          <a:p>
            <a:pPr eaLnBrk="0" hangingPunct="0">
              <a:spcBef>
                <a:spcPct val="50000"/>
              </a:spcBef>
              <a:defRPr/>
            </a:pPr>
            <a:endParaRPr lang="en-GB" dirty="0">
              <a:ln>
                <a:solidFill>
                  <a:schemeClr val="bg1">
                    <a:lumMod val="50000"/>
                  </a:schemeClr>
                </a:solidFill>
              </a:ln>
              <a:latin typeface="Arial" charset="0"/>
              <a:cs typeface="+mn-cs"/>
            </a:endParaRPr>
          </a:p>
        </p:txBody>
      </p:sp>
      <p:sp>
        <p:nvSpPr>
          <p:cNvPr id="4" name="Content Placeholder 2"/>
          <p:cNvSpPr>
            <a:spLocks noGrp="1"/>
          </p:cNvSpPr>
          <p:nvPr>
            <p:ph idx="1"/>
          </p:nvPr>
        </p:nvSpPr>
        <p:spPr>
          <a:xfrm>
            <a:off x="356089" y="1154684"/>
            <a:ext cx="8516815" cy="4488894"/>
          </a:xfrm>
        </p:spPr>
        <p:txBody>
          <a:bodyPr/>
          <a:lstStyle>
            <a:lvl1pPr>
              <a:buNone/>
              <a:defRPr/>
            </a:lvl1pPr>
            <a:lvl2pPr>
              <a:buNone/>
              <a:defRPr/>
            </a:lvl2pPr>
            <a:lvl3pPr>
              <a:buNone/>
              <a:defRPr/>
            </a:lvl3pPr>
            <a:lvl4pPr>
              <a:buNone/>
              <a:defRPr/>
            </a:lvl4pPr>
            <a:lvl5pPr>
              <a:buNone/>
              <a:defRPr/>
            </a:lvl5pPr>
          </a:lstStyle>
          <a:p>
            <a:pPr lvl="0"/>
            <a:r>
              <a:rPr lang="en-US"/>
              <a:t>Click to edit Master text styles</a:t>
            </a:r>
          </a:p>
        </p:txBody>
      </p:sp>
      <p:sp>
        <p:nvSpPr>
          <p:cNvPr id="5" name="Content Placeholder 2"/>
          <p:cNvSpPr>
            <a:spLocks noGrp="1"/>
          </p:cNvSpPr>
          <p:nvPr>
            <p:ph idx="10" hasCustomPrompt="1"/>
          </p:nvPr>
        </p:nvSpPr>
        <p:spPr>
          <a:xfrm>
            <a:off x="357158" y="5715016"/>
            <a:ext cx="8516815" cy="438588"/>
          </a:xfrm>
        </p:spPr>
        <p:txBody>
          <a:bodyPr/>
          <a:lstStyle>
            <a:lvl1pPr algn="r">
              <a:lnSpc>
                <a:spcPct val="100000"/>
              </a:lnSpc>
              <a:spcBef>
                <a:spcPts val="0"/>
              </a:spcBef>
              <a:buNone/>
              <a:defRPr sz="2000">
                <a:solidFill>
                  <a:srgbClr val="C00000"/>
                </a:solidFill>
              </a:defRPr>
            </a:lvl1pPr>
          </a:lstStyle>
          <a:p>
            <a:pPr lvl="0"/>
            <a:r>
              <a:rPr lang="en-GB" dirty="0"/>
              <a:t>Reference</a:t>
            </a:r>
          </a:p>
        </p:txBody>
      </p:sp>
    </p:spTree>
    <p:extLst>
      <p:ext uri="{BB962C8B-B14F-4D97-AF65-F5344CB8AC3E}">
        <p14:creationId xmlns:p14="http://schemas.microsoft.com/office/powerpoint/2010/main" val="1627056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12" descr="20%"/>
          <p:cNvSpPr>
            <a:spLocks noGrp="1" noChangeArrowheads="1"/>
          </p:cNvSpPr>
          <p:nvPr>
            <p:ph type="body" idx="1"/>
          </p:nvPr>
        </p:nvSpPr>
        <p:spPr bwMode="auto">
          <a:xfrm>
            <a:off x="356089" y="1154684"/>
            <a:ext cx="8516815" cy="5010620"/>
          </a:xfrm>
          <a:prstGeom prst="rect">
            <a:avLst/>
          </a:prstGeom>
          <a:noFill/>
          <a:ln w="12700">
            <a:noFill/>
            <a:miter lim="800000"/>
            <a:headEnd/>
            <a:tailEnd/>
          </a:ln>
        </p:spPr>
        <p:txBody>
          <a:bodyPr vert="horz" wrap="square" lIns="90481" tIns="44447" rIns="90481" bIns="4444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28" name="Rectangle 13" descr="20%"/>
          <p:cNvSpPr>
            <a:spLocks noGrp="1" noChangeArrowheads="1"/>
          </p:cNvSpPr>
          <p:nvPr>
            <p:ph type="title"/>
          </p:nvPr>
        </p:nvSpPr>
        <p:spPr bwMode="auto">
          <a:xfrm>
            <a:off x="683568" y="260648"/>
            <a:ext cx="5592244" cy="546942"/>
          </a:xfrm>
          <a:prstGeom prst="rect">
            <a:avLst/>
          </a:prstGeom>
          <a:noFill/>
          <a:ln w="12700">
            <a:noFill/>
            <a:miter lim="800000"/>
            <a:headEnd/>
            <a:tailEnd/>
          </a:ln>
        </p:spPr>
        <p:txBody>
          <a:bodyPr vert="horz" wrap="square" lIns="65083" tIns="26986" rIns="65083" bIns="26986" numCol="1" anchor="t" anchorCtr="0" compatLnSpc="1">
            <a:prstTxWarp prst="textNoShape">
              <a:avLst/>
            </a:prstTxWarp>
            <a:spAutoFit/>
          </a:bodyPr>
          <a:lstStyle/>
          <a:p>
            <a:pPr lvl="0"/>
            <a:r>
              <a:rPr lang="en-US" dirty="0"/>
              <a:t>Click to edit Master title style</a:t>
            </a:r>
            <a:endParaRPr lang="en-GB" dirty="0"/>
          </a:p>
        </p:txBody>
      </p:sp>
      <p:sp>
        <p:nvSpPr>
          <p:cNvPr id="1060" name="Oval 36"/>
          <p:cNvSpPr>
            <a:spLocks noChangeArrowheads="1"/>
          </p:cNvSpPr>
          <p:nvPr/>
        </p:nvSpPr>
        <p:spPr bwMode="auto">
          <a:xfrm>
            <a:off x="4331677" y="6521451"/>
            <a:ext cx="219808" cy="238125"/>
          </a:xfrm>
          <a:prstGeom prst="ellipse">
            <a:avLst/>
          </a:prstGeom>
          <a:noFill/>
          <a:ln w="9525">
            <a:noFill/>
            <a:round/>
            <a:headEnd/>
            <a:tailEnd/>
          </a:ln>
          <a:effectLst/>
        </p:spPr>
        <p:txBody>
          <a:bodyPr wrap="none" lIns="36000" tIns="36000" rIns="36000" bIns="36000" anchor="ctr"/>
          <a:lstStyle/>
          <a:p>
            <a:pPr algn="ctr" eaLnBrk="0" hangingPunct="0">
              <a:buNone/>
              <a:defRPr/>
            </a:pPr>
            <a:fld id="{3E8F2A65-2DD6-4529-9FF7-3CBA8D703A1E}" type="slidenum">
              <a:rPr lang="en-GB" sz="800" b="0">
                <a:solidFill>
                  <a:schemeClr val="bg1">
                    <a:lumMod val="50000"/>
                  </a:schemeClr>
                </a:solidFill>
                <a:latin typeface="Arial" pitchFamily="34" charset="0"/>
                <a:cs typeface="Arial" pitchFamily="34" charset="0"/>
              </a:rPr>
              <a:pPr algn="ctr" eaLnBrk="0" hangingPunct="0">
                <a:buNone/>
                <a:defRPr/>
              </a:pPr>
              <a:t>‹#›</a:t>
            </a:fld>
            <a:endParaRPr lang="en-GB" sz="800" b="0" dirty="0">
              <a:solidFill>
                <a:schemeClr val="bg1">
                  <a:lumMod val="50000"/>
                </a:schemeClr>
              </a:solidFill>
              <a:latin typeface="Arial" pitchFamily="34" charset="0"/>
              <a:cs typeface="Arial" pitchFamily="34" charset="0"/>
            </a:endParaRPr>
          </a:p>
        </p:txBody>
      </p:sp>
      <p:sp>
        <p:nvSpPr>
          <p:cNvPr id="7" name="TextBox 6"/>
          <p:cNvSpPr txBox="1"/>
          <p:nvPr/>
        </p:nvSpPr>
        <p:spPr>
          <a:xfrm>
            <a:off x="395536" y="6525344"/>
            <a:ext cx="3816424" cy="215444"/>
          </a:xfrm>
          <a:prstGeom prst="rect">
            <a:avLst/>
          </a:prstGeom>
          <a:noFill/>
        </p:spPr>
        <p:txBody>
          <a:bodyPr wrap="square">
            <a:spAutoFit/>
          </a:bodyPr>
          <a:lstStyle/>
          <a:p>
            <a:pPr>
              <a:buNone/>
              <a:defRPr/>
            </a:pPr>
            <a:r>
              <a:rPr lang="en-AU" sz="800" b="0" dirty="0">
                <a:solidFill>
                  <a:schemeClr val="bg1">
                    <a:lumMod val="50000"/>
                  </a:schemeClr>
                </a:solidFill>
                <a:latin typeface="Arial" pitchFamily="34" charset="0"/>
                <a:cs typeface="Arial" pitchFamily="34" charset="0"/>
              </a:rPr>
              <a:t>7011ICT Data Structures and Algorithms</a:t>
            </a:r>
            <a:r>
              <a:rPr lang="en-AU" sz="800" b="0" baseline="0" dirty="0">
                <a:solidFill>
                  <a:schemeClr val="bg1">
                    <a:lumMod val="50000"/>
                  </a:schemeClr>
                </a:solidFill>
                <a:latin typeface="Arial" pitchFamily="34" charset="0"/>
                <a:cs typeface="Arial" pitchFamily="34" charset="0"/>
              </a:rPr>
              <a:t> – Module 1</a:t>
            </a:r>
            <a:r>
              <a:rPr lang="en-AU" sz="800" b="0" dirty="0">
                <a:solidFill>
                  <a:schemeClr val="bg1">
                    <a:lumMod val="50000"/>
                  </a:schemeClr>
                </a:solidFill>
                <a:latin typeface="Arial" pitchFamily="34" charset="0"/>
                <a:cs typeface="Arial" pitchFamily="34" charset="0"/>
              </a:rPr>
              <a:t>:</a:t>
            </a:r>
            <a:r>
              <a:rPr lang="en-AU" sz="800" b="0" baseline="0" dirty="0">
                <a:solidFill>
                  <a:schemeClr val="bg1">
                    <a:lumMod val="50000"/>
                  </a:schemeClr>
                </a:solidFill>
                <a:latin typeface="Arial" pitchFamily="34" charset="0"/>
                <a:cs typeface="Arial" pitchFamily="34" charset="0"/>
              </a:rPr>
              <a:t> Introduction</a:t>
            </a:r>
            <a:endParaRPr lang="en-AU" sz="800" b="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20964627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Lst>
  <p:txStyles>
    <p:titleStyle>
      <a:lvl1pPr algn="l" rtl="0" eaLnBrk="1" fontAlgn="base" hangingPunct="1">
        <a:spcBef>
          <a:spcPct val="0"/>
        </a:spcBef>
        <a:spcAft>
          <a:spcPct val="0"/>
        </a:spcAft>
        <a:defRPr sz="3200" b="0">
          <a:solidFill>
            <a:srgbClr val="0000FF"/>
          </a:solidFill>
          <a:latin typeface="Arial" pitchFamily="34" charset="0"/>
          <a:ea typeface="+mj-ea"/>
          <a:cs typeface="Arial" pitchFamily="34" charset="0"/>
        </a:defRPr>
      </a:lvl1pPr>
      <a:lvl2pPr algn="l" rtl="0" eaLnBrk="1" fontAlgn="base" hangingPunct="1">
        <a:spcBef>
          <a:spcPct val="0"/>
        </a:spcBef>
        <a:spcAft>
          <a:spcPct val="0"/>
        </a:spcAft>
        <a:defRPr sz="2800" b="1">
          <a:solidFill>
            <a:srgbClr val="7F7F7F"/>
          </a:solidFill>
          <a:latin typeface="Verdana" pitchFamily="34" charset="0"/>
        </a:defRPr>
      </a:lvl2pPr>
      <a:lvl3pPr algn="l" rtl="0" eaLnBrk="1" fontAlgn="base" hangingPunct="1">
        <a:spcBef>
          <a:spcPct val="0"/>
        </a:spcBef>
        <a:spcAft>
          <a:spcPct val="0"/>
        </a:spcAft>
        <a:defRPr sz="2800" b="1">
          <a:solidFill>
            <a:srgbClr val="7F7F7F"/>
          </a:solidFill>
          <a:latin typeface="Verdana" pitchFamily="34" charset="0"/>
        </a:defRPr>
      </a:lvl3pPr>
      <a:lvl4pPr algn="l" rtl="0" eaLnBrk="1" fontAlgn="base" hangingPunct="1">
        <a:spcBef>
          <a:spcPct val="0"/>
        </a:spcBef>
        <a:spcAft>
          <a:spcPct val="0"/>
        </a:spcAft>
        <a:defRPr sz="2800" b="1">
          <a:solidFill>
            <a:srgbClr val="7F7F7F"/>
          </a:solidFill>
          <a:latin typeface="Verdana" pitchFamily="34" charset="0"/>
        </a:defRPr>
      </a:lvl4pPr>
      <a:lvl5pPr algn="l" rtl="0" eaLnBrk="1" fontAlgn="base" hangingPunct="1">
        <a:spcBef>
          <a:spcPct val="0"/>
        </a:spcBef>
        <a:spcAft>
          <a:spcPct val="0"/>
        </a:spcAft>
        <a:defRPr sz="2800" b="1">
          <a:solidFill>
            <a:srgbClr val="7F7F7F"/>
          </a:solidFill>
          <a:latin typeface="Verdana" pitchFamily="34" charset="0"/>
        </a:defRPr>
      </a:lvl5pPr>
      <a:lvl6pPr marL="457200" algn="l" rtl="0" eaLnBrk="1" fontAlgn="base" hangingPunct="1">
        <a:spcBef>
          <a:spcPct val="0"/>
        </a:spcBef>
        <a:spcAft>
          <a:spcPct val="0"/>
        </a:spcAft>
        <a:defRPr sz="2800" b="1">
          <a:solidFill>
            <a:srgbClr val="000099"/>
          </a:solidFill>
          <a:latin typeface="Verdana" pitchFamily="34" charset="0"/>
        </a:defRPr>
      </a:lvl6pPr>
      <a:lvl7pPr marL="914400" algn="l" rtl="0" eaLnBrk="1" fontAlgn="base" hangingPunct="1">
        <a:spcBef>
          <a:spcPct val="0"/>
        </a:spcBef>
        <a:spcAft>
          <a:spcPct val="0"/>
        </a:spcAft>
        <a:defRPr sz="2800" b="1">
          <a:solidFill>
            <a:srgbClr val="000099"/>
          </a:solidFill>
          <a:latin typeface="Verdana" pitchFamily="34" charset="0"/>
        </a:defRPr>
      </a:lvl7pPr>
      <a:lvl8pPr marL="1371600" algn="l" rtl="0" eaLnBrk="1" fontAlgn="base" hangingPunct="1">
        <a:spcBef>
          <a:spcPct val="0"/>
        </a:spcBef>
        <a:spcAft>
          <a:spcPct val="0"/>
        </a:spcAft>
        <a:defRPr sz="2800" b="1">
          <a:solidFill>
            <a:srgbClr val="000099"/>
          </a:solidFill>
          <a:latin typeface="Verdana" pitchFamily="34" charset="0"/>
        </a:defRPr>
      </a:lvl8pPr>
      <a:lvl9pPr marL="1828800" algn="l" rtl="0" eaLnBrk="1" fontAlgn="base" hangingPunct="1">
        <a:spcBef>
          <a:spcPct val="0"/>
        </a:spcBef>
        <a:spcAft>
          <a:spcPct val="0"/>
        </a:spcAft>
        <a:defRPr sz="2800" b="1">
          <a:solidFill>
            <a:srgbClr val="000099"/>
          </a:solidFill>
          <a:latin typeface="Verdana" pitchFamily="34" charset="0"/>
        </a:defRPr>
      </a:lvl9pPr>
    </p:titleStyle>
    <p:bodyStyle>
      <a:lvl1pPr marL="182563" indent="-182563" algn="l" rtl="0" eaLnBrk="1" fontAlgn="base" hangingPunct="1">
        <a:lnSpc>
          <a:spcPct val="97000"/>
        </a:lnSpc>
        <a:spcBef>
          <a:spcPct val="39000"/>
        </a:spcBef>
        <a:spcAft>
          <a:spcPct val="0"/>
        </a:spcAft>
        <a:buFont typeface="Arial" pitchFamily="34" charset="0"/>
        <a:buChar char="•"/>
        <a:defRPr sz="2400">
          <a:solidFill>
            <a:schemeClr val="tx1"/>
          </a:solidFill>
          <a:latin typeface="Arial" pitchFamily="34" charset="0"/>
          <a:ea typeface="+mn-ea"/>
          <a:cs typeface="Arial" pitchFamily="34" charset="0"/>
        </a:defRPr>
      </a:lvl1pPr>
      <a:lvl2pPr marL="533400" indent="-285750" algn="l" rtl="0" eaLnBrk="1" fontAlgn="base" hangingPunct="1">
        <a:lnSpc>
          <a:spcPct val="97000"/>
        </a:lnSpc>
        <a:spcBef>
          <a:spcPct val="39000"/>
        </a:spcBef>
        <a:spcAft>
          <a:spcPct val="0"/>
        </a:spcAft>
        <a:buSzPct val="100000"/>
        <a:buFont typeface="Arial" pitchFamily="34" charset="0"/>
        <a:buChar char="◦"/>
        <a:defRPr sz="2200">
          <a:solidFill>
            <a:schemeClr val="tx1"/>
          </a:solidFill>
          <a:latin typeface="Arial" pitchFamily="34" charset="0"/>
          <a:cs typeface="Arial" pitchFamily="34" charset="0"/>
        </a:defRPr>
      </a:lvl2pPr>
      <a:lvl3pPr marL="1000125" indent="-284163" algn="l" rtl="0" eaLnBrk="1" fontAlgn="base" hangingPunct="1">
        <a:lnSpc>
          <a:spcPct val="97000"/>
        </a:lnSpc>
        <a:spcBef>
          <a:spcPct val="39000"/>
        </a:spcBef>
        <a:spcAft>
          <a:spcPct val="0"/>
        </a:spcAft>
        <a:buChar char="-"/>
        <a:defRPr sz="2200">
          <a:solidFill>
            <a:schemeClr val="tx1"/>
          </a:solidFill>
          <a:latin typeface="Arial" pitchFamily="34" charset="0"/>
          <a:cs typeface="Arial" pitchFamily="34" charset="0"/>
        </a:defRPr>
      </a:lvl3pPr>
      <a:lvl4pPr marL="1468438" indent="-285750" algn="l" rtl="0" eaLnBrk="1" fontAlgn="base" hangingPunct="1">
        <a:lnSpc>
          <a:spcPct val="97000"/>
        </a:lnSpc>
        <a:spcBef>
          <a:spcPct val="39000"/>
        </a:spcBef>
        <a:spcAft>
          <a:spcPct val="0"/>
        </a:spcAft>
        <a:buSzPct val="60000"/>
        <a:buFont typeface="Wingdings" pitchFamily="2" charset="2"/>
        <a:buChar char="§"/>
        <a:defRPr sz="2200">
          <a:solidFill>
            <a:schemeClr val="tx1"/>
          </a:solidFill>
          <a:latin typeface="Arial" pitchFamily="34" charset="0"/>
          <a:cs typeface="Arial" pitchFamily="34" charset="0"/>
        </a:defRPr>
      </a:lvl4pPr>
      <a:lvl5pPr marL="1879600" indent="-228600" algn="l" rtl="0" eaLnBrk="1" fontAlgn="base" hangingPunct="1">
        <a:spcBef>
          <a:spcPct val="20000"/>
        </a:spcBef>
        <a:spcAft>
          <a:spcPct val="0"/>
        </a:spcAft>
        <a:buSzPct val="60000"/>
        <a:buFont typeface="Wingdings" pitchFamily="2" charset="2"/>
        <a:buChar char="Ø"/>
        <a:defRPr sz="2200">
          <a:solidFill>
            <a:schemeClr val="tx1"/>
          </a:solidFill>
          <a:latin typeface="Arial" pitchFamily="34" charset="0"/>
          <a:cs typeface="Arial" pitchFamily="34" charset="0"/>
        </a:defRPr>
      </a:lvl5pPr>
      <a:lvl6pPr marL="2336800" indent="-228600" algn="l" rtl="0" eaLnBrk="1" fontAlgn="base" hangingPunct="1">
        <a:spcBef>
          <a:spcPct val="20000"/>
        </a:spcBef>
        <a:spcAft>
          <a:spcPct val="0"/>
        </a:spcAft>
        <a:buChar char="-"/>
        <a:defRPr sz="1600">
          <a:solidFill>
            <a:srgbClr val="000099"/>
          </a:solidFill>
          <a:latin typeface="+mn-lt"/>
        </a:defRPr>
      </a:lvl6pPr>
      <a:lvl7pPr marL="2794000" indent="-228600" algn="l" rtl="0" eaLnBrk="1" fontAlgn="base" hangingPunct="1">
        <a:spcBef>
          <a:spcPct val="20000"/>
        </a:spcBef>
        <a:spcAft>
          <a:spcPct val="0"/>
        </a:spcAft>
        <a:buChar char="-"/>
        <a:defRPr sz="1600">
          <a:solidFill>
            <a:srgbClr val="000099"/>
          </a:solidFill>
          <a:latin typeface="+mn-lt"/>
        </a:defRPr>
      </a:lvl7pPr>
      <a:lvl8pPr marL="3251200" indent="-228600" algn="l" rtl="0" eaLnBrk="1" fontAlgn="base" hangingPunct="1">
        <a:spcBef>
          <a:spcPct val="20000"/>
        </a:spcBef>
        <a:spcAft>
          <a:spcPct val="0"/>
        </a:spcAft>
        <a:buChar char="-"/>
        <a:defRPr sz="1600">
          <a:solidFill>
            <a:srgbClr val="000099"/>
          </a:solidFill>
          <a:latin typeface="+mn-lt"/>
        </a:defRPr>
      </a:lvl8pPr>
      <a:lvl9pPr marL="3708400" indent="-228600" algn="l" rtl="0" eaLnBrk="1" fontAlgn="base" hangingPunct="1">
        <a:spcBef>
          <a:spcPct val="20000"/>
        </a:spcBef>
        <a:spcAft>
          <a:spcPct val="0"/>
        </a:spcAft>
        <a:buChar char="-"/>
        <a:defRPr sz="1600">
          <a:solidFill>
            <a:srgbClr val="00009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4.png"/><Relationship Id="rId5" Type="http://schemas.openxmlformats.org/officeDocument/2006/relationships/notesSlide" Target="../notesSlides/notesSlide8.xml"/><Relationship Id="rId4"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notesSlide" Target="../notesSlides/notesSlide9.xml"/><Relationship Id="rId5" Type="http://schemas.openxmlformats.org/officeDocument/2006/relationships/slideLayout" Target="../slideLayouts/slideLayout12.xml"/><Relationship Id="rId4" Type="http://schemas.openxmlformats.org/officeDocument/2006/relationships/tags" Target="../tags/tag28.xml"/></Relationships>
</file>

<file path=ppt/slides/_rels/slide12.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notesSlide" Target="../notesSlides/notesSlide10.xml"/><Relationship Id="rId4"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notesSlide" Target="../notesSlides/notesSlide25.xml"/><Relationship Id="rId4"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notesSlide" Target="../notesSlides/notesSlide26.xml"/><Relationship Id="rId5" Type="http://schemas.openxmlformats.org/officeDocument/2006/relationships/slideLayout" Target="../slideLayouts/slideLayout5.xml"/><Relationship Id="rId4" Type="http://schemas.openxmlformats.org/officeDocument/2006/relationships/tags" Target="../tags/tag3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image" Target="../media/image7.png"/><Relationship Id="rId5" Type="http://schemas.openxmlformats.org/officeDocument/2006/relationships/notesSlide" Target="../notesSlides/notesSlide27.xml"/><Relationship Id="rId4"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notesSlide" Target="../notesSlides/notesSlide28.xml"/><Relationship Id="rId4"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47.xml"/><Relationship Id="rId7" Type="http://schemas.openxmlformats.org/officeDocument/2006/relationships/image" Target="../media/image9.emf"/><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8.png"/><Relationship Id="rId5" Type="http://schemas.openxmlformats.org/officeDocument/2006/relationships/notesSlide" Target="../notesSlides/notesSlide29.xml"/><Relationship Id="rId4"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image" Target="../media/image11.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8.png"/><Relationship Id="rId5" Type="http://schemas.openxmlformats.org/officeDocument/2006/relationships/notesSlide" Target="../notesSlides/notesSlide30.xml"/><Relationship Id="rId4"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53.xml"/><Relationship Id="rId7" Type="http://schemas.openxmlformats.org/officeDocument/2006/relationships/image" Target="../media/image10.pn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image" Target="../media/image8.png"/><Relationship Id="rId5" Type="http://schemas.openxmlformats.org/officeDocument/2006/relationships/notesSlide" Target="../notesSlides/notesSlide31.xml"/><Relationship Id="rId4"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56.xml"/><Relationship Id="rId7" Type="http://schemas.openxmlformats.org/officeDocument/2006/relationships/image" Target="../media/image14.pn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13.png"/><Relationship Id="rId5" Type="http://schemas.openxmlformats.org/officeDocument/2006/relationships/notesSlide" Target="../notesSlides/notesSlide32.xml"/><Relationship Id="rId4"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tags" Target="../tags/tag59.xml"/><Relationship Id="rId7" Type="http://schemas.openxmlformats.org/officeDocument/2006/relationships/image" Target="../media/image16.png"/><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13.png"/><Relationship Id="rId5" Type="http://schemas.openxmlformats.org/officeDocument/2006/relationships/notesSlide" Target="../notesSlides/notesSlide33.xml"/><Relationship Id="rId4"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62.xml"/><Relationship Id="rId7" Type="http://schemas.openxmlformats.org/officeDocument/2006/relationships/image" Target="../media/image15.png"/><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image" Target="../media/image13.png"/><Relationship Id="rId5" Type="http://schemas.openxmlformats.org/officeDocument/2006/relationships/notesSlide" Target="../notesSlides/notesSlide34.xml"/><Relationship Id="rId4"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65.xml"/><Relationship Id="rId7" Type="http://schemas.openxmlformats.org/officeDocument/2006/relationships/image" Target="../media/image19.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18.png"/><Relationship Id="rId5" Type="http://schemas.openxmlformats.org/officeDocument/2006/relationships/notesSlide" Target="../notesSlides/notesSlide35.xml"/><Relationship Id="rId4"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image" Target="../media/image21.png"/><Relationship Id="rId5" Type="http://schemas.openxmlformats.org/officeDocument/2006/relationships/image" Target="../media/image18.png"/><Relationship Id="rId4" Type="http://schemas.openxmlformats.org/officeDocument/2006/relationships/notesSlide" Target="../notesSlides/notesSlide36.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20.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image" Target="../media/image21.png"/><Relationship Id="rId5" Type="http://schemas.openxmlformats.org/officeDocument/2006/relationships/image" Target="../media/image18.png"/><Relationship Id="rId4" Type="http://schemas.openxmlformats.org/officeDocument/2006/relationships/notesSlide" Target="../notesSlides/notesSlide37.xml"/></Relationships>
</file>

<file path=ppt/slides/_rels/slide45.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23.pn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image" Target="../media/image22.emf"/><Relationship Id="rId5" Type="http://schemas.openxmlformats.org/officeDocument/2006/relationships/notesSlide" Target="../notesSlides/notesSlide38.xml"/><Relationship Id="rId4"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tags" Target="../tags/tag75.xml"/><Relationship Id="rId7" Type="http://schemas.openxmlformats.org/officeDocument/2006/relationships/image" Target="../media/image24.png"/><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22.emf"/><Relationship Id="rId5" Type="http://schemas.openxmlformats.org/officeDocument/2006/relationships/notesSlide" Target="../notesSlides/notesSlide39.xml"/><Relationship Id="rId4"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tags" Target="../tags/tag78.xml"/><Relationship Id="rId7" Type="http://schemas.openxmlformats.org/officeDocument/2006/relationships/image" Target="../media/image26.jpeg"/><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image" Target="../media/image25.png"/><Relationship Id="rId5" Type="http://schemas.openxmlformats.org/officeDocument/2006/relationships/notesSlide" Target="../notesSlides/notesSlide40.xml"/><Relationship Id="rId4"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28.png"/><Relationship Id="rId5" Type="http://schemas.openxmlformats.org/officeDocument/2006/relationships/notesSlide" Target="../notesSlides/notesSlide41.xml"/><Relationship Id="rId4"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5.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notesSlide" Target="../notesSlides/notesSlide4.xml"/><Relationship Id="rId4"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notesSlide" Target="../notesSlides/notesSlide5.xml"/><Relationship Id="rId4"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notesSlide" Target="../notesSlides/notesSlide7.xml"/><Relationship Id="rId4"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12378-1511-CE92-F85C-22B3C13751C7}"/>
              </a:ext>
            </a:extLst>
          </p:cNvPr>
          <p:cNvSpPr>
            <a:spLocks noGrp="1"/>
          </p:cNvSpPr>
          <p:nvPr>
            <p:ph type="title"/>
          </p:nvPr>
        </p:nvSpPr>
        <p:spPr/>
        <p:txBody>
          <a:bodyPr/>
          <a:lstStyle/>
          <a:p>
            <a:r>
              <a:rPr lang="en-US" dirty="0"/>
              <a:t>Course Overview</a:t>
            </a:r>
          </a:p>
        </p:txBody>
      </p:sp>
      <p:sp>
        <p:nvSpPr>
          <p:cNvPr id="3" name="Rounded Rectangle 2">
            <a:extLst>
              <a:ext uri="{FF2B5EF4-FFF2-40B4-BE49-F238E27FC236}">
                <a16:creationId xmlns:a16="http://schemas.microsoft.com/office/drawing/2014/main" id="{826674E5-AF33-3A3B-953F-B20943C3C788}"/>
              </a:ext>
            </a:extLst>
          </p:cNvPr>
          <p:cNvSpPr/>
          <p:nvPr/>
        </p:nvSpPr>
        <p:spPr>
          <a:xfrm>
            <a:off x="790458" y="1513904"/>
            <a:ext cx="2161309" cy="3469264"/>
          </a:xfrm>
          <a:prstGeom prst="roundRect">
            <a:avLst>
              <a:gd name="adj" fmla="val 10074"/>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4" name="TextBox 3">
            <a:extLst>
              <a:ext uri="{FF2B5EF4-FFF2-40B4-BE49-F238E27FC236}">
                <a16:creationId xmlns:a16="http://schemas.microsoft.com/office/drawing/2014/main" id="{64494D9F-F625-A2F5-9AE7-36CB6355A417}"/>
              </a:ext>
            </a:extLst>
          </p:cNvPr>
          <p:cNvSpPr txBox="1"/>
          <p:nvPr/>
        </p:nvSpPr>
        <p:spPr>
          <a:xfrm>
            <a:off x="-36512" y="2027519"/>
            <a:ext cx="1057263" cy="276999"/>
          </a:xfrm>
          <a:prstGeom prst="rect">
            <a:avLst/>
          </a:prstGeom>
          <a:noFill/>
        </p:spPr>
        <p:txBody>
          <a:bodyPr wrap="square" rtlCol="0">
            <a:spAutoFit/>
          </a:bodyPr>
          <a:lstStyle/>
          <a:p>
            <a:r>
              <a:rPr lang="en-AU" sz="1200" b="1" dirty="0"/>
              <a:t>Module 1</a:t>
            </a:r>
          </a:p>
        </p:txBody>
      </p:sp>
      <p:sp>
        <p:nvSpPr>
          <p:cNvPr id="5" name="Rectangle 4">
            <a:extLst>
              <a:ext uri="{FF2B5EF4-FFF2-40B4-BE49-F238E27FC236}">
                <a16:creationId xmlns:a16="http://schemas.microsoft.com/office/drawing/2014/main" id="{1E5E6D39-6C32-557E-6709-C5666BD44758}"/>
              </a:ext>
            </a:extLst>
          </p:cNvPr>
          <p:cNvSpPr/>
          <p:nvPr/>
        </p:nvSpPr>
        <p:spPr>
          <a:xfrm>
            <a:off x="837254" y="1695024"/>
            <a:ext cx="2068335" cy="100682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bg1"/>
                </a:solidFill>
              </a:rPr>
              <a:t>Introduction to Algorithms</a:t>
            </a:r>
          </a:p>
        </p:txBody>
      </p:sp>
      <p:sp>
        <p:nvSpPr>
          <p:cNvPr id="6" name="Rectangle 5">
            <a:extLst>
              <a:ext uri="{FF2B5EF4-FFF2-40B4-BE49-F238E27FC236}">
                <a16:creationId xmlns:a16="http://schemas.microsoft.com/office/drawing/2014/main" id="{370A62BB-2EB2-E2A3-20C2-E18C24715F03}"/>
              </a:ext>
            </a:extLst>
          </p:cNvPr>
          <p:cNvSpPr/>
          <p:nvPr/>
        </p:nvSpPr>
        <p:spPr>
          <a:xfrm>
            <a:off x="836947" y="2766291"/>
            <a:ext cx="2068335" cy="905432"/>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tx1"/>
                </a:solidFill>
              </a:rPr>
              <a:t>Basic Data Structures</a:t>
            </a:r>
          </a:p>
        </p:txBody>
      </p:sp>
      <p:sp>
        <p:nvSpPr>
          <p:cNvPr id="7" name="Rectangle 6">
            <a:extLst>
              <a:ext uri="{FF2B5EF4-FFF2-40B4-BE49-F238E27FC236}">
                <a16:creationId xmlns:a16="http://schemas.microsoft.com/office/drawing/2014/main" id="{C7578282-5FBC-D4FE-DF74-DA4CE004E467}"/>
              </a:ext>
            </a:extLst>
          </p:cNvPr>
          <p:cNvSpPr/>
          <p:nvPr/>
        </p:nvSpPr>
        <p:spPr>
          <a:xfrm>
            <a:off x="836947" y="3736349"/>
            <a:ext cx="2068335" cy="1006825"/>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tx1"/>
                </a:solidFill>
              </a:rPr>
              <a:t>Sorting Algorithms P1</a:t>
            </a:r>
          </a:p>
        </p:txBody>
      </p:sp>
      <p:sp>
        <p:nvSpPr>
          <p:cNvPr id="8" name="TextBox 7">
            <a:extLst>
              <a:ext uri="{FF2B5EF4-FFF2-40B4-BE49-F238E27FC236}">
                <a16:creationId xmlns:a16="http://schemas.microsoft.com/office/drawing/2014/main" id="{668CB70E-BAC2-767E-5E41-9D8072FC5EB0}"/>
              </a:ext>
            </a:extLst>
          </p:cNvPr>
          <p:cNvSpPr txBox="1"/>
          <p:nvPr/>
        </p:nvSpPr>
        <p:spPr>
          <a:xfrm>
            <a:off x="-36512" y="3028336"/>
            <a:ext cx="1057263" cy="276999"/>
          </a:xfrm>
          <a:prstGeom prst="rect">
            <a:avLst/>
          </a:prstGeom>
          <a:noFill/>
        </p:spPr>
        <p:txBody>
          <a:bodyPr wrap="square" rtlCol="0">
            <a:spAutoFit/>
          </a:bodyPr>
          <a:lstStyle/>
          <a:p>
            <a:r>
              <a:rPr lang="en-AU" sz="1200" b="1" dirty="0"/>
              <a:t>Module 2</a:t>
            </a:r>
          </a:p>
        </p:txBody>
      </p:sp>
      <p:sp>
        <p:nvSpPr>
          <p:cNvPr id="9" name="TextBox 8">
            <a:extLst>
              <a:ext uri="{FF2B5EF4-FFF2-40B4-BE49-F238E27FC236}">
                <a16:creationId xmlns:a16="http://schemas.microsoft.com/office/drawing/2014/main" id="{E0816373-5A85-9D16-FC57-44839965A717}"/>
              </a:ext>
            </a:extLst>
          </p:cNvPr>
          <p:cNvSpPr txBox="1"/>
          <p:nvPr/>
        </p:nvSpPr>
        <p:spPr>
          <a:xfrm>
            <a:off x="-4962" y="4053889"/>
            <a:ext cx="904554" cy="276999"/>
          </a:xfrm>
          <a:prstGeom prst="rect">
            <a:avLst/>
          </a:prstGeom>
          <a:noFill/>
        </p:spPr>
        <p:txBody>
          <a:bodyPr wrap="square" rtlCol="0">
            <a:spAutoFit/>
          </a:bodyPr>
          <a:lstStyle/>
          <a:p>
            <a:r>
              <a:rPr lang="en-AU" sz="1200" b="1" dirty="0"/>
              <a:t>Module 3</a:t>
            </a:r>
          </a:p>
        </p:txBody>
      </p:sp>
      <p:sp>
        <p:nvSpPr>
          <p:cNvPr id="10" name="Rounded Rectangle 9">
            <a:extLst>
              <a:ext uri="{FF2B5EF4-FFF2-40B4-BE49-F238E27FC236}">
                <a16:creationId xmlns:a16="http://schemas.microsoft.com/office/drawing/2014/main" id="{12D29A62-3D40-DF7F-D73D-15DBE8FB4A9A}"/>
              </a:ext>
            </a:extLst>
          </p:cNvPr>
          <p:cNvSpPr/>
          <p:nvPr/>
        </p:nvSpPr>
        <p:spPr>
          <a:xfrm>
            <a:off x="3846104" y="1513904"/>
            <a:ext cx="2161309" cy="3469264"/>
          </a:xfrm>
          <a:prstGeom prst="roundRect">
            <a:avLst>
              <a:gd name="adj" fmla="val 9524"/>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11" name="TextBox 10">
            <a:extLst>
              <a:ext uri="{FF2B5EF4-FFF2-40B4-BE49-F238E27FC236}">
                <a16:creationId xmlns:a16="http://schemas.microsoft.com/office/drawing/2014/main" id="{2FBF44AE-1ADF-C659-B656-96C3D63FF892}"/>
              </a:ext>
            </a:extLst>
          </p:cNvPr>
          <p:cNvSpPr txBox="1"/>
          <p:nvPr/>
        </p:nvSpPr>
        <p:spPr>
          <a:xfrm>
            <a:off x="3019374" y="2009227"/>
            <a:ext cx="904554" cy="276999"/>
          </a:xfrm>
          <a:prstGeom prst="rect">
            <a:avLst/>
          </a:prstGeom>
          <a:noFill/>
        </p:spPr>
        <p:txBody>
          <a:bodyPr wrap="square" rtlCol="0">
            <a:spAutoFit/>
          </a:bodyPr>
          <a:lstStyle/>
          <a:p>
            <a:r>
              <a:rPr lang="en-AU" sz="1200" b="1" dirty="0"/>
              <a:t>Module 4</a:t>
            </a:r>
          </a:p>
        </p:txBody>
      </p:sp>
      <p:sp>
        <p:nvSpPr>
          <p:cNvPr id="12" name="Rectangle 11">
            <a:extLst>
              <a:ext uri="{FF2B5EF4-FFF2-40B4-BE49-F238E27FC236}">
                <a16:creationId xmlns:a16="http://schemas.microsoft.com/office/drawing/2014/main" id="{1552E7A1-F4A2-8A9F-120B-D43D34DBFA78}"/>
              </a:ext>
            </a:extLst>
          </p:cNvPr>
          <p:cNvSpPr/>
          <p:nvPr/>
        </p:nvSpPr>
        <p:spPr>
          <a:xfrm>
            <a:off x="3892899" y="1851334"/>
            <a:ext cx="2068335" cy="64331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tx1"/>
                </a:solidFill>
              </a:rPr>
              <a:t>Sorting Algorithms P2</a:t>
            </a:r>
          </a:p>
        </p:txBody>
      </p:sp>
      <p:sp>
        <p:nvSpPr>
          <p:cNvPr id="13" name="Rectangle 12">
            <a:extLst>
              <a:ext uri="{FF2B5EF4-FFF2-40B4-BE49-F238E27FC236}">
                <a16:creationId xmlns:a16="http://schemas.microsoft.com/office/drawing/2014/main" id="{D276D9E1-CAB7-8571-AA71-60C8B935ACE6}"/>
              </a:ext>
            </a:extLst>
          </p:cNvPr>
          <p:cNvSpPr/>
          <p:nvPr/>
        </p:nvSpPr>
        <p:spPr>
          <a:xfrm>
            <a:off x="3892592" y="2550759"/>
            <a:ext cx="2068335" cy="64331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tx1"/>
                </a:solidFill>
              </a:rPr>
              <a:t>Searching Algorithms P1</a:t>
            </a:r>
          </a:p>
        </p:txBody>
      </p:sp>
      <p:sp>
        <p:nvSpPr>
          <p:cNvPr id="14" name="Rectangle 13">
            <a:extLst>
              <a:ext uri="{FF2B5EF4-FFF2-40B4-BE49-F238E27FC236}">
                <a16:creationId xmlns:a16="http://schemas.microsoft.com/office/drawing/2014/main" id="{2452A36B-0F3B-22D9-1DEA-0E1693590F7D}"/>
              </a:ext>
            </a:extLst>
          </p:cNvPr>
          <p:cNvSpPr/>
          <p:nvPr/>
        </p:nvSpPr>
        <p:spPr>
          <a:xfrm>
            <a:off x="3892590" y="3254220"/>
            <a:ext cx="2068335" cy="64331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tx1"/>
                </a:solidFill>
              </a:rPr>
              <a:t>Searching Algorithms P2</a:t>
            </a:r>
          </a:p>
        </p:txBody>
      </p:sp>
      <p:sp>
        <p:nvSpPr>
          <p:cNvPr id="15" name="TextBox 14">
            <a:extLst>
              <a:ext uri="{FF2B5EF4-FFF2-40B4-BE49-F238E27FC236}">
                <a16:creationId xmlns:a16="http://schemas.microsoft.com/office/drawing/2014/main" id="{E51D4C41-BD49-836D-4E1F-030651133B61}"/>
              </a:ext>
            </a:extLst>
          </p:cNvPr>
          <p:cNvSpPr txBox="1"/>
          <p:nvPr/>
        </p:nvSpPr>
        <p:spPr>
          <a:xfrm>
            <a:off x="3013718" y="2712468"/>
            <a:ext cx="904554" cy="276999"/>
          </a:xfrm>
          <a:prstGeom prst="rect">
            <a:avLst/>
          </a:prstGeom>
          <a:noFill/>
        </p:spPr>
        <p:txBody>
          <a:bodyPr wrap="square" rtlCol="0">
            <a:spAutoFit/>
          </a:bodyPr>
          <a:lstStyle/>
          <a:p>
            <a:r>
              <a:rPr lang="en-AU" sz="1200" b="1" dirty="0"/>
              <a:t>Module 5</a:t>
            </a:r>
          </a:p>
        </p:txBody>
      </p:sp>
      <p:sp>
        <p:nvSpPr>
          <p:cNvPr id="16" name="TextBox 15">
            <a:extLst>
              <a:ext uri="{FF2B5EF4-FFF2-40B4-BE49-F238E27FC236}">
                <a16:creationId xmlns:a16="http://schemas.microsoft.com/office/drawing/2014/main" id="{5096A880-9283-D481-DC0B-12218342171C}"/>
              </a:ext>
            </a:extLst>
          </p:cNvPr>
          <p:cNvSpPr txBox="1"/>
          <p:nvPr/>
        </p:nvSpPr>
        <p:spPr>
          <a:xfrm>
            <a:off x="3014823" y="3422472"/>
            <a:ext cx="904554" cy="276999"/>
          </a:xfrm>
          <a:prstGeom prst="rect">
            <a:avLst/>
          </a:prstGeom>
          <a:noFill/>
        </p:spPr>
        <p:txBody>
          <a:bodyPr wrap="square" rtlCol="0">
            <a:spAutoFit/>
          </a:bodyPr>
          <a:lstStyle/>
          <a:p>
            <a:r>
              <a:rPr lang="en-AU" sz="1200" b="1" dirty="0"/>
              <a:t>Module 6</a:t>
            </a:r>
          </a:p>
        </p:txBody>
      </p:sp>
      <p:sp>
        <p:nvSpPr>
          <p:cNvPr id="17" name="Right Arrow 16">
            <a:extLst>
              <a:ext uri="{FF2B5EF4-FFF2-40B4-BE49-F238E27FC236}">
                <a16:creationId xmlns:a16="http://schemas.microsoft.com/office/drawing/2014/main" id="{91AF5269-D6C8-DCCD-4D69-0A060F31E811}"/>
              </a:ext>
            </a:extLst>
          </p:cNvPr>
          <p:cNvSpPr/>
          <p:nvPr/>
        </p:nvSpPr>
        <p:spPr>
          <a:xfrm>
            <a:off x="3096013" y="3017020"/>
            <a:ext cx="479323" cy="3856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18" name="Rectangle 17">
            <a:extLst>
              <a:ext uri="{FF2B5EF4-FFF2-40B4-BE49-F238E27FC236}">
                <a16:creationId xmlns:a16="http://schemas.microsoft.com/office/drawing/2014/main" id="{3A981088-7868-6AF7-B2C4-F8311B56989D}"/>
              </a:ext>
            </a:extLst>
          </p:cNvPr>
          <p:cNvSpPr/>
          <p:nvPr/>
        </p:nvSpPr>
        <p:spPr>
          <a:xfrm>
            <a:off x="3892590" y="3953646"/>
            <a:ext cx="2068333" cy="609274"/>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tx1"/>
                </a:solidFill>
              </a:rPr>
              <a:t>Graph Algorithms P1</a:t>
            </a:r>
          </a:p>
        </p:txBody>
      </p:sp>
      <p:sp>
        <p:nvSpPr>
          <p:cNvPr id="19" name="TextBox 18">
            <a:extLst>
              <a:ext uri="{FF2B5EF4-FFF2-40B4-BE49-F238E27FC236}">
                <a16:creationId xmlns:a16="http://schemas.microsoft.com/office/drawing/2014/main" id="{4F7F1C44-73C8-B310-9C1F-F1FA9EB9379D}"/>
              </a:ext>
            </a:extLst>
          </p:cNvPr>
          <p:cNvSpPr txBox="1"/>
          <p:nvPr/>
        </p:nvSpPr>
        <p:spPr>
          <a:xfrm>
            <a:off x="3013718" y="4086358"/>
            <a:ext cx="904554" cy="276999"/>
          </a:xfrm>
          <a:prstGeom prst="rect">
            <a:avLst/>
          </a:prstGeom>
          <a:noFill/>
        </p:spPr>
        <p:txBody>
          <a:bodyPr wrap="square" rtlCol="0">
            <a:spAutoFit/>
          </a:bodyPr>
          <a:lstStyle/>
          <a:p>
            <a:r>
              <a:rPr lang="en-AU" sz="1200" b="1" dirty="0"/>
              <a:t>Module 7</a:t>
            </a:r>
          </a:p>
        </p:txBody>
      </p:sp>
      <p:sp>
        <p:nvSpPr>
          <p:cNvPr id="20" name="Rounded Rectangle 19">
            <a:extLst>
              <a:ext uri="{FF2B5EF4-FFF2-40B4-BE49-F238E27FC236}">
                <a16:creationId xmlns:a16="http://schemas.microsoft.com/office/drawing/2014/main" id="{39E169DD-76F7-AB85-B697-77A01014740B}"/>
              </a:ext>
            </a:extLst>
          </p:cNvPr>
          <p:cNvSpPr/>
          <p:nvPr/>
        </p:nvSpPr>
        <p:spPr>
          <a:xfrm>
            <a:off x="6947195" y="1881374"/>
            <a:ext cx="2161309" cy="2745692"/>
          </a:xfrm>
          <a:prstGeom prst="roundRect">
            <a:avLst>
              <a:gd name="adj" fmla="val 11722"/>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21" name="Rectangle 20">
            <a:extLst>
              <a:ext uri="{FF2B5EF4-FFF2-40B4-BE49-F238E27FC236}">
                <a16:creationId xmlns:a16="http://schemas.microsoft.com/office/drawing/2014/main" id="{A0440591-44DE-C3FC-3218-D25C9DC6F0E8}"/>
              </a:ext>
            </a:extLst>
          </p:cNvPr>
          <p:cNvSpPr/>
          <p:nvPr/>
        </p:nvSpPr>
        <p:spPr>
          <a:xfrm>
            <a:off x="6993680" y="2376334"/>
            <a:ext cx="2068335" cy="64411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tx1"/>
                </a:solidFill>
              </a:rPr>
              <a:t>Graph Algorithms P2</a:t>
            </a:r>
          </a:p>
        </p:txBody>
      </p:sp>
      <p:sp>
        <p:nvSpPr>
          <p:cNvPr id="22" name="Rectangle 21">
            <a:extLst>
              <a:ext uri="{FF2B5EF4-FFF2-40B4-BE49-F238E27FC236}">
                <a16:creationId xmlns:a16="http://schemas.microsoft.com/office/drawing/2014/main" id="{0EBB0636-0335-AE5E-B89A-2B43C1492975}"/>
              </a:ext>
            </a:extLst>
          </p:cNvPr>
          <p:cNvSpPr/>
          <p:nvPr/>
        </p:nvSpPr>
        <p:spPr>
          <a:xfrm>
            <a:off x="6993680" y="3775990"/>
            <a:ext cx="2068335" cy="643309"/>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tx1"/>
                </a:solidFill>
              </a:rPr>
              <a:t>Other Topics</a:t>
            </a:r>
          </a:p>
        </p:txBody>
      </p:sp>
      <p:sp>
        <p:nvSpPr>
          <p:cNvPr id="23" name="Right Arrow 22">
            <a:extLst>
              <a:ext uri="{FF2B5EF4-FFF2-40B4-BE49-F238E27FC236}">
                <a16:creationId xmlns:a16="http://schemas.microsoft.com/office/drawing/2014/main" id="{715C3CC4-1486-018E-46ED-B08D52E6B9BF}"/>
              </a:ext>
            </a:extLst>
          </p:cNvPr>
          <p:cNvSpPr/>
          <p:nvPr/>
        </p:nvSpPr>
        <p:spPr>
          <a:xfrm>
            <a:off x="6101000" y="2968475"/>
            <a:ext cx="487193" cy="4219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25" name="TextBox 24">
            <a:extLst>
              <a:ext uri="{FF2B5EF4-FFF2-40B4-BE49-F238E27FC236}">
                <a16:creationId xmlns:a16="http://schemas.microsoft.com/office/drawing/2014/main" id="{A1488E1F-F5E2-4519-ECFD-3EE5B32B324D}"/>
              </a:ext>
            </a:extLst>
          </p:cNvPr>
          <p:cNvSpPr txBox="1"/>
          <p:nvPr/>
        </p:nvSpPr>
        <p:spPr>
          <a:xfrm>
            <a:off x="6013580" y="2613130"/>
            <a:ext cx="1131159" cy="276999"/>
          </a:xfrm>
          <a:prstGeom prst="rect">
            <a:avLst/>
          </a:prstGeom>
          <a:noFill/>
        </p:spPr>
        <p:txBody>
          <a:bodyPr wrap="square" rtlCol="0">
            <a:spAutoFit/>
          </a:bodyPr>
          <a:lstStyle/>
          <a:p>
            <a:r>
              <a:rPr lang="en-AU" sz="1200" b="1" dirty="0"/>
              <a:t>Module 8</a:t>
            </a:r>
          </a:p>
        </p:txBody>
      </p:sp>
      <p:sp>
        <p:nvSpPr>
          <p:cNvPr id="28" name="Rectangle 27">
            <a:extLst>
              <a:ext uri="{FF2B5EF4-FFF2-40B4-BE49-F238E27FC236}">
                <a16:creationId xmlns:a16="http://schemas.microsoft.com/office/drawing/2014/main" id="{6CD4C572-0EEA-E1C9-0447-8EB3B4B526BD}"/>
              </a:ext>
            </a:extLst>
          </p:cNvPr>
          <p:cNvSpPr/>
          <p:nvPr/>
        </p:nvSpPr>
        <p:spPr>
          <a:xfrm>
            <a:off x="6986374" y="3076564"/>
            <a:ext cx="2068335" cy="643310"/>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tx1"/>
                </a:solidFill>
              </a:rPr>
              <a:t>String Processing</a:t>
            </a:r>
          </a:p>
        </p:txBody>
      </p:sp>
      <p:sp>
        <p:nvSpPr>
          <p:cNvPr id="30" name="TextBox 29">
            <a:extLst>
              <a:ext uri="{FF2B5EF4-FFF2-40B4-BE49-F238E27FC236}">
                <a16:creationId xmlns:a16="http://schemas.microsoft.com/office/drawing/2014/main" id="{5FE13B27-A887-B500-FC51-10456B0A712E}"/>
              </a:ext>
            </a:extLst>
          </p:cNvPr>
          <p:cNvSpPr txBox="1"/>
          <p:nvPr/>
        </p:nvSpPr>
        <p:spPr>
          <a:xfrm>
            <a:off x="6013579" y="3442875"/>
            <a:ext cx="1131159" cy="276999"/>
          </a:xfrm>
          <a:prstGeom prst="rect">
            <a:avLst/>
          </a:prstGeom>
          <a:noFill/>
        </p:spPr>
        <p:txBody>
          <a:bodyPr wrap="square" rtlCol="0">
            <a:spAutoFit/>
          </a:bodyPr>
          <a:lstStyle/>
          <a:p>
            <a:r>
              <a:rPr lang="en-AU" sz="1200" b="1" dirty="0"/>
              <a:t>Module 9</a:t>
            </a:r>
          </a:p>
        </p:txBody>
      </p:sp>
      <p:sp>
        <p:nvSpPr>
          <p:cNvPr id="31" name="TextBox 30">
            <a:extLst>
              <a:ext uri="{FF2B5EF4-FFF2-40B4-BE49-F238E27FC236}">
                <a16:creationId xmlns:a16="http://schemas.microsoft.com/office/drawing/2014/main" id="{BC891703-9490-F106-039B-273601AB48B7}"/>
              </a:ext>
            </a:extLst>
          </p:cNvPr>
          <p:cNvSpPr txBox="1"/>
          <p:nvPr/>
        </p:nvSpPr>
        <p:spPr>
          <a:xfrm>
            <a:off x="6012160" y="4084895"/>
            <a:ext cx="1131159" cy="276999"/>
          </a:xfrm>
          <a:prstGeom prst="rect">
            <a:avLst/>
          </a:prstGeom>
          <a:noFill/>
        </p:spPr>
        <p:txBody>
          <a:bodyPr wrap="square" rtlCol="0">
            <a:spAutoFit/>
          </a:bodyPr>
          <a:lstStyle/>
          <a:p>
            <a:r>
              <a:rPr lang="en-AU" sz="1200" b="1" dirty="0"/>
              <a:t>Module 10</a:t>
            </a:r>
          </a:p>
        </p:txBody>
      </p:sp>
    </p:spTree>
    <p:extLst>
      <p:ext uri="{BB962C8B-B14F-4D97-AF65-F5344CB8AC3E}">
        <p14:creationId xmlns:p14="http://schemas.microsoft.com/office/powerpoint/2010/main" val="2649714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custDataLst>
              <p:tags r:id="rId2"/>
            </p:custDataLst>
          </p:nvPr>
        </p:nvSpPr>
        <p:spPr>
          <a:xfrm>
            <a:off x="0" y="240941"/>
            <a:ext cx="8229600" cy="612775"/>
          </a:xfrm>
        </p:spPr>
        <p:txBody>
          <a:bodyPr>
            <a:normAutofit/>
          </a:bodyPr>
          <a:lstStyle/>
          <a:p>
            <a:pPr eaLnBrk="1" fontAlgn="auto" hangingPunct="1">
              <a:spcAft>
                <a:spcPts val="0"/>
              </a:spcAft>
              <a:defRPr/>
            </a:pPr>
            <a:r>
              <a:rPr lang="en-US" dirty="0">
                <a:ea typeface="+mj-ea"/>
                <a:cs typeface="+mj-cs"/>
              </a:rPr>
              <a:t>Algorithmic Design and Analysis Process</a:t>
            </a:r>
          </a:p>
        </p:txBody>
      </p:sp>
      <p:pic>
        <p:nvPicPr>
          <p:cNvPr id="31747" name="Picture 5" descr="fig01_02"/>
          <p:cNvPicPr>
            <a:picLocks noChangeAspect="1" noChangeArrowheads="1"/>
          </p:cNvPicPr>
          <p:nvPr>
            <p:custDataLst>
              <p:tags r:id="rId3"/>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1476375" y="1268413"/>
            <a:ext cx="5856288" cy="5040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Box 3"/>
          <p:cNvSpPr txBox="1"/>
          <p:nvPr/>
        </p:nvSpPr>
        <p:spPr bwMode="auto">
          <a:xfrm>
            <a:off x="6372200" y="6525344"/>
            <a:ext cx="1729911" cy="1594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r>
              <a:rPr lang="en-US" sz="800" dirty="0"/>
              <a:t>Topic: Algorithmic problem solving</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custDataLst>
              <p:tags r:id="rId2"/>
            </p:custDataLst>
          </p:nvPr>
        </p:nvSpPr>
        <p:spPr>
          <a:xfrm>
            <a:off x="179512" y="200478"/>
            <a:ext cx="8305800" cy="685800"/>
          </a:xfrm>
        </p:spPr>
        <p:txBody>
          <a:bodyPr>
            <a:normAutofit/>
          </a:bodyPr>
          <a:lstStyle/>
          <a:p>
            <a:pPr eaLnBrk="1" fontAlgn="auto" hangingPunct="1">
              <a:spcAft>
                <a:spcPts val="0"/>
              </a:spcAft>
              <a:defRPr/>
            </a:pPr>
            <a:r>
              <a:rPr lang="en-US" dirty="0"/>
              <a:t>Algorithm design strategies/techniques</a:t>
            </a:r>
          </a:p>
        </p:txBody>
      </p:sp>
      <p:sp>
        <p:nvSpPr>
          <p:cNvPr id="33795" name="Rectangle 3"/>
          <p:cNvSpPr>
            <a:spLocks noGrp="1" noChangeArrowheads="1"/>
          </p:cNvSpPr>
          <p:nvPr>
            <p:ph sz="quarter" idx="1"/>
            <p:custDataLst>
              <p:tags r:id="rId3"/>
            </p:custDataLst>
          </p:nvPr>
        </p:nvSpPr>
        <p:spPr>
          <a:xfrm>
            <a:off x="685800" y="1676400"/>
            <a:ext cx="3810000" cy="3962400"/>
          </a:xfrm>
        </p:spPr>
        <p:txBody>
          <a:bodyPr/>
          <a:lstStyle/>
          <a:p>
            <a:pPr eaLnBrk="1" hangingPunct="1"/>
            <a:r>
              <a:rPr lang="en-US" sz="2400" dirty="0"/>
              <a:t>Brute force</a:t>
            </a:r>
          </a:p>
          <a:p>
            <a:pPr eaLnBrk="1" hangingPunct="1"/>
            <a:endParaRPr lang="en-US" sz="2400" dirty="0"/>
          </a:p>
          <a:p>
            <a:pPr eaLnBrk="1" hangingPunct="1"/>
            <a:r>
              <a:rPr lang="en-US" sz="2400" dirty="0"/>
              <a:t>Divide and conquer</a:t>
            </a:r>
          </a:p>
          <a:p>
            <a:pPr eaLnBrk="1" hangingPunct="1"/>
            <a:endParaRPr lang="en-US" sz="2400" dirty="0"/>
          </a:p>
          <a:p>
            <a:pPr eaLnBrk="1" hangingPunct="1"/>
            <a:r>
              <a:rPr lang="en-US" sz="2400" dirty="0"/>
              <a:t>Decrease and conquer</a:t>
            </a:r>
          </a:p>
          <a:p>
            <a:pPr eaLnBrk="1" hangingPunct="1"/>
            <a:endParaRPr lang="en-US" sz="2400" dirty="0"/>
          </a:p>
          <a:p>
            <a:pPr eaLnBrk="1" hangingPunct="1"/>
            <a:r>
              <a:rPr lang="en-US" sz="2400" dirty="0"/>
              <a:t>Transform and conquer</a:t>
            </a:r>
            <a:br>
              <a:rPr lang="en-US" sz="2400" dirty="0"/>
            </a:br>
            <a:endParaRPr lang="en-US" sz="2400" dirty="0"/>
          </a:p>
          <a:p>
            <a:pPr eaLnBrk="1" hangingPunct="1"/>
            <a:r>
              <a:rPr lang="en-US" sz="2400" dirty="0"/>
              <a:t>Space and time tradeoffs</a:t>
            </a:r>
          </a:p>
          <a:p>
            <a:pPr eaLnBrk="1" hangingPunct="1"/>
            <a:endParaRPr lang="en-US" sz="2400" dirty="0"/>
          </a:p>
          <a:p>
            <a:pPr eaLnBrk="1" hangingPunct="1"/>
            <a:endParaRPr lang="en-US" sz="2000" dirty="0"/>
          </a:p>
        </p:txBody>
      </p:sp>
      <p:sp>
        <p:nvSpPr>
          <p:cNvPr id="5" name="TextBox 4"/>
          <p:cNvSpPr txBox="1"/>
          <p:nvPr/>
        </p:nvSpPr>
        <p:spPr bwMode="auto">
          <a:xfrm>
            <a:off x="6372200" y="6525344"/>
            <a:ext cx="1752403" cy="1594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r>
              <a:rPr lang="en-US" sz="800" dirty="0">
                <a:latin typeface="Arial" panose="020B0604020202020204" pitchFamily="34" charset="0"/>
                <a:cs typeface="Arial" panose="020B0604020202020204" pitchFamily="34" charset="0"/>
              </a:rPr>
              <a:t>Topic: Algorithmic problem solving</a:t>
            </a:r>
          </a:p>
        </p:txBody>
      </p:sp>
      <p:sp>
        <p:nvSpPr>
          <p:cNvPr id="6" name="Rectangle 3"/>
          <p:cNvSpPr>
            <a:spLocks noGrp="1" noChangeArrowheads="1"/>
          </p:cNvSpPr>
          <p:nvPr>
            <p:ph sz="quarter" idx="1"/>
            <p:custDataLst>
              <p:tags r:id="rId4"/>
            </p:custDataLst>
          </p:nvPr>
        </p:nvSpPr>
        <p:spPr>
          <a:xfrm>
            <a:off x="4932040" y="1700808"/>
            <a:ext cx="3810000" cy="3962400"/>
          </a:xfrm>
        </p:spPr>
        <p:txBody>
          <a:bodyPr/>
          <a:lstStyle/>
          <a:p>
            <a:pPr eaLnBrk="1" hangingPunct="1"/>
            <a:r>
              <a:rPr lang="en-US" dirty="0"/>
              <a:t>Greedy Approach</a:t>
            </a:r>
            <a:endParaRPr lang="en-US" sz="2400" dirty="0"/>
          </a:p>
          <a:p>
            <a:pPr eaLnBrk="1" hangingPunct="1"/>
            <a:endParaRPr lang="en-US" sz="2400" dirty="0"/>
          </a:p>
          <a:p>
            <a:pPr eaLnBrk="1" hangingPunct="1"/>
            <a:r>
              <a:rPr lang="en-US" sz="2400" dirty="0"/>
              <a:t>Dynamic Programming</a:t>
            </a:r>
          </a:p>
          <a:p>
            <a:pPr eaLnBrk="1" hangingPunct="1"/>
            <a:endParaRPr lang="en-US" sz="2400" dirty="0"/>
          </a:p>
          <a:p>
            <a:pPr eaLnBrk="1" hangingPunct="1"/>
            <a:r>
              <a:rPr lang="en-US" dirty="0"/>
              <a:t>Iterative improvement</a:t>
            </a:r>
            <a:endParaRPr lang="en-US" sz="2400" dirty="0"/>
          </a:p>
          <a:p>
            <a:pPr eaLnBrk="1" hangingPunct="1"/>
            <a:endParaRPr lang="en-US" sz="2400" dirty="0"/>
          </a:p>
          <a:p>
            <a:pPr eaLnBrk="1" hangingPunct="1"/>
            <a:r>
              <a:rPr lang="en-US" dirty="0"/>
              <a:t>Backtracking</a:t>
            </a:r>
            <a:br>
              <a:rPr lang="en-US" sz="2400" dirty="0"/>
            </a:br>
            <a:endParaRPr lang="en-US" sz="2400" dirty="0"/>
          </a:p>
          <a:p>
            <a:pPr eaLnBrk="1" hangingPunct="1"/>
            <a:r>
              <a:rPr lang="en-US" dirty="0"/>
              <a:t>Branch and bound</a:t>
            </a:r>
            <a:endParaRPr lang="en-US" sz="2400" dirty="0"/>
          </a:p>
          <a:p>
            <a:pPr eaLnBrk="1" hangingPunct="1"/>
            <a:endParaRPr lang="en-US" sz="2400" dirty="0"/>
          </a:p>
          <a:p>
            <a:pPr eaLnBrk="1" hangingPunct="1"/>
            <a:endParaRPr lang="en-US" sz="2000" dirty="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1026"/>
          <p:cNvSpPr>
            <a:spLocks noGrp="1" noChangeArrowheads="1"/>
          </p:cNvSpPr>
          <p:nvPr>
            <p:ph type="title"/>
            <p:custDataLst>
              <p:tags r:id="rId2"/>
            </p:custDataLst>
          </p:nvPr>
        </p:nvSpPr>
        <p:spPr>
          <a:xfrm>
            <a:off x="16127" y="260648"/>
            <a:ext cx="8229600" cy="612775"/>
          </a:xfrm>
        </p:spPr>
        <p:txBody>
          <a:bodyPr>
            <a:normAutofit/>
          </a:bodyPr>
          <a:lstStyle/>
          <a:p>
            <a:pPr eaLnBrk="1" fontAlgn="auto" hangingPunct="1">
              <a:spcAft>
                <a:spcPts val="0"/>
              </a:spcAft>
              <a:defRPr/>
            </a:pPr>
            <a:r>
              <a:rPr lang="en-US" dirty="0">
                <a:ea typeface="+mj-ea"/>
                <a:cs typeface="+mj-cs"/>
              </a:rPr>
              <a:t>Analysis of Algorithms</a:t>
            </a:r>
          </a:p>
        </p:txBody>
      </p:sp>
      <p:sp>
        <p:nvSpPr>
          <p:cNvPr id="35843" name="Rectangle 1027"/>
          <p:cNvSpPr>
            <a:spLocks noGrp="1" noChangeArrowheads="1"/>
          </p:cNvSpPr>
          <p:nvPr>
            <p:ph sz="quarter" idx="1"/>
            <p:custDataLst>
              <p:tags r:id="rId3"/>
            </p:custDataLst>
          </p:nvPr>
        </p:nvSpPr>
        <p:spPr>
          <a:xfrm>
            <a:off x="395288" y="1341438"/>
            <a:ext cx="8362950" cy="5248275"/>
          </a:xfrm>
        </p:spPr>
        <p:txBody>
          <a:bodyPr/>
          <a:lstStyle/>
          <a:p>
            <a:pPr eaLnBrk="1" hangingPunct="1"/>
            <a:r>
              <a:rPr lang="en-US" dirty="0">
                <a:latin typeface="Gill Sans MT" charset="0"/>
              </a:rPr>
              <a:t>How good is the algorithm?</a:t>
            </a:r>
          </a:p>
          <a:p>
            <a:pPr lvl="1" eaLnBrk="1" hangingPunct="1"/>
            <a:r>
              <a:rPr lang="en-US" dirty="0">
                <a:latin typeface="Gill Sans MT" charset="0"/>
              </a:rPr>
              <a:t>Correctness</a:t>
            </a:r>
          </a:p>
          <a:p>
            <a:pPr lvl="1" eaLnBrk="1" hangingPunct="1"/>
            <a:r>
              <a:rPr lang="en-US" dirty="0">
                <a:latin typeface="Gill Sans MT" charset="0"/>
              </a:rPr>
              <a:t>Time efficiency</a:t>
            </a:r>
          </a:p>
          <a:p>
            <a:pPr lvl="1" eaLnBrk="1" hangingPunct="1"/>
            <a:r>
              <a:rPr lang="en-US" dirty="0">
                <a:latin typeface="Gill Sans MT" charset="0"/>
              </a:rPr>
              <a:t>Space efficiency</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568" y="3861048"/>
            <a:ext cx="8064896" cy="423831"/>
          </a:xfrm>
        </p:spPr>
        <p:txBody>
          <a:bodyPr/>
          <a:lstStyle/>
          <a:p>
            <a:r>
              <a:rPr lang="en-AU" sz="2400" dirty="0"/>
              <a:t>Analysis of algorithm Efficiency</a:t>
            </a:r>
          </a:p>
        </p:txBody>
      </p:sp>
      <p:sp>
        <p:nvSpPr>
          <p:cNvPr id="4" name="TextBox 3"/>
          <p:cNvSpPr txBox="1"/>
          <p:nvPr/>
        </p:nvSpPr>
        <p:spPr bwMode="auto">
          <a:xfrm>
            <a:off x="5868144" y="6309320"/>
            <a:ext cx="2672526" cy="4056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r>
              <a:rPr lang="en-US" sz="800" dirty="0">
                <a:solidFill>
                  <a:schemeClr val="bg1">
                    <a:lumMod val="75000"/>
                  </a:schemeClr>
                </a:solidFill>
              </a:rPr>
              <a:t>Note: Some of these slides have been adapted from</a:t>
            </a:r>
          </a:p>
          <a:p>
            <a:r>
              <a:rPr lang="en-US" sz="800" dirty="0">
                <a:solidFill>
                  <a:schemeClr val="bg1">
                    <a:lumMod val="75000"/>
                  </a:schemeClr>
                </a:solidFill>
              </a:rPr>
              <a:t>slides freely available on the Internet and also from the</a:t>
            </a:r>
          </a:p>
          <a:p>
            <a:r>
              <a:rPr lang="en-US" sz="800" dirty="0">
                <a:solidFill>
                  <a:schemeClr val="bg1">
                    <a:lumMod val="75000"/>
                  </a:schemeClr>
                </a:solidFill>
              </a:rPr>
              <a:t>slides accompanying the course textbook.   </a:t>
            </a:r>
          </a:p>
        </p:txBody>
      </p:sp>
    </p:spTree>
    <p:extLst>
      <p:ext uri="{BB962C8B-B14F-4D97-AF65-F5344CB8AC3E}">
        <p14:creationId xmlns:p14="http://schemas.microsoft.com/office/powerpoint/2010/main" val="1771996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Analysis of algorithm Efficiency</a:t>
            </a:r>
            <a:endParaRPr lang="en-US" dirty="0"/>
          </a:p>
        </p:txBody>
      </p:sp>
      <p:sp>
        <p:nvSpPr>
          <p:cNvPr id="3" name="Content Placeholder 2"/>
          <p:cNvSpPr>
            <a:spLocks noGrp="1"/>
          </p:cNvSpPr>
          <p:nvPr>
            <p:ph idx="1"/>
          </p:nvPr>
        </p:nvSpPr>
        <p:spPr/>
        <p:txBody>
          <a:bodyPr/>
          <a:lstStyle/>
          <a:p>
            <a:pPr marL="514350" indent="-514350">
              <a:buFont typeface="+mj-lt"/>
              <a:buAutoNum type="arabicParenR"/>
            </a:pPr>
            <a:r>
              <a:rPr lang="en-US" dirty="0"/>
              <a:t>Running time and theoretical analysis</a:t>
            </a:r>
          </a:p>
          <a:p>
            <a:pPr marL="514350" indent="-514350">
              <a:buFont typeface="+mj-lt"/>
              <a:buAutoNum type="arabicParenR"/>
            </a:pPr>
            <a:r>
              <a:rPr lang="en-US" dirty="0"/>
              <a:t>Big-O, Big-</a:t>
            </a:r>
            <a:r>
              <a:rPr lang="el-GR" dirty="0"/>
              <a:t>Ω</a:t>
            </a:r>
            <a:r>
              <a:rPr lang="en-US" dirty="0"/>
              <a:t> and Big-</a:t>
            </a:r>
            <a:r>
              <a:rPr lang="el-GR" dirty="0"/>
              <a:t>Θ</a:t>
            </a:r>
            <a:r>
              <a:rPr lang="en-US" dirty="0"/>
              <a:t> notation</a:t>
            </a:r>
          </a:p>
        </p:txBody>
      </p:sp>
    </p:spTree>
    <p:extLst>
      <p:ext uri="{BB962C8B-B14F-4D97-AF65-F5344CB8AC3E}">
        <p14:creationId xmlns:p14="http://schemas.microsoft.com/office/powerpoint/2010/main" val="2688727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fast is an algorithm?</a:t>
            </a:r>
          </a:p>
        </p:txBody>
      </p:sp>
      <p:sp>
        <p:nvSpPr>
          <p:cNvPr id="3" name="Content Placeholder 2"/>
          <p:cNvSpPr>
            <a:spLocks noGrp="1"/>
          </p:cNvSpPr>
          <p:nvPr>
            <p:ph idx="1"/>
          </p:nvPr>
        </p:nvSpPr>
        <p:spPr/>
        <p:txBody>
          <a:bodyPr/>
          <a:lstStyle/>
          <a:p>
            <a:r>
              <a:rPr lang="en-US" dirty="0"/>
              <a:t>What does it mean for an algorithm to be fast?</a:t>
            </a:r>
          </a:p>
          <a:p>
            <a:pPr lvl="1"/>
            <a:r>
              <a:rPr lang="en-US" dirty="0"/>
              <a:t>Low memory usage?</a:t>
            </a:r>
          </a:p>
          <a:p>
            <a:pPr lvl="1"/>
            <a:r>
              <a:rPr lang="en-US" dirty="0"/>
              <a:t>Small amount of time measured on a stopwatch?</a:t>
            </a:r>
          </a:p>
          <a:p>
            <a:endParaRPr lang="en-US" dirty="0"/>
          </a:p>
          <a:p>
            <a:r>
              <a:rPr lang="en-US" dirty="0"/>
              <a:t>We’ll revisit this question after developing the fundamentals of algorithm analysis</a:t>
            </a:r>
          </a:p>
        </p:txBody>
      </p:sp>
      <p:sp>
        <p:nvSpPr>
          <p:cNvPr id="4" name="TextBox 3"/>
          <p:cNvSpPr txBox="1"/>
          <p:nvPr/>
        </p:nvSpPr>
        <p:spPr bwMode="auto">
          <a:xfrm>
            <a:off x="6372200" y="6525344"/>
            <a:ext cx="2186316" cy="1594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r>
              <a:rPr lang="en-US" sz="800" dirty="0"/>
              <a:t>Topic: Running time and theoretical analysis</a:t>
            </a:r>
          </a:p>
        </p:txBody>
      </p:sp>
      <p:sp>
        <p:nvSpPr>
          <p:cNvPr id="5" name="TextBox 4"/>
          <p:cNvSpPr txBox="1"/>
          <p:nvPr/>
        </p:nvSpPr>
        <p:spPr bwMode="auto">
          <a:xfrm>
            <a:off x="7524328" y="6597352"/>
            <a:ext cx="184666" cy="4056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pPr>
              <a:buFont typeface="Wingdings" charset="0"/>
              <a:buNone/>
            </a:pPr>
            <a:endParaRPr lang="en-US" sz="2400" kern="0" dirty="0">
              <a:latin typeface="Arial" pitchFamily="34" charset="0"/>
              <a:cs typeface="Arial" pitchFamily="34" charset="0"/>
            </a:endParaRPr>
          </a:p>
        </p:txBody>
      </p:sp>
      <p:sp>
        <p:nvSpPr>
          <p:cNvPr id="8" name="Rectangle 7">
            <a:extLst>
              <a:ext uri="{FF2B5EF4-FFF2-40B4-BE49-F238E27FC236}">
                <a16:creationId xmlns:a16="http://schemas.microsoft.com/office/drawing/2014/main" id="{76F7B082-94F2-44E0-B7BD-C9AEFC78BE87}"/>
              </a:ext>
            </a:extLst>
          </p:cNvPr>
          <p:cNvSpPr/>
          <p:nvPr/>
        </p:nvSpPr>
        <p:spPr>
          <a:xfrm>
            <a:off x="3635896" y="1675128"/>
            <a:ext cx="2014334" cy="369332"/>
          </a:xfrm>
          <a:prstGeom prst="rect">
            <a:avLst/>
          </a:prstGeom>
        </p:spPr>
        <p:txBody>
          <a:bodyPr wrap="none">
            <a:spAutoFit/>
          </a:bodyPr>
          <a:lstStyle/>
          <a:p>
            <a:r>
              <a:rPr lang="en-AU" dirty="0">
                <a:highlight>
                  <a:srgbClr val="FFFF00"/>
                </a:highlight>
              </a:rPr>
              <a:t>Space Efficiency?</a:t>
            </a:r>
          </a:p>
        </p:txBody>
      </p:sp>
      <p:sp>
        <p:nvSpPr>
          <p:cNvPr id="9" name="Rectangle 8">
            <a:extLst>
              <a:ext uri="{FF2B5EF4-FFF2-40B4-BE49-F238E27FC236}">
                <a16:creationId xmlns:a16="http://schemas.microsoft.com/office/drawing/2014/main" id="{EB784963-EF78-4D16-A16B-A2AFD2667469}"/>
              </a:ext>
            </a:extLst>
          </p:cNvPr>
          <p:cNvSpPr/>
          <p:nvPr/>
        </p:nvSpPr>
        <p:spPr>
          <a:xfrm>
            <a:off x="6046833" y="1835532"/>
            <a:ext cx="1864678" cy="369332"/>
          </a:xfrm>
          <a:prstGeom prst="rect">
            <a:avLst/>
          </a:prstGeom>
        </p:spPr>
        <p:txBody>
          <a:bodyPr wrap="none">
            <a:spAutoFit/>
          </a:bodyPr>
          <a:lstStyle/>
          <a:p>
            <a:r>
              <a:rPr lang="en-AU" dirty="0">
                <a:highlight>
                  <a:srgbClr val="FFFF00"/>
                </a:highlight>
              </a:rPr>
              <a:t>Time Efficiency?</a:t>
            </a:r>
          </a:p>
        </p:txBody>
      </p:sp>
    </p:spTree>
    <p:extLst>
      <p:ext uri="{BB962C8B-B14F-4D97-AF65-F5344CB8AC3E}">
        <p14:creationId xmlns:p14="http://schemas.microsoft.com/office/powerpoint/2010/main" val="3813791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Time</a:t>
            </a:r>
          </a:p>
        </p:txBody>
      </p:sp>
      <p:sp>
        <p:nvSpPr>
          <p:cNvPr id="3" name="Content Placeholder 2"/>
          <p:cNvSpPr>
            <a:spLocks noGrp="1"/>
          </p:cNvSpPr>
          <p:nvPr>
            <p:ph idx="1"/>
          </p:nvPr>
        </p:nvSpPr>
        <p:spPr/>
        <p:txBody>
          <a:bodyPr>
            <a:normAutofit/>
          </a:bodyPr>
          <a:lstStyle/>
          <a:p>
            <a:r>
              <a:rPr lang="en-US" dirty="0"/>
              <a:t>The running time of an algorithm varies with the input and typically grows with the input size</a:t>
            </a:r>
          </a:p>
          <a:p>
            <a:r>
              <a:rPr lang="en-US" dirty="0"/>
              <a:t>Average case difficult to determine</a:t>
            </a:r>
          </a:p>
          <a:p>
            <a:r>
              <a:rPr lang="en-US" dirty="0"/>
              <a:t>In most of computer science we focus on the </a:t>
            </a:r>
            <a:r>
              <a:rPr lang="en-US" i="1" u="sng" dirty="0"/>
              <a:t>worst</a:t>
            </a:r>
            <a:r>
              <a:rPr lang="en-US" dirty="0"/>
              <a:t> case running time</a:t>
            </a:r>
          </a:p>
          <a:p>
            <a:pPr lvl="1"/>
            <a:r>
              <a:rPr lang="en-US" dirty="0"/>
              <a:t>Easier to analyze</a:t>
            </a:r>
          </a:p>
          <a:p>
            <a:pPr lvl="1"/>
            <a:r>
              <a:rPr lang="en-US" dirty="0"/>
              <a:t>Crucial to many applications: what would happen if an autopilot algorithm ran drastically slower for some unforeseen, untested inputs?</a:t>
            </a:r>
          </a:p>
        </p:txBody>
      </p:sp>
      <p:sp>
        <p:nvSpPr>
          <p:cNvPr id="4" name="TextBox 3"/>
          <p:cNvSpPr txBox="1"/>
          <p:nvPr/>
        </p:nvSpPr>
        <p:spPr bwMode="auto">
          <a:xfrm>
            <a:off x="6372200" y="6525344"/>
            <a:ext cx="2186316" cy="1594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r>
              <a:rPr lang="en-US" sz="800" dirty="0"/>
              <a:t>Topic: Running time and theoretical analysis</a:t>
            </a:r>
          </a:p>
        </p:txBody>
      </p:sp>
      <p:cxnSp>
        <p:nvCxnSpPr>
          <p:cNvPr id="5" name="Straight Connector 4">
            <a:extLst>
              <a:ext uri="{FF2B5EF4-FFF2-40B4-BE49-F238E27FC236}">
                <a16:creationId xmlns:a16="http://schemas.microsoft.com/office/drawing/2014/main" id="{296812B6-CF7C-432D-AFAB-251D256B14EE}"/>
              </a:ext>
            </a:extLst>
          </p:cNvPr>
          <p:cNvCxnSpPr>
            <a:cxnSpLocks/>
          </p:cNvCxnSpPr>
          <p:nvPr/>
        </p:nvCxnSpPr>
        <p:spPr>
          <a:xfrm>
            <a:off x="1835696" y="1916832"/>
            <a:ext cx="324036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637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measure running time?</a:t>
            </a:r>
          </a:p>
        </p:txBody>
      </p:sp>
      <p:sp>
        <p:nvSpPr>
          <p:cNvPr id="3" name="Content Placeholder 2"/>
          <p:cNvSpPr>
            <a:spLocks noGrp="1"/>
          </p:cNvSpPr>
          <p:nvPr>
            <p:ph idx="1"/>
          </p:nvPr>
        </p:nvSpPr>
        <p:spPr>
          <a:xfrm>
            <a:off x="467544" y="1124744"/>
            <a:ext cx="4876800" cy="2819400"/>
          </a:xfrm>
        </p:spPr>
        <p:txBody>
          <a:bodyPr>
            <a:normAutofit fontScale="92500" lnSpcReduction="10000"/>
          </a:bodyPr>
          <a:lstStyle/>
          <a:p>
            <a:r>
              <a:rPr lang="en-US" sz="2900" dirty="0"/>
              <a:t>Experimentally</a:t>
            </a:r>
          </a:p>
          <a:p>
            <a:pPr lvl="1"/>
            <a:r>
              <a:rPr lang="en-US" sz="2600" dirty="0"/>
              <a:t>Write a program implementing the algorithm</a:t>
            </a:r>
          </a:p>
          <a:p>
            <a:pPr lvl="1"/>
            <a:r>
              <a:rPr lang="en-US" sz="2600" dirty="0"/>
              <a:t>Run the program with inputs of varying size</a:t>
            </a:r>
          </a:p>
          <a:p>
            <a:pPr lvl="1"/>
            <a:r>
              <a:rPr lang="en-US" sz="2600" dirty="0"/>
              <a:t>Measure the actual running times and plot the results</a:t>
            </a:r>
          </a:p>
        </p:txBody>
      </p:sp>
      <p:graphicFrame>
        <p:nvGraphicFramePr>
          <p:cNvPr id="6" name="Object 5"/>
          <p:cNvGraphicFramePr>
            <a:graphicFrameLocks noChangeAspect="1"/>
          </p:cNvGraphicFramePr>
          <p:nvPr/>
        </p:nvGraphicFramePr>
        <p:xfrm>
          <a:off x="5436096" y="1052736"/>
          <a:ext cx="3339995" cy="3505200"/>
        </p:xfrm>
        <a:graphic>
          <a:graphicData uri="http://schemas.openxmlformats.org/presentationml/2006/ole">
            <mc:AlternateContent xmlns:mc="http://schemas.openxmlformats.org/markup-compatibility/2006">
              <mc:Choice xmlns:v="urn:schemas-microsoft-com:vml" Requires="v">
                <p:oleObj name="Chart" r:id="rId3" imgW="4429041" imgH="4648225" progId="MSGraph.Chart.8">
                  <p:embed followColorScheme="full"/>
                </p:oleObj>
              </mc:Choice>
              <mc:Fallback>
                <p:oleObj name="Chart" r:id="rId3" imgW="4429041" imgH="4648225" progId="MSGraph.Chart.8">
                  <p:embed followColorScheme="full"/>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1052736"/>
                        <a:ext cx="3339995" cy="3505200"/>
                      </a:xfrm>
                      <a:prstGeom prst="rect">
                        <a:avLst/>
                      </a:prstGeom>
                      <a:noFill/>
                      <a:ln>
                        <a:noFill/>
                      </a:ln>
                    </p:spPr>
                  </p:pic>
                </p:oleObj>
              </mc:Fallback>
            </mc:AlternateContent>
          </a:graphicData>
        </a:graphic>
      </p:graphicFrame>
      <p:sp>
        <p:nvSpPr>
          <p:cNvPr id="8" name="Content Placeholder 2"/>
          <p:cNvSpPr txBox="1">
            <a:spLocks/>
          </p:cNvSpPr>
          <p:nvPr/>
        </p:nvSpPr>
        <p:spPr>
          <a:xfrm>
            <a:off x="395536" y="4149080"/>
            <a:ext cx="9067800" cy="2286000"/>
          </a:xfrm>
          <a:prstGeom prst="rect">
            <a:avLst/>
          </a:prstGeom>
        </p:spPr>
        <p:txBody>
          <a:bodyPr vert="horz" lIns="91440" tIns="45720" rIns="91440" bIns="45720" rtlCol="0">
            <a:normAutofit fontScale="85000" lnSpcReduction="20000"/>
          </a:bodyPr>
          <a:lstStyle>
            <a:lvl1pPr marL="182880" indent="-182880" algn="l" defTabSz="914400" rtl="0" eaLnBrk="1" latinLnBrk="0" hangingPunct="1">
              <a:spcBef>
                <a:spcPct val="20000"/>
              </a:spcBef>
              <a:buClr>
                <a:schemeClr val="accent1"/>
              </a:buClr>
              <a:buSzPct val="85000"/>
              <a:buFont typeface="Arial" pitchFamily="34" charset="0"/>
              <a:buChar char="•"/>
              <a:defRPr sz="32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8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24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20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8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a:t>Why not?</a:t>
            </a:r>
          </a:p>
          <a:p>
            <a:pPr marL="742950" lvl="1" indent="-285750"/>
            <a:r>
              <a:rPr lang="en-US" dirty="0"/>
              <a:t>You have to implement the algorithm which isn’t always doable!</a:t>
            </a:r>
          </a:p>
          <a:p>
            <a:pPr marL="742950" lvl="1" indent="-285750"/>
            <a:r>
              <a:rPr lang="en-US" dirty="0"/>
              <a:t>Your inputs may not entirely test the algorithm</a:t>
            </a:r>
          </a:p>
          <a:p>
            <a:pPr marL="742950" lvl="1" indent="-285750"/>
            <a:r>
              <a:rPr lang="en-US" dirty="0"/>
              <a:t>The running time depends on the particular computer’s hardware and software speed</a:t>
            </a:r>
          </a:p>
          <a:p>
            <a:endParaRPr lang="en-US" dirty="0"/>
          </a:p>
        </p:txBody>
      </p:sp>
      <p:sp>
        <p:nvSpPr>
          <p:cNvPr id="7" name="TextBox 6"/>
          <p:cNvSpPr txBox="1"/>
          <p:nvPr/>
        </p:nvSpPr>
        <p:spPr bwMode="auto">
          <a:xfrm>
            <a:off x="6372200" y="6525344"/>
            <a:ext cx="2186316" cy="1594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r>
              <a:rPr lang="en-US" sz="800" dirty="0"/>
              <a:t>Topic: Running time and theoretical analysis</a:t>
            </a:r>
          </a:p>
        </p:txBody>
      </p:sp>
    </p:spTree>
    <p:extLst>
      <p:ext uri="{BB962C8B-B14F-4D97-AF65-F5344CB8AC3E}">
        <p14:creationId xmlns:p14="http://schemas.microsoft.com/office/powerpoint/2010/main" val="294248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Theoretical Analysis</a:t>
            </a:r>
          </a:p>
        </p:txBody>
      </p:sp>
      <p:sp>
        <p:nvSpPr>
          <p:cNvPr id="3" name="Content Placeholder 2"/>
          <p:cNvSpPr>
            <a:spLocks noGrp="1"/>
          </p:cNvSpPr>
          <p:nvPr>
            <p:ph idx="1"/>
          </p:nvPr>
        </p:nvSpPr>
        <p:spPr/>
        <p:txBody>
          <a:bodyPr>
            <a:normAutofit/>
          </a:bodyPr>
          <a:lstStyle/>
          <a:p>
            <a:r>
              <a:rPr lang="en-US" dirty="0"/>
              <a:t>Uses a high-level description of the algorithm instead of an implementation</a:t>
            </a:r>
          </a:p>
          <a:p>
            <a:r>
              <a:rPr lang="en-US" dirty="0"/>
              <a:t>Takes into account all possible inputs</a:t>
            </a:r>
          </a:p>
          <a:p>
            <a:r>
              <a:rPr lang="en-US" dirty="0"/>
              <a:t>Allows us to evaluate speed of an algorithm independent of the hardware or software environment</a:t>
            </a:r>
          </a:p>
          <a:p>
            <a:r>
              <a:rPr lang="en-US" dirty="0"/>
              <a:t>By inspecting pseudo-code, we can determine the number of statements executed by an algorithm as a function of the input size </a:t>
            </a:r>
          </a:p>
          <a:p>
            <a:endParaRPr lang="en-US" dirty="0"/>
          </a:p>
        </p:txBody>
      </p:sp>
      <p:sp>
        <p:nvSpPr>
          <p:cNvPr id="4" name="TextBox 3"/>
          <p:cNvSpPr txBox="1"/>
          <p:nvPr/>
        </p:nvSpPr>
        <p:spPr bwMode="auto">
          <a:xfrm>
            <a:off x="6372200" y="6525344"/>
            <a:ext cx="2186316" cy="1594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r>
              <a:rPr lang="en-US" sz="800" dirty="0"/>
              <a:t>Topic: Running time and theoretical analysis</a:t>
            </a:r>
          </a:p>
        </p:txBody>
      </p:sp>
      <p:cxnSp>
        <p:nvCxnSpPr>
          <p:cNvPr id="5" name="Straight Connector 4">
            <a:extLst>
              <a:ext uri="{FF2B5EF4-FFF2-40B4-BE49-F238E27FC236}">
                <a16:creationId xmlns:a16="http://schemas.microsoft.com/office/drawing/2014/main" id="{C867A678-0322-4D26-B7B3-3E3815038B6D}"/>
              </a:ext>
            </a:extLst>
          </p:cNvPr>
          <p:cNvCxnSpPr>
            <a:cxnSpLocks/>
          </p:cNvCxnSpPr>
          <p:nvPr/>
        </p:nvCxnSpPr>
        <p:spPr>
          <a:xfrm>
            <a:off x="5318156" y="4149080"/>
            <a:ext cx="324036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09EB070-C427-4A7B-8442-368ACBD717E3}"/>
              </a:ext>
            </a:extLst>
          </p:cNvPr>
          <p:cNvCxnSpPr>
            <a:cxnSpLocks/>
          </p:cNvCxnSpPr>
          <p:nvPr/>
        </p:nvCxnSpPr>
        <p:spPr>
          <a:xfrm>
            <a:off x="611560" y="4509120"/>
            <a:ext cx="1296144"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622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Operations</a:t>
            </a:r>
          </a:p>
        </p:txBody>
      </p:sp>
      <p:sp>
        <p:nvSpPr>
          <p:cNvPr id="3" name="Content Placeholder 2"/>
          <p:cNvSpPr>
            <a:spLocks noGrp="1"/>
          </p:cNvSpPr>
          <p:nvPr>
            <p:ph idx="1"/>
          </p:nvPr>
        </p:nvSpPr>
        <p:spPr>
          <a:xfrm>
            <a:off x="323528" y="908720"/>
            <a:ext cx="8229600" cy="5029200"/>
          </a:xfrm>
        </p:spPr>
        <p:txBody>
          <a:bodyPr>
            <a:noAutofit/>
          </a:bodyPr>
          <a:lstStyle/>
          <a:p>
            <a:r>
              <a:rPr lang="en-US" sz="2400" dirty="0">
                <a:solidFill>
                  <a:srgbClr val="000000"/>
                </a:solidFill>
              </a:rPr>
              <a:t>Algorithmic “time” is measured in a </a:t>
            </a:r>
            <a:r>
              <a:rPr lang="en-US" dirty="0">
                <a:solidFill>
                  <a:srgbClr val="000000"/>
                </a:solidFill>
              </a:rPr>
              <a:t>basic</a:t>
            </a:r>
            <a:r>
              <a:rPr lang="en-US" sz="2400" dirty="0">
                <a:solidFill>
                  <a:srgbClr val="000000"/>
                </a:solidFill>
              </a:rPr>
              <a:t> operation count as a function of input size</a:t>
            </a:r>
          </a:p>
          <a:p>
            <a:pPr marL="491490" lvl="1" indent="-171450"/>
            <a:r>
              <a:rPr lang="en-US" sz="2000" dirty="0">
                <a:solidFill>
                  <a:srgbClr val="000000"/>
                </a:solidFill>
              </a:rPr>
              <a:t>Math (+, -, *, /, max, min, log, sin, </a:t>
            </a:r>
            <a:r>
              <a:rPr lang="en-US" sz="2000" dirty="0" err="1">
                <a:solidFill>
                  <a:srgbClr val="000000"/>
                </a:solidFill>
              </a:rPr>
              <a:t>cos</a:t>
            </a:r>
            <a:r>
              <a:rPr lang="en-US" sz="2000" dirty="0">
                <a:solidFill>
                  <a:srgbClr val="000000"/>
                </a:solidFill>
              </a:rPr>
              <a:t>, abs, ...)</a:t>
            </a:r>
          </a:p>
          <a:p>
            <a:pPr marL="491490" lvl="1" indent="-171450"/>
            <a:r>
              <a:rPr lang="en-US" sz="2000" dirty="0">
                <a:solidFill>
                  <a:srgbClr val="000000"/>
                </a:solidFill>
              </a:rPr>
              <a:t>Comparisons ( ==, &gt;, &lt;=, ...)</a:t>
            </a:r>
          </a:p>
          <a:p>
            <a:pPr marL="491490" lvl="1" indent="-171450"/>
            <a:r>
              <a:rPr lang="en-US" sz="2000" dirty="0">
                <a:solidFill>
                  <a:srgbClr val="000000"/>
                </a:solidFill>
              </a:rPr>
              <a:t>Function calls and value returns</a:t>
            </a:r>
          </a:p>
          <a:p>
            <a:pPr marL="491490" lvl="1" indent="-171450"/>
            <a:r>
              <a:rPr lang="en-US" sz="2000" dirty="0">
                <a:solidFill>
                  <a:srgbClr val="000000"/>
                </a:solidFill>
              </a:rPr>
              <a:t>Variable assignment</a:t>
            </a:r>
          </a:p>
          <a:p>
            <a:pPr marL="491490" lvl="1" indent="-171450"/>
            <a:r>
              <a:rPr lang="en-US" sz="2000" dirty="0">
                <a:solidFill>
                  <a:srgbClr val="000000"/>
                </a:solidFill>
              </a:rPr>
              <a:t>Variable increment or decrement</a:t>
            </a:r>
          </a:p>
          <a:p>
            <a:pPr marL="491490" lvl="1" indent="-171450"/>
            <a:r>
              <a:rPr lang="en-US" sz="2000" dirty="0">
                <a:solidFill>
                  <a:srgbClr val="000000"/>
                </a:solidFill>
              </a:rPr>
              <a:t>Array allocation</a:t>
            </a:r>
          </a:p>
          <a:p>
            <a:pPr marL="491490" lvl="1" indent="-171450"/>
            <a:r>
              <a:rPr lang="en-US" sz="2000" dirty="0">
                <a:solidFill>
                  <a:srgbClr val="000000"/>
                </a:solidFill>
              </a:rPr>
              <a:t>Creating a new object (careful, object's constructor may have elementary ops too!)</a:t>
            </a:r>
          </a:p>
          <a:p>
            <a:pPr marL="217170" indent="-171450"/>
            <a:r>
              <a:rPr lang="en-US" sz="2400" dirty="0">
                <a:solidFill>
                  <a:srgbClr val="000000"/>
                </a:solidFill>
              </a:rPr>
              <a:t>In practice, all of these operations take different amounts of time</a:t>
            </a:r>
          </a:p>
          <a:p>
            <a:pPr marL="217170" indent="-171450"/>
            <a:r>
              <a:rPr lang="en-US" sz="2400" dirty="0">
                <a:solidFill>
                  <a:srgbClr val="000000"/>
                </a:solidFill>
              </a:rPr>
              <a:t>For the purpose of algorithm analysis, we assume each of these operations takes the same time: “1 operation”</a:t>
            </a:r>
          </a:p>
          <a:p>
            <a:pPr marL="491490" lvl="1" indent="-171450"/>
            <a:endParaRPr lang="en-US" sz="2400" dirty="0"/>
          </a:p>
        </p:txBody>
      </p:sp>
      <p:sp>
        <p:nvSpPr>
          <p:cNvPr id="4" name="TextBox 3"/>
          <p:cNvSpPr txBox="1"/>
          <p:nvPr/>
        </p:nvSpPr>
        <p:spPr bwMode="auto">
          <a:xfrm>
            <a:off x="6372200" y="6597352"/>
            <a:ext cx="2186316" cy="1594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r>
              <a:rPr lang="en-US" sz="800" dirty="0"/>
              <a:t>Topic: Running time and theoretical analysis</a:t>
            </a:r>
          </a:p>
        </p:txBody>
      </p:sp>
      <p:cxnSp>
        <p:nvCxnSpPr>
          <p:cNvPr id="5" name="Straight Connector 4">
            <a:extLst>
              <a:ext uri="{FF2B5EF4-FFF2-40B4-BE49-F238E27FC236}">
                <a16:creationId xmlns:a16="http://schemas.microsoft.com/office/drawing/2014/main" id="{D26B956F-3B97-4CC5-BAC4-F0CBEC342327}"/>
              </a:ext>
            </a:extLst>
          </p:cNvPr>
          <p:cNvCxnSpPr>
            <a:cxnSpLocks/>
          </p:cNvCxnSpPr>
          <p:nvPr/>
        </p:nvCxnSpPr>
        <p:spPr>
          <a:xfrm>
            <a:off x="5004048" y="1340768"/>
            <a:ext cx="324036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B739392-189B-47F3-B942-FDDFEA8FD6BC}"/>
              </a:ext>
            </a:extLst>
          </p:cNvPr>
          <p:cNvCxnSpPr>
            <a:cxnSpLocks/>
          </p:cNvCxnSpPr>
          <p:nvPr/>
        </p:nvCxnSpPr>
        <p:spPr>
          <a:xfrm>
            <a:off x="611560" y="1700808"/>
            <a:ext cx="3384376"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AF01090-EAF6-4826-88FE-CF47553516BA}"/>
              </a:ext>
            </a:extLst>
          </p:cNvPr>
          <p:cNvCxnSpPr>
            <a:cxnSpLocks/>
          </p:cNvCxnSpPr>
          <p:nvPr/>
        </p:nvCxnSpPr>
        <p:spPr>
          <a:xfrm>
            <a:off x="611560" y="6525344"/>
            <a:ext cx="6912768"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0833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568" y="3861048"/>
            <a:ext cx="8064896" cy="423831"/>
          </a:xfrm>
        </p:spPr>
        <p:txBody>
          <a:bodyPr/>
          <a:lstStyle/>
          <a:p>
            <a:r>
              <a:rPr lang="en-AU" sz="2400" dirty="0"/>
              <a:t>Module 1: Introduction</a:t>
            </a:r>
          </a:p>
        </p:txBody>
      </p:sp>
      <p:sp>
        <p:nvSpPr>
          <p:cNvPr id="4" name="TextBox 3"/>
          <p:cNvSpPr txBox="1"/>
          <p:nvPr/>
        </p:nvSpPr>
        <p:spPr bwMode="auto">
          <a:xfrm>
            <a:off x="5868144" y="6309320"/>
            <a:ext cx="2672526" cy="4056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r>
              <a:rPr lang="en-US" sz="800" dirty="0">
                <a:solidFill>
                  <a:schemeClr val="bg1">
                    <a:lumMod val="75000"/>
                  </a:schemeClr>
                </a:solidFill>
              </a:rPr>
              <a:t>Note: Some of these slides have been adapted from</a:t>
            </a:r>
          </a:p>
          <a:p>
            <a:r>
              <a:rPr lang="en-US" sz="800" dirty="0">
                <a:solidFill>
                  <a:schemeClr val="bg1">
                    <a:lumMod val="75000"/>
                  </a:schemeClr>
                </a:solidFill>
              </a:rPr>
              <a:t>slides freely available on the Internet and also from the</a:t>
            </a:r>
          </a:p>
          <a:p>
            <a:r>
              <a:rPr lang="en-US" sz="800" dirty="0">
                <a:solidFill>
                  <a:schemeClr val="bg1">
                    <a:lumMod val="75000"/>
                  </a:schemeClr>
                </a:solidFill>
              </a:rPr>
              <a:t>slides accompanying the course textbook.   </a:t>
            </a:r>
          </a:p>
        </p:txBody>
      </p:sp>
    </p:spTree>
    <p:extLst>
      <p:ext uri="{BB962C8B-B14F-4D97-AF65-F5344CB8AC3E}">
        <p14:creationId xmlns:p14="http://schemas.microsoft.com/office/powerpoint/2010/main" val="2988387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Constant Running Time</a:t>
            </a:r>
          </a:p>
        </p:txBody>
      </p:sp>
      <p:sp>
        <p:nvSpPr>
          <p:cNvPr id="4" name="TextBox 3"/>
          <p:cNvSpPr txBox="1"/>
          <p:nvPr/>
        </p:nvSpPr>
        <p:spPr bwMode="auto">
          <a:xfrm>
            <a:off x="6372200" y="6525344"/>
            <a:ext cx="2186316" cy="1594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r>
              <a:rPr lang="en-US" sz="800" dirty="0"/>
              <a:t>Topic: Running time and theoretical analysis</a:t>
            </a:r>
          </a:p>
        </p:txBody>
      </p:sp>
      <p:sp>
        <p:nvSpPr>
          <p:cNvPr id="6" name="Rectangle 5"/>
          <p:cNvSpPr/>
          <p:nvPr/>
        </p:nvSpPr>
        <p:spPr>
          <a:xfrm>
            <a:off x="395536" y="1340768"/>
            <a:ext cx="8136904" cy="3662541"/>
          </a:xfrm>
          <a:prstGeom prst="rect">
            <a:avLst/>
          </a:prstGeom>
        </p:spPr>
        <p:txBody>
          <a:bodyPr wrap="square">
            <a:spAutoFit/>
          </a:bodyPr>
          <a:lstStyle/>
          <a:p>
            <a:r>
              <a:rPr lang="en-US" sz="2400" b="1" dirty="0">
                <a:latin typeface="Consolas" pitchFamily="49" charset="0"/>
                <a:cs typeface="Consolas" pitchFamily="49" charset="0"/>
              </a:rPr>
              <a:t>function first(array):</a:t>
            </a:r>
            <a:br>
              <a:rPr lang="en-US" sz="2400" dirty="0">
                <a:latin typeface="Consolas" pitchFamily="49" charset="0"/>
                <a:cs typeface="Consolas" pitchFamily="49" charset="0"/>
              </a:rPr>
            </a:br>
            <a:r>
              <a:rPr lang="en-US" sz="2400" dirty="0">
                <a:latin typeface="Consolas" pitchFamily="49" charset="0"/>
                <a:cs typeface="Consolas" pitchFamily="49" charset="0"/>
              </a:rPr>
              <a:t>   // Input: an array</a:t>
            </a:r>
            <a:br>
              <a:rPr lang="en-US" sz="2400" dirty="0">
                <a:latin typeface="Consolas" pitchFamily="49" charset="0"/>
                <a:cs typeface="Consolas" pitchFamily="49" charset="0"/>
              </a:rPr>
            </a:br>
            <a:r>
              <a:rPr lang="en-US" sz="2400" dirty="0">
                <a:latin typeface="Consolas" pitchFamily="49" charset="0"/>
                <a:cs typeface="Consolas" pitchFamily="49" charset="0"/>
              </a:rPr>
              <a:t>   // Output: the first element</a:t>
            </a:r>
            <a:br>
              <a:rPr lang="en-US" sz="2400" dirty="0">
                <a:latin typeface="Consolas" pitchFamily="49" charset="0"/>
                <a:cs typeface="Consolas" pitchFamily="49" charset="0"/>
              </a:rPr>
            </a:br>
            <a:r>
              <a:rPr lang="en-US" sz="2400" dirty="0">
                <a:latin typeface="Consolas" pitchFamily="49" charset="0"/>
                <a:cs typeface="Consolas" pitchFamily="49" charset="0"/>
              </a:rPr>
              <a:t>   return array[0] </a:t>
            </a:r>
            <a:r>
              <a:rPr lang="en-US" sz="2400" dirty="0">
                <a:solidFill>
                  <a:schemeClr val="accent1">
                    <a:lumMod val="75000"/>
                  </a:schemeClr>
                </a:solidFill>
                <a:latin typeface="Consolas" pitchFamily="49" charset="0"/>
                <a:cs typeface="Consolas" pitchFamily="49" charset="0"/>
              </a:rPr>
              <a:t>// </a:t>
            </a:r>
            <a:r>
              <a:rPr lang="en-US" sz="2400" b="1" dirty="0">
                <a:solidFill>
                  <a:schemeClr val="accent1">
                    <a:lumMod val="75000"/>
                  </a:schemeClr>
                </a:solidFill>
                <a:latin typeface="Consolas" pitchFamily="49" charset="0"/>
                <a:cs typeface="Consolas" pitchFamily="49" charset="0"/>
              </a:rPr>
              <a:t>index 0 and return, 2 ops</a:t>
            </a:r>
            <a:endParaRPr lang="en-US" sz="2400" b="1" dirty="0">
              <a:latin typeface="Consolas" pitchFamily="49" charset="0"/>
              <a:cs typeface="Consolas" pitchFamily="49" charset="0"/>
            </a:endParaRPr>
          </a:p>
          <a:p>
            <a:endParaRPr lang="en-US" sz="2400" dirty="0">
              <a:latin typeface="Consolas" pitchFamily="49" charset="0"/>
              <a:cs typeface="Consolas" pitchFamily="49" charset="0"/>
            </a:endParaRPr>
          </a:p>
          <a:p>
            <a:r>
              <a:rPr lang="en-US" sz="2400" dirty="0">
                <a:cs typeface="Consolas" pitchFamily="49" charset="0"/>
              </a:rPr>
              <a:t>How many operations are performed in this function if the list has ten elements? If it has 100,000 elements?</a:t>
            </a:r>
          </a:p>
          <a:p>
            <a:endParaRPr lang="en-US" sz="2400" dirty="0">
              <a:cs typeface="Consolas" pitchFamily="49" charset="0"/>
            </a:endParaRPr>
          </a:p>
          <a:p>
            <a:pPr marL="800100" lvl="1" indent="-342900">
              <a:buFont typeface="Arial"/>
              <a:buChar char="•"/>
            </a:pPr>
            <a:r>
              <a:rPr lang="en-US" sz="2000" dirty="0">
                <a:cs typeface="Consolas" pitchFamily="49" charset="0"/>
              </a:rPr>
              <a:t>Always 2 operations performed</a:t>
            </a:r>
          </a:p>
          <a:p>
            <a:pPr marL="800100" lvl="1" indent="-342900">
              <a:buFont typeface="Arial"/>
              <a:buChar char="•"/>
            </a:pPr>
            <a:r>
              <a:rPr lang="en-US" sz="2000" dirty="0">
                <a:cs typeface="Consolas" pitchFamily="49" charset="0"/>
              </a:rPr>
              <a:t>Does not depend on the input size</a:t>
            </a:r>
          </a:p>
        </p:txBody>
      </p:sp>
    </p:spTree>
    <p:extLst>
      <p:ext uri="{BB962C8B-B14F-4D97-AF65-F5344CB8AC3E}">
        <p14:creationId xmlns:p14="http://schemas.microsoft.com/office/powerpoint/2010/main" val="3381674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Linear Running Time</a:t>
            </a:r>
          </a:p>
        </p:txBody>
      </p:sp>
      <p:sp>
        <p:nvSpPr>
          <p:cNvPr id="3" name="Content Placeholder 2"/>
          <p:cNvSpPr>
            <a:spLocks noGrp="1"/>
          </p:cNvSpPr>
          <p:nvPr>
            <p:ph idx="1"/>
          </p:nvPr>
        </p:nvSpPr>
        <p:spPr/>
        <p:txBody>
          <a:bodyPr>
            <a:normAutofit fontScale="92500" lnSpcReduction="10000"/>
          </a:bodyPr>
          <a:lstStyle/>
          <a:p>
            <a:pPr marL="0" indent="0">
              <a:buNone/>
            </a:pPr>
            <a:r>
              <a:rPr lang="en-US" sz="2400" b="1" dirty="0">
                <a:latin typeface="Consolas" pitchFamily="49" charset="0"/>
                <a:cs typeface="Consolas" pitchFamily="49" charset="0"/>
              </a:rPr>
              <a:t>function </a:t>
            </a:r>
            <a:r>
              <a:rPr lang="en-US" sz="2400" b="1" dirty="0" err="1">
                <a:latin typeface="Consolas" pitchFamily="49" charset="0"/>
                <a:cs typeface="Consolas" pitchFamily="49" charset="0"/>
              </a:rPr>
              <a:t>argmax</a:t>
            </a:r>
            <a:r>
              <a:rPr lang="en-US" sz="2400" b="1" dirty="0">
                <a:latin typeface="Consolas" pitchFamily="49" charset="0"/>
                <a:cs typeface="Consolas" pitchFamily="49" charset="0"/>
              </a:rPr>
              <a:t>(array):</a:t>
            </a:r>
            <a:br>
              <a:rPr lang="en-US" sz="2400" dirty="0">
                <a:latin typeface="Consolas" pitchFamily="49" charset="0"/>
                <a:cs typeface="Consolas" pitchFamily="49" charset="0"/>
              </a:rPr>
            </a:br>
            <a:r>
              <a:rPr lang="en-US" sz="2400" dirty="0">
                <a:latin typeface="Consolas" pitchFamily="49" charset="0"/>
                <a:cs typeface="Consolas" pitchFamily="49" charset="0"/>
              </a:rPr>
              <a:t>   // Input: an array</a:t>
            </a:r>
            <a:br>
              <a:rPr lang="en-US" sz="2400" dirty="0">
                <a:latin typeface="Consolas" pitchFamily="49" charset="0"/>
                <a:cs typeface="Consolas" pitchFamily="49" charset="0"/>
              </a:rPr>
            </a:br>
            <a:r>
              <a:rPr lang="en-US" sz="2400" dirty="0">
                <a:latin typeface="Consolas" pitchFamily="49" charset="0"/>
                <a:cs typeface="Consolas" pitchFamily="49" charset="0"/>
              </a:rPr>
              <a:t>   // Output: the index of the maximum value</a:t>
            </a:r>
            <a:br>
              <a:rPr lang="en-US" sz="2400" dirty="0">
                <a:latin typeface="Consolas" pitchFamily="49" charset="0"/>
                <a:cs typeface="Consolas" pitchFamily="49" charset="0"/>
              </a:rPr>
            </a:br>
            <a:r>
              <a:rPr lang="en-US" sz="2400" dirty="0">
                <a:latin typeface="Consolas" pitchFamily="49" charset="0"/>
                <a:cs typeface="Consolas" pitchFamily="49" charset="0"/>
              </a:rPr>
              <a:t>   index = 0 </a:t>
            </a:r>
            <a:r>
              <a:rPr lang="en-US" sz="2400" dirty="0">
                <a:solidFill>
                  <a:srgbClr val="3366FF"/>
                </a:solidFill>
                <a:latin typeface="Consolas" pitchFamily="49" charset="0"/>
                <a:cs typeface="Consolas" pitchFamily="49" charset="0"/>
              </a:rPr>
              <a:t>// </a:t>
            </a:r>
            <a:r>
              <a:rPr lang="en-US" sz="2400" b="1" dirty="0">
                <a:solidFill>
                  <a:srgbClr val="3366FF"/>
                </a:solidFill>
                <a:latin typeface="Consolas" pitchFamily="49" charset="0"/>
                <a:cs typeface="Consolas" pitchFamily="49" charset="0"/>
              </a:rPr>
              <a:t>assignment, 1 op</a:t>
            </a:r>
            <a:br>
              <a:rPr lang="en-US" sz="2400" dirty="0">
                <a:latin typeface="Consolas" pitchFamily="49" charset="0"/>
                <a:cs typeface="Consolas" pitchFamily="49" charset="0"/>
              </a:rPr>
            </a:br>
            <a:r>
              <a:rPr lang="en-US" sz="2400" dirty="0">
                <a:latin typeface="Consolas" pitchFamily="49" charset="0"/>
                <a:cs typeface="Consolas" pitchFamily="49" charset="0"/>
              </a:rPr>
              <a:t>   for </a:t>
            </a:r>
            <a:r>
              <a:rPr lang="en-US" sz="2400" dirty="0" err="1">
                <a:latin typeface="Consolas" pitchFamily="49" charset="0"/>
                <a:cs typeface="Consolas" pitchFamily="49" charset="0"/>
              </a:rPr>
              <a:t>i</a:t>
            </a:r>
            <a:r>
              <a:rPr lang="en-US" sz="2400" dirty="0">
                <a:latin typeface="Consolas" pitchFamily="49" charset="0"/>
                <a:cs typeface="Consolas" pitchFamily="49" charset="0"/>
              </a:rPr>
              <a:t> in [1, </a:t>
            </a:r>
            <a:r>
              <a:rPr lang="en-US" sz="2400" dirty="0" err="1">
                <a:latin typeface="Consolas" pitchFamily="49" charset="0"/>
                <a:cs typeface="Consolas" pitchFamily="49" charset="0"/>
              </a:rPr>
              <a:t>array.length</a:t>
            </a:r>
            <a:r>
              <a:rPr lang="en-US" sz="2400" dirty="0">
                <a:latin typeface="Consolas" pitchFamily="49" charset="0"/>
                <a:cs typeface="Consolas" pitchFamily="49" charset="0"/>
              </a:rPr>
              <a:t>): </a:t>
            </a:r>
            <a:r>
              <a:rPr lang="en-US" sz="2400" dirty="0">
                <a:solidFill>
                  <a:srgbClr val="3366FF"/>
                </a:solidFill>
                <a:latin typeface="Consolas" pitchFamily="49" charset="0"/>
                <a:cs typeface="Consolas" pitchFamily="49" charset="0"/>
              </a:rPr>
              <a:t>// </a:t>
            </a:r>
            <a:r>
              <a:rPr lang="en-US" sz="2400" b="1" dirty="0">
                <a:solidFill>
                  <a:srgbClr val="3366FF"/>
                </a:solidFill>
                <a:latin typeface="Consolas" pitchFamily="49" charset="0"/>
                <a:cs typeface="Consolas" pitchFamily="49" charset="0"/>
              </a:rPr>
              <a:t>1 op per loop</a:t>
            </a:r>
            <a:br>
              <a:rPr lang="en-US" sz="2400" dirty="0">
                <a:latin typeface="Consolas" pitchFamily="49" charset="0"/>
                <a:cs typeface="Consolas" pitchFamily="49" charset="0"/>
              </a:rPr>
            </a:br>
            <a:r>
              <a:rPr lang="en-US" sz="2400" dirty="0">
                <a:latin typeface="Consolas" pitchFamily="49" charset="0"/>
                <a:cs typeface="Consolas" pitchFamily="49" charset="0"/>
              </a:rPr>
              <a:t>      if array[i] &gt; array[index]: </a:t>
            </a:r>
            <a:r>
              <a:rPr lang="en-US" sz="2400" dirty="0">
                <a:solidFill>
                  <a:srgbClr val="3366FF"/>
                </a:solidFill>
                <a:latin typeface="Consolas" pitchFamily="49" charset="0"/>
                <a:cs typeface="Consolas" pitchFamily="49" charset="0"/>
              </a:rPr>
              <a:t>// </a:t>
            </a:r>
            <a:r>
              <a:rPr lang="en-US" sz="2400" b="1" dirty="0">
                <a:solidFill>
                  <a:srgbClr val="3366FF"/>
                </a:solidFill>
                <a:latin typeface="Consolas" pitchFamily="49" charset="0"/>
                <a:cs typeface="Consolas" pitchFamily="49" charset="0"/>
              </a:rPr>
              <a:t>3 ops per loop</a:t>
            </a:r>
            <a:endParaRPr lang="en-US" sz="2400" dirty="0">
              <a:solidFill>
                <a:srgbClr val="3366FF"/>
              </a:solidFill>
              <a:latin typeface="Consolas" pitchFamily="49" charset="0"/>
              <a:cs typeface="Consolas" pitchFamily="49" charset="0"/>
            </a:endParaRPr>
          </a:p>
          <a:p>
            <a:pPr marL="0" indent="0">
              <a:buNone/>
            </a:pPr>
            <a:r>
              <a:rPr lang="en-US" sz="2400" dirty="0">
                <a:latin typeface="Consolas" pitchFamily="49" charset="0"/>
                <a:cs typeface="Consolas" pitchFamily="49" charset="0"/>
              </a:rPr>
              <a:t>          index = i </a:t>
            </a:r>
            <a:r>
              <a:rPr lang="en-US" sz="2400" dirty="0">
                <a:solidFill>
                  <a:srgbClr val="3366FF"/>
                </a:solidFill>
                <a:latin typeface="Consolas" pitchFamily="49" charset="0"/>
                <a:cs typeface="Consolas" pitchFamily="49" charset="0"/>
              </a:rPr>
              <a:t>// </a:t>
            </a:r>
            <a:r>
              <a:rPr lang="en-US" sz="2400" b="1" dirty="0">
                <a:solidFill>
                  <a:srgbClr val="3366FF"/>
                </a:solidFill>
                <a:latin typeface="Consolas" pitchFamily="49" charset="0"/>
                <a:cs typeface="Consolas" pitchFamily="49" charset="0"/>
              </a:rPr>
              <a:t>1 op per loop, sometimes</a:t>
            </a:r>
            <a:br>
              <a:rPr lang="en-US" sz="2400" dirty="0">
                <a:latin typeface="Consolas" pitchFamily="49" charset="0"/>
                <a:cs typeface="Consolas" pitchFamily="49" charset="0"/>
              </a:rPr>
            </a:br>
            <a:r>
              <a:rPr lang="en-US" sz="2400" dirty="0">
                <a:latin typeface="Consolas" pitchFamily="49" charset="0"/>
                <a:cs typeface="Consolas" pitchFamily="49" charset="0"/>
              </a:rPr>
              <a:t>    return index </a:t>
            </a:r>
            <a:r>
              <a:rPr lang="en-US" sz="2400" dirty="0">
                <a:solidFill>
                  <a:srgbClr val="3366FF"/>
                </a:solidFill>
                <a:latin typeface="Consolas" pitchFamily="49" charset="0"/>
                <a:cs typeface="Consolas" pitchFamily="49" charset="0"/>
              </a:rPr>
              <a:t>//</a:t>
            </a:r>
            <a:r>
              <a:rPr lang="en-US" sz="2400" b="1" dirty="0">
                <a:solidFill>
                  <a:srgbClr val="3366FF"/>
                </a:solidFill>
                <a:latin typeface="Consolas" pitchFamily="49" charset="0"/>
                <a:cs typeface="Consolas" pitchFamily="49" charset="0"/>
              </a:rPr>
              <a:t> 1 op</a:t>
            </a:r>
          </a:p>
          <a:p>
            <a:pPr marL="0" indent="0">
              <a:buNone/>
            </a:pPr>
            <a:endParaRPr lang="en-US" sz="2400" dirty="0">
              <a:latin typeface="Consolas" pitchFamily="49" charset="0"/>
              <a:cs typeface="Consolas" pitchFamily="49" charset="0"/>
            </a:endParaRPr>
          </a:p>
          <a:p>
            <a:r>
              <a:rPr lang="en-US" sz="2400" dirty="0">
                <a:cs typeface="Consolas" pitchFamily="49" charset="0"/>
              </a:rPr>
              <a:t>How many operations if the list has ten elements? 100,000 elements?</a:t>
            </a:r>
          </a:p>
          <a:p>
            <a:pPr lvl="1"/>
            <a:r>
              <a:rPr lang="en-US" sz="2000" dirty="0">
                <a:cs typeface="Consolas" pitchFamily="49" charset="0"/>
              </a:rPr>
              <a:t>Varies proportional to the size of the input list: </a:t>
            </a:r>
            <a:r>
              <a:rPr lang="en-US" sz="2100" dirty="0">
                <a:latin typeface="Cambria Math" pitchFamily="18" charset="0"/>
                <a:ea typeface="Cambria Math" pitchFamily="18" charset="0"/>
                <a:cs typeface="Consolas" pitchFamily="49" charset="0"/>
              </a:rPr>
              <a:t>5n + 2</a:t>
            </a:r>
          </a:p>
          <a:p>
            <a:pPr lvl="1"/>
            <a:r>
              <a:rPr lang="en-US" sz="2000" dirty="0">
                <a:cs typeface="Consolas" pitchFamily="49" charset="0"/>
              </a:rPr>
              <a:t>We’ll be in the </a:t>
            </a:r>
            <a:r>
              <a:rPr lang="en-US" sz="2000" dirty="0">
                <a:latin typeface="Consolas" pitchFamily="49" charset="0"/>
                <a:cs typeface="Consolas" pitchFamily="49" charset="0"/>
              </a:rPr>
              <a:t>for</a:t>
            </a:r>
            <a:r>
              <a:rPr lang="en-US" sz="2000" dirty="0">
                <a:cs typeface="Consolas" pitchFamily="49" charset="0"/>
              </a:rPr>
              <a:t> loop longer and longer as the input list grows</a:t>
            </a:r>
          </a:p>
          <a:p>
            <a:pPr lvl="1"/>
            <a:r>
              <a:rPr lang="en-US" sz="2000" dirty="0">
                <a:cs typeface="Consolas" pitchFamily="49" charset="0"/>
              </a:rPr>
              <a:t>If we were to plot, the runtime would increase linearly</a:t>
            </a:r>
          </a:p>
        </p:txBody>
      </p:sp>
      <p:sp>
        <p:nvSpPr>
          <p:cNvPr id="4" name="TextBox 3"/>
          <p:cNvSpPr txBox="1"/>
          <p:nvPr/>
        </p:nvSpPr>
        <p:spPr bwMode="auto">
          <a:xfrm>
            <a:off x="6372200" y="6525344"/>
            <a:ext cx="2186316" cy="1594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r>
              <a:rPr lang="en-US" sz="800" dirty="0"/>
              <a:t>Topic: Running time and theoretical analysis</a:t>
            </a:r>
          </a:p>
        </p:txBody>
      </p:sp>
    </p:spTree>
    <p:extLst>
      <p:ext uri="{BB962C8B-B14F-4D97-AF65-F5344CB8AC3E}">
        <p14:creationId xmlns:p14="http://schemas.microsoft.com/office/powerpoint/2010/main" val="675518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Quadratic Running Time</a:t>
            </a:r>
          </a:p>
        </p:txBody>
      </p:sp>
      <p:sp>
        <p:nvSpPr>
          <p:cNvPr id="3" name="Content Placeholder 2"/>
          <p:cNvSpPr>
            <a:spLocks noGrp="1"/>
          </p:cNvSpPr>
          <p:nvPr>
            <p:ph idx="1"/>
          </p:nvPr>
        </p:nvSpPr>
        <p:spPr>
          <a:xfrm>
            <a:off x="179512" y="1124744"/>
            <a:ext cx="8610600" cy="5256584"/>
          </a:xfrm>
        </p:spPr>
        <p:txBody>
          <a:bodyPr>
            <a:normAutofit fontScale="85000" lnSpcReduction="10000"/>
          </a:bodyPr>
          <a:lstStyle/>
          <a:p>
            <a:pPr marL="0" indent="0">
              <a:buNone/>
            </a:pPr>
            <a:r>
              <a:rPr lang="en-US" sz="1900" b="1" dirty="0">
                <a:latin typeface="Consolas" pitchFamily="49" charset="0"/>
                <a:cs typeface="Consolas" pitchFamily="49" charset="0"/>
              </a:rPr>
              <a:t>function </a:t>
            </a:r>
            <a:r>
              <a:rPr lang="en-US" sz="1900" b="1" dirty="0" err="1">
                <a:latin typeface="Consolas" pitchFamily="49" charset="0"/>
                <a:cs typeface="Consolas" pitchFamily="49" charset="0"/>
              </a:rPr>
              <a:t>possible_products</a:t>
            </a:r>
            <a:r>
              <a:rPr lang="en-US" sz="1900" b="1" dirty="0">
                <a:latin typeface="Consolas" pitchFamily="49" charset="0"/>
                <a:cs typeface="Consolas" pitchFamily="49" charset="0"/>
              </a:rPr>
              <a:t>(array):</a:t>
            </a:r>
            <a:br>
              <a:rPr lang="en-US" sz="1900" dirty="0">
                <a:latin typeface="Consolas" pitchFamily="49" charset="0"/>
                <a:cs typeface="Consolas" pitchFamily="49" charset="0"/>
              </a:rPr>
            </a:br>
            <a:r>
              <a:rPr lang="en-US" sz="1900" dirty="0">
                <a:latin typeface="Consolas" pitchFamily="49" charset="0"/>
                <a:cs typeface="Consolas" pitchFamily="49" charset="0"/>
              </a:rPr>
              <a:t>   // Input: an array</a:t>
            </a:r>
            <a:br>
              <a:rPr lang="en-US" sz="1900" dirty="0">
                <a:latin typeface="Consolas" pitchFamily="49" charset="0"/>
                <a:cs typeface="Consolas" pitchFamily="49" charset="0"/>
              </a:rPr>
            </a:br>
            <a:r>
              <a:rPr lang="en-US" sz="1900" dirty="0">
                <a:latin typeface="Consolas" pitchFamily="49" charset="0"/>
                <a:cs typeface="Consolas" pitchFamily="49" charset="0"/>
              </a:rPr>
              <a:t>   // Output: a list of all possible products</a:t>
            </a:r>
            <a:br>
              <a:rPr lang="en-US" sz="1900" dirty="0">
                <a:latin typeface="Consolas" pitchFamily="49" charset="0"/>
                <a:cs typeface="Consolas" pitchFamily="49" charset="0"/>
              </a:rPr>
            </a:br>
            <a:r>
              <a:rPr lang="en-US" sz="1900" dirty="0">
                <a:latin typeface="Consolas" pitchFamily="49" charset="0"/>
                <a:cs typeface="Consolas" pitchFamily="49" charset="0"/>
              </a:rPr>
              <a:t>   //    between any two elements in the list</a:t>
            </a:r>
            <a:br>
              <a:rPr lang="en-US" sz="1900" dirty="0">
                <a:latin typeface="Consolas" pitchFamily="49" charset="0"/>
                <a:cs typeface="Consolas" pitchFamily="49" charset="0"/>
              </a:rPr>
            </a:br>
            <a:r>
              <a:rPr lang="en-US" sz="1900" dirty="0">
                <a:latin typeface="Consolas" pitchFamily="49" charset="0"/>
                <a:cs typeface="Consolas" pitchFamily="49" charset="0"/>
              </a:rPr>
              <a:t>   products = [] </a:t>
            </a:r>
            <a:r>
              <a:rPr lang="en-US" sz="1900" dirty="0">
                <a:solidFill>
                  <a:srgbClr val="3366FF"/>
                </a:solidFill>
                <a:latin typeface="Consolas" pitchFamily="49" charset="0"/>
                <a:cs typeface="Consolas" pitchFamily="49" charset="0"/>
              </a:rPr>
              <a:t>// make an empty list, </a:t>
            </a:r>
            <a:r>
              <a:rPr lang="en-US" sz="1900" b="1" dirty="0">
                <a:solidFill>
                  <a:srgbClr val="3366FF"/>
                </a:solidFill>
                <a:latin typeface="Consolas" pitchFamily="49" charset="0"/>
                <a:cs typeface="Consolas" pitchFamily="49" charset="0"/>
              </a:rPr>
              <a:t>1 op</a:t>
            </a:r>
            <a:br>
              <a:rPr lang="en-US" sz="1900" dirty="0">
                <a:solidFill>
                  <a:srgbClr val="3366FF"/>
                </a:solidFill>
                <a:latin typeface="Consolas" pitchFamily="49" charset="0"/>
                <a:cs typeface="Consolas" pitchFamily="49" charset="0"/>
              </a:rPr>
            </a:br>
            <a:r>
              <a:rPr lang="en-US" sz="1900" dirty="0">
                <a:latin typeface="Consolas" pitchFamily="49" charset="0"/>
                <a:cs typeface="Consolas" pitchFamily="49" charset="0"/>
              </a:rPr>
              <a:t>   for i in [0, </a:t>
            </a:r>
            <a:r>
              <a:rPr lang="en-US" sz="1900" dirty="0" err="1">
                <a:latin typeface="Consolas" pitchFamily="49" charset="0"/>
                <a:cs typeface="Consolas" pitchFamily="49" charset="0"/>
              </a:rPr>
              <a:t>array.length</a:t>
            </a:r>
            <a:r>
              <a:rPr lang="en-US" sz="1900" dirty="0">
                <a:latin typeface="Consolas" pitchFamily="49" charset="0"/>
                <a:cs typeface="Consolas" pitchFamily="49" charset="0"/>
              </a:rPr>
              <a:t>): </a:t>
            </a:r>
            <a:r>
              <a:rPr lang="en-US" sz="1900" dirty="0">
                <a:solidFill>
                  <a:srgbClr val="3366FF"/>
                </a:solidFill>
                <a:latin typeface="Consolas" pitchFamily="49" charset="0"/>
                <a:cs typeface="Consolas" pitchFamily="49" charset="0"/>
              </a:rPr>
              <a:t>// </a:t>
            </a:r>
            <a:r>
              <a:rPr lang="en-US" sz="1900" b="1" dirty="0">
                <a:solidFill>
                  <a:srgbClr val="3366FF"/>
                </a:solidFill>
                <a:latin typeface="Consolas" pitchFamily="49" charset="0"/>
                <a:cs typeface="Consolas" pitchFamily="49" charset="0"/>
              </a:rPr>
              <a:t>1 op per loop</a:t>
            </a:r>
            <a:br>
              <a:rPr lang="en-US" sz="1900" dirty="0">
                <a:latin typeface="Consolas" pitchFamily="49" charset="0"/>
                <a:cs typeface="Consolas" pitchFamily="49" charset="0"/>
              </a:rPr>
            </a:br>
            <a:r>
              <a:rPr lang="en-US" sz="1900" dirty="0">
                <a:latin typeface="Consolas" pitchFamily="49" charset="0"/>
                <a:cs typeface="Consolas" pitchFamily="49" charset="0"/>
              </a:rPr>
              <a:t>      for j in [0, </a:t>
            </a:r>
            <a:r>
              <a:rPr lang="en-US" sz="1900" dirty="0" err="1">
                <a:latin typeface="Consolas" pitchFamily="49" charset="0"/>
                <a:cs typeface="Consolas" pitchFamily="49" charset="0"/>
              </a:rPr>
              <a:t>array.length</a:t>
            </a:r>
            <a:r>
              <a:rPr lang="en-US" sz="1900" dirty="0">
                <a:latin typeface="Consolas" pitchFamily="49" charset="0"/>
                <a:cs typeface="Consolas" pitchFamily="49" charset="0"/>
              </a:rPr>
              <a:t>): </a:t>
            </a:r>
            <a:r>
              <a:rPr lang="en-US" sz="1900" dirty="0">
                <a:solidFill>
                  <a:srgbClr val="3366FF"/>
                </a:solidFill>
                <a:latin typeface="Consolas" pitchFamily="49" charset="0"/>
                <a:cs typeface="Consolas" pitchFamily="49" charset="0"/>
              </a:rPr>
              <a:t>// </a:t>
            </a:r>
            <a:r>
              <a:rPr lang="en-US" sz="1900" b="1" dirty="0">
                <a:solidFill>
                  <a:srgbClr val="3366FF"/>
                </a:solidFill>
                <a:latin typeface="Consolas" pitchFamily="49" charset="0"/>
                <a:cs typeface="Consolas" pitchFamily="49" charset="0"/>
              </a:rPr>
              <a:t>1 op per loop per loop</a:t>
            </a:r>
            <a:br>
              <a:rPr lang="en-US" sz="1900" dirty="0">
                <a:latin typeface="Consolas" pitchFamily="49" charset="0"/>
                <a:cs typeface="Consolas" pitchFamily="49" charset="0"/>
              </a:rPr>
            </a:br>
            <a:r>
              <a:rPr lang="en-US" sz="1900" dirty="0">
                <a:latin typeface="Consolas" pitchFamily="49" charset="0"/>
                <a:cs typeface="Consolas" pitchFamily="49" charset="0"/>
              </a:rPr>
              <a:t>         </a:t>
            </a:r>
            <a:r>
              <a:rPr lang="en-US" sz="1900" dirty="0" err="1">
                <a:latin typeface="Consolas" pitchFamily="49" charset="0"/>
                <a:cs typeface="Consolas" pitchFamily="49" charset="0"/>
              </a:rPr>
              <a:t>products.append</a:t>
            </a:r>
            <a:r>
              <a:rPr lang="en-US" sz="1900" dirty="0">
                <a:latin typeface="Consolas" pitchFamily="49" charset="0"/>
                <a:cs typeface="Consolas" pitchFamily="49" charset="0"/>
              </a:rPr>
              <a:t>(array[i] * array[j]) </a:t>
            </a:r>
            <a:r>
              <a:rPr lang="en-US" sz="1900" dirty="0">
                <a:solidFill>
                  <a:srgbClr val="3366FF"/>
                </a:solidFill>
                <a:latin typeface="Consolas" pitchFamily="49" charset="0"/>
                <a:cs typeface="Consolas" pitchFamily="49" charset="0"/>
              </a:rPr>
              <a:t>// </a:t>
            </a:r>
            <a:r>
              <a:rPr lang="en-US" sz="1900" b="1" dirty="0">
                <a:solidFill>
                  <a:srgbClr val="3366FF"/>
                </a:solidFill>
                <a:latin typeface="Consolas" pitchFamily="49" charset="0"/>
                <a:cs typeface="Consolas" pitchFamily="49" charset="0"/>
              </a:rPr>
              <a:t>4 ops per loop per loop</a:t>
            </a:r>
            <a:br>
              <a:rPr lang="en-US" sz="1900" dirty="0">
                <a:latin typeface="Consolas" pitchFamily="49" charset="0"/>
                <a:cs typeface="Consolas" pitchFamily="49" charset="0"/>
              </a:rPr>
            </a:br>
            <a:r>
              <a:rPr lang="en-US" sz="1900" dirty="0">
                <a:latin typeface="Consolas" pitchFamily="49" charset="0"/>
                <a:cs typeface="Consolas" pitchFamily="49" charset="0"/>
              </a:rPr>
              <a:t>   return products </a:t>
            </a:r>
            <a:r>
              <a:rPr lang="en-US" sz="1900" dirty="0">
                <a:solidFill>
                  <a:srgbClr val="3366FF"/>
                </a:solidFill>
                <a:latin typeface="Consolas" pitchFamily="49" charset="0"/>
                <a:cs typeface="Consolas" pitchFamily="49" charset="0"/>
              </a:rPr>
              <a:t>// </a:t>
            </a:r>
            <a:r>
              <a:rPr lang="en-US" sz="1900" b="1" dirty="0">
                <a:solidFill>
                  <a:srgbClr val="3366FF"/>
                </a:solidFill>
                <a:latin typeface="Consolas" pitchFamily="49" charset="0"/>
                <a:cs typeface="Consolas" pitchFamily="49" charset="0"/>
              </a:rPr>
              <a:t>1 op</a:t>
            </a:r>
          </a:p>
          <a:p>
            <a:pPr marL="0" indent="0">
              <a:buNone/>
            </a:pPr>
            <a:endParaRPr lang="en-US" sz="2400" dirty="0">
              <a:latin typeface="Consolas" pitchFamily="49" charset="0"/>
              <a:cs typeface="Consolas" pitchFamily="49" charset="0"/>
            </a:endParaRPr>
          </a:p>
          <a:p>
            <a:r>
              <a:rPr lang="en-US" sz="2400" dirty="0">
                <a:cs typeface="Consolas" pitchFamily="49" charset="0"/>
              </a:rPr>
              <a:t>Requires about </a:t>
            </a:r>
            <a:r>
              <a:rPr lang="en-US" sz="2400" dirty="0">
                <a:latin typeface="Cambria Math" pitchFamily="18" charset="0"/>
                <a:ea typeface="Cambria Math" pitchFamily="18" charset="0"/>
                <a:cs typeface="Consolas" pitchFamily="49" charset="0"/>
              </a:rPr>
              <a:t>5n</a:t>
            </a:r>
            <a:r>
              <a:rPr lang="en-US" sz="2400" baseline="30000" dirty="0">
                <a:latin typeface="Cambria Math" pitchFamily="18" charset="0"/>
                <a:ea typeface="Cambria Math" pitchFamily="18" charset="0"/>
                <a:cs typeface="Consolas" pitchFamily="49" charset="0"/>
              </a:rPr>
              <a:t>2</a:t>
            </a:r>
            <a:r>
              <a:rPr lang="en-US" sz="2400" dirty="0">
                <a:latin typeface="Cambria Math" pitchFamily="18" charset="0"/>
                <a:ea typeface="Cambria Math" pitchFamily="18" charset="0"/>
                <a:cs typeface="Consolas" pitchFamily="49" charset="0"/>
              </a:rPr>
              <a:t> + n + 2 </a:t>
            </a:r>
            <a:r>
              <a:rPr lang="en-US" sz="2400" dirty="0">
                <a:cs typeface="Consolas" pitchFamily="49" charset="0"/>
              </a:rPr>
              <a:t>operations (okay to approximate!)</a:t>
            </a:r>
          </a:p>
          <a:p>
            <a:pPr lvl="1"/>
            <a:r>
              <a:rPr lang="en-US" sz="2000" dirty="0">
                <a:cs typeface="Consolas" pitchFamily="49" charset="0"/>
              </a:rPr>
              <a:t>If we were to plot this, the number of operations executed grows quadratically!</a:t>
            </a:r>
          </a:p>
          <a:p>
            <a:r>
              <a:rPr lang="en-US" sz="2400" dirty="0">
                <a:cs typeface="Consolas" pitchFamily="49" charset="0"/>
              </a:rPr>
              <a:t>Consider adding one element to the list: the added element must be multiplied with every other element in the list</a:t>
            </a:r>
          </a:p>
          <a:p>
            <a:r>
              <a:rPr lang="en-US" sz="2400" dirty="0">
                <a:cs typeface="Consolas" pitchFamily="49" charset="0"/>
              </a:rPr>
              <a:t>Notice that the linear algorithm on the previous slide had only one </a:t>
            </a:r>
            <a:r>
              <a:rPr lang="en-US" sz="2400" dirty="0">
                <a:latin typeface="Consolas" pitchFamily="49" charset="0"/>
                <a:cs typeface="Consolas" pitchFamily="49" charset="0"/>
              </a:rPr>
              <a:t>for</a:t>
            </a:r>
            <a:r>
              <a:rPr lang="en-US" sz="2400" dirty="0">
                <a:cs typeface="Consolas" pitchFamily="49" charset="0"/>
              </a:rPr>
              <a:t> loop, while this quadratic one has </a:t>
            </a:r>
            <a:r>
              <a:rPr lang="en-US" sz="2400" dirty="0">
                <a:latin typeface="Consolas" pitchFamily="49" charset="0"/>
                <a:cs typeface="Consolas" pitchFamily="49" charset="0"/>
              </a:rPr>
              <a:t>two</a:t>
            </a:r>
            <a:r>
              <a:rPr lang="en-US" sz="2400" dirty="0">
                <a:cs typeface="Consolas" pitchFamily="49" charset="0"/>
              </a:rPr>
              <a:t> for loops, nested. What would be the highest-degree term (in number of operations) if there were three nested loops?</a:t>
            </a:r>
          </a:p>
        </p:txBody>
      </p:sp>
      <p:sp>
        <p:nvSpPr>
          <p:cNvPr id="4" name="TextBox 3"/>
          <p:cNvSpPr txBox="1"/>
          <p:nvPr/>
        </p:nvSpPr>
        <p:spPr bwMode="auto">
          <a:xfrm>
            <a:off x="6372200" y="6525344"/>
            <a:ext cx="2186316" cy="1594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r>
              <a:rPr lang="en-US" sz="800" dirty="0"/>
              <a:t>Topic: Running time and theoretical analysis</a:t>
            </a:r>
          </a:p>
        </p:txBody>
      </p:sp>
    </p:spTree>
    <p:extLst>
      <p:ext uri="{BB962C8B-B14F-4D97-AF65-F5344CB8AC3E}">
        <p14:creationId xmlns:p14="http://schemas.microsoft.com/office/powerpoint/2010/main" val="4269560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z="3200" dirty="0"/>
              <a:t>Analysis of algorithm Efficiency</a:t>
            </a:r>
            <a:endParaRPr lang="en-US" dirty="0"/>
          </a:p>
        </p:txBody>
      </p:sp>
      <p:sp>
        <p:nvSpPr>
          <p:cNvPr id="3" name="Content Placeholder 2"/>
          <p:cNvSpPr>
            <a:spLocks noGrp="1"/>
          </p:cNvSpPr>
          <p:nvPr>
            <p:ph idx="1"/>
          </p:nvPr>
        </p:nvSpPr>
        <p:spPr/>
        <p:txBody>
          <a:bodyPr/>
          <a:lstStyle/>
          <a:p>
            <a:pPr marL="514350" indent="-514350">
              <a:buFont typeface="+mj-lt"/>
              <a:buAutoNum type="arabicParenR"/>
            </a:pPr>
            <a:r>
              <a:rPr lang="en-US" dirty="0"/>
              <a:t>Running time and theoretical analysis</a:t>
            </a:r>
          </a:p>
          <a:p>
            <a:pPr marL="514350" indent="-514350">
              <a:buFont typeface="+mj-lt"/>
              <a:buAutoNum type="arabicParenR"/>
            </a:pPr>
            <a:r>
              <a:rPr lang="en-US" b="1" dirty="0"/>
              <a:t>Big-O notation</a:t>
            </a:r>
          </a:p>
        </p:txBody>
      </p:sp>
    </p:spTree>
    <p:extLst>
      <p:ext uri="{BB962C8B-B14F-4D97-AF65-F5344CB8AC3E}">
        <p14:creationId xmlns:p14="http://schemas.microsoft.com/office/powerpoint/2010/main" val="3174297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Big-O Notation</a:t>
            </a:r>
          </a:p>
        </p:txBody>
      </p:sp>
      <p:sp>
        <p:nvSpPr>
          <p:cNvPr id="3" name="Content Placeholder 2"/>
          <p:cNvSpPr>
            <a:spLocks noGrp="1"/>
          </p:cNvSpPr>
          <p:nvPr>
            <p:ph idx="1"/>
          </p:nvPr>
        </p:nvSpPr>
        <p:spPr>
          <a:xfrm>
            <a:off x="323528" y="980728"/>
            <a:ext cx="8516815" cy="5010620"/>
          </a:xfrm>
        </p:spPr>
        <p:txBody>
          <a:bodyPr>
            <a:noAutofit/>
          </a:bodyPr>
          <a:lstStyle/>
          <a:p>
            <a:r>
              <a:rPr lang="en-US" sz="2400" dirty="0"/>
              <a:t>Given functions </a:t>
            </a:r>
            <a:r>
              <a:rPr lang="en-US" sz="2400" dirty="0">
                <a:latin typeface="Cambria Math" pitchFamily="18" charset="0"/>
                <a:ea typeface="Cambria Math" pitchFamily="18" charset="0"/>
              </a:rPr>
              <a:t>f(n) </a:t>
            </a:r>
            <a:r>
              <a:rPr lang="en-US" sz="2400" dirty="0"/>
              <a:t>and </a:t>
            </a:r>
            <a:r>
              <a:rPr lang="en-US" sz="2400" dirty="0">
                <a:latin typeface="Cambria Math" pitchFamily="18" charset="0"/>
                <a:ea typeface="Cambria Math" pitchFamily="18" charset="0"/>
              </a:rPr>
              <a:t>g(n)</a:t>
            </a:r>
            <a:r>
              <a:rPr lang="en-US" sz="2800" dirty="0">
                <a:latin typeface="Cambria Math" pitchFamily="18" charset="0"/>
                <a:ea typeface="Cambria Math" pitchFamily="18" charset="0"/>
              </a:rPr>
              <a:t>, </a:t>
            </a:r>
            <a:r>
              <a:rPr lang="en-US" sz="2400" dirty="0">
                <a:latin typeface="+mj-lt"/>
              </a:rPr>
              <a:t>w</a:t>
            </a:r>
            <a:r>
              <a:rPr lang="en-US" sz="2400" dirty="0"/>
              <a:t>e say that</a:t>
            </a:r>
          </a:p>
          <a:p>
            <a:pPr marL="0" indent="0" algn="ctr">
              <a:buNone/>
            </a:pPr>
            <a:r>
              <a:rPr lang="en-US" sz="2600" b="1" dirty="0">
                <a:solidFill>
                  <a:schemeClr val="tx2"/>
                </a:solidFill>
                <a:latin typeface="Cambria Math" pitchFamily="18" charset="0"/>
                <a:ea typeface="Cambria Math" pitchFamily="18" charset="0"/>
              </a:rPr>
              <a:t> f(n) </a:t>
            </a:r>
            <a:r>
              <a:rPr lang="en-US" sz="2600" b="1" dirty="0">
                <a:solidFill>
                  <a:schemeClr val="tx2"/>
                </a:solidFill>
                <a:latin typeface="+mj-lt"/>
                <a:ea typeface="Cambria Math" pitchFamily="18" charset="0"/>
              </a:rPr>
              <a:t> </a:t>
            </a:r>
            <a:r>
              <a:rPr lang="en-US" sz="2600" dirty="0">
                <a:solidFill>
                  <a:schemeClr val="tx2"/>
                </a:solidFill>
                <a:latin typeface="+mj-lt"/>
                <a:ea typeface="Cambria Math" pitchFamily="18" charset="0"/>
              </a:rPr>
              <a:t>is  </a:t>
            </a:r>
            <a:r>
              <a:rPr lang="en-US" sz="2600" b="1" dirty="0">
                <a:solidFill>
                  <a:schemeClr val="tx2"/>
                </a:solidFill>
                <a:latin typeface="Cambria Math" pitchFamily="18" charset="0"/>
                <a:ea typeface="Cambria Math" pitchFamily="18" charset="0"/>
              </a:rPr>
              <a:t>O(g(n))</a:t>
            </a:r>
            <a:endParaRPr lang="en-US" sz="2600" b="1" dirty="0">
              <a:latin typeface="Cambria Math" pitchFamily="18" charset="0"/>
              <a:ea typeface="Cambria Math" pitchFamily="18" charset="0"/>
            </a:endParaRPr>
          </a:p>
          <a:p>
            <a:pPr marL="0" indent="0">
              <a:buNone/>
            </a:pPr>
            <a:r>
              <a:rPr lang="en-US" sz="2800" dirty="0"/>
              <a:t> </a:t>
            </a:r>
            <a:r>
              <a:rPr lang="en-US" sz="2400" dirty="0"/>
              <a:t>if there exist positive constants </a:t>
            </a:r>
            <a:r>
              <a:rPr lang="en-US" sz="2400" dirty="0">
                <a:latin typeface="Cambria Math" pitchFamily="18" charset="0"/>
                <a:ea typeface="Cambria Math" pitchFamily="18" charset="0"/>
              </a:rPr>
              <a:t>c</a:t>
            </a:r>
            <a:r>
              <a:rPr lang="en-US" sz="2400" baseline="-25000" dirty="0">
                <a:latin typeface="Cambria Math" pitchFamily="18" charset="0"/>
                <a:ea typeface="Cambria Math" pitchFamily="18" charset="0"/>
              </a:rPr>
              <a:t> </a:t>
            </a:r>
            <a:r>
              <a:rPr lang="en-US" sz="2400" dirty="0">
                <a:latin typeface="Cambria Math" pitchFamily="18" charset="0"/>
                <a:ea typeface="Cambria Math" pitchFamily="18" charset="0"/>
              </a:rPr>
              <a:t> </a:t>
            </a:r>
            <a:r>
              <a:rPr lang="en-US" sz="2400" dirty="0"/>
              <a:t>and </a:t>
            </a:r>
            <a:r>
              <a:rPr lang="en-US" sz="2400" dirty="0">
                <a:latin typeface="Cambria Math" pitchFamily="18" charset="0"/>
                <a:ea typeface="Cambria Math" pitchFamily="18" charset="0"/>
              </a:rPr>
              <a:t>n</a:t>
            </a:r>
            <a:r>
              <a:rPr lang="en-US" sz="2400" baseline="-25000" dirty="0">
                <a:latin typeface="Cambria Math" pitchFamily="18" charset="0"/>
                <a:ea typeface="Cambria Math" pitchFamily="18" charset="0"/>
              </a:rPr>
              <a:t>0</a:t>
            </a:r>
            <a:r>
              <a:rPr lang="en-US" sz="2400" dirty="0"/>
              <a:t> such that</a:t>
            </a:r>
          </a:p>
          <a:p>
            <a:pPr marL="0" indent="0" algn="ctr">
              <a:buNone/>
            </a:pPr>
            <a:r>
              <a:rPr lang="en-US" sz="2800" b="1" dirty="0">
                <a:latin typeface="Cambria Math" pitchFamily="18" charset="0"/>
                <a:ea typeface="Cambria Math" pitchFamily="18" charset="0"/>
              </a:rPr>
              <a:t> </a:t>
            </a:r>
            <a:r>
              <a:rPr lang="en-US" sz="2600" b="1" dirty="0">
                <a:solidFill>
                  <a:schemeClr val="tx2"/>
                </a:solidFill>
                <a:latin typeface="Cambria Math" pitchFamily="18" charset="0"/>
                <a:ea typeface="Cambria Math" pitchFamily="18" charset="0"/>
              </a:rPr>
              <a:t>f(n) </a:t>
            </a:r>
            <a:r>
              <a:rPr lang="en-US" sz="2600" b="1" dirty="0">
                <a:solidFill>
                  <a:schemeClr val="tx2"/>
                </a:solidFill>
                <a:latin typeface="Cambria Math" pitchFamily="18" charset="0"/>
                <a:ea typeface="Cambria Math" pitchFamily="18" charset="0"/>
                <a:cs typeface="Times New Roman" pitchFamily="18" charset="0"/>
              </a:rPr>
              <a:t>≤</a:t>
            </a:r>
            <a:r>
              <a:rPr lang="en-US" sz="2600" b="1" dirty="0">
                <a:solidFill>
                  <a:schemeClr val="tx2"/>
                </a:solidFill>
                <a:latin typeface="Cambria Math" pitchFamily="18" charset="0"/>
                <a:ea typeface="Cambria Math" pitchFamily="18" charset="0"/>
              </a:rPr>
              <a:t> cg(n)  </a:t>
            </a:r>
            <a:r>
              <a:rPr lang="en-US" sz="2600" dirty="0">
                <a:solidFill>
                  <a:schemeClr val="tx2"/>
                </a:solidFill>
                <a:latin typeface="+mj-lt"/>
                <a:ea typeface="Cambria Math" pitchFamily="18" charset="0"/>
              </a:rPr>
              <a:t>for all  </a:t>
            </a:r>
            <a:r>
              <a:rPr lang="en-US" sz="2600" b="1" dirty="0">
                <a:solidFill>
                  <a:schemeClr val="tx2"/>
                </a:solidFill>
                <a:latin typeface="Cambria Math" pitchFamily="18" charset="0"/>
                <a:ea typeface="Cambria Math" pitchFamily="18" charset="0"/>
              </a:rPr>
              <a:t>n </a:t>
            </a:r>
            <a:r>
              <a:rPr lang="en-US" sz="2600" b="1" dirty="0">
                <a:solidFill>
                  <a:schemeClr val="tx2"/>
                </a:solidFill>
                <a:latin typeface="Cambria Math" pitchFamily="18" charset="0"/>
                <a:ea typeface="Cambria Math" pitchFamily="18" charset="0"/>
                <a:cs typeface="Times New Roman" pitchFamily="18" charset="0"/>
              </a:rPr>
              <a:t>≥</a:t>
            </a:r>
            <a:r>
              <a:rPr lang="en-US" sz="2600" b="1" dirty="0">
                <a:solidFill>
                  <a:schemeClr val="tx2"/>
                </a:solidFill>
                <a:latin typeface="Cambria Math" pitchFamily="18" charset="0"/>
                <a:ea typeface="Cambria Math" pitchFamily="18" charset="0"/>
              </a:rPr>
              <a:t> n</a:t>
            </a:r>
            <a:r>
              <a:rPr lang="en-US" sz="2600" b="1" baseline="-25000" dirty="0">
                <a:solidFill>
                  <a:schemeClr val="tx2"/>
                </a:solidFill>
                <a:latin typeface="Cambria Math" pitchFamily="18" charset="0"/>
                <a:ea typeface="Cambria Math" pitchFamily="18" charset="0"/>
              </a:rPr>
              <a:t>0</a:t>
            </a:r>
            <a:r>
              <a:rPr lang="en-US" sz="2600" b="1" dirty="0">
                <a:solidFill>
                  <a:schemeClr val="tx2"/>
                </a:solidFill>
                <a:latin typeface="Cambria Math" pitchFamily="18" charset="0"/>
                <a:ea typeface="Cambria Math" pitchFamily="18" charset="0"/>
              </a:rPr>
              <a:t> </a:t>
            </a:r>
            <a:endParaRPr lang="en-US" sz="2600" b="1" dirty="0">
              <a:latin typeface="Cambria Math" pitchFamily="18" charset="0"/>
              <a:ea typeface="Cambria Math" pitchFamily="18" charset="0"/>
            </a:endParaRPr>
          </a:p>
          <a:p>
            <a:pPr marL="0" indent="0">
              <a:buNone/>
            </a:pPr>
            <a:endParaRPr lang="en-US" sz="2800" dirty="0"/>
          </a:p>
          <a:p>
            <a:pPr>
              <a:lnSpc>
                <a:spcPct val="70000"/>
              </a:lnSpc>
            </a:pPr>
            <a:r>
              <a:rPr lang="en-US" sz="2800" dirty="0"/>
              <a:t>Example: </a:t>
            </a:r>
            <a:r>
              <a:rPr lang="en-US" sz="2800" dirty="0">
                <a:latin typeface="Cambria Math" pitchFamily="18" charset="0"/>
                <a:ea typeface="Cambria Math" pitchFamily="18" charset="0"/>
              </a:rPr>
              <a:t>2n + 10 </a:t>
            </a:r>
            <a:r>
              <a:rPr lang="en-US" sz="2800" dirty="0"/>
              <a:t>is </a:t>
            </a:r>
            <a:r>
              <a:rPr lang="en-US" sz="2800" dirty="0">
                <a:latin typeface="Cambria Math" pitchFamily="18" charset="0"/>
                <a:ea typeface="Cambria Math" pitchFamily="18" charset="0"/>
              </a:rPr>
              <a:t>O(n)</a:t>
            </a:r>
            <a:r>
              <a:rPr lang="en-US" sz="2800" dirty="0"/>
              <a:t> </a:t>
            </a:r>
          </a:p>
          <a:p>
            <a:pPr lvl="1">
              <a:lnSpc>
                <a:spcPct val="70000"/>
              </a:lnSpc>
            </a:pPr>
            <a:r>
              <a:rPr lang="en-US" sz="2600" dirty="0"/>
              <a:t>Pick </a:t>
            </a:r>
            <a:r>
              <a:rPr lang="en-US" sz="2600" dirty="0">
                <a:latin typeface="Cambria Math" pitchFamily="18" charset="0"/>
                <a:ea typeface="Cambria Math" pitchFamily="18" charset="0"/>
              </a:rPr>
              <a:t>c = 3 </a:t>
            </a:r>
            <a:r>
              <a:rPr lang="en-US" sz="2600" dirty="0"/>
              <a:t>and </a:t>
            </a:r>
            <a:r>
              <a:rPr lang="en-US" sz="2600" dirty="0">
                <a:latin typeface="Cambria Math" pitchFamily="18" charset="0"/>
                <a:ea typeface="Cambria Math" pitchFamily="18" charset="0"/>
              </a:rPr>
              <a:t>n</a:t>
            </a:r>
            <a:r>
              <a:rPr lang="en-US" sz="2600" baseline="-25000" dirty="0">
                <a:latin typeface="Cambria Math" pitchFamily="18" charset="0"/>
                <a:ea typeface="Cambria Math" pitchFamily="18" charset="0"/>
              </a:rPr>
              <a:t>0</a:t>
            </a:r>
            <a:r>
              <a:rPr lang="en-US" sz="2600" dirty="0">
                <a:latin typeface="Cambria Math" pitchFamily="18" charset="0"/>
                <a:ea typeface="Cambria Math" pitchFamily="18" charset="0"/>
              </a:rPr>
              <a:t> = 10</a:t>
            </a:r>
          </a:p>
          <a:p>
            <a:pPr marL="548640" lvl="2" indent="0">
              <a:lnSpc>
                <a:spcPct val="70000"/>
              </a:lnSpc>
              <a:buNone/>
            </a:pPr>
            <a:r>
              <a:rPr lang="en-US" sz="2000" dirty="0"/>
              <a:t>	</a:t>
            </a:r>
            <a:r>
              <a:rPr lang="en-US" dirty="0">
                <a:latin typeface="Cambria Math" pitchFamily="18" charset="0"/>
                <a:ea typeface="Cambria Math" pitchFamily="18" charset="0"/>
              </a:rPr>
              <a:t>2n + 10 ≤ 3n</a:t>
            </a:r>
          </a:p>
          <a:p>
            <a:pPr marL="548640" lvl="2" indent="0">
              <a:lnSpc>
                <a:spcPct val="70000"/>
              </a:lnSpc>
              <a:buNone/>
            </a:pPr>
            <a:r>
              <a:rPr lang="en-US" dirty="0">
                <a:latin typeface="Cambria Math" pitchFamily="18" charset="0"/>
                <a:ea typeface="Cambria Math" pitchFamily="18" charset="0"/>
              </a:rPr>
              <a:t>	2(10) + 10 ≤ 3(10)</a:t>
            </a:r>
          </a:p>
          <a:p>
            <a:pPr marL="548640" lvl="2" indent="0">
              <a:lnSpc>
                <a:spcPct val="70000"/>
              </a:lnSpc>
              <a:buNone/>
            </a:pPr>
            <a:r>
              <a:rPr lang="en-US" dirty="0">
                <a:latin typeface="Cambria Math" pitchFamily="18" charset="0"/>
                <a:ea typeface="Cambria Math" pitchFamily="18" charset="0"/>
              </a:rPr>
              <a:t>	30 ≤ 30</a:t>
            </a:r>
          </a:p>
          <a:p>
            <a:pPr marL="274320" lvl="1" indent="0">
              <a:buNone/>
            </a:pPr>
            <a:r>
              <a:rPr lang="en-US" sz="2400" dirty="0"/>
              <a:t>	</a:t>
            </a:r>
            <a:endParaRPr lang="en-US" sz="2400" b="0" i="1" dirty="0">
              <a:latin typeface="Cambria Math"/>
            </a:endParaRPr>
          </a:p>
          <a:p>
            <a:pPr marL="274320" lvl="1" indent="0">
              <a:buNone/>
            </a:pPr>
            <a:r>
              <a:rPr lang="en-US" sz="2400" b="0" dirty="0"/>
              <a:t>	</a:t>
            </a:r>
            <a:endParaRPr lang="en-US" sz="2400" b="0" i="1" dirty="0">
              <a:latin typeface="Cambria Math"/>
            </a:endParaRPr>
          </a:p>
          <a:p>
            <a:pPr marL="274320" lvl="1" indent="0">
              <a:buNone/>
            </a:pPr>
            <a:r>
              <a:rPr lang="en-US" sz="2400" b="0" dirty="0"/>
              <a:t>	</a:t>
            </a:r>
            <a:endParaRPr lang="en-US" sz="2400" dirty="0"/>
          </a:p>
        </p:txBody>
      </p:sp>
      <p:graphicFrame>
        <p:nvGraphicFramePr>
          <p:cNvPr id="7" name="Object 5"/>
          <p:cNvGraphicFramePr>
            <a:graphicFrameLocks noChangeAspect="1"/>
          </p:cNvGraphicFramePr>
          <p:nvPr/>
        </p:nvGraphicFramePr>
        <p:xfrm>
          <a:off x="4628660" y="3140968"/>
          <a:ext cx="4502025" cy="3603198"/>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bwMode="auto">
          <a:xfrm>
            <a:off x="6372200" y="6525344"/>
            <a:ext cx="1943561" cy="1594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r>
              <a:rPr lang="en-US" sz="800" dirty="0"/>
              <a:t>Topic: Big-O, Big-</a:t>
            </a:r>
            <a:r>
              <a:rPr lang="el-GR" sz="800" dirty="0"/>
              <a:t>Ω</a:t>
            </a:r>
            <a:r>
              <a:rPr lang="en-US" sz="800" dirty="0"/>
              <a:t> and Big-</a:t>
            </a:r>
            <a:r>
              <a:rPr lang="el-GR" sz="800" dirty="0"/>
              <a:t>Θ</a:t>
            </a:r>
            <a:r>
              <a:rPr lang="en-US" sz="800" dirty="0"/>
              <a:t> notation</a:t>
            </a:r>
          </a:p>
        </p:txBody>
      </p:sp>
    </p:spTree>
    <p:extLst>
      <p:ext uri="{BB962C8B-B14F-4D97-AF65-F5344CB8AC3E}">
        <p14:creationId xmlns:p14="http://schemas.microsoft.com/office/powerpoint/2010/main" val="3042472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Big-O Notation (continued)</a:t>
            </a:r>
          </a:p>
        </p:txBody>
      </p:sp>
      <p:sp>
        <p:nvSpPr>
          <p:cNvPr id="3" name="Content Placeholder 2"/>
          <p:cNvSpPr>
            <a:spLocks noGrp="1"/>
          </p:cNvSpPr>
          <p:nvPr>
            <p:ph idx="1"/>
          </p:nvPr>
        </p:nvSpPr>
        <p:spPr/>
        <p:txBody>
          <a:bodyPr/>
          <a:lstStyle/>
          <a:p>
            <a:r>
              <a:rPr lang="en-US" dirty="0"/>
              <a:t>Example: </a:t>
            </a:r>
            <a:r>
              <a:rPr lang="en-US" sz="3600" dirty="0">
                <a:latin typeface="Cambria Math" pitchFamily="18" charset="0"/>
                <a:ea typeface="Cambria Math" pitchFamily="18" charset="0"/>
              </a:rPr>
              <a:t>n</a:t>
            </a:r>
            <a:r>
              <a:rPr lang="en-US" sz="3600" baseline="30000" dirty="0">
                <a:latin typeface="Cambria Math" pitchFamily="18" charset="0"/>
                <a:ea typeface="Cambria Math" pitchFamily="18" charset="0"/>
              </a:rPr>
              <a:t>2</a:t>
            </a:r>
            <a:r>
              <a:rPr lang="en-US" dirty="0"/>
              <a:t> is not </a:t>
            </a:r>
            <a:r>
              <a:rPr lang="en-US" sz="3600" dirty="0">
                <a:latin typeface="Cambria Math" pitchFamily="18" charset="0"/>
                <a:ea typeface="Cambria Math" pitchFamily="18" charset="0"/>
              </a:rPr>
              <a:t>O(n)</a:t>
            </a:r>
          </a:p>
          <a:p>
            <a:pPr lvl="1"/>
            <a:r>
              <a:rPr lang="en-US" sz="3200" dirty="0">
                <a:latin typeface="Cambria Math" pitchFamily="18" charset="0"/>
                <a:ea typeface="Cambria Math" pitchFamily="18" charset="0"/>
              </a:rPr>
              <a:t>n</a:t>
            </a:r>
            <a:r>
              <a:rPr lang="en-US" sz="3200" baseline="30000" dirty="0">
                <a:latin typeface="Cambria Math" pitchFamily="18" charset="0"/>
                <a:ea typeface="Cambria Math" pitchFamily="18" charset="0"/>
              </a:rPr>
              <a:t>2</a:t>
            </a:r>
            <a:r>
              <a:rPr lang="en-US" sz="3200" dirty="0">
                <a:latin typeface="Cambria Math" pitchFamily="18" charset="0"/>
                <a:ea typeface="Cambria Math" pitchFamily="18" charset="0"/>
              </a:rPr>
              <a:t> ≤ </a:t>
            </a:r>
            <a:r>
              <a:rPr lang="en-US" sz="3200" dirty="0" err="1">
                <a:latin typeface="Cambria Math" pitchFamily="18" charset="0"/>
                <a:ea typeface="Cambria Math" pitchFamily="18" charset="0"/>
              </a:rPr>
              <a:t>cn</a:t>
            </a:r>
            <a:endParaRPr lang="en-US" sz="3200" dirty="0">
              <a:latin typeface="Cambria Math" pitchFamily="18" charset="0"/>
              <a:ea typeface="Cambria Math" pitchFamily="18" charset="0"/>
            </a:endParaRPr>
          </a:p>
          <a:p>
            <a:pPr lvl="1"/>
            <a:r>
              <a:rPr lang="en-US" sz="3200" b="0" dirty="0">
                <a:latin typeface="Cambria Math" pitchFamily="18" charset="0"/>
                <a:ea typeface="Cambria Math" pitchFamily="18" charset="0"/>
              </a:rPr>
              <a:t>n </a:t>
            </a:r>
            <a:r>
              <a:rPr lang="en-US" sz="3200" dirty="0">
                <a:latin typeface="Cambria Math" pitchFamily="18" charset="0"/>
                <a:ea typeface="Cambria Math" pitchFamily="18" charset="0"/>
              </a:rPr>
              <a:t>≤</a:t>
            </a:r>
            <a:r>
              <a:rPr lang="en-US" sz="3200" b="0" dirty="0">
                <a:latin typeface="Cambria Math" pitchFamily="18" charset="0"/>
                <a:ea typeface="Cambria Math" pitchFamily="18" charset="0"/>
              </a:rPr>
              <a:t> c</a:t>
            </a:r>
          </a:p>
          <a:p>
            <a:pPr lvl="1"/>
            <a:r>
              <a:rPr lang="en-US" dirty="0"/>
              <a:t>The above inequality cannot be satisfied because </a:t>
            </a:r>
            <a:r>
              <a:rPr lang="en-US" sz="3200" dirty="0">
                <a:latin typeface="Cambria Math" pitchFamily="18" charset="0"/>
                <a:ea typeface="Cambria Math" pitchFamily="18" charset="0"/>
              </a:rPr>
              <a:t>c</a:t>
            </a:r>
            <a:r>
              <a:rPr lang="en-US" dirty="0"/>
              <a:t> must be a constant, therefore for any </a:t>
            </a:r>
            <a:r>
              <a:rPr lang="en-US" sz="3200" dirty="0">
                <a:latin typeface="Cambria Math" pitchFamily="18" charset="0"/>
                <a:ea typeface="Cambria Math" pitchFamily="18" charset="0"/>
              </a:rPr>
              <a:t>n &gt; c </a:t>
            </a:r>
            <a:r>
              <a:rPr lang="en-US" dirty="0"/>
              <a:t>the inequality is false</a:t>
            </a:r>
          </a:p>
        </p:txBody>
      </p:sp>
      <p:sp>
        <p:nvSpPr>
          <p:cNvPr id="4" name="TextBox 3"/>
          <p:cNvSpPr txBox="1"/>
          <p:nvPr/>
        </p:nvSpPr>
        <p:spPr bwMode="auto">
          <a:xfrm>
            <a:off x="6372200" y="6525344"/>
            <a:ext cx="1943561" cy="1594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r>
              <a:rPr lang="en-US" sz="800" dirty="0"/>
              <a:t>Topic: Big-O, Big-</a:t>
            </a:r>
            <a:r>
              <a:rPr lang="el-GR" sz="800" dirty="0"/>
              <a:t>Ω</a:t>
            </a:r>
            <a:r>
              <a:rPr lang="en-US" sz="800" dirty="0"/>
              <a:t> and Big-</a:t>
            </a:r>
            <a:r>
              <a:rPr lang="el-GR" sz="800" dirty="0"/>
              <a:t>Θ</a:t>
            </a:r>
            <a:r>
              <a:rPr lang="en-US" sz="800" dirty="0"/>
              <a:t> notation</a:t>
            </a:r>
          </a:p>
        </p:txBody>
      </p:sp>
    </p:spTree>
    <p:extLst>
      <p:ext uri="{BB962C8B-B14F-4D97-AF65-F5344CB8AC3E}">
        <p14:creationId xmlns:p14="http://schemas.microsoft.com/office/powerpoint/2010/main" val="1820616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Big-O and Growth Rate</a:t>
            </a:r>
          </a:p>
        </p:txBody>
      </p:sp>
      <p:sp>
        <p:nvSpPr>
          <p:cNvPr id="3" name="Content Placeholder 2"/>
          <p:cNvSpPr>
            <a:spLocks noGrp="1"/>
          </p:cNvSpPr>
          <p:nvPr>
            <p:ph idx="1"/>
          </p:nvPr>
        </p:nvSpPr>
        <p:spPr/>
        <p:txBody>
          <a:bodyPr>
            <a:normAutofit/>
          </a:bodyPr>
          <a:lstStyle/>
          <a:p>
            <a:r>
              <a:rPr lang="en-US" dirty="0"/>
              <a:t>Big-O notation gives an upper bound on the growth rate of a function</a:t>
            </a:r>
          </a:p>
          <a:p>
            <a:r>
              <a:rPr lang="en-US" dirty="0"/>
              <a:t>We say “an algorithm is </a:t>
            </a:r>
            <a:r>
              <a:rPr lang="en-US" dirty="0">
                <a:latin typeface="Cambria Math" pitchFamily="18" charset="0"/>
                <a:ea typeface="Cambria Math" pitchFamily="18" charset="0"/>
              </a:rPr>
              <a:t>O(g(n))</a:t>
            </a:r>
            <a:r>
              <a:rPr lang="en-US" dirty="0">
                <a:latin typeface="+mj-lt"/>
                <a:ea typeface="Cambria Math" pitchFamily="18" charset="0"/>
              </a:rPr>
              <a:t>”</a:t>
            </a:r>
            <a:r>
              <a:rPr lang="en-US" dirty="0">
                <a:latin typeface="Cambria Math" pitchFamily="18" charset="0"/>
                <a:ea typeface="Cambria Math" pitchFamily="18" charset="0"/>
              </a:rPr>
              <a:t> </a:t>
            </a:r>
            <a:r>
              <a:rPr lang="en-US" dirty="0"/>
              <a:t>if the growth rate of the algorithm is no more than the growth rate of </a:t>
            </a:r>
            <a:r>
              <a:rPr lang="en-US" dirty="0">
                <a:latin typeface="Cambria Math" pitchFamily="18" charset="0"/>
                <a:ea typeface="Cambria Math" pitchFamily="18" charset="0"/>
              </a:rPr>
              <a:t>g(n)</a:t>
            </a:r>
            <a:endParaRPr lang="en-US" sz="3600" dirty="0">
              <a:latin typeface="Cambria Math" pitchFamily="18" charset="0"/>
              <a:ea typeface="Cambria Math" pitchFamily="18" charset="0"/>
            </a:endParaRPr>
          </a:p>
          <a:p>
            <a:r>
              <a:rPr lang="en-US" dirty="0"/>
              <a:t>We saw on the previous slide that </a:t>
            </a:r>
            <a:r>
              <a:rPr lang="en-US" dirty="0">
                <a:latin typeface="Cambria Math" pitchFamily="18" charset="0"/>
                <a:ea typeface="Cambria Math" pitchFamily="18" charset="0"/>
              </a:rPr>
              <a:t>n</a:t>
            </a:r>
            <a:r>
              <a:rPr lang="en-US" baseline="30000" dirty="0">
                <a:latin typeface="Cambria Math" pitchFamily="18" charset="0"/>
                <a:ea typeface="Cambria Math" pitchFamily="18" charset="0"/>
              </a:rPr>
              <a:t>2</a:t>
            </a:r>
            <a:r>
              <a:rPr lang="en-US" dirty="0"/>
              <a:t> is not </a:t>
            </a:r>
            <a:r>
              <a:rPr lang="en-US" dirty="0">
                <a:latin typeface="Cambria Math" pitchFamily="18" charset="0"/>
                <a:ea typeface="Cambria Math" pitchFamily="18" charset="0"/>
              </a:rPr>
              <a:t>O(n)</a:t>
            </a:r>
            <a:endParaRPr lang="en-US" b="0" dirty="0">
              <a:latin typeface="Cambria Math" pitchFamily="18" charset="0"/>
              <a:ea typeface="Cambria Math" pitchFamily="18" charset="0"/>
            </a:endParaRPr>
          </a:p>
          <a:p>
            <a:pPr lvl="1"/>
            <a:r>
              <a:rPr lang="en-US" dirty="0"/>
              <a:t>But </a:t>
            </a:r>
            <a:r>
              <a:rPr lang="en-US" sz="3200" dirty="0">
                <a:latin typeface="Cambria Math" pitchFamily="18" charset="0"/>
                <a:ea typeface="Cambria Math" pitchFamily="18" charset="0"/>
              </a:rPr>
              <a:t>n</a:t>
            </a:r>
            <a:r>
              <a:rPr lang="en-US" dirty="0"/>
              <a:t> is </a:t>
            </a:r>
            <a:r>
              <a:rPr lang="en-US" sz="3200" dirty="0">
                <a:latin typeface="Cambria Math" pitchFamily="18" charset="0"/>
                <a:ea typeface="Cambria Math" pitchFamily="18" charset="0"/>
              </a:rPr>
              <a:t>O(n</a:t>
            </a:r>
            <a:r>
              <a:rPr lang="en-US" sz="3200" baseline="30000" dirty="0">
                <a:latin typeface="Cambria Math" pitchFamily="18" charset="0"/>
                <a:ea typeface="Cambria Math" pitchFamily="18" charset="0"/>
              </a:rPr>
              <a:t>2</a:t>
            </a:r>
            <a:r>
              <a:rPr lang="en-US" sz="3200" dirty="0">
                <a:latin typeface="Cambria Math" pitchFamily="18" charset="0"/>
                <a:ea typeface="Cambria Math" pitchFamily="18" charset="0"/>
              </a:rPr>
              <a:t>)</a:t>
            </a:r>
            <a:endParaRPr lang="en-US" b="0" dirty="0">
              <a:latin typeface="Cambria Math" pitchFamily="18" charset="0"/>
              <a:ea typeface="Cambria Math" pitchFamily="18" charset="0"/>
            </a:endParaRPr>
          </a:p>
          <a:p>
            <a:pPr lvl="1"/>
            <a:r>
              <a:rPr lang="en-US" dirty="0"/>
              <a:t>And </a:t>
            </a:r>
            <a:r>
              <a:rPr lang="en-US" sz="3200" dirty="0">
                <a:latin typeface="Cambria Math" pitchFamily="18" charset="0"/>
                <a:ea typeface="Cambria Math" pitchFamily="18" charset="0"/>
              </a:rPr>
              <a:t>n</a:t>
            </a:r>
            <a:r>
              <a:rPr lang="en-US" sz="3200" baseline="30000" dirty="0">
                <a:latin typeface="Cambria Math" pitchFamily="18" charset="0"/>
                <a:ea typeface="Cambria Math" pitchFamily="18" charset="0"/>
              </a:rPr>
              <a:t>2</a:t>
            </a:r>
            <a:r>
              <a:rPr lang="en-US" baseline="30000" dirty="0">
                <a:latin typeface="Lucida Calligraphy" pitchFamily="66" charset="0"/>
              </a:rPr>
              <a:t> </a:t>
            </a:r>
            <a:r>
              <a:rPr lang="en-US" dirty="0"/>
              <a:t>is </a:t>
            </a:r>
            <a:r>
              <a:rPr lang="en-US" sz="3200" dirty="0">
                <a:latin typeface="Cambria Math" pitchFamily="18" charset="0"/>
                <a:ea typeface="Cambria Math" pitchFamily="18" charset="0"/>
              </a:rPr>
              <a:t>O(n</a:t>
            </a:r>
            <a:r>
              <a:rPr lang="en-US" sz="3200" baseline="30000" dirty="0">
                <a:latin typeface="Cambria Math" pitchFamily="18" charset="0"/>
                <a:ea typeface="Cambria Math" pitchFamily="18" charset="0"/>
              </a:rPr>
              <a:t>3</a:t>
            </a:r>
            <a:r>
              <a:rPr lang="en-US" sz="3200" dirty="0">
                <a:latin typeface="Cambria Math" pitchFamily="18" charset="0"/>
                <a:ea typeface="Cambria Math" pitchFamily="18" charset="0"/>
              </a:rPr>
              <a:t>)</a:t>
            </a:r>
            <a:endParaRPr lang="en-US" b="0" dirty="0">
              <a:latin typeface="Cambria Math" pitchFamily="18" charset="0"/>
              <a:ea typeface="Cambria Math" pitchFamily="18" charset="0"/>
            </a:endParaRPr>
          </a:p>
          <a:p>
            <a:pPr lvl="1"/>
            <a:r>
              <a:rPr lang="en-US" dirty="0"/>
              <a:t>Why? Because Big-O is an upper bound!</a:t>
            </a:r>
          </a:p>
        </p:txBody>
      </p:sp>
      <p:sp>
        <p:nvSpPr>
          <p:cNvPr id="4" name="TextBox 3"/>
          <p:cNvSpPr txBox="1"/>
          <p:nvPr/>
        </p:nvSpPr>
        <p:spPr bwMode="auto">
          <a:xfrm>
            <a:off x="6372200" y="6525344"/>
            <a:ext cx="1943561" cy="1594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r>
              <a:rPr lang="en-US" sz="800" dirty="0"/>
              <a:t>Topic: Big-O, Big-</a:t>
            </a:r>
            <a:r>
              <a:rPr lang="el-GR" sz="800" dirty="0"/>
              <a:t>Ω</a:t>
            </a:r>
            <a:r>
              <a:rPr lang="en-US" sz="800" dirty="0"/>
              <a:t> and Big-</a:t>
            </a:r>
            <a:r>
              <a:rPr lang="el-GR" sz="800" dirty="0"/>
              <a:t>Θ</a:t>
            </a:r>
            <a:r>
              <a:rPr lang="en-US" sz="800" dirty="0"/>
              <a:t> notation</a:t>
            </a:r>
          </a:p>
        </p:txBody>
      </p:sp>
    </p:spTree>
    <p:extLst>
      <p:ext uri="{BB962C8B-B14F-4D97-AF65-F5344CB8AC3E}">
        <p14:creationId xmlns:p14="http://schemas.microsoft.com/office/powerpoint/2010/main" val="41730146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Summary of Big-O Rules</a:t>
            </a:r>
          </a:p>
        </p:txBody>
      </p:sp>
      <p:sp>
        <p:nvSpPr>
          <p:cNvPr id="3" name="Content Placeholder 2"/>
          <p:cNvSpPr>
            <a:spLocks noGrp="1"/>
          </p:cNvSpPr>
          <p:nvPr>
            <p:ph idx="1"/>
          </p:nvPr>
        </p:nvSpPr>
        <p:spPr/>
        <p:txBody>
          <a:bodyPr>
            <a:normAutofit/>
          </a:bodyPr>
          <a:lstStyle/>
          <a:p>
            <a:r>
              <a:rPr lang="en-US" dirty="0"/>
              <a:t>If </a:t>
            </a:r>
            <a:r>
              <a:rPr lang="en-US" dirty="0">
                <a:latin typeface="Cambria Math" pitchFamily="18" charset="0"/>
                <a:ea typeface="Cambria Math" pitchFamily="18" charset="0"/>
              </a:rPr>
              <a:t>f(n)</a:t>
            </a:r>
            <a:r>
              <a:rPr lang="en-US" sz="3600" dirty="0">
                <a:latin typeface="Cambria Math" pitchFamily="18" charset="0"/>
                <a:ea typeface="Cambria Math" pitchFamily="18" charset="0"/>
              </a:rPr>
              <a:t> </a:t>
            </a:r>
            <a:r>
              <a:rPr lang="en-US" dirty="0"/>
              <a:t>is a polynomial of degree</a:t>
            </a:r>
            <a:r>
              <a:rPr lang="en-US" sz="2600" dirty="0"/>
              <a:t> </a:t>
            </a:r>
            <a:r>
              <a:rPr lang="en-US" dirty="0">
                <a:latin typeface="Cambria Math" pitchFamily="18" charset="0"/>
                <a:ea typeface="Cambria Math" pitchFamily="18" charset="0"/>
              </a:rPr>
              <a:t>d</a:t>
            </a:r>
            <a:r>
              <a:rPr lang="en-US" dirty="0"/>
              <a:t>, then </a:t>
            </a:r>
            <a:r>
              <a:rPr lang="en-US" dirty="0">
                <a:latin typeface="Cambria Math" pitchFamily="18" charset="0"/>
                <a:ea typeface="Cambria Math" pitchFamily="18" charset="0"/>
              </a:rPr>
              <a:t>f(n)</a:t>
            </a:r>
            <a:r>
              <a:rPr lang="en-US" sz="2600" dirty="0">
                <a:latin typeface="Lucida Calligraphy" pitchFamily="66" charset="0"/>
              </a:rPr>
              <a:t> </a:t>
            </a:r>
            <a:r>
              <a:rPr lang="en-US" dirty="0"/>
              <a:t>is </a:t>
            </a:r>
            <a:r>
              <a:rPr lang="en-US" dirty="0">
                <a:latin typeface="Cambria Math" pitchFamily="18" charset="0"/>
                <a:ea typeface="Cambria Math" pitchFamily="18" charset="0"/>
              </a:rPr>
              <a:t>O(</a:t>
            </a:r>
            <a:r>
              <a:rPr lang="en-US" dirty="0" err="1">
                <a:latin typeface="Cambria Math" pitchFamily="18" charset="0"/>
                <a:ea typeface="Cambria Math" pitchFamily="18" charset="0"/>
              </a:rPr>
              <a:t>n</a:t>
            </a:r>
            <a:r>
              <a:rPr lang="en-US" baseline="30000" dirty="0" err="1">
                <a:latin typeface="Cambria Math" pitchFamily="18" charset="0"/>
                <a:ea typeface="Cambria Math" pitchFamily="18" charset="0"/>
              </a:rPr>
              <a:t>d</a:t>
            </a:r>
            <a:r>
              <a:rPr lang="en-US" dirty="0">
                <a:latin typeface="Cambria Math" pitchFamily="18" charset="0"/>
                <a:ea typeface="Cambria Math" pitchFamily="18" charset="0"/>
              </a:rPr>
              <a:t>)</a:t>
            </a:r>
            <a:r>
              <a:rPr lang="en-US" sz="2600" dirty="0"/>
              <a:t>. </a:t>
            </a:r>
            <a:r>
              <a:rPr lang="en-US" dirty="0"/>
              <a:t>In other words:</a:t>
            </a:r>
          </a:p>
          <a:p>
            <a:pPr lvl="1"/>
            <a:r>
              <a:rPr lang="en-US" dirty="0"/>
              <a:t>forget about lower-order terms</a:t>
            </a:r>
          </a:p>
          <a:p>
            <a:pPr lvl="1"/>
            <a:r>
              <a:rPr lang="en-US" dirty="0"/>
              <a:t>forget about constant factors</a:t>
            </a:r>
          </a:p>
          <a:p>
            <a:pPr lvl="1"/>
            <a:endParaRPr lang="en-US" dirty="0"/>
          </a:p>
          <a:p>
            <a:r>
              <a:rPr lang="en-US" dirty="0"/>
              <a:t>Use the smallest possible degree</a:t>
            </a:r>
          </a:p>
          <a:p>
            <a:pPr lvl="1"/>
            <a:r>
              <a:rPr lang="en-US" dirty="0"/>
              <a:t>It’s true that </a:t>
            </a:r>
            <a:r>
              <a:rPr lang="en-US" sz="3000" dirty="0">
                <a:latin typeface="Cambria Math" pitchFamily="18" charset="0"/>
                <a:ea typeface="Cambria Math" pitchFamily="18" charset="0"/>
              </a:rPr>
              <a:t>2n</a:t>
            </a:r>
            <a:r>
              <a:rPr lang="en-US" dirty="0"/>
              <a:t> is </a:t>
            </a:r>
            <a:r>
              <a:rPr lang="en-US" sz="3000" dirty="0">
                <a:latin typeface="Cambria Math" pitchFamily="18" charset="0"/>
                <a:ea typeface="Cambria Math" pitchFamily="18" charset="0"/>
              </a:rPr>
              <a:t>O(n</a:t>
            </a:r>
            <a:r>
              <a:rPr lang="en-US" sz="3000" baseline="30000" dirty="0">
                <a:latin typeface="Cambria Math" pitchFamily="18" charset="0"/>
                <a:ea typeface="Cambria Math" pitchFamily="18" charset="0"/>
              </a:rPr>
              <a:t>50</a:t>
            </a:r>
            <a:r>
              <a:rPr lang="en-US" sz="3000" dirty="0">
                <a:latin typeface="Cambria Math" pitchFamily="18" charset="0"/>
                <a:ea typeface="Cambria Math" pitchFamily="18" charset="0"/>
              </a:rPr>
              <a:t>)</a:t>
            </a:r>
            <a:r>
              <a:rPr lang="en-US" dirty="0"/>
              <a:t>, but that’s not a helpful upper bound</a:t>
            </a:r>
          </a:p>
          <a:p>
            <a:pPr lvl="1"/>
            <a:r>
              <a:rPr lang="en-US" dirty="0"/>
              <a:t>Instead, say it’s </a:t>
            </a:r>
            <a:r>
              <a:rPr lang="en-US" sz="3000" dirty="0">
                <a:latin typeface="Cambria Math" pitchFamily="18" charset="0"/>
                <a:ea typeface="Cambria Math" pitchFamily="18" charset="0"/>
              </a:rPr>
              <a:t>O(n)</a:t>
            </a:r>
            <a:r>
              <a:rPr lang="en-US" dirty="0"/>
              <a:t>, discarding the constant factor and using the smallest possible degree</a:t>
            </a:r>
          </a:p>
        </p:txBody>
      </p:sp>
      <p:sp>
        <p:nvSpPr>
          <p:cNvPr id="4" name="TextBox 3"/>
          <p:cNvSpPr txBox="1"/>
          <p:nvPr/>
        </p:nvSpPr>
        <p:spPr bwMode="auto">
          <a:xfrm>
            <a:off x="6372200" y="6525344"/>
            <a:ext cx="1943561" cy="1594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r>
              <a:rPr lang="en-US" sz="800" dirty="0"/>
              <a:t>Topic: Big-O, Big-</a:t>
            </a:r>
            <a:r>
              <a:rPr lang="el-GR" sz="800" dirty="0"/>
              <a:t>Ω</a:t>
            </a:r>
            <a:r>
              <a:rPr lang="en-US" sz="800" dirty="0"/>
              <a:t> and Big-</a:t>
            </a:r>
            <a:r>
              <a:rPr lang="el-GR" sz="800" dirty="0"/>
              <a:t>Θ</a:t>
            </a:r>
            <a:r>
              <a:rPr lang="en-US" sz="800" dirty="0"/>
              <a:t> notation</a:t>
            </a:r>
          </a:p>
        </p:txBody>
      </p:sp>
    </p:spTree>
    <p:extLst>
      <p:ext uri="{BB962C8B-B14F-4D97-AF65-F5344CB8AC3E}">
        <p14:creationId xmlns:p14="http://schemas.microsoft.com/office/powerpoint/2010/main" val="10970672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Constants in Algorithm Analysis</a:t>
            </a:r>
          </a:p>
        </p:txBody>
      </p:sp>
      <p:sp>
        <p:nvSpPr>
          <p:cNvPr id="3" name="Content Placeholder 2"/>
          <p:cNvSpPr>
            <a:spLocks noGrp="1"/>
          </p:cNvSpPr>
          <p:nvPr>
            <p:ph idx="1"/>
          </p:nvPr>
        </p:nvSpPr>
        <p:spPr/>
        <p:txBody>
          <a:bodyPr>
            <a:noAutofit/>
          </a:bodyPr>
          <a:lstStyle/>
          <a:p>
            <a:r>
              <a:rPr lang="en-US" sz="2400" dirty="0"/>
              <a:t>Find the number of primitive operations executed as a function</a:t>
            </a:r>
            <a:r>
              <a:rPr lang="en-US" sz="2000" dirty="0">
                <a:latin typeface="Cambria Math" pitchFamily="18" charset="0"/>
                <a:ea typeface="Cambria Math" pitchFamily="18" charset="0"/>
              </a:rPr>
              <a:t> </a:t>
            </a:r>
            <a:r>
              <a:rPr lang="en-US" sz="2400" dirty="0">
                <a:latin typeface="Cambria Math" pitchFamily="18" charset="0"/>
                <a:ea typeface="Cambria Math" pitchFamily="18" charset="0"/>
              </a:rPr>
              <a:t>(T) </a:t>
            </a:r>
            <a:r>
              <a:rPr lang="en-US" sz="2400" dirty="0"/>
              <a:t>of the input size</a:t>
            </a:r>
          </a:p>
          <a:p>
            <a:pPr lvl="1"/>
            <a:r>
              <a:rPr lang="en-US" sz="2000" dirty="0">
                <a:latin typeface="Consolas" pitchFamily="49" charset="0"/>
                <a:cs typeface="Consolas" pitchFamily="49" charset="0"/>
              </a:rPr>
              <a:t>first</a:t>
            </a:r>
            <a:r>
              <a:rPr lang="en-US" sz="2000" dirty="0"/>
              <a:t>: </a:t>
            </a:r>
            <a:r>
              <a:rPr lang="en-US" sz="2400" dirty="0">
                <a:latin typeface="Cambria Math" pitchFamily="18" charset="0"/>
                <a:ea typeface="Cambria Math" pitchFamily="18" charset="0"/>
              </a:rPr>
              <a:t>T(1) = 2</a:t>
            </a:r>
          </a:p>
          <a:p>
            <a:pPr lvl="1"/>
            <a:r>
              <a:rPr lang="en-US" sz="2000" dirty="0" err="1">
                <a:latin typeface="Consolas" pitchFamily="49" charset="0"/>
                <a:cs typeface="Consolas" pitchFamily="49" charset="0"/>
              </a:rPr>
              <a:t>argmax</a:t>
            </a:r>
            <a:r>
              <a:rPr lang="en-US" sz="2000" dirty="0"/>
              <a:t>: </a:t>
            </a:r>
            <a:r>
              <a:rPr lang="en-US" sz="2400" dirty="0">
                <a:latin typeface="Cambria Math" pitchFamily="18" charset="0"/>
                <a:ea typeface="Cambria Math" pitchFamily="18" charset="0"/>
              </a:rPr>
              <a:t>T(n) = 5n + 2</a:t>
            </a:r>
          </a:p>
          <a:p>
            <a:pPr lvl="1"/>
            <a:r>
              <a:rPr lang="en-US" sz="2000" dirty="0" err="1">
                <a:latin typeface="Consolas" pitchFamily="49" charset="0"/>
                <a:cs typeface="Consolas" pitchFamily="49" charset="0"/>
              </a:rPr>
              <a:t>possible_products</a:t>
            </a:r>
            <a:r>
              <a:rPr lang="en-US" sz="2000" dirty="0"/>
              <a:t>: </a:t>
            </a:r>
            <a:r>
              <a:rPr lang="en-US" sz="2400" dirty="0">
                <a:latin typeface="Cambria Math" pitchFamily="18" charset="0"/>
                <a:ea typeface="Cambria Math" pitchFamily="18" charset="0"/>
              </a:rPr>
              <a:t>T(n) = 5n</a:t>
            </a:r>
            <a:r>
              <a:rPr lang="en-US" sz="2400" baseline="30000" dirty="0">
                <a:latin typeface="Cambria Math" pitchFamily="18" charset="0"/>
                <a:ea typeface="Cambria Math" pitchFamily="18" charset="0"/>
              </a:rPr>
              <a:t>2</a:t>
            </a:r>
            <a:r>
              <a:rPr lang="en-US" sz="2400" dirty="0">
                <a:latin typeface="Cambria Math" pitchFamily="18" charset="0"/>
                <a:ea typeface="Cambria Math" pitchFamily="18" charset="0"/>
              </a:rPr>
              <a:t> + n + 3</a:t>
            </a:r>
            <a:endParaRPr lang="en-US" dirty="0">
              <a:latin typeface="Cambria Math" pitchFamily="18" charset="0"/>
              <a:ea typeface="Cambria Math" pitchFamily="18" charset="0"/>
            </a:endParaRPr>
          </a:p>
          <a:p>
            <a:r>
              <a:rPr lang="en-US" sz="2400" dirty="0"/>
              <a:t>In the future we can skip counting operations and replace any constants with </a:t>
            </a:r>
            <a:r>
              <a:rPr lang="en-US" sz="2800" dirty="0">
                <a:latin typeface="Cambria Math"/>
                <a:cs typeface="Cambria Math"/>
              </a:rPr>
              <a:t>c</a:t>
            </a:r>
            <a:r>
              <a:rPr lang="en-US" sz="2400" dirty="0"/>
              <a:t> since they become irrelevant as </a:t>
            </a:r>
            <a:r>
              <a:rPr lang="en-US" sz="2800" dirty="0">
                <a:latin typeface="Cambria Math"/>
                <a:cs typeface="Cambria Math"/>
              </a:rPr>
              <a:t>n</a:t>
            </a:r>
            <a:r>
              <a:rPr lang="en-US" sz="2400" dirty="0"/>
              <a:t> grows</a:t>
            </a:r>
          </a:p>
          <a:p>
            <a:pPr lvl="1"/>
            <a:r>
              <a:rPr lang="en-US" sz="2000" dirty="0">
                <a:latin typeface="Consolas" pitchFamily="49" charset="0"/>
                <a:cs typeface="Consolas" pitchFamily="49" charset="0"/>
              </a:rPr>
              <a:t>first</a:t>
            </a:r>
            <a:r>
              <a:rPr lang="en-US" sz="2000" dirty="0"/>
              <a:t>: </a:t>
            </a:r>
            <a:r>
              <a:rPr lang="en-US" sz="2400" dirty="0">
                <a:latin typeface="Cambria Math" pitchFamily="18" charset="0"/>
                <a:ea typeface="Cambria Math" pitchFamily="18" charset="0"/>
              </a:rPr>
              <a:t>T(1) = c </a:t>
            </a:r>
          </a:p>
          <a:p>
            <a:pPr lvl="1"/>
            <a:r>
              <a:rPr lang="en-US" sz="2000" dirty="0" err="1">
                <a:latin typeface="Consolas" pitchFamily="49" charset="0"/>
                <a:cs typeface="Consolas" pitchFamily="49" charset="0"/>
              </a:rPr>
              <a:t>argmax</a:t>
            </a:r>
            <a:r>
              <a:rPr lang="en-US" sz="2000" dirty="0"/>
              <a:t>: </a:t>
            </a:r>
            <a:r>
              <a:rPr lang="en-US" sz="2400" dirty="0">
                <a:latin typeface="Cambria Math" pitchFamily="18" charset="0"/>
                <a:ea typeface="Cambria Math" pitchFamily="18" charset="0"/>
              </a:rPr>
              <a:t>T(n) = c</a:t>
            </a:r>
            <a:r>
              <a:rPr lang="en-US" sz="2400" baseline="-25000" dirty="0">
                <a:latin typeface="Cambria Math" pitchFamily="18" charset="0"/>
                <a:ea typeface="Cambria Math" pitchFamily="18" charset="0"/>
              </a:rPr>
              <a:t>0</a:t>
            </a:r>
            <a:r>
              <a:rPr lang="en-US" sz="2400" dirty="0">
                <a:latin typeface="Cambria Math" pitchFamily="18" charset="0"/>
                <a:ea typeface="Cambria Math" pitchFamily="18" charset="0"/>
              </a:rPr>
              <a:t>n + c</a:t>
            </a:r>
            <a:r>
              <a:rPr lang="en-US" sz="2400" baseline="-25000" dirty="0">
                <a:latin typeface="Cambria Math" pitchFamily="18" charset="0"/>
                <a:ea typeface="Cambria Math" pitchFamily="18" charset="0"/>
              </a:rPr>
              <a:t>1</a:t>
            </a:r>
          </a:p>
          <a:p>
            <a:pPr lvl="1"/>
            <a:r>
              <a:rPr lang="en-US" sz="2000" dirty="0" err="1">
                <a:latin typeface="Consolas" pitchFamily="49" charset="0"/>
                <a:cs typeface="Consolas" pitchFamily="49" charset="0"/>
              </a:rPr>
              <a:t>possible_products</a:t>
            </a:r>
            <a:r>
              <a:rPr lang="en-US" sz="2000" dirty="0">
                <a:latin typeface="Consolas" pitchFamily="49" charset="0"/>
                <a:cs typeface="Consolas" pitchFamily="49" charset="0"/>
              </a:rPr>
              <a:t>: </a:t>
            </a:r>
            <a:r>
              <a:rPr lang="en-US" sz="2400" dirty="0">
                <a:latin typeface="Cambria Math" pitchFamily="18" charset="0"/>
                <a:ea typeface="Cambria Math" pitchFamily="18" charset="0"/>
                <a:cs typeface="Consolas" pitchFamily="49" charset="0"/>
              </a:rPr>
              <a:t>T(n) = c</a:t>
            </a:r>
            <a:r>
              <a:rPr lang="en-US" sz="2400" baseline="-25000" dirty="0">
                <a:latin typeface="Cambria Math" pitchFamily="18" charset="0"/>
                <a:ea typeface="Cambria Math" pitchFamily="18" charset="0"/>
                <a:cs typeface="Consolas" pitchFamily="49" charset="0"/>
              </a:rPr>
              <a:t>0</a:t>
            </a:r>
            <a:r>
              <a:rPr lang="en-US" sz="2400" dirty="0">
                <a:latin typeface="Cambria Math" pitchFamily="18" charset="0"/>
                <a:ea typeface="Cambria Math" pitchFamily="18" charset="0"/>
                <a:cs typeface="Consolas" pitchFamily="49" charset="0"/>
              </a:rPr>
              <a:t>n</a:t>
            </a:r>
            <a:r>
              <a:rPr lang="en-US" sz="2400" baseline="30000" dirty="0">
                <a:latin typeface="Cambria Math" pitchFamily="18" charset="0"/>
                <a:ea typeface="Cambria Math" pitchFamily="18" charset="0"/>
                <a:cs typeface="Consolas" pitchFamily="49" charset="0"/>
              </a:rPr>
              <a:t>2</a:t>
            </a:r>
            <a:r>
              <a:rPr lang="en-US" sz="2400" dirty="0">
                <a:latin typeface="Cambria Math" pitchFamily="18" charset="0"/>
                <a:ea typeface="Cambria Math" pitchFamily="18" charset="0"/>
                <a:cs typeface="Consolas" pitchFamily="49" charset="0"/>
              </a:rPr>
              <a:t> + n + c</a:t>
            </a:r>
            <a:r>
              <a:rPr lang="en-US" sz="2400" baseline="-25000" dirty="0">
                <a:latin typeface="Cambria Math" pitchFamily="18" charset="0"/>
                <a:ea typeface="Cambria Math" pitchFamily="18" charset="0"/>
                <a:cs typeface="Consolas" pitchFamily="49" charset="0"/>
              </a:rPr>
              <a:t>1</a:t>
            </a:r>
            <a:endParaRPr lang="en-US" sz="2400" baseline="-25000" dirty="0">
              <a:latin typeface="Cambria Math" pitchFamily="18" charset="0"/>
              <a:ea typeface="Cambria Math" pitchFamily="18" charset="0"/>
            </a:endParaRPr>
          </a:p>
          <a:p>
            <a:endParaRPr lang="en-US" sz="2000" dirty="0"/>
          </a:p>
        </p:txBody>
      </p:sp>
      <p:sp>
        <p:nvSpPr>
          <p:cNvPr id="4" name="TextBox 3"/>
          <p:cNvSpPr txBox="1"/>
          <p:nvPr/>
        </p:nvSpPr>
        <p:spPr bwMode="auto">
          <a:xfrm>
            <a:off x="6372200" y="6525344"/>
            <a:ext cx="1943561" cy="1594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r>
              <a:rPr lang="en-US" sz="800" dirty="0"/>
              <a:t>Topic: Big-O, Big-</a:t>
            </a:r>
            <a:r>
              <a:rPr lang="el-GR" sz="800" dirty="0"/>
              <a:t>Ω</a:t>
            </a:r>
            <a:r>
              <a:rPr lang="en-US" sz="800" dirty="0"/>
              <a:t> and Big-</a:t>
            </a:r>
            <a:r>
              <a:rPr lang="el-GR" sz="800" dirty="0"/>
              <a:t>Θ</a:t>
            </a:r>
            <a:r>
              <a:rPr lang="en-US" sz="800" dirty="0"/>
              <a:t> notation</a:t>
            </a:r>
          </a:p>
        </p:txBody>
      </p:sp>
    </p:spTree>
    <p:extLst>
      <p:ext uri="{BB962C8B-B14F-4D97-AF65-F5344CB8AC3E}">
        <p14:creationId xmlns:p14="http://schemas.microsoft.com/office/powerpoint/2010/main" val="1785471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dirty="0"/>
                  <a:t>Big-O</a:t>
                </a:r>
                <a14:m>
                  <m:oMath xmlns:m="http://schemas.openxmlformats.org/officeDocument/2006/math">
                    <m:r>
                      <a:rPr lang="en-US" b="1" i="1" smtClean="0">
                        <a:latin typeface="Cambria Math"/>
                      </a:rPr>
                      <m:t> </m:t>
                    </m:r>
                  </m:oMath>
                </a14:m>
                <a:r>
                  <a:rPr lang="en-US" dirty="0"/>
                  <a:t>in Algorithm Analysis</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3"/>
                <a:stretch>
                  <a:fillRect l="-2741" b="-16049"/>
                </a:stretch>
              </a:blipFill>
            </p:spPr>
            <p:txBody>
              <a:bodyPr/>
              <a:lstStyle/>
              <a:p>
                <a:r>
                  <a:rPr lang="en-US">
                    <a:noFill/>
                  </a:rPr>
                  <a:t> </a:t>
                </a:r>
              </a:p>
            </p:txBody>
          </p:sp>
        </mc:Fallback>
      </mc:AlternateContent>
      <p:sp>
        <p:nvSpPr>
          <p:cNvPr id="3" name="Content Placeholder 2"/>
          <p:cNvSpPr>
            <a:spLocks noGrp="1"/>
          </p:cNvSpPr>
          <p:nvPr>
            <p:ph idx="1"/>
          </p:nvPr>
        </p:nvSpPr>
        <p:spPr>
          <a:xfrm>
            <a:off x="457200" y="1600200"/>
            <a:ext cx="8458200" cy="4876800"/>
          </a:xfrm>
        </p:spPr>
        <p:txBody>
          <a:bodyPr>
            <a:noAutofit/>
          </a:bodyPr>
          <a:lstStyle/>
          <a:p>
            <a:r>
              <a:rPr lang="en-US" sz="2800" dirty="0"/>
              <a:t>Easy to express </a:t>
            </a:r>
            <a:r>
              <a:rPr lang="en-US" dirty="0">
                <a:latin typeface="Cambria Math" pitchFamily="18" charset="0"/>
                <a:ea typeface="Cambria Math" pitchFamily="18" charset="0"/>
              </a:rPr>
              <a:t>T</a:t>
            </a:r>
            <a:r>
              <a:rPr lang="en-US" sz="2800" dirty="0">
                <a:latin typeface="Lucida Calligraphy" pitchFamily="66" charset="0"/>
              </a:rPr>
              <a:t> </a:t>
            </a:r>
            <a:r>
              <a:rPr lang="en-US" sz="2800" dirty="0">
                <a:sym typeface="Wingdings" pitchFamily="2" charset="2"/>
              </a:rPr>
              <a:t>in big-O</a:t>
            </a:r>
            <a:r>
              <a:rPr lang="en-US" sz="2800" dirty="0"/>
              <a:t> by dropping constants and lower-order terms</a:t>
            </a:r>
          </a:p>
          <a:p>
            <a:r>
              <a:rPr lang="en-US" sz="2800" dirty="0"/>
              <a:t>In big-O notation</a:t>
            </a:r>
          </a:p>
          <a:p>
            <a:pPr lvl="1"/>
            <a:r>
              <a:rPr lang="en-US" sz="2400" dirty="0">
                <a:latin typeface="Consolas" pitchFamily="49" charset="0"/>
                <a:cs typeface="Consolas" pitchFamily="49" charset="0"/>
              </a:rPr>
              <a:t>first</a:t>
            </a:r>
            <a:r>
              <a:rPr lang="en-US" sz="2400" dirty="0"/>
              <a:t> is </a:t>
            </a:r>
            <a:r>
              <a:rPr lang="en-US" dirty="0">
                <a:latin typeface="Cambria Math" pitchFamily="18" charset="0"/>
                <a:ea typeface="Cambria Math" pitchFamily="18" charset="0"/>
              </a:rPr>
              <a:t>O(1)</a:t>
            </a:r>
            <a:endParaRPr lang="en-US" sz="2400" dirty="0">
              <a:latin typeface="Cambria Math" pitchFamily="18" charset="0"/>
              <a:ea typeface="Cambria Math" pitchFamily="18" charset="0"/>
            </a:endParaRPr>
          </a:p>
          <a:p>
            <a:pPr lvl="1"/>
            <a:r>
              <a:rPr lang="en-US" sz="2400" dirty="0" err="1">
                <a:latin typeface="Consolas" pitchFamily="49" charset="0"/>
                <a:cs typeface="Consolas" pitchFamily="49" charset="0"/>
              </a:rPr>
              <a:t>argmax</a:t>
            </a:r>
            <a:r>
              <a:rPr lang="en-US" sz="2400" dirty="0"/>
              <a:t> is </a:t>
            </a:r>
            <a:r>
              <a:rPr lang="en-US" dirty="0">
                <a:latin typeface="Cambria Math" pitchFamily="18" charset="0"/>
                <a:ea typeface="Cambria Math" pitchFamily="18" charset="0"/>
              </a:rPr>
              <a:t>O(n)</a:t>
            </a:r>
            <a:endParaRPr lang="en-US" sz="2400" dirty="0">
              <a:latin typeface="Cambria Math" pitchFamily="18" charset="0"/>
              <a:ea typeface="Cambria Math" pitchFamily="18" charset="0"/>
            </a:endParaRPr>
          </a:p>
          <a:p>
            <a:pPr lvl="1"/>
            <a:r>
              <a:rPr lang="en-US" sz="2400" dirty="0" err="1">
                <a:latin typeface="Consolas" pitchFamily="49" charset="0"/>
                <a:cs typeface="Consolas" pitchFamily="49" charset="0"/>
              </a:rPr>
              <a:t>possible_products</a:t>
            </a:r>
            <a:r>
              <a:rPr lang="en-US" sz="2400" dirty="0">
                <a:latin typeface="+mj-lt"/>
                <a:cs typeface="Consolas" pitchFamily="49" charset="0"/>
              </a:rPr>
              <a:t> </a:t>
            </a:r>
            <a:r>
              <a:rPr lang="en-US" sz="2400" dirty="0"/>
              <a:t>is </a:t>
            </a:r>
            <a:r>
              <a:rPr lang="en-US" dirty="0">
                <a:latin typeface="Cambria Math" pitchFamily="18" charset="0"/>
                <a:ea typeface="Cambria Math" pitchFamily="18" charset="0"/>
              </a:rPr>
              <a:t>O(n</a:t>
            </a:r>
            <a:r>
              <a:rPr lang="en-US" baseline="30000" dirty="0">
                <a:latin typeface="Cambria Math" pitchFamily="18" charset="0"/>
                <a:ea typeface="Cambria Math" pitchFamily="18" charset="0"/>
              </a:rPr>
              <a:t>2</a:t>
            </a:r>
            <a:r>
              <a:rPr lang="en-US" dirty="0">
                <a:latin typeface="Cambria Math" pitchFamily="18" charset="0"/>
                <a:ea typeface="Cambria Math" pitchFamily="18" charset="0"/>
              </a:rPr>
              <a:t>)</a:t>
            </a:r>
            <a:endParaRPr lang="en-US" sz="2400" b="0" dirty="0">
              <a:latin typeface="Cambria Math" pitchFamily="18" charset="0"/>
              <a:ea typeface="Cambria Math" pitchFamily="18" charset="0"/>
            </a:endParaRPr>
          </a:p>
          <a:p>
            <a:r>
              <a:rPr lang="en-US" sz="2800" dirty="0"/>
              <a:t>The convention for representing </a:t>
            </a:r>
            <a:r>
              <a:rPr lang="en-US" dirty="0">
                <a:latin typeface="Cambria Math" pitchFamily="18" charset="0"/>
                <a:ea typeface="Cambria Math" pitchFamily="18" charset="0"/>
              </a:rPr>
              <a:t>T(n) = c </a:t>
            </a:r>
            <a:r>
              <a:rPr lang="en-US" sz="2800" dirty="0"/>
              <a:t>in big-O is </a:t>
            </a:r>
            <a:r>
              <a:rPr lang="en-US" dirty="0">
                <a:latin typeface="Cambria Math" pitchFamily="18" charset="0"/>
                <a:ea typeface="Cambria Math" pitchFamily="18" charset="0"/>
              </a:rPr>
              <a:t>O(1)</a:t>
            </a:r>
            <a:r>
              <a:rPr lang="en-US" sz="2800" dirty="0">
                <a:latin typeface="Lucida Calligraphy" pitchFamily="66" charset="0"/>
              </a:rPr>
              <a:t>.</a:t>
            </a:r>
          </a:p>
        </p:txBody>
      </p:sp>
      <p:sp>
        <p:nvSpPr>
          <p:cNvPr id="4" name="TextBox 3"/>
          <p:cNvSpPr txBox="1"/>
          <p:nvPr/>
        </p:nvSpPr>
        <p:spPr bwMode="auto">
          <a:xfrm>
            <a:off x="6372200" y="6525344"/>
            <a:ext cx="1943561" cy="1594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r>
              <a:rPr lang="en-US" sz="800" dirty="0"/>
              <a:t>Topic: Big-O, Big-</a:t>
            </a:r>
            <a:r>
              <a:rPr lang="el-GR" sz="800" dirty="0"/>
              <a:t>Ω</a:t>
            </a:r>
            <a:r>
              <a:rPr lang="en-US" sz="800" dirty="0"/>
              <a:t> and Big-</a:t>
            </a:r>
            <a:r>
              <a:rPr lang="el-GR" sz="800" dirty="0"/>
              <a:t>Θ</a:t>
            </a:r>
            <a:r>
              <a:rPr lang="en-US" sz="800" dirty="0"/>
              <a:t> notation</a:t>
            </a:r>
          </a:p>
        </p:txBody>
      </p:sp>
    </p:spTree>
    <p:extLst>
      <p:ext uri="{BB962C8B-B14F-4D97-AF65-F5344CB8AC3E}">
        <p14:creationId xmlns:p14="http://schemas.microsoft.com/office/powerpoint/2010/main" val="2190440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71F75A-4021-655E-B3C7-9EAC7FA777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721280-CF5A-4878-0D7E-508AD9CC3605}"/>
              </a:ext>
            </a:extLst>
          </p:cNvPr>
          <p:cNvSpPr>
            <a:spLocks noGrp="1"/>
          </p:cNvSpPr>
          <p:nvPr>
            <p:ph type="title"/>
          </p:nvPr>
        </p:nvSpPr>
        <p:spPr/>
        <p:txBody>
          <a:bodyPr/>
          <a:lstStyle/>
          <a:p>
            <a:r>
              <a:rPr lang="en-US" dirty="0"/>
              <a:t>Learning Outcomes</a:t>
            </a:r>
          </a:p>
        </p:txBody>
      </p:sp>
      <p:sp>
        <p:nvSpPr>
          <p:cNvPr id="3" name="Content Placeholder 2">
            <a:extLst>
              <a:ext uri="{FF2B5EF4-FFF2-40B4-BE49-F238E27FC236}">
                <a16:creationId xmlns:a16="http://schemas.microsoft.com/office/drawing/2014/main" id="{2624E7EC-9217-96D7-767D-F2632EB839B3}"/>
              </a:ext>
            </a:extLst>
          </p:cNvPr>
          <p:cNvSpPr>
            <a:spLocks noGrp="1"/>
          </p:cNvSpPr>
          <p:nvPr>
            <p:ph idx="1"/>
          </p:nvPr>
        </p:nvSpPr>
        <p:spPr/>
        <p:txBody>
          <a:bodyPr/>
          <a:lstStyle/>
          <a:p>
            <a:pPr marL="0" indent="0" algn="l">
              <a:buNone/>
            </a:pPr>
            <a:r>
              <a:rPr lang="en-AU" b="0" i="0" u="none" strike="noStrike" dirty="0">
                <a:solidFill>
                  <a:srgbClr val="000000"/>
                </a:solidFill>
                <a:effectLst/>
              </a:rPr>
              <a:t>By the end of this lecture, students will:</a:t>
            </a:r>
          </a:p>
          <a:p>
            <a:pPr algn="l">
              <a:buFont typeface="Arial" panose="020B0604020202020204" pitchFamily="34" charset="0"/>
              <a:buChar char="•"/>
            </a:pPr>
            <a:r>
              <a:rPr lang="en-AU" b="0" i="0" u="none" strike="noStrike" dirty="0">
                <a:solidFill>
                  <a:srgbClr val="000000"/>
                </a:solidFill>
                <a:effectLst/>
              </a:rPr>
              <a:t>Understand </a:t>
            </a:r>
            <a:r>
              <a:rPr lang="en-AU" b="1" i="0" u="none" strike="noStrike" dirty="0">
                <a:solidFill>
                  <a:srgbClr val="000000"/>
                </a:solidFill>
                <a:effectLst/>
              </a:rPr>
              <a:t>algorithms</a:t>
            </a:r>
            <a:r>
              <a:rPr lang="en-AU" b="0" i="0" u="none" strike="noStrike" dirty="0">
                <a:solidFill>
                  <a:srgbClr val="000000"/>
                </a:solidFill>
                <a:effectLst/>
              </a:rPr>
              <a:t> and their key properties.</a:t>
            </a:r>
          </a:p>
          <a:p>
            <a:pPr algn="l">
              <a:buFont typeface="Arial" panose="020B0604020202020204" pitchFamily="34" charset="0"/>
              <a:buChar char="•"/>
            </a:pPr>
            <a:r>
              <a:rPr lang="en-AU" b="0" i="0" u="none" strike="noStrike" dirty="0" err="1">
                <a:solidFill>
                  <a:srgbClr val="000000"/>
                </a:solidFill>
                <a:effectLst/>
              </a:rPr>
              <a:t>Analyze</a:t>
            </a:r>
            <a:r>
              <a:rPr lang="en-AU" b="0" i="0" u="none" strike="noStrike" dirty="0">
                <a:solidFill>
                  <a:srgbClr val="000000"/>
                </a:solidFill>
                <a:effectLst/>
              </a:rPr>
              <a:t> </a:t>
            </a:r>
            <a:r>
              <a:rPr lang="en-AU" b="1" i="0" u="none" strike="noStrike" dirty="0">
                <a:solidFill>
                  <a:srgbClr val="000000"/>
                </a:solidFill>
                <a:effectLst/>
              </a:rPr>
              <a:t>algorithm efficiency</a:t>
            </a:r>
            <a:r>
              <a:rPr lang="en-AU" b="0" i="0" u="none" strike="noStrike" dirty="0">
                <a:solidFill>
                  <a:srgbClr val="000000"/>
                </a:solidFill>
                <a:effectLst/>
              </a:rPr>
              <a:t> using </a:t>
            </a:r>
            <a:r>
              <a:rPr lang="en-AU" b="1" i="0" u="none" strike="noStrike" dirty="0">
                <a:solidFill>
                  <a:srgbClr val="000000"/>
                </a:solidFill>
                <a:effectLst/>
              </a:rPr>
              <a:t>Big-O notation</a:t>
            </a:r>
            <a:r>
              <a:rPr lang="en-AU" b="0" i="0" u="none" strike="noStrike" dirty="0">
                <a:solidFill>
                  <a:srgbClr val="000000"/>
                </a:solidFill>
                <a:effectLst/>
              </a:rPr>
              <a:t>.</a:t>
            </a:r>
          </a:p>
          <a:p>
            <a:pPr algn="l">
              <a:buFont typeface="Arial" panose="020B0604020202020204" pitchFamily="34" charset="0"/>
              <a:buChar char="•"/>
            </a:pPr>
            <a:r>
              <a:rPr lang="en-AU" b="0" i="0" u="none" strike="noStrike" dirty="0">
                <a:solidFill>
                  <a:srgbClr val="000000"/>
                </a:solidFill>
                <a:effectLst/>
              </a:rPr>
              <a:t>Understand </a:t>
            </a:r>
            <a:r>
              <a:rPr lang="en-AU" b="1" i="0" u="none" strike="noStrike" dirty="0">
                <a:solidFill>
                  <a:srgbClr val="000000"/>
                </a:solidFill>
                <a:effectLst/>
              </a:rPr>
              <a:t>recursion</a:t>
            </a:r>
            <a:r>
              <a:rPr lang="en-AU" b="0" i="0" u="none" strike="noStrike" dirty="0">
                <a:solidFill>
                  <a:srgbClr val="000000"/>
                </a:solidFill>
                <a:effectLst/>
              </a:rPr>
              <a:t>.</a:t>
            </a:r>
          </a:p>
        </p:txBody>
      </p:sp>
    </p:spTree>
    <p:extLst>
      <p:ext uri="{BB962C8B-B14F-4D97-AF65-F5344CB8AC3E}">
        <p14:creationId xmlns:p14="http://schemas.microsoft.com/office/powerpoint/2010/main" val="3626143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custDataLst>
              <p:tags r:id="rId2"/>
            </p:custDataLst>
          </p:nvPr>
        </p:nvSpPr>
        <p:spPr>
          <a:xfrm>
            <a:off x="107504" y="260648"/>
            <a:ext cx="7588250" cy="609600"/>
          </a:xfrm>
        </p:spPr>
        <p:txBody>
          <a:bodyPr rtlCol="0">
            <a:normAutofit/>
          </a:bodyPr>
          <a:lstStyle/>
          <a:p>
            <a:pPr eaLnBrk="1" fontAlgn="auto" hangingPunct="1">
              <a:spcAft>
                <a:spcPts val="0"/>
              </a:spcAft>
              <a:defRPr/>
            </a:pPr>
            <a:r>
              <a:rPr lang="en-US">
                <a:ea typeface="+mj-ea"/>
                <a:cs typeface="+mj-cs"/>
              </a:rPr>
              <a:t>Best-case, average-case, worst-case</a:t>
            </a:r>
          </a:p>
        </p:txBody>
      </p:sp>
      <p:sp>
        <p:nvSpPr>
          <p:cNvPr id="27650" name="Rectangle 3"/>
          <p:cNvSpPr>
            <a:spLocks noGrp="1" noChangeArrowheads="1"/>
          </p:cNvSpPr>
          <p:nvPr>
            <p:ph idx="1"/>
            <p:custDataLst>
              <p:tags r:id="rId3"/>
            </p:custDataLst>
          </p:nvPr>
        </p:nvSpPr>
        <p:spPr>
          <a:xfrm>
            <a:off x="457200" y="1052736"/>
            <a:ext cx="8686800" cy="4905375"/>
          </a:xfrm>
        </p:spPr>
        <p:txBody>
          <a:bodyPr/>
          <a:lstStyle/>
          <a:p>
            <a:pPr eaLnBrk="1" hangingPunct="1">
              <a:lnSpc>
                <a:spcPct val="80000"/>
              </a:lnSpc>
              <a:buFont typeface="Monotype Sorts" charset="0"/>
              <a:buNone/>
            </a:pPr>
            <a:r>
              <a:rPr lang="en-US" sz="2700" dirty="0">
                <a:latin typeface="Calibri" charset="0"/>
              </a:rPr>
              <a:t>For some algorithms efficiency depends on form of input:</a:t>
            </a:r>
          </a:p>
          <a:p>
            <a:pPr marL="0" indent="0" eaLnBrk="1" hangingPunct="1">
              <a:lnSpc>
                <a:spcPct val="80000"/>
              </a:lnSpc>
              <a:buNone/>
            </a:pPr>
            <a:endParaRPr lang="en-US" sz="800" dirty="0">
              <a:latin typeface="Calibri" charset="0"/>
            </a:endParaRPr>
          </a:p>
          <a:p>
            <a:pPr eaLnBrk="1" hangingPunct="1">
              <a:lnSpc>
                <a:spcPct val="80000"/>
              </a:lnSpc>
            </a:pPr>
            <a:r>
              <a:rPr lang="en-US" sz="2700" dirty="0">
                <a:latin typeface="Calibri" charset="0"/>
              </a:rPr>
              <a:t>Worst case:    </a:t>
            </a:r>
            <a:r>
              <a:rPr lang="en-US" sz="2700" dirty="0" err="1">
                <a:latin typeface="Calibri" charset="0"/>
              </a:rPr>
              <a:t>O</a:t>
            </a:r>
            <a:r>
              <a:rPr lang="en-US" sz="2700" baseline="-25000" dirty="0" err="1">
                <a:latin typeface="Calibri" charset="0"/>
              </a:rPr>
              <a:t>worst</a:t>
            </a:r>
            <a:r>
              <a:rPr lang="en-US" sz="2700" dirty="0">
                <a:latin typeface="Calibri" charset="0"/>
              </a:rPr>
              <a:t>(</a:t>
            </a:r>
            <a:r>
              <a:rPr lang="en-US" sz="2700" i="1" dirty="0">
                <a:latin typeface="Calibri" charset="0"/>
              </a:rPr>
              <a:t>n</a:t>
            </a:r>
            <a:r>
              <a:rPr lang="en-US" sz="2700" dirty="0">
                <a:latin typeface="Calibri" charset="0"/>
              </a:rPr>
              <a:t>) – maximum over inputs of size </a:t>
            </a:r>
            <a:r>
              <a:rPr lang="en-US" sz="2700" i="1" dirty="0">
                <a:latin typeface="Calibri" charset="0"/>
              </a:rPr>
              <a:t>n</a:t>
            </a:r>
          </a:p>
          <a:p>
            <a:pPr eaLnBrk="1" hangingPunct="1">
              <a:lnSpc>
                <a:spcPct val="80000"/>
              </a:lnSpc>
            </a:pPr>
            <a:endParaRPr lang="en-US" sz="800" i="1" dirty="0">
              <a:latin typeface="Calibri" charset="0"/>
            </a:endParaRPr>
          </a:p>
          <a:p>
            <a:pPr eaLnBrk="1" hangingPunct="1">
              <a:lnSpc>
                <a:spcPct val="80000"/>
              </a:lnSpc>
            </a:pPr>
            <a:r>
              <a:rPr lang="en-US" sz="2700" dirty="0">
                <a:latin typeface="Calibri" charset="0"/>
              </a:rPr>
              <a:t>Best case:        </a:t>
            </a:r>
            <a:r>
              <a:rPr lang="en-US" sz="2700" dirty="0" err="1">
                <a:latin typeface="Calibri" charset="0"/>
              </a:rPr>
              <a:t>O</a:t>
            </a:r>
            <a:r>
              <a:rPr lang="en-US" sz="2700" baseline="-25000" dirty="0" err="1">
                <a:latin typeface="Calibri" charset="0"/>
              </a:rPr>
              <a:t>best</a:t>
            </a:r>
            <a:r>
              <a:rPr lang="en-US" sz="2700" dirty="0">
                <a:latin typeface="Calibri" charset="0"/>
              </a:rPr>
              <a:t>(</a:t>
            </a:r>
            <a:r>
              <a:rPr lang="en-US" sz="2700" i="1" dirty="0">
                <a:latin typeface="Calibri" charset="0"/>
              </a:rPr>
              <a:t>n</a:t>
            </a:r>
            <a:r>
              <a:rPr lang="en-US" sz="2700" dirty="0">
                <a:latin typeface="Calibri" charset="0"/>
              </a:rPr>
              <a:t>) –  minimum over inputs of size </a:t>
            </a:r>
            <a:r>
              <a:rPr lang="en-US" sz="2700" i="1" dirty="0">
                <a:latin typeface="Calibri" charset="0"/>
              </a:rPr>
              <a:t>n</a:t>
            </a:r>
          </a:p>
          <a:p>
            <a:pPr eaLnBrk="1" hangingPunct="1">
              <a:lnSpc>
                <a:spcPct val="80000"/>
              </a:lnSpc>
            </a:pPr>
            <a:endParaRPr lang="en-US" sz="800" dirty="0">
              <a:latin typeface="Calibri" charset="0"/>
            </a:endParaRPr>
          </a:p>
          <a:p>
            <a:pPr eaLnBrk="1" hangingPunct="1">
              <a:lnSpc>
                <a:spcPct val="80000"/>
              </a:lnSpc>
            </a:pPr>
            <a:r>
              <a:rPr lang="en-US" sz="2700" dirty="0">
                <a:latin typeface="Calibri" charset="0"/>
              </a:rPr>
              <a:t>Average case:  </a:t>
            </a:r>
            <a:r>
              <a:rPr lang="en-US" sz="2700" dirty="0" err="1">
                <a:latin typeface="Calibri" charset="0"/>
              </a:rPr>
              <a:t>O</a:t>
            </a:r>
            <a:r>
              <a:rPr lang="en-US" sz="2700" baseline="-25000" dirty="0" err="1">
                <a:latin typeface="Calibri" charset="0"/>
              </a:rPr>
              <a:t>avg</a:t>
            </a:r>
            <a:r>
              <a:rPr lang="en-US" sz="2700" dirty="0">
                <a:latin typeface="Calibri" charset="0"/>
              </a:rPr>
              <a:t>(</a:t>
            </a:r>
            <a:r>
              <a:rPr lang="en-US" sz="2700" i="1" dirty="0">
                <a:latin typeface="Calibri" charset="0"/>
              </a:rPr>
              <a:t>n</a:t>
            </a:r>
            <a:r>
              <a:rPr lang="en-US" sz="2700" dirty="0">
                <a:latin typeface="Calibri" charset="0"/>
              </a:rPr>
              <a:t>) – </a:t>
            </a:r>
            <a:r>
              <a:rPr lang="ja-JP" altLang="en-US" sz="2700" dirty="0">
                <a:latin typeface="Calibri" charset="0"/>
              </a:rPr>
              <a:t>“</a:t>
            </a:r>
            <a:r>
              <a:rPr lang="en-US" altLang="ja-JP" sz="2700" dirty="0">
                <a:latin typeface="Calibri" charset="0"/>
              </a:rPr>
              <a:t>average</a:t>
            </a:r>
            <a:r>
              <a:rPr lang="ja-JP" altLang="en-US" sz="2700" dirty="0">
                <a:latin typeface="Calibri" charset="0"/>
              </a:rPr>
              <a:t>”</a:t>
            </a:r>
            <a:r>
              <a:rPr lang="en-US" altLang="ja-JP" sz="2700" dirty="0">
                <a:latin typeface="Calibri" charset="0"/>
              </a:rPr>
              <a:t> over inputs of size </a:t>
            </a:r>
            <a:r>
              <a:rPr lang="en-US" altLang="ja-JP" sz="2700" i="1" dirty="0">
                <a:latin typeface="Calibri" charset="0"/>
              </a:rPr>
              <a:t>n</a:t>
            </a:r>
            <a:endParaRPr lang="en-US" altLang="ja-JP" sz="2700" dirty="0">
              <a:latin typeface="Calibri" charset="0"/>
            </a:endParaRPr>
          </a:p>
          <a:p>
            <a:pPr lvl="1" eaLnBrk="1" hangingPunct="1">
              <a:lnSpc>
                <a:spcPct val="80000"/>
              </a:lnSpc>
            </a:pPr>
            <a:r>
              <a:rPr lang="en-US" sz="2400" dirty="0">
                <a:latin typeface="Calibri" charset="0"/>
              </a:rPr>
              <a:t>Number of times the basic operation will be executed on typical  input</a:t>
            </a:r>
          </a:p>
          <a:p>
            <a:pPr lvl="1" eaLnBrk="1" hangingPunct="1">
              <a:lnSpc>
                <a:spcPct val="80000"/>
              </a:lnSpc>
            </a:pPr>
            <a:r>
              <a:rPr lang="en-US" sz="2400" dirty="0">
                <a:latin typeface="Calibri" charset="0"/>
              </a:rPr>
              <a:t>NOT the average of worst and best case</a:t>
            </a:r>
          </a:p>
          <a:p>
            <a:pPr lvl="1" eaLnBrk="1" hangingPunct="1">
              <a:lnSpc>
                <a:spcPct val="80000"/>
              </a:lnSpc>
            </a:pPr>
            <a:r>
              <a:rPr lang="en-US" sz="2400" dirty="0">
                <a:latin typeface="Calibri" charset="0"/>
              </a:rPr>
              <a:t>Expected number of basic operations considered as a random variable under some assumption about the probability distribution of all possible inputs</a:t>
            </a:r>
          </a:p>
          <a:p>
            <a:pPr eaLnBrk="1" hangingPunct="1">
              <a:lnSpc>
                <a:spcPct val="80000"/>
              </a:lnSpc>
            </a:pPr>
            <a:endParaRPr lang="en-US" sz="2700" dirty="0">
              <a:latin typeface="Calibri" charset="0"/>
            </a:endParaRPr>
          </a:p>
        </p:txBody>
      </p:sp>
      <p:sp>
        <p:nvSpPr>
          <p:cNvPr id="4" name="TextBox 3"/>
          <p:cNvSpPr txBox="1"/>
          <p:nvPr/>
        </p:nvSpPr>
        <p:spPr bwMode="auto">
          <a:xfrm>
            <a:off x="6372200" y="6525344"/>
            <a:ext cx="1943561" cy="1594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r>
              <a:rPr lang="en-US" sz="800" dirty="0"/>
              <a:t>Topic: Big-O, Big-</a:t>
            </a:r>
            <a:r>
              <a:rPr lang="el-GR" sz="800" dirty="0"/>
              <a:t>Ω</a:t>
            </a:r>
            <a:r>
              <a:rPr lang="en-US" sz="800" dirty="0"/>
              <a:t> and Big-</a:t>
            </a:r>
            <a:r>
              <a:rPr lang="el-GR" sz="800" dirty="0"/>
              <a:t>Θ</a:t>
            </a:r>
            <a:r>
              <a:rPr lang="en-US" sz="800" dirty="0"/>
              <a:t> notation</a:t>
            </a:r>
          </a:p>
        </p:txBody>
      </p:sp>
    </p:spTree>
    <p:custDataLst>
      <p:tags r:id="rId1"/>
    </p:custDataLst>
    <p:extLst>
      <p:ext uri="{BB962C8B-B14F-4D97-AF65-F5344CB8AC3E}">
        <p14:creationId xmlns:p14="http://schemas.microsoft.com/office/powerpoint/2010/main" val="37076566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custDataLst>
              <p:tags r:id="rId2"/>
            </p:custDataLst>
          </p:nvPr>
        </p:nvSpPr>
        <p:spPr>
          <a:xfrm>
            <a:off x="179512" y="260648"/>
            <a:ext cx="8229600" cy="633412"/>
          </a:xfrm>
        </p:spPr>
        <p:txBody>
          <a:bodyPr rtlCol="0">
            <a:normAutofit/>
          </a:bodyPr>
          <a:lstStyle/>
          <a:p>
            <a:pPr eaLnBrk="1" fontAlgn="auto" hangingPunct="1">
              <a:spcAft>
                <a:spcPts val="0"/>
              </a:spcAft>
              <a:defRPr/>
            </a:pPr>
            <a:r>
              <a:rPr lang="en-US" dirty="0">
                <a:ea typeface="+mj-ea"/>
                <a:cs typeface="+mj-cs"/>
              </a:rPr>
              <a:t>Basic asymptotic efficiency classes</a:t>
            </a:r>
          </a:p>
        </p:txBody>
      </p:sp>
      <p:graphicFrame>
        <p:nvGraphicFramePr>
          <p:cNvPr id="265255" name="Group 39"/>
          <p:cNvGraphicFramePr>
            <a:graphicFrameLocks noGrp="1"/>
          </p:cNvGraphicFramePr>
          <p:nvPr>
            <p:custDataLst>
              <p:tags r:id="rId3"/>
            </p:custDataLst>
          </p:nvPr>
        </p:nvGraphicFramePr>
        <p:xfrm>
          <a:off x="683568" y="1196752"/>
          <a:ext cx="7010400" cy="4953000"/>
        </p:xfrm>
        <a:graphic>
          <a:graphicData uri="http://schemas.openxmlformats.org/drawingml/2006/table">
            <a:tbl>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tblGrid>
              <a:tr h="619125">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0" i="0" u="none" strike="noStrike" cap="none" normalizeH="0" baseline="0" dirty="0">
                          <a:ln>
                            <a:noFill/>
                          </a:ln>
                          <a:solidFill>
                            <a:schemeClr val="tx1"/>
                          </a:solidFill>
                          <a:effectLst/>
                          <a:latin typeface="Times New Roman" pitchFamily="18" charset="0"/>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0" i="0" u="none" strike="noStrike" cap="none" normalizeH="0" baseline="0" dirty="0">
                          <a:ln>
                            <a:noFill/>
                          </a:ln>
                          <a:solidFill>
                            <a:schemeClr val="tx1"/>
                          </a:solidFill>
                          <a:effectLst/>
                          <a:latin typeface="Times New Roman" pitchFamily="18" charset="0"/>
                        </a:rPr>
                        <a:t>constant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619125">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0" i="0" u="none" strike="noStrike" cap="none" normalizeH="0" baseline="0">
                          <a:ln>
                            <a:noFill/>
                          </a:ln>
                          <a:solidFill>
                            <a:schemeClr val="tx1"/>
                          </a:solidFill>
                          <a:effectLst/>
                          <a:latin typeface="Times New Roman" pitchFamily="18" charset="0"/>
                        </a:rPr>
                        <a:t>log </a:t>
                      </a:r>
                      <a:r>
                        <a:rPr kumimoji="1" lang="en-US" sz="2400" b="0" i="1" u="none" strike="noStrike" cap="none" normalizeH="0" baseline="0">
                          <a:ln>
                            <a:noFill/>
                          </a:ln>
                          <a:solidFill>
                            <a:schemeClr val="tx1"/>
                          </a:solidFill>
                          <a:effectLst/>
                          <a:latin typeface="Times New Roman" pitchFamily="18" charset="0"/>
                        </a:rPr>
                        <a:t>n</a:t>
                      </a:r>
                      <a:endParaRPr kumimoji="1" lang="en-US" sz="2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0" i="0" u="none" strike="noStrike" cap="none" normalizeH="0" baseline="0" dirty="0">
                          <a:ln>
                            <a:noFill/>
                          </a:ln>
                          <a:solidFill>
                            <a:schemeClr val="tx1"/>
                          </a:solidFill>
                          <a:effectLst/>
                          <a:latin typeface="Times New Roman" pitchFamily="18" charset="0"/>
                        </a:rPr>
                        <a:t>logarithmic</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619125">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0" i="1" u="none" strike="noStrike" cap="none" normalizeH="0" baseline="0">
                          <a:ln>
                            <a:noFill/>
                          </a:ln>
                          <a:solidFill>
                            <a:schemeClr val="tx1"/>
                          </a:solidFill>
                          <a:effectLst/>
                          <a:latin typeface="Times New Roman" pitchFamily="18" charset="0"/>
                        </a:rPr>
                        <a:t>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0" i="0" u="none" strike="noStrike" cap="none" normalizeH="0" baseline="0" dirty="0">
                          <a:ln>
                            <a:noFill/>
                          </a:ln>
                          <a:solidFill>
                            <a:schemeClr val="tx1"/>
                          </a:solidFill>
                          <a:effectLst/>
                          <a:latin typeface="Times New Roman" pitchFamily="18" charset="0"/>
                        </a:rPr>
                        <a:t>linear</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619125">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0" i="1" u="none" strike="noStrike" cap="none" normalizeH="0" baseline="0">
                          <a:ln>
                            <a:noFill/>
                          </a:ln>
                          <a:solidFill>
                            <a:schemeClr val="tx1"/>
                          </a:solidFill>
                          <a:effectLst/>
                          <a:latin typeface="Times New Roman" pitchFamily="18" charset="0"/>
                        </a:rPr>
                        <a:t>n </a:t>
                      </a:r>
                      <a:r>
                        <a:rPr kumimoji="1" lang="en-US" sz="2400" b="0" i="0" u="none" strike="noStrike" cap="none" normalizeH="0" baseline="0">
                          <a:ln>
                            <a:noFill/>
                          </a:ln>
                          <a:solidFill>
                            <a:schemeClr val="tx1"/>
                          </a:solidFill>
                          <a:effectLst/>
                          <a:latin typeface="Times New Roman" pitchFamily="18" charset="0"/>
                        </a:rPr>
                        <a:t>log </a:t>
                      </a:r>
                      <a:r>
                        <a:rPr kumimoji="1" lang="en-US" sz="2400" b="0" i="1" u="none" strike="noStrike" cap="none" normalizeH="0" baseline="0">
                          <a:ln>
                            <a:noFill/>
                          </a:ln>
                          <a:solidFill>
                            <a:schemeClr val="tx1"/>
                          </a:solidFill>
                          <a:effectLst/>
                          <a:latin typeface="Times New Roman" pitchFamily="18" charset="0"/>
                        </a:rPr>
                        <a:t>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0" i="1" u="none" strike="noStrike" cap="none" normalizeH="0" baseline="0" dirty="0">
                          <a:ln>
                            <a:noFill/>
                          </a:ln>
                          <a:solidFill>
                            <a:schemeClr val="tx1"/>
                          </a:solidFill>
                          <a:effectLst/>
                          <a:latin typeface="Times New Roman" pitchFamily="18" charset="0"/>
                        </a:rPr>
                        <a:t>n-</a:t>
                      </a:r>
                      <a:r>
                        <a:rPr kumimoji="1" lang="en-US" sz="2400" b="0" i="0" u="none" strike="noStrike" cap="none" normalizeH="0" baseline="0" dirty="0">
                          <a:ln>
                            <a:noFill/>
                          </a:ln>
                          <a:solidFill>
                            <a:schemeClr val="tx1"/>
                          </a:solidFill>
                          <a:effectLst/>
                          <a:latin typeface="Times New Roman" pitchFamily="18" charset="0"/>
                        </a:rPr>
                        <a:t>log</a:t>
                      </a:r>
                      <a:r>
                        <a:rPr kumimoji="1" lang="en-US" sz="2400" b="0" i="1" u="none" strike="noStrike" cap="none" normalizeH="0" baseline="0" dirty="0">
                          <a:ln>
                            <a:noFill/>
                          </a:ln>
                          <a:solidFill>
                            <a:schemeClr val="tx1"/>
                          </a:solidFill>
                          <a:effectLst/>
                          <a:latin typeface="Times New Roman" pitchFamily="18" charset="0"/>
                        </a:rPr>
                        <a:t>-n </a:t>
                      </a:r>
                      <a:r>
                        <a:rPr kumimoji="1" lang="en-US" sz="2400" b="0" i="0" u="none" strike="noStrike" cap="none" normalizeH="0" baseline="0" dirty="0">
                          <a:ln>
                            <a:noFill/>
                          </a:ln>
                          <a:solidFill>
                            <a:schemeClr val="tx1"/>
                          </a:solidFill>
                          <a:effectLst/>
                          <a:latin typeface="Times New Roman" pitchFamily="18" charset="0"/>
                        </a:rPr>
                        <a:t>(</a:t>
                      </a:r>
                      <a:r>
                        <a:rPr kumimoji="1" lang="en-US" sz="2400" b="0" i="0" u="none" strike="noStrike" cap="none" normalizeH="0" baseline="0" dirty="0" err="1">
                          <a:ln>
                            <a:noFill/>
                          </a:ln>
                          <a:solidFill>
                            <a:schemeClr val="tx1"/>
                          </a:solidFill>
                          <a:effectLst/>
                          <a:latin typeface="Times New Roman" pitchFamily="18" charset="0"/>
                        </a:rPr>
                        <a:t>linearithmic</a:t>
                      </a:r>
                      <a:r>
                        <a:rPr kumimoji="1" lang="en-US" sz="2400" b="0" i="0" u="none" strike="noStrike" cap="none" normalizeH="0" baseline="0" dirty="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619125">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0" i="1" u="none" strike="noStrike" cap="none" normalizeH="0" baseline="0" dirty="0">
                          <a:ln>
                            <a:noFill/>
                          </a:ln>
                          <a:solidFill>
                            <a:schemeClr val="tx1"/>
                          </a:solidFill>
                          <a:effectLst/>
                          <a:latin typeface="Times New Roman" pitchFamily="18" charset="0"/>
                        </a:rPr>
                        <a:t>n</a:t>
                      </a:r>
                      <a:r>
                        <a:rPr kumimoji="1" lang="en-US" sz="2400" b="0" i="0" u="none" strike="noStrike" cap="none" normalizeH="0" baseline="30000" dirty="0">
                          <a:ln>
                            <a:noFill/>
                          </a:ln>
                          <a:solidFill>
                            <a:schemeClr val="tx1"/>
                          </a:solidFill>
                          <a:effectLst/>
                          <a:latin typeface="Times New Roman" pitchFamily="18" charset="0"/>
                        </a:rPr>
                        <a:t>2</a:t>
                      </a:r>
                      <a:endParaRPr kumimoji="1" lang="en-US" sz="2400" b="0" i="0" u="none" strike="noStrike" cap="none" normalizeH="0" baseline="0" dirty="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0" i="0" u="none" strike="noStrike" cap="none" normalizeH="0" baseline="0" dirty="0">
                          <a:ln>
                            <a:noFill/>
                          </a:ln>
                          <a:solidFill>
                            <a:schemeClr val="tx1"/>
                          </a:solidFill>
                          <a:effectLst/>
                          <a:latin typeface="Times New Roman" pitchFamily="18" charset="0"/>
                        </a:rPr>
                        <a:t>quadratic</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619125">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0" i="1" u="none" strike="noStrike" cap="none" normalizeH="0" baseline="0" dirty="0">
                          <a:ln>
                            <a:noFill/>
                          </a:ln>
                          <a:solidFill>
                            <a:schemeClr val="tx1"/>
                          </a:solidFill>
                          <a:effectLst/>
                          <a:latin typeface="Times New Roman" pitchFamily="18" charset="0"/>
                        </a:rPr>
                        <a:t>n</a:t>
                      </a:r>
                      <a:r>
                        <a:rPr kumimoji="1" lang="en-US" sz="2400" b="0" i="0" u="none" strike="noStrike" cap="none" normalizeH="0" baseline="30000" dirty="0">
                          <a:ln>
                            <a:noFill/>
                          </a:ln>
                          <a:solidFill>
                            <a:schemeClr val="tx1"/>
                          </a:solidFill>
                          <a:effectLst/>
                          <a:latin typeface="Times New Roman" pitchFamily="18" charset="0"/>
                        </a:rPr>
                        <a:t>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0" i="0" u="none" strike="noStrike" cap="none" normalizeH="0" baseline="0" dirty="0">
                          <a:ln>
                            <a:noFill/>
                          </a:ln>
                          <a:solidFill>
                            <a:schemeClr val="tx1"/>
                          </a:solidFill>
                          <a:effectLst/>
                          <a:latin typeface="Times New Roman" pitchFamily="18" charset="0"/>
                        </a:rPr>
                        <a:t>cubic</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619125">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0" i="0" u="none" strike="noStrike" cap="none" normalizeH="0" baseline="0" dirty="0">
                          <a:ln>
                            <a:noFill/>
                          </a:ln>
                          <a:solidFill>
                            <a:schemeClr val="tx1"/>
                          </a:solidFill>
                          <a:effectLst/>
                          <a:latin typeface="Times New Roman" pitchFamily="18" charset="0"/>
                        </a:rPr>
                        <a:t>2</a:t>
                      </a:r>
                      <a:r>
                        <a:rPr kumimoji="1" lang="en-US" sz="2400" b="0" i="1" u="none" strike="noStrike" cap="none" normalizeH="0" baseline="30000" dirty="0">
                          <a:ln>
                            <a:noFill/>
                          </a:ln>
                          <a:solidFill>
                            <a:schemeClr val="tx1"/>
                          </a:solidFill>
                          <a:effectLst/>
                          <a:latin typeface="Times New Roman" pitchFamily="18" charset="0"/>
                        </a:rPr>
                        <a:t>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0" i="0" u="none" strike="noStrike" cap="none" normalizeH="0" baseline="0" dirty="0">
                          <a:ln>
                            <a:noFill/>
                          </a:ln>
                          <a:solidFill>
                            <a:schemeClr val="tx1"/>
                          </a:solidFill>
                          <a:effectLst/>
                          <a:latin typeface="Times New Roman" pitchFamily="18" charset="0"/>
                        </a:rPr>
                        <a:t>exponential</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619125">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0" i="1" u="none" strike="noStrike" cap="none" normalizeH="0" baseline="0">
                          <a:ln>
                            <a:noFill/>
                          </a:ln>
                          <a:solidFill>
                            <a:schemeClr val="tx1"/>
                          </a:solidFill>
                          <a:effectLst/>
                          <a:latin typeface="Times New Roman" pitchFamily="18" charset="0"/>
                        </a:rPr>
                        <a:t>n</a:t>
                      </a:r>
                      <a:r>
                        <a:rPr kumimoji="1" lang="en-US" sz="2400" b="0" i="0" u="none" strike="noStrike" cap="none" normalizeH="0" baseline="0">
                          <a:ln>
                            <a:noFill/>
                          </a:ln>
                          <a:solidFill>
                            <a:schemeClr val="tx1"/>
                          </a:solidFill>
                          <a:effectLst/>
                          <a:latin typeface="Times New Roman" pitchFamily="18" charset="0"/>
                        </a:rPr>
                        <a:t>!</a:t>
                      </a:r>
                      <a:endParaRPr kumimoji="1" lang="en-US" sz="2400" b="0" i="0" u="none" strike="noStrike" cap="none" normalizeH="0" baseline="3000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rgbClr val="A50021"/>
                        </a:buClr>
                        <a:buSzPct val="75000"/>
                        <a:buFont typeface="Monotype Sorts" pitchFamily="2" charset="2"/>
                        <a:buNone/>
                        <a:tabLst/>
                      </a:pPr>
                      <a:r>
                        <a:rPr kumimoji="1" lang="en-US" sz="2400" b="0" i="0" u="none" strike="noStrike" cap="none" normalizeH="0" baseline="0" dirty="0">
                          <a:ln>
                            <a:noFill/>
                          </a:ln>
                          <a:solidFill>
                            <a:schemeClr val="tx1"/>
                          </a:solidFill>
                          <a:effectLst/>
                          <a:latin typeface="Times New Roman" pitchFamily="18" charset="0"/>
                        </a:rPr>
                        <a:t>factorial</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bl>
          </a:graphicData>
        </a:graphic>
      </p:graphicFrame>
      <p:sp>
        <p:nvSpPr>
          <p:cNvPr id="54303" name="Line 40"/>
          <p:cNvSpPr>
            <a:spLocks noChangeShapeType="1"/>
          </p:cNvSpPr>
          <p:nvPr>
            <p:custDataLst>
              <p:tags r:id="rId4"/>
            </p:custDataLst>
          </p:nvPr>
        </p:nvSpPr>
        <p:spPr bwMode="auto">
          <a:xfrm>
            <a:off x="683568" y="4941168"/>
            <a:ext cx="7010400" cy="0"/>
          </a:xfrm>
          <a:prstGeom prst="line">
            <a:avLst/>
          </a:prstGeom>
          <a:noFill/>
          <a:ln w="28575">
            <a:solidFill>
              <a:srgbClr val="FF0000"/>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5" name="TextBox 4"/>
          <p:cNvSpPr txBox="1"/>
          <p:nvPr/>
        </p:nvSpPr>
        <p:spPr bwMode="auto">
          <a:xfrm>
            <a:off x="6372200" y="6525344"/>
            <a:ext cx="1943561" cy="1594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r>
              <a:rPr lang="en-US" sz="800" dirty="0"/>
              <a:t>Topic: Big-O, Big-</a:t>
            </a:r>
            <a:r>
              <a:rPr lang="el-GR" sz="800" dirty="0"/>
              <a:t>Ω</a:t>
            </a:r>
            <a:r>
              <a:rPr lang="en-US" sz="800" dirty="0"/>
              <a:t> and Big-</a:t>
            </a:r>
            <a:r>
              <a:rPr lang="el-GR" sz="800" dirty="0"/>
              <a:t>Θ</a:t>
            </a:r>
            <a:r>
              <a:rPr lang="en-US" sz="800" dirty="0"/>
              <a:t> notation</a:t>
            </a:r>
          </a:p>
        </p:txBody>
      </p:sp>
    </p:spTree>
    <p:custDataLst>
      <p:tags r:id="rId1"/>
    </p:custDataLst>
    <p:extLst>
      <p:ext uri="{BB962C8B-B14F-4D97-AF65-F5344CB8AC3E}">
        <p14:creationId xmlns:p14="http://schemas.microsoft.com/office/powerpoint/2010/main" val="16873318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3568" y="3861048"/>
            <a:ext cx="8064896" cy="423831"/>
          </a:xfrm>
        </p:spPr>
        <p:txBody>
          <a:bodyPr/>
          <a:lstStyle/>
          <a:p>
            <a:r>
              <a:rPr lang="en-AU" sz="2400" dirty="0"/>
              <a:t>Recursion</a:t>
            </a:r>
          </a:p>
        </p:txBody>
      </p:sp>
      <p:sp>
        <p:nvSpPr>
          <p:cNvPr id="4" name="TextBox 3"/>
          <p:cNvSpPr txBox="1"/>
          <p:nvPr/>
        </p:nvSpPr>
        <p:spPr bwMode="auto">
          <a:xfrm>
            <a:off x="5868145" y="6309320"/>
            <a:ext cx="2880320" cy="4056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r>
              <a:rPr lang="en-US" sz="800" dirty="0">
                <a:solidFill>
                  <a:schemeClr val="bg1">
                    <a:lumMod val="75000"/>
                  </a:schemeClr>
                </a:solidFill>
              </a:rPr>
              <a:t>Note: Some of these slides have been adapted from</a:t>
            </a:r>
          </a:p>
          <a:p>
            <a:r>
              <a:rPr lang="en-US" sz="800" dirty="0">
                <a:solidFill>
                  <a:schemeClr val="bg1">
                    <a:lumMod val="75000"/>
                  </a:schemeClr>
                </a:solidFill>
              </a:rPr>
              <a:t>slides freely available on the Internet, </a:t>
            </a:r>
            <a:r>
              <a:rPr lang="en-US" sz="800" b="1" dirty="0">
                <a:solidFill>
                  <a:srgbClr val="FF0000"/>
                </a:solidFill>
              </a:rPr>
              <a:t>geeksforgeeks</a:t>
            </a:r>
            <a:r>
              <a:rPr lang="en-US" sz="800" dirty="0">
                <a:solidFill>
                  <a:schemeClr val="bg1">
                    <a:lumMod val="75000"/>
                  </a:schemeClr>
                </a:solidFill>
              </a:rPr>
              <a:t> and also from the slides accompanying the course textbook.   </a:t>
            </a:r>
          </a:p>
        </p:txBody>
      </p:sp>
    </p:spTree>
    <p:extLst>
      <p:ext uri="{BB962C8B-B14F-4D97-AF65-F5344CB8AC3E}">
        <p14:creationId xmlns:p14="http://schemas.microsoft.com/office/powerpoint/2010/main" val="12055431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a:t>
            </a:r>
          </a:p>
        </p:txBody>
      </p:sp>
      <p:sp>
        <p:nvSpPr>
          <p:cNvPr id="3" name="Content Placeholder 2"/>
          <p:cNvSpPr>
            <a:spLocks noGrp="1"/>
          </p:cNvSpPr>
          <p:nvPr>
            <p:ph idx="1"/>
          </p:nvPr>
        </p:nvSpPr>
        <p:spPr/>
        <p:txBody>
          <a:bodyPr/>
          <a:lstStyle/>
          <a:p>
            <a:pPr marL="514350" indent="-514350">
              <a:buFont typeface="+mj-lt"/>
              <a:buAutoNum type="arabicParenR"/>
            </a:pPr>
            <a:r>
              <a:rPr lang="en-AU" dirty="0"/>
              <a:t>What is recursion?</a:t>
            </a:r>
          </a:p>
          <a:p>
            <a:pPr marL="514350" indent="-514350">
              <a:buFont typeface="+mj-lt"/>
              <a:buAutoNum type="arabicParenR"/>
            </a:pPr>
            <a:r>
              <a:rPr lang="en-AU" dirty="0"/>
              <a:t>Types of recursion</a:t>
            </a:r>
          </a:p>
          <a:p>
            <a:pPr marL="514350" indent="-514350">
              <a:buFont typeface="+mj-lt"/>
              <a:buAutoNum type="arabicParenR"/>
            </a:pPr>
            <a:r>
              <a:rPr lang="en-AU" dirty="0"/>
              <a:t>Stack Overflow</a:t>
            </a:r>
            <a:endParaRPr lang="en-AU" dirty="0">
              <a:sym typeface="Wingdings" panose="05000000000000000000" pitchFamily="2" charset="2"/>
            </a:endParaRPr>
          </a:p>
        </p:txBody>
      </p:sp>
    </p:spTree>
    <p:extLst>
      <p:ext uri="{BB962C8B-B14F-4D97-AF65-F5344CB8AC3E}">
        <p14:creationId xmlns:p14="http://schemas.microsoft.com/office/powerpoint/2010/main" val="1603229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custDataLst>
              <p:tags r:id="rId2"/>
            </p:custDataLst>
          </p:nvPr>
        </p:nvSpPr>
        <p:spPr>
          <a:xfrm>
            <a:off x="0" y="260648"/>
            <a:ext cx="8229600" cy="612775"/>
          </a:xfrm>
        </p:spPr>
        <p:txBody>
          <a:bodyPr lIns="92075" tIns="46038" rIns="92075" bIns="46038">
            <a:normAutofit/>
          </a:bodyPr>
          <a:lstStyle/>
          <a:p>
            <a:pPr eaLnBrk="1" fontAlgn="auto" hangingPunct="1">
              <a:spcAft>
                <a:spcPts val="0"/>
              </a:spcAft>
              <a:defRPr/>
            </a:pPr>
            <a:r>
              <a:rPr lang="en-US" dirty="0">
                <a:ea typeface="+mj-ea"/>
                <a:cs typeface="+mj-cs"/>
              </a:rPr>
              <a:t>What is recursion?</a:t>
            </a:r>
          </a:p>
        </p:txBody>
      </p:sp>
      <p:sp>
        <p:nvSpPr>
          <p:cNvPr id="9219" name="Rectangle 3"/>
          <p:cNvSpPr>
            <a:spLocks noGrp="1" noChangeArrowheads="1"/>
          </p:cNvSpPr>
          <p:nvPr>
            <p:ph sz="quarter" idx="1"/>
            <p:custDataLst>
              <p:tags r:id="rId3"/>
            </p:custDataLst>
          </p:nvPr>
        </p:nvSpPr>
        <p:spPr>
          <a:xfrm>
            <a:off x="395288" y="1196975"/>
            <a:ext cx="8461375" cy="5133975"/>
          </a:xfrm>
        </p:spPr>
        <p:txBody>
          <a:bodyPr lIns="92075" tIns="46038" rIns="92075" bIns="46038">
            <a:normAutofit/>
          </a:bodyPr>
          <a:lstStyle/>
          <a:p>
            <a:pPr marL="274320" indent="0" fontAlgn="auto">
              <a:spcAft>
                <a:spcPts val="0"/>
              </a:spcAft>
              <a:buNone/>
              <a:defRPr/>
            </a:pPr>
            <a:r>
              <a:rPr lang="en-US" dirty="0"/>
              <a:t>The process in which a function calls itself directly or indirectly is called recursion and the corresponding function is called as recursive function.</a:t>
            </a:r>
            <a:br>
              <a:rPr lang="en-US" sz="2800" dirty="0">
                <a:ea typeface="+mn-ea"/>
                <a:cs typeface="+mn-cs"/>
              </a:rPr>
            </a:br>
            <a:endParaRPr lang="en-US" sz="2800" dirty="0">
              <a:ea typeface="+mn-ea"/>
              <a:cs typeface="+mn-cs"/>
            </a:endParaRPr>
          </a:p>
          <a:p>
            <a:pPr marL="274320" indent="-274320" eaLnBrk="1" fontAlgn="auto" hangingPunct="1">
              <a:spcAft>
                <a:spcPts val="0"/>
              </a:spcAft>
              <a:buFont typeface="Monotype Sorts" pitchFamily="2" charset="2"/>
              <a:buNone/>
              <a:defRPr/>
            </a:pPr>
            <a:endParaRPr lang="en-US" sz="2800" dirty="0">
              <a:ea typeface="+mn-ea"/>
              <a:cs typeface="+mn-cs"/>
            </a:endParaRPr>
          </a:p>
        </p:txBody>
      </p:sp>
      <p:sp>
        <p:nvSpPr>
          <p:cNvPr id="13" name="TextBox 12"/>
          <p:cNvSpPr txBox="1"/>
          <p:nvPr/>
        </p:nvSpPr>
        <p:spPr bwMode="auto">
          <a:xfrm>
            <a:off x="6372200" y="6525344"/>
            <a:ext cx="1346844"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What is recursion?</a:t>
            </a:r>
          </a:p>
        </p:txBody>
      </p:sp>
      <p:cxnSp>
        <p:nvCxnSpPr>
          <p:cNvPr id="14" name="Straight Connector 13">
            <a:extLst>
              <a:ext uri="{FF2B5EF4-FFF2-40B4-BE49-F238E27FC236}">
                <a16:creationId xmlns:a16="http://schemas.microsoft.com/office/drawing/2014/main" id="{C20F89D4-9A73-46BB-ABC6-6A369CDE8DB6}"/>
              </a:ext>
            </a:extLst>
          </p:cNvPr>
          <p:cNvCxnSpPr>
            <a:cxnSpLocks/>
          </p:cNvCxnSpPr>
          <p:nvPr/>
        </p:nvCxnSpPr>
        <p:spPr>
          <a:xfrm>
            <a:off x="3779912" y="1628800"/>
            <a:ext cx="3672408"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pic>
        <p:nvPicPr>
          <p:cNvPr id="1026" name="Picture 2" descr="Image result for recursion">
            <a:extLst>
              <a:ext uri="{FF2B5EF4-FFF2-40B4-BE49-F238E27FC236}">
                <a16:creationId xmlns:a16="http://schemas.microsoft.com/office/drawing/2014/main" id="{01DF6CFE-BAD5-4DEB-9015-3D70F6C843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0085" y="2564904"/>
            <a:ext cx="5727387" cy="348654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1026"/>
          <p:cNvSpPr>
            <a:spLocks noGrp="1" noChangeArrowheads="1"/>
          </p:cNvSpPr>
          <p:nvPr>
            <p:ph type="title"/>
            <p:custDataLst>
              <p:tags r:id="rId2"/>
            </p:custDataLst>
          </p:nvPr>
        </p:nvSpPr>
        <p:spPr>
          <a:xfrm>
            <a:off x="16172" y="260648"/>
            <a:ext cx="8229600" cy="612775"/>
          </a:xfrm>
        </p:spPr>
        <p:txBody>
          <a:bodyPr>
            <a:normAutofit/>
          </a:bodyPr>
          <a:lstStyle/>
          <a:p>
            <a:pPr eaLnBrk="1" fontAlgn="auto" hangingPunct="1">
              <a:spcAft>
                <a:spcPts val="0"/>
              </a:spcAft>
              <a:defRPr/>
            </a:pPr>
            <a:r>
              <a:rPr lang="en-US" dirty="0">
                <a:ea typeface="+mj-ea"/>
                <a:cs typeface="+mj-cs"/>
              </a:rPr>
              <a:t>Types of Recursion</a:t>
            </a:r>
          </a:p>
        </p:txBody>
      </p:sp>
      <p:sp>
        <p:nvSpPr>
          <p:cNvPr id="19459" name="Rectangle 1027"/>
          <p:cNvSpPr>
            <a:spLocks noGrp="1" noChangeArrowheads="1"/>
          </p:cNvSpPr>
          <p:nvPr>
            <p:ph sz="quarter" idx="1"/>
            <p:custDataLst>
              <p:tags r:id="rId3"/>
            </p:custDataLst>
          </p:nvPr>
        </p:nvSpPr>
        <p:spPr>
          <a:xfrm>
            <a:off x="395536" y="1124744"/>
            <a:ext cx="8362950" cy="5248275"/>
          </a:xfrm>
        </p:spPr>
        <p:txBody>
          <a:bodyPr/>
          <a:lstStyle/>
          <a:p>
            <a:pPr marL="0" indent="0">
              <a:lnSpc>
                <a:spcPct val="90000"/>
              </a:lnSpc>
              <a:buNone/>
            </a:pPr>
            <a:r>
              <a:rPr lang="en-US" dirty="0">
                <a:latin typeface="Gill Sans MT" charset="0"/>
              </a:rPr>
              <a:t>Recursion are mainly of two types</a:t>
            </a:r>
          </a:p>
          <a:p>
            <a:pPr lvl="1">
              <a:lnSpc>
                <a:spcPct val="90000"/>
              </a:lnSpc>
              <a:buFont typeface="Courier New" panose="02070309020205020404" pitchFamily="49" charset="0"/>
              <a:buChar char="o"/>
            </a:pPr>
            <a:endParaRPr lang="en-US" dirty="0">
              <a:latin typeface="Gill Sans MT" charset="0"/>
            </a:endParaRPr>
          </a:p>
          <a:p>
            <a:pPr lvl="1">
              <a:lnSpc>
                <a:spcPct val="90000"/>
              </a:lnSpc>
              <a:buFont typeface="Courier New" panose="02070309020205020404" pitchFamily="49" charset="0"/>
              <a:buChar char="o"/>
            </a:pPr>
            <a:endParaRPr lang="en-US" dirty="0">
              <a:latin typeface="Gill Sans MT" charset="0"/>
            </a:endParaRPr>
          </a:p>
          <a:p>
            <a:pPr lvl="1">
              <a:lnSpc>
                <a:spcPct val="90000"/>
              </a:lnSpc>
              <a:buFont typeface="Courier New" panose="02070309020205020404" pitchFamily="49" charset="0"/>
              <a:buChar char="o"/>
            </a:pPr>
            <a:r>
              <a:rPr lang="en-US" dirty="0">
                <a:latin typeface="Gill Sans MT" charset="0"/>
              </a:rPr>
              <a:t>Direct Recursion</a:t>
            </a:r>
          </a:p>
          <a:p>
            <a:pPr marL="247650" lvl="1" indent="0">
              <a:lnSpc>
                <a:spcPct val="90000"/>
              </a:lnSpc>
              <a:buNone/>
            </a:pPr>
            <a:endParaRPr lang="en-US" dirty="0">
              <a:latin typeface="Gill Sans MT" charset="0"/>
            </a:endParaRPr>
          </a:p>
          <a:p>
            <a:pPr lvl="1">
              <a:lnSpc>
                <a:spcPct val="90000"/>
              </a:lnSpc>
              <a:buFont typeface="Courier New" panose="02070309020205020404" pitchFamily="49" charset="0"/>
              <a:buChar char="o"/>
            </a:pPr>
            <a:endParaRPr lang="en-US" dirty="0">
              <a:latin typeface="Gill Sans MT" charset="0"/>
            </a:endParaRPr>
          </a:p>
          <a:p>
            <a:pPr lvl="1">
              <a:lnSpc>
                <a:spcPct val="90000"/>
              </a:lnSpc>
              <a:buFont typeface="Courier New" panose="02070309020205020404" pitchFamily="49" charset="0"/>
              <a:buChar char="o"/>
            </a:pPr>
            <a:r>
              <a:rPr lang="en-US" dirty="0">
                <a:latin typeface="Gill Sans MT" charset="0"/>
              </a:rPr>
              <a:t>Indirect Recursion</a:t>
            </a:r>
          </a:p>
        </p:txBody>
      </p:sp>
      <p:sp>
        <p:nvSpPr>
          <p:cNvPr id="4" name="TextBox 3"/>
          <p:cNvSpPr txBox="1"/>
          <p:nvPr/>
        </p:nvSpPr>
        <p:spPr bwMode="auto">
          <a:xfrm>
            <a:off x="6372200" y="6525344"/>
            <a:ext cx="1266693"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Recursion Types</a:t>
            </a:r>
          </a:p>
        </p:txBody>
      </p:sp>
      <p:sp>
        <p:nvSpPr>
          <p:cNvPr id="3" name="TextBox 2">
            <a:extLst>
              <a:ext uri="{FF2B5EF4-FFF2-40B4-BE49-F238E27FC236}">
                <a16:creationId xmlns:a16="http://schemas.microsoft.com/office/drawing/2014/main" id="{A8F92AA4-0FB1-42D6-A324-AD8815DF629B}"/>
              </a:ext>
            </a:extLst>
          </p:cNvPr>
          <p:cNvSpPr txBox="1"/>
          <p:nvPr/>
        </p:nvSpPr>
        <p:spPr bwMode="auto">
          <a:xfrm>
            <a:off x="3877902" y="1628800"/>
            <a:ext cx="2134258" cy="3441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AU" sz="2000" kern="0" dirty="0">
                <a:latin typeface="Arial" pitchFamily="34" charset="0"/>
                <a:cs typeface="Arial" pitchFamily="34" charset="0"/>
              </a:rPr>
              <a:t>Tail Recursion</a:t>
            </a:r>
          </a:p>
        </p:txBody>
      </p:sp>
      <p:cxnSp>
        <p:nvCxnSpPr>
          <p:cNvPr id="6" name="Straight Arrow Connector 5">
            <a:extLst>
              <a:ext uri="{FF2B5EF4-FFF2-40B4-BE49-F238E27FC236}">
                <a16:creationId xmlns:a16="http://schemas.microsoft.com/office/drawing/2014/main" id="{0F0986DE-56C8-47B1-B30E-F3C2821BDF3D}"/>
              </a:ext>
            </a:extLst>
          </p:cNvPr>
          <p:cNvCxnSpPr>
            <a:cxnSpLocks/>
            <a:endCxn id="3" idx="1"/>
          </p:cNvCxnSpPr>
          <p:nvPr/>
        </p:nvCxnSpPr>
        <p:spPr bwMode="auto">
          <a:xfrm flipV="1">
            <a:off x="2987824" y="1800864"/>
            <a:ext cx="890078" cy="791911"/>
          </a:xfrm>
          <a:prstGeom prst="straightConnector1">
            <a:avLst/>
          </a:prstGeom>
          <a:noFill/>
          <a:ln w="22225" cap="flat" cmpd="sng" algn="ctr">
            <a:solidFill>
              <a:srgbClr val="C00000"/>
            </a:solidFill>
            <a:prstDash val="dashDot"/>
            <a:round/>
            <a:headEnd type="none" w="med" len="med"/>
            <a:tailEnd type="triangle"/>
          </a:ln>
          <a:effectLst/>
        </p:spPr>
      </p:cxnSp>
      <p:sp>
        <p:nvSpPr>
          <p:cNvPr id="11" name="TextBox 10">
            <a:extLst>
              <a:ext uri="{FF2B5EF4-FFF2-40B4-BE49-F238E27FC236}">
                <a16:creationId xmlns:a16="http://schemas.microsoft.com/office/drawing/2014/main" id="{A4FA10A7-FC8B-44AA-B6FF-7278063B19C9}"/>
              </a:ext>
            </a:extLst>
          </p:cNvPr>
          <p:cNvSpPr txBox="1"/>
          <p:nvPr/>
        </p:nvSpPr>
        <p:spPr bwMode="auto">
          <a:xfrm>
            <a:off x="3877902" y="2076760"/>
            <a:ext cx="2134258" cy="3441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AU" sz="2000" kern="0" dirty="0">
                <a:latin typeface="Arial" pitchFamily="34" charset="0"/>
                <a:cs typeface="Arial" pitchFamily="34" charset="0"/>
              </a:rPr>
              <a:t>Head Recursion</a:t>
            </a:r>
          </a:p>
        </p:txBody>
      </p:sp>
      <p:sp>
        <p:nvSpPr>
          <p:cNvPr id="12" name="TextBox 11">
            <a:extLst>
              <a:ext uri="{FF2B5EF4-FFF2-40B4-BE49-F238E27FC236}">
                <a16:creationId xmlns:a16="http://schemas.microsoft.com/office/drawing/2014/main" id="{A6EE04FD-D168-4652-8C7F-524060ED95F5}"/>
              </a:ext>
            </a:extLst>
          </p:cNvPr>
          <p:cNvSpPr txBox="1"/>
          <p:nvPr/>
        </p:nvSpPr>
        <p:spPr bwMode="auto">
          <a:xfrm>
            <a:off x="3877902" y="2508808"/>
            <a:ext cx="2134258" cy="3441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AU" sz="2000" kern="0" dirty="0">
                <a:latin typeface="Arial" pitchFamily="34" charset="0"/>
                <a:cs typeface="Arial" pitchFamily="34" charset="0"/>
              </a:rPr>
              <a:t>Tree Recursion</a:t>
            </a:r>
          </a:p>
        </p:txBody>
      </p:sp>
      <p:sp>
        <p:nvSpPr>
          <p:cNvPr id="13" name="TextBox 12">
            <a:extLst>
              <a:ext uri="{FF2B5EF4-FFF2-40B4-BE49-F238E27FC236}">
                <a16:creationId xmlns:a16="http://schemas.microsoft.com/office/drawing/2014/main" id="{7013C787-DF2B-4824-B0D3-38027A497CD1}"/>
              </a:ext>
            </a:extLst>
          </p:cNvPr>
          <p:cNvSpPr txBox="1"/>
          <p:nvPr/>
        </p:nvSpPr>
        <p:spPr bwMode="auto">
          <a:xfrm>
            <a:off x="3851920" y="2996952"/>
            <a:ext cx="2376264" cy="3441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AU" sz="2000" kern="0" dirty="0">
                <a:latin typeface="Arial" pitchFamily="34" charset="0"/>
                <a:cs typeface="Arial" pitchFamily="34" charset="0"/>
              </a:rPr>
              <a:t>Nested Recursion</a:t>
            </a:r>
          </a:p>
        </p:txBody>
      </p:sp>
      <p:cxnSp>
        <p:nvCxnSpPr>
          <p:cNvPr id="15" name="Straight Arrow Connector 14">
            <a:extLst>
              <a:ext uri="{FF2B5EF4-FFF2-40B4-BE49-F238E27FC236}">
                <a16:creationId xmlns:a16="http://schemas.microsoft.com/office/drawing/2014/main" id="{DDC4B6A2-3E26-4B5E-9974-F88313CB3678}"/>
              </a:ext>
            </a:extLst>
          </p:cNvPr>
          <p:cNvCxnSpPr>
            <a:cxnSpLocks/>
            <a:endCxn id="11" idx="1"/>
          </p:cNvCxnSpPr>
          <p:nvPr/>
        </p:nvCxnSpPr>
        <p:spPr bwMode="auto">
          <a:xfrm flipV="1">
            <a:off x="2987824" y="2248824"/>
            <a:ext cx="890078" cy="437806"/>
          </a:xfrm>
          <a:prstGeom prst="straightConnector1">
            <a:avLst/>
          </a:prstGeom>
          <a:noFill/>
          <a:ln w="22225" cap="flat" cmpd="sng" algn="ctr">
            <a:solidFill>
              <a:srgbClr val="C00000"/>
            </a:solidFill>
            <a:prstDash val="dashDot"/>
            <a:round/>
            <a:headEnd type="none" w="med" len="med"/>
            <a:tailEnd type="triangle"/>
          </a:ln>
          <a:effectLst/>
        </p:spPr>
      </p:cxnSp>
      <p:cxnSp>
        <p:nvCxnSpPr>
          <p:cNvPr id="18" name="Straight Arrow Connector 17">
            <a:extLst>
              <a:ext uri="{FF2B5EF4-FFF2-40B4-BE49-F238E27FC236}">
                <a16:creationId xmlns:a16="http://schemas.microsoft.com/office/drawing/2014/main" id="{BE0850F5-C9E2-4284-9E02-B4D4138C38D1}"/>
              </a:ext>
            </a:extLst>
          </p:cNvPr>
          <p:cNvCxnSpPr>
            <a:cxnSpLocks/>
            <a:endCxn id="12" idx="1"/>
          </p:cNvCxnSpPr>
          <p:nvPr/>
        </p:nvCxnSpPr>
        <p:spPr bwMode="auto">
          <a:xfrm flipV="1">
            <a:off x="2987824" y="2680872"/>
            <a:ext cx="890078" cy="47434"/>
          </a:xfrm>
          <a:prstGeom prst="straightConnector1">
            <a:avLst/>
          </a:prstGeom>
          <a:noFill/>
          <a:ln w="22225" cap="flat" cmpd="sng" algn="ctr">
            <a:solidFill>
              <a:srgbClr val="C00000"/>
            </a:solidFill>
            <a:prstDash val="dashDot"/>
            <a:round/>
            <a:headEnd type="none" w="med" len="med"/>
            <a:tailEnd type="triangle"/>
          </a:ln>
          <a:effectLst/>
        </p:spPr>
      </p:cxnSp>
      <p:cxnSp>
        <p:nvCxnSpPr>
          <p:cNvPr id="19" name="Straight Arrow Connector 18">
            <a:extLst>
              <a:ext uri="{FF2B5EF4-FFF2-40B4-BE49-F238E27FC236}">
                <a16:creationId xmlns:a16="http://schemas.microsoft.com/office/drawing/2014/main" id="{B48E49A8-7BD6-4D5D-A396-84B7B026C1D9}"/>
              </a:ext>
            </a:extLst>
          </p:cNvPr>
          <p:cNvCxnSpPr>
            <a:cxnSpLocks/>
            <a:endCxn id="13" idx="1"/>
          </p:cNvCxnSpPr>
          <p:nvPr/>
        </p:nvCxnSpPr>
        <p:spPr bwMode="auto">
          <a:xfrm>
            <a:off x="2987824" y="2728305"/>
            <a:ext cx="864096" cy="440711"/>
          </a:xfrm>
          <a:prstGeom prst="straightConnector1">
            <a:avLst/>
          </a:prstGeom>
          <a:noFill/>
          <a:ln w="22225" cap="flat" cmpd="sng" algn="ctr">
            <a:solidFill>
              <a:srgbClr val="C00000"/>
            </a:solidFill>
            <a:prstDash val="dashDot"/>
            <a:round/>
            <a:headEnd type="none" w="med" len="med"/>
            <a:tailEnd type="triangle"/>
          </a:ln>
          <a:effectLst/>
        </p:spPr>
      </p:cxnSp>
    </p:spTree>
    <p:custDataLst>
      <p:tags r:id="rId1"/>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1026"/>
          <p:cNvSpPr>
            <a:spLocks noGrp="1" noChangeArrowheads="1"/>
          </p:cNvSpPr>
          <p:nvPr>
            <p:ph type="title"/>
            <p:custDataLst>
              <p:tags r:id="rId2"/>
            </p:custDataLst>
          </p:nvPr>
        </p:nvSpPr>
        <p:spPr>
          <a:xfrm>
            <a:off x="16172" y="260648"/>
            <a:ext cx="8229600" cy="612775"/>
          </a:xfrm>
        </p:spPr>
        <p:txBody>
          <a:bodyPr>
            <a:normAutofit/>
          </a:bodyPr>
          <a:lstStyle/>
          <a:p>
            <a:pPr eaLnBrk="1" fontAlgn="auto" hangingPunct="1">
              <a:spcAft>
                <a:spcPts val="0"/>
              </a:spcAft>
              <a:defRPr/>
            </a:pPr>
            <a:r>
              <a:rPr lang="en-US" dirty="0">
                <a:ea typeface="+mj-ea"/>
                <a:cs typeface="+mj-cs"/>
              </a:rPr>
              <a:t>Direct Recursion: Tail Recursion</a:t>
            </a:r>
          </a:p>
        </p:txBody>
      </p:sp>
      <p:sp>
        <p:nvSpPr>
          <p:cNvPr id="19459" name="Rectangle 1027"/>
          <p:cNvSpPr>
            <a:spLocks noGrp="1" noChangeArrowheads="1"/>
          </p:cNvSpPr>
          <p:nvPr>
            <p:ph sz="quarter" idx="1"/>
            <p:custDataLst>
              <p:tags r:id="rId3"/>
            </p:custDataLst>
          </p:nvPr>
        </p:nvSpPr>
        <p:spPr>
          <a:xfrm>
            <a:off x="395536" y="980728"/>
            <a:ext cx="8362950" cy="5392292"/>
          </a:xfrm>
        </p:spPr>
        <p:txBody>
          <a:bodyPr/>
          <a:lstStyle/>
          <a:p>
            <a:pPr marL="0" indent="0">
              <a:lnSpc>
                <a:spcPct val="90000"/>
              </a:lnSpc>
              <a:buNone/>
            </a:pPr>
            <a:r>
              <a:rPr lang="en-US" dirty="0">
                <a:latin typeface="Gill Sans MT" charset="0"/>
              </a:rPr>
              <a:t>If a recursive function calling itself and that recursive call is the last statement in the function then it’s known as Tail Recursion. After that call the recursive function performs nothing.</a:t>
            </a:r>
          </a:p>
        </p:txBody>
      </p:sp>
      <p:sp>
        <p:nvSpPr>
          <p:cNvPr id="4" name="TextBox 3"/>
          <p:cNvSpPr txBox="1"/>
          <p:nvPr/>
        </p:nvSpPr>
        <p:spPr bwMode="auto">
          <a:xfrm>
            <a:off x="6372200" y="6525344"/>
            <a:ext cx="1151277"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Tail Recursion</a:t>
            </a:r>
          </a:p>
        </p:txBody>
      </p:sp>
      <p:pic>
        <p:nvPicPr>
          <p:cNvPr id="5" name="Picture 4">
            <a:extLst>
              <a:ext uri="{FF2B5EF4-FFF2-40B4-BE49-F238E27FC236}">
                <a16:creationId xmlns:a16="http://schemas.microsoft.com/office/drawing/2014/main" id="{C552A0BC-A626-457D-9FFC-ABD1B4A232BC}"/>
              </a:ext>
            </a:extLst>
          </p:cNvPr>
          <p:cNvPicPr>
            <a:picLocks noChangeAspect="1"/>
          </p:cNvPicPr>
          <p:nvPr/>
        </p:nvPicPr>
        <p:blipFill>
          <a:blip r:embed="rId6"/>
          <a:stretch>
            <a:fillRect/>
          </a:stretch>
        </p:blipFill>
        <p:spPr>
          <a:xfrm>
            <a:off x="539552" y="2132856"/>
            <a:ext cx="3286125" cy="3848100"/>
          </a:xfrm>
          <a:prstGeom prst="rect">
            <a:avLst/>
          </a:prstGeom>
        </p:spPr>
      </p:pic>
      <p:sp>
        <p:nvSpPr>
          <p:cNvPr id="8" name="TextBox 7">
            <a:extLst>
              <a:ext uri="{FF2B5EF4-FFF2-40B4-BE49-F238E27FC236}">
                <a16:creationId xmlns:a16="http://schemas.microsoft.com/office/drawing/2014/main" id="{040354F3-DE1C-4446-815F-531C7040B84A}"/>
              </a:ext>
            </a:extLst>
          </p:cNvPr>
          <p:cNvSpPr txBox="1"/>
          <p:nvPr/>
        </p:nvSpPr>
        <p:spPr bwMode="auto">
          <a:xfrm>
            <a:off x="3395116" y="2273039"/>
            <a:ext cx="3673772" cy="6519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AU" sz="2000" kern="0" dirty="0">
                <a:solidFill>
                  <a:srgbClr val="FF0000"/>
                </a:solidFill>
                <a:latin typeface="Arial" pitchFamily="34" charset="0"/>
                <a:cs typeface="Arial" pitchFamily="34" charset="0"/>
              </a:rPr>
              <a:t>What is the output of this code fragment?</a:t>
            </a:r>
          </a:p>
        </p:txBody>
      </p:sp>
      <p:pic>
        <p:nvPicPr>
          <p:cNvPr id="9" name="Picture 8">
            <a:extLst>
              <a:ext uri="{FF2B5EF4-FFF2-40B4-BE49-F238E27FC236}">
                <a16:creationId xmlns:a16="http://schemas.microsoft.com/office/drawing/2014/main" id="{A31BA2DF-3DA6-4C7A-8902-CBCD33FB057E}"/>
              </a:ext>
            </a:extLst>
          </p:cNvPr>
          <p:cNvPicPr>
            <a:picLocks noChangeAspect="1"/>
          </p:cNvPicPr>
          <p:nvPr/>
        </p:nvPicPr>
        <p:blipFill>
          <a:blip r:embed="rId7"/>
          <a:stretch>
            <a:fillRect/>
          </a:stretch>
        </p:blipFill>
        <p:spPr>
          <a:xfrm>
            <a:off x="3548514" y="3053974"/>
            <a:ext cx="2823686" cy="263863"/>
          </a:xfrm>
          <a:prstGeom prst="rect">
            <a:avLst/>
          </a:prstGeom>
        </p:spPr>
      </p:pic>
      <p:sp>
        <p:nvSpPr>
          <p:cNvPr id="10" name="TextBox 9">
            <a:extLst>
              <a:ext uri="{FF2B5EF4-FFF2-40B4-BE49-F238E27FC236}">
                <a16:creationId xmlns:a16="http://schemas.microsoft.com/office/drawing/2014/main" id="{78E9A830-D42E-4F4A-BDD3-16ABA099508D}"/>
              </a:ext>
            </a:extLst>
          </p:cNvPr>
          <p:cNvSpPr txBox="1"/>
          <p:nvPr/>
        </p:nvSpPr>
        <p:spPr bwMode="auto">
          <a:xfrm>
            <a:off x="3859965" y="3562783"/>
            <a:ext cx="4720148" cy="9596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US" sz="2000" kern="0" dirty="0">
                <a:solidFill>
                  <a:srgbClr val="FF0000"/>
                </a:solidFill>
                <a:latin typeface="Arial" pitchFamily="34" charset="0"/>
                <a:cs typeface="Arial" pitchFamily="34" charset="0"/>
              </a:rPr>
              <a:t>Can you draw a tracing tree showing how the calls are made and how the outputs are produced?</a:t>
            </a:r>
            <a:endParaRPr lang="en-AU" sz="2000" kern="0" dirty="0">
              <a:solidFill>
                <a:srgbClr val="FF00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5AEF4C46-2703-43C3-BDB8-C0BA225882DE}"/>
              </a:ext>
            </a:extLst>
          </p:cNvPr>
          <p:cNvSpPr txBox="1"/>
          <p:nvPr/>
        </p:nvSpPr>
        <p:spPr bwMode="auto">
          <a:xfrm>
            <a:off x="2955386" y="4767411"/>
            <a:ext cx="5506907" cy="6519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US" sz="2000" kern="0" dirty="0">
                <a:solidFill>
                  <a:srgbClr val="FF0000"/>
                </a:solidFill>
                <a:latin typeface="Arial" pitchFamily="34" charset="0"/>
                <a:cs typeface="Arial" pitchFamily="34" charset="0"/>
              </a:rPr>
              <a:t>What is the time and space complexity of this code fragment (tail recursion)?</a:t>
            </a:r>
            <a:endParaRPr lang="en-AU" sz="2000" kern="0" dirty="0">
              <a:solidFill>
                <a:srgbClr val="FF0000"/>
              </a:solidFill>
              <a:latin typeface="Arial" pitchFamily="34" charset="0"/>
              <a:cs typeface="Arial" pitchFamily="34" charset="0"/>
            </a:endParaRPr>
          </a:p>
        </p:txBody>
      </p:sp>
      <p:pic>
        <p:nvPicPr>
          <p:cNvPr id="3" name="Picture 2">
            <a:extLst>
              <a:ext uri="{FF2B5EF4-FFF2-40B4-BE49-F238E27FC236}">
                <a16:creationId xmlns:a16="http://schemas.microsoft.com/office/drawing/2014/main" id="{D1F51B5D-9B68-4AAF-8B58-5749C93D6D1A}"/>
              </a:ext>
            </a:extLst>
          </p:cNvPr>
          <p:cNvPicPr>
            <a:picLocks noChangeAspect="1"/>
          </p:cNvPicPr>
          <p:nvPr/>
        </p:nvPicPr>
        <p:blipFill>
          <a:blip r:embed="rId8"/>
          <a:stretch>
            <a:fillRect/>
          </a:stretch>
        </p:blipFill>
        <p:spPr>
          <a:xfrm>
            <a:off x="3976038" y="5498458"/>
            <a:ext cx="2971800" cy="495300"/>
          </a:xfrm>
          <a:prstGeom prst="rect">
            <a:avLst/>
          </a:prstGeom>
        </p:spPr>
      </p:pic>
    </p:spTree>
    <p:custDataLst>
      <p:tags r:id="rId1"/>
    </p:custDataLst>
    <p:extLst>
      <p:ext uri="{BB962C8B-B14F-4D97-AF65-F5344CB8AC3E}">
        <p14:creationId xmlns:p14="http://schemas.microsoft.com/office/powerpoint/2010/main" val="3629040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1026"/>
          <p:cNvSpPr>
            <a:spLocks noGrp="1" noChangeArrowheads="1"/>
          </p:cNvSpPr>
          <p:nvPr>
            <p:ph type="title"/>
            <p:custDataLst>
              <p:tags r:id="rId2"/>
            </p:custDataLst>
          </p:nvPr>
        </p:nvSpPr>
        <p:spPr>
          <a:xfrm>
            <a:off x="16172" y="260648"/>
            <a:ext cx="8229600" cy="612775"/>
          </a:xfrm>
        </p:spPr>
        <p:txBody>
          <a:bodyPr>
            <a:normAutofit/>
          </a:bodyPr>
          <a:lstStyle/>
          <a:p>
            <a:pPr eaLnBrk="1" fontAlgn="auto" hangingPunct="1">
              <a:spcAft>
                <a:spcPts val="0"/>
              </a:spcAft>
              <a:defRPr/>
            </a:pPr>
            <a:r>
              <a:rPr lang="en-US" dirty="0">
                <a:ea typeface="+mj-ea"/>
                <a:cs typeface="+mj-cs"/>
              </a:rPr>
              <a:t>Direct Recursion: Tail Recursion (Contd.)</a:t>
            </a:r>
          </a:p>
        </p:txBody>
      </p:sp>
      <p:sp>
        <p:nvSpPr>
          <p:cNvPr id="19459" name="Rectangle 1027"/>
          <p:cNvSpPr>
            <a:spLocks noGrp="1" noChangeArrowheads="1"/>
          </p:cNvSpPr>
          <p:nvPr>
            <p:ph sz="quarter" idx="1"/>
            <p:custDataLst>
              <p:tags r:id="rId3"/>
            </p:custDataLst>
          </p:nvPr>
        </p:nvSpPr>
        <p:spPr>
          <a:xfrm>
            <a:off x="395536" y="980728"/>
            <a:ext cx="8362950" cy="5392292"/>
          </a:xfrm>
        </p:spPr>
        <p:txBody>
          <a:bodyPr/>
          <a:lstStyle/>
          <a:p>
            <a:pPr marL="0" indent="0">
              <a:lnSpc>
                <a:spcPct val="90000"/>
              </a:lnSpc>
              <a:buNone/>
            </a:pPr>
            <a:endParaRPr lang="en-US" dirty="0">
              <a:latin typeface="Gill Sans MT" charset="0"/>
            </a:endParaRPr>
          </a:p>
        </p:txBody>
      </p:sp>
      <p:sp>
        <p:nvSpPr>
          <p:cNvPr id="4" name="TextBox 3"/>
          <p:cNvSpPr txBox="1"/>
          <p:nvPr/>
        </p:nvSpPr>
        <p:spPr bwMode="auto">
          <a:xfrm>
            <a:off x="6372200" y="6525344"/>
            <a:ext cx="1151277"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Tail Recursion</a:t>
            </a:r>
          </a:p>
        </p:txBody>
      </p:sp>
      <p:pic>
        <p:nvPicPr>
          <p:cNvPr id="5" name="Picture 4">
            <a:extLst>
              <a:ext uri="{FF2B5EF4-FFF2-40B4-BE49-F238E27FC236}">
                <a16:creationId xmlns:a16="http://schemas.microsoft.com/office/drawing/2014/main" id="{C552A0BC-A626-457D-9FFC-ABD1B4A232BC}"/>
              </a:ext>
            </a:extLst>
          </p:cNvPr>
          <p:cNvPicPr>
            <a:picLocks noChangeAspect="1"/>
          </p:cNvPicPr>
          <p:nvPr/>
        </p:nvPicPr>
        <p:blipFill>
          <a:blip r:embed="rId6"/>
          <a:stretch>
            <a:fillRect/>
          </a:stretch>
        </p:blipFill>
        <p:spPr>
          <a:xfrm>
            <a:off x="472129" y="1484784"/>
            <a:ext cx="3286125" cy="3848100"/>
          </a:xfrm>
          <a:prstGeom prst="rect">
            <a:avLst/>
          </a:prstGeom>
        </p:spPr>
      </p:pic>
      <p:sp>
        <p:nvSpPr>
          <p:cNvPr id="10" name="TextBox 9">
            <a:extLst>
              <a:ext uri="{FF2B5EF4-FFF2-40B4-BE49-F238E27FC236}">
                <a16:creationId xmlns:a16="http://schemas.microsoft.com/office/drawing/2014/main" id="{78E9A830-D42E-4F4A-BDD3-16ABA099508D}"/>
              </a:ext>
            </a:extLst>
          </p:cNvPr>
          <p:cNvSpPr txBox="1"/>
          <p:nvPr/>
        </p:nvSpPr>
        <p:spPr bwMode="auto">
          <a:xfrm>
            <a:off x="3348765" y="1060035"/>
            <a:ext cx="4720148" cy="9596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US" sz="2000" kern="0" dirty="0">
                <a:solidFill>
                  <a:srgbClr val="FF0000"/>
                </a:solidFill>
                <a:latin typeface="Arial" pitchFamily="34" charset="0"/>
                <a:cs typeface="Arial" pitchFamily="34" charset="0"/>
              </a:rPr>
              <a:t>Can you draw a tracing tree showing how the calls are made and how the outputs are produced?</a:t>
            </a:r>
            <a:endParaRPr lang="en-AU" sz="2000" kern="0" dirty="0">
              <a:solidFill>
                <a:srgbClr val="FF0000"/>
              </a:solidFill>
              <a:latin typeface="Arial" pitchFamily="34" charset="0"/>
              <a:cs typeface="Arial" pitchFamily="34" charset="0"/>
            </a:endParaRPr>
          </a:p>
        </p:txBody>
      </p:sp>
      <p:pic>
        <p:nvPicPr>
          <p:cNvPr id="3" name="Picture 2">
            <a:extLst>
              <a:ext uri="{FF2B5EF4-FFF2-40B4-BE49-F238E27FC236}">
                <a16:creationId xmlns:a16="http://schemas.microsoft.com/office/drawing/2014/main" id="{ACA193F6-5FD0-4A77-B924-DA3A1AD40C4A}"/>
              </a:ext>
            </a:extLst>
          </p:cNvPr>
          <p:cNvPicPr>
            <a:picLocks noChangeAspect="1"/>
          </p:cNvPicPr>
          <p:nvPr/>
        </p:nvPicPr>
        <p:blipFill>
          <a:blip r:embed="rId7"/>
          <a:stretch>
            <a:fillRect/>
          </a:stretch>
        </p:blipFill>
        <p:spPr>
          <a:xfrm>
            <a:off x="3982008" y="2097473"/>
            <a:ext cx="3137290" cy="3059720"/>
          </a:xfrm>
          <a:prstGeom prst="rect">
            <a:avLst/>
          </a:prstGeom>
        </p:spPr>
      </p:pic>
    </p:spTree>
    <p:custDataLst>
      <p:tags r:id="rId1"/>
    </p:custDataLst>
    <p:extLst>
      <p:ext uri="{BB962C8B-B14F-4D97-AF65-F5344CB8AC3E}">
        <p14:creationId xmlns:p14="http://schemas.microsoft.com/office/powerpoint/2010/main" val="512957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1026"/>
          <p:cNvSpPr>
            <a:spLocks noGrp="1" noChangeArrowheads="1"/>
          </p:cNvSpPr>
          <p:nvPr>
            <p:ph type="title"/>
            <p:custDataLst>
              <p:tags r:id="rId2"/>
            </p:custDataLst>
          </p:nvPr>
        </p:nvSpPr>
        <p:spPr>
          <a:xfrm>
            <a:off x="16172" y="260648"/>
            <a:ext cx="8229600" cy="612775"/>
          </a:xfrm>
        </p:spPr>
        <p:txBody>
          <a:bodyPr>
            <a:normAutofit/>
          </a:bodyPr>
          <a:lstStyle/>
          <a:p>
            <a:pPr eaLnBrk="1" fontAlgn="auto" hangingPunct="1">
              <a:spcAft>
                <a:spcPts val="0"/>
              </a:spcAft>
              <a:defRPr/>
            </a:pPr>
            <a:r>
              <a:rPr lang="en-US" dirty="0">
                <a:ea typeface="+mj-ea"/>
                <a:cs typeface="+mj-cs"/>
              </a:rPr>
              <a:t>Direct Recursion: Tail Recursion (Contd.)</a:t>
            </a:r>
          </a:p>
        </p:txBody>
      </p:sp>
      <p:sp>
        <p:nvSpPr>
          <p:cNvPr id="19459" name="Rectangle 1027"/>
          <p:cNvSpPr>
            <a:spLocks noGrp="1" noChangeArrowheads="1"/>
          </p:cNvSpPr>
          <p:nvPr>
            <p:ph sz="quarter" idx="1"/>
            <p:custDataLst>
              <p:tags r:id="rId3"/>
            </p:custDataLst>
          </p:nvPr>
        </p:nvSpPr>
        <p:spPr>
          <a:xfrm>
            <a:off x="395536" y="980728"/>
            <a:ext cx="8362950" cy="5392292"/>
          </a:xfrm>
        </p:spPr>
        <p:txBody>
          <a:bodyPr/>
          <a:lstStyle/>
          <a:p>
            <a:pPr marL="0" indent="0">
              <a:lnSpc>
                <a:spcPct val="90000"/>
              </a:lnSpc>
              <a:buNone/>
            </a:pPr>
            <a:endParaRPr lang="en-US" dirty="0">
              <a:latin typeface="Gill Sans MT" charset="0"/>
            </a:endParaRPr>
          </a:p>
        </p:txBody>
      </p:sp>
      <p:sp>
        <p:nvSpPr>
          <p:cNvPr id="4" name="TextBox 3"/>
          <p:cNvSpPr txBox="1"/>
          <p:nvPr/>
        </p:nvSpPr>
        <p:spPr bwMode="auto">
          <a:xfrm>
            <a:off x="6372200" y="6525344"/>
            <a:ext cx="1151277"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Tail Recursion</a:t>
            </a:r>
          </a:p>
        </p:txBody>
      </p:sp>
      <p:pic>
        <p:nvPicPr>
          <p:cNvPr id="5" name="Picture 4">
            <a:extLst>
              <a:ext uri="{FF2B5EF4-FFF2-40B4-BE49-F238E27FC236}">
                <a16:creationId xmlns:a16="http://schemas.microsoft.com/office/drawing/2014/main" id="{C552A0BC-A626-457D-9FFC-ABD1B4A232BC}"/>
              </a:ext>
            </a:extLst>
          </p:cNvPr>
          <p:cNvPicPr>
            <a:picLocks noChangeAspect="1"/>
          </p:cNvPicPr>
          <p:nvPr/>
        </p:nvPicPr>
        <p:blipFill>
          <a:blip r:embed="rId6"/>
          <a:stretch>
            <a:fillRect/>
          </a:stretch>
        </p:blipFill>
        <p:spPr>
          <a:xfrm>
            <a:off x="472129" y="1484784"/>
            <a:ext cx="3286125" cy="3848100"/>
          </a:xfrm>
          <a:prstGeom prst="rect">
            <a:avLst/>
          </a:prstGeom>
        </p:spPr>
      </p:pic>
      <p:sp>
        <p:nvSpPr>
          <p:cNvPr id="8" name="TextBox 7">
            <a:extLst>
              <a:ext uri="{FF2B5EF4-FFF2-40B4-BE49-F238E27FC236}">
                <a16:creationId xmlns:a16="http://schemas.microsoft.com/office/drawing/2014/main" id="{7BE86579-F072-4366-B720-C657F17407FC}"/>
              </a:ext>
            </a:extLst>
          </p:cNvPr>
          <p:cNvSpPr txBox="1"/>
          <p:nvPr/>
        </p:nvSpPr>
        <p:spPr bwMode="auto">
          <a:xfrm>
            <a:off x="3285867" y="1138307"/>
            <a:ext cx="5506907" cy="6519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US" sz="2000" kern="0" dirty="0">
                <a:solidFill>
                  <a:srgbClr val="FF0000"/>
                </a:solidFill>
                <a:latin typeface="Arial" pitchFamily="34" charset="0"/>
                <a:cs typeface="Arial" pitchFamily="34" charset="0"/>
              </a:rPr>
              <a:t>What is the time and space complexity of this code fragment (tail recursion)?</a:t>
            </a:r>
            <a:endParaRPr lang="en-AU" sz="2000" kern="0" dirty="0">
              <a:solidFill>
                <a:srgbClr val="FF00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E7D6B20B-3EC7-49CC-A61A-111CE4C226EF}"/>
              </a:ext>
            </a:extLst>
          </p:cNvPr>
          <p:cNvSpPr txBox="1"/>
          <p:nvPr/>
        </p:nvSpPr>
        <p:spPr bwMode="auto">
          <a:xfrm>
            <a:off x="3504917" y="2598835"/>
            <a:ext cx="5506907" cy="6519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US" sz="2000" kern="0" dirty="0">
                <a:solidFill>
                  <a:srgbClr val="FF0000"/>
                </a:solidFill>
                <a:latin typeface="Arial" pitchFamily="34" charset="0"/>
                <a:cs typeface="Arial" pitchFamily="34" charset="0"/>
              </a:rPr>
              <a:t>Can we rewrite this code fragment to have better space complexity?</a:t>
            </a:r>
            <a:endParaRPr lang="en-AU" sz="2000" kern="0" dirty="0">
              <a:solidFill>
                <a:srgbClr val="FF0000"/>
              </a:solidFill>
              <a:latin typeface="Arial" pitchFamily="34" charset="0"/>
              <a:cs typeface="Arial" pitchFamily="34" charset="0"/>
            </a:endParaRPr>
          </a:p>
        </p:txBody>
      </p:sp>
      <p:pic>
        <p:nvPicPr>
          <p:cNvPr id="12" name="Picture 11">
            <a:extLst>
              <a:ext uri="{FF2B5EF4-FFF2-40B4-BE49-F238E27FC236}">
                <a16:creationId xmlns:a16="http://schemas.microsoft.com/office/drawing/2014/main" id="{C97854E2-5E7A-4709-BDB7-8843956A6AE7}"/>
              </a:ext>
            </a:extLst>
          </p:cNvPr>
          <p:cNvPicPr>
            <a:picLocks noChangeAspect="1"/>
          </p:cNvPicPr>
          <p:nvPr/>
        </p:nvPicPr>
        <p:blipFill>
          <a:blip r:embed="rId7"/>
          <a:stretch>
            <a:fillRect/>
          </a:stretch>
        </p:blipFill>
        <p:spPr>
          <a:xfrm>
            <a:off x="4121820" y="1996230"/>
            <a:ext cx="2971800" cy="495300"/>
          </a:xfrm>
          <a:prstGeom prst="rect">
            <a:avLst/>
          </a:prstGeom>
        </p:spPr>
      </p:pic>
      <p:pic>
        <p:nvPicPr>
          <p:cNvPr id="2" name="Picture 1">
            <a:extLst>
              <a:ext uri="{FF2B5EF4-FFF2-40B4-BE49-F238E27FC236}">
                <a16:creationId xmlns:a16="http://schemas.microsoft.com/office/drawing/2014/main" id="{33188C91-D27A-4080-AAEF-347DDA81A68A}"/>
              </a:ext>
            </a:extLst>
          </p:cNvPr>
          <p:cNvPicPr>
            <a:picLocks noChangeAspect="1"/>
          </p:cNvPicPr>
          <p:nvPr/>
        </p:nvPicPr>
        <p:blipFill>
          <a:blip r:embed="rId8"/>
          <a:stretch>
            <a:fillRect/>
          </a:stretch>
        </p:blipFill>
        <p:spPr>
          <a:xfrm>
            <a:off x="4649612" y="3358045"/>
            <a:ext cx="2514676" cy="2866105"/>
          </a:xfrm>
          <a:prstGeom prst="rect">
            <a:avLst/>
          </a:prstGeom>
        </p:spPr>
      </p:pic>
      <p:sp>
        <p:nvSpPr>
          <p:cNvPr id="13" name="TextBox 12">
            <a:extLst>
              <a:ext uri="{FF2B5EF4-FFF2-40B4-BE49-F238E27FC236}">
                <a16:creationId xmlns:a16="http://schemas.microsoft.com/office/drawing/2014/main" id="{3FDC7560-2DA6-4CE2-8495-C404F77FAF76}"/>
              </a:ext>
            </a:extLst>
          </p:cNvPr>
          <p:cNvSpPr txBox="1"/>
          <p:nvPr/>
        </p:nvSpPr>
        <p:spPr bwMode="auto">
          <a:xfrm>
            <a:off x="5923152" y="4869160"/>
            <a:ext cx="2852712" cy="6519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US" sz="2000" kern="0" dirty="0">
                <a:solidFill>
                  <a:srgbClr val="FF0000"/>
                </a:solidFill>
                <a:latin typeface="Arial" pitchFamily="34" charset="0"/>
                <a:cs typeface="Arial" pitchFamily="34" charset="0"/>
              </a:rPr>
              <a:t>What is the space complexity now?</a:t>
            </a:r>
            <a:endParaRPr lang="en-AU" sz="2000" kern="0" dirty="0">
              <a:solidFill>
                <a:srgbClr val="FF00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29F5255B-697C-EB18-3A49-B0697670E61E}"/>
              </a:ext>
            </a:extLst>
          </p:cNvPr>
          <p:cNvSpPr txBox="1"/>
          <p:nvPr/>
        </p:nvSpPr>
        <p:spPr bwMode="auto">
          <a:xfrm>
            <a:off x="6033006" y="5516851"/>
            <a:ext cx="2633003" cy="4056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AU" sz="2400" kern="0" dirty="0">
                <a:latin typeface="Arial" pitchFamily="34" charset="0"/>
                <a:cs typeface="Arial" pitchFamily="34" charset="0"/>
              </a:rPr>
              <a:t>Home Work </a:t>
            </a:r>
            <a:r>
              <a:rPr lang="en-AU" sz="2400" kern="0" dirty="0">
                <a:latin typeface="Arial" pitchFamily="34" charset="0"/>
                <a:cs typeface="Arial" pitchFamily="34" charset="0"/>
                <a:sym typeface="Wingdings" pitchFamily="2" charset="2"/>
              </a:rPr>
              <a:t></a:t>
            </a:r>
            <a:endParaRPr lang="en-AU" sz="2400" kern="0" dirty="0">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2466202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B5A210-552B-4105-AA86-B9F2EB34CAA2}"/>
              </a:ext>
            </a:extLst>
          </p:cNvPr>
          <p:cNvPicPr>
            <a:picLocks noChangeAspect="1"/>
          </p:cNvPicPr>
          <p:nvPr/>
        </p:nvPicPr>
        <p:blipFill>
          <a:blip r:embed="rId6"/>
          <a:stretch>
            <a:fillRect/>
          </a:stretch>
        </p:blipFill>
        <p:spPr>
          <a:xfrm>
            <a:off x="334428" y="2060848"/>
            <a:ext cx="3343275" cy="4010025"/>
          </a:xfrm>
          <a:prstGeom prst="rect">
            <a:avLst/>
          </a:prstGeom>
        </p:spPr>
      </p:pic>
      <p:sp>
        <p:nvSpPr>
          <p:cNvPr id="242690" name="Rectangle 1026"/>
          <p:cNvSpPr>
            <a:spLocks noGrp="1" noChangeArrowheads="1"/>
          </p:cNvSpPr>
          <p:nvPr>
            <p:ph type="title"/>
            <p:custDataLst>
              <p:tags r:id="rId2"/>
            </p:custDataLst>
          </p:nvPr>
        </p:nvSpPr>
        <p:spPr>
          <a:xfrm>
            <a:off x="16172" y="260648"/>
            <a:ext cx="8229600" cy="612775"/>
          </a:xfrm>
        </p:spPr>
        <p:txBody>
          <a:bodyPr>
            <a:normAutofit/>
          </a:bodyPr>
          <a:lstStyle/>
          <a:p>
            <a:pPr eaLnBrk="1" fontAlgn="auto" hangingPunct="1">
              <a:spcAft>
                <a:spcPts val="0"/>
              </a:spcAft>
              <a:defRPr/>
            </a:pPr>
            <a:r>
              <a:rPr lang="en-US" dirty="0">
                <a:ea typeface="+mj-ea"/>
                <a:cs typeface="+mj-cs"/>
              </a:rPr>
              <a:t>Direct Recursion: Head Recursion</a:t>
            </a:r>
          </a:p>
        </p:txBody>
      </p:sp>
      <p:sp>
        <p:nvSpPr>
          <p:cNvPr id="19459" name="Rectangle 1027"/>
          <p:cNvSpPr>
            <a:spLocks noGrp="1" noChangeArrowheads="1"/>
          </p:cNvSpPr>
          <p:nvPr>
            <p:ph sz="quarter" idx="1"/>
            <p:custDataLst>
              <p:tags r:id="rId3"/>
            </p:custDataLst>
          </p:nvPr>
        </p:nvSpPr>
        <p:spPr>
          <a:xfrm>
            <a:off x="248386" y="903218"/>
            <a:ext cx="8362950" cy="5336846"/>
          </a:xfrm>
        </p:spPr>
        <p:txBody>
          <a:bodyPr/>
          <a:lstStyle/>
          <a:p>
            <a:pPr marL="0" indent="0">
              <a:lnSpc>
                <a:spcPct val="90000"/>
              </a:lnSpc>
              <a:buNone/>
            </a:pPr>
            <a:r>
              <a:rPr lang="en-US" dirty="0">
                <a:latin typeface="Gill Sans MT" charset="0"/>
              </a:rPr>
              <a:t>If a recursive function calling itself and that recursive call is the first statement in the function, then it’s known as Head Recursion. There’s no statement, no operation before the call. </a:t>
            </a:r>
          </a:p>
        </p:txBody>
      </p:sp>
      <p:sp>
        <p:nvSpPr>
          <p:cNvPr id="4" name="TextBox 3"/>
          <p:cNvSpPr txBox="1"/>
          <p:nvPr/>
        </p:nvSpPr>
        <p:spPr bwMode="auto">
          <a:xfrm>
            <a:off x="6372200" y="6525344"/>
            <a:ext cx="1233030"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Head Recursion</a:t>
            </a:r>
          </a:p>
        </p:txBody>
      </p:sp>
      <p:sp>
        <p:nvSpPr>
          <p:cNvPr id="8" name="TextBox 7">
            <a:extLst>
              <a:ext uri="{FF2B5EF4-FFF2-40B4-BE49-F238E27FC236}">
                <a16:creationId xmlns:a16="http://schemas.microsoft.com/office/drawing/2014/main" id="{040354F3-DE1C-4446-815F-531C7040B84A}"/>
              </a:ext>
            </a:extLst>
          </p:cNvPr>
          <p:cNvSpPr txBox="1"/>
          <p:nvPr/>
        </p:nvSpPr>
        <p:spPr bwMode="auto">
          <a:xfrm>
            <a:off x="3395116" y="2167995"/>
            <a:ext cx="3673772" cy="7750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AU" sz="2400" kern="0" dirty="0">
                <a:solidFill>
                  <a:srgbClr val="FF0000"/>
                </a:solidFill>
                <a:latin typeface="Arial" pitchFamily="34" charset="0"/>
                <a:cs typeface="Arial" pitchFamily="34" charset="0"/>
              </a:rPr>
              <a:t>What is the output of this code fragment?</a:t>
            </a:r>
          </a:p>
        </p:txBody>
      </p:sp>
      <p:sp>
        <p:nvSpPr>
          <p:cNvPr id="10" name="TextBox 9">
            <a:extLst>
              <a:ext uri="{FF2B5EF4-FFF2-40B4-BE49-F238E27FC236}">
                <a16:creationId xmlns:a16="http://schemas.microsoft.com/office/drawing/2014/main" id="{78E9A830-D42E-4F4A-BDD3-16ABA099508D}"/>
              </a:ext>
            </a:extLst>
          </p:cNvPr>
          <p:cNvSpPr txBox="1"/>
          <p:nvPr/>
        </p:nvSpPr>
        <p:spPr bwMode="auto">
          <a:xfrm>
            <a:off x="3873794" y="3436900"/>
            <a:ext cx="4720148" cy="9596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US" sz="2000" kern="0" dirty="0">
                <a:solidFill>
                  <a:srgbClr val="FF0000"/>
                </a:solidFill>
                <a:latin typeface="Arial" pitchFamily="34" charset="0"/>
                <a:cs typeface="Arial" pitchFamily="34" charset="0"/>
              </a:rPr>
              <a:t>Can you draw a tracing tree showing how the calls are made and how the outputs are produced?</a:t>
            </a:r>
            <a:endParaRPr lang="en-AU" sz="2000" kern="0" dirty="0">
              <a:solidFill>
                <a:srgbClr val="FF00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5AEF4C46-2703-43C3-BDB8-C0BA225882DE}"/>
              </a:ext>
            </a:extLst>
          </p:cNvPr>
          <p:cNvSpPr txBox="1"/>
          <p:nvPr/>
        </p:nvSpPr>
        <p:spPr bwMode="auto">
          <a:xfrm>
            <a:off x="2758273" y="4564518"/>
            <a:ext cx="5506907" cy="6519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US" sz="2000" kern="0" dirty="0">
                <a:solidFill>
                  <a:srgbClr val="FF0000"/>
                </a:solidFill>
                <a:latin typeface="Arial" pitchFamily="34" charset="0"/>
                <a:cs typeface="Arial" pitchFamily="34" charset="0"/>
              </a:rPr>
              <a:t>What is the time and space complexity of this code fragment (head recursion)?</a:t>
            </a:r>
            <a:endParaRPr lang="en-AU" sz="2000" kern="0" dirty="0">
              <a:solidFill>
                <a:srgbClr val="FF0000"/>
              </a:solidFill>
              <a:latin typeface="Arial" pitchFamily="34" charset="0"/>
              <a:cs typeface="Arial" pitchFamily="34" charset="0"/>
            </a:endParaRPr>
          </a:p>
        </p:txBody>
      </p:sp>
      <p:pic>
        <p:nvPicPr>
          <p:cNvPr id="6" name="Picture 5">
            <a:extLst>
              <a:ext uri="{FF2B5EF4-FFF2-40B4-BE49-F238E27FC236}">
                <a16:creationId xmlns:a16="http://schemas.microsoft.com/office/drawing/2014/main" id="{75725E23-2190-4EA9-8628-F71EFF17FD59}"/>
              </a:ext>
            </a:extLst>
          </p:cNvPr>
          <p:cNvPicPr>
            <a:picLocks noChangeAspect="1"/>
          </p:cNvPicPr>
          <p:nvPr/>
        </p:nvPicPr>
        <p:blipFill>
          <a:blip r:embed="rId7"/>
          <a:stretch>
            <a:fillRect/>
          </a:stretch>
        </p:blipFill>
        <p:spPr>
          <a:xfrm>
            <a:off x="3572769" y="2987435"/>
            <a:ext cx="2571750" cy="333375"/>
          </a:xfrm>
          <a:prstGeom prst="rect">
            <a:avLst/>
          </a:prstGeom>
        </p:spPr>
      </p:pic>
      <p:pic>
        <p:nvPicPr>
          <p:cNvPr id="7" name="Picture 6">
            <a:extLst>
              <a:ext uri="{FF2B5EF4-FFF2-40B4-BE49-F238E27FC236}">
                <a16:creationId xmlns:a16="http://schemas.microsoft.com/office/drawing/2014/main" id="{1D6B38AD-23CB-47A3-9746-5132D7062CFD}"/>
              </a:ext>
            </a:extLst>
          </p:cNvPr>
          <p:cNvPicPr>
            <a:picLocks noChangeAspect="1"/>
          </p:cNvPicPr>
          <p:nvPr/>
        </p:nvPicPr>
        <p:blipFill>
          <a:blip r:embed="rId8"/>
          <a:stretch>
            <a:fillRect/>
          </a:stretch>
        </p:blipFill>
        <p:spPr>
          <a:xfrm>
            <a:off x="4740473" y="5310130"/>
            <a:ext cx="3048000" cy="514350"/>
          </a:xfrm>
          <a:prstGeom prst="rect">
            <a:avLst/>
          </a:prstGeom>
        </p:spPr>
      </p:pic>
    </p:spTree>
    <p:custDataLst>
      <p:tags r:id="rId1"/>
    </p:custDataLst>
    <p:extLst>
      <p:ext uri="{BB962C8B-B14F-4D97-AF65-F5344CB8AC3E}">
        <p14:creationId xmlns:p14="http://schemas.microsoft.com/office/powerpoint/2010/main" val="736491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p:txBody>
          <a:bodyPr/>
          <a:lstStyle/>
          <a:p>
            <a:pPr marL="514350" indent="-514350">
              <a:buFont typeface="+mj-lt"/>
              <a:buAutoNum type="arabicParenR"/>
            </a:pPr>
            <a:r>
              <a:rPr lang="en-AU" dirty="0"/>
              <a:t>What is an algorithm</a:t>
            </a:r>
          </a:p>
          <a:p>
            <a:pPr marL="514350" indent="-514350">
              <a:buFont typeface="+mj-lt"/>
              <a:buAutoNum type="arabicParenR"/>
            </a:pPr>
            <a:r>
              <a:rPr lang="en-AU" dirty="0"/>
              <a:t>Algorithmic Problem Solving </a:t>
            </a:r>
          </a:p>
          <a:p>
            <a:pPr marL="514350" indent="-514350">
              <a:buFont typeface="+mj-lt"/>
              <a:buAutoNum type="arabicParenR"/>
            </a:pPr>
            <a:r>
              <a:rPr lang="en-AU" dirty="0"/>
              <a:t>Big-O</a:t>
            </a:r>
          </a:p>
          <a:p>
            <a:pPr marL="514350" indent="-514350">
              <a:buFont typeface="+mj-lt"/>
              <a:buAutoNum type="arabicParenR"/>
            </a:pPr>
            <a:r>
              <a:rPr lang="en-AU" dirty="0"/>
              <a:t>Recursion</a:t>
            </a:r>
          </a:p>
        </p:txBody>
      </p:sp>
      <p:sp>
        <p:nvSpPr>
          <p:cNvPr id="4" name="Rectangle 3">
            <a:extLst>
              <a:ext uri="{FF2B5EF4-FFF2-40B4-BE49-F238E27FC236}">
                <a16:creationId xmlns:a16="http://schemas.microsoft.com/office/drawing/2014/main" id="{40417D19-E89D-0A92-576A-77E8F9E8D15A}"/>
              </a:ext>
            </a:extLst>
          </p:cNvPr>
          <p:cNvSpPr/>
          <p:nvPr/>
        </p:nvSpPr>
        <p:spPr bwMode="auto">
          <a:xfrm>
            <a:off x="356089" y="1154684"/>
            <a:ext cx="4575951" cy="978172"/>
          </a:xfrm>
          <a:prstGeom prst="rect">
            <a:avLst/>
          </a:prstGeom>
          <a:noFill/>
          <a:ln w="9525" cap="flat" cmpd="sng" algn="ctr">
            <a:no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a:ln>
                <a:noFill/>
              </a:ln>
              <a:solidFill>
                <a:schemeClr val="tx1"/>
              </a:solidFill>
              <a:effectLst/>
              <a:latin typeface="Arial" charset="0"/>
            </a:endParaRPr>
          </a:p>
        </p:txBody>
      </p:sp>
      <p:sp>
        <p:nvSpPr>
          <p:cNvPr id="5" name="Rectangle 4">
            <a:extLst>
              <a:ext uri="{FF2B5EF4-FFF2-40B4-BE49-F238E27FC236}">
                <a16:creationId xmlns:a16="http://schemas.microsoft.com/office/drawing/2014/main" id="{3E093629-73D0-5E11-44A4-B100235526E5}"/>
              </a:ext>
            </a:extLst>
          </p:cNvPr>
          <p:cNvSpPr/>
          <p:nvPr/>
        </p:nvSpPr>
        <p:spPr bwMode="auto">
          <a:xfrm>
            <a:off x="356089" y="1154684"/>
            <a:ext cx="4575951" cy="978172"/>
          </a:xfrm>
          <a:prstGeom prst="rect">
            <a:avLst/>
          </a:prstGeom>
          <a:noFill/>
          <a:ln w="15875" cap="flat" cmpd="sng" algn="ctr">
            <a:solidFill>
              <a:schemeClr val="accent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a:ln>
                <a:noFill/>
              </a:ln>
              <a:solidFill>
                <a:schemeClr val="tx1"/>
              </a:solidFill>
              <a:effectLst/>
              <a:latin typeface="Arial" charset="0"/>
            </a:endParaRPr>
          </a:p>
        </p:txBody>
      </p:sp>
      <p:sp>
        <p:nvSpPr>
          <p:cNvPr id="6" name="TextBox 5">
            <a:extLst>
              <a:ext uri="{FF2B5EF4-FFF2-40B4-BE49-F238E27FC236}">
                <a16:creationId xmlns:a16="http://schemas.microsoft.com/office/drawing/2014/main" id="{9C181331-BEC4-05A2-DD87-B487EEF556B8}"/>
              </a:ext>
            </a:extLst>
          </p:cNvPr>
          <p:cNvSpPr txBox="1"/>
          <p:nvPr/>
        </p:nvSpPr>
        <p:spPr bwMode="auto">
          <a:xfrm>
            <a:off x="5076056" y="1484784"/>
            <a:ext cx="1689886" cy="4056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2400" kern="0" dirty="0">
                <a:solidFill>
                  <a:schemeClr val="accent2">
                    <a:lumMod val="75000"/>
                  </a:schemeClr>
                </a:solidFill>
                <a:latin typeface="Arial" pitchFamily="34" charset="0"/>
                <a:cs typeface="Arial" pitchFamily="34" charset="0"/>
              </a:rPr>
              <a:t>Outcome 1</a:t>
            </a:r>
          </a:p>
        </p:txBody>
      </p:sp>
      <p:sp>
        <p:nvSpPr>
          <p:cNvPr id="7" name="Rectangle 6">
            <a:extLst>
              <a:ext uri="{FF2B5EF4-FFF2-40B4-BE49-F238E27FC236}">
                <a16:creationId xmlns:a16="http://schemas.microsoft.com/office/drawing/2014/main" id="{4A18E603-746E-291C-A0EE-E72843D61339}"/>
              </a:ext>
            </a:extLst>
          </p:cNvPr>
          <p:cNvSpPr/>
          <p:nvPr/>
        </p:nvSpPr>
        <p:spPr bwMode="auto">
          <a:xfrm>
            <a:off x="356089" y="2173855"/>
            <a:ext cx="4575951" cy="463057"/>
          </a:xfrm>
          <a:prstGeom prst="rect">
            <a:avLst/>
          </a:prstGeom>
          <a:noFill/>
          <a:ln w="1587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a:ln>
                <a:noFill/>
              </a:ln>
              <a:solidFill>
                <a:schemeClr val="tx1"/>
              </a:solidFill>
              <a:effectLst/>
              <a:latin typeface="Arial" charset="0"/>
            </a:endParaRPr>
          </a:p>
        </p:txBody>
      </p:sp>
      <p:sp>
        <p:nvSpPr>
          <p:cNvPr id="8" name="TextBox 7">
            <a:extLst>
              <a:ext uri="{FF2B5EF4-FFF2-40B4-BE49-F238E27FC236}">
                <a16:creationId xmlns:a16="http://schemas.microsoft.com/office/drawing/2014/main" id="{5DB12ECD-8589-4CD0-28D6-449D2DBEDD6B}"/>
              </a:ext>
            </a:extLst>
          </p:cNvPr>
          <p:cNvSpPr txBox="1"/>
          <p:nvPr/>
        </p:nvSpPr>
        <p:spPr bwMode="auto">
          <a:xfrm>
            <a:off x="5076056" y="2202541"/>
            <a:ext cx="1689886" cy="4056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2400" kern="0" dirty="0">
                <a:solidFill>
                  <a:srgbClr val="00B050"/>
                </a:solidFill>
                <a:latin typeface="Arial" pitchFamily="34" charset="0"/>
                <a:cs typeface="Arial" pitchFamily="34" charset="0"/>
              </a:rPr>
              <a:t>Outcome 2</a:t>
            </a:r>
          </a:p>
        </p:txBody>
      </p:sp>
      <p:sp>
        <p:nvSpPr>
          <p:cNvPr id="9" name="Rectangle 8">
            <a:extLst>
              <a:ext uri="{FF2B5EF4-FFF2-40B4-BE49-F238E27FC236}">
                <a16:creationId xmlns:a16="http://schemas.microsoft.com/office/drawing/2014/main" id="{4310A4A3-8B8D-08BD-F8E6-7F005BD824AD}"/>
              </a:ext>
            </a:extLst>
          </p:cNvPr>
          <p:cNvSpPr/>
          <p:nvPr/>
        </p:nvSpPr>
        <p:spPr bwMode="auto">
          <a:xfrm>
            <a:off x="356088" y="2691888"/>
            <a:ext cx="4575951" cy="463057"/>
          </a:xfrm>
          <a:prstGeom prst="rect">
            <a:avLst/>
          </a:prstGeom>
          <a:noFill/>
          <a:ln w="15875"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36000" tIns="36000" rIns="36000" bIns="3600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000" b="1" i="0" u="none" strike="noStrike" cap="none" normalizeH="0" baseline="0">
              <a:ln>
                <a:noFill/>
              </a:ln>
              <a:solidFill>
                <a:schemeClr val="tx1"/>
              </a:solidFill>
              <a:effectLst/>
              <a:latin typeface="Arial" charset="0"/>
            </a:endParaRPr>
          </a:p>
        </p:txBody>
      </p:sp>
      <p:sp>
        <p:nvSpPr>
          <p:cNvPr id="11" name="TextBox 10">
            <a:extLst>
              <a:ext uri="{FF2B5EF4-FFF2-40B4-BE49-F238E27FC236}">
                <a16:creationId xmlns:a16="http://schemas.microsoft.com/office/drawing/2014/main" id="{13380416-46D9-5892-CCEA-39456A3A6119}"/>
              </a:ext>
            </a:extLst>
          </p:cNvPr>
          <p:cNvSpPr txBox="1"/>
          <p:nvPr/>
        </p:nvSpPr>
        <p:spPr bwMode="auto">
          <a:xfrm>
            <a:off x="5076056" y="2749262"/>
            <a:ext cx="1689886" cy="40568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pPr>
              <a:buFont typeface="Wingdings" charset="0"/>
              <a:buNone/>
            </a:pPr>
            <a:r>
              <a:rPr lang="en-US" sz="2400" kern="0" dirty="0">
                <a:solidFill>
                  <a:srgbClr val="0070C0"/>
                </a:solidFill>
                <a:latin typeface="Arial" pitchFamily="34" charset="0"/>
                <a:cs typeface="Arial" pitchFamily="34" charset="0"/>
              </a:rPr>
              <a:t>Outcome 3</a:t>
            </a:r>
          </a:p>
        </p:txBody>
      </p:sp>
    </p:spTree>
    <p:extLst>
      <p:ext uri="{BB962C8B-B14F-4D97-AF65-F5344CB8AC3E}">
        <p14:creationId xmlns:p14="http://schemas.microsoft.com/office/powerpoint/2010/main" val="13277637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1027"/>
          <p:cNvSpPr>
            <a:spLocks noGrp="1" noChangeArrowheads="1"/>
          </p:cNvSpPr>
          <p:nvPr>
            <p:ph sz="quarter" idx="1"/>
            <p:custDataLst>
              <p:tags r:id="rId2"/>
            </p:custDataLst>
          </p:nvPr>
        </p:nvSpPr>
        <p:spPr>
          <a:xfrm>
            <a:off x="248386" y="903218"/>
            <a:ext cx="8362950" cy="5336846"/>
          </a:xfrm>
        </p:spPr>
        <p:txBody>
          <a:bodyPr/>
          <a:lstStyle/>
          <a:p>
            <a:pPr marL="0" indent="0">
              <a:lnSpc>
                <a:spcPct val="90000"/>
              </a:lnSpc>
              <a:buNone/>
            </a:pPr>
            <a:endParaRPr lang="en-US" dirty="0">
              <a:latin typeface="Gill Sans MT" charset="0"/>
            </a:endParaRPr>
          </a:p>
        </p:txBody>
      </p:sp>
      <p:pic>
        <p:nvPicPr>
          <p:cNvPr id="3" name="Picture 2">
            <a:extLst>
              <a:ext uri="{FF2B5EF4-FFF2-40B4-BE49-F238E27FC236}">
                <a16:creationId xmlns:a16="http://schemas.microsoft.com/office/drawing/2014/main" id="{60B5A210-552B-4105-AA86-B9F2EB34CAA2}"/>
              </a:ext>
            </a:extLst>
          </p:cNvPr>
          <p:cNvPicPr>
            <a:picLocks noChangeAspect="1"/>
          </p:cNvPicPr>
          <p:nvPr/>
        </p:nvPicPr>
        <p:blipFill>
          <a:blip r:embed="rId6"/>
          <a:stretch>
            <a:fillRect/>
          </a:stretch>
        </p:blipFill>
        <p:spPr>
          <a:xfrm>
            <a:off x="334428" y="1556792"/>
            <a:ext cx="3343275" cy="4010025"/>
          </a:xfrm>
          <a:prstGeom prst="rect">
            <a:avLst/>
          </a:prstGeom>
        </p:spPr>
      </p:pic>
      <p:sp>
        <p:nvSpPr>
          <p:cNvPr id="242690" name="Rectangle 1026"/>
          <p:cNvSpPr>
            <a:spLocks noGrp="1" noChangeArrowheads="1"/>
          </p:cNvSpPr>
          <p:nvPr>
            <p:ph type="title"/>
            <p:custDataLst>
              <p:tags r:id="rId3"/>
            </p:custDataLst>
          </p:nvPr>
        </p:nvSpPr>
        <p:spPr>
          <a:xfrm>
            <a:off x="16172" y="260648"/>
            <a:ext cx="8229600" cy="612775"/>
          </a:xfrm>
        </p:spPr>
        <p:txBody>
          <a:bodyPr>
            <a:normAutofit/>
          </a:bodyPr>
          <a:lstStyle/>
          <a:p>
            <a:pPr eaLnBrk="1" fontAlgn="auto" hangingPunct="1">
              <a:spcAft>
                <a:spcPts val="0"/>
              </a:spcAft>
              <a:defRPr/>
            </a:pPr>
            <a:r>
              <a:rPr lang="en-US" dirty="0">
                <a:ea typeface="+mj-ea"/>
                <a:cs typeface="+mj-cs"/>
              </a:rPr>
              <a:t>Direct Recursion: Head Recursion (Contd.)</a:t>
            </a:r>
          </a:p>
        </p:txBody>
      </p:sp>
      <p:sp>
        <p:nvSpPr>
          <p:cNvPr id="4" name="TextBox 3"/>
          <p:cNvSpPr txBox="1"/>
          <p:nvPr/>
        </p:nvSpPr>
        <p:spPr bwMode="auto">
          <a:xfrm>
            <a:off x="6372200" y="6525344"/>
            <a:ext cx="1233030"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Head Recursion</a:t>
            </a:r>
          </a:p>
        </p:txBody>
      </p:sp>
      <p:sp>
        <p:nvSpPr>
          <p:cNvPr id="10" name="TextBox 9">
            <a:extLst>
              <a:ext uri="{FF2B5EF4-FFF2-40B4-BE49-F238E27FC236}">
                <a16:creationId xmlns:a16="http://schemas.microsoft.com/office/drawing/2014/main" id="{78E9A830-D42E-4F4A-BDD3-16ABA099508D}"/>
              </a:ext>
            </a:extLst>
          </p:cNvPr>
          <p:cNvSpPr txBox="1"/>
          <p:nvPr/>
        </p:nvSpPr>
        <p:spPr bwMode="auto">
          <a:xfrm>
            <a:off x="3545032" y="1062054"/>
            <a:ext cx="4720148" cy="9596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US" sz="2000" kern="0" dirty="0">
                <a:solidFill>
                  <a:srgbClr val="FF0000"/>
                </a:solidFill>
                <a:latin typeface="Arial" pitchFamily="34" charset="0"/>
                <a:cs typeface="Arial" pitchFamily="34" charset="0"/>
              </a:rPr>
              <a:t>Can you draw a tracing tree showing how the calls are made and how the outputs are produced?</a:t>
            </a:r>
            <a:endParaRPr lang="en-AU" sz="2000" kern="0" dirty="0">
              <a:solidFill>
                <a:srgbClr val="FF0000"/>
              </a:solidFill>
              <a:latin typeface="Arial" pitchFamily="34" charset="0"/>
              <a:cs typeface="Arial" pitchFamily="34" charset="0"/>
            </a:endParaRPr>
          </a:p>
        </p:txBody>
      </p:sp>
      <p:pic>
        <p:nvPicPr>
          <p:cNvPr id="2" name="Picture 1">
            <a:extLst>
              <a:ext uri="{FF2B5EF4-FFF2-40B4-BE49-F238E27FC236}">
                <a16:creationId xmlns:a16="http://schemas.microsoft.com/office/drawing/2014/main" id="{4F2B26C5-7E21-4ABB-A25C-D161B014ECDC}"/>
              </a:ext>
            </a:extLst>
          </p:cNvPr>
          <p:cNvPicPr>
            <a:picLocks noChangeAspect="1"/>
          </p:cNvPicPr>
          <p:nvPr/>
        </p:nvPicPr>
        <p:blipFill>
          <a:blip r:embed="rId7"/>
          <a:stretch>
            <a:fillRect/>
          </a:stretch>
        </p:blipFill>
        <p:spPr>
          <a:xfrm>
            <a:off x="3763745" y="2169027"/>
            <a:ext cx="3635534" cy="3264209"/>
          </a:xfrm>
          <a:prstGeom prst="rect">
            <a:avLst/>
          </a:prstGeom>
        </p:spPr>
      </p:pic>
    </p:spTree>
    <p:custDataLst>
      <p:tags r:id="rId1"/>
    </p:custDataLst>
    <p:extLst>
      <p:ext uri="{BB962C8B-B14F-4D97-AF65-F5344CB8AC3E}">
        <p14:creationId xmlns:p14="http://schemas.microsoft.com/office/powerpoint/2010/main" val="3557816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1027"/>
          <p:cNvSpPr>
            <a:spLocks noGrp="1" noChangeArrowheads="1"/>
          </p:cNvSpPr>
          <p:nvPr>
            <p:ph sz="quarter" idx="1"/>
            <p:custDataLst>
              <p:tags r:id="rId2"/>
            </p:custDataLst>
          </p:nvPr>
        </p:nvSpPr>
        <p:spPr>
          <a:xfrm>
            <a:off x="248386" y="903218"/>
            <a:ext cx="8362950" cy="5336846"/>
          </a:xfrm>
        </p:spPr>
        <p:txBody>
          <a:bodyPr/>
          <a:lstStyle/>
          <a:p>
            <a:pPr marL="0" indent="0">
              <a:lnSpc>
                <a:spcPct val="90000"/>
              </a:lnSpc>
              <a:buNone/>
            </a:pPr>
            <a:endParaRPr lang="en-US" dirty="0">
              <a:latin typeface="Gill Sans MT" charset="0"/>
            </a:endParaRPr>
          </a:p>
        </p:txBody>
      </p:sp>
      <p:pic>
        <p:nvPicPr>
          <p:cNvPr id="3" name="Picture 2">
            <a:extLst>
              <a:ext uri="{FF2B5EF4-FFF2-40B4-BE49-F238E27FC236}">
                <a16:creationId xmlns:a16="http://schemas.microsoft.com/office/drawing/2014/main" id="{60B5A210-552B-4105-AA86-B9F2EB34CAA2}"/>
              </a:ext>
            </a:extLst>
          </p:cNvPr>
          <p:cNvPicPr>
            <a:picLocks noChangeAspect="1"/>
          </p:cNvPicPr>
          <p:nvPr/>
        </p:nvPicPr>
        <p:blipFill>
          <a:blip r:embed="rId6"/>
          <a:stretch>
            <a:fillRect/>
          </a:stretch>
        </p:blipFill>
        <p:spPr>
          <a:xfrm>
            <a:off x="334428" y="1340768"/>
            <a:ext cx="3343275" cy="4010025"/>
          </a:xfrm>
          <a:prstGeom prst="rect">
            <a:avLst/>
          </a:prstGeom>
        </p:spPr>
      </p:pic>
      <p:sp>
        <p:nvSpPr>
          <p:cNvPr id="242690" name="Rectangle 1026"/>
          <p:cNvSpPr>
            <a:spLocks noGrp="1" noChangeArrowheads="1"/>
          </p:cNvSpPr>
          <p:nvPr>
            <p:ph type="title"/>
            <p:custDataLst>
              <p:tags r:id="rId3"/>
            </p:custDataLst>
          </p:nvPr>
        </p:nvSpPr>
        <p:spPr>
          <a:xfrm>
            <a:off x="16172" y="260648"/>
            <a:ext cx="8229600" cy="612775"/>
          </a:xfrm>
        </p:spPr>
        <p:txBody>
          <a:bodyPr>
            <a:normAutofit/>
          </a:bodyPr>
          <a:lstStyle/>
          <a:p>
            <a:pPr eaLnBrk="1" fontAlgn="auto" hangingPunct="1">
              <a:spcAft>
                <a:spcPts val="0"/>
              </a:spcAft>
              <a:defRPr/>
            </a:pPr>
            <a:r>
              <a:rPr lang="en-US" dirty="0">
                <a:ea typeface="+mj-ea"/>
                <a:cs typeface="+mj-cs"/>
              </a:rPr>
              <a:t>Direct Recursion: Head Recursion (Contd.)</a:t>
            </a:r>
          </a:p>
        </p:txBody>
      </p:sp>
      <p:sp>
        <p:nvSpPr>
          <p:cNvPr id="4" name="TextBox 3"/>
          <p:cNvSpPr txBox="1"/>
          <p:nvPr/>
        </p:nvSpPr>
        <p:spPr bwMode="auto">
          <a:xfrm>
            <a:off x="6372200" y="6525344"/>
            <a:ext cx="1233030"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Head Recursion</a:t>
            </a:r>
          </a:p>
        </p:txBody>
      </p:sp>
      <p:sp>
        <p:nvSpPr>
          <p:cNvPr id="11" name="TextBox 10">
            <a:extLst>
              <a:ext uri="{FF2B5EF4-FFF2-40B4-BE49-F238E27FC236}">
                <a16:creationId xmlns:a16="http://schemas.microsoft.com/office/drawing/2014/main" id="{5AEF4C46-2703-43C3-BDB8-C0BA225882DE}"/>
              </a:ext>
            </a:extLst>
          </p:cNvPr>
          <p:cNvSpPr txBox="1"/>
          <p:nvPr/>
        </p:nvSpPr>
        <p:spPr bwMode="auto">
          <a:xfrm>
            <a:off x="3332385" y="1073760"/>
            <a:ext cx="5506907" cy="6519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US" sz="2000" kern="0" dirty="0">
                <a:solidFill>
                  <a:srgbClr val="FF0000"/>
                </a:solidFill>
                <a:latin typeface="Arial" pitchFamily="34" charset="0"/>
                <a:cs typeface="Arial" pitchFamily="34" charset="0"/>
              </a:rPr>
              <a:t>What is the time and space complexity of this code fragment (head recursion)?</a:t>
            </a:r>
            <a:endParaRPr lang="en-AU" sz="2000" kern="0" dirty="0">
              <a:solidFill>
                <a:srgbClr val="FF0000"/>
              </a:solidFill>
              <a:latin typeface="Arial" pitchFamily="34" charset="0"/>
              <a:cs typeface="Arial" pitchFamily="34" charset="0"/>
            </a:endParaRPr>
          </a:p>
        </p:txBody>
      </p:sp>
      <p:pic>
        <p:nvPicPr>
          <p:cNvPr id="7" name="Picture 6">
            <a:extLst>
              <a:ext uri="{FF2B5EF4-FFF2-40B4-BE49-F238E27FC236}">
                <a16:creationId xmlns:a16="http://schemas.microsoft.com/office/drawing/2014/main" id="{1D6B38AD-23CB-47A3-9746-5132D7062CFD}"/>
              </a:ext>
            </a:extLst>
          </p:cNvPr>
          <p:cNvPicPr>
            <a:picLocks noChangeAspect="1"/>
          </p:cNvPicPr>
          <p:nvPr/>
        </p:nvPicPr>
        <p:blipFill>
          <a:blip r:embed="rId7"/>
          <a:stretch>
            <a:fillRect/>
          </a:stretch>
        </p:blipFill>
        <p:spPr>
          <a:xfrm>
            <a:off x="4136050" y="1842896"/>
            <a:ext cx="3048000" cy="514350"/>
          </a:xfrm>
          <a:prstGeom prst="rect">
            <a:avLst/>
          </a:prstGeom>
        </p:spPr>
      </p:pic>
      <p:sp>
        <p:nvSpPr>
          <p:cNvPr id="12" name="TextBox 11">
            <a:extLst>
              <a:ext uri="{FF2B5EF4-FFF2-40B4-BE49-F238E27FC236}">
                <a16:creationId xmlns:a16="http://schemas.microsoft.com/office/drawing/2014/main" id="{CC0BCF88-036A-4D3A-900F-1320239C1F7B}"/>
              </a:ext>
            </a:extLst>
          </p:cNvPr>
          <p:cNvSpPr txBox="1"/>
          <p:nvPr/>
        </p:nvSpPr>
        <p:spPr bwMode="auto">
          <a:xfrm>
            <a:off x="3491880" y="2378974"/>
            <a:ext cx="5506907" cy="6519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US" sz="2000" kern="0" dirty="0">
                <a:solidFill>
                  <a:srgbClr val="FF0000"/>
                </a:solidFill>
                <a:latin typeface="Arial" pitchFamily="34" charset="0"/>
                <a:cs typeface="Arial" pitchFamily="34" charset="0"/>
              </a:rPr>
              <a:t>Can we rewrite this code fragment to have better space complexity?</a:t>
            </a:r>
            <a:endParaRPr lang="en-AU" sz="2000" kern="0" dirty="0">
              <a:solidFill>
                <a:srgbClr val="FF0000"/>
              </a:solidFill>
              <a:latin typeface="Arial" pitchFamily="34" charset="0"/>
              <a:cs typeface="Arial" pitchFamily="34" charset="0"/>
            </a:endParaRPr>
          </a:p>
        </p:txBody>
      </p:sp>
      <p:pic>
        <p:nvPicPr>
          <p:cNvPr id="2" name="Picture 1">
            <a:extLst>
              <a:ext uri="{FF2B5EF4-FFF2-40B4-BE49-F238E27FC236}">
                <a16:creationId xmlns:a16="http://schemas.microsoft.com/office/drawing/2014/main" id="{DC622763-4CF8-4473-A630-C401C02A9ADB}"/>
              </a:ext>
            </a:extLst>
          </p:cNvPr>
          <p:cNvPicPr>
            <a:picLocks noChangeAspect="1"/>
          </p:cNvPicPr>
          <p:nvPr/>
        </p:nvPicPr>
        <p:blipFill>
          <a:blip r:embed="rId8"/>
          <a:stretch>
            <a:fillRect/>
          </a:stretch>
        </p:blipFill>
        <p:spPr>
          <a:xfrm>
            <a:off x="4136050" y="2991290"/>
            <a:ext cx="2699105" cy="3228836"/>
          </a:xfrm>
          <a:prstGeom prst="rect">
            <a:avLst/>
          </a:prstGeom>
        </p:spPr>
      </p:pic>
      <p:sp>
        <p:nvSpPr>
          <p:cNvPr id="13" name="TextBox 12">
            <a:extLst>
              <a:ext uri="{FF2B5EF4-FFF2-40B4-BE49-F238E27FC236}">
                <a16:creationId xmlns:a16="http://schemas.microsoft.com/office/drawing/2014/main" id="{923E7269-1919-48F2-A1F3-76CCBA2CF2FE}"/>
              </a:ext>
            </a:extLst>
          </p:cNvPr>
          <p:cNvSpPr txBox="1"/>
          <p:nvPr/>
        </p:nvSpPr>
        <p:spPr bwMode="auto">
          <a:xfrm>
            <a:off x="6139011" y="4514740"/>
            <a:ext cx="2852712" cy="6519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US" sz="2000" kern="0" dirty="0">
                <a:solidFill>
                  <a:srgbClr val="FF0000"/>
                </a:solidFill>
                <a:latin typeface="Arial" pitchFamily="34" charset="0"/>
                <a:cs typeface="Arial" pitchFamily="34" charset="0"/>
              </a:rPr>
              <a:t>What is the space complexity now?</a:t>
            </a:r>
            <a:endParaRPr lang="en-AU" sz="2000" kern="0" dirty="0">
              <a:solidFill>
                <a:srgbClr val="FF00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55150E2C-B2CA-2676-E09A-4414D566A3F1}"/>
              </a:ext>
            </a:extLst>
          </p:cNvPr>
          <p:cNvSpPr txBox="1"/>
          <p:nvPr/>
        </p:nvSpPr>
        <p:spPr bwMode="auto">
          <a:xfrm>
            <a:off x="6072277" y="5155062"/>
            <a:ext cx="2633003" cy="4056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AU" sz="2400" kern="0" dirty="0">
                <a:latin typeface="Arial" pitchFamily="34" charset="0"/>
                <a:cs typeface="Arial" pitchFamily="34" charset="0"/>
              </a:rPr>
              <a:t>Home Work </a:t>
            </a:r>
            <a:r>
              <a:rPr lang="en-AU" sz="2400" kern="0" dirty="0">
                <a:latin typeface="Arial" pitchFamily="34" charset="0"/>
                <a:cs typeface="Arial" pitchFamily="34" charset="0"/>
                <a:sym typeface="Wingdings" pitchFamily="2" charset="2"/>
              </a:rPr>
              <a:t></a:t>
            </a:r>
            <a:endParaRPr lang="en-AU" sz="2400" kern="0" dirty="0">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4015809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626546-61A2-463E-B828-9E11027B2283}"/>
              </a:ext>
            </a:extLst>
          </p:cNvPr>
          <p:cNvPicPr>
            <a:picLocks noChangeAspect="1"/>
          </p:cNvPicPr>
          <p:nvPr/>
        </p:nvPicPr>
        <p:blipFill>
          <a:blip r:embed="rId6"/>
          <a:stretch>
            <a:fillRect/>
          </a:stretch>
        </p:blipFill>
        <p:spPr>
          <a:xfrm>
            <a:off x="335525" y="2030486"/>
            <a:ext cx="2857500" cy="4191000"/>
          </a:xfrm>
          <a:prstGeom prst="rect">
            <a:avLst/>
          </a:prstGeom>
        </p:spPr>
      </p:pic>
      <p:sp>
        <p:nvSpPr>
          <p:cNvPr id="242690" name="Rectangle 1026"/>
          <p:cNvSpPr>
            <a:spLocks noGrp="1" noChangeArrowheads="1"/>
          </p:cNvSpPr>
          <p:nvPr>
            <p:ph type="title"/>
            <p:custDataLst>
              <p:tags r:id="rId2"/>
            </p:custDataLst>
          </p:nvPr>
        </p:nvSpPr>
        <p:spPr>
          <a:xfrm>
            <a:off x="16172" y="260648"/>
            <a:ext cx="8229600" cy="612775"/>
          </a:xfrm>
        </p:spPr>
        <p:txBody>
          <a:bodyPr>
            <a:normAutofit/>
          </a:bodyPr>
          <a:lstStyle/>
          <a:p>
            <a:pPr eaLnBrk="1" fontAlgn="auto" hangingPunct="1">
              <a:spcAft>
                <a:spcPts val="0"/>
              </a:spcAft>
              <a:defRPr/>
            </a:pPr>
            <a:r>
              <a:rPr lang="en-US" dirty="0">
                <a:ea typeface="+mj-ea"/>
                <a:cs typeface="+mj-cs"/>
              </a:rPr>
              <a:t>Direct Recursion: Tree Recursion</a:t>
            </a:r>
          </a:p>
        </p:txBody>
      </p:sp>
      <p:sp>
        <p:nvSpPr>
          <p:cNvPr id="19459" name="Rectangle 1027"/>
          <p:cNvSpPr>
            <a:spLocks noGrp="1" noChangeArrowheads="1"/>
          </p:cNvSpPr>
          <p:nvPr>
            <p:ph sz="quarter" idx="1"/>
            <p:custDataLst>
              <p:tags r:id="rId3"/>
            </p:custDataLst>
          </p:nvPr>
        </p:nvSpPr>
        <p:spPr>
          <a:xfrm>
            <a:off x="248386" y="903218"/>
            <a:ext cx="8362950" cy="5336846"/>
          </a:xfrm>
        </p:spPr>
        <p:txBody>
          <a:bodyPr/>
          <a:lstStyle/>
          <a:p>
            <a:pPr marL="0" indent="0">
              <a:lnSpc>
                <a:spcPct val="90000"/>
              </a:lnSpc>
              <a:buNone/>
            </a:pPr>
            <a:r>
              <a:rPr lang="en-US" dirty="0">
                <a:latin typeface="Gill Sans MT" charset="0"/>
              </a:rPr>
              <a:t>If a recursive function calling itself for one time then it’s known as Linear Recursion. Otherwise if a recursive function calling itself for more than one time then it’s known as Tree Recursion. </a:t>
            </a:r>
          </a:p>
        </p:txBody>
      </p:sp>
      <p:sp>
        <p:nvSpPr>
          <p:cNvPr id="4" name="TextBox 3"/>
          <p:cNvSpPr txBox="1"/>
          <p:nvPr/>
        </p:nvSpPr>
        <p:spPr bwMode="auto">
          <a:xfrm>
            <a:off x="6372200" y="6525344"/>
            <a:ext cx="1197764"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Tree Recursion</a:t>
            </a:r>
          </a:p>
        </p:txBody>
      </p:sp>
      <p:sp>
        <p:nvSpPr>
          <p:cNvPr id="8" name="TextBox 7">
            <a:extLst>
              <a:ext uri="{FF2B5EF4-FFF2-40B4-BE49-F238E27FC236}">
                <a16:creationId xmlns:a16="http://schemas.microsoft.com/office/drawing/2014/main" id="{040354F3-DE1C-4446-815F-531C7040B84A}"/>
              </a:ext>
            </a:extLst>
          </p:cNvPr>
          <p:cNvSpPr txBox="1"/>
          <p:nvPr/>
        </p:nvSpPr>
        <p:spPr bwMode="auto">
          <a:xfrm>
            <a:off x="3395116" y="2167995"/>
            <a:ext cx="3673772" cy="7750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AU" sz="2400" kern="0" dirty="0">
                <a:solidFill>
                  <a:srgbClr val="FF0000"/>
                </a:solidFill>
                <a:latin typeface="Arial" pitchFamily="34" charset="0"/>
                <a:cs typeface="Arial" pitchFamily="34" charset="0"/>
              </a:rPr>
              <a:t>What is the output of this code fragment?</a:t>
            </a:r>
          </a:p>
        </p:txBody>
      </p:sp>
      <p:sp>
        <p:nvSpPr>
          <p:cNvPr id="10" name="TextBox 9">
            <a:extLst>
              <a:ext uri="{FF2B5EF4-FFF2-40B4-BE49-F238E27FC236}">
                <a16:creationId xmlns:a16="http://schemas.microsoft.com/office/drawing/2014/main" id="{78E9A830-D42E-4F4A-BDD3-16ABA099508D}"/>
              </a:ext>
            </a:extLst>
          </p:cNvPr>
          <p:cNvSpPr txBox="1"/>
          <p:nvPr/>
        </p:nvSpPr>
        <p:spPr bwMode="auto">
          <a:xfrm>
            <a:off x="3851920" y="3462248"/>
            <a:ext cx="4720148" cy="9596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US" sz="2000" kern="0" dirty="0">
                <a:solidFill>
                  <a:srgbClr val="FF0000"/>
                </a:solidFill>
                <a:latin typeface="Arial" pitchFamily="34" charset="0"/>
                <a:cs typeface="Arial" pitchFamily="34" charset="0"/>
              </a:rPr>
              <a:t>Can you draw a tracing tree showing how the calls are made and how the outputs are produced?</a:t>
            </a:r>
            <a:endParaRPr lang="en-AU" sz="2000" kern="0" dirty="0">
              <a:solidFill>
                <a:srgbClr val="FF00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5AEF4C46-2703-43C3-BDB8-C0BA225882DE}"/>
              </a:ext>
            </a:extLst>
          </p:cNvPr>
          <p:cNvSpPr txBox="1"/>
          <p:nvPr/>
        </p:nvSpPr>
        <p:spPr bwMode="auto">
          <a:xfrm>
            <a:off x="2738865" y="4615214"/>
            <a:ext cx="5506907" cy="6519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US" sz="2000" kern="0" dirty="0">
                <a:solidFill>
                  <a:srgbClr val="FF0000"/>
                </a:solidFill>
                <a:latin typeface="Arial" pitchFamily="34" charset="0"/>
                <a:cs typeface="Arial" pitchFamily="34" charset="0"/>
              </a:rPr>
              <a:t>What is the time and space complexity of this code fragment (tree recursion)?</a:t>
            </a:r>
            <a:endParaRPr lang="en-AU" sz="2000" kern="0" dirty="0">
              <a:solidFill>
                <a:srgbClr val="FF0000"/>
              </a:solidFill>
              <a:latin typeface="Arial" pitchFamily="34" charset="0"/>
              <a:cs typeface="Arial" pitchFamily="34" charset="0"/>
            </a:endParaRPr>
          </a:p>
        </p:txBody>
      </p:sp>
      <p:pic>
        <p:nvPicPr>
          <p:cNvPr id="7" name="Picture 6">
            <a:extLst>
              <a:ext uri="{FF2B5EF4-FFF2-40B4-BE49-F238E27FC236}">
                <a16:creationId xmlns:a16="http://schemas.microsoft.com/office/drawing/2014/main" id="{ACCAA33F-9C1D-4BE1-B77A-9F14E8C970B3}"/>
              </a:ext>
            </a:extLst>
          </p:cNvPr>
          <p:cNvPicPr>
            <a:picLocks noChangeAspect="1"/>
          </p:cNvPicPr>
          <p:nvPr/>
        </p:nvPicPr>
        <p:blipFill>
          <a:blip r:embed="rId7"/>
          <a:stretch>
            <a:fillRect/>
          </a:stretch>
        </p:blipFill>
        <p:spPr>
          <a:xfrm>
            <a:off x="3492355" y="2976235"/>
            <a:ext cx="2409825" cy="304800"/>
          </a:xfrm>
          <a:prstGeom prst="rect">
            <a:avLst/>
          </a:prstGeom>
        </p:spPr>
      </p:pic>
      <p:pic>
        <p:nvPicPr>
          <p:cNvPr id="9" name="Picture 8">
            <a:extLst>
              <a:ext uri="{FF2B5EF4-FFF2-40B4-BE49-F238E27FC236}">
                <a16:creationId xmlns:a16="http://schemas.microsoft.com/office/drawing/2014/main" id="{C6E7B7B1-5F89-4FF0-8414-1E1290782403}"/>
              </a:ext>
            </a:extLst>
          </p:cNvPr>
          <p:cNvPicPr>
            <a:picLocks noChangeAspect="1"/>
          </p:cNvPicPr>
          <p:nvPr/>
        </p:nvPicPr>
        <p:blipFill>
          <a:blip r:embed="rId8"/>
          <a:stretch>
            <a:fillRect/>
          </a:stretch>
        </p:blipFill>
        <p:spPr>
          <a:xfrm>
            <a:off x="4667086" y="5388618"/>
            <a:ext cx="3171825" cy="523875"/>
          </a:xfrm>
          <a:prstGeom prst="rect">
            <a:avLst/>
          </a:prstGeom>
        </p:spPr>
      </p:pic>
    </p:spTree>
    <p:custDataLst>
      <p:tags r:id="rId1"/>
    </p:custDataLst>
    <p:extLst>
      <p:ext uri="{BB962C8B-B14F-4D97-AF65-F5344CB8AC3E}">
        <p14:creationId xmlns:p14="http://schemas.microsoft.com/office/powerpoint/2010/main" val="305605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626546-61A2-463E-B828-9E11027B2283}"/>
              </a:ext>
            </a:extLst>
          </p:cNvPr>
          <p:cNvPicPr>
            <a:picLocks noChangeAspect="1"/>
          </p:cNvPicPr>
          <p:nvPr/>
        </p:nvPicPr>
        <p:blipFill>
          <a:blip r:embed="rId5"/>
          <a:stretch>
            <a:fillRect/>
          </a:stretch>
        </p:blipFill>
        <p:spPr>
          <a:xfrm>
            <a:off x="335525" y="1398240"/>
            <a:ext cx="2857500" cy="4191000"/>
          </a:xfrm>
          <a:prstGeom prst="rect">
            <a:avLst/>
          </a:prstGeom>
        </p:spPr>
      </p:pic>
      <p:sp>
        <p:nvSpPr>
          <p:cNvPr id="242690" name="Rectangle 1026"/>
          <p:cNvSpPr>
            <a:spLocks noGrp="1" noChangeArrowheads="1"/>
          </p:cNvSpPr>
          <p:nvPr>
            <p:ph type="title"/>
            <p:custDataLst>
              <p:tags r:id="rId2"/>
            </p:custDataLst>
          </p:nvPr>
        </p:nvSpPr>
        <p:spPr>
          <a:xfrm>
            <a:off x="16172" y="260648"/>
            <a:ext cx="8229600" cy="612775"/>
          </a:xfrm>
        </p:spPr>
        <p:txBody>
          <a:bodyPr>
            <a:normAutofit/>
          </a:bodyPr>
          <a:lstStyle/>
          <a:p>
            <a:pPr eaLnBrk="1" fontAlgn="auto" hangingPunct="1">
              <a:spcAft>
                <a:spcPts val="0"/>
              </a:spcAft>
              <a:defRPr/>
            </a:pPr>
            <a:r>
              <a:rPr lang="en-US" dirty="0">
                <a:ea typeface="+mj-ea"/>
                <a:cs typeface="+mj-cs"/>
              </a:rPr>
              <a:t>Direct Recursion: Tree Recursion (Contd.)</a:t>
            </a:r>
          </a:p>
        </p:txBody>
      </p:sp>
      <p:sp>
        <p:nvSpPr>
          <p:cNvPr id="4" name="TextBox 3"/>
          <p:cNvSpPr txBox="1"/>
          <p:nvPr/>
        </p:nvSpPr>
        <p:spPr bwMode="auto">
          <a:xfrm>
            <a:off x="6372200" y="6525344"/>
            <a:ext cx="1197764"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Tree Recursion</a:t>
            </a:r>
          </a:p>
        </p:txBody>
      </p:sp>
      <p:sp>
        <p:nvSpPr>
          <p:cNvPr id="12" name="TextBox 11">
            <a:extLst>
              <a:ext uri="{FF2B5EF4-FFF2-40B4-BE49-F238E27FC236}">
                <a16:creationId xmlns:a16="http://schemas.microsoft.com/office/drawing/2014/main" id="{44158E4E-C930-43F4-BFDE-A7DD5C5355A1}"/>
              </a:ext>
            </a:extLst>
          </p:cNvPr>
          <p:cNvSpPr txBox="1"/>
          <p:nvPr/>
        </p:nvSpPr>
        <p:spPr bwMode="auto">
          <a:xfrm>
            <a:off x="3590903" y="1512454"/>
            <a:ext cx="4720148" cy="9596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US" sz="2000" kern="0" dirty="0">
                <a:solidFill>
                  <a:srgbClr val="FF0000"/>
                </a:solidFill>
                <a:latin typeface="Arial" pitchFamily="34" charset="0"/>
                <a:cs typeface="Arial" pitchFamily="34" charset="0"/>
              </a:rPr>
              <a:t>Can you draw a tracing tree showing how the calls are made and how the outputs are produced?</a:t>
            </a:r>
            <a:endParaRPr lang="en-AU" sz="2000" kern="0" dirty="0">
              <a:solidFill>
                <a:srgbClr val="FF0000"/>
              </a:solidFill>
              <a:latin typeface="Arial" pitchFamily="34" charset="0"/>
              <a:cs typeface="Arial" pitchFamily="34" charset="0"/>
            </a:endParaRPr>
          </a:p>
        </p:txBody>
      </p:sp>
      <p:pic>
        <p:nvPicPr>
          <p:cNvPr id="2" name="Content Placeholder 1">
            <a:extLst>
              <a:ext uri="{FF2B5EF4-FFF2-40B4-BE49-F238E27FC236}">
                <a16:creationId xmlns:a16="http://schemas.microsoft.com/office/drawing/2014/main" id="{760E0A08-524D-4C17-BFAF-13B882451A0D}"/>
              </a:ext>
            </a:extLst>
          </p:cNvPr>
          <p:cNvPicPr>
            <a:picLocks noGrp="1" noChangeAspect="1"/>
          </p:cNvPicPr>
          <p:nvPr>
            <p:ph sz="quarter" idx="1"/>
          </p:nvPr>
        </p:nvPicPr>
        <p:blipFill>
          <a:blip r:embed="rId6"/>
          <a:stretch>
            <a:fillRect/>
          </a:stretch>
        </p:blipFill>
        <p:spPr>
          <a:xfrm>
            <a:off x="2464097" y="2996952"/>
            <a:ext cx="5781675" cy="1952625"/>
          </a:xfrm>
          <a:prstGeom prst="rect">
            <a:avLst/>
          </a:prstGeom>
        </p:spPr>
      </p:pic>
    </p:spTree>
    <p:custDataLst>
      <p:tags r:id="rId1"/>
    </p:custDataLst>
    <p:extLst>
      <p:ext uri="{BB962C8B-B14F-4D97-AF65-F5344CB8AC3E}">
        <p14:creationId xmlns:p14="http://schemas.microsoft.com/office/powerpoint/2010/main" val="279409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626546-61A2-463E-B828-9E11027B2283}"/>
              </a:ext>
            </a:extLst>
          </p:cNvPr>
          <p:cNvPicPr>
            <a:picLocks noChangeAspect="1"/>
          </p:cNvPicPr>
          <p:nvPr/>
        </p:nvPicPr>
        <p:blipFill>
          <a:blip r:embed="rId5"/>
          <a:stretch>
            <a:fillRect/>
          </a:stretch>
        </p:blipFill>
        <p:spPr>
          <a:xfrm>
            <a:off x="335525" y="1398240"/>
            <a:ext cx="2857500" cy="4191000"/>
          </a:xfrm>
          <a:prstGeom prst="rect">
            <a:avLst/>
          </a:prstGeom>
        </p:spPr>
      </p:pic>
      <p:sp>
        <p:nvSpPr>
          <p:cNvPr id="242690" name="Rectangle 1026"/>
          <p:cNvSpPr>
            <a:spLocks noGrp="1" noChangeArrowheads="1"/>
          </p:cNvSpPr>
          <p:nvPr>
            <p:ph type="title"/>
            <p:custDataLst>
              <p:tags r:id="rId2"/>
            </p:custDataLst>
          </p:nvPr>
        </p:nvSpPr>
        <p:spPr>
          <a:xfrm>
            <a:off x="16172" y="260648"/>
            <a:ext cx="8229600" cy="612775"/>
          </a:xfrm>
        </p:spPr>
        <p:txBody>
          <a:bodyPr>
            <a:normAutofit/>
          </a:bodyPr>
          <a:lstStyle/>
          <a:p>
            <a:pPr eaLnBrk="1" fontAlgn="auto" hangingPunct="1">
              <a:spcAft>
                <a:spcPts val="0"/>
              </a:spcAft>
              <a:defRPr/>
            </a:pPr>
            <a:r>
              <a:rPr lang="en-US" dirty="0">
                <a:ea typeface="+mj-ea"/>
                <a:cs typeface="+mj-cs"/>
              </a:rPr>
              <a:t>Direct Recursion: Tree Recursion (Contd.)</a:t>
            </a:r>
          </a:p>
        </p:txBody>
      </p:sp>
      <p:sp>
        <p:nvSpPr>
          <p:cNvPr id="4" name="TextBox 3"/>
          <p:cNvSpPr txBox="1"/>
          <p:nvPr/>
        </p:nvSpPr>
        <p:spPr bwMode="auto">
          <a:xfrm>
            <a:off x="6372200" y="6525344"/>
            <a:ext cx="1197764"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Tree Recursion</a:t>
            </a:r>
          </a:p>
        </p:txBody>
      </p:sp>
      <p:pic>
        <p:nvPicPr>
          <p:cNvPr id="2" name="Content Placeholder 1">
            <a:extLst>
              <a:ext uri="{FF2B5EF4-FFF2-40B4-BE49-F238E27FC236}">
                <a16:creationId xmlns:a16="http://schemas.microsoft.com/office/drawing/2014/main" id="{760E0A08-524D-4C17-BFAF-13B882451A0D}"/>
              </a:ext>
            </a:extLst>
          </p:cNvPr>
          <p:cNvPicPr>
            <a:picLocks noGrp="1" noChangeAspect="1"/>
          </p:cNvPicPr>
          <p:nvPr>
            <p:ph sz="quarter" idx="1"/>
          </p:nvPr>
        </p:nvPicPr>
        <p:blipFill>
          <a:blip r:embed="rId6"/>
          <a:stretch>
            <a:fillRect/>
          </a:stretch>
        </p:blipFill>
        <p:spPr>
          <a:xfrm>
            <a:off x="2267744" y="2713989"/>
            <a:ext cx="5781675" cy="1952625"/>
          </a:xfrm>
          <a:prstGeom prst="rect">
            <a:avLst/>
          </a:prstGeom>
        </p:spPr>
      </p:pic>
      <p:sp>
        <p:nvSpPr>
          <p:cNvPr id="7" name="TextBox 6">
            <a:extLst>
              <a:ext uri="{FF2B5EF4-FFF2-40B4-BE49-F238E27FC236}">
                <a16:creationId xmlns:a16="http://schemas.microsoft.com/office/drawing/2014/main" id="{B9170605-247A-442A-81CC-370BAD832432}"/>
              </a:ext>
            </a:extLst>
          </p:cNvPr>
          <p:cNvSpPr txBox="1"/>
          <p:nvPr/>
        </p:nvSpPr>
        <p:spPr bwMode="auto">
          <a:xfrm>
            <a:off x="3241557" y="1201202"/>
            <a:ext cx="5506907" cy="6519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US" sz="2000" kern="0" dirty="0">
                <a:solidFill>
                  <a:srgbClr val="FF0000"/>
                </a:solidFill>
                <a:latin typeface="Arial" pitchFamily="34" charset="0"/>
                <a:cs typeface="Arial" pitchFamily="34" charset="0"/>
              </a:rPr>
              <a:t>What is the time and space complexity of this code fragment (tree recursion)?</a:t>
            </a:r>
            <a:endParaRPr lang="en-AU" sz="2000" kern="0" dirty="0">
              <a:solidFill>
                <a:srgbClr val="FF0000"/>
              </a:solidFill>
              <a:latin typeface="Arial" pitchFamily="34" charset="0"/>
              <a:cs typeface="Arial" pitchFamily="34" charset="0"/>
            </a:endParaRPr>
          </a:p>
        </p:txBody>
      </p:sp>
      <p:pic>
        <p:nvPicPr>
          <p:cNvPr id="8" name="Picture 7">
            <a:extLst>
              <a:ext uri="{FF2B5EF4-FFF2-40B4-BE49-F238E27FC236}">
                <a16:creationId xmlns:a16="http://schemas.microsoft.com/office/drawing/2014/main" id="{5182B423-DE2E-4A97-B2C0-6215351F6CB4}"/>
              </a:ext>
            </a:extLst>
          </p:cNvPr>
          <p:cNvPicPr>
            <a:picLocks noChangeAspect="1"/>
          </p:cNvPicPr>
          <p:nvPr/>
        </p:nvPicPr>
        <p:blipFill>
          <a:blip r:embed="rId7"/>
          <a:stretch>
            <a:fillRect/>
          </a:stretch>
        </p:blipFill>
        <p:spPr>
          <a:xfrm>
            <a:off x="3860700" y="1996346"/>
            <a:ext cx="3171825" cy="523875"/>
          </a:xfrm>
          <a:prstGeom prst="rect">
            <a:avLst/>
          </a:prstGeom>
        </p:spPr>
      </p:pic>
      <p:sp>
        <p:nvSpPr>
          <p:cNvPr id="3" name="TextBox 2">
            <a:extLst>
              <a:ext uri="{FF2B5EF4-FFF2-40B4-BE49-F238E27FC236}">
                <a16:creationId xmlns:a16="http://schemas.microsoft.com/office/drawing/2014/main" id="{3CF9FFF5-B875-456C-8ABD-F64D37EFDFF9}"/>
              </a:ext>
            </a:extLst>
          </p:cNvPr>
          <p:cNvSpPr txBox="1"/>
          <p:nvPr/>
        </p:nvSpPr>
        <p:spPr bwMode="auto">
          <a:xfrm>
            <a:off x="7884089" y="2831592"/>
            <a:ext cx="504335" cy="3441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AU" sz="2000" b="1" kern="0" dirty="0">
                <a:latin typeface="Arial" pitchFamily="34" charset="0"/>
                <a:cs typeface="Arial" pitchFamily="34" charset="0"/>
              </a:rPr>
              <a:t>2</a:t>
            </a:r>
            <a:r>
              <a:rPr lang="en-AU" sz="2000" b="1" kern="0" baseline="30000" dirty="0">
                <a:latin typeface="Arial" pitchFamily="34" charset="0"/>
                <a:cs typeface="Arial" pitchFamily="34" charset="0"/>
              </a:rPr>
              <a:t>0</a:t>
            </a:r>
          </a:p>
        </p:txBody>
      </p:sp>
      <p:sp>
        <p:nvSpPr>
          <p:cNvPr id="10" name="TextBox 9">
            <a:extLst>
              <a:ext uri="{FF2B5EF4-FFF2-40B4-BE49-F238E27FC236}">
                <a16:creationId xmlns:a16="http://schemas.microsoft.com/office/drawing/2014/main" id="{79F4CB7A-9886-463F-BA0F-807AE944658F}"/>
              </a:ext>
            </a:extLst>
          </p:cNvPr>
          <p:cNvSpPr txBox="1"/>
          <p:nvPr/>
        </p:nvSpPr>
        <p:spPr bwMode="auto">
          <a:xfrm>
            <a:off x="7884089" y="3228888"/>
            <a:ext cx="504335" cy="3441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AU" sz="2000" b="1" kern="0" dirty="0">
                <a:latin typeface="Arial" pitchFamily="34" charset="0"/>
                <a:cs typeface="Arial" pitchFamily="34" charset="0"/>
              </a:rPr>
              <a:t>2</a:t>
            </a:r>
            <a:r>
              <a:rPr lang="en-AU" sz="2000" b="1" kern="0" baseline="30000" dirty="0">
                <a:latin typeface="Arial" pitchFamily="34" charset="0"/>
                <a:cs typeface="Arial" pitchFamily="34" charset="0"/>
              </a:rPr>
              <a:t>1</a:t>
            </a:r>
          </a:p>
        </p:txBody>
      </p:sp>
      <p:sp>
        <p:nvSpPr>
          <p:cNvPr id="11" name="TextBox 10">
            <a:extLst>
              <a:ext uri="{FF2B5EF4-FFF2-40B4-BE49-F238E27FC236}">
                <a16:creationId xmlns:a16="http://schemas.microsoft.com/office/drawing/2014/main" id="{EAF8C2C6-7C3D-4DF5-BB8A-B92C005314C6}"/>
              </a:ext>
            </a:extLst>
          </p:cNvPr>
          <p:cNvSpPr txBox="1"/>
          <p:nvPr/>
        </p:nvSpPr>
        <p:spPr bwMode="auto">
          <a:xfrm>
            <a:off x="7884089" y="3732944"/>
            <a:ext cx="504335" cy="3441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AU" sz="2000" b="1" kern="0" dirty="0">
                <a:latin typeface="Arial" pitchFamily="34" charset="0"/>
                <a:cs typeface="Arial" pitchFamily="34" charset="0"/>
              </a:rPr>
              <a:t>2</a:t>
            </a:r>
            <a:r>
              <a:rPr lang="en-AU" sz="2000" b="1" kern="0" baseline="30000" dirty="0">
                <a:latin typeface="Arial" pitchFamily="34" charset="0"/>
                <a:cs typeface="Arial" pitchFamily="34" charset="0"/>
              </a:rPr>
              <a:t>2</a:t>
            </a:r>
          </a:p>
        </p:txBody>
      </p:sp>
      <p:sp>
        <p:nvSpPr>
          <p:cNvPr id="13" name="TextBox 12">
            <a:extLst>
              <a:ext uri="{FF2B5EF4-FFF2-40B4-BE49-F238E27FC236}">
                <a16:creationId xmlns:a16="http://schemas.microsoft.com/office/drawing/2014/main" id="{CE4D6097-D2D3-4DB7-AD60-E696FC0E74EE}"/>
              </a:ext>
            </a:extLst>
          </p:cNvPr>
          <p:cNvSpPr txBox="1"/>
          <p:nvPr/>
        </p:nvSpPr>
        <p:spPr bwMode="auto">
          <a:xfrm>
            <a:off x="7884089" y="4020976"/>
            <a:ext cx="504335" cy="3441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AU" sz="2000" b="1" kern="0" dirty="0">
                <a:latin typeface="Arial" pitchFamily="34" charset="0"/>
                <a:cs typeface="Arial" pitchFamily="34" charset="0"/>
              </a:rPr>
              <a:t>2</a:t>
            </a:r>
            <a:r>
              <a:rPr lang="en-AU" sz="2000" b="1" kern="0" baseline="30000" dirty="0">
                <a:latin typeface="Arial" pitchFamily="34" charset="0"/>
                <a:cs typeface="Arial" pitchFamily="34" charset="0"/>
              </a:rPr>
              <a:t>3</a:t>
            </a:r>
          </a:p>
        </p:txBody>
      </p:sp>
      <p:sp>
        <p:nvSpPr>
          <p:cNvPr id="14" name="TextBox 13">
            <a:extLst>
              <a:ext uri="{FF2B5EF4-FFF2-40B4-BE49-F238E27FC236}">
                <a16:creationId xmlns:a16="http://schemas.microsoft.com/office/drawing/2014/main" id="{FAAAFC4D-F9CC-4EAA-943F-0F9259B1C0AA}"/>
              </a:ext>
            </a:extLst>
          </p:cNvPr>
          <p:cNvSpPr txBox="1"/>
          <p:nvPr/>
        </p:nvSpPr>
        <p:spPr bwMode="auto">
          <a:xfrm>
            <a:off x="2555776" y="4831844"/>
            <a:ext cx="5493643" cy="3441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AU" sz="2000" b="1" kern="0" dirty="0">
                <a:latin typeface="Arial" pitchFamily="34" charset="0"/>
                <a:cs typeface="Arial" pitchFamily="34" charset="0"/>
              </a:rPr>
              <a:t>T(n)=2</a:t>
            </a:r>
            <a:r>
              <a:rPr lang="en-AU" sz="2000" b="1" kern="0" baseline="30000" dirty="0">
                <a:latin typeface="Arial" pitchFamily="34" charset="0"/>
                <a:cs typeface="Arial" pitchFamily="34" charset="0"/>
              </a:rPr>
              <a:t>0</a:t>
            </a:r>
            <a:r>
              <a:rPr lang="en-AU" sz="2000" b="1" kern="0" dirty="0">
                <a:latin typeface="Arial" pitchFamily="34" charset="0"/>
                <a:cs typeface="Arial" pitchFamily="34" charset="0"/>
              </a:rPr>
              <a:t>+2</a:t>
            </a:r>
            <a:r>
              <a:rPr lang="en-AU" sz="2000" b="1" kern="0" baseline="30000" dirty="0">
                <a:latin typeface="Arial" pitchFamily="34" charset="0"/>
                <a:cs typeface="Arial" pitchFamily="34" charset="0"/>
              </a:rPr>
              <a:t>1 </a:t>
            </a:r>
            <a:r>
              <a:rPr lang="en-AU" sz="2000" b="1" kern="0" dirty="0">
                <a:latin typeface="Arial" pitchFamily="34" charset="0"/>
                <a:cs typeface="Arial" pitchFamily="34" charset="0"/>
              </a:rPr>
              <a:t>+…+ 2</a:t>
            </a:r>
            <a:r>
              <a:rPr lang="en-AU" sz="2000" b="1" kern="0" baseline="30000" dirty="0">
                <a:latin typeface="Arial" pitchFamily="34" charset="0"/>
                <a:cs typeface="Arial" pitchFamily="34" charset="0"/>
              </a:rPr>
              <a:t>n </a:t>
            </a:r>
            <a:r>
              <a:rPr lang="en-AU" sz="2000" b="1" kern="0" dirty="0">
                <a:latin typeface="Arial" pitchFamily="34" charset="0"/>
                <a:cs typeface="Arial" pitchFamily="34" charset="0"/>
              </a:rPr>
              <a:t>=2</a:t>
            </a:r>
            <a:r>
              <a:rPr lang="en-AU" sz="2000" b="1" kern="0" baseline="30000" dirty="0">
                <a:latin typeface="Arial" pitchFamily="34" charset="0"/>
                <a:cs typeface="Arial" pitchFamily="34" charset="0"/>
              </a:rPr>
              <a:t>n+1 </a:t>
            </a:r>
            <a:r>
              <a:rPr lang="en-AU" sz="2000" b="1" kern="0" dirty="0">
                <a:latin typeface="Arial" pitchFamily="34" charset="0"/>
                <a:cs typeface="Arial" pitchFamily="34" charset="0"/>
              </a:rPr>
              <a:t>– 1≤2</a:t>
            </a:r>
            <a:r>
              <a:rPr lang="en-AU" sz="2000" b="1" kern="0" baseline="30000" dirty="0">
                <a:latin typeface="Arial" pitchFamily="34" charset="0"/>
                <a:cs typeface="Arial" pitchFamily="34" charset="0"/>
              </a:rPr>
              <a:t>n+1</a:t>
            </a:r>
            <a:r>
              <a:rPr lang="en-AU" sz="2000" b="1" kern="0" dirty="0">
                <a:latin typeface="Arial" pitchFamily="34" charset="0"/>
                <a:cs typeface="Arial" pitchFamily="34" charset="0"/>
              </a:rPr>
              <a:t>=2x2</a:t>
            </a:r>
            <a:r>
              <a:rPr lang="en-AU" sz="2000" b="1" kern="0" baseline="30000" dirty="0">
                <a:latin typeface="Arial" pitchFamily="34" charset="0"/>
                <a:cs typeface="Arial" pitchFamily="34" charset="0"/>
              </a:rPr>
              <a:t>n</a:t>
            </a:r>
            <a:r>
              <a:rPr lang="en-AU" sz="2000" b="1" kern="0" dirty="0">
                <a:latin typeface="Arial" pitchFamily="34" charset="0"/>
                <a:cs typeface="Arial" pitchFamily="34" charset="0"/>
              </a:rPr>
              <a:t>=</a:t>
            </a:r>
            <a:r>
              <a:rPr lang="en-AU" sz="2000" b="1" kern="0" baseline="30000" dirty="0">
                <a:latin typeface="Arial" pitchFamily="34" charset="0"/>
                <a:cs typeface="Arial" pitchFamily="34" charset="0"/>
              </a:rPr>
              <a:t> </a:t>
            </a:r>
            <a:r>
              <a:rPr lang="en-AU" sz="2000" b="1" i="1" kern="0" dirty="0">
                <a:latin typeface="Arial" pitchFamily="34" charset="0"/>
                <a:cs typeface="Arial" pitchFamily="34" charset="0"/>
              </a:rPr>
              <a:t>O</a:t>
            </a:r>
            <a:r>
              <a:rPr lang="en-AU" sz="2000" b="1" kern="0" dirty="0">
                <a:latin typeface="Arial" pitchFamily="34" charset="0"/>
                <a:cs typeface="Arial" pitchFamily="34" charset="0"/>
              </a:rPr>
              <a:t>(2</a:t>
            </a:r>
            <a:r>
              <a:rPr lang="en-AU" sz="2000" b="1" kern="0" baseline="30000" dirty="0">
                <a:latin typeface="Arial" pitchFamily="34" charset="0"/>
                <a:cs typeface="Arial" pitchFamily="34" charset="0"/>
              </a:rPr>
              <a:t>n</a:t>
            </a:r>
            <a:r>
              <a:rPr lang="en-AU" sz="2000" b="1" kern="0" dirty="0">
                <a:latin typeface="Arial" pitchFamily="34" charset="0"/>
                <a:cs typeface="Arial" pitchFamily="34" charset="0"/>
              </a:rPr>
              <a:t>)</a:t>
            </a:r>
            <a:r>
              <a:rPr lang="en-AU" sz="2000" b="1" kern="0" baseline="30000" dirty="0">
                <a:latin typeface="Arial" pitchFamily="34" charset="0"/>
                <a:cs typeface="Arial" pitchFamily="34" charset="0"/>
              </a:rPr>
              <a:t>  </a:t>
            </a:r>
          </a:p>
        </p:txBody>
      </p:sp>
      <p:sp>
        <p:nvSpPr>
          <p:cNvPr id="15" name="TextBox 14">
            <a:extLst>
              <a:ext uri="{FF2B5EF4-FFF2-40B4-BE49-F238E27FC236}">
                <a16:creationId xmlns:a16="http://schemas.microsoft.com/office/drawing/2014/main" id="{7973691F-4562-4355-8A91-EE0364FD2797}"/>
              </a:ext>
            </a:extLst>
          </p:cNvPr>
          <p:cNvSpPr txBox="1"/>
          <p:nvPr/>
        </p:nvSpPr>
        <p:spPr bwMode="auto">
          <a:xfrm>
            <a:off x="2738865" y="5323204"/>
            <a:ext cx="5937591" cy="3441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US" sz="2000" kern="0" dirty="0">
                <a:solidFill>
                  <a:srgbClr val="FF0000"/>
                </a:solidFill>
                <a:latin typeface="Arial" pitchFamily="34" charset="0"/>
                <a:cs typeface="Arial" pitchFamily="34" charset="0"/>
              </a:rPr>
              <a:t>Can you explain why space complexity is O(n)?</a:t>
            </a:r>
            <a:endParaRPr lang="en-AU" sz="2000" kern="0" dirty="0">
              <a:solidFill>
                <a:srgbClr val="FF0000"/>
              </a:solidFill>
              <a:latin typeface="Arial" pitchFamily="34" charset="0"/>
              <a:cs typeface="Arial" pitchFamily="34" charset="0"/>
            </a:endParaRPr>
          </a:p>
        </p:txBody>
      </p:sp>
      <p:sp>
        <p:nvSpPr>
          <p:cNvPr id="16" name="TextBox 15">
            <a:extLst>
              <a:ext uri="{FF2B5EF4-FFF2-40B4-BE49-F238E27FC236}">
                <a16:creationId xmlns:a16="http://schemas.microsoft.com/office/drawing/2014/main" id="{486908B0-64CC-4E4C-AB2C-2B5327387E8C}"/>
              </a:ext>
            </a:extLst>
          </p:cNvPr>
          <p:cNvSpPr txBox="1"/>
          <p:nvPr/>
        </p:nvSpPr>
        <p:spPr bwMode="auto">
          <a:xfrm>
            <a:off x="5302597" y="5645099"/>
            <a:ext cx="2633003" cy="4056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AU" sz="2400" kern="0" dirty="0">
                <a:latin typeface="Arial" pitchFamily="34" charset="0"/>
                <a:cs typeface="Arial" pitchFamily="34" charset="0"/>
              </a:rPr>
              <a:t>Home Work </a:t>
            </a:r>
            <a:r>
              <a:rPr lang="en-AU" sz="2400" kern="0" dirty="0">
                <a:latin typeface="Arial" pitchFamily="34" charset="0"/>
                <a:cs typeface="Arial" pitchFamily="34" charset="0"/>
                <a:sym typeface="Wingdings" pitchFamily="2" charset="2"/>
              </a:rPr>
              <a:t></a:t>
            </a:r>
            <a:endParaRPr lang="en-AU" sz="2400" kern="0" dirty="0">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336750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p:bldP spid="13" grpId="0"/>
      <p:bldP spid="14" grpId="0"/>
      <p:bldP spid="1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A75935-5387-4C0F-ABFC-DE36DB31B467}"/>
              </a:ext>
            </a:extLst>
          </p:cNvPr>
          <p:cNvPicPr>
            <a:picLocks noChangeAspect="1"/>
          </p:cNvPicPr>
          <p:nvPr/>
        </p:nvPicPr>
        <p:blipFill>
          <a:blip r:embed="rId6"/>
          <a:stretch>
            <a:fillRect/>
          </a:stretch>
        </p:blipFill>
        <p:spPr>
          <a:xfrm>
            <a:off x="251520" y="1916832"/>
            <a:ext cx="3666729" cy="3886903"/>
          </a:xfrm>
          <a:prstGeom prst="rect">
            <a:avLst/>
          </a:prstGeom>
        </p:spPr>
      </p:pic>
      <p:sp>
        <p:nvSpPr>
          <p:cNvPr id="242690" name="Rectangle 1026"/>
          <p:cNvSpPr>
            <a:spLocks noGrp="1" noChangeArrowheads="1"/>
          </p:cNvSpPr>
          <p:nvPr>
            <p:ph type="title"/>
            <p:custDataLst>
              <p:tags r:id="rId2"/>
            </p:custDataLst>
          </p:nvPr>
        </p:nvSpPr>
        <p:spPr>
          <a:xfrm>
            <a:off x="16172" y="260648"/>
            <a:ext cx="8229600" cy="612775"/>
          </a:xfrm>
        </p:spPr>
        <p:txBody>
          <a:bodyPr>
            <a:normAutofit/>
          </a:bodyPr>
          <a:lstStyle/>
          <a:p>
            <a:pPr eaLnBrk="1" fontAlgn="auto" hangingPunct="1">
              <a:spcAft>
                <a:spcPts val="0"/>
              </a:spcAft>
              <a:defRPr/>
            </a:pPr>
            <a:r>
              <a:rPr lang="en-US" dirty="0">
                <a:ea typeface="+mj-ea"/>
                <a:cs typeface="+mj-cs"/>
              </a:rPr>
              <a:t>Direct Recursion: Nested Recursion</a:t>
            </a:r>
          </a:p>
        </p:txBody>
      </p:sp>
      <p:sp>
        <p:nvSpPr>
          <p:cNvPr id="19459" name="Rectangle 1027"/>
          <p:cNvSpPr>
            <a:spLocks noGrp="1" noChangeArrowheads="1"/>
          </p:cNvSpPr>
          <p:nvPr>
            <p:ph sz="quarter" idx="1"/>
            <p:custDataLst>
              <p:tags r:id="rId3"/>
            </p:custDataLst>
          </p:nvPr>
        </p:nvSpPr>
        <p:spPr>
          <a:xfrm>
            <a:off x="248386" y="903218"/>
            <a:ext cx="8362950" cy="5336846"/>
          </a:xfrm>
        </p:spPr>
        <p:txBody>
          <a:bodyPr/>
          <a:lstStyle/>
          <a:p>
            <a:pPr marL="0" indent="0">
              <a:lnSpc>
                <a:spcPct val="90000"/>
              </a:lnSpc>
              <a:buNone/>
            </a:pPr>
            <a:r>
              <a:rPr lang="en-US" dirty="0">
                <a:latin typeface="Gill Sans MT" charset="0"/>
              </a:rPr>
              <a:t>In this recursion, a recursive function will pass the parameter as a recursive call. That means “</a:t>
            </a:r>
            <a:r>
              <a:rPr lang="en-US" b="1" dirty="0">
                <a:latin typeface="Gill Sans MT" charset="0"/>
              </a:rPr>
              <a:t>recursion inside recursion</a:t>
            </a:r>
            <a:r>
              <a:rPr lang="en-US" dirty="0">
                <a:latin typeface="Gill Sans MT" charset="0"/>
              </a:rPr>
              <a:t>”. </a:t>
            </a:r>
          </a:p>
        </p:txBody>
      </p:sp>
      <p:sp>
        <p:nvSpPr>
          <p:cNvPr id="4" name="TextBox 3"/>
          <p:cNvSpPr txBox="1"/>
          <p:nvPr/>
        </p:nvSpPr>
        <p:spPr bwMode="auto">
          <a:xfrm>
            <a:off x="6372200" y="6525344"/>
            <a:ext cx="1313180"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Nested Recursion</a:t>
            </a:r>
          </a:p>
        </p:txBody>
      </p:sp>
      <p:sp>
        <p:nvSpPr>
          <p:cNvPr id="8" name="TextBox 7">
            <a:extLst>
              <a:ext uri="{FF2B5EF4-FFF2-40B4-BE49-F238E27FC236}">
                <a16:creationId xmlns:a16="http://schemas.microsoft.com/office/drawing/2014/main" id="{040354F3-DE1C-4446-815F-531C7040B84A}"/>
              </a:ext>
            </a:extLst>
          </p:cNvPr>
          <p:cNvSpPr txBox="1"/>
          <p:nvPr/>
        </p:nvSpPr>
        <p:spPr bwMode="auto">
          <a:xfrm>
            <a:off x="3655432" y="1973300"/>
            <a:ext cx="3673772" cy="7750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AU" sz="2400" kern="0" dirty="0">
                <a:solidFill>
                  <a:srgbClr val="FF0000"/>
                </a:solidFill>
                <a:latin typeface="Arial" pitchFamily="34" charset="0"/>
                <a:cs typeface="Arial" pitchFamily="34" charset="0"/>
              </a:rPr>
              <a:t>What is the output of this code fragment?</a:t>
            </a:r>
          </a:p>
        </p:txBody>
      </p:sp>
      <p:sp>
        <p:nvSpPr>
          <p:cNvPr id="10" name="TextBox 9">
            <a:extLst>
              <a:ext uri="{FF2B5EF4-FFF2-40B4-BE49-F238E27FC236}">
                <a16:creationId xmlns:a16="http://schemas.microsoft.com/office/drawing/2014/main" id="{78E9A830-D42E-4F4A-BDD3-16ABA099508D}"/>
              </a:ext>
            </a:extLst>
          </p:cNvPr>
          <p:cNvSpPr txBox="1"/>
          <p:nvPr/>
        </p:nvSpPr>
        <p:spPr bwMode="auto">
          <a:xfrm>
            <a:off x="3851920" y="3462248"/>
            <a:ext cx="4720148" cy="9596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US" sz="2000" kern="0" dirty="0">
                <a:solidFill>
                  <a:srgbClr val="FF0000"/>
                </a:solidFill>
                <a:latin typeface="Arial" pitchFamily="34" charset="0"/>
                <a:cs typeface="Arial" pitchFamily="34" charset="0"/>
              </a:rPr>
              <a:t>Can you draw a tracing tree showing how the calls are made and how the outputs are produced?</a:t>
            </a:r>
            <a:endParaRPr lang="en-AU" sz="2000" kern="0" dirty="0">
              <a:solidFill>
                <a:srgbClr val="FF00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5AEF4C46-2703-43C3-BDB8-C0BA225882DE}"/>
              </a:ext>
            </a:extLst>
          </p:cNvPr>
          <p:cNvSpPr txBox="1"/>
          <p:nvPr/>
        </p:nvSpPr>
        <p:spPr bwMode="auto">
          <a:xfrm>
            <a:off x="2738865" y="4615214"/>
            <a:ext cx="5506907" cy="6519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US" sz="2000" kern="0" dirty="0">
                <a:solidFill>
                  <a:srgbClr val="FF0000"/>
                </a:solidFill>
                <a:latin typeface="Arial" pitchFamily="34" charset="0"/>
                <a:cs typeface="Arial" pitchFamily="34" charset="0"/>
              </a:rPr>
              <a:t>What is the time and space complexity of this code fragment (nested recursion)?</a:t>
            </a:r>
            <a:endParaRPr lang="en-AU" sz="2000" kern="0" dirty="0">
              <a:solidFill>
                <a:srgbClr val="FF0000"/>
              </a:solidFill>
              <a:latin typeface="Arial" pitchFamily="34" charset="0"/>
              <a:cs typeface="Arial" pitchFamily="34" charset="0"/>
            </a:endParaRPr>
          </a:p>
        </p:txBody>
      </p:sp>
      <p:pic>
        <p:nvPicPr>
          <p:cNvPr id="3" name="Picture 2">
            <a:extLst>
              <a:ext uri="{FF2B5EF4-FFF2-40B4-BE49-F238E27FC236}">
                <a16:creationId xmlns:a16="http://schemas.microsoft.com/office/drawing/2014/main" id="{776B88C0-21FD-4B01-84F7-56B0AF16D46C}"/>
              </a:ext>
            </a:extLst>
          </p:cNvPr>
          <p:cNvPicPr>
            <a:picLocks noChangeAspect="1"/>
          </p:cNvPicPr>
          <p:nvPr/>
        </p:nvPicPr>
        <p:blipFill>
          <a:blip r:embed="rId7"/>
          <a:stretch>
            <a:fillRect/>
          </a:stretch>
        </p:blipFill>
        <p:spPr>
          <a:xfrm>
            <a:off x="3843920" y="2778110"/>
            <a:ext cx="1057275" cy="314325"/>
          </a:xfrm>
          <a:prstGeom prst="rect">
            <a:avLst/>
          </a:prstGeom>
        </p:spPr>
      </p:pic>
      <p:sp>
        <p:nvSpPr>
          <p:cNvPr id="5" name="TextBox 4">
            <a:extLst>
              <a:ext uri="{FF2B5EF4-FFF2-40B4-BE49-F238E27FC236}">
                <a16:creationId xmlns:a16="http://schemas.microsoft.com/office/drawing/2014/main" id="{C0551C84-2615-8E19-7F31-D5AE5CD781F7}"/>
              </a:ext>
            </a:extLst>
          </p:cNvPr>
          <p:cNvSpPr txBox="1"/>
          <p:nvPr/>
        </p:nvSpPr>
        <p:spPr bwMode="auto">
          <a:xfrm>
            <a:off x="5076056" y="5301208"/>
            <a:ext cx="2633003" cy="4056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AU" sz="2400" kern="0" dirty="0">
                <a:latin typeface="Arial" pitchFamily="34" charset="0"/>
                <a:cs typeface="Arial" pitchFamily="34" charset="0"/>
              </a:rPr>
              <a:t>Home Work </a:t>
            </a:r>
            <a:r>
              <a:rPr lang="en-AU" sz="2400" kern="0" dirty="0">
                <a:latin typeface="Arial" pitchFamily="34" charset="0"/>
                <a:cs typeface="Arial" pitchFamily="34" charset="0"/>
                <a:sym typeface="Wingdings" pitchFamily="2" charset="2"/>
              </a:rPr>
              <a:t></a:t>
            </a:r>
            <a:endParaRPr lang="en-AU" sz="2400" kern="0" dirty="0">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272415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1027"/>
          <p:cNvSpPr>
            <a:spLocks noGrp="1" noChangeArrowheads="1"/>
          </p:cNvSpPr>
          <p:nvPr>
            <p:ph sz="quarter" idx="1"/>
            <p:custDataLst>
              <p:tags r:id="rId2"/>
            </p:custDataLst>
          </p:nvPr>
        </p:nvSpPr>
        <p:spPr>
          <a:xfrm>
            <a:off x="248386" y="903218"/>
            <a:ext cx="8362950" cy="5336846"/>
          </a:xfrm>
        </p:spPr>
        <p:txBody>
          <a:bodyPr/>
          <a:lstStyle/>
          <a:p>
            <a:pPr marL="0" indent="0">
              <a:lnSpc>
                <a:spcPct val="90000"/>
              </a:lnSpc>
              <a:buNone/>
            </a:pPr>
            <a:endParaRPr lang="en-US" dirty="0">
              <a:latin typeface="Gill Sans MT" charset="0"/>
            </a:endParaRPr>
          </a:p>
        </p:txBody>
      </p:sp>
      <p:pic>
        <p:nvPicPr>
          <p:cNvPr id="2" name="Picture 1">
            <a:extLst>
              <a:ext uri="{FF2B5EF4-FFF2-40B4-BE49-F238E27FC236}">
                <a16:creationId xmlns:a16="http://schemas.microsoft.com/office/drawing/2014/main" id="{BEA75935-5387-4C0F-ABFC-DE36DB31B467}"/>
              </a:ext>
            </a:extLst>
          </p:cNvPr>
          <p:cNvPicPr>
            <a:picLocks noChangeAspect="1"/>
          </p:cNvPicPr>
          <p:nvPr/>
        </p:nvPicPr>
        <p:blipFill>
          <a:blip r:embed="rId6"/>
          <a:stretch>
            <a:fillRect/>
          </a:stretch>
        </p:blipFill>
        <p:spPr>
          <a:xfrm>
            <a:off x="251520" y="1412776"/>
            <a:ext cx="3666729" cy="3886903"/>
          </a:xfrm>
          <a:prstGeom prst="rect">
            <a:avLst/>
          </a:prstGeom>
        </p:spPr>
      </p:pic>
      <p:sp>
        <p:nvSpPr>
          <p:cNvPr id="242690" name="Rectangle 1026"/>
          <p:cNvSpPr>
            <a:spLocks noGrp="1" noChangeArrowheads="1"/>
          </p:cNvSpPr>
          <p:nvPr>
            <p:ph type="title"/>
            <p:custDataLst>
              <p:tags r:id="rId3"/>
            </p:custDataLst>
          </p:nvPr>
        </p:nvSpPr>
        <p:spPr>
          <a:xfrm>
            <a:off x="16172" y="260648"/>
            <a:ext cx="8229600" cy="612775"/>
          </a:xfrm>
        </p:spPr>
        <p:txBody>
          <a:bodyPr>
            <a:normAutofit/>
          </a:bodyPr>
          <a:lstStyle/>
          <a:p>
            <a:pPr eaLnBrk="1" fontAlgn="auto" hangingPunct="1">
              <a:spcAft>
                <a:spcPts val="0"/>
              </a:spcAft>
              <a:defRPr/>
            </a:pPr>
            <a:r>
              <a:rPr lang="en-US" dirty="0">
                <a:ea typeface="+mj-ea"/>
                <a:cs typeface="+mj-cs"/>
              </a:rPr>
              <a:t>Direct Recursion: Nested Recursion (Contd.)</a:t>
            </a:r>
          </a:p>
        </p:txBody>
      </p:sp>
      <p:sp>
        <p:nvSpPr>
          <p:cNvPr id="4" name="TextBox 3"/>
          <p:cNvSpPr txBox="1"/>
          <p:nvPr/>
        </p:nvSpPr>
        <p:spPr bwMode="auto">
          <a:xfrm>
            <a:off x="6372200" y="6525344"/>
            <a:ext cx="1313180"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Nested Recursion</a:t>
            </a:r>
          </a:p>
        </p:txBody>
      </p:sp>
      <p:sp>
        <p:nvSpPr>
          <p:cNvPr id="10" name="TextBox 9">
            <a:extLst>
              <a:ext uri="{FF2B5EF4-FFF2-40B4-BE49-F238E27FC236}">
                <a16:creationId xmlns:a16="http://schemas.microsoft.com/office/drawing/2014/main" id="{78E9A830-D42E-4F4A-BDD3-16ABA099508D}"/>
              </a:ext>
            </a:extLst>
          </p:cNvPr>
          <p:cNvSpPr txBox="1"/>
          <p:nvPr/>
        </p:nvSpPr>
        <p:spPr bwMode="auto">
          <a:xfrm>
            <a:off x="3694876" y="1078480"/>
            <a:ext cx="4720148" cy="9596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US" sz="2000" kern="0" dirty="0">
                <a:solidFill>
                  <a:srgbClr val="FF0000"/>
                </a:solidFill>
                <a:latin typeface="Arial" pitchFamily="34" charset="0"/>
                <a:cs typeface="Arial" pitchFamily="34" charset="0"/>
              </a:rPr>
              <a:t>Can you draw a tracing tree showing how the calls are made and how the outputs are produced?</a:t>
            </a:r>
            <a:endParaRPr lang="en-AU" sz="2000" kern="0" dirty="0">
              <a:solidFill>
                <a:srgbClr val="FF0000"/>
              </a:solidFill>
              <a:latin typeface="Arial" pitchFamily="34" charset="0"/>
              <a:cs typeface="Arial" pitchFamily="34" charset="0"/>
            </a:endParaRPr>
          </a:p>
        </p:txBody>
      </p:sp>
      <p:pic>
        <p:nvPicPr>
          <p:cNvPr id="5" name="Picture 4">
            <a:extLst>
              <a:ext uri="{FF2B5EF4-FFF2-40B4-BE49-F238E27FC236}">
                <a16:creationId xmlns:a16="http://schemas.microsoft.com/office/drawing/2014/main" id="{08DC8828-55BB-4AC8-9384-00790BA1CB75}"/>
              </a:ext>
            </a:extLst>
          </p:cNvPr>
          <p:cNvPicPr>
            <a:picLocks noChangeAspect="1"/>
          </p:cNvPicPr>
          <p:nvPr/>
        </p:nvPicPr>
        <p:blipFill>
          <a:blip r:embed="rId7"/>
          <a:stretch>
            <a:fillRect/>
          </a:stretch>
        </p:blipFill>
        <p:spPr>
          <a:xfrm>
            <a:off x="3918249" y="2186524"/>
            <a:ext cx="3075271" cy="3886904"/>
          </a:xfrm>
          <a:prstGeom prst="rect">
            <a:avLst/>
          </a:prstGeom>
        </p:spPr>
      </p:pic>
    </p:spTree>
    <p:custDataLst>
      <p:tags r:id="rId1"/>
    </p:custDataLst>
    <p:extLst>
      <p:ext uri="{BB962C8B-B14F-4D97-AF65-F5344CB8AC3E}">
        <p14:creationId xmlns:p14="http://schemas.microsoft.com/office/powerpoint/2010/main" val="32155697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98FF1CF-EFB0-47F4-B09C-210BC8FC57E1}"/>
              </a:ext>
            </a:extLst>
          </p:cNvPr>
          <p:cNvPicPr>
            <a:picLocks noChangeAspect="1"/>
          </p:cNvPicPr>
          <p:nvPr/>
        </p:nvPicPr>
        <p:blipFill>
          <a:blip r:embed="rId6"/>
          <a:stretch>
            <a:fillRect/>
          </a:stretch>
        </p:blipFill>
        <p:spPr>
          <a:xfrm>
            <a:off x="4586930" y="1722204"/>
            <a:ext cx="2680479" cy="4586070"/>
          </a:xfrm>
          <a:prstGeom prst="rect">
            <a:avLst/>
          </a:prstGeom>
        </p:spPr>
      </p:pic>
      <p:sp>
        <p:nvSpPr>
          <p:cNvPr id="242690" name="Rectangle 1026"/>
          <p:cNvSpPr>
            <a:spLocks noGrp="1" noChangeArrowheads="1"/>
          </p:cNvSpPr>
          <p:nvPr>
            <p:ph type="title"/>
            <p:custDataLst>
              <p:tags r:id="rId2"/>
            </p:custDataLst>
          </p:nvPr>
        </p:nvSpPr>
        <p:spPr>
          <a:xfrm>
            <a:off x="16172" y="260648"/>
            <a:ext cx="8229600" cy="612775"/>
          </a:xfrm>
        </p:spPr>
        <p:txBody>
          <a:bodyPr>
            <a:normAutofit/>
          </a:bodyPr>
          <a:lstStyle/>
          <a:p>
            <a:pPr eaLnBrk="1" fontAlgn="auto" hangingPunct="1">
              <a:spcAft>
                <a:spcPts val="0"/>
              </a:spcAft>
              <a:defRPr/>
            </a:pPr>
            <a:r>
              <a:rPr lang="en-US" dirty="0">
                <a:ea typeface="+mj-ea"/>
                <a:cs typeface="+mj-cs"/>
              </a:rPr>
              <a:t>Indirect Recursion</a:t>
            </a:r>
          </a:p>
        </p:txBody>
      </p:sp>
      <p:sp>
        <p:nvSpPr>
          <p:cNvPr id="19459" name="Rectangle 1027"/>
          <p:cNvSpPr>
            <a:spLocks noGrp="1" noChangeArrowheads="1"/>
          </p:cNvSpPr>
          <p:nvPr>
            <p:ph sz="quarter" idx="1"/>
            <p:custDataLst>
              <p:tags r:id="rId3"/>
            </p:custDataLst>
          </p:nvPr>
        </p:nvSpPr>
        <p:spPr>
          <a:xfrm>
            <a:off x="248386" y="903218"/>
            <a:ext cx="8362950" cy="5336846"/>
          </a:xfrm>
        </p:spPr>
        <p:txBody>
          <a:bodyPr/>
          <a:lstStyle/>
          <a:p>
            <a:pPr marL="0" indent="0">
              <a:lnSpc>
                <a:spcPct val="90000"/>
              </a:lnSpc>
              <a:buNone/>
            </a:pPr>
            <a:r>
              <a:rPr lang="en-US" dirty="0">
                <a:latin typeface="Gill Sans MT" charset="0"/>
              </a:rPr>
              <a:t>In this recursion, there may be more than one functions and they are calling one another in a circular manner.</a:t>
            </a:r>
          </a:p>
        </p:txBody>
      </p:sp>
      <p:sp>
        <p:nvSpPr>
          <p:cNvPr id="4" name="TextBox 3"/>
          <p:cNvSpPr txBox="1"/>
          <p:nvPr/>
        </p:nvSpPr>
        <p:spPr bwMode="auto">
          <a:xfrm>
            <a:off x="6372200" y="6525344"/>
            <a:ext cx="1324402"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Indirect Recursion</a:t>
            </a:r>
          </a:p>
        </p:txBody>
      </p:sp>
      <p:pic>
        <p:nvPicPr>
          <p:cNvPr id="3074" name="Picture 2" descr="Image result for indirect recursion">
            <a:extLst>
              <a:ext uri="{FF2B5EF4-FFF2-40B4-BE49-F238E27FC236}">
                <a16:creationId xmlns:a16="http://schemas.microsoft.com/office/drawing/2014/main" id="{EF1A8146-9434-438E-ACE9-992C3785B80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72" y="1844824"/>
            <a:ext cx="4010025" cy="22955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EDC3114C-DDA5-4092-8F6B-260253DE2E25}"/>
              </a:ext>
            </a:extLst>
          </p:cNvPr>
          <p:cNvSpPr/>
          <p:nvPr/>
        </p:nvSpPr>
        <p:spPr>
          <a:xfrm>
            <a:off x="262082" y="4481790"/>
            <a:ext cx="4572000" cy="1200329"/>
          </a:xfrm>
          <a:prstGeom prst="rect">
            <a:avLst/>
          </a:prstGeom>
        </p:spPr>
        <p:txBody>
          <a:bodyPr>
            <a:spAutoFit/>
          </a:bodyPr>
          <a:lstStyle/>
          <a:p>
            <a:r>
              <a:rPr lang="en-US" dirty="0">
                <a:solidFill>
                  <a:srgbClr val="FF0000"/>
                </a:solidFill>
                <a:latin typeface="Roboto"/>
              </a:rPr>
              <a:t>From the above diagram fun(A) is calling for fun(B), fun(B) is calling for fun(C) and fun(C) is calling for fun(A) and thus it makes a cycle.</a:t>
            </a:r>
            <a:endParaRPr lang="en-AU" dirty="0">
              <a:solidFill>
                <a:srgbClr val="FF0000"/>
              </a:solidFill>
            </a:endParaRPr>
          </a:p>
        </p:txBody>
      </p:sp>
      <p:sp>
        <p:nvSpPr>
          <p:cNvPr id="14" name="TextBox 13">
            <a:extLst>
              <a:ext uri="{FF2B5EF4-FFF2-40B4-BE49-F238E27FC236}">
                <a16:creationId xmlns:a16="http://schemas.microsoft.com/office/drawing/2014/main" id="{49CAB27E-AC88-45D2-B341-D30FE5657F4D}"/>
              </a:ext>
            </a:extLst>
          </p:cNvPr>
          <p:cNvSpPr txBox="1"/>
          <p:nvPr/>
        </p:nvSpPr>
        <p:spPr bwMode="auto">
          <a:xfrm>
            <a:off x="6307080" y="1844824"/>
            <a:ext cx="2304256" cy="95968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AU" sz="2000" kern="0" dirty="0">
                <a:solidFill>
                  <a:srgbClr val="FF0000"/>
                </a:solidFill>
                <a:latin typeface="Arial" pitchFamily="34" charset="0"/>
                <a:cs typeface="Arial" pitchFamily="34" charset="0"/>
              </a:rPr>
              <a:t>What is the output of this code fragment?</a:t>
            </a:r>
          </a:p>
        </p:txBody>
      </p:sp>
      <p:pic>
        <p:nvPicPr>
          <p:cNvPr id="9" name="Picture 8">
            <a:extLst>
              <a:ext uri="{FF2B5EF4-FFF2-40B4-BE49-F238E27FC236}">
                <a16:creationId xmlns:a16="http://schemas.microsoft.com/office/drawing/2014/main" id="{2E960202-0D17-44A6-8115-CA47173C1AA9}"/>
              </a:ext>
            </a:extLst>
          </p:cNvPr>
          <p:cNvPicPr>
            <a:picLocks noChangeAspect="1"/>
          </p:cNvPicPr>
          <p:nvPr/>
        </p:nvPicPr>
        <p:blipFill>
          <a:blip r:embed="rId8"/>
          <a:stretch>
            <a:fillRect/>
          </a:stretch>
        </p:blipFill>
        <p:spPr>
          <a:xfrm>
            <a:off x="6406465" y="2852936"/>
            <a:ext cx="1428750" cy="304800"/>
          </a:xfrm>
          <a:prstGeom prst="rect">
            <a:avLst/>
          </a:prstGeom>
        </p:spPr>
      </p:pic>
      <p:sp>
        <p:nvSpPr>
          <p:cNvPr id="10" name="TextBox 9">
            <a:extLst>
              <a:ext uri="{FF2B5EF4-FFF2-40B4-BE49-F238E27FC236}">
                <a16:creationId xmlns:a16="http://schemas.microsoft.com/office/drawing/2014/main" id="{CFC86C4D-8ACF-45F8-B332-20FA4370BA97}"/>
              </a:ext>
            </a:extLst>
          </p:cNvPr>
          <p:cNvSpPr txBox="1"/>
          <p:nvPr/>
        </p:nvSpPr>
        <p:spPr bwMode="auto">
          <a:xfrm>
            <a:off x="5904544" y="5022138"/>
            <a:ext cx="3109327" cy="11443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US" kern="0" dirty="0">
                <a:solidFill>
                  <a:srgbClr val="FF0000"/>
                </a:solidFill>
                <a:latin typeface="Arial" pitchFamily="34" charset="0"/>
                <a:cs typeface="Arial" pitchFamily="34" charset="0"/>
              </a:rPr>
              <a:t>Can you draw a tracing tree showing how the calls are made and how the outputs are produced?</a:t>
            </a:r>
            <a:endParaRPr lang="en-AU" kern="0" dirty="0">
              <a:solidFill>
                <a:srgbClr val="FF00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2D128395-B525-C359-FEC8-55F7D2A8ECA6}"/>
              </a:ext>
            </a:extLst>
          </p:cNvPr>
          <p:cNvSpPr txBox="1"/>
          <p:nvPr/>
        </p:nvSpPr>
        <p:spPr bwMode="auto">
          <a:xfrm>
            <a:off x="6929270" y="4616455"/>
            <a:ext cx="2633003" cy="40568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AU" sz="2400" kern="0" dirty="0">
                <a:latin typeface="Arial" pitchFamily="34" charset="0"/>
                <a:cs typeface="Arial" pitchFamily="34" charset="0"/>
              </a:rPr>
              <a:t>Home Work </a:t>
            </a:r>
            <a:r>
              <a:rPr lang="en-AU" sz="2400" kern="0" dirty="0">
                <a:latin typeface="Arial" pitchFamily="34" charset="0"/>
                <a:cs typeface="Arial" pitchFamily="34" charset="0"/>
                <a:sym typeface="Wingdings" pitchFamily="2" charset="2"/>
              </a:rPr>
              <a:t></a:t>
            </a:r>
            <a:endParaRPr lang="en-AU" sz="2400" kern="0" dirty="0">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132967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 calcmode="lin" valueType="num">
                                      <p:cBhvr additive="base">
                                        <p:cTn id="32" dur="500" fill="hold"/>
                                        <p:tgtEl>
                                          <p:spTgt spid="2"/>
                                        </p:tgtEl>
                                        <p:attrNameLst>
                                          <p:attrName>ppt_x</p:attrName>
                                        </p:attrNameLst>
                                      </p:cBhvr>
                                      <p:tavLst>
                                        <p:tav tm="0">
                                          <p:val>
                                            <p:strVal val="#ppt_x"/>
                                          </p:val>
                                        </p:tav>
                                        <p:tav tm="100000">
                                          <p:val>
                                            <p:strVal val="#ppt_x"/>
                                          </p:val>
                                        </p:tav>
                                      </p:tavLst>
                                    </p:anim>
                                    <p:anim calcmode="lin" valueType="num">
                                      <p:cBhvr additive="base">
                                        <p:cTn id="3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1026"/>
          <p:cNvSpPr>
            <a:spLocks noGrp="1" noChangeArrowheads="1"/>
          </p:cNvSpPr>
          <p:nvPr>
            <p:ph type="title"/>
            <p:custDataLst>
              <p:tags r:id="rId2"/>
            </p:custDataLst>
          </p:nvPr>
        </p:nvSpPr>
        <p:spPr>
          <a:xfrm>
            <a:off x="16172" y="260648"/>
            <a:ext cx="8229600" cy="612775"/>
          </a:xfrm>
        </p:spPr>
        <p:txBody>
          <a:bodyPr>
            <a:normAutofit fontScale="90000"/>
          </a:bodyPr>
          <a:lstStyle/>
          <a:p>
            <a:pPr fontAlgn="auto">
              <a:spcAft>
                <a:spcPts val="0"/>
              </a:spcAft>
              <a:defRPr/>
            </a:pPr>
            <a:r>
              <a:rPr lang="en-US" dirty="0"/>
              <a:t>Why Stack Overflow error occurs in recursion?</a:t>
            </a:r>
            <a:endParaRPr lang="en-US" dirty="0">
              <a:ea typeface="+mj-ea"/>
              <a:cs typeface="+mj-cs"/>
            </a:endParaRPr>
          </a:p>
        </p:txBody>
      </p:sp>
      <p:sp>
        <p:nvSpPr>
          <p:cNvPr id="19459" name="Rectangle 1027"/>
          <p:cNvSpPr>
            <a:spLocks noGrp="1" noChangeArrowheads="1"/>
          </p:cNvSpPr>
          <p:nvPr>
            <p:ph sz="quarter" idx="1"/>
            <p:custDataLst>
              <p:tags r:id="rId3"/>
            </p:custDataLst>
          </p:nvPr>
        </p:nvSpPr>
        <p:spPr>
          <a:xfrm>
            <a:off x="248386" y="903218"/>
            <a:ext cx="8362950" cy="5336846"/>
          </a:xfrm>
        </p:spPr>
        <p:txBody>
          <a:bodyPr/>
          <a:lstStyle/>
          <a:p>
            <a:pPr marL="0" indent="0">
              <a:lnSpc>
                <a:spcPct val="90000"/>
              </a:lnSpc>
              <a:buNone/>
            </a:pPr>
            <a:r>
              <a:rPr lang="en-US" dirty="0">
                <a:latin typeface="Gill Sans MT" charset="0"/>
              </a:rPr>
              <a:t>If the base case is not reached or not defined, then the stack overflow problem may arise.</a:t>
            </a:r>
          </a:p>
        </p:txBody>
      </p:sp>
      <p:sp>
        <p:nvSpPr>
          <p:cNvPr id="4" name="TextBox 3"/>
          <p:cNvSpPr txBox="1"/>
          <p:nvPr/>
        </p:nvSpPr>
        <p:spPr bwMode="auto">
          <a:xfrm>
            <a:off x="6372200" y="6525344"/>
            <a:ext cx="1186543" cy="1594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none" lIns="91440" tIns="0" rIns="91440" bIns="36000" numCol="1" rtlCol="0" anchor="t" anchorCtr="0" compatLnSpc="1">
            <a:prstTxWarp prst="textNoShape">
              <a:avLst/>
            </a:prstTxWarp>
            <a:spAutoFit/>
          </a:bodyPr>
          <a:lstStyle/>
          <a:p>
            <a:r>
              <a:rPr lang="en-US" sz="800" dirty="0"/>
              <a:t>Topic: Stack Overflow</a:t>
            </a:r>
          </a:p>
        </p:txBody>
      </p:sp>
      <p:pic>
        <p:nvPicPr>
          <p:cNvPr id="2" name="Picture 1">
            <a:extLst>
              <a:ext uri="{FF2B5EF4-FFF2-40B4-BE49-F238E27FC236}">
                <a16:creationId xmlns:a16="http://schemas.microsoft.com/office/drawing/2014/main" id="{1B03E13B-BF13-4B65-84B9-41F20257C880}"/>
              </a:ext>
            </a:extLst>
          </p:cNvPr>
          <p:cNvPicPr>
            <a:picLocks noChangeAspect="1"/>
          </p:cNvPicPr>
          <p:nvPr/>
        </p:nvPicPr>
        <p:blipFill>
          <a:blip r:embed="rId6"/>
          <a:stretch>
            <a:fillRect/>
          </a:stretch>
        </p:blipFill>
        <p:spPr>
          <a:xfrm>
            <a:off x="323528" y="1988840"/>
            <a:ext cx="3305175" cy="2247900"/>
          </a:xfrm>
          <a:prstGeom prst="rect">
            <a:avLst/>
          </a:prstGeom>
        </p:spPr>
      </p:pic>
      <p:sp>
        <p:nvSpPr>
          <p:cNvPr id="6" name="TextBox 5">
            <a:extLst>
              <a:ext uri="{FF2B5EF4-FFF2-40B4-BE49-F238E27FC236}">
                <a16:creationId xmlns:a16="http://schemas.microsoft.com/office/drawing/2014/main" id="{6110C91A-31FD-413F-AE90-2FA403EBBC66}"/>
              </a:ext>
            </a:extLst>
          </p:cNvPr>
          <p:cNvSpPr txBox="1"/>
          <p:nvPr/>
        </p:nvSpPr>
        <p:spPr bwMode="auto">
          <a:xfrm>
            <a:off x="4113796" y="2296061"/>
            <a:ext cx="3109327" cy="8673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US" kern="0" dirty="0">
                <a:solidFill>
                  <a:srgbClr val="FF0000"/>
                </a:solidFill>
                <a:latin typeface="Arial" pitchFamily="34" charset="0"/>
                <a:cs typeface="Arial" pitchFamily="34" charset="0"/>
              </a:rPr>
              <a:t>Can you give an example and explain why there will be a stack overflow?</a:t>
            </a:r>
            <a:endParaRPr lang="en-AU" kern="0" dirty="0">
              <a:solidFill>
                <a:srgbClr val="FF0000"/>
              </a:solidFill>
              <a:latin typeface="Arial" pitchFamily="34" charset="0"/>
              <a:cs typeface="Arial" pitchFamily="34" charset="0"/>
            </a:endParaRPr>
          </a:p>
        </p:txBody>
      </p:sp>
      <p:sp>
        <p:nvSpPr>
          <p:cNvPr id="7" name="TextBox 6">
            <a:extLst>
              <a:ext uri="{FF2B5EF4-FFF2-40B4-BE49-F238E27FC236}">
                <a16:creationId xmlns:a16="http://schemas.microsoft.com/office/drawing/2014/main" id="{AFEDB712-C1B8-430F-9B15-6B3781948F79}"/>
              </a:ext>
            </a:extLst>
          </p:cNvPr>
          <p:cNvSpPr txBox="1"/>
          <p:nvPr/>
        </p:nvSpPr>
        <p:spPr bwMode="auto">
          <a:xfrm>
            <a:off x="4110364" y="3448689"/>
            <a:ext cx="3109327" cy="5903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0" rIns="91440" bIns="36000" numCol="1" rtlCol="0" anchor="t" anchorCtr="0" compatLnSpc="1">
            <a:prstTxWarp prst="textNoShape">
              <a:avLst/>
            </a:prstTxWarp>
            <a:spAutoFit/>
          </a:bodyPr>
          <a:lstStyle/>
          <a:p>
            <a:pPr>
              <a:buFont typeface="Wingdings" charset="0"/>
              <a:buNone/>
            </a:pPr>
            <a:r>
              <a:rPr lang="en-US" kern="0" dirty="0">
                <a:solidFill>
                  <a:srgbClr val="FF0000"/>
                </a:solidFill>
                <a:latin typeface="Arial" pitchFamily="34" charset="0"/>
                <a:cs typeface="Arial" pitchFamily="34" charset="0"/>
              </a:rPr>
              <a:t>Why does stack overflow eventually?</a:t>
            </a:r>
            <a:endParaRPr lang="en-AU" kern="0" dirty="0">
              <a:solidFill>
                <a:srgbClr val="FF0000"/>
              </a:solidFill>
              <a:latin typeface="Arial" pitchFamily="34" charset="0"/>
              <a:cs typeface="Arial" pitchFamily="34" charset="0"/>
            </a:endParaRPr>
          </a:p>
        </p:txBody>
      </p:sp>
    </p:spTree>
    <p:custDataLst>
      <p:tags r:id="rId1"/>
    </p:custDataLst>
    <p:extLst>
      <p:ext uri="{BB962C8B-B14F-4D97-AF65-F5344CB8AC3E}">
        <p14:creationId xmlns:p14="http://schemas.microsoft.com/office/powerpoint/2010/main" val="1804812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6AA25-CC85-31D0-FED7-195CAF639BB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4E211C4-7A75-3CAE-CF94-7F74D8AE2A47}"/>
              </a:ext>
            </a:extLst>
          </p:cNvPr>
          <p:cNvSpPr>
            <a:spLocks noGrp="1"/>
          </p:cNvSpPr>
          <p:nvPr>
            <p:ph idx="1"/>
          </p:nvPr>
        </p:nvSpPr>
        <p:spPr/>
        <p:txBody>
          <a:bodyPr/>
          <a:lstStyle/>
          <a:p>
            <a:r>
              <a:rPr lang="en-AU" b="1" dirty="0"/>
              <a:t>Algorithms</a:t>
            </a:r>
            <a:r>
              <a:rPr lang="en-AU" dirty="0"/>
              <a:t> are step-by-step procedures for solving problems efficiently.</a:t>
            </a:r>
          </a:p>
          <a:p>
            <a:r>
              <a:rPr lang="en-AU" b="1" dirty="0"/>
              <a:t>Efficiency analysis</a:t>
            </a:r>
            <a:r>
              <a:rPr lang="en-AU" dirty="0"/>
              <a:t> is done using </a:t>
            </a:r>
            <a:r>
              <a:rPr lang="en-AU" b="1" dirty="0"/>
              <a:t>Big-O notation</a:t>
            </a:r>
            <a:r>
              <a:rPr lang="en-AU" dirty="0"/>
              <a:t>, focusing on time and space complexity.</a:t>
            </a:r>
          </a:p>
          <a:p>
            <a:r>
              <a:rPr lang="en-AU" b="1" dirty="0"/>
              <a:t>Best-case, worst-case, and average-case</a:t>
            </a:r>
            <a:r>
              <a:rPr lang="en-AU" dirty="0"/>
              <a:t> complexities help compare algorithm performance.</a:t>
            </a:r>
          </a:p>
          <a:p>
            <a:r>
              <a:rPr lang="en-AU" b="1" dirty="0"/>
              <a:t>Choosing the right algorithm</a:t>
            </a:r>
            <a:r>
              <a:rPr lang="en-AU" dirty="0"/>
              <a:t> depends on problem constraints, required efficiency, and available resources.</a:t>
            </a:r>
          </a:p>
          <a:p>
            <a:r>
              <a:rPr lang="en-AU" b="1" dirty="0"/>
              <a:t>Recursion</a:t>
            </a:r>
            <a:r>
              <a:rPr lang="en-AU" dirty="0"/>
              <a:t> involves a function calling itself, with different types like tail, head, tree, nested, and indirect recursion.</a:t>
            </a:r>
          </a:p>
        </p:txBody>
      </p:sp>
    </p:spTree>
    <p:extLst>
      <p:ext uri="{BB962C8B-B14F-4D97-AF65-F5344CB8AC3E}">
        <p14:creationId xmlns:p14="http://schemas.microsoft.com/office/powerpoint/2010/main" val="2409361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custDataLst>
              <p:tags r:id="rId2"/>
            </p:custDataLst>
          </p:nvPr>
        </p:nvSpPr>
        <p:spPr>
          <a:xfrm>
            <a:off x="0" y="260648"/>
            <a:ext cx="8229600" cy="612775"/>
          </a:xfrm>
        </p:spPr>
        <p:txBody>
          <a:bodyPr lIns="92075" tIns="46038" rIns="92075" bIns="46038">
            <a:normAutofit/>
          </a:bodyPr>
          <a:lstStyle/>
          <a:p>
            <a:pPr eaLnBrk="1" fontAlgn="auto" hangingPunct="1">
              <a:spcAft>
                <a:spcPts val="0"/>
              </a:spcAft>
              <a:defRPr/>
            </a:pPr>
            <a:r>
              <a:rPr lang="en-US" dirty="0"/>
              <a:t>What is an algorithm?</a:t>
            </a:r>
          </a:p>
        </p:txBody>
      </p:sp>
      <p:sp>
        <p:nvSpPr>
          <p:cNvPr id="9219" name="Rectangle 3"/>
          <p:cNvSpPr>
            <a:spLocks noGrp="1" noChangeArrowheads="1"/>
          </p:cNvSpPr>
          <p:nvPr>
            <p:ph sz="quarter" idx="1"/>
            <p:custDataLst>
              <p:tags r:id="rId3"/>
            </p:custDataLst>
          </p:nvPr>
        </p:nvSpPr>
        <p:spPr>
          <a:xfrm>
            <a:off x="395288" y="1196975"/>
            <a:ext cx="8461375" cy="5133975"/>
          </a:xfrm>
        </p:spPr>
        <p:txBody>
          <a:bodyPr lIns="92075" tIns="46038" rIns="92075" bIns="46038">
            <a:normAutofit/>
          </a:bodyPr>
          <a:lstStyle/>
          <a:p>
            <a:pPr marL="274320" indent="0" eaLnBrk="1" fontAlgn="auto" hangingPunct="1">
              <a:spcAft>
                <a:spcPts val="0"/>
              </a:spcAft>
              <a:buFont typeface="Monotype Sorts" pitchFamily="2" charset="2"/>
              <a:buNone/>
              <a:defRPr/>
            </a:pPr>
            <a:r>
              <a:rPr lang="en-US" sz="2800" dirty="0"/>
              <a:t>An </a:t>
            </a:r>
            <a:r>
              <a:rPr lang="en-US" sz="2800" i="1" u="sng" dirty="0"/>
              <a:t>algorithm</a:t>
            </a:r>
            <a:r>
              <a:rPr lang="en-US" sz="2800" dirty="0"/>
              <a:t> is a sequence of unambiguous instructions for solving a problem, i.e., for obtaining a required output for any legitimate input in a finite amount of time.</a:t>
            </a:r>
            <a:br>
              <a:rPr lang="en-US" sz="2800" dirty="0"/>
            </a:br>
            <a:br>
              <a:rPr lang="en-US" sz="2800" dirty="0"/>
            </a:br>
            <a:endParaRPr lang="en-US" sz="2800" dirty="0"/>
          </a:p>
          <a:p>
            <a:pPr marL="274320" indent="-274320" eaLnBrk="1" fontAlgn="auto" hangingPunct="1">
              <a:spcAft>
                <a:spcPts val="0"/>
              </a:spcAft>
              <a:buFont typeface="Monotype Sorts" pitchFamily="2" charset="2"/>
              <a:buNone/>
              <a:defRPr/>
            </a:pPr>
            <a:endParaRPr lang="en-US" sz="2800" dirty="0"/>
          </a:p>
        </p:txBody>
      </p:sp>
      <p:sp>
        <p:nvSpPr>
          <p:cNvPr id="17412" name="Rectangle 4"/>
          <p:cNvSpPr>
            <a:spLocks noChangeArrowheads="1"/>
          </p:cNvSpPr>
          <p:nvPr>
            <p:custDataLst>
              <p:tags r:id="rId4"/>
            </p:custDataLst>
          </p:nvPr>
        </p:nvSpPr>
        <p:spPr bwMode="auto">
          <a:xfrm>
            <a:off x="3286125" y="5334000"/>
            <a:ext cx="2743200" cy="762000"/>
          </a:xfrm>
          <a:prstGeom prst="rect">
            <a:avLst/>
          </a:prstGeom>
          <a:solidFill>
            <a:schemeClr val="accent1"/>
          </a:solidFill>
          <a:ln w="12700">
            <a:solidFill>
              <a:srgbClr val="FF0000"/>
            </a:solidFill>
            <a:miter lim="800000"/>
            <a:headEnd type="none" w="sm" len="sm"/>
            <a:tailEnd type="none" w="sm" len="sm"/>
          </a:ln>
        </p:spPr>
        <p:txBody>
          <a:bodyPr wrap="none" anchor="ctr"/>
          <a:lstStyle/>
          <a:p>
            <a:pPr algn="ctr"/>
            <a:r>
              <a:rPr lang="ja-JP" altLang="en-US" dirty="0">
                <a:solidFill>
                  <a:schemeClr val="bg2"/>
                </a:solidFill>
                <a:latin typeface="Arial" panose="020B0604020202020204" pitchFamily="34" charset="0"/>
                <a:cs typeface="Arial" panose="020B0604020202020204" pitchFamily="34" charset="0"/>
              </a:rPr>
              <a:t>“</a:t>
            </a:r>
            <a:r>
              <a:rPr lang="en-US" altLang="ja-JP" dirty="0">
                <a:latin typeface="Arial" panose="020B0604020202020204" pitchFamily="34" charset="0"/>
                <a:cs typeface="Arial" panose="020B0604020202020204" pitchFamily="34" charset="0"/>
              </a:rPr>
              <a:t>computer</a:t>
            </a:r>
            <a:r>
              <a:rPr lang="ja-JP" altLang="en-US" dirty="0">
                <a:solidFill>
                  <a:schemeClr val="bg2"/>
                </a:solidFill>
                <a:latin typeface="Arial" panose="020B0604020202020204" pitchFamily="34" charset="0"/>
                <a:cs typeface="Arial" panose="020B0604020202020204" pitchFamily="34" charset="0"/>
              </a:rPr>
              <a:t>”</a:t>
            </a:r>
            <a:r>
              <a:rPr lang="en-US" altLang="ja-JP" dirty="0">
                <a:solidFill>
                  <a:schemeClr val="bg2"/>
                </a:solidFill>
                <a:latin typeface="Arial" panose="020B0604020202020204" pitchFamily="34" charset="0"/>
                <a:cs typeface="Arial" panose="020B0604020202020204" pitchFamily="34" charset="0"/>
              </a:rPr>
              <a:t> </a:t>
            </a:r>
            <a:endParaRPr lang="en-US" dirty="0">
              <a:solidFill>
                <a:schemeClr val="bg2"/>
              </a:solidFill>
              <a:latin typeface="Arial" panose="020B0604020202020204" pitchFamily="34" charset="0"/>
              <a:cs typeface="Arial" panose="020B0604020202020204" pitchFamily="34" charset="0"/>
            </a:endParaRPr>
          </a:p>
        </p:txBody>
      </p:sp>
      <p:sp>
        <p:nvSpPr>
          <p:cNvPr id="17413" name="Line 5"/>
          <p:cNvSpPr>
            <a:spLocks noChangeShapeType="1"/>
          </p:cNvSpPr>
          <p:nvPr>
            <p:custDataLst>
              <p:tags r:id="rId5"/>
            </p:custDataLst>
          </p:nvPr>
        </p:nvSpPr>
        <p:spPr bwMode="auto">
          <a:xfrm>
            <a:off x="4581525" y="3657600"/>
            <a:ext cx="0" cy="609600"/>
          </a:xfrm>
          <a:prstGeom prst="line">
            <a:avLst/>
          </a:prstGeom>
          <a:noFill/>
          <a:ln w="28575">
            <a:solidFill>
              <a:srgbClr val="FF0000"/>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Arial" panose="020B0604020202020204" pitchFamily="34" charset="0"/>
              <a:cs typeface="Arial" panose="020B0604020202020204" pitchFamily="34" charset="0"/>
            </a:endParaRPr>
          </a:p>
        </p:txBody>
      </p:sp>
      <p:sp>
        <p:nvSpPr>
          <p:cNvPr id="17414" name="Line 6"/>
          <p:cNvSpPr>
            <a:spLocks noChangeShapeType="1"/>
          </p:cNvSpPr>
          <p:nvPr>
            <p:custDataLst>
              <p:tags r:id="rId6"/>
            </p:custDataLst>
          </p:nvPr>
        </p:nvSpPr>
        <p:spPr bwMode="auto">
          <a:xfrm>
            <a:off x="4581525" y="4876800"/>
            <a:ext cx="0" cy="457200"/>
          </a:xfrm>
          <a:prstGeom prst="line">
            <a:avLst/>
          </a:prstGeom>
          <a:noFill/>
          <a:ln w="28575">
            <a:solidFill>
              <a:srgbClr val="FF0000"/>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Arial" panose="020B0604020202020204" pitchFamily="34" charset="0"/>
              <a:cs typeface="Arial" panose="020B0604020202020204" pitchFamily="34" charset="0"/>
            </a:endParaRPr>
          </a:p>
        </p:txBody>
      </p:sp>
      <p:sp>
        <p:nvSpPr>
          <p:cNvPr id="17415" name="Text Box 7"/>
          <p:cNvSpPr txBox="1">
            <a:spLocks noChangeArrowheads="1"/>
          </p:cNvSpPr>
          <p:nvPr>
            <p:custDataLst>
              <p:tags r:id="rId7"/>
            </p:custDataLst>
          </p:nvPr>
        </p:nvSpPr>
        <p:spPr bwMode="auto">
          <a:xfrm>
            <a:off x="3973513" y="3124200"/>
            <a:ext cx="153458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dirty="0">
                <a:latin typeface="Arial" panose="020B0604020202020204" pitchFamily="34" charset="0"/>
                <a:cs typeface="Arial" panose="020B0604020202020204" pitchFamily="34" charset="0"/>
              </a:rPr>
              <a:t>problem</a:t>
            </a:r>
          </a:p>
        </p:txBody>
      </p:sp>
      <p:sp>
        <p:nvSpPr>
          <p:cNvPr id="17416" name="Text Box 8"/>
          <p:cNvSpPr txBox="1">
            <a:spLocks noChangeArrowheads="1"/>
          </p:cNvSpPr>
          <p:nvPr>
            <p:custDataLst>
              <p:tags r:id="rId8"/>
            </p:custDataLst>
          </p:nvPr>
        </p:nvSpPr>
        <p:spPr bwMode="auto">
          <a:xfrm>
            <a:off x="3965575" y="4267200"/>
            <a:ext cx="1452642"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atin typeface="Arial" panose="020B0604020202020204" pitchFamily="34" charset="0"/>
                <a:cs typeface="Arial" panose="020B0604020202020204" pitchFamily="34" charset="0"/>
              </a:rPr>
              <a:t>algorithm</a:t>
            </a:r>
          </a:p>
        </p:txBody>
      </p:sp>
      <p:sp>
        <p:nvSpPr>
          <p:cNvPr id="17417" name="Text Box 9"/>
          <p:cNvSpPr txBox="1">
            <a:spLocks noChangeArrowheads="1"/>
          </p:cNvSpPr>
          <p:nvPr>
            <p:custDataLst>
              <p:tags r:id="rId9"/>
            </p:custDataLst>
          </p:nvPr>
        </p:nvSpPr>
        <p:spPr bwMode="auto">
          <a:xfrm>
            <a:off x="914400" y="5486400"/>
            <a:ext cx="1198563" cy="473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atin typeface="Arial" panose="020B0604020202020204" pitchFamily="34" charset="0"/>
                <a:cs typeface="Arial" panose="020B0604020202020204" pitchFamily="34" charset="0"/>
              </a:rPr>
              <a:t>input</a:t>
            </a:r>
          </a:p>
        </p:txBody>
      </p:sp>
      <p:sp>
        <p:nvSpPr>
          <p:cNvPr id="17418" name="Text Box 10"/>
          <p:cNvSpPr txBox="1">
            <a:spLocks noChangeArrowheads="1"/>
          </p:cNvSpPr>
          <p:nvPr>
            <p:custDataLst>
              <p:tags r:id="rId10"/>
            </p:custDataLst>
          </p:nvPr>
        </p:nvSpPr>
        <p:spPr bwMode="auto">
          <a:xfrm>
            <a:off x="7117853" y="5476205"/>
            <a:ext cx="1198563" cy="473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charset="0"/>
                <a:ea typeface="ＭＳ Ｐゴシック" charset="0"/>
                <a:cs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r>
              <a:rPr lang="en-US">
                <a:latin typeface="Arial" panose="020B0604020202020204" pitchFamily="34" charset="0"/>
                <a:cs typeface="Arial" panose="020B0604020202020204" pitchFamily="34" charset="0"/>
              </a:rPr>
              <a:t>output</a:t>
            </a:r>
          </a:p>
        </p:txBody>
      </p:sp>
      <p:sp>
        <p:nvSpPr>
          <p:cNvPr id="17419" name="Line 11"/>
          <p:cNvSpPr>
            <a:spLocks noChangeShapeType="1"/>
          </p:cNvSpPr>
          <p:nvPr>
            <p:custDataLst>
              <p:tags r:id="rId11"/>
            </p:custDataLst>
          </p:nvPr>
        </p:nvSpPr>
        <p:spPr bwMode="auto">
          <a:xfrm>
            <a:off x="2057400" y="5791200"/>
            <a:ext cx="1219200" cy="0"/>
          </a:xfrm>
          <a:prstGeom prst="line">
            <a:avLst/>
          </a:prstGeom>
          <a:noFill/>
          <a:ln w="28575">
            <a:solidFill>
              <a:srgbClr val="FF0000"/>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Arial" panose="020B0604020202020204" pitchFamily="34" charset="0"/>
              <a:cs typeface="Arial" panose="020B0604020202020204" pitchFamily="34" charset="0"/>
            </a:endParaRPr>
          </a:p>
        </p:txBody>
      </p:sp>
      <p:sp>
        <p:nvSpPr>
          <p:cNvPr id="17420" name="Line 12"/>
          <p:cNvSpPr>
            <a:spLocks noChangeShapeType="1"/>
          </p:cNvSpPr>
          <p:nvPr>
            <p:custDataLst>
              <p:tags r:id="rId12"/>
            </p:custDataLst>
          </p:nvPr>
        </p:nvSpPr>
        <p:spPr bwMode="auto">
          <a:xfrm>
            <a:off x="6019800" y="5791200"/>
            <a:ext cx="1143000" cy="0"/>
          </a:xfrm>
          <a:prstGeom prst="line">
            <a:avLst/>
          </a:prstGeom>
          <a:noFill/>
          <a:ln w="28575">
            <a:solidFill>
              <a:srgbClr val="FF0000"/>
            </a:solidFill>
            <a:round/>
            <a:headEnd type="none" w="sm" len="sm"/>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Arial" panose="020B0604020202020204" pitchFamily="34" charset="0"/>
              <a:cs typeface="Arial" panose="020B0604020202020204" pitchFamily="34" charset="0"/>
            </a:endParaRPr>
          </a:p>
        </p:txBody>
      </p:sp>
      <p:sp>
        <p:nvSpPr>
          <p:cNvPr id="13" name="TextBox 12"/>
          <p:cNvSpPr txBox="1"/>
          <p:nvPr/>
        </p:nvSpPr>
        <p:spPr bwMode="auto">
          <a:xfrm>
            <a:off x="6372200" y="6525344"/>
            <a:ext cx="1433406" cy="1594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r>
              <a:rPr lang="en-US" sz="800" dirty="0">
                <a:latin typeface="Arial" panose="020B0604020202020204" pitchFamily="34" charset="0"/>
                <a:cs typeface="Arial" panose="020B0604020202020204" pitchFamily="34" charset="0"/>
              </a:rPr>
              <a:t>Topic: What is an algorithm</a:t>
            </a:r>
          </a:p>
        </p:txBody>
      </p:sp>
      <p:cxnSp>
        <p:nvCxnSpPr>
          <p:cNvPr id="14" name="Straight Connector 13">
            <a:extLst>
              <a:ext uri="{FF2B5EF4-FFF2-40B4-BE49-F238E27FC236}">
                <a16:creationId xmlns:a16="http://schemas.microsoft.com/office/drawing/2014/main" id="{C20F89D4-9A73-46BB-ABC6-6A369CDE8DB6}"/>
              </a:ext>
            </a:extLst>
          </p:cNvPr>
          <p:cNvCxnSpPr>
            <a:cxnSpLocks/>
          </p:cNvCxnSpPr>
          <p:nvPr/>
        </p:nvCxnSpPr>
        <p:spPr>
          <a:xfrm>
            <a:off x="3539010" y="1628800"/>
            <a:ext cx="4129334"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ED1D33A-6B0D-438A-AE08-12DFED1B5709}"/>
              </a:ext>
            </a:extLst>
          </p:cNvPr>
          <p:cNvCxnSpPr>
            <a:cxnSpLocks/>
          </p:cNvCxnSpPr>
          <p:nvPr/>
        </p:nvCxnSpPr>
        <p:spPr>
          <a:xfrm>
            <a:off x="2294913" y="2492896"/>
            <a:ext cx="2709135"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A2B5CD-9BF9-4111-88B7-8AFA187AFFD5}"/>
              </a:ext>
            </a:extLst>
          </p:cNvPr>
          <p:cNvCxnSpPr>
            <a:cxnSpLocks/>
          </p:cNvCxnSpPr>
          <p:nvPr/>
        </p:nvCxnSpPr>
        <p:spPr>
          <a:xfrm>
            <a:off x="5655832" y="2492896"/>
            <a:ext cx="3020624"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10FB334-F244-418E-AA6D-09B0457BA0FB}"/>
              </a:ext>
            </a:extLst>
          </p:cNvPr>
          <p:cNvCxnSpPr>
            <a:cxnSpLocks/>
          </p:cNvCxnSpPr>
          <p:nvPr/>
        </p:nvCxnSpPr>
        <p:spPr>
          <a:xfrm>
            <a:off x="1187624" y="2924944"/>
            <a:ext cx="3528392"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1026"/>
          <p:cNvSpPr>
            <a:spLocks noGrp="1" noChangeArrowheads="1"/>
          </p:cNvSpPr>
          <p:nvPr>
            <p:ph type="title"/>
            <p:custDataLst>
              <p:tags r:id="rId2"/>
            </p:custDataLst>
          </p:nvPr>
        </p:nvSpPr>
        <p:spPr>
          <a:xfrm>
            <a:off x="16172" y="260648"/>
            <a:ext cx="8229600" cy="612775"/>
          </a:xfrm>
        </p:spPr>
        <p:txBody>
          <a:bodyPr>
            <a:normAutofit/>
          </a:bodyPr>
          <a:lstStyle/>
          <a:p>
            <a:pPr eaLnBrk="1" fontAlgn="auto" hangingPunct="1">
              <a:spcAft>
                <a:spcPts val="0"/>
              </a:spcAft>
              <a:defRPr/>
            </a:pPr>
            <a:r>
              <a:rPr lang="en-US" dirty="0"/>
              <a:t>What is an algorithm?</a:t>
            </a:r>
          </a:p>
        </p:txBody>
      </p:sp>
      <p:sp>
        <p:nvSpPr>
          <p:cNvPr id="19459" name="Rectangle 1027"/>
          <p:cNvSpPr>
            <a:spLocks noGrp="1" noChangeArrowheads="1"/>
          </p:cNvSpPr>
          <p:nvPr>
            <p:ph sz="quarter" idx="1"/>
            <p:custDataLst>
              <p:tags r:id="rId3"/>
            </p:custDataLst>
          </p:nvPr>
        </p:nvSpPr>
        <p:spPr>
          <a:xfrm>
            <a:off x="395536" y="1124744"/>
            <a:ext cx="8362950" cy="5248275"/>
          </a:xfrm>
        </p:spPr>
        <p:txBody>
          <a:bodyPr/>
          <a:lstStyle/>
          <a:p>
            <a:pPr marL="0" indent="0" eaLnBrk="1" hangingPunct="1">
              <a:lnSpc>
                <a:spcPct val="90000"/>
              </a:lnSpc>
              <a:buNone/>
            </a:pPr>
            <a:r>
              <a:rPr lang="en-US" sz="1800" dirty="0"/>
              <a:t>Can be a recipe, process, method, technique, procedure, routine,… with following requirements:</a:t>
            </a:r>
          </a:p>
          <a:p>
            <a:pPr marL="457200" indent="-457200" eaLnBrk="1" hangingPunct="1">
              <a:lnSpc>
                <a:spcPct val="90000"/>
              </a:lnSpc>
              <a:buFont typeface="Monotype Sorts" charset="0"/>
              <a:buAutoNum type="arabicPeriod"/>
            </a:pPr>
            <a:r>
              <a:rPr lang="en-US" sz="1800" dirty="0"/>
              <a:t>Finiteness</a:t>
            </a:r>
          </a:p>
          <a:p>
            <a:pPr marL="1200150" lvl="2" indent="-285750" eaLnBrk="1" hangingPunct="1">
              <a:lnSpc>
                <a:spcPct val="90000"/>
              </a:lnSpc>
              <a:buFont typeface="Courier New" panose="02070309020205020404" pitchFamily="49" charset="0"/>
              <a:buChar char="o"/>
            </a:pPr>
            <a:r>
              <a:rPr lang="en-US" sz="1800" dirty="0"/>
              <a:t>terminates after a finite number of steps</a:t>
            </a:r>
          </a:p>
          <a:p>
            <a:pPr marL="457200" indent="-457200" eaLnBrk="1" hangingPunct="1">
              <a:lnSpc>
                <a:spcPct val="90000"/>
              </a:lnSpc>
              <a:buFont typeface="Monotype Sorts" charset="0"/>
              <a:buAutoNum type="arabicPeriod"/>
            </a:pPr>
            <a:r>
              <a:rPr lang="en-US" sz="1800" dirty="0"/>
              <a:t>Definiteness</a:t>
            </a:r>
          </a:p>
          <a:p>
            <a:pPr marL="1200150" lvl="2" indent="-285750" eaLnBrk="1" hangingPunct="1">
              <a:lnSpc>
                <a:spcPct val="90000"/>
              </a:lnSpc>
              <a:buFont typeface="Courier New" panose="02070309020205020404" pitchFamily="49" charset="0"/>
              <a:buChar char="o"/>
            </a:pPr>
            <a:r>
              <a:rPr lang="en-US" sz="1800" dirty="0"/>
              <a:t>rigorously and unambiguously specified</a:t>
            </a:r>
          </a:p>
          <a:p>
            <a:pPr marL="457200" indent="-457200" eaLnBrk="1" hangingPunct="1">
              <a:lnSpc>
                <a:spcPct val="90000"/>
              </a:lnSpc>
              <a:buFont typeface="Monotype Sorts" charset="0"/>
              <a:buAutoNum type="arabicPeriod"/>
            </a:pPr>
            <a:r>
              <a:rPr lang="en-US" sz="1800" dirty="0"/>
              <a:t>Input</a:t>
            </a:r>
          </a:p>
          <a:p>
            <a:pPr marL="1200150" lvl="2" indent="-285750" eaLnBrk="1" hangingPunct="1">
              <a:lnSpc>
                <a:spcPct val="90000"/>
              </a:lnSpc>
              <a:buFont typeface="Courier New" panose="02070309020205020404" pitchFamily="49" charset="0"/>
              <a:buChar char="o"/>
            </a:pPr>
            <a:r>
              <a:rPr lang="en-US" sz="1800" dirty="0"/>
              <a:t>valid inputs are clearly specified</a:t>
            </a:r>
          </a:p>
          <a:p>
            <a:pPr marL="457200" indent="-457200" eaLnBrk="1" hangingPunct="1">
              <a:lnSpc>
                <a:spcPct val="90000"/>
              </a:lnSpc>
              <a:buFont typeface="Monotype Sorts" charset="0"/>
              <a:buAutoNum type="arabicPeriod"/>
            </a:pPr>
            <a:r>
              <a:rPr lang="en-US" sz="1800" dirty="0"/>
              <a:t>Output</a:t>
            </a:r>
          </a:p>
          <a:p>
            <a:pPr marL="1200150" lvl="2" indent="-285750" eaLnBrk="1" hangingPunct="1">
              <a:lnSpc>
                <a:spcPct val="90000"/>
              </a:lnSpc>
              <a:buFont typeface="Courier New" panose="02070309020205020404" pitchFamily="49" charset="0"/>
              <a:buChar char="o"/>
            </a:pPr>
            <a:r>
              <a:rPr lang="en-US" sz="1800" dirty="0"/>
              <a:t>can be proved to produce the correct output given a valid input</a:t>
            </a:r>
          </a:p>
          <a:p>
            <a:pPr marL="457200" indent="-457200" eaLnBrk="1" hangingPunct="1">
              <a:lnSpc>
                <a:spcPct val="90000"/>
              </a:lnSpc>
              <a:buFont typeface="Monotype Sorts" charset="0"/>
              <a:buAutoNum type="arabicPeriod"/>
            </a:pPr>
            <a:r>
              <a:rPr lang="en-US" sz="1800" dirty="0"/>
              <a:t>Effectiveness</a:t>
            </a:r>
          </a:p>
          <a:p>
            <a:pPr marL="1200150" lvl="2" indent="-285750" eaLnBrk="1" hangingPunct="1">
              <a:lnSpc>
                <a:spcPct val="90000"/>
              </a:lnSpc>
              <a:buFont typeface="Courier New" panose="02070309020205020404" pitchFamily="49" charset="0"/>
              <a:buChar char="o"/>
            </a:pPr>
            <a:r>
              <a:rPr lang="en-US" sz="1800" dirty="0"/>
              <a:t>steps are sufficiently simple and basic</a:t>
            </a:r>
          </a:p>
          <a:p>
            <a:pPr marL="457200" indent="-457200" eaLnBrk="1" hangingPunct="1">
              <a:lnSpc>
                <a:spcPct val="90000"/>
              </a:lnSpc>
              <a:buFont typeface="Monotype Sorts" charset="0"/>
              <a:buAutoNum type="arabicPeriod"/>
            </a:pPr>
            <a:endParaRPr lang="en-US" dirty="0"/>
          </a:p>
        </p:txBody>
      </p:sp>
      <p:sp>
        <p:nvSpPr>
          <p:cNvPr id="4" name="TextBox 3"/>
          <p:cNvSpPr txBox="1"/>
          <p:nvPr/>
        </p:nvSpPr>
        <p:spPr bwMode="auto">
          <a:xfrm>
            <a:off x="6372200" y="6525344"/>
            <a:ext cx="1433406" cy="1594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r>
              <a:rPr lang="en-US" sz="800" dirty="0">
                <a:latin typeface="Arial" panose="020B0604020202020204" pitchFamily="34" charset="0"/>
                <a:cs typeface="Arial" panose="020B0604020202020204" pitchFamily="34" charset="0"/>
              </a:rPr>
              <a:t>Topic: What is an algorithm</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custDataLst>
              <p:tags r:id="rId2"/>
            </p:custDataLst>
          </p:nvPr>
        </p:nvSpPr>
        <p:spPr>
          <a:xfrm>
            <a:off x="16263" y="260648"/>
            <a:ext cx="8229600" cy="612775"/>
          </a:xfrm>
        </p:spPr>
        <p:txBody>
          <a:bodyPr>
            <a:normAutofit/>
          </a:bodyPr>
          <a:lstStyle/>
          <a:p>
            <a:pPr eaLnBrk="1" fontAlgn="auto" hangingPunct="1">
              <a:spcAft>
                <a:spcPts val="0"/>
              </a:spcAft>
              <a:defRPr/>
            </a:pPr>
            <a:r>
              <a:rPr lang="en-US" dirty="0">
                <a:ea typeface="+mj-ea"/>
                <a:cs typeface="+mj-cs"/>
              </a:rPr>
              <a:t>Why study algorithms?</a:t>
            </a:r>
          </a:p>
        </p:txBody>
      </p:sp>
      <p:sp>
        <p:nvSpPr>
          <p:cNvPr id="21507" name="Rectangle 3"/>
          <p:cNvSpPr>
            <a:spLocks noGrp="1" noChangeArrowheads="1"/>
          </p:cNvSpPr>
          <p:nvPr>
            <p:ph sz="quarter" idx="1"/>
            <p:custDataLst>
              <p:tags r:id="rId3"/>
            </p:custDataLst>
          </p:nvPr>
        </p:nvSpPr>
        <p:spPr>
          <a:xfrm>
            <a:off x="395536" y="1052736"/>
            <a:ext cx="8362950" cy="5248275"/>
          </a:xfrm>
        </p:spPr>
        <p:txBody>
          <a:bodyPr/>
          <a:lstStyle/>
          <a:p>
            <a:pPr marL="365125" indent="-282575" eaLnBrk="1" hangingPunct="1">
              <a:buFont typeface="Wingdings 2" charset="0"/>
              <a:buChar char=""/>
            </a:pPr>
            <a:r>
              <a:rPr lang="en-US" dirty="0">
                <a:latin typeface="Gill Sans MT" charset="0"/>
              </a:rPr>
              <a:t>Theoretical importance</a:t>
            </a:r>
          </a:p>
          <a:p>
            <a:pPr marL="365125" indent="-282575" eaLnBrk="1" hangingPunct="1">
              <a:buFont typeface="Wingdings 2" charset="0"/>
              <a:buChar char=""/>
            </a:pPr>
            <a:endParaRPr lang="en-US" dirty="0">
              <a:latin typeface="Gill Sans MT" charset="0"/>
            </a:endParaRPr>
          </a:p>
          <a:p>
            <a:pPr marL="639763" lvl="1" indent="-236538" eaLnBrk="1" hangingPunct="1">
              <a:buFont typeface="Verdana" charset="0"/>
              <a:buChar char="◦"/>
            </a:pPr>
            <a:r>
              <a:rPr lang="en-US" dirty="0">
                <a:latin typeface="Gill Sans MT" charset="0"/>
              </a:rPr>
              <a:t>the core of computer science</a:t>
            </a:r>
          </a:p>
          <a:p>
            <a:pPr marL="639763" lvl="1" indent="-236538" eaLnBrk="1" hangingPunct="1">
              <a:buFont typeface="Verdana" charset="0"/>
              <a:buChar char="◦"/>
            </a:pPr>
            <a:endParaRPr lang="en-US" dirty="0">
              <a:latin typeface="Gill Sans MT" charset="0"/>
            </a:endParaRPr>
          </a:p>
          <a:p>
            <a:pPr marL="365125" indent="-282575" eaLnBrk="1" hangingPunct="1">
              <a:buFont typeface="Wingdings 2" charset="0"/>
              <a:buChar char=""/>
            </a:pPr>
            <a:r>
              <a:rPr lang="en-US" dirty="0">
                <a:latin typeface="Gill Sans MT" charset="0"/>
              </a:rPr>
              <a:t>Practical importance</a:t>
            </a:r>
          </a:p>
          <a:p>
            <a:pPr marL="639763" lvl="1" indent="-236538" eaLnBrk="1" hangingPunct="1">
              <a:buFont typeface="Verdana" charset="0"/>
              <a:buChar char="◦"/>
            </a:pPr>
            <a:endParaRPr lang="en-US" dirty="0">
              <a:latin typeface="Gill Sans MT" charset="0"/>
            </a:endParaRPr>
          </a:p>
          <a:p>
            <a:pPr marL="639763" lvl="1" indent="-236538" eaLnBrk="1" hangingPunct="1">
              <a:buFont typeface="Verdana" charset="0"/>
              <a:buChar char="◦"/>
            </a:pPr>
            <a:r>
              <a:rPr lang="en-US" dirty="0">
                <a:latin typeface="Gill Sans MT" charset="0"/>
              </a:rPr>
              <a:t>A practitioner</a:t>
            </a:r>
            <a:r>
              <a:rPr lang="ja-JP" altLang="en-US" dirty="0">
                <a:latin typeface="Gill Sans MT" charset="0"/>
              </a:rPr>
              <a:t>’</a:t>
            </a:r>
            <a:r>
              <a:rPr lang="en-US" altLang="ja-JP" dirty="0">
                <a:latin typeface="Gill Sans MT" charset="0"/>
              </a:rPr>
              <a:t>s toolkit of known algorithms</a:t>
            </a:r>
          </a:p>
          <a:p>
            <a:pPr marL="639763" lvl="1" indent="-236538" eaLnBrk="1" hangingPunct="1">
              <a:buFont typeface="Verdana" charset="0"/>
              <a:buChar char="◦"/>
            </a:pPr>
            <a:endParaRPr lang="en-US" dirty="0">
              <a:latin typeface="Gill Sans MT" charset="0"/>
            </a:endParaRPr>
          </a:p>
          <a:p>
            <a:pPr marL="639763" lvl="1" indent="-236538" eaLnBrk="1" hangingPunct="1">
              <a:buFont typeface="Verdana" charset="0"/>
              <a:buChar char="◦"/>
            </a:pPr>
            <a:r>
              <a:rPr lang="en-US" dirty="0">
                <a:latin typeface="Gill Sans MT" charset="0"/>
              </a:rPr>
              <a:t>Framework for designing and analyzing algorithms for new problems</a:t>
            </a:r>
          </a:p>
          <a:p>
            <a:pPr marL="639763" lvl="1" indent="-236538" eaLnBrk="1" hangingPunct="1">
              <a:buFont typeface="Verdana" charset="0"/>
              <a:buChar char="◦"/>
            </a:pPr>
            <a:endParaRPr lang="en-US" dirty="0">
              <a:latin typeface="Gill Sans MT" charset="0"/>
            </a:endParaRPr>
          </a:p>
          <a:p>
            <a:pPr marL="639763" lvl="1" indent="-236538" eaLnBrk="1" hangingPunct="1">
              <a:buFontTx/>
              <a:buNone/>
            </a:pPr>
            <a:endParaRPr lang="en-US" dirty="0">
              <a:latin typeface="Gill Sans MT" charset="0"/>
            </a:endParaRPr>
          </a:p>
        </p:txBody>
      </p:sp>
      <p:sp>
        <p:nvSpPr>
          <p:cNvPr id="4" name="TextBox 3"/>
          <p:cNvSpPr txBox="1"/>
          <p:nvPr/>
        </p:nvSpPr>
        <p:spPr bwMode="auto">
          <a:xfrm>
            <a:off x="6372200" y="6525344"/>
            <a:ext cx="1416273" cy="1594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r>
              <a:rPr lang="en-US" sz="800" dirty="0"/>
              <a:t>Topic: What is an algorithm</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27662"/>
            <a:ext cx="7259782" cy="415498"/>
          </a:xfrm>
          <a:prstGeom prst="rect">
            <a:avLst/>
          </a:prstGeom>
          <a:noFill/>
        </p:spPr>
        <p:txBody>
          <a:bodyPr wrap="square" rtlCol="0">
            <a:spAutoFit/>
          </a:bodyPr>
          <a:lstStyle/>
          <a:p>
            <a:r>
              <a:rPr lang="en-AU" sz="2100" b="1" dirty="0">
                <a:solidFill>
                  <a:srgbClr val="C00000"/>
                </a:solidFill>
                <a:latin typeface="Arial" panose="020B0604020202020204" pitchFamily="34" charset="0"/>
                <a:cs typeface="Arial" panose="020B0604020202020204" pitchFamily="34" charset="0"/>
              </a:rPr>
              <a:t>Algorithm example</a:t>
            </a:r>
          </a:p>
        </p:txBody>
      </p:sp>
      <p:sp>
        <p:nvSpPr>
          <p:cNvPr id="4" name="TextBox 3">
            <a:extLst>
              <a:ext uri="{FF2B5EF4-FFF2-40B4-BE49-F238E27FC236}">
                <a16:creationId xmlns:a16="http://schemas.microsoft.com/office/drawing/2014/main" id="{9D6D8D74-3626-423E-95F1-1873DE0ED493}"/>
              </a:ext>
            </a:extLst>
          </p:cNvPr>
          <p:cNvSpPr txBox="1"/>
          <p:nvPr/>
        </p:nvSpPr>
        <p:spPr>
          <a:xfrm>
            <a:off x="451745" y="1651603"/>
            <a:ext cx="973343" cy="300082"/>
          </a:xfrm>
          <a:prstGeom prst="rect">
            <a:avLst/>
          </a:prstGeom>
          <a:noFill/>
        </p:spPr>
        <p:txBody>
          <a:bodyPr wrap="none" rtlCol="0">
            <a:spAutoFit/>
          </a:bodyPr>
          <a:lstStyle/>
          <a:p>
            <a:r>
              <a:rPr lang="en-AU" sz="1350" b="1" dirty="0">
                <a:solidFill>
                  <a:srgbClr val="C00000"/>
                </a:solidFill>
                <a:latin typeface="Arial" panose="020B0604020202020204" pitchFamily="34" charset="0"/>
                <a:cs typeface="Arial" panose="020B0604020202020204" pitchFamily="34" charset="0"/>
              </a:rPr>
              <a:t>Problem</a:t>
            </a:r>
            <a:r>
              <a:rPr lang="en-AU" sz="1350" dirty="0">
                <a:latin typeface="Arial" panose="020B0604020202020204" pitchFamily="34" charset="0"/>
                <a:cs typeface="Arial" panose="020B0604020202020204" pitchFamily="34" charset="0"/>
              </a:rPr>
              <a:t>: </a:t>
            </a:r>
          </a:p>
        </p:txBody>
      </p:sp>
      <p:sp>
        <p:nvSpPr>
          <p:cNvPr id="5" name="Rectangle 1">
            <a:extLst>
              <a:ext uri="{FF2B5EF4-FFF2-40B4-BE49-F238E27FC236}">
                <a16:creationId xmlns:a16="http://schemas.microsoft.com/office/drawing/2014/main" id="{AF50EC5B-B2DF-49E0-B928-EF19044D75BD}"/>
              </a:ext>
            </a:extLst>
          </p:cNvPr>
          <p:cNvSpPr>
            <a:spLocks noChangeArrowheads="1"/>
          </p:cNvSpPr>
          <p:nvPr/>
        </p:nvSpPr>
        <p:spPr bwMode="auto">
          <a:xfrm>
            <a:off x="445252" y="2121100"/>
            <a:ext cx="8303212" cy="13003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1600" dirty="0">
                <a:solidFill>
                  <a:srgbClr val="263238"/>
                </a:solidFill>
                <a:cs typeface="Arial" panose="020B0604020202020204" pitchFamily="34" charset="0"/>
              </a:rPr>
              <a:t>Given an array of integers </a:t>
            </a:r>
            <a:r>
              <a:rPr lang="en-US" altLang="en-US" sz="1200" dirty="0">
                <a:solidFill>
                  <a:srgbClr val="546E7A"/>
                </a:solidFill>
                <a:cs typeface="Arial" panose="020B0604020202020204" pitchFamily="34" charset="0"/>
              </a:rPr>
              <a:t>nums</a:t>
            </a:r>
            <a:r>
              <a:rPr lang="en-US" altLang="en-US" sz="1600" dirty="0">
                <a:solidFill>
                  <a:srgbClr val="263238"/>
                </a:solidFill>
                <a:cs typeface="Arial" panose="020B0604020202020204" pitchFamily="34" charset="0"/>
              </a:rPr>
              <a:t> and an integer </a:t>
            </a:r>
            <a:r>
              <a:rPr lang="en-US" altLang="en-US" sz="1200" dirty="0">
                <a:solidFill>
                  <a:srgbClr val="546E7A"/>
                </a:solidFill>
                <a:cs typeface="Arial" panose="020B0604020202020204" pitchFamily="34" charset="0"/>
              </a:rPr>
              <a:t>target</a:t>
            </a:r>
            <a:r>
              <a:rPr lang="en-US" altLang="en-US" sz="1600" dirty="0">
                <a:solidFill>
                  <a:srgbClr val="263238"/>
                </a:solidFill>
                <a:cs typeface="Arial" panose="020B0604020202020204" pitchFamily="34" charset="0"/>
              </a:rPr>
              <a:t>, return </a:t>
            </a:r>
            <a:r>
              <a:rPr lang="en-US" altLang="en-US" sz="1600" i="1" dirty="0">
                <a:solidFill>
                  <a:srgbClr val="263238"/>
                </a:solidFill>
                <a:cs typeface="Arial" panose="020B0604020202020204" pitchFamily="34" charset="0"/>
              </a:rPr>
              <a:t>indices of the two numbers such that they add up to </a:t>
            </a:r>
            <a:r>
              <a:rPr lang="en-US" altLang="en-US" sz="1200" i="1" dirty="0">
                <a:solidFill>
                  <a:srgbClr val="546E7A"/>
                </a:solidFill>
                <a:cs typeface="Arial" panose="020B0604020202020204" pitchFamily="34" charset="0"/>
              </a:rPr>
              <a:t>target</a:t>
            </a:r>
            <a:r>
              <a:rPr lang="en-US" altLang="en-US" sz="1600" dirty="0">
                <a:solidFill>
                  <a:srgbClr val="263238"/>
                </a:solidFill>
                <a:cs typeface="Arial" panose="020B0604020202020204" pitchFamily="34" charset="0"/>
              </a:rPr>
              <a:t>.</a:t>
            </a:r>
            <a:endParaRPr lang="en-US" altLang="en-US" sz="1050" dirty="0">
              <a:cs typeface="Arial" panose="020B0604020202020204" pitchFamily="34" charset="0"/>
            </a:endParaRPr>
          </a:p>
          <a:p>
            <a:pPr defTabSz="685800"/>
            <a:r>
              <a:rPr lang="en-US" altLang="en-US" sz="1600" dirty="0">
                <a:solidFill>
                  <a:srgbClr val="263238"/>
                </a:solidFill>
                <a:cs typeface="Arial" panose="020B0604020202020204" pitchFamily="34" charset="0"/>
              </a:rPr>
              <a:t>You may assume that each input would have </a:t>
            </a:r>
            <a:r>
              <a:rPr lang="en-US" altLang="en-US" sz="1600" b="1" i="1" dirty="0">
                <a:solidFill>
                  <a:srgbClr val="263238"/>
                </a:solidFill>
                <a:cs typeface="Arial" panose="020B0604020202020204" pitchFamily="34" charset="0"/>
              </a:rPr>
              <a:t>exactly</a:t>
            </a:r>
            <a:r>
              <a:rPr lang="en-US" altLang="en-US" sz="1600" b="1" dirty="0">
                <a:solidFill>
                  <a:srgbClr val="263238"/>
                </a:solidFill>
                <a:cs typeface="Arial" panose="020B0604020202020204" pitchFamily="34" charset="0"/>
              </a:rPr>
              <a:t> one solution</a:t>
            </a:r>
            <a:r>
              <a:rPr lang="en-US" altLang="en-US" sz="1600" dirty="0">
                <a:solidFill>
                  <a:srgbClr val="263238"/>
                </a:solidFill>
                <a:cs typeface="Arial" panose="020B0604020202020204" pitchFamily="34" charset="0"/>
              </a:rPr>
              <a:t>, and you may not use the </a:t>
            </a:r>
            <a:r>
              <a:rPr lang="en-US" altLang="en-US" sz="1600" i="1" dirty="0">
                <a:solidFill>
                  <a:srgbClr val="263238"/>
                </a:solidFill>
                <a:cs typeface="Arial" panose="020B0604020202020204" pitchFamily="34" charset="0"/>
              </a:rPr>
              <a:t>same</a:t>
            </a:r>
            <a:r>
              <a:rPr lang="en-US" altLang="en-US" sz="1600" dirty="0">
                <a:solidFill>
                  <a:srgbClr val="263238"/>
                </a:solidFill>
                <a:cs typeface="Arial" panose="020B0604020202020204" pitchFamily="34" charset="0"/>
              </a:rPr>
              <a:t> element twice.</a:t>
            </a:r>
            <a:endParaRPr lang="en-US" altLang="en-US" sz="1050" dirty="0">
              <a:cs typeface="Arial" panose="020B0604020202020204" pitchFamily="34" charset="0"/>
            </a:endParaRPr>
          </a:p>
          <a:p>
            <a:pPr defTabSz="685800"/>
            <a:r>
              <a:rPr lang="en-US" altLang="en-US" sz="1600" dirty="0">
                <a:solidFill>
                  <a:srgbClr val="263238"/>
                </a:solidFill>
                <a:cs typeface="Arial" panose="020B0604020202020204" pitchFamily="34" charset="0"/>
              </a:rPr>
              <a:t>You can return the answer in any order.</a:t>
            </a:r>
            <a:endParaRPr lang="en-US" altLang="en-US" sz="3200" dirty="0">
              <a:cs typeface="Arial" panose="020B0604020202020204" pitchFamily="34" charset="0"/>
            </a:endParaRPr>
          </a:p>
        </p:txBody>
      </p:sp>
      <p:pic>
        <p:nvPicPr>
          <p:cNvPr id="8" name="Picture 7">
            <a:extLst>
              <a:ext uri="{FF2B5EF4-FFF2-40B4-BE49-F238E27FC236}">
                <a16:creationId xmlns:a16="http://schemas.microsoft.com/office/drawing/2014/main" id="{75235307-5F19-4A67-AA42-5F8D5BD18CED}"/>
              </a:ext>
            </a:extLst>
          </p:cNvPr>
          <p:cNvPicPr>
            <a:picLocks noChangeAspect="1"/>
          </p:cNvPicPr>
          <p:nvPr/>
        </p:nvPicPr>
        <p:blipFill>
          <a:blip r:embed="rId3"/>
          <a:stretch>
            <a:fillRect/>
          </a:stretch>
        </p:blipFill>
        <p:spPr>
          <a:xfrm>
            <a:off x="4539952" y="67565"/>
            <a:ext cx="4119608" cy="1780210"/>
          </a:xfrm>
          <a:prstGeom prst="rect">
            <a:avLst/>
          </a:prstGeom>
        </p:spPr>
      </p:pic>
      <p:sp>
        <p:nvSpPr>
          <p:cNvPr id="26" name="TextBox 25">
            <a:extLst>
              <a:ext uri="{FF2B5EF4-FFF2-40B4-BE49-F238E27FC236}">
                <a16:creationId xmlns:a16="http://schemas.microsoft.com/office/drawing/2014/main" id="{329CB28B-F7D6-4109-B4BB-C89D495DF04F}"/>
              </a:ext>
            </a:extLst>
          </p:cNvPr>
          <p:cNvSpPr txBox="1"/>
          <p:nvPr/>
        </p:nvSpPr>
        <p:spPr>
          <a:xfrm>
            <a:off x="251520" y="3942816"/>
            <a:ext cx="4879579" cy="715581"/>
          </a:xfrm>
          <a:prstGeom prst="rect">
            <a:avLst/>
          </a:prstGeom>
          <a:noFill/>
        </p:spPr>
        <p:txBody>
          <a:bodyPr wrap="square">
            <a:spAutoFit/>
          </a:bodyPr>
          <a:lstStyle/>
          <a:p>
            <a:r>
              <a:rPr lang="en-US" sz="1350" dirty="0">
                <a:latin typeface="Arial" panose="020B0604020202020204" pitchFamily="34" charset="0"/>
                <a:cs typeface="Arial" panose="020B0604020202020204" pitchFamily="34" charset="0"/>
              </a:rPr>
              <a:t>Input: nums = [2,7,11,15], target = 9</a:t>
            </a:r>
          </a:p>
          <a:p>
            <a:r>
              <a:rPr lang="en-US" sz="1350" dirty="0">
                <a:latin typeface="Arial" panose="020B0604020202020204" pitchFamily="34" charset="0"/>
                <a:cs typeface="Arial" panose="020B0604020202020204" pitchFamily="34" charset="0"/>
              </a:rPr>
              <a:t>Output: [0,1]</a:t>
            </a:r>
          </a:p>
          <a:p>
            <a:r>
              <a:rPr lang="en-US" sz="1350" dirty="0">
                <a:latin typeface="Arial" panose="020B0604020202020204" pitchFamily="34" charset="0"/>
                <a:cs typeface="Arial" panose="020B0604020202020204" pitchFamily="34" charset="0"/>
              </a:rPr>
              <a:t>Output: Because nums[0] + nums[1] == 9, we return [0, 1].</a:t>
            </a:r>
            <a:endParaRPr lang="en-AU" sz="135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158E93AA-ABDE-E545-AAED-9FCBBFD99B73}"/>
              </a:ext>
            </a:extLst>
          </p:cNvPr>
          <p:cNvPicPr>
            <a:picLocks noChangeAspect="1"/>
          </p:cNvPicPr>
          <p:nvPr/>
        </p:nvPicPr>
        <p:blipFill>
          <a:blip r:embed="rId4"/>
          <a:stretch>
            <a:fillRect/>
          </a:stretch>
        </p:blipFill>
        <p:spPr>
          <a:xfrm>
            <a:off x="5004048" y="3581489"/>
            <a:ext cx="4009137" cy="1931502"/>
          </a:xfrm>
          <a:prstGeom prst="rect">
            <a:avLst/>
          </a:prstGeom>
        </p:spPr>
      </p:pic>
    </p:spTree>
    <p:extLst>
      <p:ext uri="{BB962C8B-B14F-4D97-AF65-F5344CB8AC3E}">
        <p14:creationId xmlns:p14="http://schemas.microsoft.com/office/powerpoint/2010/main" val="3141835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1026"/>
          <p:cNvSpPr>
            <a:spLocks noGrp="1" noChangeArrowheads="1"/>
          </p:cNvSpPr>
          <p:nvPr>
            <p:ph type="title"/>
            <p:custDataLst>
              <p:tags r:id="rId2"/>
            </p:custDataLst>
          </p:nvPr>
        </p:nvSpPr>
        <p:spPr>
          <a:xfrm>
            <a:off x="0" y="260648"/>
            <a:ext cx="8229600" cy="612775"/>
          </a:xfrm>
        </p:spPr>
        <p:txBody>
          <a:bodyPr>
            <a:normAutofit/>
          </a:bodyPr>
          <a:lstStyle/>
          <a:p>
            <a:pPr eaLnBrk="1" fontAlgn="auto" hangingPunct="1">
              <a:spcAft>
                <a:spcPts val="0"/>
              </a:spcAft>
              <a:defRPr/>
            </a:pPr>
            <a:r>
              <a:rPr lang="en-US" dirty="0"/>
              <a:t>Basic Issues Related to Algorithms</a:t>
            </a:r>
          </a:p>
        </p:txBody>
      </p:sp>
      <p:sp>
        <p:nvSpPr>
          <p:cNvPr id="29699" name="Rectangle 1027"/>
          <p:cNvSpPr>
            <a:spLocks noGrp="1" noChangeArrowheads="1"/>
          </p:cNvSpPr>
          <p:nvPr>
            <p:ph sz="quarter" idx="1"/>
            <p:custDataLst>
              <p:tags r:id="rId3"/>
            </p:custDataLst>
          </p:nvPr>
        </p:nvSpPr>
        <p:spPr>
          <a:xfrm>
            <a:off x="395288" y="1196975"/>
            <a:ext cx="8362950" cy="5248275"/>
          </a:xfrm>
        </p:spPr>
        <p:txBody>
          <a:bodyPr/>
          <a:lstStyle/>
          <a:p>
            <a:pPr marL="365125" indent="-282575" eaLnBrk="1" hangingPunct="1">
              <a:lnSpc>
                <a:spcPct val="90000"/>
              </a:lnSpc>
              <a:buFont typeface="Wingdings 2" charset="0"/>
              <a:buChar char=""/>
            </a:pPr>
            <a:r>
              <a:rPr lang="en-US" sz="2400" dirty="0"/>
              <a:t>How to design algorithms</a:t>
            </a:r>
          </a:p>
          <a:p>
            <a:pPr marL="365125" indent="-282575" eaLnBrk="1" hangingPunct="1">
              <a:lnSpc>
                <a:spcPct val="90000"/>
              </a:lnSpc>
              <a:buFont typeface="Wingdings 2" charset="0"/>
              <a:buChar char=""/>
            </a:pPr>
            <a:r>
              <a:rPr lang="en-US" sz="2400" dirty="0"/>
              <a:t>How to express algorithms</a:t>
            </a:r>
          </a:p>
          <a:p>
            <a:pPr marL="365125" indent="-282575" eaLnBrk="1" hangingPunct="1">
              <a:lnSpc>
                <a:spcPct val="90000"/>
              </a:lnSpc>
              <a:buFont typeface="Wingdings 2" charset="0"/>
              <a:buChar char=""/>
            </a:pPr>
            <a:r>
              <a:rPr lang="en-US" sz="2400" dirty="0"/>
              <a:t>Proving correctness</a:t>
            </a:r>
          </a:p>
          <a:p>
            <a:pPr marL="365125" indent="-282575" eaLnBrk="1" hangingPunct="1">
              <a:lnSpc>
                <a:spcPct val="90000"/>
              </a:lnSpc>
              <a:buFont typeface="Wingdings 2" charset="0"/>
              <a:buChar char=""/>
            </a:pPr>
            <a:r>
              <a:rPr lang="en-US" sz="2400" dirty="0"/>
              <a:t>Efficiency</a:t>
            </a:r>
          </a:p>
          <a:p>
            <a:pPr marL="639763" lvl="1" indent="-236538" eaLnBrk="1" hangingPunct="1">
              <a:lnSpc>
                <a:spcPct val="90000"/>
              </a:lnSpc>
              <a:buFont typeface="Verdana" charset="0"/>
              <a:buChar char="◦"/>
            </a:pPr>
            <a:r>
              <a:rPr lang="en-US" sz="2400" dirty="0"/>
              <a:t>Theoretical analysis</a:t>
            </a:r>
          </a:p>
          <a:p>
            <a:pPr marL="639763" lvl="1" indent="-236538" eaLnBrk="1" hangingPunct="1">
              <a:lnSpc>
                <a:spcPct val="90000"/>
              </a:lnSpc>
              <a:buFont typeface="Verdana" charset="0"/>
              <a:buChar char="◦"/>
            </a:pPr>
            <a:r>
              <a:rPr lang="en-US" sz="2400" dirty="0"/>
              <a:t>Empirical analysis</a:t>
            </a:r>
          </a:p>
          <a:p>
            <a:pPr marL="365125" indent="-282575" eaLnBrk="1" hangingPunct="1">
              <a:lnSpc>
                <a:spcPct val="90000"/>
              </a:lnSpc>
              <a:buFont typeface="Wingdings 2" charset="0"/>
              <a:buChar char=""/>
            </a:pPr>
            <a:r>
              <a:rPr lang="en-US" sz="2400" dirty="0"/>
              <a:t>Optimality</a:t>
            </a:r>
          </a:p>
          <a:p>
            <a:pPr marL="365125" indent="-282575" eaLnBrk="1" hangingPunct="1">
              <a:lnSpc>
                <a:spcPct val="90000"/>
              </a:lnSpc>
              <a:buFont typeface="Wingdings 2" charset="0"/>
              <a:buChar char=""/>
            </a:pPr>
            <a:endParaRPr lang="en-US" sz="2000" dirty="0"/>
          </a:p>
          <a:p>
            <a:pPr marL="365125" indent="-282575" eaLnBrk="1" hangingPunct="1">
              <a:lnSpc>
                <a:spcPct val="90000"/>
              </a:lnSpc>
              <a:buFont typeface="Wingdings 2" charset="0"/>
              <a:buChar char=""/>
            </a:pPr>
            <a:endParaRPr lang="en-US" sz="2000" dirty="0"/>
          </a:p>
        </p:txBody>
      </p:sp>
      <p:sp>
        <p:nvSpPr>
          <p:cNvPr id="4" name="TextBox 3"/>
          <p:cNvSpPr txBox="1"/>
          <p:nvPr/>
        </p:nvSpPr>
        <p:spPr bwMode="auto">
          <a:xfrm>
            <a:off x="6372200" y="6525344"/>
            <a:ext cx="1752403" cy="1594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none" lIns="91440" tIns="0" rIns="91440" bIns="36000" numCol="1" rtlCol="0" anchor="t" anchorCtr="0" compatLnSpc="1">
            <a:prstTxWarp prst="textNoShape">
              <a:avLst/>
            </a:prstTxWarp>
            <a:spAutoFit/>
          </a:bodyPr>
          <a:lstStyle/>
          <a:p>
            <a:r>
              <a:rPr lang="en-US" sz="800" dirty="0">
                <a:latin typeface="Arial" panose="020B0604020202020204" pitchFamily="34" charset="0"/>
                <a:cs typeface="Arial" panose="020B0604020202020204" pitchFamily="34" charset="0"/>
              </a:rPr>
              <a:t>Topic: Algorithmic problem solving</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VSECTIONID" val="MHknkoI5YkYZzwT2G06Nbn"/>
</p:tagLst>
</file>

<file path=ppt/tags/tag10.xml><?xml version="1.0" encoding="utf-8"?>
<p:tagLst xmlns:a="http://schemas.openxmlformats.org/drawingml/2006/main" xmlns:r="http://schemas.openxmlformats.org/officeDocument/2006/relationships" xmlns:p="http://schemas.openxmlformats.org/presentationml/2006/main">
  <p:tag name="DVSHAPEID" val="x8s7NBJL88WzZNBaZrhWMr"/>
</p:tagLst>
</file>

<file path=ppt/tags/tag11.xml><?xml version="1.0" encoding="utf-8"?>
<p:tagLst xmlns:a="http://schemas.openxmlformats.org/drawingml/2006/main" xmlns:r="http://schemas.openxmlformats.org/officeDocument/2006/relationships" xmlns:p="http://schemas.openxmlformats.org/presentationml/2006/main">
  <p:tag name="DVSHAPEID" val="Bk8I6dwHwyWT83XusDASMq"/>
</p:tagLst>
</file>

<file path=ppt/tags/tag12.xml><?xml version="1.0" encoding="utf-8"?>
<p:tagLst xmlns:a="http://schemas.openxmlformats.org/drawingml/2006/main" xmlns:r="http://schemas.openxmlformats.org/officeDocument/2006/relationships" xmlns:p="http://schemas.openxmlformats.org/presentationml/2006/main">
  <p:tag name="DVSHAPEID" val="V1GfML8bjhi5w8Y5uweqBo"/>
</p:tagLst>
</file>

<file path=ppt/tags/tag13.xml><?xml version="1.0" encoding="utf-8"?>
<p:tagLst xmlns:a="http://schemas.openxmlformats.org/drawingml/2006/main" xmlns:r="http://schemas.openxmlformats.org/officeDocument/2006/relationships" xmlns:p="http://schemas.openxmlformats.org/presentationml/2006/main">
  <p:tag name="DVSECTIONID" val="xd1r9OHALGG2tVuGMHvKAQ"/>
</p:tagLst>
</file>

<file path=ppt/tags/tag14.xml><?xml version="1.0" encoding="utf-8"?>
<p:tagLst xmlns:a="http://schemas.openxmlformats.org/drawingml/2006/main" xmlns:r="http://schemas.openxmlformats.org/officeDocument/2006/relationships" xmlns:p="http://schemas.openxmlformats.org/presentationml/2006/main">
  <p:tag name="DVSHAPEID" val="D6FycuZDmTFbo71RrLzkfE"/>
</p:tagLst>
</file>

<file path=ppt/tags/tag15.xml><?xml version="1.0" encoding="utf-8"?>
<p:tagLst xmlns:a="http://schemas.openxmlformats.org/drawingml/2006/main" xmlns:r="http://schemas.openxmlformats.org/officeDocument/2006/relationships" xmlns:p="http://schemas.openxmlformats.org/presentationml/2006/main">
  <p:tag name="DVSHAPEID" val="qkJR3C4sQh8YvC2nZCuiej"/>
</p:tagLst>
</file>

<file path=ppt/tags/tag16.xml><?xml version="1.0" encoding="utf-8"?>
<p:tagLst xmlns:a="http://schemas.openxmlformats.org/drawingml/2006/main" xmlns:r="http://schemas.openxmlformats.org/officeDocument/2006/relationships" xmlns:p="http://schemas.openxmlformats.org/presentationml/2006/main">
  <p:tag name="DVSECTIONID" val="85haOkBUWL2p96lTeUonyi"/>
</p:tagLst>
</file>

<file path=ppt/tags/tag17.xml><?xml version="1.0" encoding="utf-8"?>
<p:tagLst xmlns:a="http://schemas.openxmlformats.org/drawingml/2006/main" xmlns:r="http://schemas.openxmlformats.org/officeDocument/2006/relationships" xmlns:p="http://schemas.openxmlformats.org/presentationml/2006/main">
  <p:tag name="DVSHAPEID" val="nRJrhddV8zJaCb5EiwZbvw"/>
</p:tagLst>
</file>

<file path=ppt/tags/tag18.xml><?xml version="1.0" encoding="utf-8"?>
<p:tagLst xmlns:a="http://schemas.openxmlformats.org/drawingml/2006/main" xmlns:r="http://schemas.openxmlformats.org/officeDocument/2006/relationships" xmlns:p="http://schemas.openxmlformats.org/presentationml/2006/main">
  <p:tag name="DVSHAPEID" val="ek0QhkjXj3NRtjmk21gyo6"/>
</p:tagLst>
</file>

<file path=ppt/tags/tag19.xml><?xml version="1.0" encoding="utf-8"?>
<p:tagLst xmlns:a="http://schemas.openxmlformats.org/drawingml/2006/main" xmlns:r="http://schemas.openxmlformats.org/officeDocument/2006/relationships" xmlns:p="http://schemas.openxmlformats.org/presentationml/2006/main">
  <p:tag name="DVSECTIONID" val="iodaEAXnANy34PfjpLp1ym"/>
</p:tagLst>
</file>

<file path=ppt/tags/tag2.xml><?xml version="1.0" encoding="utf-8"?>
<p:tagLst xmlns:a="http://schemas.openxmlformats.org/drawingml/2006/main" xmlns:r="http://schemas.openxmlformats.org/officeDocument/2006/relationships" xmlns:p="http://schemas.openxmlformats.org/presentationml/2006/main">
  <p:tag name="DVSHAPEID" val="Td8RtLQy9ofqyFi7UXclli"/>
</p:tagLst>
</file>

<file path=ppt/tags/tag20.xml><?xml version="1.0" encoding="utf-8"?>
<p:tagLst xmlns:a="http://schemas.openxmlformats.org/drawingml/2006/main" xmlns:r="http://schemas.openxmlformats.org/officeDocument/2006/relationships" xmlns:p="http://schemas.openxmlformats.org/presentationml/2006/main">
  <p:tag name="DVSHAPEID" val="RrrFU8JCC4djuQCoO19O7O"/>
</p:tagLst>
</file>

<file path=ppt/tags/tag21.xml><?xml version="1.0" encoding="utf-8"?>
<p:tagLst xmlns:a="http://schemas.openxmlformats.org/drawingml/2006/main" xmlns:r="http://schemas.openxmlformats.org/officeDocument/2006/relationships" xmlns:p="http://schemas.openxmlformats.org/presentationml/2006/main">
  <p:tag name="DVSHAPEID" val="BFbuqOsr8Jf3QzlmH5iQzZ"/>
</p:tagLst>
</file>

<file path=ppt/tags/tag22.xml><?xml version="1.0" encoding="utf-8"?>
<p:tagLst xmlns:a="http://schemas.openxmlformats.org/drawingml/2006/main" xmlns:r="http://schemas.openxmlformats.org/officeDocument/2006/relationships" xmlns:p="http://schemas.openxmlformats.org/presentationml/2006/main">
  <p:tag name="DVSECTIONID" val="V8wTQI9JYILOVKcFu0oLBF"/>
</p:tagLst>
</file>

<file path=ppt/tags/tag23.xml><?xml version="1.0" encoding="utf-8"?>
<p:tagLst xmlns:a="http://schemas.openxmlformats.org/drawingml/2006/main" xmlns:r="http://schemas.openxmlformats.org/officeDocument/2006/relationships" xmlns:p="http://schemas.openxmlformats.org/presentationml/2006/main">
  <p:tag name="DVSHAPEID" val="z2YG3uNb5IZSgEmWdvj340"/>
</p:tagLst>
</file>

<file path=ppt/tags/tag24.xml><?xml version="1.0" encoding="utf-8"?>
<p:tagLst xmlns:a="http://schemas.openxmlformats.org/drawingml/2006/main" xmlns:r="http://schemas.openxmlformats.org/officeDocument/2006/relationships" xmlns:p="http://schemas.openxmlformats.org/presentationml/2006/main">
  <p:tag name="DVSHAPEID" val="4XjG0KSNxvUyP9zivWUrC1"/>
</p:tagLst>
</file>

<file path=ppt/tags/tag25.xml><?xml version="1.0" encoding="utf-8"?>
<p:tagLst xmlns:a="http://schemas.openxmlformats.org/drawingml/2006/main" xmlns:r="http://schemas.openxmlformats.org/officeDocument/2006/relationships" xmlns:p="http://schemas.openxmlformats.org/presentationml/2006/main">
  <p:tag name="DVSECTIONID" val="PoevGQNVVM2Vt4EKKfdROP"/>
</p:tagLst>
</file>

<file path=ppt/tags/tag26.xml><?xml version="1.0" encoding="utf-8"?>
<p:tagLst xmlns:a="http://schemas.openxmlformats.org/drawingml/2006/main" xmlns:r="http://schemas.openxmlformats.org/officeDocument/2006/relationships" xmlns:p="http://schemas.openxmlformats.org/presentationml/2006/main">
  <p:tag name="DVSHAPEID" val="IEzdqsLlp7mGK9siQwLjqD"/>
</p:tagLst>
</file>

<file path=ppt/tags/tag27.xml><?xml version="1.0" encoding="utf-8"?>
<p:tagLst xmlns:a="http://schemas.openxmlformats.org/drawingml/2006/main" xmlns:r="http://schemas.openxmlformats.org/officeDocument/2006/relationships" xmlns:p="http://schemas.openxmlformats.org/presentationml/2006/main">
  <p:tag name="DVSHAPEID" val="b9pqPc5nGjB4X2U4iiSI49"/>
</p:tagLst>
</file>

<file path=ppt/tags/tag28.xml><?xml version="1.0" encoding="utf-8"?>
<p:tagLst xmlns:a="http://schemas.openxmlformats.org/drawingml/2006/main" xmlns:r="http://schemas.openxmlformats.org/officeDocument/2006/relationships" xmlns:p="http://schemas.openxmlformats.org/presentationml/2006/main">
  <p:tag name="DVSHAPEID" val="b9pqPc5nGjB4X2U4iiSI49"/>
</p:tagLst>
</file>

<file path=ppt/tags/tag29.xml><?xml version="1.0" encoding="utf-8"?>
<p:tagLst xmlns:a="http://schemas.openxmlformats.org/drawingml/2006/main" xmlns:r="http://schemas.openxmlformats.org/officeDocument/2006/relationships" xmlns:p="http://schemas.openxmlformats.org/presentationml/2006/main">
  <p:tag name="DVSECTIONID" val="hgTu7JgpCMKgi8Fl1jW3MY"/>
</p:tagLst>
</file>

<file path=ppt/tags/tag3.xml><?xml version="1.0" encoding="utf-8"?>
<p:tagLst xmlns:a="http://schemas.openxmlformats.org/drawingml/2006/main" xmlns:r="http://schemas.openxmlformats.org/officeDocument/2006/relationships" xmlns:p="http://schemas.openxmlformats.org/presentationml/2006/main">
  <p:tag name="DVSHAPEID" val="wHK3ypLSJlGByQ5bf7mVT5"/>
</p:tagLst>
</file>

<file path=ppt/tags/tag30.xml><?xml version="1.0" encoding="utf-8"?>
<p:tagLst xmlns:a="http://schemas.openxmlformats.org/drawingml/2006/main" xmlns:r="http://schemas.openxmlformats.org/officeDocument/2006/relationships" xmlns:p="http://schemas.openxmlformats.org/presentationml/2006/main">
  <p:tag name="DVSHAPEID" val="q9G4Sf7JjnI2lHv211bk2n"/>
</p:tagLst>
</file>

<file path=ppt/tags/tag31.xml><?xml version="1.0" encoding="utf-8"?>
<p:tagLst xmlns:a="http://schemas.openxmlformats.org/drawingml/2006/main" xmlns:r="http://schemas.openxmlformats.org/officeDocument/2006/relationships" xmlns:p="http://schemas.openxmlformats.org/presentationml/2006/main">
  <p:tag name="DVSHAPEID" val="aiOfeAeztcx3CCm98z2Hgj"/>
</p:tagLst>
</file>

<file path=ppt/tags/tag32.xml><?xml version="1.0" encoding="utf-8"?>
<p:tagLst xmlns:a="http://schemas.openxmlformats.org/drawingml/2006/main" xmlns:r="http://schemas.openxmlformats.org/officeDocument/2006/relationships" xmlns:p="http://schemas.openxmlformats.org/presentationml/2006/main">
  <p:tag name="DVSECTIONID" val="BO2W8Ce2kQ8lAjuZJBIt8v"/>
</p:tagLst>
</file>

<file path=ppt/tags/tag33.xml><?xml version="1.0" encoding="utf-8"?>
<p:tagLst xmlns:a="http://schemas.openxmlformats.org/drawingml/2006/main" xmlns:r="http://schemas.openxmlformats.org/officeDocument/2006/relationships" xmlns:p="http://schemas.openxmlformats.org/presentationml/2006/main">
  <p:tag name="DVSHAPEID" val="TQUaayjrDeRetTHIuZiQDJ"/>
</p:tagLst>
</file>

<file path=ppt/tags/tag34.xml><?xml version="1.0" encoding="utf-8"?>
<p:tagLst xmlns:a="http://schemas.openxmlformats.org/drawingml/2006/main" xmlns:r="http://schemas.openxmlformats.org/officeDocument/2006/relationships" xmlns:p="http://schemas.openxmlformats.org/presentationml/2006/main">
  <p:tag name="DVSHAPEID" val="QEhBiopa1kR20nIENtoUOT"/>
</p:tagLst>
</file>

<file path=ppt/tags/tag35.xml><?xml version="1.0" encoding="utf-8"?>
<p:tagLst xmlns:a="http://schemas.openxmlformats.org/drawingml/2006/main" xmlns:r="http://schemas.openxmlformats.org/officeDocument/2006/relationships" xmlns:p="http://schemas.openxmlformats.org/presentationml/2006/main">
  <p:tag name="DVSECTIONID" val="hDhv4b9D12E7htcM2sPhXx"/>
</p:tagLst>
</file>

<file path=ppt/tags/tag36.xml><?xml version="1.0" encoding="utf-8"?>
<p:tagLst xmlns:a="http://schemas.openxmlformats.org/drawingml/2006/main" xmlns:r="http://schemas.openxmlformats.org/officeDocument/2006/relationships" xmlns:p="http://schemas.openxmlformats.org/presentationml/2006/main">
  <p:tag name="DVSHAPEID" val="aey2zcFCGYUXRlFTy2uJ0E"/>
</p:tagLst>
</file>

<file path=ppt/tags/tag37.xml><?xml version="1.0" encoding="utf-8"?>
<p:tagLst xmlns:a="http://schemas.openxmlformats.org/drawingml/2006/main" xmlns:r="http://schemas.openxmlformats.org/officeDocument/2006/relationships" xmlns:p="http://schemas.openxmlformats.org/presentationml/2006/main">
  <p:tag name="DVSHAPEID" val="NcHouBKCEgTbT6HKS38gSb"/>
</p:tagLst>
</file>

<file path=ppt/tags/tag38.xml><?xml version="1.0" encoding="utf-8"?>
<p:tagLst xmlns:a="http://schemas.openxmlformats.org/drawingml/2006/main" xmlns:r="http://schemas.openxmlformats.org/officeDocument/2006/relationships" xmlns:p="http://schemas.openxmlformats.org/presentationml/2006/main">
  <p:tag name="DVSHAPEID" val="XrxcQfOPKUYvrmlbH4R4jD"/>
</p:tagLst>
</file>

<file path=ppt/tags/tag39.xml><?xml version="1.0" encoding="utf-8"?>
<p:tagLst xmlns:a="http://schemas.openxmlformats.org/drawingml/2006/main" xmlns:r="http://schemas.openxmlformats.org/officeDocument/2006/relationships" xmlns:p="http://schemas.openxmlformats.org/presentationml/2006/main">
  <p:tag name="DVSECTIONID" val="MHknkoI5YkYZzwT2G06Nbn"/>
</p:tagLst>
</file>

<file path=ppt/tags/tag4.xml><?xml version="1.0" encoding="utf-8"?>
<p:tagLst xmlns:a="http://schemas.openxmlformats.org/drawingml/2006/main" xmlns:r="http://schemas.openxmlformats.org/officeDocument/2006/relationships" xmlns:p="http://schemas.openxmlformats.org/presentationml/2006/main">
  <p:tag name="DVSHAPEID" val="hIMUmDnN3rBnL4xs9MsCqN"/>
</p:tagLst>
</file>

<file path=ppt/tags/tag40.xml><?xml version="1.0" encoding="utf-8"?>
<p:tagLst xmlns:a="http://schemas.openxmlformats.org/drawingml/2006/main" xmlns:r="http://schemas.openxmlformats.org/officeDocument/2006/relationships" xmlns:p="http://schemas.openxmlformats.org/presentationml/2006/main">
  <p:tag name="DVSHAPEID" val="Td8RtLQy9ofqyFi7UXclli"/>
</p:tagLst>
</file>

<file path=ppt/tags/tag41.xml><?xml version="1.0" encoding="utf-8"?>
<p:tagLst xmlns:a="http://schemas.openxmlformats.org/drawingml/2006/main" xmlns:r="http://schemas.openxmlformats.org/officeDocument/2006/relationships" xmlns:p="http://schemas.openxmlformats.org/presentationml/2006/main">
  <p:tag name="DVSHAPEID" val="wHK3ypLSJlGByQ5bf7mVT5"/>
</p:tagLst>
</file>

<file path=ppt/tags/tag42.xml><?xml version="1.0" encoding="utf-8"?>
<p:tagLst xmlns:a="http://schemas.openxmlformats.org/drawingml/2006/main" xmlns:r="http://schemas.openxmlformats.org/officeDocument/2006/relationships" xmlns:p="http://schemas.openxmlformats.org/presentationml/2006/main">
  <p:tag name="DVSECTIONID" val="xd1r9OHALGG2tVuGMHvKAQ"/>
</p:tagLst>
</file>

<file path=ppt/tags/tag43.xml><?xml version="1.0" encoding="utf-8"?>
<p:tagLst xmlns:a="http://schemas.openxmlformats.org/drawingml/2006/main" xmlns:r="http://schemas.openxmlformats.org/officeDocument/2006/relationships" xmlns:p="http://schemas.openxmlformats.org/presentationml/2006/main">
  <p:tag name="DVSHAPEID" val="D6FycuZDmTFbo71RrLzkfE"/>
</p:tagLst>
</file>

<file path=ppt/tags/tag44.xml><?xml version="1.0" encoding="utf-8"?>
<p:tagLst xmlns:a="http://schemas.openxmlformats.org/drawingml/2006/main" xmlns:r="http://schemas.openxmlformats.org/officeDocument/2006/relationships" xmlns:p="http://schemas.openxmlformats.org/presentationml/2006/main">
  <p:tag name="DVSHAPEID" val="qkJR3C4sQh8YvC2nZCuiej"/>
</p:tagLst>
</file>

<file path=ppt/tags/tag45.xml><?xml version="1.0" encoding="utf-8"?>
<p:tagLst xmlns:a="http://schemas.openxmlformats.org/drawingml/2006/main" xmlns:r="http://schemas.openxmlformats.org/officeDocument/2006/relationships" xmlns:p="http://schemas.openxmlformats.org/presentationml/2006/main">
  <p:tag name="DVSECTIONID" val="xd1r9OHALGG2tVuGMHvKAQ"/>
</p:tagLst>
</file>

<file path=ppt/tags/tag46.xml><?xml version="1.0" encoding="utf-8"?>
<p:tagLst xmlns:a="http://schemas.openxmlformats.org/drawingml/2006/main" xmlns:r="http://schemas.openxmlformats.org/officeDocument/2006/relationships" xmlns:p="http://schemas.openxmlformats.org/presentationml/2006/main">
  <p:tag name="DVSHAPEID" val="D6FycuZDmTFbo71RrLzkfE"/>
</p:tagLst>
</file>

<file path=ppt/tags/tag47.xml><?xml version="1.0" encoding="utf-8"?>
<p:tagLst xmlns:a="http://schemas.openxmlformats.org/drawingml/2006/main" xmlns:r="http://schemas.openxmlformats.org/officeDocument/2006/relationships" xmlns:p="http://schemas.openxmlformats.org/presentationml/2006/main">
  <p:tag name="DVSHAPEID" val="qkJR3C4sQh8YvC2nZCuiej"/>
</p:tagLst>
</file>

<file path=ppt/tags/tag48.xml><?xml version="1.0" encoding="utf-8"?>
<p:tagLst xmlns:a="http://schemas.openxmlformats.org/drawingml/2006/main" xmlns:r="http://schemas.openxmlformats.org/officeDocument/2006/relationships" xmlns:p="http://schemas.openxmlformats.org/presentationml/2006/main">
  <p:tag name="DVSECTIONID" val="xd1r9OHALGG2tVuGMHvKAQ"/>
</p:tagLst>
</file>

<file path=ppt/tags/tag49.xml><?xml version="1.0" encoding="utf-8"?>
<p:tagLst xmlns:a="http://schemas.openxmlformats.org/drawingml/2006/main" xmlns:r="http://schemas.openxmlformats.org/officeDocument/2006/relationships" xmlns:p="http://schemas.openxmlformats.org/presentationml/2006/main">
  <p:tag name="DVSHAPEID" val="D6FycuZDmTFbo71RrLzkfE"/>
</p:tagLst>
</file>

<file path=ppt/tags/tag5.xml><?xml version="1.0" encoding="utf-8"?>
<p:tagLst xmlns:a="http://schemas.openxmlformats.org/drawingml/2006/main" xmlns:r="http://schemas.openxmlformats.org/officeDocument/2006/relationships" xmlns:p="http://schemas.openxmlformats.org/presentationml/2006/main">
  <p:tag name="DVSHAPEID" val="9iPUco8byLoqq2hE37vVif"/>
</p:tagLst>
</file>

<file path=ppt/tags/tag50.xml><?xml version="1.0" encoding="utf-8"?>
<p:tagLst xmlns:a="http://schemas.openxmlformats.org/drawingml/2006/main" xmlns:r="http://schemas.openxmlformats.org/officeDocument/2006/relationships" xmlns:p="http://schemas.openxmlformats.org/presentationml/2006/main">
  <p:tag name="DVSHAPEID" val="qkJR3C4sQh8YvC2nZCuiej"/>
</p:tagLst>
</file>

<file path=ppt/tags/tag51.xml><?xml version="1.0" encoding="utf-8"?>
<p:tagLst xmlns:a="http://schemas.openxmlformats.org/drawingml/2006/main" xmlns:r="http://schemas.openxmlformats.org/officeDocument/2006/relationships" xmlns:p="http://schemas.openxmlformats.org/presentationml/2006/main">
  <p:tag name="DVSECTIONID" val="xd1r9OHALGG2tVuGMHvKAQ"/>
</p:tagLst>
</file>

<file path=ppt/tags/tag52.xml><?xml version="1.0" encoding="utf-8"?>
<p:tagLst xmlns:a="http://schemas.openxmlformats.org/drawingml/2006/main" xmlns:r="http://schemas.openxmlformats.org/officeDocument/2006/relationships" xmlns:p="http://schemas.openxmlformats.org/presentationml/2006/main">
  <p:tag name="DVSHAPEID" val="D6FycuZDmTFbo71RrLzkfE"/>
</p:tagLst>
</file>

<file path=ppt/tags/tag53.xml><?xml version="1.0" encoding="utf-8"?>
<p:tagLst xmlns:a="http://schemas.openxmlformats.org/drawingml/2006/main" xmlns:r="http://schemas.openxmlformats.org/officeDocument/2006/relationships" xmlns:p="http://schemas.openxmlformats.org/presentationml/2006/main">
  <p:tag name="DVSHAPEID" val="qkJR3C4sQh8YvC2nZCuiej"/>
</p:tagLst>
</file>

<file path=ppt/tags/tag54.xml><?xml version="1.0" encoding="utf-8"?>
<p:tagLst xmlns:a="http://schemas.openxmlformats.org/drawingml/2006/main" xmlns:r="http://schemas.openxmlformats.org/officeDocument/2006/relationships" xmlns:p="http://schemas.openxmlformats.org/presentationml/2006/main">
  <p:tag name="DVSECTIONID" val="xd1r9OHALGG2tVuGMHvKAQ"/>
</p:tagLst>
</file>

<file path=ppt/tags/tag55.xml><?xml version="1.0" encoding="utf-8"?>
<p:tagLst xmlns:a="http://schemas.openxmlformats.org/drawingml/2006/main" xmlns:r="http://schemas.openxmlformats.org/officeDocument/2006/relationships" xmlns:p="http://schemas.openxmlformats.org/presentationml/2006/main">
  <p:tag name="DVSHAPEID" val="D6FycuZDmTFbo71RrLzkfE"/>
</p:tagLst>
</file>

<file path=ppt/tags/tag56.xml><?xml version="1.0" encoding="utf-8"?>
<p:tagLst xmlns:a="http://schemas.openxmlformats.org/drawingml/2006/main" xmlns:r="http://schemas.openxmlformats.org/officeDocument/2006/relationships" xmlns:p="http://schemas.openxmlformats.org/presentationml/2006/main">
  <p:tag name="DVSHAPEID" val="qkJR3C4sQh8YvC2nZCuiej"/>
</p:tagLst>
</file>

<file path=ppt/tags/tag57.xml><?xml version="1.0" encoding="utf-8"?>
<p:tagLst xmlns:a="http://schemas.openxmlformats.org/drawingml/2006/main" xmlns:r="http://schemas.openxmlformats.org/officeDocument/2006/relationships" xmlns:p="http://schemas.openxmlformats.org/presentationml/2006/main">
  <p:tag name="DVSECTIONID" val="xd1r9OHALGG2tVuGMHvKAQ"/>
</p:tagLst>
</file>

<file path=ppt/tags/tag58.xml><?xml version="1.0" encoding="utf-8"?>
<p:tagLst xmlns:a="http://schemas.openxmlformats.org/drawingml/2006/main" xmlns:r="http://schemas.openxmlformats.org/officeDocument/2006/relationships" xmlns:p="http://schemas.openxmlformats.org/presentationml/2006/main">
  <p:tag name="DVSHAPEID" val="qkJR3C4sQh8YvC2nZCuiej"/>
</p:tagLst>
</file>

<file path=ppt/tags/tag59.xml><?xml version="1.0" encoding="utf-8"?>
<p:tagLst xmlns:a="http://schemas.openxmlformats.org/drawingml/2006/main" xmlns:r="http://schemas.openxmlformats.org/officeDocument/2006/relationships" xmlns:p="http://schemas.openxmlformats.org/presentationml/2006/main">
  <p:tag name="DVSHAPEID" val="D6FycuZDmTFbo71RrLzkfE"/>
</p:tagLst>
</file>

<file path=ppt/tags/tag6.xml><?xml version="1.0" encoding="utf-8"?>
<p:tagLst xmlns:a="http://schemas.openxmlformats.org/drawingml/2006/main" xmlns:r="http://schemas.openxmlformats.org/officeDocument/2006/relationships" xmlns:p="http://schemas.openxmlformats.org/presentationml/2006/main">
  <p:tag name="DVSHAPEID" val="Zb40ENXzthFtzt4rqYFRSP"/>
</p:tagLst>
</file>

<file path=ppt/tags/tag60.xml><?xml version="1.0" encoding="utf-8"?>
<p:tagLst xmlns:a="http://schemas.openxmlformats.org/drawingml/2006/main" xmlns:r="http://schemas.openxmlformats.org/officeDocument/2006/relationships" xmlns:p="http://schemas.openxmlformats.org/presentationml/2006/main">
  <p:tag name="DVSECTIONID" val="xd1r9OHALGG2tVuGMHvKAQ"/>
</p:tagLst>
</file>

<file path=ppt/tags/tag61.xml><?xml version="1.0" encoding="utf-8"?>
<p:tagLst xmlns:a="http://schemas.openxmlformats.org/drawingml/2006/main" xmlns:r="http://schemas.openxmlformats.org/officeDocument/2006/relationships" xmlns:p="http://schemas.openxmlformats.org/presentationml/2006/main">
  <p:tag name="DVSHAPEID" val="qkJR3C4sQh8YvC2nZCuiej"/>
</p:tagLst>
</file>

<file path=ppt/tags/tag62.xml><?xml version="1.0" encoding="utf-8"?>
<p:tagLst xmlns:a="http://schemas.openxmlformats.org/drawingml/2006/main" xmlns:r="http://schemas.openxmlformats.org/officeDocument/2006/relationships" xmlns:p="http://schemas.openxmlformats.org/presentationml/2006/main">
  <p:tag name="DVSHAPEID" val="D6FycuZDmTFbo71RrLzkfE"/>
</p:tagLst>
</file>

<file path=ppt/tags/tag63.xml><?xml version="1.0" encoding="utf-8"?>
<p:tagLst xmlns:a="http://schemas.openxmlformats.org/drawingml/2006/main" xmlns:r="http://schemas.openxmlformats.org/officeDocument/2006/relationships" xmlns:p="http://schemas.openxmlformats.org/presentationml/2006/main">
  <p:tag name="DVSECTIONID" val="xd1r9OHALGG2tVuGMHvKAQ"/>
</p:tagLst>
</file>

<file path=ppt/tags/tag64.xml><?xml version="1.0" encoding="utf-8"?>
<p:tagLst xmlns:a="http://schemas.openxmlformats.org/drawingml/2006/main" xmlns:r="http://schemas.openxmlformats.org/officeDocument/2006/relationships" xmlns:p="http://schemas.openxmlformats.org/presentationml/2006/main">
  <p:tag name="DVSHAPEID" val="D6FycuZDmTFbo71RrLzkfE"/>
</p:tagLst>
</file>

<file path=ppt/tags/tag65.xml><?xml version="1.0" encoding="utf-8"?>
<p:tagLst xmlns:a="http://schemas.openxmlformats.org/drawingml/2006/main" xmlns:r="http://schemas.openxmlformats.org/officeDocument/2006/relationships" xmlns:p="http://schemas.openxmlformats.org/presentationml/2006/main">
  <p:tag name="DVSHAPEID" val="qkJR3C4sQh8YvC2nZCuiej"/>
</p:tagLst>
</file>

<file path=ppt/tags/tag66.xml><?xml version="1.0" encoding="utf-8"?>
<p:tagLst xmlns:a="http://schemas.openxmlformats.org/drawingml/2006/main" xmlns:r="http://schemas.openxmlformats.org/officeDocument/2006/relationships" xmlns:p="http://schemas.openxmlformats.org/presentationml/2006/main">
  <p:tag name="DVSECTIONID" val="xd1r9OHALGG2tVuGMHvKAQ"/>
</p:tagLst>
</file>

<file path=ppt/tags/tag67.xml><?xml version="1.0" encoding="utf-8"?>
<p:tagLst xmlns:a="http://schemas.openxmlformats.org/drawingml/2006/main" xmlns:r="http://schemas.openxmlformats.org/officeDocument/2006/relationships" xmlns:p="http://schemas.openxmlformats.org/presentationml/2006/main">
  <p:tag name="DVSHAPEID" val="D6FycuZDmTFbo71RrLzkfE"/>
</p:tagLst>
</file>

<file path=ppt/tags/tag68.xml><?xml version="1.0" encoding="utf-8"?>
<p:tagLst xmlns:a="http://schemas.openxmlformats.org/drawingml/2006/main" xmlns:r="http://schemas.openxmlformats.org/officeDocument/2006/relationships" xmlns:p="http://schemas.openxmlformats.org/presentationml/2006/main">
  <p:tag name="DVSECTIONID" val="xd1r9OHALGG2tVuGMHvKAQ"/>
</p:tagLst>
</file>

<file path=ppt/tags/tag69.xml><?xml version="1.0" encoding="utf-8"?>
<p:tagLst xmlns:a="http://schemas.openxmlformats.org/drawingml/2006/main" xmlns:r="http://schemas.openxmlformats.org/officeDocument/2006/relationships" xmlns:p="http://schemas.openxmlformats.org/presentationml/2006/main">
  <p:tag name="DVSHAPEID" val="D6FycuZDmTFbo71RrLzkfE"/>
</p:tagLst>
</file>

<file path=ppt/tags/tag7.xml><?xml version="1.0" encoding="utf-8"?>
<p:tagLst xmlns:a="http://schemas.openxmlformats.org/drawingml/2006/main" xmlns:r="http://schemas.openxmlformats.org/officeDocument/2006/relationships" xmlns:p="http://schemas.openxmlformats.org/presentationml/2006/main">
  <p:tag name="DVSHAPEID" val="ZlDvbvJk7uvTiEPbKldYh6"/>
</p:tagLst>
</file>

<file path=ppt/tags/tag70.xml><?xml version="1.0" encoding="utf-8"?>
<p:tagLst xmlns:a="http://schemas.openxmlformats.org/drawingml/2006/main" xmlns:r="http://schemas.openxmlformats.org/officeDocument/2006/relationships" xmlns:p="http://schemas.openxmlformats.org/presentationml/2006/main">
  <p:tag name="DVSECTIONID" val="xd1r9OHALGG2tVuGMHvKAQ"/>
</p:tagLst>
</file>

<file path=ppt/tags/tag71.xml><?xml version="1.0" encoding="utf-8"?>
<p:tagLst xmlns:a="http://schemas.openxmlformats.org/drawingml/2006/main" xmlns:r="http://schemas.openxmlformats.org/officeDocument/2006/relationships" xmlns:p="http://schemas.openxmlformats.org/presentationml/2006/main">
  <p:tag name="DVSHAPEID" val="D6FycuZDmTFbo71RrLzkfE"/>
</p:tagLst>
</file>

<file path=ppt/tags/tag72.xml><?xml version="1.0" encoding="utf-8"?>
<p:tagLst xmlns:a="http://schemas.openxmlformats.org/drawingml/2006/main" xmlns:r="http://schemas.openxmlformats.org/officeDocument/2006/relationships" xmlns:p="http://schemas.openxmlformats.org/presentationml/2006/main">
  <p:tag name="DVSHAPEID" val="qkJR3C4sQh8YvC2nZCuiej"/>
</p:tagLst>
</file>

<file path=ppt/tags/tag73.xml><?xml version="1.0" encoding="utf-8"?>
<p:tagLst xmlns:a="http://schemas.openxmlformats.org/drawingml/2006/main" xmlns:r="http://schemas.openxmlformats.org/officeDocument/2006/relationships" xmlns:p="http://schemas.openxmlformats.org/presentationml/2006/main">
  <p:tag name="DVSECTIONID" val="xd1r9OHALGG2tVuGMHvKAQ"/>
</p:tagLst>
</file>

<file path=ppt/tags/tag74.xml><?xml version="1.0" encoding="utf-8"?>
<p:tagLst xmlns:a="http://schemas.openxmlformats.org/drawingml/2006/main" xmlns:r="http://schemas.openxmlformats.org/officeDocument/2006/relationships" xmlns:p="http://schemas.openxmlformats.org/presentationml/2006/main">
  <p:tag name="DVSHAPEID" val="qkJR3C4sQh8YvC2nZCuiej"/>
</p:tagLst>
</file>

<file path=ppt/tags/tag75.xml><?xml version="1.0" encoding="utf-8"?>
<p:tagLst xmlns:a="http://schemas.openxmlformats.org/drawingml/2006/main" xmlns:r="http://schemas.openxmlformats.org/officeDocument/2006/relationships" xmlns:p="http://schemas.openxmlformats.org/presentationml/2006/main">
  <p:tag name="DVSHAPEID" val="D6FycuZDmTFbo71RrLzkfE"/>
</p:tagLst>
</file>

<file path=ppt/tags/tag76.xml><?xml version="1.0" encoding="utf-8"?>
<p:tagLst xmlns:a="http://schemas.openxmlformats.org/drawingml/2006/main" xmlns:r="http://schemas.openxmlformats.org/officeDocument/2006/relationships" xmlns:p="http://schemas.openxmlformats.org/presentationml/2006/main">
  <p:tag name="DVSECTIONID" val="xd1r9OHALGG2tVuGMHvKAQ"/>
</p:tagLst>
</file>

<file path=ppt/tags/tag77.xml><?xml version="1.0" encoding="utf-8"?>
<p:tagLst xmlns:a="http://schemas.openxmlformats.org/drawingml/2006/main" xmlns:r="http://schemas.openxmlformats.org/officeDocument/2006/relationships" xmlns:p="http://schemas.openxmlformats.org/presentationml/2006/main">
  <p:tag name="DVSHAPEID" val="D6FycuZDmTFbo71RrLzkfE"/>
</p:tagLst>
</file>

<file path=ppt/tags/tag78.xml><?xml version="1.0" encoding="utf-8"?>
<p:tagLst xmlns:a="http://schemas.openxmlformats.org/drawingml/2006/main" xmlns:r="http://schemas.openxmlformats.org/officeDocument/2006/relationships" xmlns:p="http://schemas.openxmlformats.org/presentationml/2006/main">
  <p:tag name="DVSHAPEID" val="qkJR3C4sQh8YvC2nZCuiej"/>
</p:tagLst>
</file>

<file path=ppt/tags/tag79.xml><?xml version="1.0" encoding="utf-8"?>
<p:tagLst xmlns:a="http://schemas.openxmlformats.org/drawingml/2006/main" xmlns:r="http://schemas.openxmlformats.org/officeDocument/2006/relationships" xmlns:p="http://schemas.openxmlformats.org/presentationml/2006/main">
  <p:tag name="DVSECTIONID" val="xd1r9OHALGG2tVuGMHvKAQ"/>
</p:tagLst>
</file>

<file path=ppt/tags/tag8.xml><?xml version="1.0" encoding="utf-8"?>
<p:tagLst xmlns:a="http://schemas.openxmlformats.org/drawingml/2006/main" xmlns:r="http://schemas.openxmlformats.org/officeDocument/2006/relationships" xmlns:p="http://schemas.openxmlformats.org/presentationml/2006/main">
  <p:tag name="DVSHAPEID" val="KXsNABHwgqmacIn9BsQ99b"/>
</p:tagLst>
</file>

<file path=ppt/tags/tag80.xml><?xml version="1.0" encoding="utf-8"?>
<p:tagLst xmlns:a="http://schemas.openxmlformats.org/drawingml/2006/main" xmlns:r="http://schemas.openxmlformats.org/officeDocument/2006/relationships" xmlns:p="http://schemas.openxmlformats.org/presentationml/2006/main">
  <p:tag name="DVSHAPEID" val="D6FycuZDmTFbo71RrLzkfE"/>
</p:tagLst>
</file>

<file path=ppt/tags/tag81.xml><?xml version="1.0" encoding="utf-8"?>
<p:tagLst xmlns:a="http://schemas.openxmlformats.org/drawingml/2006/main" xmlns:r="http://schemas.openxmlformats.org/officeDocument/2006/relationships" xmlns:p="http://schemas.openxmlformats.org/presentationml/2006/main">
  <p:tag name="DVSHAPEID" val="qkJR3C4sQh8YvC2nZCuiej"/>
</p:tagLst>
</file>

<file path=ppt/tags/tag9.xml><?xml version="1.0" encoding="utf-8"?>
<p:tagLst xmlns:a="http://schemas.openxmlformats.org/drawingml/2006/main" xmlns:r="http://schemas.openxmlformats.org/officeDocument/2006/relationships" xmlns:p="http://schemas.openxmlformats.org/presentationml/2006/main">
  <p:tag name="DVSHAPEID" val="YFbpBfejEUySAF2oV8DBe4"/>
</p:tagLst>
</file>

<file path=ppt/theme/_rels/themeOverride1.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1_bevpre~1">
  <a:themeElements>
    <a:clrScheme name="Custom 3">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BF2425"/>
      </a:hlink>
      <a:folHlink>
        <a:srgbClr val="BF242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36000" tIns="36000" rIns="36000" bIns="3600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36000" tIns="36000" rIns="36000" bIns="3600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000" b="1" i="0" u="none" strike="noStrike" cap="none" normalizeH="0" baseline="0" smtClean="0">
            <a:ln>
              <a:noFill/>
            </a:ln>
            <a:solidFill>
              <a:schemeClr val="tx1"/>
            </a:solidFill>
            <a:effectLst/>
            <a:latin typeface="Arial" charset="0"/>
          </a:defRPr>
        </a:defPPr>
      </a:lstStyle>
    </a:lnDef>
    <a:txDef>
      <a:spPr bwMode="auto">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a:spPr>
      <a:bodyPr vert="horz" wrap="square" lIns="91440" tIns="0" rIns="91440" bIns="36000" numCol="1" rtlCol="0" anchor="t" anchorCtr="0" compatLnSpc="1">
        <a:prstTxWarp prst="textNoShape">
          <a:avLst/>
        </a:prstTxWarp>
        <a:spAutoFit/>
      </a:bodyPr>
      <a:lstStyle>
        <a:defPPr>
          <a:buFont typeface="Wingdings" charset="0"/>
          <a:buNone/>
          <a:defRPr sz="2400" kern="0" dirty="0">
            <a:latin typeface="Arial" pitchFamily="34" charset="0"/>
            <a:cs typeface="Arial" pitchFamily="34" charset="0"/>
          </a:defRPr>
        </a:defPPr>
      </a:lstStyle>
    </a:txDef>
  </a:objectDefaults>
  <a:extraClrSchemeLst>
    <a:extraClrScheme>
      <a:clrScheme name="bevpre~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evpre~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evpre~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evpre~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evpre~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evpre~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evpre~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evpre~1 8">
        <a:dk1>
          <a:srgbClr val="000000"/>
        </a:dk1>
        <a:lt1>
          <a:srgbClr val="FFFFFF"/>
        </a:lt1>
        <a:dk2>
          <a:srgbClr val="000000"/>
        </a:dk2>
        <a:lt2>
          <a:srgbClr val="B2B2B2"/>
        </a:lt2>
        <a:accent1>
          <a:srgbClr val="00CCFF"/>
        </a:accent1>
        <a:accent2>
          <a:srgbClr val="FF0066"/>
        </a:accent2>
        <a:accent3>
          <a:srgbClr val="FFFFFF"/>
        </a:accent3>
        <a:accent4>
          <a:srgbClr val="000000"/>
        </a:accent4>
        <a:accent5>
          <a:srgbClr val="AAE2FF"/>
        </a:accent5>
        <a:accent6>
          <a:srgbClr val="E7005C"/>
        </a:accent6>
        <a:hlink>
          <a:srgbClr val="FFFFFF"/>
        </a:hlink>
        <a:folHlink>
          <a:srgbClr val="00FF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ustom 3">
    <a:dk1>
      <a:srgbClr val="000000"/>
    </a:dk1>
    <a:lt1>
      <a:srgbClr val="FFFFFF"/>
    </a:lt1>
    <a:dk2>
      <a:srgbClr val="FF5840"/>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Override>
</file>

<file path=docMetadata/LabelInfo.xml><?xml version="1.0" encoding="utf-8"?>
<clbl:labelList xmlns:clbl="http://schemas.microsoft.com/office/2020/mipLabelMetadata">
  <clbl:label id="{adaa4be3-f650-4692-881a-64ae220cbceb}" enabled="1" method="Standard" siteId="{5a7cc8ab-a4dc-4f9b-bf60-66714049ad62}" contentBits="0" removed="0"/>
</clbl:labelList>
</file>

<file path=docProps/app.xml><?xml version="1.0" encoding="utf-8"?>
<Properties xmlns="http://schemas.openxmlformats.org/officeDocument/2006/extended-properties" xmlns:vt="http://schemas.openxmlformats.org/officeDocument/2006/docPropsVTypes">
  <Template>WWTF_unit2_1</Template>
  <TotalTime>16215</TotalTime>
  <Words>8738</Words>
  <Application>Microsoft Macintosh PowerPoint</Application>
  <PresentationFormat>On-screen Show (4:3)</PresentationFormat>
  <Paragraphs>886</Paragraphs>
  <Slides>49</Slides>
  <Notes>41</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65" baseType="lpstr">
      <vt:lpstr>-webkit-standard</vt:lpstr>
      <vt:lpstr>Arial</vt:lpstr>
      <vt:lpstr>Calibri</vt:lpstr>
      <vt:lpstr>Cambria Math</vt:lpstr>
      <vt:lpstr>Consolas</vt:lpstr>
      <vt:lpstr>Courier New</vt:lpstr>
      <vt:lpstr>Gill Sans MT</vt:lpstr>
      <vt:lpstr>Lucida Calligraphy</vt:lpstr>
      <vt:lpstr>Monotype Sorts</vt:lpstr>
      <vt:lpstr>Roboto</vt:lpstr>
      <vt:lpstr>Times New Roman</vt:lpstr>
      <vt:lpstr>Verdana</vt:lpstr>
      <vt:lpstr>Wingdings</vt:lpstr>
      <vt:lpstr>Wingdings 2</vt:lpstr>
      <vt:lpstr>1_bevpre~1</vt:lpstr>
      <vt:lpstr>Chart</vt:lpstr>
      <vt:lpstr>Course Overview</vt:lpstr>
      <vt:lpstr>Module 1: Introduction</vt:lpstr>
      <vt:lpstr>Learning Outcomes</vt:lpstr>
      <vt:lpstr>Topics</vt:lpstr>
      <vt:lpstr>What is an algorithm?</vt:lpstr>
      <vt:lpstr>What is an algorithm?</vt:lpstr>
      <vt:lpstr>Why study algorithms?</vt:lpstr>
      <vt:lpstr>PowerPoint Presentation</vt:lpstr>
      <vt:lpstr>Basic Issues Related to Algorithms</vt:lpstr>
      <vt:lpstr>Algorithmic Design and Analysis Process</vt:lpstr>
      <vt:lpstr>Algorithm design strategies/techniques</vt:lpstr>
      <vt:lpstr>Analysis of Algorithms</vt:lpstr>
      <vt:lpstr>Analysis of algorithm Efficiency</vt:lpstr>
      <vt:lpstr>Analysis of algorithm Efficiency</vt:lpstr>
      <vt:lpstr>How fast is an algorithm?</vt:lpstr>
      <vt:lpstr>Running Time</vt:lpstr>
      <vt:lpstr>How to measure running time?</vt:lpstr>
      <vt:lpstr>Theoretical Analysis</vt:lpstr>
      <vt:lpstr>Basic Operations</vt:lpstr>
      <vt:lpstr>Example: Constant Running Time</vt:lpstr>
      <vt:lpstr>Example: Linear Running Time</vt:lpstr>
      <vt:lpstr>Example: Quadratic Running Time</vt:lpstr>
      <vt:lpstr>Analysis of algorithm Efficiency</vt:lpstr>
      <vt:lpstr>Big-O Notation</vt:lpstr>
      <vt:lpstr>Big-O Notation (continued)</vt:lpstr>
      <vt:lpstr>Big-O and Growth Rate</vt:lpstr>
      <vt:lpstr>Summary of Big-O Rules</vt:lpstr>
      <vt:lpstr>Constants in Algorithm Analysis</vt:lpstr>
      <vt:lpstr>Big-O in Algorithm Analysis</vt:lpstr>
      <vt:lpstr>Best-case, average-case, worst-case</vt:lpstr>
      <vt:lpstr>Basic asymptotic efficiency classes</vt:lpstr>
      <vt:lpstr>Recursion</vt:lpstr>
      <vt:lpstr>Recursion</vt:lpstr>
      <vt:lpstr>What is recursion?</vt:lpstr>
      <vt:lpstr>Types of Recursion</vt:lpstr>
      <vt:lpstr>Direct Recursion: Tail Recursion</vt:lpstr>
      <vt:lpstr>Direct Recursion: Tail Recursion (Contd.)</vt:lpstr>
      <vt:lpstr>Direct Recursion: Tail Recursion (Contd.)</vt:lpstr>
      <vt:lpstr>Direct Recursion: Head Recursion</vt:lpstr>
      <vt:lpstr>Direct Recursion: Head Recursion (Contd.)</vt:lpstr>
      <vt:lpstr>Direct Recursion: Head Recursion (Contd.)</vt:lpstr>
      <vt:lpstr>Direct Recursion: Tree Recursion</vt:lpstr>
      <vt:lpstr>Direct Recursion: Tree Recursion (Contd.)</vt:lpstr>
      <vt:lpstr>Direct Recursion: Tree Recursion (Contd.)</vt:lpstr>
      <vt:lpstr>Direct Recursion: Nested Recursion</vt:lpstr>
      <vt:lpstr>Direct Recursion: Nested Recursion (Contd.)</vt:lpstr>
      <vt:lpstr>Indirect Recursion</vt:lpstr>
      <vt:lpstr>Why Stack Overflow error occurs in recursion?</vt:lpstr>
      <vt:lpstr>Summary</vt:lpstr>
    </vt:vector>
  </TitlesOfParts>
  <Company>Griffith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and Wastewater Treatment Fundamentals</dc:title>
  <dc:creator>Qin Li</dc:creator>
  <cp:lastModifiedBy>Minh Hieu Nguyen</cp:lastModifiedBy>
  <cp:revision>318</cp:revision>
  <cp:lastPrinted>2022-03-14T05:50:46Z</cp:lastPrinted>
  <dcterms:created xsi:type="dcterms:W3CDTF">2012-02-27T07:26:44Z</dcterms:created>
  <dcterms:modified xsi:type="dcterms:W3CDTF">2025-02-27T08:07:02Z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daa4be3-f650-4692-881a-64ae220cbceb_Enabled">
    <vt:lpwstr>true</vt:lpwstr>
  </property>
  <property fmtid="{D5CDD505-2E9C-101B-9397-08002B2CF9AE}" pid="3" name="MSIP_Label_adaa4be3-f650-4692-881a-64ae220cbceb_SetDate">
    <vt:lpwstr>2023-03-06T14:44:42Z</vt:lpwstr>
  </property>
  <property fmtid="{D5CDD505-2E9C-101B-9397-08002B2CF9AE}" pid="4" name="MSIP_Label_adaa4be3-f650-4692-881a-64ae220cbceb_Method">
    <vt:lpwstr>Standard</vt:lpwstr>
  </property>
  <property fmtid="{D5CDD505-2E9C-101B-9397-08002B2CF9AE}" pid="5" name="MSIP_Label_adaa4be3-f650-4692-881a-64ae220cbceb_Name">
    <vt:lpwstr>OFFICIAL  Internal (External sharing)</vt:lpwstr>
  </property>
  <property fmtid="{D5CDD505-2E9C-101B-9397-08002B2CF9AE}" pid="6" name="MSIP_Label_adaa4be3-f650-4692-881a-64ae220cbceb_SiteId">
    <vt:lpwstr>5a7cc8ab-a4dc-4f9b-bf60-66714049ad62</vt:lpwstr>
  </property>
  <property fmtid="{D5CDD505-2E9C-101B-9397-08002B2CF9AE}" pid="7" name="MSIP_Label_adaa4be3-f650-4692-881a-64ae220cbceb_ActionId">
    <vt:lpwstr>fe78dec2-d081-4f1c-8d71-e9b72c059bf0</vt:lpwstr>
  </property>
  <property fmtid="{D5CDD505-2E9C-101B-9397-08002B2CF9AE}" pid="8" name="MSIP_Label_adaa4be3-f650-4692-881a-64ae220cbceb_ContentBits">
    <vt:lpwstr>0</vt:lpwstr>
  </property>
</Properties>
</file>