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8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9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10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11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12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13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14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15.xml" ContentType="application/vnd.openxmlformats-officedocument.presentationml.notesSlide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16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17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ink/ink1.xml" ContentType="application/inkml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39"/>
  </p:notesMasterIdLst>
  <p:handoutMasterIdLst>
    <p:handoutMasterId r:id="rId40"/>
  </p:handoutMasterIdLst>
  <p:sldIdLst>
    <p:sldId id="494" r:id="rId2"/>
    <p:sldId id="458" r:id="rId3"/>
    <p:sldId id="496" r:id="rId4"/>
    <p:sldId id="495" r:id="rId5"/>
    <p:sldId id="460" r:id="rId6"/>
    <p:sldId id="480" r:id="rId7"/>
    <p:sldId id="481" r:id="rId8"/>
    <p:sldId id="482" r:id="rId9"/>
    <p:sldId id="483" r:id="rId10"/>
    <p:sldId id="484" r:id="rId11"/>
    <p:sldId id="485" r:id="rId12"/>
    <p:sldId id="486" r:id="rId13"/>
    <p:sldId id="487" r:id="rId14"/>
    <p:sldId id="488" r:id="rId15"/>
    <p:sldId id="489" r:id="rId16"/>
    <p:sldId id="490" r:id="rId17"/>
    <p:sldId id="491" r:id="rId18"/>
    <p:sldId id="492" r:id="rId19"/>
    <p:sldId id="462" r:id="rId20"/>
    <p:sldId id="463" r:id="rId21"/>
    <p:sldId id="464" r:id="rId22"/>
    <p:sldId id="465" r:id="rId23"/>
    <p:sldId id="466" r:id="rId24"/>
    <p:sldId id="467" r:id="rId25"/>
    <p:sldId id="468" r:id="rId26"/>
    <p:sldId id="469" r:id="rId27"/>
    <p:sldId id="470" r:id="rId28"/>
    <p:sldId id="471" r:id="rId29"/>
    <p:sldId id="472" r:id="rId30"/>
    <p:sldId id="473" r:id="rId31"/>
    <p:sldId id="474" r:id="rId32"/>
    <p:sldId id="475" r:id="rId33"/>
    <p:sldId id="476" r:id="rId34"/>
    <p:sldId id="477" r:id="rId35"/>
    <p:sldId id="478" r:id="rId36"/>
    <p:sldId id="479" r:id="rId37"/>
    <p:sldId id="497" r:id="rId38"/>
  </p:sldIdLst>
  <p:sldSz cx="9144000" cy="6858000" type="screen4x3"/>
  <p:notesSz cx="9601200" cy="7315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BF0"/>
    <a:srgbClr val="29BAFF"/>
    <a:srgbClr val="BF24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171227-4EF9-48F4-BB43-A8A772986D0D}" v="88" dt="2025-02-16T10:21:06.668"/>
  </p1510:revLst>
</p1510:revInfo>
</file>

<file path=ppt/tableStyles.xml><?xml version="1.0" encoding="utf-8"?>
<a:tblStyleLst xmlns:a="http://schemas.openxmlformats.org/drawingml/2006/main" def="{5C22544A-7EE6-4342-B048-85BDC9FD1C3A}"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775"/>
    <p:restoredTop sz="93725" autoAdjust="0"/>
  </p:normalViewPr>
  <p:slideViewPr>
    <p:cSldViewPr>
      <p:cViewPr varScale="1">
        <p:scale>
          <a:sx n="77" d="100"/>
          <a:sy n="77" d="100"/>
        </p:scale>
        <p:origin x="1109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5" d="100"/>
        <a:sy n="185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042" y="-96"/>
      </p:cViewPr>
      <p:guideLst>
        <p:guide orient="horz" pos="2304"/>
        <p:guide pos="30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en Duc Anh 20225468" userId="21c7bed5-23d5-4149-beba-d899de50f15b" providerId="ADAL" clId="{C2171227-4EF9-48F4-BB43-A8A772986D0D}"/>
    <pc:docChg chg="undo redo custSel addSld delSld modSld sldOrd modNotesMaster modHandout">
      <pc:chgData name="Nguyen Duc Anh 20225468" userId="21c7bed5-23d5-4149-beba-d899de50f15b" providerId="ADAL" clId="{C2171227-4EF9-48F4-BB43-A8A772986D0D}" dt="2025-02-16T10:40:16.082" v="1188"/>
      <pc:docMkLst>
        <pc:docMk/>
      </pc:docMkLst>
      <pc:sldChg chg="modNotesTx">
        <pc:chgData name="Nguyen Duc Anh 20225468" userId="21c7bed5-23d5-4149-beba-d899de50f15b" providerId="ADAL" clId="{C2171227-4EF9-48F4-BB43-A8A772986D0D}" dt="2025-02-16T03:05:17.220" v="1071"/>
        <pc:sldMkLst>
          <pc:docMk/>
          <pc:sldMk cId="2988387188" sldId="458"/>
        </pc:sldMkLst>
      </pc:sldChg>
      <pc:sldChg chg="modNotesTx">
        <pc:chgData name="Nguyen Duc Anh 20225468" userId="21c7bed5-23d5-4149-beba-d899de50f15b" providerId="ADAL" clId="{C2171227-4EF9-48F4-BB43-A8A772986D0D}" dt="2025-02-15T14:59:54.920" v="593"/>
        <pc:sldMkLst>
          <pc:docMk/>
          <pc:sldMk cId="3144406480" sldId="460"/>
        </pc:sldMkLst>
      </pc:sldChg>
      <pc:sldChg chg="modNotesTx">
        <pc:chgData name="Nguyen Duc Anh 20225468" userId="21c7bed5-23d5-4149-beba-d899de50f15b" providerId="ADAL" clId="{C2171227-4EF9-48F4-BB43-A8A772986D0D}" dt="2025-02-15T16:49:35.018" v="903" actId="20577"/>
        <pc:sldMkLst>
          <pc:docMk/>
          <pc:sldMk cId="2813002951" sldId="462"/>
        </pc:sldMkLst>
      </pc:sldChg>
      <pc:sldChg chg="modNotesTx">
        <pc:chgData name="Nguyen Duc Anh 20225468" userId="21c7bed5-23d5-4149-beba-d899de50f15b" providerId="ADAL" clId="{C2171227-4EF9-48F4-BB43-A8A772986D0D}" dt="2025-02-15T16:52:58.377" v="904"/>
        <pc:sldMkLst>
          <pc:docMk/>
          <pc:sldMk cId="3477813920" sldId="463"/>
        </pc:sldMkLst>
      </pc:sldChg>
      <pc:sldChg chg="modNotesTx">
        <pc:chgData name="Nguyen Duc Anh 20225468" userId="21c7bed5-23d5-4149-beba-d899de50f15b" providerId="ADAL" clId="{C2171227-4EF9-48F4-BB43-A8A772986D0D}" dt="2025-02-15T16:53:55.015" v="905"/>
        <pc:sldMkLst>
          <pc:docMk/>
          <pc:sldMk cId="2989008141" sldId="464"/>
        </pc:sldMkLst>
      </pc:sldChg>
      <pc:sldChg chg="modSp mod modNotesTx">
        <pc:chgData name="Nguyen Duc Anh 20225468" userId="21c7bed5-23d5-4149-beba-d899de50f15b" providerId="ADAL" clId="{C2171227-4EF9-48F4-BB43-A8A772986D0D}" dt="2025-02-15T16:59:39.418" v="907"/>
        <pc:sldMkLst>
          <pc:docMk/>
          <pc:sldMk cId="3499548612" sldId="465"/>
        </pc:sldMkLst>
        <pc:spChg chg="mod">
          <ac:chgData name="Nguyen Duc Anh 20225468" userId="21c7bed5-23d5-4149-beba-d899de50f15b" providerId="ADAL" clId="{C2171227-4EF9-48F4-BB43-A8A772986D0D}" dt="2025-02-15T16:54:38.761" v="906" actId="1076"/>
          <ac:spMkLst>
            <pc:docMk/>
            <pc:sldMk cId="3499548612" sldId="465"/>
            <ac:spMk id="3" creationId="{00000000-0000-0000-0000-000000000000}"/>
          </ac:spMkLst>
        </pc:spChg>
      </pc:sldChg>
      <pc:sldChg chg="modNotesTx">
        <pc:chgData name="Nguyen Duc Anh 20225468" userId="21c7bed5-23d5-4149-beba-d899de50f15b" providerId="ADAL" clId="{C2171227-4EF9-48F4-BB43-A8A772986D0D}" dt="2025-02-15T17:05:53.965" v="909"/>
        <pc:sldMkLst>
          <pc:docMk/>
          <pc:sldMk cId="1897846354" sldId="467"/>
        </pc:sldMkLst>
      </pc:sldChg>
      <pc:sldChg chg="modNotesTx">
        <pc:chgData name="Nguyen Duc Anh 20225468" userId="21c7bed5-23d5-4149-beba-d899de50f15b" providerId="ADAL" clId="{C2171227-4EF9-48F4-BB43-A8A772986D0D}" dt="2025-02-15T17:08:23.262" v="910"/>
        <pc:sldMkLst>
          <pc:docMk/>
          <pc:sldMk cId="1958974471" sldId="468"/>
        </pc:sldMkLst>
      </pc:sldChg>
      <pc:sldChg chg="modNotesTx">
        <pc:chgData name="Nguyen Duc Anh 20225468" userId="21c7bed5-23d5-4149-beba-d899de50f15b" providerId="ADAL" clId="{C2171227-4EF9-48F4-BB43-A8A772986D0D}" dt="2025-02-16T10:03:17.537" v="1160" actId="20577"/>
        <pc:sldMkLst>
          <pc:docMk/>
          <pc:sldMk cId="2900226807" sldId="469"/>
        </pc:sldMkLst>
      </pc:sldChg>
      <pc:sldChg chg="modNotesTx">
        <pc:chgData name="Nguyen Duc Anh 20225468" userId="21c7bed5-23d5-4149-beba-d899de50f15b" providerId="ADAL" clId="{C2171227-4EF9-48F4-BB43-A8A772986D0D}" dt="2025-02-16T10:10:50.124" v="1163"/>
        <pc:sldMkLst>
          <pc:docMk/>
          <pc:sldMk cId="633333841" sldId="470"/>
        </pc:sldMkLst>
      </pc:sldChg>
      <pc:sldChg chg="modNotesTx">
        <pc:chgData name="Nguyen Duc Anh 20225468" userId="21c7bed5-23d5-4149-beba-d899de50f15b" providerId="ADAL" clId="{C2171227-4EF9-48F4-BB43-A8A772986D0D}" dt="2025-02-16T10:18:01.183" v="1172" actId="20577"/>
        <pc:sldMkLst>
          <pc:docMk/>
          <pc:sldMk cId="3095939548" sldId="471"/>
        </pc:sldMkLst>
      </pc:sldChg>
      <pc:sldChg chg="modSp mod modNotesTx">
        <pc:chgData name="Nguyen Duc Anh 20225468" userId="21c7bed5-23d5-4149-beba-d899de50f15b" providerId="ADAL" clId="{C2171227-4EF9-48F4-BB43-A8A772986D0D}" dt="2025-02-16T10:18:57.110" v="1177" actId="20577"/>
        <pc:sldMkLst>
          <pc:docMk/>
          <pc:sldMk cId="2933784586" sldId="472"/>
        </pc:sldMkLst>
        <pc:spChg chg="mod">
          <ac:chgData name="Nguyen Duc Anh 20225468" userId="21c7bed5-23d5-4149-beba-d899de50f15b" providerId="ADAL" clId="{C2171227-4EF9-48F4-BB43-A8A772986D0D}" dt="2025-02-15T15:04:37.687" v="667" actId="1038"/>
          <ac:spMkLst>
            <pc:docMk/>
            <pc:sldMk cId="2933784586" sldId="472"/>
            <ac:spMk id="2" creationId="{00000000-0000-0000-0000-000000000000}"/>
          </ac:spMkLst>
        </pc:spChg>
      </pc:sldChg>
      <pc:sldChg chg="add del modNotesTx">
        <pc:chgData name="Nguyen Duc Anh 20225468" userId="21c7bed5-23d5-4149-beba-d899de50f15b" providerId="ADAL" clId="{C2171227-4EF9-48F4-BB43-A8A772986D0D}" dt="2025-02-16T10:20:11.361" v="1179"/>
        <pc:sldMkLst>
          <pc:docMk/>
          <pc:sldMk cId="3463153775" sldId="473"/>
        </pc:sldMkLst>
      </pc:sldChg>
      <pc:sldChg chg="modNotesTx">
        <pc:chgData name="Nguyen Duc Anh 20225468" userId="21c7bed5-23d5-4149-beba-d899de50f15b" providerId="ADAL" clId="{C2171227-4EF9-48F4-BB43-A8A772986D0D}" dt="2025-02-16T10:22:17.729" v="1183"/>
        <pc:sldMkLst>
          <pc:docMk/>
          <pc:sldMk cId="1658209729" sldId="474"/>
        </pc:sldMkLst>
      </pc:sldChg>
      <pc:sldChg chg="modSp mod modNotesTx">
        <pc:chgData name="Nguyen Duc Anh 20225468" userId="21c7bed5-23d5-4149-beba-d899de50f15b" providerId="ADAL" clId="{C2171227-4EF9-48F4-BB43-A8A772986D0D}" dt="2025-02-16T10:26:09.505" v="1186" actId="20577"/>
        <pc:sldMkLst>
          <pc:docMk/>
          <pc:sldMk cId="4035638028" sldId="475"/>
        </pc:sldMkLst>
        <pc:spChg chg="mod">
          <ac:chgData name="Nguyen Duc Anh 20225468" userId="21c7bed5-23d5-4149-beba-d899de50f15b" providerId="ADAL" clId="{C2171227-4EF9-48F4-BB43-A8A772986D0D}" dt="2025-02-15T15:04:53.390" v="672" actId="1038"/>
          <ac:spMkLst>
            <pc:docMk/>
            <pc:sldMk cId="4035638028" sldId="475"/>
            <ac:spMk id="2" creationId="{00000000-0000-0000-0000-000000000000}"/>
          </ac:spMkLst>
        </pc:spChg>
      </pc:sldChg>
      <pc:sldChg chg="modNotesTx">
        <pc:chgData name="Nguyen Duc Anh 20225468" userId="21c7bed5-23d5-4149-beba-d899de50f15b" providerId="ADAL" clId="{C2171227-4EF9-48F4-BB43-A8A772986D0D}" dt="2025-02-16T10:40:16.082" v="1188"/>
        <pc:sldMkLst>
          <pc:docMk/>
          <pc:sldMk cId="528267148" sldId="476"/>
        </pc:sldMkLst>
      </pc:sldChg>
      <pc:sldChg chg="modSp mod modNotesTx">
        <pc:chgData name="Nguyen Duc Anh 20225468" userId="21c7bed5-23d5-4149-beba-d899de50f15b" providerId="ADAL" clId="{C2171227-4EF9-48F4-BB43-A8A772986D0D}" dt="2025-02-15T17:27:42.719" v="954" actId="20577"/>
        <pc:sldMkLst>
          <pc:docMk/>
          <pc:sldMk cId="2643160806" sldId="477"/>
        </pc:sldMkLst>
        <pc:spChg chg="mod">
          <ac:chgData name="Nguyen Duc Anh 20225468" userId="21c7bed5-23d5-4149-beba-d899de50f15b" providerId="ADAL" clId="{C2171227-4EF9-48F4-BB43-A8A772986D0D}" dt="2025-02-15T14:51:32.389" v="566" actId="1076"/>
          <ac:spMkLst>
            <pc:docMk/>
            <pc:sldMk cId="2643160806" sldId="477"/>
            <ac:spMk id="3" creationId="{00000000-0000-0000-0000-000000000000}"/>
          </ac:spMkLst>
        </pc:spChg>
      </pc:sldChg>
      <pc:sldChg chg="modNotesTx">
        <pc:chgData name="Nguyen Duc Anh 20225468" userId="21c7bed5-23d5-4149-beba-d899de50f15b" providerId="ADAL" clId="{C2171227-4EF9-48F4-BB43-A8A772986D0D}" dt="2025-02-15T17:34:55.953" v="958" actId="15"/>
        <pc:sldMkLst>
          <pc:docMk/>
          <pc:sldMk cId="1333106043" sldId="478"/>
        </pc:sldMkLst>
      </pc:sldChg>
      <pc:sldChg chg="modNotesTx">
        <pc:chgData name="Nguyen Duc Anh 20225468" userId="21c7bed5-23d5-4149-beba-d899de50f15b" providerId="ADAL" clId="{C2171227-4EF9-48F4-BB43-A8A772986D0D}" dt="2025-02-15T17:36:16.136" v="965" actId="20577"/>
        <pc:sldMkLst>
          <pc:docMk/>
          <pc:sldMk cId="3297490228" sldId="479"/>
        </pc:sldMkLst>
      </pc:sldChg>
      <pc:sldChg chg="modSp mod modNotesTx">
        <pc:chgData name="Nguyen Duc Anh 20225468" userId="21c7bed5-23d5-4149-beba-d899de50f15b" providerId="ADAL" clId="{C2171227-4EF9-48F4-BB43-A8A772986D0D}" dt="2025-02-15T17:44:09.552" v="1000" actId="20577"/>
        <pc:sldMkLst>
          <pc:docMk/>
          <pc:sldMk cId="3721438" sldId="480"/>
        </pc:sldMkLst>
        <pc:spChg chg="mod">
          <ac:chgData name="Nguyen Duc Anh 20225468" userId="21c7bed5-23d5-4149-beba-d899de50f15b" providerId="ADAL" clId="{C2171227-4EF9-48F4-BB43-A8A772986D0D}" dt="2025-02-15T15:00:50.460" v="599" actId="1035"/>
          <ac:spMkLst>
            <pc:docMk/>
            <pc:sldMk cId="3721438" sldId="480"/>
            <ac:spMk id="216066" creationId="{00000000-0000-0000-0000-000000000000}"/>
          </ac:spMkLst>
        </pc:spChg>
      </pc:sldChg>
      <pc:sldChg chg="modSp mod modNotesTx">
        <pc:chgData name="Nguyen Duc Anh 20225468" userId="21c7bed5-23d5-4149-beba-d899de50f15b" providerId="ADAL" clId="{C2171227-4EF9-48F4-BB43-A8A772986D0D}" dt="2025-02-16T03:11:23.757" v="1077" actId="20577"/>
        <pc:sldMkLst>
          <pc:docMk/>
          <pc:sldMk cId="861681462" sldId="481"/>
        </pc:sldMkLst>
        <pc:spChg chg="mod">
          <ac:chgData name="Nguyen Duc Anh 20225468" userId="21c7bed5-23d5-4149-beba-d899de50f15b" providerId="ADAL" clId="{C2171227-4EF9-48F4-BB43-A8A772986D0D}" dt="2025-02-15T15:01:11.485" v="606" actId="1035"/>
          <ac:spMkLst>
            <pc:docMk/>
            <pc:sldMk cId="861681462" sldId="481"/>
            <ac:spMk id="248835" creationId="{00000000-0000-0000-0000-000000000000}"/>
          </ac:spMkLst>
        </pc:spChg>
      </pc:sldChg>
      <pc:sldChg chg="modSp mod modNotesTx">
        <pc:chgData name="Nguyen Duc Anh 20225468" userId="21c7bed5-23d5-4149-beba-d899de50f15b" providerId="ADAL" clId="{C2171227-4EF9-48F4-BB43-A8A772986D0D}" dt="2025-02-16T03:11:18.976" v="1076" actId="20577"/>
        <pc:sldMkLst>
          <pc:docMk/>
          <pc:sldMk cId="397287139" sldId="482"/>
        </pc:sldMkLst>
        <pc:spChg chg="mod">
          <ac:chgData name="Nguyen Duc Anh 20225468" userId="21c7bed5-23d5-4149-beba-d899de50f15b" providerId="ADAL" clId="{C2171227-4EF9-48F4-BB43-A8A772986D0D}" dt="2025-02-15T15:01:27.060" v="613" actId="1036"/>
          <ac:spMkLst>
            <pc:docMk/>
            <pc:sldMk cId="397287139" sldId="482"/>
            <ac:spMk id="249859" creationId="{00000000-0000-0000-0000-000000000000}"/>
          </ac:spMkLst>
        </pc:spChg>
      </pc:sldChg>
      <pc:sldChg chg="modSp mod modNotesTx">
        <pc:chgData name="Nguyen Duc Anh 20225468" userId="21c7bed5-23d5-4149-beba-d899de50f15b" providerId="ADAL" clId="{C2171227-4EF9-48F4-BB43-A8A772986D0D}" dt="2025-02-16T03:11:15.074" v="1075" actId="20577"/>
        <pc:sldMkLst>
          <pc:docMk/>
          <pc:sldMk cId="4033910131" sldId="483"/>
        </pc:sldMkLst>
        <pc:spChg chg="mod">
          <ac:chgData name="Nguyen Duc Anh 20225468" userId="21c7bed5-23d5-4149-beba-d899de50f15b" providerId="ADAL" clId="{C2171227-4EF9-48F4-BB43-A8A772986D0D}" dt="2025-02-15T17:42:10.051" v="987" actId="1036"/>
          <ac:spMkLst>
            <pc:docMk/>
            <pc:sldMk cId="4033910131" sldId="483"/>
            <ac:spMk id="250883" creationId="{00000000-0000-0000-0000-000000000000}"/>
          </ac:spMkLst>
        </pc:spChg>
      </pc:sldChg>
      <pc:sldChg chg="modSp mod modNotesTx">
        <pc:chgData name="Nguyen Duc Anh 20225468" userId="21c7bed5-23d5-4149-beba-d899de50f15b" providerId="ADAL" clId="{C2171227-4EF9-48F4-BB43-A8A772986D0D}" dt="2025-02-15T17:42:18.177" v="988" actId="1036"/>
        <pc:sldMkLst>
          <pc:docMk/>
          <pc:sldMk cId="3651104428" sldId="484"/>
        </pc:sldMkLst>
        <pc:spChg chg="mod">
          <ac:chgData name="Nguyen Duc Anh 20225468" userId="21c7bed5-23d5-4149-beba-d899de50f15b" providerId="ADAL" clId="{C2171227-4EF9-48F4-BB43-A8A772986D0D}" dt="2025-02-15T17:42:18.177" v="988" actId="1036"/>
          <ac:spMkLst>
            <pc:docMk/>
            <pc:sldMk cId="3651104428" sldId="484"/>
            <ac:spMk id="251907" creationId="{00000000-0000-0000-0000-000000000000}"/>
          </ac:spMkLst>
        </pc:spChg>
      </pc:sldChg>
      <pc:sldChg chg="modSp mod modNotesTx">
        <pc:chgData name="Nguyen Duc Anh 20225468" userId="21c7bed5-23d5-4149-beba-d899de50f15b" providerId="ADAL" clId="{C2171227-4EF9-48F4-BB43-A8A772986D0D}" dt="2025-02-15T15:55:15.398" v="797" actId="20577"/>
        <pc:sldMkLst>
          <pc:docMk/>
          <pc:sldMk cId="3974063962" sldId="485"/>
        </pc:sldMkLst>
        <pc:spChg chg="mod">
          <ac:chgData name="Nguyen Duc Anh 20225468" userId="21c7bed5-23d5-4149-beba-d899de50f15b" providerId="ADAL" clId="{C2171227-4EF9-48F4-BB43-A8A772986D0D}" dt="2025-02-15T15:01:48.398" v="632" actId="1038"/>
          <ac:spMkLst>
            <pc:docMk/>
            <pc:sldMk cId="3974063962" sldId="485"/>
            <ac:spMk id="252931" creationId="{00000000-0000-0000-0000-000000000000}"/>
          </ac:spMkLst>
        </pc:spChg>
      </pc:sldChg>
      <pc:sldChg chg="modSp mod">
        <pc:chgData name="Nguyen Duc Anh 20225468" userId="21c7bed5-23d5-4149-beba-d899de50f15b" providerId="ADAL" clId="{C2171227-4EF9-48F4-BB43-A8A772986D0D}" dt="2025-02-15T15:02:00.497" v="639" actId="1035"/>
        <pc:sldMkLst>
          <pc:docMk/>
          <pc:sldMk cId="4060330394" sldId="486"/>
        </pc:sldMkLst>
        <pc:spChg chg="mod">
          <ac:chgData name="Nguyen Duc Anh 20225468" userId="21c7bed5-23d5-4149-beba-d899de50f15b" providerId="ADAL" clId="{C2171227-4EF9-48F4-BB43-A8A772986D0D}" dt="2025-02-15T15:02:00.497" v="639" actId="1035"/>
          <ac:spMkLst>
            <pc:docMk/>
            <pc:sldMk cId="4060330394" sldId="486"/>
            <ac:spMk id="253955" creationId="{00000000-0000-0000-0000-000000000000}"/>
          </ac:spMkLst>
        </pc:spChg>
      </pc:sldChg>
      <pc:sldChg chg="addSp delSp modSp mod modNotesTx">
        <pc:chgData name="Nguyen Duc Anh 20225468" userId="21c7bed5-23d5-4149-beba-d899de50f15b" providerId="ADAL" clId="{C2171227-4EF9-48F4-BB43-A8A772986D0D}" dt="2025-02-15T15:58:42.686" v="803" actId="20577"/>
        <pc:sldMkLst>
          <pc:docMk/>
          <pc:sldMk cId="3802611566" sldId="487"/>
        </pc:sldMkLst>
        <pc:spChg chg="add del mod">
          <ac:chgData name="Nguyen Duc Anh 20225468" userId="21c7bed5-23d5-4149-beba-d899de50f15b" providerId="ADAL" clId="{C2171227-4EF9-48F4-BB43-A8A772986D0D}" dt="2025-02-15T15:02:15.766" v="641" actId="478"/>
          <ac:spMkLst>
            <pc:docMk/>
            <pc:sldMk cId="3802611566" sldId="487"/>
            <ac:spMk id="3" creationId="{29063DF9-BF06-20EC-DDAD-B6C803A0D994}"/>
          </ac:spMkLst>
        </pc:spChg>
        <pc:spChg chg="add del mod">
          <ac:chgData name="Nguyen Duc Anh 20225468" userId="21c7bed5-23d5-4149-beba-d899de50f15b" providerId="ADAL" clId="{C2171227-4EF9-48F4-BB43-A8A772986D0D}" dt="2025-02-15T15:02:20.161" v="643" actId="478"/>
          <ac:spMkLst>
            <pc:docMk/>
            <pc:sldMk cId="3802611566" sldId="487"/>
            <ac:spMk id="6" creationId="{9B01BE65-8024-4275-C068-18EED969E498}"/>
          </ac:spMkLst>
        </pc:spChg>
        <pc:spChg chg="add mod">
          <ac:chgData name="Nguyen Duc Anh 20225468" userId="21c7bed5-23d5-4149-beba-d899de50f15b" providerId="ADAL" clId="{C2171227-4EF9-48F4-BB43-A8A772986D0D}" dt="2025-02-15T15:02:21.121" v="644"/>
          <ac:spMkLst>
            <pc:docMk/>
            <pc:sldMk cId="3802611566" sldId="487"/>
            <ac:spMk id="7" creationId="{A47DFC24-A79D-F161-1070-302DBF35BD14}"/>
          </ac:spMkLst>
        </pc:spChg>
        <pc:spChg chg="add del">
          <ac:chgData name="Nguyen Duc Anh 20225468" userId="21c7bed5-23d5-4149-beba-d899de50f15b" providerId="ADAL" clId="{C2171227-4EF9-48F4-BB43-A8A772986D0D}" dt="2025-02-15T15:02:17.977" v="642" actId="478"/>
          <ac:spMkLst>
            <pc:docMk/>
            <pc:sldMk cId="3802611566" sldId="487"/>
            <ac:spMk id="254979" creationId="{00000000-0000-0000-0000-000000000000}"/>
          </ac:spMkLst>
        </pc:spChg>
      </pc:sldChg>
      <pc:sldChg chg="addSp delSp modSp mod modNotesTx">
        <pc:chgData name="Nguyen Duc Anh 20225468" userId="21c7bed5-23d5-4149-beba-d899de50f15b" providerId="ADAL" clId="{C2171227-4EF9-48F4-BB43-A8A772986D0D}" dt="2025-02-15T16:02:02.347" v="836"/>
        <pc:sldMkLst>
          <pc:docMk/>
          <pc:sldMk cId="706584010" sldId="488"/>
        </pc:sldMkLst>
        <pc:spChg chg="add del mod">
          <ac:chgData name="Nguyen Duc Anh 20225468" userId="21c7bed5-23d5-4149-beba-d899de50f15b" providerId="ADAL" clId="{C2171227-4EF9-48F4-BB43-A8A772986D0D}" dt="2025-02-15T15:02:37.512" v="646" actId="478"/>
          <ac:spMkLst>
            <pc:docMk/>
            <pc:sldMk cId="706584010" sldId="488"/>
            <ac:spMk id="3" creationId="{852125FE-FC9C-E558-BFB8-C67FA8706209}"/>
          </ac:spMkLst>
        </pc:spChg>
        <pc:spChg chg="add mod">
          <ac:chgData name="Nguyen Duc Anh 20225468" userId="21c7bed5-23d5-4149-beba-d899de50f15b" providerId="ADAL" clId="{C2171227-4EF9-48F4-BB43-A8A772986D0D}" dt="2025-02-15T15:02:38.615" v="647"/>
          <ac:spMkLst>
            <pc:docMk/>
            <pc:sldMk cId="706584010" sldId="488"/>
            <ac:spMk id="5" creationId="{218F4AD4-F682-BE6E-3AC6-6B74273475A0}"/>
          </ac:spMkLst>
        </pc:spChg>
        <pc:spChg chg="del">
          <ac:chgData name="Nguyen Duc Anh 20225468" userId="21c7bed5-23d5-4149-beba-d899de50f15b" providerId="ADAL" clId="{C2171227-4EF9-48F4-BB43-A8A772986D0D}" dt="2025-02-15T15:02:34.940" v="645" actId="478"/>
          <ac:spMkLst>
            <pc:docMk/>
            <pc:sldMk cId="706584010" sldId="488"/>
            <ac:spMk id="256003" creationId="{00000000-0000-0000-0000-000000000000}"/>
          </ac:spMkLst>
        </pc:spChg>
      </pc:sldChg>
      <pc:sldChg chg="addSp delSp modSp mod modNotesTx">
        <pc:chgData name="Nguyen Duc Anh 20225468" userId="21c7bed5-23d5-4149-beba-d899de50f15b" providerId="ADAL" clId="{C2171227-4EF9-48F4-BB43-A8A772986D0D}" dt="2025-02-15T16:05:58.714" v="840" actId="20577"/>
        <pc:sldMkLst>
          <pc:docMk/>
          <pc:sldMk cId="1009152024" sldId="489"/>
        </pc:sldMkLst>
        <pc:spChg chg="add del mod">
          <ac:chgData name="Nguyen Duc Anh 20225468" userId="21c7bed5-23d5-4149-beba-d899de50f15b" providerId="ADAL" clId="{C2171227-4EF9-48F4-BB43-A8A772986D0D}" dt="2025-02-15T15:02:48.379" v="649"/>
          <ac:spMkLst>
            <pc:docMk/>
            <pc:sldMk cId="1009152024" sldId="489"/>
            <ac:spMk id="3" creationId="{1E3F9ADE-4687-5A01-F1F9-57EFE0E511BF}"/>
          </ac:spMkLst>
        </pc:spChg>
        <pc:spChg chg="add mod">
          <ac:chgData name="Nguyen Duc Anh 20225468" userId="21c7bed5-23d5-4149-beba-d899de50f15b" providerId="ADAL" clId="{C2171227-4EF9-48F4-BB43-A8A772986D0D}" dt="2025-02-15T15:03:22.323" v="654" actId="1037"/>
          <ac:spMkLst>
            <pc:docMk/>
            <pc:sldMk cId="1009152024" sldId="489"/>
            <ac:spMk id="5" creationId="{996CDEF7-6976-C5F1-DD7E-FA9377BAE86A}"/>
          </ac:spMkLst>
        </pc:spChg>
        <pc:spChg chg="del">
          <ac:chgData name="Nguyen Duc Anh 20225468" userId="21c7bed5-23d5-4149-beba-d899de50f15b" providerId="ADAL" clId="{C2171227-4EF9-48F4-BB43-A8A772986D0D}" dt="2025-02-15T15:02:45.707" v="648" actId="478"/>
          <ac:spMkLst>
            <pc:docMk/>
            <pc:sldMk cId="1009152024" sldId="489"/>
            <ac:spMk id="257027" creationId="{00000000-0000-0000-0000-000000000000}"/>
          </ac:spMkLst>
        </pc:spChg>
      </pc:sldChg>
      <pc:sldChg chg="addSp delSp modSp mod modNotesTx">
        <pc:chgData name="Nguyen Duc Anh 20225468" userId="21c7bed5-23d5-4149-beba-d899de50f15b" providerId="ADAL" clId="{C2171227-4EF9-48F4-BB43-A8A772986D0D}" dt="2025-02-15T16:10:39.532" v="846" actId="113"/>
        <pc:sldMkLst>
          <pc:docMk/>
          <pc:sldMk cId="1460547550" sldId="490"/>
        </pc:sldMkLst>
        <pc:spChg chg="add del mod">
          <ac:chgData name="Nguyen Duc Anh 20225468" userId="21c7bed5-23d5-4149-beba-d899de50f15b" providerId="ADAL" clId="{C2171227-4EF9-48F4-BB43-A8A772986D0D}" dt="2025-02-15T15:03:40.201" v="656" actId="478"/>
          <ac:spMkLst>
            <pc:docMk/>
            <pc:sldMk cId="1460547550" sldId="490"/>
            <ac:spMk id="3" creationId="{9C077A2A-F7EA-6AF5-C142-FE3CD21B5773}"/>
          </ac:spMkLst>
        </pc:spChg>
        <pc:spChg chg="add mod">
          <ac:chgData name="Nguyen Duc Anh 20225468" userId="21c7bed5-23d5-4149-beba-d899de50f15b" providerId="ADAL" clId="{C2171227-4EF9-48F4-BB43-A8A772986D0D}" dt="2025-02-15T15:03:41.849" v="657"/>
          <ac:spMkLst>
            <pc:docMk/>
            <pc:sldMk cId="1460547550" sldId="490"/>
            <ac:spMk id="5" creationId="{722502AC-DE3D-0142-5287-C3DA1EB5C596}"/>
          </ac:spMkLst>
        </pc:spChg>
        <pc:spChg chg="del">
          <ac:chgData name="Nguyen Duc Anh 20225468" userId="21c7bed5-23d5-4149-beba-d899de50f15b" providerId="ADAL" clId="{C2171227-4EF9-48F4-BB43-A8A772986D0D}" dt="2025-02-15T15:03:36.322" v="655" actId="478"/>
          <ac:spMkLst>
            <pc:docMk/>
            <pc:sldMk cId="1460547550" sldId="490"/>
            <ac:spMk id="258051" creationId="{00000000-0000-0000-0000-000000000000}"/>
          </ac:spMkLst>
        </pc:spChg>
      </pc:sldChg>
      <pc:sldChg chg="addSp delSp modSp mod modNotesTx">
        <pc:chgData name="Nguyen Duc Anh 20225468" userId="21c7bed5-23d5-4149-beba-d899de50f15b" providerId="ADAL" clId="{C2171227-4EF9-48F4-BB43-A8A772986D0D}" dt="2025-02-15T16:15:20.573" v="850" actId="20577"/>
        <pc:sldMkLst>
          <pc:docMk/>
          <pc:sldMk cId="289209112" sldId="491"/>
        </pc:sldMkLst>
        <pc:spChg chg="add del mod">
          <ac:chgData name="Nguyen Duc Anh 20225468" userId="21c7bed5-23d5-4149-beba-d899de50f15b" providerId="ADAL" clId="{C2171227-4EF9-48F4-BB43-A8A772986D0D}" dt="2025-02-15T15:03:59.094" v="660" actId="478"/>
          <ac:spMkLst>
            <pc:docMk/>
            <pc:sldMk cId="289209112" sldId="491"/>
            <ac:spMk id="5" creationId="{97A8415B-6B1A-A284-65BF-4E00FCC34856}"/>
          </ac:spMkLst>
        </pc:spChg>
        <pc:spChg chg="add mod">
          <ac:chgData name="Nguyen Duc Anh 20225468" userId="21c7bed5-23d5-4149-beba-d899de50f15b" providerId="ADAL" clId="{C2171227-4EF9-48F4-BB43-A8A772986D0D}" dt="2025-02-15T15:03:56.280" v="659"/>
          <ac:spMkLst>
            <pc:docMk/>
            <pc:sldMk cId="289209112" sldId="491"/>
            <ac:spMk id="6" creationId="{94CBE24E-B4B7-FA20-CF36-65A82526C6E1}"/>
          </ac:spMkLst>
        </pc:spChg>
        <pc:spChg chg="del">
          <ac:chgData name="Nguyen Duc Anh 20225468" userId="21c7bed5-23d5-4149-beba-d899de50f15b" providerId="ADAL" clId="{C2171227-4EF9-48F4-BB43-A8A772986D0D}" dt="2025-02-15T15:03:54.979" v="658" actId="478"/>
          <ac:spMkLst>
            <pc:docMk/>
            <pc:sldMk cId="289209112" sldId="491"/>
            <ac:spMk id="259075" creationId="{00000000-0000-0000-0000-000000000000}"/>
          </ac:spMkLst>
        </pc:spChg>
      </pc:sldChg>
      <pc:sldChg chg="addSp delSp modSp mod modNotesTx">
        <pc:chgData name="Nguyen Duc Anh 20225468" userId="21c7bed5-23d5-4149-beba-d899de50f15b" providerId="ADAL" clId="{C2171227-4EF9-48F4-BB43-A8A772986D0D}" dt="2025-02-15T16:27:39.208" v="856" actId="20577"/>
        <pc:sldMkLst>
          <pc:docMk/>
          <pc:sldMk cId="3178826277" sldId="492"/>
        </pc:sldMkLst>
        <pc:spChg chg="add del mod">
          <ac:chgData name="Nguyen Duc Anh 20225468" userId="21c7bed5-23d5-4149-beba-d899de50f15b" providerId="ADAL" clId="{C2171227-4EF9-48F4-BB43-A8A772986D0D}" dt="2025-02-15T15:04:10.514" v="662" actId="478"/>
          <ac:spMkLst>
            <pc:docMk/>
            <pc:sldMk cId="3178826277" sldId="492"/>
            <ac:spMk id="3" creationId="{0D456CD4-191E-735D-C759-4954BEDA58D7}"/>
          </ac:spMkLst>
        </pc:spChg>
        <pc:spChg chg="add mod">
          <ac:chgData name="Nguyen Duc Anh 20225468" userId="21c7bed5-23d5-4149-beba-d899de50f15b" providerId="ADAL" clId="{C2171227-4EF9-48F4-BB43-A8A772986D0D}" dt="2025-02-15T15:04:11.129" v="663"/>
          <ac:spMkLst>
            <pc:docMk/>
            <pc:sldMk cId="3178826277" sldId="492"/>
            <ac:spMk id="5" creationId="{20CE49D4-ACB6-6077-3540-3930A2E2972C}"/>
          </ac:spMkLst>
        </pc:spChg>
        <pc:spChg chg="del">
          <ac:chgData name="Nguyen Duc Anh 20225468" userId="21c7bed5-23d5-4149-beba-d899de50f15b" providerId="ADAL" clId="{C2171227-4EF9-48F4-BB43-A8A772986D0D}" dt="2025-02-15T15:04:06.879" v="661" actId="478"/>
          <ac:spMkLst>
            <pc:docMk/>
            <pc:sldMk cId="3178826277" sldId="492"/>
            <ac:spMk id="260099" creationId="{00000000-0000-0000-0000-000000000000}"/>
          </ac:spMkLst>
        </pc:spChg>
      </pc:sldChg>
      <pc:sldChg chg="modSp del mod">
        <pc:chgData name="Nguyen Duc Anh 20225468" userId="21c7bed5-23d5-4149-beba-d899de50f15b" providerId="ADAL" clId="{C2171227-4EF9-48F4-BB43-A8A772986D0D}" dt="2025-02-15T17:53:10.623" v="1055" actId="47"/>
        <pc:sldMkLst>
          <pc:docMk/>
          <pc:sldMk cId="232718247" sldId="493"/>
        </pc:sldMkLst>
        <pc:spChg chg="mod">
          <ac:chgData name="Nguyen Duc Anh 20225468" userId="21c7bed5-23d5-4149-beba-d899de50f15b" providerId="ADAL" clId="{C2171227-4EF9-48F4-BB43-A8A772986D0D}" dt="2025-02-15T17:43:26.303" v="999" actId="113"/>
          <ac:spMkLst>
            <pc:docMk/>
            <pc:sldMk cId="232718247" sldId="493"/>
            <ac:spMk id="3" creationId="{F932F94E-1C3A-91EA-9A47-2E0B4C2F3BB4}"/>
          </ac:spMkLst>
        </pc:spChg>
      </pc:sldChg>
      <pc:sldChg chg="addSp delSp modSp mod ord">
        <pc:chgData name="Nguyen Duc Anh 20225468" userId="21c7bed5-23d5-4149-beba-d899de50f15b" providerId="ADAL" clId="{C2171227-4EF9-48F4-BB43-A8A772986D0D}" dt="2025-02-15T13:53:28.279" v="161" actId="1036"/>
        <pc:sldMkLst>
          <pc:docMk/>
          <pc:sldMk cId="3726307977" sldId="494"/>
        </pc:sldMkLst>
        <pc:spChg chg="mod">
          <ac:chgData name="Nguyen Duc Anh 20225468" userId="21c7bed5-23d5-4149-beba-d899de50f15b" providerId="ADAL" clId="{C2171227-4EF9-48F4-BB43-A8A772986D0D}" dt="2025-02-15T13:53:28.279" v="161" actId="1036"/>
          <ac:spMkLst>
            <pc:docMk/>
            <pc:sldMk cId="3726307977" sldId="494"/>
            <ac:spMk id="2" creationId="{51C46D28-0294-BD66-4099-319331D5B651}"/>
          </ac:spMkLst>
        </pc:spChg>
        <pc:spChg chg="del mod">
          <ac:chgData name="Nguyen Duc Anh 20225468" userId="21c7bed5-23d5-4149-beba-d899de50f15b" providerId="ADAL" clId="{C2171227-4EF9-48F4-BB43-A8A772986D0D}" dt="2025-02-15T10:47:44.817" v="18" actId="478"/>
          <ac:spMkLst>
            <pc:docMk/>
            <pc:sldMk cId="3726307977" sldId="494"/>
            <ac:spMk id="3" creationId="{E6CD95F5-3D25-2C61-C77D-34A56F6B4A1A}"/>
          </ac:spMkLst>
        </pc:spChg>
        <pc:spChg chg="del">
          <ac:chgData name="Nguyen Duc Anh 20225468" userId="21c7bed5-23d5-4149-beba-d899de50f15b" providerId="ADAL" clId="{C2171227-4EF9-48F4-BB43-A8A772986D0D}" dt="2025-02-15T10:48:11.025" v="19" actId="478"/>
          <ac:spMkLst>
            <pc:docMk/>
            <pc:sldMk cId="3726307977" sldId="494"/>
            <ac:spMk id="4" creationId="{70FC500F-94D6-1B6E-BB5C-7419876130A8}"/>
          </ac:spMkLst>
        </pc:spChg>
        <pc:spChg chg="mod">
          <ac:chgData name="Nguyen Duc Anh 20225468" userId="21c7bed5-23d5-4149-beba-d899de50f15b" providerId="ADAL" clId="{C2171227-4EF9-48F4-BB43-A8A772986D0D}" dt="2025-02-15T11:01:14.872" v="101" actId="1076"/>
          <ac:spMkLst>
            <pc:docMk/>
            <pc:sldMk cId="3726307977" sldId="494"/>
            <ac:spMk id="5" creationId="{676B2C3D-3755-53C1-2DF1-9CB4329FF62D}"/>
          </ac:spMkLst>
        </pc:spChg>
        <pc:spChg chg="add mod">
          <ac:chgData name="Nguyen Duc Anh 20225468" userId="21c7bed5-23d5-4149-beba-d899de50f15b" providerId="ADAL" clId="{C2171227-4EF9-48F4-BB43-A8A772986D0D}" dt="2025-02-15T10:50:57.915" v="34" actId="1076"/>
          <ac:spMkLst>
            <pc:docMk/>
            <pc:sldMk cId="3726307977" sldId="494"/>
            <ac:spMk id="6" creationId="{5B84FBB9-784D-E26C-E319-ED1F365737F0}"/>
          </ac:spMkLst>
        </pc:spChg>
        <pc:spChg chg="add mod">
          <ac:chgData name="Nguyen Duc Anh 20225468" userId="21c7bed5-23d5-4149-beba-d899de50f15b" providerId="ADAL" clId="{C2171227-4EF9-48F4-BB43-A8A772986D0D}" dt="2025-02-15T11:02:48.250" v="128" actId="1076"/>
          <ac:spMkLst>
            <pc:docMk/>
            <pc:sldMk cId="3726307977" sldId="494"/>
            <ac:spMk id="7" creationId="{1C0B09EA-466D-C3C5-607C-B7E9F92C884E}"/>
          </ac:spMkLst>
        </pc:spChg>
        <pc:spChg chg="mod">
          <ac:chgData name="Nguyen Duc Anh 20225468" userId="21c7bed5-23d5-4149-beba-d899de50f15b" providerId="ADAL" clId="{C2171227-4EF9-48F4-BB43-A8A772986D0D}" dt="2025-02-15T11:04:09.914" v="139" actId="207"/>
          <ac:spMkLst>
            <pc:docMk/>
            <pc:sldMk cId="3726307977" sldId="494"/>
            <ac:spMk id="8" creationId="{0A039854-6E4E-BF79-4C51-7BD2CA18FB68}"/>
          </ac:spMkLst>
        </pc:spChg>
        <pc:spChg chg="mod">
          <ac:chgData name="Nguyen Duc Anh 20225468" userId="21c7bed5-23d5-4149-beba-d899de50f15b" providerId="ADAL" clId="{C2171227-4EF9-48F4-BB43-A8A772986D0D}" dt="2025-02-15T11:03:37.254" v="136" actId="1076"/>
          <ac:spMkLst>
            <pc:docMk/>
            <pc:sldMk cId="3726307977" sldId="494"/>
            <ac:spMk id="9" creationId="{9BA7F93C-5D5C-57D4-8EDB-9579712840E3}"/>
          </ac:spMkLst>
        </pc:spChg>
        <pc:spChg chg="add mod">
          <ac:chgData name="Nguyen Duc Anh 20225468" userId="21c7bed5-23d5-4149-beba-d899de50f15b" providerId="ADAL" clId="{C2171227-4EF9-48F4-BB43-A8A772986D0D}" dt="2025-02-15T10:50:57.915" v="34" actId="1076"/>
          <ac:spMkLst>
            <pc:docMk/>
            <pc:sldMk cId="3726307977" sldId="494"/>
            <ac:spMk id="12" creationId="{6CD83CED-85BC-9A01-B34C-32464B202437}"/>
          </ac:spMkLst>
        </pc:spChg>
        <pc:spChg chg="mod">
          <ac:chgData name="Nguyen Duc Anh 20225468" userId="21c7bed5-23d5-4149-beba-d899de50f15b" providerId="ADAL" clId="{C2171227-4EF9-48F4-BB43-A8A772986D0D}" dt="2025-02-15T10:49:51.015" v="29" actId="1076"/>
          <ac:spMkLst>
            <pc:docMk/>
            <pc:sldMk cId="3726307977" sldId="494"/>
            <ac:spMk id="14" creationId="{8221D0EC-39D2-1753-02B8-CCB4A13F8023}"/>
          </ac:spMkLst>
        </pc:spChg>
        <pc:spChg chg="mod">
          <ac:chgData name="Nguyen Duc Anh 20225468" userId="21c7bed5-23d5-4149-beba-d899de50f15b" providerId="ADAL" clId="{C2171227-4EF9-48F4-BB43-A8A772986D0D}" dt="2025-02-15T10:49:51.015" v="29" actId="1076"/>
          <ac:spMkLst>
            <pc:docMk/>
            <pc:sldMk cId="3726307977" sldId="494"/>
            <ac:spMk id="15" creationId="{0B3B191E-B4B5-4D0D-7B63-1B99106B1661}"/>
          </ac:spMkLst>
        </pc:spChg>
        <pc:spChg chg="add mod">
          <ac:chgData name="Nguyen Duc Anh 20225468" userId="21c7bed5-23d5-4149-beba-d899de50f15b" providerId="ADAL" clId="{C2171227-4EF9-48F4-BB43-A8A772986D0D}" dt="2025-02-15T10:50:57.915" v="34" actId="1076"/>
          <ac:spMkLst>
            <pc:docMk/>
            <pc:sldMk cId="3726307977" sldId="494"/>
            <ac:spMk id="16" creationId="{0D3F3871-81E8-8364-6000-98F0A64FA2A9}"/>
          </ac:spMkLst>
        </pc:spChg>
        <pc:spChg chg="add mod">
          <ac:chgData name="Nguyen Duc Anh 20225468" userId="21c7bed5-23d5-4149-beba-d899de50f15b" providerId="ADAL" clId="{C2171227-4EF9-48F4-BB43-A8A772986D0D}" dt="2025-02-15T10:50:57.915" v="34" actId="1076"/>
          <ac:spMkLst>
            <pc:docMk/>
            <pc:sldMk cId="3726307977" sldId="494"/>
            <ac:spMk id="17" creationId="{4BD9F260-CEFC-5901-A809-889D9D5018B3}"/>
          </ac:spMkLst>
        </pc:spChg>
        <pc:spChg chg="add mod">
          <ac:chgData name="Nguyen Duc Anh 20225468" userId="21c7bed5-23d5-4149-beba-d899de50f15b" providerId="ADAL" clId="{C2171227-4EF9-48F4-BB43-A8A772986D0D}" dt="2025-02-15T10:50:57.915" v="34" actId="1076"/>
          <ac:spMkLst>
            <pc:docMk/>
            <pc:sldMk cId="3726307977" sldId="494"/>
            <ac:spMk id="18" creationId="{B31CACC0-95A7-051F-4643-8CF4EF94A057}"/>
          </ac:spMkLst>
        </pc:spChg>
        <pc:spChg chg="add mod">
          <ac:chgData name="Nguyen Duc Anh 20225468" userId="21c7bed5-23d5-4149-beba-d899de50f15b" providerId="ADAL" clId="{C2171227-4EF9-48F4-BB43-A8A772986D0D}" dt="2025-02-15T10:50:57.915" v="34" actId="1076"/>
          <ac:spMkLst>
            <pc:docMk/>
            <pc:sldMk cId="3726307977" sldId="494"/>
            <ac:spMk id="21" creationId="{83264105-91CA-F94C-CB95-C5D7D51EAA02}"/>
          </ac:spMkLst>
        </pc:spChg>
        <pc:spChg chg="add mod">
          <ac:chgData name="Nguyen Duc Anh 20225468" userId="21c7bed5-23d5-4149-beba-d899de50f15b" providerId="ADAL" clId="{C2171227-4EF9-48F4-BB43-A8A772986D0D}" dt="2025-02-15T10:50:57.915" v="34" actId="1076"/>
          <ac:spMkLst>
            <pc:docMk/>
            <pc:sldMk cId="3726307977" sldId="494"/>
            <ac:spMk id="22" creationId="{5ABB760D-7059-9AB2-A7B9-352AE37C117E}"/>
          </ac:spMkLst>
        </pc:spChg>
        <pc:spChg chg="add mod">
          <ac:chgData name="Nguyen Duc Anh 20225468" userId="21c7bed5-23d5-4149-beba-d899de50f15b" providerId="ADAL" clId="{C2171227-4EF9-48F4-BB43-A8A772986D0D}" dt="2025-02-15T10:50:57.915" v="34" actId="1076"/>
          <ac:spMkLst>
            <pc:docMk/>
            <pc:sldMk cId="3726307977" sldId="494"/>
            <ac:spMk id="23" creationId="{DEC94569-3249-69EA-D844-79D0EF8475DF}"/>
          </ac:spMkLst>
        </pc:spChg>
        <pc:spChg chg="add mod">
          <ac:chgData name="Nguyen Duc Anh 20225468" userId="21c7bed5-23d5-4149-beba-d899de50f15b" providerId="ADAL" clId="{C2171227-4EF9-48F4-BB43-A8A772986D0D}" dt="2025-02-15T10:50:57.915" v="34" actId="1076"/>
          <ac:spMkLst>
            <pc:docMk/>
            <pc:sldMk cId="3726307977" sldId="494"/>
            <ac:spMk id="24" creationId="{469E7914-4487-C363-1BE5-9F97688B2DD9}"/>
          </ac:spMkLst>
        </pc:spChg>
        <pc:spChg chg="mod">
          <ac:chgData name="Nguyen Duc Anh 20225468" userId="21c7bed5-23d5-4149-beba-d899de50f15b" providerId="ADAL" clId="{C2171227-4EF9-48F4-BB43-A8A772986D0D}" dt="2025-02-15T10:49:51.015" v="29" actId="1076"/>
          <ac:spMkLst>
            <pc:docMk/>
            <pc:sldMk cId="3726307977" sldId="494"/>
            <ac:spMk id="26" creationId="{8FE13846-67F5-99C8-0531-F15565BB99DD}"/>
          </ac:spMkLst>
        </pc:spChg>
        <pc:spChg chg="mod">
          <ac:chgData name="Nguyen Duc Anh 20225468" userId="21c7bed5-23d5-4149-beba-d899de50f15b" providerId="ADAL" clId="{C2171227-4EF9-48F4-BB43-A8A772986D0D}" dt="2025-02-15T10:49:51.015" v="29" actId="1076"/>
          <ac:spMkLst>
            <pc:docMk/>
            <pc:sldMk cId="3726307977" sldId="494"/>
            <ac:spMk id="28" creationId="{FF859190-B1DA-35C8-9DD5-673FC5FDBAAF}"/>
          </ac:spMkLst>
        </pc:spChg>
        <pc:spChg chg="add del">
          <ac:chgData name="Nguyen Duc Anh 20225468" userId="21c7bed5-23d5-4149-beba-d899de50f15b" providerId="ADAL" clId="{C2171227-4EF9-48F4-BB43-A8A772986D0D}" dt="2025-02-15T10:51:28.782" v="36" actId="478"/>
          <ac:spMkLst>
            <pc:docMk/>
            <pc:sldMk cId="3726307977" sldId="494"/>
            <ac:spMk id="30" creationId="{E524E233-7F02-484D-20F7-C4408ABB5692}"/>
          </ac:spMkLst>
        </pc:spChg>
      </pc:sldChg>
      <pc:sldChg chg="addSp delSp modSp mod modNotesTx">
        <pc:chgData name="Nguyen Duc Anh 20225468" userId="21c7bed5-23d5-4149-beba-d899de50f15b" providerId="ADAL" clId="{C2171227-4EF9-48F4-BB43-A8A772986D0D}" dt="2025-02-15T17:54:00.597" v="1059" actId="20577"/>
        <pc:sldMkLst>
          <pc:docMk/>
          <pc:sldMk cId="1430933663" sldId="495"/>
        </pc:sldMkLst>
        <pc:spChg chg="mod">
          <ac:chgData name="Nguyen Duc Anh 20225468" userId="21c7bed5-23d5-4149-beba-d899de50f15b" providerId="ADAL" clId="{C2171227-4EF9-48F4-BB43-A8A772986D0D}" dt="2025-02-15T14:43:19.300" v="552" actId="1036"/>
          <ac:spMkLst>
            <pc:docMk/>
            <pc:sldMk cId="1430933663" sldId="495"/>
            <ac:spMk id="2" creationId="{B4E9162E-6B8A-9257-6650-E8F2F0709140}"/>
          </ac:spMkLst>
        </pc:spChg>
        <pc:spChg chg="del">
          <ac:chgData name="Nguyen Duc Anh 20225468" userId="21c7bed5-23d5-4149-beba-d899de50f15b" providerId="ADAL" clId="{C2171227-4EF9-48F4-BB43-A8A772986D0D}" dt="2025-02-15T11:09:57.408" v="141" actId="478"/>
          <ac:spMkLst>
            <pc:docMk/>
            <pc:sldMk cId="1430933663" sldId="495"/>
            <ac:spMk id="3" creationId="{CC3DA159-986D-C1F8-7279-A28E4160D955}"/>
          </ac:spMkLst>
        </pc:spChg>
        <pc:spChg chg="del">
          <ac:chgData name="Nguyen Duc Anh 20225468" userId="21c7bed5-23d5-4149-beba-d899de50f15b" providerId="ADAL" clId="{C2171227-4EF9-48F4-BB43-A8A772986D0D}" dt="2025-02-15T11:09:53.005" v="140" actId="478"/>
          <ac:spMkLst>
            <pc:docMk/>
            <pc:sldMk cId="1430933663" sldId="495"/>
            <ac:spMk id="4" creationId="{69174A85-28CF-BC23-857F-2ABB5F6047B2}"/>
          </ac:spMkLst>
        </pc:spChg>
        <pc:spChg chg="add mod">
          <ac:chgData name="Nguyen Duc Anh 20225468" userId="21c7bed5-23d5-4149-beba-d899de50f15b" providerId="ADAL" clId="{C2171227-4EF9-48F4-BB43-A8A772986D0D}" dt="2025-02-15T16:38:20.524" v="888" actId="20577"/>
          <ac:spMkLst>
            <pc:docMk/>
            <pc:sldMk cId="1430933663" sldId="495"/>
            <ac:spMk id="7" creationId="{41493385-4D8B-BFEE-8375-A1A3B34DA2A9}"/>
          </ac:spMkLst>
        </pc:spChg>
        <pc:picChg chg="add del">
          <ac:chgData name="Nguyen Duc Anh 20225468" userId="21c7bed5-23d5-4149-beba-d899de50f15b" providerId="ADAL" clId="{C2171227-4EF9-48F4-BB43-A8A772986D0D}" dt="2025-02-15T11:10:00.231" v="143" actId="478"/>
          <ac:picMkLst>
            <pc:docMk/>
            <pc:sldMk cId="1430933663" sldId="495"/>
            <ac:picMk id="6" creationId="{41E5E0E8-461C-A086-FBCF-FC6FCD4F9F98}"/>
          </ac:picMkLst>
        </pc:picChg>
      </pc:sldChg>
      <pc:sldChg chg="delSp modSp mod ord modNotesTx">
        <pc:chgData name="Nguyen Duc Anh 20225468" userId="21c7bed5-23d5-4149-beba-d899de50f15b" providerId="ADAL" clId="{C2171227-4EF9-48F4-BB43-A8A772986D0D}" dt="2025-02-16T03:09:40.804" v="1074"/>
        <pc:sldMkLst>
          <pc:docMk/>
          <pc:sldMk cId="962241932" sldId="496"/>
        </pc:sldMkLst>
        <pc:spChg chg="mod">
          <ac:chgData name="Nguyen Duc Anh 20225468" userId="21c7bed5-23d5-4149-beba-d899de50f15b" providerId="ADAL" clId="{C2171227-4EF9-48F4-BB43-A8A772986D0D}" dt="2025-02-15T13:53:23.298" v="160" actId="1036"/>
          <ac:spMkLst>
            <pc:docMk/>
            <pc:sldMk cId="962241932" sldId="496"/>
            <ac:spMk id="2" creationId="{5AB8D1B7-5BCD-8BDF-F71A-418CEF81E310}"/>
          </ac:spMkLst>
        </pc:spChg>
        <pc:spChg chg="mod">
          <ac:chgData name="Nguyen Duc Anh 20225468" userId="21c7bed5-23d5-4149-beba-d899de50f15b" providerId="ADAL" clId="{C2171227-4EF9-48F4-BB43-A8A772986D0D}" dt="2025-02-15T14:10:12.231" v="197" actId="1076"/>
          <ac:spMkLst>
            <pc:docMk/>
            <pc:sldMk cId="962241932" sldId="496"/>
            <ac:spMk id="3" creationId="{373D5841-08DD-A9D6-25BD-507FB37E7948}"/>
          </ac:spMkLst>
        </pc:spChg>
        <pc:spChg chg="del">
          <ac:chgData name="Nguyen Duc Anh 20225468" userId="21c7bed5-23d5-4149-beba-d899de50f15b" providerId="ADAL" clId="{C2171227-4EF9-48F4-BB43-A8A772986D0D}" dt="2025-02-15T13:55:24.073" v="162" actId="478"/>
          <ac:spMkLst>
            <pc:docMk/>
            <pc:sldMk cId="962241932" sldId="496"/>
            <ac:spMk id="4" creationId="{96B17237-D745-2B51-F839-2ACA6A58FD7C}"/>
          </ac:spMkLst>
        </pc:spChg>
      </pc:sldChg>
      <pc:sldChg chg="modSp add mod modNotesTx">
        <pc:chgData name="Nguyen Duc Anh 20225468" userId="21c7bed5-23d5-4149-beba-d899de50f15b" providerId="ADAL" clId="{C2171227-4EF9-48F4-BB43-A8A772986D0D}" dt="2025-02-16T10:30:53.038" v="1187"/>
        <pc:sldMkLst>
          <pc:docMk/>
          <pc:sldMk cId="1010356532" sldId="497"/>
        </pc:sldMkLst>
        <pc:spChg chg="mod">
          <ac:chgData name="Nguyen Duc Anh 20225468" userId="21c7bed5-23d5-4149-beba-d899de50f15b" providerId="ADAL" clId="{C2171227-4EF9-48F4-BB43-A8A772986D0D}" dt="2025-02-15T17:53:03.504" v="1054" actId="1076"/>
          <ac:spMkLst>
            <pc:docMk/>
            <pc:sldMk cId="1010356532" sldId="497"/>
            <ac:spMk id="3" creationId="{71B0A82D-1295-1B14-C3A7-1CF68BD05ED7}"/>
          </ac:spMkLst>
        </pc:spChg>
      </pc:sldChg>
      <pc:sldChg chg="add del">
        <pc:chgData name="Nguyen Duc Anh 20225468" userId="21c7bed5-23d5-4149-beba-d899de50f15b" providerId="ADAL" clId="{C2171227-4EF9-48F4-BB43-A8A772986D0D}" dt="2025-02-16T10:21:06.661" v="1181"/>
        <pc:sldMkLst>
          <pc:docMk/>
          <pc:sldMk cId="3799897470" sldId="498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438458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552242A5-F639-4664-BD41-BCD4B3AE61B3}" type="datetimeFigureOut">
              <a:rPr lang="en-AU" smtClean="0"/>
              <a:t>19/03/2025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438458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7F360082-EA30-4057-AB90-B4ED5F4D78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946368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7T02:03:57.7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18480 13159 24575,'0'4'0,"5"7"0,19 15 0,-7-7 0,3 2 0,2 1-820,0-3 1,1 0 0,3 2 0,1-1 533,-2-1 1,1 1 0,2 0-1,1 1 1,1-1 0,1-1-184,1 0 1,1-1 0,1 0 0,1-1 0,1 0 0,0 0 0,0 0 298,-5-3 1,1-1-1,0 1 1,0-1-1,1 0 1,0 0 0,1 0-1,0-1 1,0 0-59,0 0 0,1-1 0,0 0 0,1 1 0,1-1 0,-1-1 0,0 0 1,0 0-1,-1-1 0,-1-1 228,4 1 0,0-1 0,-1 0 0,0-1 0,-1-1 0,1 0 0,-1 0 0,1-1-349,-1 1 1,1-1 0,-1 0 0,0-1 0,1 0-1,-2-1 1,0 1 0,0-2 348,5 1 0,-1-2 0,-1 0 0,0-1 0,0 1 0,0-1-217,-1-1 1,-1 1-1,1-1 1,-1 0-1,1 0 1,0-1 216,0 0 0,1-1 0,0 0 0,0 0 0,-1 0 0,-1 0-46,2 0 0,-2 1 1,-1-1-1,1 0 0,1-1 46,-5 0 0,1-1 0,1-1 0,0 0 0,0-1 0,0 1 0,-1 1 90,4-1 1,-1 0 0,0 0 0,-1 1 0,2-1 0,0-1-91,0-1 0,0 1 0,0-1 0,1-1 0,0 0 0,0 1 0,-1-1 0,0 0 0,-1 0 0,1 0 0,-1 0 0,0-1 0,-1 0 0,-1 0 176,1-2 1,-2 1-1,0-1 1,-1-1-1,0 0 1,-1 0-177,5-4 0,0 0 0,-1-1 0,-1 0 0,-4 0 602,-3 1 0,-3 1 0,-1-2 0,-1 0-602,7-9 0,-2-1 0,-6 3 0,-8 7 0,-4 1 0,4-15 0,-13 26 0,0 5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458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0631B193-6215-402E-AF09-FD5F760B2495}" type="datetimeFigureOut">
              <a:rPr lang="en-AU" smtClean="0"/>
              <a:t>19/03/2025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8458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F438395D-4A6C-4B89-AE76-7C26F2891DF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11460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week, we study </a:t>
            </a:r>
            <a:r>
              <a:rPr lang="en-US" b="1" dirty="0"/>
              <a:t>Basic Data Structures</a:t>
            </a:r>
            <a:r>
              <a:rPr lang="en-US" dirty="0"/>
              <a:t>, which are fundamental components of algorithms and problem-solving.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8395D-4A6C-4B89-AE76-7C26F2891DF7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154142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This slide presents </a:t>
            </a:r>
            <a:r>
              <a:rPr lang="en-AU" b="1" i="0" u="none" strike="noStrike" dirty="0">
                <a:solidFill>
                  <a:srgbClr val="000000"/>
                </a:solidFill>
                <a:effectLst/>
              </a:rPr>
              <a:t>two types of graphs</a:t>
            </a: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 used in data structures:</a:t>
            </a:r>
          </a:p>
          <a:p>
            <a:pPr algn="l">
              <a:buFont typeface="+mj-lt"/>
              <a:buAutoNum type="arabicPeriod"/>
            </a:pPr>
            <a:r>
              <a:rPr lang="en-AU" b="1" i="0" u="none" strike="noStrike" dirty="0">
                <a:solidFill>
                  <a:srgbClr val="000000"/>
                </a:solidFill>
                <a:effectLst/>
              </a:rPr>
              <a:t>Undirected Graph (a)</a:t>
            </a:r>
            <a:endParaRPr lang="en-AU" b="0" i="0" u="none" strike="noStrike" dirty="0">
              <a:solidFill>
                <a:srgbClr val="000000"/>
              </a:solidFill>
              <a:effectLst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The edges </a:t>
            </a:r>
            <a:r>
              <a:rPr lang="en-AU" b="1" i="0" u="none" strike="noStrike" dirty="0">
                <a:solidFill>
                  <a:srgbClr val="000000"/>
                </a:solidFill>
                <a:effectLst/>
              </a:rPr>
              <a:t>do not</a:t>
            </a: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 have a direction.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Connections between nodes (vertices) are </a:t>
            </a:r>
            <a:r>
              <a:rPr lang="en-AU" b="1" i="0" u="none" strike="noStrike" dirty="0">
                <a:solidFill>
                  <a:srgbClr val="000000"/>
                </a:solidFill>
                <a:effectLst/>
              </a:rPr>
              <a:t>bidirectional</a:t>
            </a: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Example: a — c, meaning c — a is also valid.</a:t>
            </a:r>
          </a:p>
          <a:p>
            <a:pPr algn="l">
              <a:buFont typeface="+mj-lt"/>
              <a:buAutoNum type="arabicPeriod"/>
            </a:pPr>
            <a:r>
              <a:rPr lang="en-AU" b="1" i="0" u="none" strike="noStrike" dirty="0">
                <a:solidFill>
                  <a:srgbClr val="000000"/>
                </a:solidFill>
                <a:effectLst/>
              </a:rPr>
              <a:t>Directed Graph (Digraph) (b)</a:t>
            </a:r>
            <a:endParaRPr lang="en-AU" b="0" i="0" u="none" strike="noStrike" dirty="0">
              <a:solidFill>
                <a:srgbClr val="000000"/>
              </a:solidFill>
              <a:effectLst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The edges have </a:t>
            </a:r>
            <a:r>
              <a:rPr lang="en-AU" b="1" i="0" u="none" strike="noStrike" dirty="0">
                <a:solidFill>
                  <a:srgbClr val="000000"/>
                </a:solidFill>
                <a:effectLst/>
              </a:rPr>
              <a:t>a specific direction</a:t>
            </a: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 indicated by arrows.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Example: a → c means </a:t>
            </a:r>
            <a:r>
              <a:rPr lang="en-AU" b="1" i="0" u="none" strike="noStrike" dirty="0">
                <a:solidFill>
                  <a:srgbClr val="000000"/>
                </a:solidFill>
                <a:effectLst/>
              </a:rPr>
              <a:t>c is reachable from a</a:t>
            </a: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, but not necessarily vice versa.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Contains a </a:t>
            </a:r>
            <a:r>
              <a:rPr lang="en-AU" b="1" i="0" u="none" strike="noStrike" dirty="0">
                <a:solidFill>
                  <a:srgbClr val="000000"/>
                </a:solidFill>
                <a:effectLst/>
              </a:rPr>
              <a:t>self-loop</a:t>
            </a: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 at node e (i.e., e → e).</a:t>
            </a:r>
          </a:p>
          <a:p>
            <a:pPr algn="l"/>
            <a:r>
              <a:rPr lang="en-AU" b="1" i="0" u="none" strike="noStrike" dirty="0">
                <a:solidFill>
                  <a:srgbClr val="000000"/>
                </a:solidFill>
                <a:effectLst/>
              </a:rPr>
              <a:t>Key Takeaways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AU" b="1" i="0" u="none" strike="noStrike" dirty="0">
                <a:solidFill>
                  <a:srgbClr val="000000"/>
                </a:solidFill>
                <a:effectLst/>
              </a:rPr>
              <a:t>Undirected graphs</a:t>
            </a: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 model symmetric relationships (e.g., social networks).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AU" b="1" i="0" u="none" strike="noStrike" dirty="0">
                <a:solidFill>
                  <a:srgbClr val="000000"/>
                </a:solidFill>
                <a:effectLst/>
              </a:rPr>
              <a:t>Directed graphs</a:t>
            </a: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 model asymmetric relationships (e.g., web links, dependency graphs).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8395D-4A6C-4B89-AE76-7C26F2891DF7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505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This slide presents </a:t>
            </a:r>
            <a:r>
              <a:rPr lang="en-AU" b="1" i="0" u="none" strike="noStrike" dirty="0">
                <a:solidFill>
                  <a:srgbClr val="000000"/>
                </a:solidFill>
                <a:effectLst/>
              </a:rPr>
              <a:t>two common representations of graphs</a:t>
            </a: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:</a:t>
            </a:r>
          </a:p>
          <a:p>
            <a:pPr algn="l">
              <a:buFont typeface="+mj-lt"/>
              <a:buAutoNum type="arabicPeriod"/>
            </a:pPr>
            <a:r>
              <a:rPr lang="en-AU" b="1" i="0" u="none" strike="noStrike" dirty="0">
                <a:solidFill>
                  <a:srgbClr val="000000"/>
                </a:solidFill>
                <a:effectLst/>
              </a:rPr>
              <a:t>Adjacency Matrix (a)</a:t>
            </a:r>
            <a:endParaRPr lang="en-AU" b="0" i="0" u="none" strike="noStrike" dirty="0">
              <a:solidFill>
                <a:srgbClr val="000000"/>
              </a:solidFill>
              <a:effectLst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A </a:t>
            </a:r>
            <a:r>
              <a:rPr lang="en-AU" b="1" i="0" u="none" strike="noStrike" dirty="0">
                <a:solidFill>
                  <a:srgbClr val="000000"/>
                </a:solidFill>
                <a:effectLst/>
              </a:rPr>
              <a:t>2D matrix</a:t>
            </a: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 where rows and columns represent vertices.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A value of </a:t>
            </a:r>
            <a:r>
              <a:rPr lang="en-AU" b="1" i="0" u="none" strike="noStrike" dirty="0">
                <a:solidFill>
                  <a:srgbClr val="000000"/>
                </a:solidFill>
                <a:effectLst/>
              </a:rPr>
              <a:t>1</a:t>
            </a: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 at (</a:t>
            </a:r>
            <a:r>
              <a:rPr lang="en-AU" b="0" i="0" u="none" strike="noStrike" dirty="0" err="1">
                <a:solidFill>
                  <a:srgbClr val="000000"/>
                </a:solidFill>
                <a:effectLst/>
              </a:rPr>
              <a:t>i</a:t>
            </a: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, j) means an edge exists between vertex </a:t>
            </a:r>
            <a:r>
              <a:rPr lang="en-AU" b="0" i="0" u="none" strike="noStrike" dirty="0" err="1">
                <a:solidFill>
                  <a:srgbClr val="000000"/>
                </a:solidFill>
                <a:effectLst/>
              </a:rPr>
              <a:t>i</a:t>
            </a: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 and j, while </a:t>
            </a:r>
            <a:r>
              <a:rPr lang="en-AU" b="1" i="0" u="none" strike="noStrike" dirty="0">
                <a:solidFill>
                  <a:srgbClr val="000000"/>
                </a:solidFill>
                <a:effectLst/>
              </a:rPr>
              <a:t>0</a:t>
            </a: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 means no edge.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Example: In the matrix, a → c (row a, column c) has a 1, meaning a and c are connected.</a:t>
            </a:r>
          </a:p>
          <a:p>
            <a:pPr algn="l">
              <a:buFont typeface="+mj-lt"/>
              <a:buAutoNum type="arabicPeriod"/>
            </a:pPr>
            <a:r>
              <a:rPr lang="en-AU" b="1" i="0" u="none" strike="noStrike" dirty="0">
                <a:solidFill>
                  <a:srgbClr val="000000"/>
                </a:solidFill>
                <a:effectLst/>
              </a:rPr>
              <a:t>Adjacency List (b)</a:t>
            </a:r>
            <a:endParaRPr lang="en-AU" b="0" i="0" u="none" strike="noStrike" dirty="0">
              <a:solidFill>
                <a:srgbClr val="000000"/>
              </a:solidFill>
              <a:effectLst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A more </a:t>
            </a:r>
            <a:r>
              <a:rPr lang="en-AU" b="1" i="0" u="none" strike="noStrike" dirty="0">
                <a:solidFill>
                  <a:srgbClr val="000000"/>
                </a:solidFill>
                <a:effectLst/>
              </a:rPr>
              <a:t>space-efficient</a:t>
            </a: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 representation.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Each vertex stores a </a:t>
            </a:r>
            <a:r>
              <a:rPr lang="en-AU" b="1" i="0" u="none" strike="noStrike" dirty="0">
                <a:solidFill>
                  <a:srgbClr val="000000"/>
                </a:solidFill>
                <a:effectLst/>
              </a:rPr>
              <a:t>list of its </a:t>
            </a:r>
            <a:r>
              <a:rPr lang="en-AU" b="1" i="0" u="none" strike="noStrike" dirty="0" err="1">
                <a:solidFill>
                  <a:srgbClr val="000000"/>
                </a:solidFill>
                <a:effectLst/>
              </a:rPr>
              <a:t>neighbors</a:t>
            </a: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Example: a → c → d means a is connected to c and d.</a:t>
            </a:r>
          </a:p>
          <a:p>
            <a:pPr marL="742950" lvl="1" indent="-285750" algn="l">
              <a:buFont typeface="+mj-lt"/>
              <a:buAutoNum type="arabicPeriod"/>
            </a:pPr>
            <a:endParaRPr lang="en-AU" b="0" i="0" u="none" strike="noStrike" dirty="0">
              <a:solidFill>
                <a:srgbClr val="000000"/>
              </a:solidFill>
              <a:effectLst/>
            </a:endParaRPr>
          </a:p>
          <a:p>
            <a:pPr marL="0" lvl="0" indent="0" algn="l">
              <a:buFont typeface="+mj-lt"/>
              <a:buNone/>
            </a:pPr>
            <a:r>
              <a:rPr lang="en-AU" b="1" dirty="0"/>
              <a:t>Adjacency Matrix</a:t>
            </a:r>
            <a:r>
              <a:rPr lang="en-AU" dirty="0"/>
              <a:t> is faster for edge lookups </a:t>
            </a:r>
            <a:r>
              <a:rPr lang="en-AU" b="1" dirty="0"/>
              <a:t>O(1)</a:t>
            </a:r>
            <a:r>
              <a:rPr lang="en-AU" dirty="0"/>
              <a:t> but takes </a:t>
            </a:r>
            <a:r>
              <a:rPr lang="en-AU" b="1" dirty="0"/>
              <a:t>O(V²) space</a:t>
            </a:r>
            <a:r>
              <a:rPr lang="en-AU" dirty="0"/>
              <a:t>. </a:t>
            </a:r>
            <a:r>
              <a:rPr lang="en-AU" b="1" dirty="0"/>
              <a:t>Adjacency List</a:t>
            </a:r>
            <a:r>
              <a:rPr lang="en-AU" dirty="0"/>
              <a:t> is more </a:t>
            </a:r>
            <a:r>
              <a:rPr lang="en-AU" b="1" dirty="0"/>
              <a:t>memory-efficient</a:t>
            </a:r>
            <a:r>
              <a:rPr lang="en-AU" dirty="0"/>
              <a:t> for sparse graphs, taking </a:t>
            </a:r>
            <a:r>
              <a:rPr lang="en-AU" b="1" dirty="0"/>
              <a:t>O(V + E) space</a:t>
            </a:r>
            <a:r>
              <a:rPr lang="en-AU" dirty="0"/>
              <a:t>.</a:t>
            </a:r>
            <a:endParaRPr lang="en-AU" b="0" i="0" u="none" strike="noStrike" dirty="0">
              <a:solidFill>
                <a:srgbClr val="000000"/>
              </a:solidFill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8395D-4A6C-4B89-AE76-7C26F2891DF7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57929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AU" b="1" i="0" u="none" strike="noStrike" dirty="0">
                <a:solidFill>
                  <a:srgbClr val="000000"/>
                </a:solidFill>
                <a:effectLst/>
              </a:rPr>
              <a:t>Graph Representations</a:t>
            </a:r>
          </a:p>
          <a:p>
            <a:pPr algn="l"/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There are three primary ways to represent graphs in data structures:</a:t>
            </a:r>
          </a:p>
          <a:p>
            <a:pPr algn="l"/>
            <a:r>
              <a:rPr lang="en-AU" b="1" i="0" u="none" strike="noStrike" dirty="0">
                <a:solidFill>
                  <a:srgbClr val="000000"/>
                </a:solidFill>
                <a:effectLst/>
              </a:rPr>
              <a:t>1. Weighted Graph Representation (Figure 1.8a)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The given graph is </a:t>
            </a:r>
            <a:r>
              <a:rPr lang="en-AU" b="1" i="0" u="none" strike="noStrike" dirty="0">
                <a:solidFill>
                  <a:srgbClr val="000000"/>
                </a:solidFill>
                <a:effectLst/>
              </a:rPr>
              <a:t>undirected</a:t>
            </a: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 and </a:t>
            </a:r>
            <a:r>
              <a:rPr lang="en-AU" b="1" i="0" u="none" strike="noStrike" dirty="0">
                <a:solidFill>
                  <a:srgbClr val="000000"/>
                </a:solidFill>
                <a:effectLst/>
              </a:rPr>
              <a:t>weighted</a:t>
            </a: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The edges have associated weights, indicating the cost, distance, or relationship strength between nodes.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Example: The edge between </a:t>
            </a:r>
            <a:r>
              <a:rPr lang="en-AU" b="1" i="0" u="none" strike="noStrike" dirty="0">
                <a:solidFill>
                  <a:srgbClr val="000000"/>
                </a:solidFill>
                <a:effectLst/>
              </a:rPr>
              <a:t>a</a:t>
            </a: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 and </a:t>
            </a:r>
            <a:r>
              <a:rPr lang="en-AU" b="1" i="0" u="none" strike="noStrike" dirty="0">
                <a:solidFill>
                  <a:srgbClr val="000000"/>
                </a:solidFill>
                <a:effectLst/>
              </a:rPr>
              <a:t>b</a:t>
            </a: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 has a weight of </a:t>
            </a:r>
            <a:r>
              <a:rPr lang="en-AU" b="1" i="0" u="none" strike="noStrike" dirty="0">
                <a:solidFill>
                  <a:srgbClr val="000000"/>
                </a:solidFill>
                <a:effectLst/>
              </a:rPr>
              <a:t>5</a:t>
            </a: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, while the edge between </a:t>
            </a:r>
            <a:r>
              <a:rPr lang="en-AU" b="1" i="0" u="none" strike="noStrike" dirty="0">
                <a:solidFill>
                  <a:srgbClr val="000000"/>
                </a:solidFill>
                <a:effectLst/>
              </a:rPr>
              <a:t>c</a:t>
            </a: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 and </a:t>
            </a:r>
            <a:r>
              <a:rPr lang="en-AU" b="1" i="0" u="none" strike="noStrike" dirty="0">
                <a:solidFill>
                  <a:srgbClr val="000000"/>
                </a:solidFill>
                <a:effectLst/>
              </a:rPr>
              <a:t>d</a:t>
            </a: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 has a weight of </a:t>
            </a:r>
            <a:r>
              <a:rPr lang="en-AU" b="1" i="0" u="none" strike="noStrike" dirty="0">
                <a:solidFill>
                  <a:srgbClr val="000000"/>
                </a:solidFill>
                <a:effectLst/>
              </a:rPr>
              <a:t>2</a:t>
            </a: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algn="l"/>
            <a:r>
              <a:rPr lang="en-AU" b="1" i="0" u="none" strike="noStrike" dirty="0">
                <a:solidFill>
                  <a:srgbClr val="000000"/>
                </a:solidFill>
                <a:effectLst/>
              </a:rPr>
              <a:t>2. Weight Matrix Representation (Figure 1.8b)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A </a:t>
            </a:r>
            <a:r>
              <a:rPr lang="en-AU" b="1" i="0" u="none" strike="noStrike" dirty="0">
                <a:solidFill>
                  <a:srgbClr val="000000"/>
                </a:solidFill>
                <a:effectLst/>
              </a:rPr>
              <a:t>weight matrix (adjacency matrix)</a:t>
            </a: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 is a 2D array where: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AU" b="1" i="0" u="none" strike="noStrike" dirty="0">
                <a:solidFill>
                  <a:srgbClr val="000000"/>
                </a:solidFill>
                <a:effectLst/>
              </a:rPr>
              <a:t>Rows and columns</a:t>
            </a: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 represent nodes.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AU" b="1" i="0" u="none" strike="noStrike" dirty="0">
                <a:solidFill>
                  <a:srgbClr val="000000"/>
                </a:solidFill>
                <a:effectLst/>
              </a:rPr>
              <a:t>Matrix[</a:t>
            </a:r>
            <a:r>
              <a:rPr lang="en-AU" b="1" i="0" u="none" strike="noStrike" dirty="0" err="1">
                <a:solidFill>
                  <a:srgbClr val="000000"/>
                </a:solidFill>
                <a:effectLst/>
              </a:rPr>
              <a:t>i</a:t>
            </a:r>
            <a:r>
              <a:rPr lang="en-AU" b="1" i="0" u="none" strike="noStrike" dirty="0">
                <a:solidFill>
                  <a:srgbClr val="000000"/>
                </a:solidFill>
                <a:effectLst/>
              </a:rPr>
              <a:t>][j]</a:t>
            </a: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 stores the weight of the edge between nodes </a:t>
            </a:r>
            <a:r>
              <a:rPr lang="en-AU" b="1" i="0" u="none" strike="noStrike" dirty="0" err="1">
                <a:solidFill>
                  <a:srgbClr val="000000"/>
                </a:solidFill>
                <a:effectLst/>
              </a:rPr>
              <a:t>i</a:t>
            </a: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 and </a:t>
            </a:r>
            <a:r>
              <a:rPr lang="en-AU" b="1" i="0" u="none" strike="noStrike" dirty="0">
                <a:solidFill>
                  <a:srgbClr val="000000"/>
                </a:solidFill>
                <a:effectLst/>
              </a:rPr>
              <a:t>j</a:t>
            </a: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If there is </a:t>
            </a:r>
            <a:r>
              <a:rPr lang="en-AU" b="1" i="0" u="none" strike="noStrike" dirty="0">
                <a:solidFill>
                  <a:srgbClr val="000000"/>
                </a:solidFill>
                <a:effectLst/>
              </a:rPr>
              <a:t>no edge</a:t>
            </a: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 between two nodes, the matrix stores </a:t>
            </a:r>
            <a:r>
              <a:rPr lang="en-AU" b="1" i="0" u="none" strike="noStrike" dirty="0">
                <a:solidFill>
                  <a:srgbClr val="000000"/>
                </a:solidFill>
                <a:effectLst/>
              </a:rPr>
              <a:t>∞ (infinity)</a:t>
            </a: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 or a large value.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AU" b="1" i="0" u="none" strike="noStrike" dirty="0">
                <a:solidFill>
                  <a:srgbClr val="000000"/>
                </a:solidFill>
                <a:effectLst/>
              </a:rPr>
              <a:t>Properties:</a:t>
            </a:r>
            <a:endParaRPr lang="en-AU" b="0" i="0" u="none" strike="noStrike" dirty="0">
              <a:solidFill>
                <a:srgbClr val="000000"/>
              </a:solidFill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AU" b="1" i="0" u="none" strike="noStrike" dirty="0">
                <a:solidFill>
                  <a:srgbClr val="000000"/>
                </a:solidFill>
                <a:effectLst/>
              </a:rPr>
              <a:t>Space Complexity:</a:t>
            </a: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 O(V2)O(V2), where VV is the number of vertices.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AU" b="1" i="0" u="none" strike="noStrike" dirty="0">
                <a:solidFill>
                  <a:srgbClr val="000000"/>
                </a:solidFill>
                <a:effectLst/>
              </a:rPr>
              <a:t>Best Use Case:</a:t>
            </a: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 Suitable for dense graphs where most nodes are connected.</a:t>
            </a:r>
          </a:p>
          <a:p>
            <a:pPr algn="l"/>
            <a:r>
              <a:rPr lang="en-AU" b="1" i="0" u="none" strike="noStrike" dirty="0">
                <a:solidFill>
                  <a:srgbClr val="000000"/>
                </a:solidFill>
                <a:effectLst/>
              </a:rPr>
              <a:t>Example:</a:t>
            </a:r>
            <a:endParaRPr lang="en-AU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[∞51∞5∞7417∞2∞42∞]​∞51∞​5∞74​17∞2​∞42∞​​The value at (a, b) and (b, a) is </a:t>
            </a:r>
            <a:r>
              <a:rPr lang="en-AU" b="1" i="0" u="none" strike="noStrike" dirty="0">
                <a:solidFill>
                  <a:srgbClr val="000000"/>
                </a:solidFill>
                <a:effectLst/>
              </a:rPr>
              <a:t>5</a:t>
            </a: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, indicating an undirected edge with weight 5.</a:t>
            </a:r>
          </a:p>
          <a:p>
            <a:pPr algn="l"/>
            <a:r>
              <a:rPr lang="en-AU" b="1" i="0" u="none" strike="noStrike" dirty="0">
                <a:solidFill>
                  <a:srgbClr val="000000"/>
                </a:solidFill>
                <a:effectLst/>
              </a:rPr>
              <a:t>3. Adjacency List Representation (Figure 1.8c)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AU" b="1" i="0" u="none" strike="noStrike" dirty="0">
                <a:solidFill>
                  <a:srgbClr val="000000"/>
                </a:solidFill>
                <a:effectLst/>
              </a:rPr>
              <a:t>Adjacency lists</a:t>
            </a: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 store a list of connected nodes for each vertex.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Each entry contains a vertex and the weight of the edge connecting it.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AU" b="1" i="0" u="none" strike="noStrike" dirty="0">
                <a:solidFill>
                  <a:srgbClr val="000000"/>
                </a:solidFill>
                <a:effectLst/>
              </a:rPr>
              <a:t>Space Complexity:</a:t>
            </a: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 O(V+E)O(V+E), where EE is the number of edges.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AU" b="1" i="0" u="none" strike="noStrike" dirty="0">
                <a:solidFill>
                  <a:srgbClr val="000000"/>
                </a:solidFill>
                <a:effectLst/>
              </a:rPr>
              <a:t>Best Use Case:</a:t>
            </a: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 Suitable for sparse graphs where most nodes are not fully connected.</a:t>
            </a:r>
          </a:p>
          <a:p>
            <a:pPr algn="l"/>
            <a:r>
              <a:rPr lang="en-AU" b="1" i="0" u="none" strike="noStrike" dirty="0">
                <a:solidFill>
                  <a:srgbClr val="000000"/>
                </a:solidFill>
                <a:effectLst/>
              </a:rPr>
              <a:t>Example:</a:t>
            </a:r>
            <a:endParaRPr lang="en-AU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AU" b="1" i="0" u="none" strike="noStrike" dirty="0">
                <a:solidFill>
                  <a:srgbClr val="000000"/>
                </a:solidFill>
                <a:effectLst/>
              </a:rPr>
              <a:t>a</a:t>
            </a: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 → (b, 5) → (c, 1)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AU" b="1" i="0" u="none" strike="noStrike" dirty="0">
                <a:solidFill>
                  <a:srgbClr val="000000"/>
                </a:solidFill>
                <a:effectLst/>
              </a:rPr>
              <a:t>b</a:t>
            </a: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 → (a, 5) → (c, 7) → (d, 4)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AU" b="1" i="0" u="none" strike="noStrike" dirty="0">
                <a:solidFill>
                  <a:srgbClr val="000000"/>
                </a:solidFill>
                <a:effectLst/>
              </a:rPr>
              <a:t>c</a:t>
            </a: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 → (a, 1) → (b, 7) → (d, 2)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AU" b="1" i="0" u="none" strike="noStrike" dirty="0">
                <a:solidFill>
                  <a:srgbClr val="000000"/>
                </a:solidFill>
                <a:effectLst/>
              </a:rPr>
              <a:t>d</a:t>
            </a: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 → (b, 4) → (c, 2)</a:t>
            </a:r>
          </a:p>
          <a:p>
            <a:pPr algn="l"/>
            <a:r>
              <a:rPr lang="en-AU" b="1" i="0" u="none" strike="noStrike" dirty="0">
                <a:solidFill>
                  <a:srgbClr val="000000"/>
                </a:solidFill>
                <a:effectLst/>
              </a:rPr>
              <a:t>Comparing Graph Representations</a:t>
            </a:r>
          </a:p>
          <a:p>
            <a:pPr algn="l"/>
            <a:r>
              <a:rPr lang="en-AU" dirty="0" err="1"/>
              <a:t>RepresentationSpace</a:t>
            </a:r>
            <a:r>
              <a:rPr lang="en-AU" dirty="0"/>
              <a:t> </a:t>
            </a:r>
            <a:r>
              <a:rPr lang="en-AU" dirty="0" err="1"/>
              <a:t>ComplexityLookup</a:t>
            </a:r>
            <a:r>
              <a:rPr lang="en-AU" dirty="0"/>
              <a:t> Time (Edge Exists)Best </a:t>
            </a:r>
            <a:r>
              <a:rPr lang="en-AU" dirty="0" err="1"/>
              <a:t>For</a:t>
            </a:r>
            <a:r>
              <a:rPr lang="en-AU" b="1" dirty="0" err="1"/>
              <a:t>Adjacency</a:t>
            </a:r>
            <a:r>
              <a:rPr lang="en-AU" b="1" dirty="0"/>
              <a:t> </a:t>
            </a:r>
            <a:r>
              <a:rPr lang="en-AU" b="1" dirty="0" err="1"/>
              <a:t>Matrix</a:t>
            </a:r>
            <a:r>
              <a:rPr lang="en-AU" dirty="0" err="1"/>
              <a:t>O</a:t>
            </a:r>
            <a:r>
              <a:rPr lang="en-AU" dirty="0"/>
              <a:t>(V2)O(V2)O(1)O(1)Dense </a:t>
            </a:r>
            <a:r>
              <a:rPr lang="en-AU" dirty="0" err="1"/>
              <a:t>graphs</a:t>
            </a:r>
            <a:r>
              <a:rPr lang="en-AU" b="1" dirty="0" err="1"/>
              <a:t>Adjacency</a:t>
            </a:r>
            <a:r>
              <a:rPr lang="en-AU" b="1" dirty="0"/>
              <a:t> </a:t>
            </a:r>
            <a:r>
              <a:rPr lang="en-AU" b="1" dirty="0" err="1"/>
              <a:t>List</a:t>
            </a:r>
            <a:r>
              <a:rPr lang="en-AU" dirty="0" err="1"/>
              <a:t>O</a:t>
            </a:r>
            <a:r>
              <a:rPr lang="en-AU" dirty="0"/>
              <a:t>(V+E)O(V+E)O(d)O(d) (where dd is degree of node)Sparse </a:t>
            </a:r>
            <a:r>
              <a:rPr lang="en-AU" dirty="0" err="1"/>
              <a:t>graphs</a:t>
            </a:r>
            <a:r>
              <a:rPr lang="en-AU" b="1" i="0" u="none" strike="noStrike" dirty="0" err="1">
                <a:solidFill>
                  <a:srgbClr val="000000"/>
                </a:solidFill>
                <a:effectLst/>
              </a:rPr>
              <a:t>Applications</a:t>
            </a:r>
            <a:r>
              <a:rPr lang="en-AU" b="1" i="0" u="none" strike="noStrike" dirty="0">
                <a:solidFill>
                  <a:srgbClr val="000000"/>
                </a:solidFill>
                <a:effectLst/>
              </a:rPr>
              <a:t> of Graphs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AU" b="1" i="0" u="none" strike="noStrike" dirty="0">
                <a:solidFill>
                  <a:srgbClr val="000000"/>
                </a:solidFill>
                <a:effectLst/>
              </a:rPr>
              <a:t>Social Networks:</a:t>
            </a: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 Users (nodes) connected by friendships (edges).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AU" b="1" i="0" u="none" strike="noStrike" dirty="0">
                <a:solidFill>
                  <a:srgbClr val="000000"/>
                </a:solidFill>
                <a:effectLst/>
              </a:rPr>
              <a:t>Maps and Navigation:</a:t>
            </a: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 Locations (nodes) connected by roads (edges) with distances (weights).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AU" b="1" i="0" u="none" strike="noStrike" dirty="0">
                <a:solidFill>
                  <a:srgbClr val="000000"/>
                </a:solidFill>
                <a:effectLst/>
              </a:rPr>
              <a:t>Computer Networks:</a:t>
            </a: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 Routers (nodes) connected by network links (edges).</a:t>
            </a:r>
          </a:p>
          <a:p>
            <a:pPr algn="l"/>
            <a:r>
              <a:rPr lang="en-AU" b="1" i="0" u="none" strike="noStrike" dirty="0">
                <a:solidFill>
                  <a:srgbClr val="000000"/>
                </a:solidFill>
                <a:effectLst/>
              </a:rPr>
              <a:t>Summary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AU" b="1" i="0" u="none" strike="noStrike" dirty="0">
                <a:solidFill>
                  <a:srgbClr val="000000"/>
                </a:solidFill>
                <a:effectLst/>
              </a:rPr>
              <a:t>Graphs</a:t>
            </a: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 model relationships between objects.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AU" b="1" i="0" u="none" strike="noStrike" dirty="0">
                <a:solidFill>
                  <a:srgbClr val="000000"/>
                </a:solidFill>
                <a:effectLst/>
              </a:rPr>
              <a:t>Weight matrices</a:t>
            </a: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 provide quick lookups but use more space.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AU" b="1" i="0" u="none" strike="noStrike" dirty="0">
                <a:solidFill>
                  <a:srgbClr val="000000"/>
                </a:solidFill>
                <a:effectLst/>
              </a:rPr>
              <a:t>Adjacency lists</a:t>
            </a: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 are more space-efficient and useful for sparse graphs.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Choosing the right graph representation depends on the problem requirements.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8395D-4A6C-4B89-AE76-7C26F2891DF7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57627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What Is a Disconnected Graph?</a:t>
            </a:r>
          </a:p>
          <a:p>
            <a:pPr marL="800100" marR="0" lvl="1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disconnected graph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is a graph in which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not all vertices (nodes) are connected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through a sequence of edges. This means there exist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two or more groups of nodes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that have no path between them.</a:t>
            </a:r>
          </a:p>
          <a:p>
            <a:pPr marL="800100" marR="0" lvl="1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Example of this Image:</a:t>
            </a:r>
          </a:p>
          <a:p>
            <a:pPr marL="800100" marR="0" lvl="1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Component 1: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{a, b, c, d, e} – Nodes are connected in a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star-like structure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with c as the central node.</a:t>
            </a:r>
          </a:p>
          <a:p>
            <a:pPr marL="800100" marR="0" lvl="1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Component 2: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{f, g, h,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} – Forms a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diamond-like structure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where each node connects to at least two others.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 edge exists between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Component 1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and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Component 2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making the graph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disconnected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8395D-4A6C-4B89-AE76-7C26F2891DF7}" type="slidenum">
              <a:rPr lang="en-AU" smtClean="0"/>
              <a:t>13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708215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This slide illustrates </a:t>
            </a:r>
            <a:r>
              <a:rPr lang="en-AU" b="1" i="0" u="none" strike="noStrike" dirty="0">
                <a:solidFill>
                  <a:srgbClr val="000000"/>
                </a:solidFill>
                <a:effectLst/>
              </a:rPr>
              <a:t>weighted graph representations</a:t>
            </a: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AU" b="1" i="0" u="none" strike="noStrike" dirty="0">
                <a:solidFill>
                  <a:srgbClr val="000000"/>
                </a:solidFill>
                <a:effectLst/>
              </a:rPr>
              <a:t>Weighted Graph (a)</a:t>
            </a:r>
            <a:endParaRPr lang="en-AU" b="0" i="0" u="none" strike="noStrike" dirty="0">
              <a:solidFill>
                <a:srgbClr val="000000"/>
              </a:solidFill>
              <a:effectLst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A </a:t>
            </a:r>
            <a:r>
              <a:rPr lang="en-AU" b="1" i="0" u="none" strike="noStrike" dirty="0">
                <a:solidFill>
                  <a:srgbClr val="000000"/>
                </a:solidFill>
                <a:effectLst/>
              </a:rPr>
              <a:t>graph where edges have weights</a:t>
            </a: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 (costs).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Example: a → b has a weight of 5, meaning the cost to travel from a to b is 5.</a:t>
            </a:r>
          </a:p>
          <a:p>
            <a:pPr algn="l">
              <a:buFont typeface="+mj-lt"/>
              <a:buAutoNum type="arabicPeriod"/>
            </a:pPr>
            <a:r>
              <a:rPr lang="en-AU" b="1" i="0" u="none" strike="noStrike" dirty="0">
                <a:solidFill>
                  <a:srgbClr val="000000"/>
                </a:solidFill>
                <a:effectLst/>
              </a:rPr>
              <a:t>Weight Matrix (b)</a:t>
            </a:r>
            <a:endParaRPr lang="en-AU" b="0" i="0" u="none" strike="noStrike" dirty="0">
              <a:solidFill>
                <a:srgbClr val="000000"/>
              </a:solidFill>
              <a:effectLst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Similar to an adjacency matrix, but instead of 1 for edges, it stores </a:t>
            </a:r>
            <a:r>
              <a:rPr lang="en-AU" b="1" i="0" u="none" strike="noStrike" dirty="0">
                <a:solidFill>
                  <a:srgbClr val="000000"/>
                </a:solidFill>
                <a:effectLst/>
              </a:rPr>
              <a:t>weights</a:t>
            </a: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∞ (infinity) represents </a:t>
            </a:r>
            <a:r>
              <a:rPr lang="en-AU" b="1" i="0" u="none" strike="noStrike" dirty="0">
                <a:solidFill>
                  <a:srgbClr val="000000"/>
                </a:solidFill>
                <a:effectLst/>
              </a:rPr>
              <a:t>no direct connection</a:t>
            </a: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 between nodes.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Example: a → c has weight 1, so position (a, c) is 1.</a:t>
            </a:r>
          </a:p>
          <a:p>
            <a:pPr algn="l">
              <a:buFont typeface="+mj-lt"/>
              <a:buAutoNum type="arabicPeriod"/>
            </a:pPr>
            <a:r>
              <a:rPr lang="en-AU" b="1" i="0" u="none" strike="noStrike" dirty="0">
                <a:solidFill>
                  <a:srgbClr val="000000"/>
                </a:solidFill>
                <a:effectLst/>
              </a:rPr>
              <a:t>Adjacency List (c)</a:t>
            </a:r>
            <a:endParaRPr lang="en-AU" b="0" i="0" u="none" strike="noStrike" dirty="0">
              <a:solidFill>
                <a:srgbClr val="000000"/>
              </a:solidFill>
              <a:effectLst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Each node maintains a </a:t>
            </a:r>
            <a:r>
              <a:rPr lang="en-AU" b="1" i="0" u="none" strike="noStrike" dirty="0">
                <a:solidFill>
                  <a:srgbClr val="000000"/>
                </a:solidFill>
                <a:effectLst/>
              </a:rPr>
              <a:t>list of </a:t>
            </a:r>
            <a:r>
              <a:rPr lang="en-AU" b="1" i="0" u="none" strike="noStrike" dirty="0" err="1">
                <a:solidFill>
                  <a:srgbClr val="000000"/>
                </a:solidFill>
                <a:effectLst/>
              </a:rPr>
              <a:t>neighbors</a:t>
            </a:r>
            <a:r>
              <a:rPr lang="en-AU" b="1" i="0" u="none" strike="noStrike" dirty="0">
                <a:solidFill>
                  <a:srgbClr val="000000"/>
                </a:solidFill>
                <a:effectLst/>
              </a:rPr>
              <a:t> and corresponding edge weights</a:t>
            </a: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More </a:t>
            </a:r>
            <a:r>
              <a:rPr lang="en-AU" b="1" i="0" u="none" strike="noStrike" dirty="0">
                <a:solidFill>
                  <a:srgbClr val="000000"/>
                </a:solidFill>
                <a:effectLst/>
              </a:rPr>
              <a:t>efficient in space</a:t>
            </a: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 for </a:t>
            </a:r>
            <a:r>
              <a:rPr lang="en-AU" b="1" i="0" u="none" strike="noStrike" dirty="0">
                <a:solidFill>
                  <a:srgbClr val="000000"/>
                </a:solidFill>
                <a:effectLst/>
              </a:rPr>
              <a:t>sparse</a:t>
            </a: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 graphs.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Example: a → b, 5 → c, 1 means a is connected to b with weight 5 and c with weight 1.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8395D-4A6C-4B89-AE76-7C26F2891DF7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601745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Free Tree</a:t>
            </a:r>
          </a:p>
          <a:p>
            <a:pPr marL="800100" marR="0" lvl="1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free tree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is an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undirected, connected, acyclic graph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with no designated root.</a:t>
            </a:r>
          </a:p>
          <a:p>
            <a:pPr marL="1200150" marR="0" lvl="2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It consists of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nodes (vertices)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and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edges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but has no hierarchical structure.</a:t>
            </a:r>
          </a:p>
          <a:p>
            <a:pPr marL="1200150" marR="0" lvl="2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Any node can be considered the "top," as there is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 parent-child relationship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1200150" marR="0" lvl="2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Nodes are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symmetrically connected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meaning any node could potentially serve as the root.</a:t>
            </a:r>
          </a:p>
          <a:p>
            <a:pPr marL="800100" marR="0" lvl="1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Free Tree in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Figure 1.11a: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200150" marR="0" lvl="2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tree is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unordered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and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does not have a fixed hierarchy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1200150" marR="0" lvl="2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Nodes {c, b, e, a, d, f, g, h, </a:t>
            </a:r>
            <a:r>
              <a:rPr lang="en-US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} are connected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without a specific direction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1200150" marR="0" lvl="2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There is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 defined root node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and relationships between nodes are flexible.</a:t>
            </a:r>
          </a:p>
          <a:p>
            <a:pPr marL="1200150" marR="0" lvl="2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Rooted Tree</a:t>
            </a:r>
          </a:p>
          <a:p>
            <a:pPr marL="800100" marR="0" lvl="1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rooted tree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is a tree where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one node is designated as the root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creating a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hierarchical structure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1200150" marR="0" lvl="2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One node becomes the root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(in this case, a).</a:t>
            </a:r>
          </a:p>
          <a:p>
            <a:pPr marL="1200150" marR="0" lvl="2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Every other node is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organized as a descendant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of the root.</a:t>
            </a:r>
          </a:p>
          <a:p>
            <a:pPr marL="1200150" marR="0" lvl="2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Edges now have a direction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defining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parent-child relationships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800100" marR="0" lvl="1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Rooted Tree in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Figure 1.11b: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200150" marR="0" lvl="2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Node a is now the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root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of the tree.</a:t>
            </a:r>
          </a:p>
          <a:p>
            <a:pPr marL="1200150" marR="0" lvl="2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Nodes {b, c, d, e, f, g, h, </a:t>
            </a:r>
            <a:r>
              <a:rPr lang="en-US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} are arranged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hierarchically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under a.</a:t>
            </a:r>
          </a:p>
          <a:p>
            <a:pPr marL="1200150" marR="0" lvl="2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arent-child relationships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are now established:</a:t>
            </a:r>
          </a:p>
          <a:p>
            <a:pPr marL="1600200" marR="0" lvl="3" indent="-228600">
              <a:lnSpc>
                <a:spcPct val="115000"/>
              </a:lnSpc>
              <a:buFont typeface="Wingdings" panose="05000000000000000000" pitchFamily="2" charset="2"/>
              <a:buChar char=""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 → {b, d, e}</a:t>
            </a:r>
          </a:p>
          <a:p>
            <a:pPr marL="1600200" marR="0" lvl="3" indent="-228600">
              <a:lnSpc>
                <a:spcPct val="115000"/>
              </a:lnSpc>
              <a:buFont typeface="Wingdings" panose="05000000000000000000" pitchFamily="2" charset="2"/>
              <a:buChar char=""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 → {c, g}</a:t>
            </a:r>
          </a:p>
          <a:p>
            <a:pPr marL="1600200" marR="0" lvl="3" indent="-228600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 → {h, </a:t>
            </a:r>
            <a:r>
              <a:rPr lang="en-US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8395D-4A6C-4B89-AE76-7C26F2891DF7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748419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Binary Tree</a:t>
            </a:r>
          </a:p>
          <a:p>
            <a:pPr marL="800100" marR="0" lvl="1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Binary Tree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is a tree data structure where:</a:t>
            </a:r>
          </a:p>
          <a:p>
            <a:pPr marL="1200150" marR="0" lvl="2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Each node has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at most two children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a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left child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and a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right child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1200150" marR="0" lvl="2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It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does not enforce any ordering rule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among the elements.</a:t>
            </a:r>
          </a:p>
          <a:p>
            <a:pPr marL="800100" marR="0" lvl="1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Binary Tree in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Figure 1.12a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</a:p>
          <a:p>
            <a:pPr marL="1200150" marR="0" lvl="2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structure follows a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hierarchy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with a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root node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1200150" marR="0" lvl="2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Each node can have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zero, one, or two child nodes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1200150" marR="0" lvl="2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 specific ordering is applied between parent and child nodes.</a:t>
            </a:r>
          </a:p>
          <a:p>
            <a:pPr marL="1200150" marR="0" lvl="2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Binary Search Tree</a:t>
            </a:r>
          </a:p>
          <a:p>
            <a:pPr marL="800100" marR="0" lvl="1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Binary Search Tree (BST)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is a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binary tree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that follows a specific ordering rule:</a:t>
            </a:r>
          </a:p>
          <a:p>
            <a:pPr marL="1200150" marR="0" lvl="2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Left child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contains values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smaller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than the parent.</a:t>
            </a:r>
          </a:p>
          <a:p>
            <a:pPr marL="1200150" marR="0" lvl="2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Right child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contains values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greater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than the parent.</a:t>
            </a:r>
          </a:p>
          <a:p>
            <a:pPr marL="800100" marR="0" lvl="1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Binary Search Tree in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Figure 1.12b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</a:p>
          <a:p>
            <a:pPr marL="1200150" marR="0" lvl="2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root node is 9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and it follows the BST rule:</a:t>
            </a:r>
          </a:p>
          <a:p>
            <a:pPr marL="1600200" marR="0" lvl="3" indent="-228600">
              <a:lnSpc>
                <a:spcPct val="115000"/>
              </a:lnSpc>
              <a:buFont typeface="Wingdings" panose="05000000000000000000" pitchFamily="2" charset="2"/>
              <a:buChar char=""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Left subtree of 9: {5, 1, 4, 7} (all values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less than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9).</a:t>
            </a:r>
          </a:p>
          <a:p>
            <a:pPr marL="1600200" marR="0" lvl="3" indent="-228600">
              <a:lnSpc>
                <a:spcPct val="115000"/>
              </a:lnSpc>
              <a:buFont typeface="Wingdings" panose="05000000000000000000" pitchFamily="2" charset="2"/>
              <a:buChar char=""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Right subtree of 9: {12, 10} (all values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greater than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9).</a:t>
            </a:r>
          </a:p>
          <a:p>
            <a:pPr marL="1200150" marR="0" lvl="2" indent="-285750">
              <a:lnSpc>
                <a:spcPct val="115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Every subtree also follows the BST rule, making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searching efficient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8395D-4A6C-4B89-AE76-7C26F2891DF7}" type="slidenum">
              <a:rPr lang="en-AU" smtClean="0"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000090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Standard implementation of the BST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 Figure 1.12b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00100" marR="0" lvl="1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root node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is 9.</a:t>
            </a:r>
          </a:p>
          <a:p>
            <a:pPr marL="800100" marR="0" lvl="1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left subtree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contains {5, 1, 4, 7} (all values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less than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9).</a:t>
            </a:r>
          </a:p>
          <a:p>
            <a:pPr marL="800100" marR="0" lvl="1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right subtree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contains {12, 10} (all values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greater than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9).</a:t>
            </a:r>
          </a:p>
          <a:p>
            <a:pPr marL="800100" marR="0" lvl="1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Each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node is represented as a block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containing:</a:t>
            </a:r>
          </a:p>
          <a:p>
            <a:pPr marL="800100" marR="0" lvl="1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value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in the center.</a:t>
            </a:r>
          </a:p>
          <a:p>
            <a:pPr marL="800100" marR="0" lvl="1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Left and right pointers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directing to child nodes or null (if no child exists).</a:t>
            </a:r>
          </a:p>
          <a:p>
            <a:pPr marL="800100" marR="0" lvl="1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Step-by-Step Breakdown of the BST Implementation</a:t>
            </a:r>
          </a:p>
          <a:p>
            <a:pPr marL="800100" marR="0" lvl="1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Root Node (9)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200150" marR="0" lvl="2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Left child → 5</a:t>
            </a:r>
          </a:p>
          <a:p>
            <a:pPr marL="1200150" marR="0" lvl="2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Right child → 12</a:t>
            </a:r>
          </a:p>
          <a:p>
            <a:pPr marL="800100" marR="0" lvl="1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Node 5 (Left Subtree of 9)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200150" marR="0" lvl="2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Left child → 1</a:t>
            </a:r>
          </a:p>
          <a:p>
            <a:pPr marL="1200150" marR="0" lvl="2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Right child → 7</a:t>
            </a:r>
          </a:p>
          <a:p>
            <a:pPr marL="800100" marR="0" lvl="1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Node 1 (Left Subtree of 5)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200150" marR="0" lvl="2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Left child → null</a:t>
            </a:r>
          </a:p>
          <a:p>
            <a:pPr marL="1200150" marR="0" lvl="2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Right child → 4</a:t>
            </a:r>
          </a:p>
          <a:p>
            <a:pPr marL="800100" marR="0" lvl="1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Node 4 (Right Subtree of 1)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200150" marR="0" lvl="2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Left child → null</a:t>
            </a:r>
          </a:p>
          <a:p>
            <a:pPr marL="1200150" marR="0" lvl="2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Right child → null</a:t>
            </a:r>
          </a:p>
          <a:p>
            <a:pPr marL="800100" marR="0" lvl="1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Node 7 (Right Subtree of 5)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200150" marR="0" lvl="2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Left child → null</a:t>
            </a:r>
          </a:p>
          <a:p>
            <a:pPr marL="1200150" marR="0" lvl="2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Right child → null</a:t>
            </a:r>
          </a:p>
          <a:p>
            <a:pPr marL="800100" marR="0" lvl="1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Node 12 (Right Subtree of 9)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200150" marR="0" lvl="2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Left child → 10</a:t>
            </a:r>
          </a:p>
          <a:p>
            <a:pPr marL="1200150" marR="0" lvl="2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Right child → null</a:t>
            </a:r>
          </a:p>
          <a:p>
            <a:pPr marL="800100" marR="0" lvl="1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Node 10 (Left Subtree of 12)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200150" marR="0" lvl="2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Left child → null</a:t>
            </a:r>
          </a:p>
          <a:p>
            <a:pPr marL="1200150" marR="0" lvl="2" indent="-285750">
              <a:lnSpc>
                <a:spcPct val="115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Right child → null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8395D-4A6C-4B89-AE76-7C26F2891DF7}" type="slidenum">
              <a:rPr lang="en-AU" smtClean="0"/>
              <a:t>17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137506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First Child–Next Sibling Representation (Figure 1.14a)</a:t>
            </a:r>
          </a:p>
          <a:p>
            <a:pPr marL="800100" marR="0" lvl="1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This is a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tree representation technique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that efficiently stores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multi-way trees (trees where nodes can have more than two children)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using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only two pointers per node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</a:p>
          <a:p>
            <a:pPr marL="1200150" marR="0" lvl="2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First Child Pointer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→ Points to the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first child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of a node.</a:t>
            </a:r>
          </a:p>
          <a:p>
            <a:pPr marL="1200150" marR="0" lvl="2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Next Sibling Pointer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→ Points to the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next sibling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of the node (same level with the First Child).</a:t>
            </a:r>
          </a:p>
          <a:p>
            <a:pPr marL="1200150" marR="0" lvl="2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00100" marR="0" lvl="1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Explain the case in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Figure 1.14a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</a:p>
          <a:p>
            <a:pPr marL="1200150" marR="0" lvl="2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Each node stores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two references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</a:p>
          <a:p>
            <a:pPr marL="1600200" marR="0" lvl="3" indent="-228600">
              <a:lnSpc>
                <a:spcPct val="115000"/>
              </a:lnSpc>
              <a:buFont typeface="Wingdings" panose="05000000000000000000" pitchFamily="2" charset="2"/>
              <a:buChar char=""/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First child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(left pointer).</a:t>
            </a:r>
          </a:p>
          <a:p>
            <a:pPr marL="1600200" marR="0" lvl="3" indent="-228600">
              <a:lnSpc>
                <a:spcPct val="115000"/>
              </a:lnSpc>
              <a:buFont typeface="Wingdings" panose="05000000000000000000" pitchFamily="2" charset="2"/>
              <a:buChar char=""/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Next sibling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(right pointer).</a:t>
            </a:r>
          </a:p>
          <a:p>
            <a:pPr marL="1200150" marR="0" lvl="2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Example:</a:t>
            </a:r>
          </a:p>
          <a:p>
            <a:pPr marL="1600200" marR="0" lvl="3" indent="-228600">
              <a:lnSpc>
                <a:spcPct val="115000"/>
              </a:lnSpc>
              <a:buFont typeface="Wingdings" panose="05000000000000000000" pitchFamily="2" charset="2"/>
              <a:buChar char=""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Node a has children {b, d, e}.</a:t>
            </a:r>
          </a:p>
          <a:p>
            <a:pPr marL="1600200" marR="0" lvl="3" indent="-228600">
              <a:lnSpc>
                <a:spcPct val="115000"/>
              </a:lnSpc>
              <a:buFont typeface="Wingdings" panose="05000000000000000000" pitchFamily="2" charset="2"/>
              <a:buChar char=""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 is the first child of a, so a → b.</a:t>
            </a:r>
          </a:p>
          <a:p>
            <a:pPr marL="1600200" marR="0" lvl="3" indent="-228600">
              <a:lnSpc>
                <a:spcPct val="115000"/>
              </a:lnSpc>
              <a:buFont typeface="Wingdings" panose="05000000000000000000" pitchFamily="2" charset="2"/>
              <a:buChar char=""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 is the next sibling of b, so b → d.</a:t>
            </a:r>
          </a:p>
          <a:p>
            <a:pPr marL="1600200" marR="0" lvl="3" indent="-228600">
              <a:lnSpc>
                <a:spcPct val="115000"/>
              </a:lnSpc>
              <a:buFont typeface="Wingdings" panose="05000000000000000000" pitchFamily="2" charset="2"/>
              <a:buChar char=""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 is the next sibling of d, so d → e.</a:t>
            </a:r>
          </a:p>
          <a:p>
            <a:pPr marL="1600200" marR="0" lvl="3" indent="-228600">
              <a:lnSpc>
                <a:spcPct val="115000"/>
              </a:lnSpc>
              <a:buFont typeface="Wingdings" panose="05000000000000000000" pitchFamily="2" charset="2"/>
              <a:buChar char=""/>
            </a:pP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Binary Tree Representation (Figure 1.14b)</a:t>
            </a:r>
          </a:p>
          <a:p>
            <a:pPr marL="800100" marR="0" lvl="1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This representation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converts the first child–next sibling tree into a standard binary tree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where:</a:t>
            </a:r>
          </a:p>
          <a:p>
            <a:pPr marL="1200150" marR="0" lvl="2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Left child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→ Represents the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first child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1200150" marR="0" lvl="2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Right child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→ Represents the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next sibling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1200150" marR="0" lvl="2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00100" marR="0" lvl="1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Explain the case in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Figure 1.14b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</a:p>
          <a:p>
            <a:pPr marL="1200150" marR="0" lvl="2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Node a remains the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root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1200150" marR="0" lvl="2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 is the first child of a, so b becomes a's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left child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1200150" marR="0" lvl="2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 is the next sibling of b, so d becomes b's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right child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1200150" marR="0" lvl="2" indent="-285750">
              <a:lnSpc>
                <a:spcPct val="115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tree structure maintains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hierarchical relationships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using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only two pointers per node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8395D-4A6C-4B89-AE76-7C26F2891DF7}" type="slidenum">
              <a:rPr lang="en-AU" smtClean="0"/>
              <a:t>18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125088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None/>
              <a:tabLst>
                <a:tab pos="4572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An ADT is an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abstraction of a data structure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focusing on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what operations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can be performed rather than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how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they are implemented.</a:t>
            </a:r>
          </a:p>
          <a:p>
            <a:pPr marL="0" marR="0" lvl="0" indent="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None/>
              <a:tabLst>
                <a:tab pos="4572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It defines the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type of data stored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and the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operations available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such as insertion, deletion, and access.</a:t>
            </a:r>
          </a:p>
          <a:p>
            <a:pPr marL="0" marR="0" lvl="0" indent="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None/>
              <a:tabLst>
                <a:tab pos="4572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Example Analogy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</a:p>
          <a:p>
            <a:pPr marL="457200" marR="0" lvl="1" indent="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None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Think of an ADT like a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Java interface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It defines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method names and their purposes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but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not the actual implementation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1200150" marR="0" lvl="2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Why Use ADTs?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Promotes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modularity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by separating implementation details.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Allows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flexibility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in changing implementations without affecting how the ADT is used.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Forms the foundation for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various data structures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like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Lists, Stacks, and Queues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8395D-4A6C-4B89-AE76-7C26F2891DF7}" type="slidenum">
              <a:rPr lang="en-AU" smtClean="0"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14141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week, we study </a:t>
            </a:r>
            <a:r>
              <a:rPr lang="en-US" b="1" dirty="0"/>
              <a:t>Basic Data Structures</a:t>
            </a:r>
            <a:r>
              <a:rPr lang="en-US" dirty="0"/>
              <a:t>, which are fundamental components of algorithms and problem-solving.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8395D-4A6C-4B89-AE76-7C26F2891DF7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456987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AU" b="1" i="0" u="none" strike="noStrike" dirty="0">
                <a:solidFill>
                  <a:srgbClr val="000000"/>
                </a:solidFill>
                <a:effectLst/>
              </a:rPr>
              <a:t>This slide introduces the Stack Abstract Data Type (ADT):</a:t>
            </a:r>
          </a:p>
          <a:p>
            <a:pPr algn="l"/>
            <a:r>
              <a:rPr lang="en-AU" b="1" i="0" u="none" strike="noStrike" dirty="0">
                <a:solidFill>
                  <a:srgbClr val="000000"/>
                </a:solidFill>
                <a:effectLst/>
              </a:rPr>
              <a:t>Definition: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A </a:t>
            </a:r>
            <a:r>
              <a:rPr lang="en-AU" b="1" i="0" u="none" strike="noStrike" dirty="0">
                <a:solidFill>
                  <a:srgbClr val="000000"/>
                </a:solidFill>
                <a:effectLst/>
              </a:rPr>
              <a:t>stack</a:t>
            </a: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 is a data structure that stores arbitrary objects.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Operations are restricted to the </a:t>
            </a:r>
            <a:r>
              <a:rPr lang="en-AU" b="1" i="0" u="none" strike="noStrike" dirty="0">
                <a:solidFill>
                  <a:srgbClr val="000000"/>
                </a:solidFill>
                <a:effectLst/>
              </a:rPr>
              <a:t>top</a:t>
            </a: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 of the stack.</a:t>
            </a:r>
          </a:p>
          <a:p>
            <a:pPr algn="l"/>
            <a:r>
              <a:rPr lang="en-AU" b="1" i="0" u="none" strike="noStrike" dirty="0">
                <a:solidFill>
                  <a:srgbClr val="000000"/>
                </a:solidFill>
                <a:effectLst/>
              </a:rPr>
              <a:t>LIFO Principle: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AU" b="1" i="0" u="none" strike="noStrike" dirty="0">
                <a:solidFill>
                  <a:srgbClr val="000000"/>
                </a:solidFill>
                <a:effectLst/>
              </a:rPr>
              <a:t>Last-In, First-Out (LIFO):</a:t>
            </a: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 The last item added is the first one removed.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Example: Similar to a </a:t>
            </a:r>
            <a:r>
              <a:rPr lang="en-AU" b="1" i="0" u="none" strike="noStrike" dirty="0">
                <a:solidFill>
                  <a:srgbClr val="000000"/>
                </a:solidFill>
                <a:effectLst/>
              </a:rPr>
              <a:t>stack of pancakes</a:t>
            </a: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—you always take from the top first.</a:t>
            </a:r>
          </a:p>
          <a:p>
            <a:pPr algn="l"/>
            <a:r>
              <a:rPr lang="en-AU" b="1" i="0" u="none" strike="noStrike" dirty="0">
                <a:solidFill>
                  <a:srgbClr val="000000"/>
                </a:solidFill>
                <a:effectLst/>
              </a:rPr>
              <a:t>Implementation Focus: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There are many ways to implement the </a:t>
            </a:r>
            <a:r>
              <a:rPr lang="en-AU" b="1" i="0" u="none" strike="noStrike" dirty="0">
                <a:solidFill>
                  <a:srgbClr val="000000"/>
                </a:solidFill>
                <a:effectLst/>
              </a:rPr>
              <a:t>Stack ADT</a:t>
            </a: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, but today we will focus on using an </a:t>
            </a:r>
            <a:r>
              <a:rPr lang="en-AU" b="1" i="0" u="none" strike="noStrike" dirty="0">
                <a:solidFill>
                  <a:srgbClr val="000000"/>
                </a:solidFill>
                <a:effectLst/>
              </a:rPr>
              <a:t>array-based implementation</a:t>
            </a: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8395D-4A6C-4B89-AE76-7C26F2891DF7}" type="slidenum">
              <a:rPr lang="en-AU" smtClean="0"/>
              <a:t>20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90892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AU" sz="2800" b="0" i="0" u="none" strike="noStrike" dirty="0">
                <a:solidFill>
                  <a:srgbClr val="000000"/>
                </a:solidFill>
                <a:effectLst/>
              </a:rPr>
              <a:t>Now that we've introduced the concept of the </a:t>
            </a:r>
            <a:r>
              <a:rPr lang="en-AU" sz="2800" b="1" i="0" u="none" strike="noStrike" dirty="0">
                <a:solidFill>
                  <a:srgbClr val="000000"/>
                </a:solidFill>
                <a:effectLst/>
              </a:rPr>
              <a:t>Stack ADT</a:t>
            </a:r>
            <a:r>
              <a:rPr lang="en-AU" sz="2800" b="0" i="0" u="none" strike="noStrike" dirty="0">
                <a:solidFill>
                  <a:srgbClr val="000000"/>
                </a:solidFill>
                <a:effectLst/>
              </a:rPr>
              <a:t>, let's go over its fundamental operations. A stack follows the </a:t>
            </a:r>
            <a:r>
              <a:rPr lang="en-AU" sz="2800" b="1" i="0" u="none" strike="noStrike" dirty="0">
                <a:solidFill>
                  <a:srgbClr val="000000"/>
                </a:solidFill>
                <a:effectLst/>
              </a:rPr>
              <a:t>Last-In, First-Out (LIFO)</a:t>
            </a:r>
            <a:r>
              <a:rPr lang="en-AU" sz="2800" b="0" i="0" u="none" strike="noStrike" dirty="0">
                <a:solidFill>
                  <a:srgbClr val="000000"/>
                </a:solidFill>
                <a:effectLst/>
              </a:rPr>
              <a:t> principle, meaning that the last element added is the first one to be removed. To work with a stack, we typically use four key operations:"</a:t>
            </a:r>
          </a:p>
          <a:p>
            <a:pPr algn="l">
              <a:buFont typeface="+mj-lt"/>
              <a:buAutoNum type="arabicPeriod"/>
            </a:pPr>
            <a:r>
              <a:rPr lang="en-AU" sz="2800" b="1" i="0" u="none" strike="noStrike" dirty="0">
                <a:solidFill>
                  <a:srgbClr val="000000"/>
                </a:solidFill>
                <a:effectLst/>
              </a:rPr>
              <a:t>push(object)</a:t>
            </a:r>
            <a:r>
              <a:rPr lang="en-AU" sz="2800" b="0" i="0" u="none" strike="noStrike" dirty="0">
                <a:solidFill>
                  <a:srgbClr val="000000"/>
                </a:solidFill>
                <a:effectLst/>
              </a:rPr>
              <a:t> – This method inserts an element onto the stack. Every time you push an object, it is placed on top of the stack.</a:t>
            </a:r>
          </a:p>
          <a:p>
            <a:pPr algn="l">
              <a:buFont typeface="+mj-lt"/>
              <a:buAutoNum type="arabicPeriod"/>
            </a:pPr>
            <a:r>
              <a:rPr lang="en-AU" sz="2800" b="1" i="0" u="none" strike="noStrike" dirty="0">
                <a:solidFill>
                  <a:srgbClr val="000000"/>
                </a:solidFill>
                <a:effectLst/>
              </a:rPr>
              <a:t>pop()</a:t>
            </a:r>
            <a:r>
              <a:rPr lang="en-AU" sz="2800" b="0" i="0" u="none" strike="noStrike" dirty="0">
                <a:solidFill>
                  <a:srgbClr val="000000"/>
                </a:solidFill>
                <a:effectLst/>
              </a:rPr>
              <a:t> – This removes and returns the last inserted element. Since the stack follows LIFO, the most recently added element will be the first one to be removed.</a:t>
            </a:r>
          </a:p>
          <a:p>
            <a:pPr algn="l">
              <a:buFont typeface="+mj-lt"/>
              <a:buAutoNum type="arabicPeriod"/>
            </a:pPr>
            <a:r>
              <a:rPr lang="en-AU" sz="2800" b="1" i="0" u="none" strike="noStrike" dirty="0">
                <a:solidFill>
                  <a:srgbClr val="000000"/>
                </a:solidFill>
                <a:effectLst/>
              </a:rPr>
              <a:t>size()</a:t>
            </a:r>
            <a:r>
              <a:rPr lang="en-AU" sz="2800" b="0" i="0" u="none" strike="noStrike" dirty="0">
                <a:solidFill>
                  <a:srgbClr val="000000"/>
                </a:solidFill>
                <a:effectLst/>
              </a:rPr>
              <a:t> – This function simply returns the number of elements currently stored in the stack. It helps us track how many elements are in the stack at any given time.</a:t>
            </a:r>
          </a:p>
          <a:p>
            <a:pPr algn="l">
              <a:buFont typeface="+mj-lt"/>
              <a:buAutoNum type="arabicPeriod"/>
            </a:pPr>
            <a:r>
              <a:rPr lang="en-AU" sz="2800" b="1" i="0" u="none" strike="noStrike" dirty="0" err="1">
                <a:solidFill>
                  <a:srgbClr val="000000"/>
                </a:solidFill>
                <a:effectLst/>
              </a:rPr>
              <a:t>isEmpty</a:t>
            </a:r>
            <a:r>
              <a:rPr lang="en-AU" sz="2800" b="1" i="0" u="none" strike="noStrike" dirty="0">
                <a:solidFill>
                  <a:srgbClr val="000000"/>
                </a:solidFill>
                <a:effectLst/>
              </a:rPr>
              <a:t>()</a:t>
            </a:r>
            <a:r>
              <a:rPr lang="en-AU" sz="2800" b="0" i="0" u="none" strike="noStrike" dirty="0">
                <a:solidFill>
                  <a:srgbClr val="000000"/>
                </a:solidFill>
                <a:effectLst/>
              </a:rPr>
              <a:t> – This method checks if the stack is empty. If there are no elements in the stack, it returns true; otherwise, it returns false.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8395D-4A6C-4B89-AE76-7C26F2891DF7}" type="slidenum">
              <a:rPr lang="en-AU" smtClean="0"/>
              <a:t>21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1364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A stack can be implemented using an </a:t>
            </a:r>
            <a:r>
              <a:rPr lang="en-AU" b="1" i="0" u="none" strike="noStrike" dirty="0">
                <a:solidFill>
                  <a:srgbClr val="000000"/>
                </a:solidFill>
                <a:effectLst/>
              </a:rPr>
              <a:t>array</a:t>
            </a: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 as the underlying data structure. This is called a </a:t>
            </a:r>
            <a:r>
              <a:rPr lang="en-AU" b="1" i="0" u="none" strike="noStrike" dirty="0">
                <a:solidFill>
                  <a:srgbClr val="000000"/>
                </a:solidFill>
                <a:effectLst/>
              </a:rPr>
              <a:t>capped-capacity stack </a:t>
            </a: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because its size is limited by the array's fixed capacity.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Elements are stored in an array, with an index tracking the top of the stack.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Once the array is full, no more elements can be pushed unless the array is resized, which can be inefficient.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This method is simple and efficient for fixed-size problems but may not be ideal for dynamic applications.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A6AB6-5BBF-46A3-830D-CC31A12677B3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0133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All of the operations are O(1)</a:t>
            </a:r>
            <a:endParaRPr lang="vi-VN" baseline="0" dirty="0"/>
          </a:p>
          <a:p>
            <a:endParaRPr lang="vi-VN" baseline="0" dirty="0"/>
          </a:p>
          <a:p>
            <a:r>
              <a:rPr lang="en-US" b="1" dirty="0"/>
              <a:t>size() → O(1)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vi-VN" dirty="0"/>
              <a:t>   </a:t>
            </a:r>
            <a:r>
              <a:rPr lang="en-US" dirty="0"/>
              <a:t>Simply returns count, which is a constant-time lookup.</a:t>
            </a:r>
          </a:p>
          <a:p>
            <a:r>
              <a:rPr lang="en-US" b="1" dirty="0" err="1"/>
              <a:t>isEmpty</a:t>
            </a:r>
            <a:r>
              <a:rPr lang="en-US" b="1" dirty="0"/>
              <a:t>() → O(1)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vi-VN" dirty="0"/>
              <a:t>   </a:t>
            </a:r>
            <a:r>
              <a:rPr lang="en-US" dirty="0"/>
              <a:t>Checks if count == 0, which is a constant-time operation.</a:t>
            </a:r>
          </a:p>
          <a:p>
            <a:r>
              <a:rPr lang="en-US" b="1" dirty="0"/>
              <a:t>push(obj) → O(1)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vi-VN" dirty="0"/>
              <a:t>   </a:t>
            </a:r>
            <a:r>
              <a:rPr lang="en-US" dirty="0"/>
              <a:t>Assigning obj to data[count] and incrementing count are constant-time operations.</a:t>
            </a:r>
          </a:p>
          <a:p>
            <a:r>
              <a:rPr lang="en-US" b="1" dirty="0"/>
              <a:t>pop() → O(1)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vi-VN" dirty="0"/>
              <a:t>   </a:t>
            </a:r>
            <a:r>
              <a:rPr lang="en-US" dirty="0"/>
              <a:t>Decrements count and returns data[count], both of which take constant time.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A6AB6-5BBF-46A3-830D-CC31A12677B3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2582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capped-capacity stack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(fixed-size array stack) is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fast but limited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because it cannot grow dynamically.</a:t>
            </a:r>
          </a:p>
          <a:p>
            <a:pPr marL="342900" marR="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Two common strategies allow an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array-based stack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to grow when it reaches capacity:</a:t>
            </a:r>
          </a:p>
          <a:p>
            <a:pPr marL="742950" marR="0" lvl="1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Incremental Strategy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→ Increase the array size by a constant c when full.</a:t>
            </a:r>
          </a:p>
          <a:p>
            <a:pPr marL="742950" marR="0" lvl="1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Doubling Strategy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→ Double the size of the array when full.</a:t>
            </a:r>
          </a:p>
          <a:p>
            <a:pPr marL="342900" marR="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Challenges of Expanding Stacks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Arrays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cannot be resized dynamically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so a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new larger array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must be created.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All elements must be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copied over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to the new array, which takes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8395D-4A6C-4B89-AE76-7C26F2891DF7}" type="slidenum">
              <a:rPr lang="en-AU" smtClean="0"/>
              <a:t>24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685081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Stack Initialization: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stack starts with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 fixed capacity (e.g., 20 elements)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742950" marR="0" lvl="1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It tracks the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number of elements (count)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and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total capacity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Push Operation and Expansion: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If the stack is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not full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inserting an element (push()) is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O(1)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742950" marR="0" lvl="1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If the stack is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full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it must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expand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</a:p>
          <a:p>
            <a:pPr marL="1143000" marR="0" lvl="2" indent="-228600">
              <a:lnSpc>
                <a:spcPct val="115000"/>
              </a:lnSpc>
              <a:buFont typeface="Wingdings" panose="05000000000000000000" pitchFamily="2" charset="2"/>
              <a:buChar char=""/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Incremental Strategy: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capacity + c (adds a fixed amount).</a:t>
            </a:r>
          </a:p>
          <a:p>
            <a:pPr marL="1143000" marR="0" lvl="2" indent="-228600">
              <a:lnSpc>
                <a:spcPct val="115000"/>
              </a:lnSpc>
              <a:buFont typeface="Wingdings" panose="05000000000000000000" pitchFamily="2" charset="2"/>
              <a:buChar char=""/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Doubling Strategy: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capacity * 2 (doubles the size).</a:t>
            </a:r>
          </a:p>
          <a:p>
            <a:pPr marL="1143000" marR="0" lvl="2" indent="-228600">
              <a:lnSpc>
                <a:spcPct val="115000"/>
              </a:lnSpc>
              <a:buFont typeface="Wingdings" panose="05000000000000000000" pitchFamily="2" charset="2"/>
              <a:buChar char=""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new array is created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and all elements are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copied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over.</a:t>
            </a:r>
          </a:p>
          <a:p>
            <a:pPr marL="342900" marR="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Key Takeaways: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Incremental growth is inefficient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for large stacks (O(n²) over time).</a:t>
            </a:r>
          </a:p>
          <a:p>
            <a:pPr marL="742950" marR="0" lvl="1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Doubling growth is more efficient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(O(n), but amortized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O(1)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for each push).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Choosing the right strategy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depends on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memory availability and performance needs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A6AB6-5BBF-46A3-830D-CC31A12677B3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3191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Let's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compare incremental strategy and doubling strategy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/>
              <a:t>How do we analyze the efficiency of push operations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?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We analyze this by looking at the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total time T(n)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needed for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 push operations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b="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Amortized (average) analysis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Instead of analyzing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each individual push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we calculate the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total time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and distribute it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evenly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over all operations.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formula for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amortized time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of a push: </a:t>
            </a:r>
          </a:p>
          <a:p>
            <a:pPr marL="2286000" marR="0">
              <a:lnSpc>
                <a:spcPct val="115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T(n)/n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This helps us understand the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true cost per operation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over the long run.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8395D-4A6C-4B89-AE76-7C26F2891DF7}" type="slidenum">
              <a:rPr lang="en-AU" smtClean="0"/>
              <a:t>26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256731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6858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stack starts with a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fixed capacity (c = 5)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and expands by adding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 elements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each time it reaches capacity.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6858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Example: When the 5th push occurs, the stack reaches full capacity, requiring all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5 elements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to be copied into a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new array of size 10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(original size + c).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6858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This copying process repeats every time the stack is full, leading to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frequent memory reallocations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and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data transfers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6858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average cost per push can be calculated as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(5 + 5) / 5 ≈ 2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operations per push.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685800" algn="l"/>
              </a:tabLs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Key Question: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Does each push still run in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O(1)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time complexity, or does expansion make it worse?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A6AB6-5BBF-46A3-830D-CC31A12677B3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8624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If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5 more elements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are added, the 10th push triggers another expansion, copying all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10 elements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to a new array of size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15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(10 + 5).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cost per push continues increasing as the stack grows: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At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 = 10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the average cost per push is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(10 + 15) / 10 ≈ 2.5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At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 = 15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there have been 3 expansions, leading to an average cost of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3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per push.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At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 = 20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there have been 4 expansions, the cost per push increases further to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3.5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Conclusion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trend suggests that the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cost of pushing grows linearly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with the number of elements rather than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constant-time O(1)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Each expansion increases cost, making incremental resizing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inefficient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742950" marR="0" lvl="1" indent="-28575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More elements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→ More frequent copying → Higher cost per operation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A6AB6-5BBF-46A3-830D-CC31A12677B3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86240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6858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 compute the total cost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T(n)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of performing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 push operations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we analyze: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11430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Each push operation incurs an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O(1) time cost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except when expansion occurs.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11430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stack expands every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n/c times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and each expansion requires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copying all elements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from the old array to the new one.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11430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total work done follows a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summation pattern: c + 2c + 3c + ... + (n/c)c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11430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sum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 + 2 + 3 + ... + k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simplifies to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(k(k+1))/2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leading to a total cost of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O(n²).</a:t>
            </a:r>
            <a:endParaRPr lang="en-US" sz="1200" b="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1143000" algn="l"/>
              </a:tabLst>
            </a:pPr>
            <a:endParaRPr lang="en-US" sz="12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Conclusion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Incremental expansion leads to O(n²) total time.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This is inefficient compared to other strategies like doubling expansion.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8395D-4A6C-4B89-AE76-7C26F2891DF7}" type="slidenum">
              <a:rPr lang="en-AU" smtClean="0"/>
              <a:t>29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196737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 the previous week, we covered the </a:t>
            </a:r>
            <a:r>
              <a:rPr lang="en-US" b="1" dirty="0"/>
              <a:t>key algorithm concepts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including:</a:t>
            </a:r>
          </a:p>
          <a:p>
            <a:pPr marL="342900" marR="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What are Algorithms?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Step-by-step procedures for solving problems efficiently.</a:t>
            </a:r>
          </a:p>
          <a:p>
            <a:pPr marL="342900" marR="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Efficiency Analysis using Big-O Notation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Measures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time complexity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and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space complexity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to evaluate algorithm performance.</a:t>
            </a:r>
          </a:p>
          <a:p>
            <a:pPr marL="342900" marR="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Different Cases of Algorithm Complexity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Best-case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The most optimal performance scenario.</a:t>
            </a:r>
          </a:p>
          <a:p>
            <a:pPr marL="742950" marR="0" lvl="1" indent="-28575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Worst-case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The least efficient scenario.</a:t>
            </a:r>
          </a:p>
          <a:p>
            <a:pPr marL="742950" marR="0" lvl="1" indent="-28575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Average-case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Expected performance across different inputs.</a:t>
            </a:r>
          </a:p>
          <a:p>
            <a:pPr marL="342900" marR="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Choosing the Right Algorithm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Depends on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problem constraints, efficiency needs, and available resources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Recursion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 function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calling itself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to solve a problem.</a:t>
            </a:r>
          </a:p>
          <a:p>
            <a:pPr marL="742950" marR="0" lvl="1" indent="-28575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Types of recursion include:</a:t>
            </a:r>
          </a:p>
          <a:p>
            <a:pPr marL="1143000" marR="0" lvl="2" indent="-22860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Tail Recursion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Recursive call is the last operation.</a:t>
            </a:r>
          </a:p>
          <a:p>
            <a:pPr marL="1143000" marR="0" lvl="2" indent="-22860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Head Recursion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Recursive call happens before processing.</a:t>
            </a:r>
          </a:p>
          <a:p>
            <a:pPr marL="1143000" marR="0" lvl="2" indent="-22860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Tree Recursion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Multiple recursive calls within a function.</a:t>
            </a:r>
          </a:p>
          <a:p>
            <a:pPr marL="1143000" marR="0" lvl="2" indent="-22860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Nested Recursion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A recursive call inside another recursive call.</a:t>
            </a:r>
          </a:p>
          <a:p>
            <a:pPr marL="1143000" marR="0" lvl="2" indent="-228600">
              <a:lnSpc>
                <a:spcPct val="115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Indirect Recursion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Functions call each other in a circular manner.</a:t>
            </a:r>
          </a:p>
          <a:p>
            <a:pPr marL="1200150" marR="0" lvl="2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1143000" algn="l"/>
              </a:tabLst>
            </a:pP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8395D-4A6C-4B89-AE76-7C26F2891DF7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0562196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>
              <a:lnSpc>
                <a:spcPct val="115000"/>
              </a:lnSpc>
              <a:buSzPts val="1000"/>
              <a:buFont typeface="Symbol" panose="05050102010706020507" pitchFamily="18" charset="2"/>
              <a:buChar char=""/>
              <a:tabLst>
                <a:tab pos="6858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Total time for n push operations: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O(n²)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742950" marR="0" lvl="1" indent="-285750">
              <a:lnSpc>
                <a:spcPct val="115000"/>
              </a:lnSpc>
              <a:buSzPts val="1000"/>
              <a:buFont typeface="Courier New" panose="02070309020205020404" pitchFamily="49" charset="0"/>
              <a:buChar char="o"/>
              <a:tabLst>
                <a:tab pos="11430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 get the amortized cost per push, divide total time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T(n)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by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</a:p>
          <a:p>
            <a:pPr marL="1143000" marR="0" lvl="2" indent="-228600">
              <a:lnSpc>
                <a:spcPct val="115000"/>
              </a:lnSpc>
              <a:buSzPts val="1000"/>
              <a:buFont typeface="Wingdings" panose="05000000000000000000" pitchFamily="2" charset="2"/>
              <a:buChar char=""/>
              <a:tabLst>
                <a:tab pos="16002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T(n) / n = O(n) per push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742950" marR="0" lvl="1" indent="-285750">
              <a:lnSpc>
                <a:spcPct val="115000"/>
              </a:lnSpc>
              <a:buSzPts val="1000"/>
              <a:buFont typeface="Courier New" panose="02070309020205020404" pitchFamily="49" charset="0"/>
              <a:buChar char="o"/>
              <a:tabLst>
                <a:tab pos="11430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This means each push operation is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not truly O(1) but O(n) amortized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when using incremental expansion.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11430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Key issue: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As the stack grows, each push becomes increasingly expensive.</a:t>
            </a:r>
          </a:p>
          <a:p>
            <a:pPr marL="342900" marR="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endParaRPr lang="en-US" sz="12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Why is this bad?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US" sz="1200" b="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Each push becomes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progressively more expensive </a:t>
            </a:r>
            <a:r>
              <a:rPr lang="en-US" sz="1200" b="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due to frequent copying.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Not ideal for large dynamic stacks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8395D-4A6C-4B89-AE76-7C26F2891DF7}" type="slidenum">
              <a:rPr lang="en-AU" smtClean="0"/>
              <a:t>30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7857488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>
              <a:lnSpc>
                <a:spcPct val="115000"/>
              </a:lnSpc>
              <a:buSzPts val="1000"/>
              <a:buFont typeface="Symbol" panose="05050102010706020507" pitchFamily="18" charset="2"/>
              <a:buChar char=""/>
              <a:tabLst>
                <a:tab pos="6858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 stack with an initial capacity of 20 follows the doubling strategy.</a:t>
            </a:r>
          </a:p>
          <a:p>
            <a:pPr marL="742950" marR="0" lvl="1" indent="-285750">
              <a:lnSpc>
                <a:spcPct val="115000"/>
              </a:lnSpc>
              <a:buSzPts val="1000"/>
              <a:buFont typeface="Courier New" panose="02070309020205020404" pitchFamily="49" charset="0"/>
              <a:buChar char="o"/>
              <a:tabLst>
                <a:tab pos="11430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Elements are pushed into the stack without expansion until the 20th push.</a:t>
            </a:r>
          </a:p>
          <a:p>
            <a:pPr marL="742950" marR="0" lvl="1" indent="-285750">
              <a:lnSpc>
                <a:spcPct val="115000"/>
              </a:lnSpc>
              <a:buSzPts val="1000"/>
              <a:buFont typeface="Courier New" panose="02070309020205020404" pitchFamily="49" charset="0"/>
              <a:buChar char="o"/>
              <a:tabLst>
                <a:tab pos="11430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When full, the capacity is doubled, and all elements are copied to the new array.</a:t>
            </a:r>
          </a:p>
          <a:p>
            <a:pPr marL="742950" marR="0" lvl="1" indent="-285750">
              <a:lnSpc>
                <a:spcPct val="115000"/>
              </a:lnSpc>
              <a:buSzPts val="1000"/>
              <a:buFont typeface="Courier New" panose="02070309020205020404" pitchFamily="49" charset="0"/>
              <a:buChar char="o"/>
              <a:tabLst>
                <a:tab pos="11430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cost per push is calculated:</a:t>
            </a:r>
          </a:p>
          <a:p>
            <a:pPr marL="1143000" marR="0" lvl="2" indent="-228600">
              <a:lnSpc>
                <a:spcPct val="115000"/>
              </a:lnSpc>
              <a:buSzPts val="1000"/>
              <a:buFont typeface="Wingdings" panose="05000000000000000000" pitchFamily="2" charset="2"/>
              <a:buChar char=""/>
              <a:tabLst>
                <a:tab pos="16002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First 20 pushes: Cost = (20 + 20) / 20 ≈ 2</a:t>
            </a:r>
          </a:p>
          <a:p>
            <a:pPr marL="1143000" marR="0" lvl="2" indent="-228600">
              <a:lnSpc>
                <a:spcPct val="115000"/>
              </a:lnSpc>
              <a:buSzPts val="1000"/>
              <a:buFont typeface="Wingdings" panose="05000000000000000000" pitchFamily="2" charset="2"/>
              <a:buChar char=""/>
              <a:tabLst>
                <a:tab pos="16002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After 40 pushes: Cost = (40 + 40 + 20) / 40 ≈ 2.5</a:t>
            </a:r>
          </a:p>
          <a:p>
            <a:pPr marL="1143000" marR="0" lvl="2" indent="-22860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6002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After 80 pushes: Cost = (80 + 80 + 40 + 20) / 80 ≈ 2.75</a:t>
            </a:r>
          </a:p>
          <a:p>
            <a:pPr marL="342900" marR="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endParaRPr lang="en-US" sz="12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Observation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cost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converges to a small constant value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indicating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efficient performance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Doubling strategy is significantly more efficient than incremental growth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A6AB6-5BBF-46A3-830D-CC31A12677B3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86240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>
              <a:lnSpc>
                <a:spcPct val="115000"/>
              </a:lnSpc>
              <a:buSzPts val="1000"/>
              <a:buFont typeface="Symbol" panose="05050102010706020507" pitchFamily="18" charset="2"/>
              <a:buChar char=""/>
              <a:tabLst>
                <a:tab pos="6858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total work done to push all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elements includes:</a:t>
            </a:r>
          </a:p>
          <a:p>
            <a:pPr marL="742950" marR="0" lvl="1" indent="-285750">
              <a:lnSpc>
                <a:spcPct val="115000"/>
              </a:lnSpc>
              <a:buSzPts val="1000"/>
              <a:buFont typeface="Courier New" panose="02070309020205020404" pitchFamily="49" charset="0"/>
              <a:buChar char="o"/>
              <a:tabLst>
                <a:tab pos="11430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direct pushes.</a:t>
            </a:r>
          </a:p>
          <a:p>
            <a:pPr marL="742950" marR="0" lvl="1" indent="-285750">
              <a:lnSpc>
                <a:spcPct val="115000"/>
              </a:lnSpc>
              <a:buSzPts val="1000"/>
              <a:buFont typeface="Courier New" panose="02070309020205020404" pitchFamily="49" charset="0"/>
              <a:buChar char="o"/>
              <a:tabLst>
                <a:tab pos="11430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expansions, each involving copying elements.</a:t>
            </a:r>
          </a:p>
          <a:p>
            <a:pPr marL="742950" marR="0" lvl="1" indent="-285750">
              <a:lnSpc>
                <a:spcPct val="115000"/>
              </a:lnSpc>
              <a:buSzPts val="1000"/>
              <a:buFont typeface="Courier New" panose="02070309020205020404" pitchFamily="49" charset="0"/>
              <a:buChar char="o"/>
              <a:tabLst>
                <a:tab pos="1143000" algn="l"/>
              </a:tabLst>
            </a:pP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buSzPts val="1000"/>
              <a:buFont typeface="Symbol" panose="05050102010706020507" pitchFamily="18" charset="2"/>
              <a:buChar char=""/>
              <a:tabLst>
                <a:tab pos="6858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summation follows a geometric series:</a:t>
            </a:r>
          </a:p>
          <a:p>
            <a:pPr marL="742950" marR="0" lvl="1" indent="-285750">
              <a:lnSpc>
                <a:spcPct val="115000"/>
              </a:lnSpc>
              <a:buSzPts val="1000"/>
              <a:buFont typeface="Courier New" panose="02070309020205020404" pitchFamily="49" charset="0"/>
              <a:buChar char="o"/>
              <a:tabLst>
                <a:tab pos="11430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Total work: T(n) = </a:t>
            </a:r>
            <a:r>
              <a:rPr lang="en-US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n+n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(1+1/2+1/4+...+1/2^(k−1))</a:t>
            </a:r>
          </a:p>
          <a:p>
            <a:pPr marL="742950" marR="0" lvl="1" indent="-285750">
              <a:lnSpc>
                <a:spcPct val="115000"/>
              </a:lnSpc>
              <a:buSzPts val="1000"/>
              <a:buFont typeface="Courier New" panose="02070309020205020404" pitchFamily="49" charset="0"/>
              <a:buChar char="o"/>
              <a:tabLst>
                <a:tab pos="11430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geometric series converges to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leading to T(n)&lt;3n</a:t>
            </a:r>
          </a:p>
          <a:p>
            <a:pPr marL="742950" marR="0" lvl="1" indent="-285750">
              <a:lnSpc>
                <a:spcPct val="115000"/>
              </a:lnSpc>
              <a:buSzPts val="1000"/>
              <a:buFont typeface="Courier New" panose="02070309020205020404" pitchFamily="49" charset="0"/>
              <a:buChar char="o"/>
              <a:tabLst>
                <a:tab pos="1143000" algn="l"/>
              </a:tabLst>
            </a:pP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buSzPts val="1000"/>
              <a:buFont typeface="Symbol" panose="05050102010706020507" pitchFamily="18" charset="2"/>
              <a:buChar char=""/>
              <a:tabLst>
                <a:tab pos="6858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amortized cost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of each push operation: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11430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T(n)/n=O(1), meaning each push operation is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effectively constant time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on average.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8395D-4A6C-4B89-AE76-7C26F2891DF7}" type="slidenum">
              <a:rPr lang="en-AU" smtClean="0"/>
              <a:t>32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2154372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>
              <a:lnSpc>
                <a:spcPct val="115000"/>
              </a:lnSpc>
              <a:buSzPts val="1000"/>
              <a:buFont typeface="Symbol" panose="05050102010706020507" pitchFamily="18" charset="2"/>
              <a:buChar char=""/>
              <a:tabLst>
                <a:tab pos="6858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Amortized Analysis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is a method to analyze the average time complexity of an operation over a sequence of operations, rather than a single operation.</a:t>
            </a:r>
          </a:p>
          <a:p>
            <a:pPr marL="342900" marR="0" lvl="0" indent="-342900">
              <a:lnSpc>
                <a:spcPct val="115000"/>
              </a:lnSpc>
              <a:buSzPts val="1000"/>
              <a:buFont typeface="Symbol" panose="05050102010706020507" pitchFamily="18" charset="2"/>
              <a:buChar char=""/>
              <a:tabLst>
                <a:tab pos="6858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Concept of “Banking Time”: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buSzPts val="1000"/>
              <a:buFont typeface="Courier New" panose="02070309020205020404" pitchFamily="49" charset="0"/>
              <a:buChar char="o"/>
              <a:tabLst>
                <a:tab pos="11430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For each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fast operation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save an extra unit of time, like putting money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 the bank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742950" marR="0" lvl="1" indent="-285750">
              <a:lnSpc>
                <a:spcPct val="115000"/>
              </a:lnSpc>
              <a:buSzPts val="1000"/>
              <a:buFont typeface="Courier New" panose="02070309020205020404" pitchFamily="49" charset="0"/>
              <a:buChar char="o"/>
              <a:tabLst>
                <a:tab pos="11430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When an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expensive operation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occurs, use the accumulated savings to pay for it.</a:t>
            </a:r>
          </a:p>
          <a:p>
            <a:pPr marL="342900" marR="0" lvl="0" indent="-342900">
              <a:lnSpc>
                <a:spcPct val="115000"/>
              </a:lnSpc>
              <a:buSzPts val="1000"/>
              <a:buFont typeface="Symbol" panose="05050102010706020507" pitchFamily="18" charset="2"/>
              <a:buChar char=""/>
              <a:tabLst>
                <a:tab pos="6858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Alternative Explanation: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buSzPts val="1000"/>
              <a:buFont typeface="Courier New" panose="02070309020205020404" pitchFamily="49" charset="0"/>
              <a:buChar char="o"/>
              <a:tabLst>
                <a:tab pos="11430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When performing an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expensive operation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instead of taking the full cost at once:</a:t>
            </a:r>
          </a:p>
          <a:p>
            <a:pPr marL="1143000" marR="0" lvl="2" indent="-228600">
              <a:lnSpc>
                <a:spcPct val="115000"/>
              </a:lnSpc>
              <a:buSzPts val="1000"/>
              <a:buFont typeface="Wingdings" panose="05000000000000000000" pitchFamily="2" charset="2"/>
              <a:buChar char=""/>
              <a:tabLst>
                <a:tab pos="16002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Pay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one unit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now.</a:t>
            </a:r>
          </a:p>
          <a:p>
            <a:pPr marL="1143000" marR="0" lvl="2" indent="-228600">
              <a:lnSpc>
                <a:spcPct val="115000"/>
              </a:lnSpc>
              <a:buSzPts val="1000"/>
              <a:buFont typeface="Wingdings" panose="05000000000000000000" pitchFamily="2" charset="2"/>
              <a:buChar char=""/>
              <a:tabLst>
                <a:tab pos="16002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Pay an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extra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unit over the next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operations.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685800" algn="l"/>
              </a:tabLst>
            </a:pPr>
            <a:r>
              <a:rPr lang="en-US" sz="12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This method helps in analyzing operations like </a:t>
            </a:r>
            <a:r>
              <a:rPr lang="en-US" sz="12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resizing arrays</a:t>
            </a:r>
            <a:r>
              <a:rPr lang="en-US" sz="12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or </a:t>
            </a:r>
            <a:r>
              <a:rPr lang="en-US" sz="12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self-balancing trees</a:t>
            </a:r>
            <a:r>
              <a:rPr lang="en-US" sz="12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where occasional expensive operations are offset by many cheap ones, leading to </a:t>
            </a:r>
            <a:r>
              <a:rPr lang="en-US" sz="12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O(1) amortized time complexity</a:t>
            </a:r>
            <a:r>
              <a:rPr lang="en-US" sz="12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in certain cases.</a:t>
            </a:r>
          </a:p>
          <a:p>
            <a:pPr defTabSz="966612"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A6AB6-5BBF-46A3-830D-CC31A12677B3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26465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Queue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is a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linear data structure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that follows the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FIFO (First-In, First-Out) principle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first element added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is the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first element removed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(similar to a line of people waiting).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Applications: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Job scheduling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(e.g., CPU scheduling).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Data buffering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in networks.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Breadth-First Search (BFS) in graph traversal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8395D-4A6C-4B89-AE76-7C26F2891DF7}" type="slidenum">
              <a:rPr lang="en-AU" smtClean="0"/>
              <a:t>34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7722713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What happens if the tail reaches the end of the array, but there’s still room at the front?</a:t>
            </a:r>
          </a:p>
          <a:p>
            <a:pPr marL="800100" marR="0" lvl="1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 a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simple array-based queue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the queue would be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considered full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even if there is space at the front.</a:t>
            </a:r>
          </a:p>
          <a:p>
            <a:pPr marL="800100" marR="0" lvl="1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issue arises because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enqueue always happens at the tail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and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dequeue happens at the head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leading to unused space at the front after multiple dequeues.</a:t>
            </a:r>
          </a:p>
          <a:p>
            <a:pPr marL="800100" marR="0" lvl="1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Solution: Circular Queue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→ Instead of shifting elements, the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tail wraps around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to the beginning when it reaches the end.</a:t>
            </a:r>
          </a:p>
          <a:p>
            <a:pPr marL="800100" marR="0" lvl="1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This ensures continuous memory usage and avoids unnecessary copying.</a:t>
            </a:r>
          </a:p>
          <a:p>
            <a:pPr marL="800100" marR="0" lvl="1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Is the queue full in this situation?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  <a:tab pos="685800" algn="l"/>
              </a:tabLs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 a simple queue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yes—it appears full because the tail is at the last index.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  <a:tab pos="685800" algn="l"/>
              </a:tabLs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 a circular queue, no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because we can insert at the empty front slots.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  <a:tab pos="6858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queue is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only truly full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when (tail + 1) % capacity == head, meaning no free space exists.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A6AB6-5BBF-46A3-830D-CC31A12677B3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2713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Amortized</a:t>
            </a:r>
            <a:r>
              <a:rPr lang="en-US" baseline="0" dirty="0"/>
              <a:t> runtime of enqueue is also O(1)</a:t>
            </a:r>
          </a:p>
          <a:p>
            <a:endParaRPr lang="en-US" baseline="0" dirty="0"/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Circular Queue Behavior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Wrap around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the queue when it reaches the end, reusing available space.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Expand the array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only when it is completely </a:t>
            </a:r>
            <a:r>
              <a:rPr lang="en-US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full.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Advantages of Circular Queues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Efficiently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utilizes memory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without shifting elements.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O(1) time complexity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for enqueue and dequeue operations.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A6AB6-5BBF-46A3-830D-CC31A12677B3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82640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AU" b="0" i="1" u="none" strike="noStrike" dirty="0">
                <a:solidFill>
                  <a:srgbClr val="000000"/>
                </a:solidFill>
                <a:effectLst/>
              </a:rPr>
              <a:t>This summarizes key data structures and concepts:</a:t>
            </a:r>
            <a:endParaRPr lang="en-AU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AU" b="1" i="0" u="none" strike="noStrike" dirty="0">
                <a:solidFill>
                  <a:srgbClr val="000000"/>
                </a:solidFill>
                <a:effectLst/>
              </a:rPr>
              <a:t>List:</a:t>
            </a: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 Arrays (fast access) and linked lists (dynamic allocation).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AU" b="1" i="0" u="none" strike="noStrike" dirty="0">
                <a:solidFill>
                  <a:srgbClr val="000000"/>
                </a:solidFill>
                <a:effectLst/>
              </a:rPr>
              <a:t>Graph:</a:t>
            </a: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 Uses adjacency lists or matrices, can be directed or undirected.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AU" b="1" i="0" u="none" strike="noStrike" dirty="0">
                <a:solidFill>
                  <a:srgbClr val="000000"/>
                </a:solidFill>
                <a:effectLst/>
              </a:rPr>
              <a:t>Tree:</a:t>
            </a: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 Hierarchical structure, includes binary trees and BSTs.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AU" b="1" i="0" u="none" strike="noStrike" dirty="0">
                <a:solidFill>
                  <a:srgbClr val="000000"/>
                </a:solidFill>
                <a:effectLst/>
              </a:rPr>
              <a:t>Stack:</a:t>
            </a: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 Follows </a:t>
            </a:r>
            <a:r>
              <a:rPr lang="en-AU" b="1" i="0" u="none" strike="noStrike" dirty="0">
                <a:solidFill>
                  <a:srgbClr val="000000"/>
                </a:solidFill>
                <a:effectLst/>
              </a:rPr>
              <a:t>LIFO</a:t>
            </a: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, supports push(), pop(), and resizing strategies.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AU" b="1" i="0" u="none" strike="noStrike" dirty="0">
                <a:solidFill>
                  <a:srgbClr val="000000"/>
                </a:solidFill>
                <a:effectLst/>
              </a:rPr>
              <a:t>Queue:</a:t>
            </a: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 Follows </a:t>
            </a:r>
            <a:r>
              <a:rPr lang="en-AU" b="1" i="0" u="none" strike="noStrike" dirty="0">
                <a:solidFill>
                  <a:srgbClr val="000000"/>
                </a:solidFill>
                <a:effectLst/>
              </a:rPr>
              <a:t>FIFO</a:t>
            </a: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, supports enqueue(), dequeue(), and circular queues.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AU" b="1" i="0" u="none" strike="noStrike" dirty="0">
                <a:solidFill>
                  <a:srgbClr val="000000"/>
                </a:solidFill>
                <a:effectLst/>
              </a:rPr>
              <a:t>Amortized Analysis:</a:t>
            </a: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 Helps </a:t>
            </a:r>
            <a:r>
              <a:rPr lang="en-AU" b="0" i="0" u="none" strike="noStrike" dirty="0" err="1">
                <a:solidFill>
                  <a:srgbClr val="000000"/>
                </a:solidFill>
                <a:effectLst/>
              </a:rPr>
              <a:t>analyze</a:t>
            </a: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en-AU" b="1" i="0" u="none" strike="noStrike" dirty="0">
                <a:solidFill>
                  <a:srgbClr val="000000"/>
                </a:solidFill>
                <a:effectLst/>
              </a:rPr>
              <a:t>average time complexity</a:t>
            </a: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. Doubling strategy achieves </a:t>
            </a:r>
            <a:r>
              <a:rPr lang="en-AU" b="1" i="0" u="none" strike="noStrike" dirty="0">
                <a:solidFill>
                  <a:srgbClr val="000000"/>
                </a:solidFill>
                <a:effectLst/>
              </a:rPr>
              <a:t>O(1) amortized time</a:t>
            </a: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8395D-4A6C-4B89-AE76-7C26F2891DF7}" type="slidenum">
              <a:rPr lang="en-AU" smtClean="0"/>
              <a:t>37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1915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Tx/>
              <a:buSzPts val="1000"/>
              <a:buFont typeface="Symbol" panose="05050102010706020507" pitchFamily="18" charset="2"/>
              <a:buNone/>
              <a:tabLst>
                <a:tab pos="457200" algn="l"/>
              </a:tabLst>
              <a:defRPr/>
            </a:pP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By the end of this lecture, students will gain:</a:t>
            </a:r>
            <a:endParaRPr lang="en-US" sz="12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Fundamental Understanding of Basic Data Structures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Covers essential concepts like arrays, linked lists, stacks, and queues.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Knowledge of Abstract Data Types (ADTs)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Understanding how ADTs define data structure operations abstractly.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Ability to Implement Stack and Queue Structures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Learning how to create and use stacks (LIFO) and queues (FIFO) effectively.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Comparison of Expansion Strategies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Analyzing different methods for handling dynamic data growth in structures.</a:t>
            </a:r>
          </a:p>
          <a:p>
            <a:pPr marL="457200" lvl="1" indent="0">
              <a:buFont typeface="Arial" panose="020B0604020202020204" pitchFamily="34" charset="0"/>
              <a:buNone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8395D-4A6C-4B89-AE76-7C26F2891DF7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867047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 this week,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focus on </a:t>
            </a:r>
            <a:r>
              <a:rPr lang="en-US" b="1" dirty="0"/>
              <a:t>Basic Data Structures</a:t>
            </a:r>
            <a:r>
              <a:rPr lang="en-US" dirty="0"/>
              <a:t> and </a:t>
            </a:r>
            <a:r>
              <a:rPr lang="en-US" b="1" dirty="0"/>
              <a:t>Abstract Data Types (ADTs)</a:t>
            </a:r>
            <a:r>
              <a:rPr lang="en-US" dirty="0"/>
              <a:t>, which are fundamental concepts in computer science and algorithm design.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8395D-4A6C-4B89-AE76-7C26F2891DF7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356292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66702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883" indent="-285725" defTabSz="966702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2898" indent="-228580" defTabSz="966702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057" indent="-228580" defTabSz="966702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217" indent="-228580" defTabSz="966702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376" indent="-228580" algn="ctr" defTabSz="96670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536" indent="-228580" algn="ctr" defTabSz="96670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8694" indent="-228580" algn="ctr" defTabSz="96670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5854" indent="-228580" algn="ctr" defTabSz="966702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730AA795-A7EB-3346-88CB-48994BB6DFE9}" type="slidenum">
              <a:rPr lang="en-US" sz="1200"/>
              <a:pPr/>
              <a:t>6</a:t>
            </a:fld>
            <a:endParaRPr lang="en-US" sz="1200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marL="0" marR="0" lvl="0" indent="0">
              <a:lnSpc>
                <a:spcPct val="115000"/>
              </a:lnSpc>
              <a:buFont typeface="+mj-lt"/>
              <a:buNone/>
            </a:pPr>
            <a:r>
              <a:rPr lang="en-US" sz="2800" dirty="0"/>
              <a:t>This slide covers </a:t>
            </a:r>
            <a:r>
              <a:rPr lang="en-US" sz="2800" b="1" dirty="0"/>
              <a:t>basic data structures</a:t>
            </a:r>
            <a:r>
              <a:rPr lang="en-US" sz="2800" dirty="0"/>
              <a:t>, which are fundamental ways to store and manage data efficiently.</a:t>
            </a:r>
          </a:p>
          <a:p>
            <a:pPr marL="0" marR="0" lvl="0" indent="0">
              <a:lnSpc>
                <a:spcPct val="115000"/>
              </a:lnSpc>
              <a:buFont typeface="+mj-lt"/>
              <a:buNone/>
            </a:pPr>
            <a:endParaRPr lang="en-US" sz="2800" dirty="0">
              <a:latin typeface="Times New Roman" charset="0"/>
            </a:endParaRPr>
          </a:p>
          <a:p>
            <a:pPr marL="342900" marR="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List-Based Structures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Array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Fixed-size, indexed collection of elements.</a:t>
            </a:r>
          </a:p>
          <a:p>
            <a:pPr marL="742950" marR="0" lvl="1" indent="-28575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Linked List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Dynamic collection of nodes linked together.</a:t>
            </a:r>
          </a:p>
          <a:p>
            <a:pPr marL="742950" marR="0" lvl="1" indent="-28575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String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Sequence of characters, often treated as a list of characters.</a:t>
            </a:r>
          </a:p>
          <a:p>
            <a:pPr marL="742950" marR="0" lvl="1" indent="-285750">
              <a:lnSpc>
                <a:spcPct val="115000"/>
              </a:lnSpc>
              <a:buFont typeface="Symbol" panose="05050102010706020507" pitchFamily="18" charset="2"/>
              <a:buChar char=""/>
            </a:pP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Stack and Queue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Stack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Follows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LIFO (Last In, First Out)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order.</a:t>
            </a:r>
          </a:p>
          <a:p>
            <a:pPr marL="742950" marR="0" lvl="1" indent="-28575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Queue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Follows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FIFO (First In, First Out)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order.</a:t>
            </a:r>
          </a:p>
          <a:p>
            <a:pPr marL="742950" marR="0" lvl="1" indent="-28575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Priority Queue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Elements are dequeued based on priority rather than order of insertion.</a:t>
            </a:r>
          </a:p>
          <a:p>
            <a:pPr marL="742950" marR="0" lvl="1" indent="-285750">
              <a:lnSpc>
                <a:spcPct val="115000"/>
              </a:lnSpc>
              <a:buFont typeface="Symbol" panose="05050102010706020507" pitchFamily="18" charset="2"/>
              <a:buChar char=""/>
            </a:pP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Advanced Structures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Graph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Represents relationships between elements using nodes and edges.</a:t>
            </a:r>
          </a:p>
          <a:p>
            <a:pPr marL="742950" marR="0" lvl="1" indent="-28575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Tree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A hierarchical structure with a root node and child nodes.</a:t>
            </a:r>
          </a:p>
          <a:p>
            <a:pPr marL="742950" marR="0" lvl="1" indent="-28575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Set and Dictionary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</a:p>
          <a:p>
            <a:pPr marL="1143000" marR="0" lvl="2" indent="-22860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Set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Unordered collection of unique elements.</a:t>
            </a:r>
          </a:p>
          <a:p>
            <a:pPr marL="1143000" marR="0" lvl="2" indent="-228600">
              <a:lnSpc>
                <a:spcPct val="115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Dictionary (Map)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Stores key-value pairs for fast lookup.</a:t>
            </a:r>
          </a:p>
          <a:p>
            <a:pPr marL="0" marR="0" lvl="0" indent="0">
              <a:lnSpc>
                <a:spcPct val="115000"/>
              </a:lnSpc>
              <a:buFont typeface="+mj-lt"/>
              <a:buNone/>
            </a:pPr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What is an Array?</a:t>
            </a:r>
          </a:p>
          <a:p>
            <a:pPr marL="800100" marR="0" lvl="1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Array 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is a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fixed-size, sequential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collection of items of the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same variable type 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that are stored at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contiguous memory locations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It is one of the most popular and simple data structures used in programming.</a:t>
            </a:r>
          </a:p>
          <a:p>
            <a:pPr marL="800100" marR="0" lvl="1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Basic terminologies of Array:</a:t>
            </a:r>
          </a:p>
          <a:p>
            <a:pPr marL="800100" marR="0" lvl="1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Array Index: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In an array, elements are identified by their indexes. Array index starts from 0.</a:t>
            </a:r>
          </a:p>
          <a:p>
            <a:pPr marL="800100" marR="0" lvl="1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Array element: 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Elements are items stored in an array and can be accessed by their index.</a:t>
            </a:r>
          </a:p>
          <a:p>
            <a:pPr marL="800100" marR="0" lvl="1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Array Length: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The length of an array is determined by the number of elements it can contain. </a:t>
            </a: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None/>
            </a:pP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8395D-4A6C-4B89-AE76-7C26F2891DF7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206104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Singly Linked List</a:t>
            </a:r>
            <a:r>
              <a:rPr lang="en-US" dirty="0"/>
              <a:t>: Each node points to the next node only.</a:t>
            </a:r>
          </a:p>
          <a:p>
            <a:endParaRPr lang="en-US" dirty="0"/>
          </a:p>
          <a:p>
            <a:pPr marL="342900" marR="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What is a Singly Linked List?</a:t>
            </a:r>
          </a:p>
          <a:p>
            <a:pPr marL="800100" marR="0" lvl="1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singly linked list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is a linear data structure where elements (nodes) are connected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sequentially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with each node pointing to the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next node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in the sequence. Unlike arrays, linked lists do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not use contiguous memory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800100" marR="0" lvl="1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Structure of a Node in a Singly Linked List: 2 parts</a:t>
            </a:r>
          </a:p>
          <a:p>
            <a:pPr marL="800100" marR="0" lvl="1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Data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– Stores the value.</a:t>
            </a:r>
          </a:p>
          <a:p>
            <a:pPr marL="800100" marR="0" lvl="1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Pointer (next)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– Points to the next node in the list.</a:t>
            </a:r>
          </a:p>
          <a:p>
            <a:pPr marL="800100" marR="0" lvl="1" indent="-342900">
              <a:lnSpc>
                <a:spcPct val="115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8395D-4A6C-4B89-AE76-7C26F2891DF7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415871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Doubly Linked List</a:t>
            </a:r>
            <a:r>
              <a:rPr lang="en-US" dirty="0"/>
              <a:t>: Each node has pointers to both </a:t>
            </a:r>
            <a:r>
              <a:rPr lang="en-US" b="1" dirty="0"/>
              <a:t>next</a:t>
            </a:r>
            <a:r>
              <a:rPr lang="en-US" dirty="0"/>
              <a:t> and </a:t>
            </a:r>
            <a:r>
              <a:rPr lang="en-US" b="1" dirty="0"/>
              <a:t>previous</a:t>
            </a:r>
            <a:r>
              <a:rPr lang="en-US" dirty="0"/>
              <a:t> nodes.</a:t>
            </a:r>
          </a:p>
          <a:p>
            <a:endParaRPr lang="en-US" dirty="0"/>
          </a:p>
          <a:p>
            <a:pPr marL="342900" marR="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What is a Doubly Linked List?</a:t>
            </a:r>
          </a:p>
          <a:p>
            <a:pPr marL="800100" marR="0" lvl="1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doubly linked list (DLL)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is a linear data structure where each node has two pointers:</a:t>
            </a:r>
          </a:p>
          <a:p>
            <a:pPr marL="1200150" marR="0" lvl="2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Prev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– Points to the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previous node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1200150" marR="0" lvl="2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Next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– Points to the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next node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800100" marR="0" lvl="1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Unlike a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singly linked list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a doubly linked list allows traversal in </a:t>
            </a: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both directions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800100" marR="0" lvl="1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Structure of a Node in a Doubly Linked List: 3 parts</a:t>
            </a:r>
          </a:p>
          <a:p>
            <a:pPr marL="800100" marR="0" lvl="1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Data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– Stores the value.</a:t>
            </a:r>
          </a:p>
          <a:p>
            <a:pPr marL="800100" marR="0" lvl="1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Prev Pointer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– Points to the previous node.</a:t>
            </a:r>
          </a:p>
          <a:p>
            <a:pPr marL="800100" marR="0" lvl="1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Next Pointer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– Points to the next node.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8395D-4A6C-4B89-AE76-7C26F2891DF7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22450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435" y="4406903"/>
            <a:ext cx="7772400" cy="608497"/>
          </a:xfrm>
        </p:spPr>
        <p:txBody>
          <a:bodyPr/>
          <a:lstStyle>
            <a:lvl1pPr algn="l">
              <a:defRPr sz="3600" b="1" cap="all"/>
            </a:lvl1pPr>
          </a:lstStyle>
          <a:p>
            <a:r>
              <a:rPr lang="en-AU" dirty="0"/>
              <a:t>MODULE Name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435" y="2906713"/>
            <a:ext cx="1545309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rgbClr val="BF2425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r>
              <a:rPr lang="en-AU" sz="2800" b="1" dirty="0">
                <a:solidFill>
                  <a:srgbClr val="BF2425"/>
                </a:solidFill>
              </a:rPr>
              <a:t>Topic X</a:t>
            </a:r>
            <a:endParaRPr lang="en-AU" sz="2800" b="1" dirty="0"/>
          </a:p>
        </p:txBody>
      </p:sp>
      <p:sp>
        <p:nvSpPr>
          <p:cNvPr id="4" name="Line 46"/>
          <p:cNvSpPr>
            <a:spLocks noChangeShapeType="1"/>
          </p:cNvSpPr>
          <p:nvPr/>
        </p:nvSpPr>
        <p:spPr bwMode="auto">
          <a:xfrm>
            <a:off x="729762" y="4406900"/>
            <a:ext cx="7772400" cy="0"/>
          </a:xfrm>
          <a:prstGeom prst="line">
            <a:avLst/>
          </a:prstGeom>
          <a:noFill/>
          <a:ln w="12700">
            <a:solidFill>
              <a:srgbClr val="C00000"/>
            </a:solidFill>
            <a:round/>
            <a:headEnd/>
            <a:tailEnd/>
          </a:ln>
          <a:effectLst/>
        </p:spPr>
        <p:txBody>
          <a:bodyPr lIns="36000" tIns="36000" rIns="36000" bIns="36000" anchor="ctr"/>
          <a:lstStyle/>
          <a:p>
            <a:pPr eaLnBrk="0" hangingPunct="0">
              <a:spcBef>
                <a:spcPct val="50000"/>
              </a:spcBef>
              <a:defRPr/>
            </a:pPr>
            <a:endParaRPr lang="en-GB" dirty="0">
              <a:ln>
                <a:solidFill>
                  <a:schemeClr val="bg1">
                    <a:lumMod val="50000"/>
                  </a:schemeClr>
                </a:solidFill>
              </a:ln>
              <a:latin typeface="Arial" charset="0"/>
              <a:cs typeface="+mn-cs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2267744" y="2906713"/>
            <a:ext cx="6234418" cy="1500187"/>
          </a:xfrm>
        </p:spPr>
        <p:txBody>
          <a:bodyPr anchor="b"/>
          <a:lstStyle>
            <a:lvl1pPr marL="0" indent="0">
              <a:buNone/>
              <a:defRPr sz="24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r>
              <a:rPr lang="en-AU" sz="2800" b="1" dirty="0"/>
              <a:t>Topic Name</a:t>
            </a:r>
          </a:p>
        </p:txBody>
      </p:sp>
    </p:spTree>
    <p:extLst>
      <p:ext uri="{BB962C8B-B14F-4D97-AF65-F5344CB8AC3E}">
        <p14:creationId xmlns:p14="http://schemas.microsoft.com/office/powerpoint/2010/main" val="3653209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ong Title and Non-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400" y="258763"/>
            <a:ext cx="6787368" cy="103938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br>
              <a:rPr lang="en-GB" dirty="0"/>
            </a:br>
            <a:r>
              <a:rPr lang="en-GB" dirty="0"/>
              <a:t>two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089" y="1571612"/>
            <a:ext cx="8516815" cy="4593692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Line 46"/>
          <p:cNvSpPr>
            <a:spLocks noChangeShapeType="1"/>
          </p:cNvSpPr>
          <p:nvPr/>
        </p:nvSpPr>
        <p:spPr bwMode="auto">
          <a:xfrm>
            <a:off x="1" y="1428736"/>
            <a:ext cx="6480251" cy="0"/>
          </a:xfrm>
          <a:prstGeom prst="line">
            <a:avLst/>
          </a:prstGeom>
          <a:noFill/>
          <a:ln w="12700">
            <a:solidFill>
              <a:srgbClr val="C00000"/>
            </a:solidFill>
            <a:round/>
            <a:headEnd/>
            <a:tailEnd/>
          </a:ln>
          <a:effectLst/>
        </p:spPr>
        <p:txBody>
          <a:bodyPr lIns="36000" tIns="36000" rIns="36000" bIns="36000" anchor="ctr"/>
          <a:lstStyle/>
          <a:p>
            <a:pPr eaLnBrk="0" hangingPunct="0">
              <a:spcBef>
                <a:spcPct val="50000"/>
              </a:spcBef>
              <a:defRPr/>
            </a:pPr>
            <a:endParaRPr lang="en-GB" dirty="0">
              <a:ln>
                <a:solidFill>
                  <a:schemeClr val="bg1">
                    <a:lumMod val="50000"/>
                  </a:schemeClr>
                </a:solidFill>
              </a:ln>
              <a:latin typeface="Arial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7631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ng Title and Non-bulleted Content with 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400" y="258763"/>
            <a:ext cx="6787368" cy="103938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br>
              <a:rPr lang="en-GB" dirty="0"/>
            </a:br>
            <a:r>
              <a:rPr lang="en-GB" dirty="0"/>
              <a:t>two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089" y="1571612"/>
            <a:ext cx="8516815" cy="4071966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Line 46"/>
          <p:cNvSpPr>
            <a:spLocks noChangeShapeType="1"/>
          </p:cNvSpPr>
          <p:nvPr/>
        </p:nvSpPr>
        <p:spPr bwMode="auto">
          <a:xfrm>
            <a:off x="1" y="1428736"/>
            <a:ext cx="6480251" cy="0"/>
          </a:xfrm>
          <a:prstGeom prst="line">
            <a:avLst/>
          </a:prstGeom>
          <a:noFill/>
          <a:ln w="12700">
            <a:solidFill>
              <a:srgbClr val="C00000"/>
            </a:solidFill>
            <a:round/>
            <a:headEnd/>
            <a:tailEnd/>
          </a:ln>
          <a:effectLst/>
        </p:spPr>
        <p:txBody>
          <a:bodyPr lIns="36000" tIns="36000" rIns="36000" bIns="36000" anchor="ctr"/>
          <a:lstStyle/>
          <a:p>
            <a:pPr eaLnBrk="0" hangingPunct="0">
              <a:spcBef>
                <a:spcPct val="50000"/>
              </a:spcBef>
              <a:defRPr/>
            </a:pPr>
            <a:endParaRPr lang="en-GB" dirty="0">
              <a:ln>
                <a:solidFill>
                  <a:schemeClr val="bg1">
                    <a:lumMod val="50000"/>
                  </a:schemeClr>
                </a:solidFill>
              </a:ln>
              <a:latin typeface="Arial" charset="0"/>
              <a:cs typeface="+mn-cs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0" hasCustomPrompt="1"/>
          </p:nvPr>
        </p:nvSpPr>
        <p:spPr>
          <a:xfrm>
            <a:off x="357158" y="5715016"/>
            <a:ext cx="8516815" cy="438588"/>
          </a:xfrm>
        </p:spPr>
        <p:txBody>
          <a:bodyPr/>
          <a:lstStyle>
            <a:lvl1pPr algn="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rgbClr val="C00000"/>
                </a:solidFill>
              </a:defRPr>
            </a:lvl1pPr>
          </a:lstStyle>
          <a:p>
            <a:pPr lvl="0"/>
            <a:r>
              <a:rPr lang="en-GB" dirty="0"/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36776319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400" y="258763"/>
            <a:ext cx="5468815" cy="5469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6091" y="1082676"/>
            <a:ext cx="4188069" cy="5197475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4837" y="1082676"/>
            <a:ext cx="4188069" cy="5197475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Line 46"/>
          <p:cNvSpPr>
            <a:spLocks noChangeShapeType="1"/>
          </p:cNvSpPr>
          <p:nvPr/>
        </p:nvSpPr>
        <p:spPr bwMode="auto">
          <a:xfrm>
            <a:off x="1" y="911225"/>
            <a:ext cx="6480251" cy="0"/>
          </a:xfrm>
          <a:prstGeom prst="line">
            <a:avLst/>
          </a:prstGeom>
          <a:noFill/>
          <a:ln w="12700">
            <a:solidFill>
              <a:srgbClr val="C00000"/>
            </a:solidFill>
            <a:round/>
            <a:headEnd/>
            <a:tailEnd/>
          </a:ln>
          <a:effectLst/>
        </p:spPr>
        <p:txBody>
          <a:bodyPr lIns="36000" tIns="36000" rIns="36000" bIns="36000" anchor="ctr"/>
          <a:lstStyle/>
          <a:p>
            <a:pPr eaLnBrk="0" hangingPunct="0">
              <a:spcBef>
                <a:spcPct val="50000"/>
              </a:spcBef>
              <a:defRPr/>
            </a:pPr>
            <a:endParaRPr lang="en-GB" dirty="0">
              <a:ln>
                <a:solidFill>
                  <a:schemeClr val="bg1">
                    <a:lumMod val="50000"/>
                  </a:schemeClr>
                </a:solidFill>
              </a:ln>
              <a:latin typeface="Arial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4672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400" y="259200"/>
            <a:ext cx="8229600" cy="54694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2776"/>
            <a:ext cx="4040066" cy="7620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71" y="1412776"/>
            <a:ext cx="4041531" cy="7620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71" y="2174875"/>
            <a:ext cx="4041531" cy="395128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Line 46"/>
          <p:cNvSpPr>
            <a:spLocks noChangeShapeType="1"/>
          </p:cNvSpPr>
          <p:nvPr/>
        </p:nvSpPr>
        <p:spPr bwMode="auto">
          <a:xfrm>
            <a:off x="1" y="911225"/>
            <a:ext cx="6480251" cy="0"/>
          </a:xfrm>
          <a:prstGeom prst="line">
            <a:avLst/>
          </a:prstGeom>
          <a:noFill/>
          <a:ln w="12700">
            <a:solidFill>
              <a:srgbClr val="C00000"/>
            </a:solidFill>
            <a:round/>
            <a:headEnd/>
            <a:tailEnd/>
          </a:ln>
          <a:effectLst/>
        </p:spPr>
        <p:txBody>
          <a:bodyPr lIns="36000" tIns="36000" rIns="36000" bIns="36000" anchor="ctr"/>
          <a:lstStyle/>
          <a:p>
            <a:pPr eaLnBrk="0" hangingPunct="0">
              <a:spcBef>
                <a:spcPct val="50000"/>
              </a:spcBef>
              <a:defRPr/>
            </a:pPr>
            <a:endParaRPr lang="en-GB" dirty="0">
              <a:ln>
                <a:solidFill>
                  <a:schemeClr val="bg1">
                    <a:lumMod val="50000"/>
                  </a:schemeClr>
                </a:solidFill>
              </a:ln>
              <a:latin typeface="Arial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93282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095374"/>
            <a:ext cx="3008435" cy="733425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538" y="1095375"/>
            <a:ext cx="5111262" cy="5030788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828801"/>
            <a:ext cx="3008435" cy="4297363"/>
          </a:xfrm>
        </p:spPr>
        <p:txBody>
          <a:bodyPr/>
          <a:lstStyle>
            <a:lvl1pPr marL="0" indent="0"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356400" y="258763"/>
            <a:ext cx="5880275" cy="54694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65083" tIns="26986" rIns="65083" bIns="26986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0">
                <a:solidFill>
                  <a:srgbClr val="7F7F7F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7F7F7F"/>
                </a:solidFill>
                <a:latin typeface="Verdan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7F7F7F"/>
                </a:solidFill>
                <a:latin typeface="Verdan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7F7F7F"/>
                </a:solidFill>
                <a:latin typeface="Verdan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7F7F7F"/>
                </a:solidFill>
                <a:latin typeface="Verdana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99"/>
                </a:solidFill>
                <a:latin typeface="Verdana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99"/>
                </a:solidFill>
                <a:latin typeface="Verdana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99"/>
                </a:solidFill>
                <a:latin typeface="Verdana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99"/>
                </a:solidFill>
                <a:latin typeface="Verdana" pitchFamily="34" charset="0"/>
              </a:defRPr>
            </a:lvl9pPr>
          </a:lstStyle>
          <a:p>
            <a:pPr>
              <a:buNone/>
            </a:pPr>
            <a:r>
              <a:rPr lang="en-US" kern="0" dirty="0"/>
              <a:t>Click to edit Master title style</a:t>
            </a:r>
            <a:endParaRPr lang="en-GB" kern="0" dirty="0"/>
          </a:p>
        </p:txBody>
      </p:sp>
      <p:sp>
        <p:nvSpPr>
          <p:cNvPr id="6" name="Line 46"/>
          <p:cNvSpPr>
            <a:spLocks noChangeShapeType="1"/>
          </p:cNvSpPr>
          <p:nvPr/>
        </p:nvSpPr>
        <p:spPr bwMode="auto">
          <a:xfrm>
            <a:off x="1" y="911225"/>
            <a:ext cx="6480251" cy="0"/>
          </a:xfrm>
          <a:prstGeom prst="line">
            <a:avLst/>
          </a:prstGeom>
          <a:noFill/>
          <a:ln w="12700">
            <a:solidFill>
              <a:srgbClr val="C00000"/>
            </a:solidFill>
            <a:round/>
            <a:headEnd/>
            <a:tailEnd/>
          </a:ln>
          <a:effectLst/>
        </p:spPr>
        <p:txBody>
          <a:bodyPr lIns="36000" tIns="36000" rIns="36000" bIns="36000" anchor="ctr"/>
          <a:lstStyle/>
          <a:p>
            <a:pPr eaLnBrk="0" hangingPunct="0">
              <a:spcBef>
                <a:spcPct val="50000"/>
              </a:spcBef>
              <a:defRPr/>
            </a:pPr>
            <a:endParaRPr lang="en-GB" dirty="0">
              <a:ln>
                <a:solidFill>
                  <a:schemeClr val="bg1">
                    <a:lumMod val="50000"/>
                  </a:schemeClr>
                </a:solidFill>
              </a:ln>
              <a:latin typeface="Arial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39530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166" y="4881952"/>
            <a:ext cx="5486400" cy="485386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166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166" y="5367338"/>
            <a:ext cx="5486400" cy="804862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Line 46"/>
          <p:cNvSpPr>
            <a:spLocks noChangeShapeType="1"/>
          </p:cNvSpPr>
          <p:nvPr/>
        </p:nvSpPr>
        <p:spPr bwMode="auto">
          <a:xfrm>
            <a:off x="1784839" y="5368925"/>
            <a:ext cx="5495192" cy="0"/>
          </a:xfrm>
          <a:prstGeom prst="line">
            <a:avLst/>
          </a:prstGeom>
          <a:noFill/>
          <a:ln w="12700">
            <a:solidFill>
              <a:srgbClr val="C00000"/>
            </a:solidFill>
            <a:round/>
            <a:headEnd/>
            <a:tailEnd/>
          </a:ln>
          <a:effectLst/>
        </p:spPr>
        <p:txBody>
          <a:bodyPr lIns="36000" tIns="36000" rIns="36000" bIns="36000" anchor="ctr"/>
          <a:lstStyle/>
          <a:p>
            <a:pPr eaLnBrk="0" hangingPunct="0">
              <a:spcBef>
                <a:spcPct val="50000"/>
              </a:spcBef>
              <a:defRPr/>
            </a:pPr>
            <a:endParaRPr lang="en-GB" dirty="0">
              <a:ln>
                <a:solidFill>
                  <a:schemeClr val="bg1">
                    <a:lumMod val="50000"/>
                  </a:schemeClr>
                </a:solidFill>
              </a:ln>
              <a:latin typeface="Arial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10727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400" y="258763"/>
            <a:ext cx="5354515" cy="5469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Line 46"/>
          <p:cNvSpPr>
            <a:spLocks noChangeShapeType="1"/>
          </p:cNvSpPr>
          <p:nvPr/>
        </p:nvSpPr>
        <p:spPr bwMode="auto">
          <a:xfrm>
            <a:off x="1" y="911225"/>
            <a:ext cx="6480251" cy="0"/>
          </a:xfrm>
          <a:prstGeom prst="line">
            <a:avLst/>
          </a:prstGeom>
          <a:noFill/>
          <a:ln w="12700">
            <a:solidFill>
              <a:srgbClr val="C00000"/>
            </a:solidFill>
            <a:round/>
            <a:headEnd/>
            <a:tailEnd/>
          </a:ln>
          <a:effectLst/>
        </p:spPr>
        <p:txBody>
          <a:bodyPr lIns="36000" tIns="36000" rIns="36000" bIns="36000" anchor="ctr"/>
          <a:lstStyle/>
          <a:p>
            <a:pPr eaLnBrk="0" hangingPunct="0">
              <a:spcBef>
                <a:spcPct val="50000"/>
              </a:spcBef>
              <a:defRPr/>
            </a:pPr>
            <a:endParaRPr lang="en-GB" dirty="0">
              <a:ln>
                <a:solidFill>
                  <a:schemeClr val="bg1">
                    <a:lumMod val="50000"/>
                  </a:schemeClr>
                </a:solidFill>
              </a:ln>
              <a:latin typeface="Arial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35466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49025" y="1076328"/>
            <a:ext cx="623880" cy="52038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1886" y="258766"/>
            <a:ext cx="6415454" cy="60213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09579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1828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Sub-Hea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14413" y="3239248"/>
            <a:ext cx="6715173" cy="546942"/>
          </a:xfrm>
        </p:spPr>
        <p:txBody>
          <a:bodyPr/>
          <a:lstStyle>
            <a:lvl1pPr algn="ctr">
              <a:defRPr sz="3200" b="1" cap="none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4" name="Line 46"/>
          <p:cNvSpPr>
            <a:spLocks noChangeShapeType="1"/>
          </p:cNvSpPr>
          <p:nvPr/>
        </p:nvSpPr>
        <p:spPr bwMode="auto">
          <a:xfrm>
            <a:off x="729762" y="4406900"/>
            <a:ext cx="7772400" cy="0"/>
          </a:xfrm>
          <a:prstGeom prst="line">
            <a:avLst/>
          </a:prstGeom>
          <a:noFill/>
          <a:ln w="12700">
            <a:solidFill>
              <a:srgbClr val="C00000"/>
            </a:solidFill>
            <a:round/>
            <a:headEnd/>
            <a:tailEnd/>
          </a:ln>
          <a:effectLst/>
        </p:spPr>
        <p:txBody>
          <a:bodyPr lIns="36000" tIns="36000" rIns="36000" bIns="36000" anchor="ctr"/>
          <a:lstStyle/>
          <a:p>
            <a:pPr eaLnBrk="0" hangingPunct="0">
              <a:spcBef>
                <a:spcPct val="50000"/>
              </a:spcBef>
              <a:defRPr/>
            </a:pPr>
            <a:endParaRPr lang="en-GB" dirty="0">
              <a:ln>
                <a:solidFill>
                  <a:schemeClr val="bg1">
                    <a:lumMod val="50000"/>
                  </a:schemeClr>
                </a:solidFill>
              </a:ln>
              <a:latin typeface="Arial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3209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22759" y="1099323"/>
            <a:ext cx="7373938" cy="820738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22759" y="2492896"/>
            <a:ext cx="7924800" cy="3939654"/>
          </a:xfrm>
        </p:spPr>
        <p:txBody>
          <a:bodyPr tIns="45720" bIns="45720"/>
          <a:lstStyle>
            <a:lvl1pPr marL="0" indent="0">
              <a:buFont typeface="Wingdings" charset="0"/>
              <a:buNone/>
              <a:defRPr sz="2800"/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7" name="Line 46"/>
          <p:cNvSpPr>
            <a:spLocks noChangeShapeType="1"/>
          </p:cNvSpPr>
          <p:nvPr/>
        </p:nvSpPr>
        <p:spPr bwMode="auto">
          <a:xfrm>
            <a:off x="722759" y="2132856"/>
            <a:ext cx="7020272" cy="0"/>
          </a:xfrm>
          <a:prstGeom prst="line">
            <a:avLst/>
          </a:prstGeom>
          <a:noFill/>
          <a:ln w="12700">
            <a:solidFill>
              <a:srgbClr val="C00000"/>
            </a:solidFill>
            <a:round/>
            <a:headEnd/>
            <a:tailEnd/>
          </a:ln>
          <a:effectLst/>
        </p:spPr>
        <p:txBody>
          <a:bodyPr lIns="36000" tIns="36000" rIns="36000" bIns="36000" anchor="ctr"/>
          <a:lstStyle/>
          <a:p>
            <a:pPr eaLnBrk="0" hangingPunct="0">
              <a:spcBef>
                <a:spcPct val="50000"/>
              </a:spcBef>
              <a:defRPr/>
            </a:pPr>
            <a:endParaRPr lang="en-GB" dirty="0">
              <a:ln>
                <a:solidFill>
                  <a:schemeClr val="bg1">
                    <a:lumMod val="50000"/>
                  </a:schemeClr>
                </a:solidFill>
              </a:ln>
              <a:latin typeface="Arial" charset="0"/>
              <a:cs typeface="+mn-cs"/>
            </a:endParaRPr>
          </a:p>
        </p:txBody>
      </p:sp>
      <p:pic>
        <p:nvPicPr>
          <p:cNvPr id="6" name="Picture 7" descr="ppt-header"/>
          <p:cNvPicPr>
            <a:picLocks noChangeAspect="1" noChangeArrowheads="1"/>
          </p:cNvPicPr>
          <p:nvPr/>
        </p:nvPicPr>
        <p:blipFill>
          <a:blip r:embed="rId2" cstate="print"/>
          <a:srcRect r="20804"/>
          <a:stretch>
            <a:fillRect/>
          </a:stretch>
        </p:blipFill>
        <p:spPr bwMode="auto">
          <a:xfrm>
            <a:off x="1902070" y="0"/>
            <a:ext cx="7241931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Oval 36"/>
          <p:cNvSpPr>
            <a:spLocks noChangeArrowheads="1"/>
          </p:cNvSpPr>
          <p:nvPr/>
        </p:nvSpPr>
        <p:spPr bwMode="auto">
          <a:xfrm>
            <a:off x="4331677" y="6521451"/>
            <a:ext cx="219808" cy="238125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36000" tIns="36000" rIns="36000" bIns="36000" anchor="ctr"/>
          <a:lstStyle/>
          <a:p>
            <a:pPr algn="ctr" eaLnBrk="0" hangingPunct="0">
              <a:buNone/>
              <a:defRPr/>
            </a:pPr>
            <a:fld id="{3E8F2A65-2DD6-4529-9FF7-3CBA8D703A1E}" type="slidenum">
              <a:rPr lang="en-GB" sz="800" b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pPr algn="ctr" eaLnBrk="0" hangingPunct="0">
                <a:buNone/>
                <a:defRPr/>
              </a:pPr>
              <a:t>‹#›</a:t>
            </a:fld>
            <a:endParaRPr lang="en-GB" sz="800" b="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8656" y="6471235"/>
            <a:ext cx="2771043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buNone/>
              <a:defRPr/>
            </a:pPr>
            <a:r>
              <a:rPr lang="en-AU" sz="800" b="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Water and Wastewater</a:t>
            </a:r>
            <a:r>
              <a:rPr lang="en-AU" sz="800" b="0" baseline="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Treatment Fundamentals</a:t>
            </a:r>
            <a:endParaRPr lang="en-AU" sz="800" b="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  <a:defRPr/>
            </a:pPr>
            <a:r>
              <a:rPr lang="en-AU" sz="800" b="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Unit 2</a:t>
            </a:r>
            <a:r>
              <a:rPr lang="en-AU" sz="800" b="0" baseline="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– Part 1</a:t>
            </a:r>
            <a:endParaRPr lang="en-AU" sz="800" b="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556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400" y="258763"/>
            <a:ext cx="5407269" cy="5469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Line 46"/>
          <p:cNvSpPr>
            <a:spLocks noChangeShapeType="1"/>
          </p:cNvSpPr>
          <p:nvPr/>
        </p:nvSpPr>
        <p:spPr bwMode="auto">
          <a:xfrm>
            <a:off x="1" y="911225"/>
            <a:ext cx="6480251" cy="0"/>
          </a:xfrm>
          <a:prstGeom prst="line">
            <a:avLst/>
          </a:prstGeom>
          <a:noFill/>
          <a:ln w="12700">
            <a:solidFill>
              <a:srgbClr val="C00000"/>
            </a:solidFill>
            <a:round/>
            <a:headEnd/>
            <a:tailEnd/>
          </a:ln>
          <a:effectLst/>
        </p:spPr>
        <p:txBody>
          <a:bodyPr lIns="36000" tIns="36000" rIns="36000" bIns="36000" anchor="ctr"/>
          <a:lstStyle/>
          <a:p>
            <a:pPr eaLnBrk="0" hangingPunct="0">
              <a:spcBef>
                <a:spcPct val="50000"/>
              </a:spcBef>
              <a:defRPr/>
            </a:pPr>
            <a:endParaRPr lang="en-GB" dirty="0">
              <a:ln>
                <a:solidFill>
                  <a:schemeClr val="bg1">
                    <a:lumMod val="50000"/>
                  </a:schemeClr>
                </a:solidFill>
              </a:ln>
              <a:latin typeface="Arial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3444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400" y="258763"/>
            <a:ext cx="6787368" cy="5469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Line 46"/>
          <p:cNvSpPr>
            <a:spLocks noChangeShapeType="1"/>
          </p:cNvSpPr>
          <p:nvPr/>
        </p:nvSpPr>
        <p:spPr bwMode="auto">
          <a:xfrm>
            <a:off x="1" y="911225"/>
            <a:ext cx="6480251" cy="0"/>
          </a:xfrm>
          <a:prstGeom prst="line">
            <a:avLst/>
          </a:prstGeom>
          <a:noFill/>
          <a:ln w="12700">
            <a:solidFill>
              <a:srgbClr val="C00000"/>
            </a:solidFill>
            <a:round/>
            <a:headEnd/>
            <a:tailEnd/>
          </a:ln>
          <a:effectLst/>
        </p:spPr>
        <p:txBody>
          <a:bodyPr lIns="36000" tIns="36000" rIns="36000" bIns="36000" anchor="ctr"/>
          <a:lstStyle/>
          <a:p>
            <a:pPr eaLnBrk="0" hangingPunct="0">
              <a:spcBef>
                <a:spcPct val="50000"/>
              </a:spcBef>
              <a:defRPr/>
            </a:pPr>
            <a:endParaRPr lang="en-GB" dirty="0">
              <a:ln>
                <a:solidFill>
                  <a:schemeClr val="bg1">
                    <a:lumMod val="50000"/>
                  </a:schemeClr>
                </a:solidFill>
              </a:ln>
              <a:latin typeface="Arial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7631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Bulleted Content with 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400" y="258763"/>
            <a:ext cx="6787368" cy="5469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089" y="1154684"/>
            <a:ext cx="8516815" cy="44888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Line 46"/>
          <p:cNvSpPr>
            <a:spLocks noChangeShapeType="1"/>
          </p:cNvSpPr>
          <p:nvPr/>
        </p:nvSpPr>
        <p:spPr bwMode="auto">
          <a:xfrm>
            <a:off x="1" y="911225"/>
            <a:ext cx="6480251" cy="0"/>
          </a:xfrm>
          <a:prstGeom prst="line">
            <a:avLst/>
          </a:prstGeom>
          <a:noFill/>
          <a:ln w="12700">
            <a:solidFill>
              <a:srgbClr val="C00000"/>
            </a:solidFill>
            <a:round/>
            <a:headEnd/>
            <a:tailEnd/>
          </a:ln>
          <a:effectLst/>
        </p:spPr>
        <p:txBody>
          <a:bodyPr lIns="36000" tIns="36000" rIns="36000" bIns="36000" anchor="ctr"/>
          <a:lstStyle/>
          <a:p>
            <a:pPr eaLnBrk="0" hangingPunct="0">
              <a:spcBef>
                <a:spcPct val="50000"/>
              </a:spcBef>
              <a:defRPr/>
            </a:pPr>
            <a:endParaRPr lang="en-GB" dirty="0">
              <a:ln>
                <a:solidFill>
                  <a:schemeClr val="bg1">
                    <a:lumMod val="50000"/>
                  </a:schemeClr>
                </a:solidFill>
              </a:ln>
              <a:latin typeface="Arial" charset="0"/>
              <a:cs typeface="+mn-cs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0" hasCustomPrompt="1"/>
          </p:nvPr>
        </p:nvSpPr>
        <p:spPr>
          <a:xfrm>
            <a:off x="357158" y="5715016"/>
            <a:ext cx="8516815" cy="438588"/>
          </a:xfrm>
        </p:spPr>
        <p:txBody>
          <a:bodyPr/>
          <a:lstStyle>
            <a:lvl1pPr algn="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rgbClr val="C00000"/>
                </a:solidFill>
              </a:defRPr>
            </a:lvl1pPr>
          </a:lstStyle>
          <a:p>
            <a:pPr lvl="0"/>
            <a:r>
              <a:rPr lang="en-GB" dirty="0"/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3677631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ong Title and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400" y="258763"/>
            <a:ext cx="6787368" cy="103938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br>
              <a:rPr lang="en-GB" dirty="0"/>
            </a:br>
            <a:r>
              <a:rPr lang="en-GB" dirty="0"/>
              <a:t>two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089" y="1571612"/>
            <a:ext cx="8516815" cy="45936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Line 46"/>
          <p:cNvSpPr>
            <a:spLocks noChangeShapeType="1"/>
          </p:cNvSpPr>
          <p:nvPr/>
        </p:nvSpPr>
        <p:spPr bwMode="auto">
          <a:xfrm>
            <a:off x="1" y="1428736"/>
            <a:ext cx="6480251" cy="0"/>
          </a:xfrm>
          <a:prstGeom prst="line">
            <a:avLst/>
          </a:prstGeom>
          <a:noFill/>
          <a:ln w="12700">
            <a:solidFill>
              <a:srgbClr val="C00000"/>
            </a:solidFill>
            <a:round/>
            <a:headEnd/>
            <a:tailEnd/>
          </a:ln>
          <a:effectLst/>
        </p:spPr>
        <p:txBody>
          <a:bodyPr lIns="36000" tIns="36000" rIns="36000" bIns="36000" anchor="ctr"/>
          <a:lstStyle/>
          <a:p>
            <a:pPr eaLnBrk="0" hangingPunct="0">
              <a:spcBef>
                <a:spcPct val="50000"/>
              </a:spcBef>
              <a:defRPr/>
            </a:pPr>
            <a:endParaRPr lang="en-GB" dirty="0">
              <a:ln>
                <a:solidFill>
                  <a:schemeClr val="bg1">
                    <a:lumMod val="50000"/>
                  </a:schemeClr>
                </a:solidFill>
              </a:ln>
              <a:latin typeface="Arial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7631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ng Title and Bulleted Content with 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400" y="258763"/>
            <a:ext cx="6787368" cy="103938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br>
              <a:rPr lang="en-GB" dirty="0"/>
            </a:br>
            <a:r>
              <a:rPr lang="en-GB" dirty="0"/>
              <a:t>two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089" y="1571612"/>
            <a:ext cx="8516815" cy="40719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Line 46"/>
          <p:cNvSpPr>
            <a:spLocks noChangeShapeType="1"/>
          </p:cNvSpPr>
          <p:nvPr/>
        </p:nvSpPr>
        <p:spPr bwMode="auto">
          <a:xfrm>
            <a:off x="1" y="1428736"/>
            <a:ext cx="6480251" cy="0"/>
          </a:xfrm>
          <a:prstGeom prst="line">
            <a:avLst/>
          </a:prstGeom>
          <a:noFill/>
          <a:ln w="12700">
            <a:solidFill>
              <a:srgbClr val="C00000"/>
            </a:solidFill>
            <a:round/>
            <a:headEnd/>
            <a:tailEnd/>
          </a:ln>
          <a:effectLst/>
        </p:spPr>
        <p:txBody>
          <a:bodyPr lIns="36000" tIns="36000" rIns="36000" bIns="36000" anchor="ctr"/>
          <a:lstStyle/>
          <a:p>
            <a:pPr eaLnBrk="0" hangingPunct="0">
              <a:spcBef>
                <a:spcPct val="50000"/>
              </a:spcBef>
              <a:defRPr/>
            </a:pPr>
            <a:endParaRPr lang="en-GB" dirty="0">
              <a:ln>
                <a:solidFill>
                  <a:schemeClr val="bg1">
                    <a:lumMod val="50000"/>
                  </a:schemeClr>
                </a:solidFill>
              </a:ln>
              <a:latin typeface="Arial" charset="0"/>
              <a:cs typeface="+mn-cs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0" hasCustomPrompt="1"/>
          </p:nvPr>
        </p:nvSpPr>
        <p:spPr>
          <a:xfrm>
            <a:off x="357158" y="5715016"/>
            <a:ext cx="8516815" cy="438588"/>
          </a:xfrm>
        </p:spPr>
        <p:txBody>
          <a:bodyPr/>
          <a:lstStyle>
            <a:lvl1pPr algn="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rgbClr val="C00000"/>
                </a:solidFill>
              </a:defRPr>
            </a:lvl1pPr>
          </a:lstStyle>
          <a:p>
            <a:pPr lvl="0"/>
            <a:r>
              <a:rPr lang="en-GB" dirty="0"/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3677631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Non-bulleted Content with 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400" y="258763"/>
            <a:ext cx="6787368" cy="5469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Line 46"/>
          <p:cNvSpPr>
            <a:spLocks noChangeShapeType="1"/>
          </p:cNvSpPr>
          <p:nvPr/>
        </p:nvSpPr>
        <p:spPr bwMode="auto">
          <a:xfrm>
            <a:off x="1" y="911225"/>
            <a:ext cx="6480251" cy="0"/>
          </a:xfrm>
          <a:prstGeom prst="line">
            <a:avLst/>
          </a:prstGeom>
          <a:noFill/>
          <a:ln w="12700">
            <a:solidFill>
              <a:srgbClr val="C00000"/>
            </a:solidFill>
            <a:round/>
            <a:headEnd/>
            <a:tailEnd/>
          </a:ln>
          <a:effectLst/>
        </p:spPr>
        <p:txBody>
          <a:bodyPr lIns="36000" tIns="36000" rIns="36000" bIns="36000" anchor="ctr"/>
          <a:lstStyle/>
          <a:p>
            <a:pPr eaLnBrk="0" hangingPunct="0">
              <a:spcBef>
                <a:spcPct val="50000"/>
              </a:spcBef>
              <a:defRPr/>
            </a:pPr>
            <a:endParaRPr lang="en-GB" dirty="0">
              <a:ln>
                <a:solidFill>
                  <a:schemeClr val="bg1">
                    <a:lumMod val="50000"/>
                  </a:schemeClr>
                </a:solidFill>
              </a:ln>
              <a:latin typeface="Arial" charset="0"/>
              <a:cs typeface="+mn-cs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56089" y="1154684"/>
            <a:ext cx="8516815" cy="4488894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 hasCustomPrompt="1"/>
          </p:nvPr>
        </p:nvSpPr>
        <p:spPr>
          <a:xfrm>
            <a:off x="357158" y="5715016"/>
            <a:ext cx="8516815" cy="438588"/>
          </a:xfrm>
        </p:spPr>
        <p:txBody>
          <a:bodyPr/>
          <a:lstStyle>
            <a:lvl1pPr algn="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rgbClr val="C00000"/>
                </a:solidFill>
              </a:defRPr>
            </a:lvl1pPr>
          </a:lstStyle>
          <a:p>
            <a:pPr lvl="0"/>
            <a:r>
              <a:rPr lang="en-GB" dirty="0"/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1627056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2" descr="20%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6089" y="1154684"/>
            <a:ext cx="8516815" cy="50106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1" tIns="44447" rIns="90481" bIns="444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28" name="Rectangle 13" descr="20%"/>
          <p:cNvSpPr>
            <a:spLocks noGrp="1" noChangeArrowheads="1"/>
          </p:cNvSpPr>
          <p:nvPr>
            <p:ph type="title"/>
          </p:nvPr>
        </p:nvSpPr>
        <p:spPr bwMode="auto">
          <a:xfrm>
            <a:off x="356400" y="258763"/>
            <a:ext cx="5592244" cy="54694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65083" tIns="26986" rIns="65083" bIns="26986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060" name="Oval 36"/>
          <p:cNvSpPr>
            <a:spLocks noChangeArrowheads="1"/>
          </p:cNvSpPr>
          <p:nvPr/>
        </p:nvSpPr>
        <p:spPr bwMode="auto">
          <a:xfrm>
            <a:off x="4331677" y="6521451"/>
            <a:ext cx="219808" cy="238125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36000" tIns="36000" rIns="36000" bIns="36000" anchor="ctr"/>
          <a:lstStyle/>
          <a:p>
            <a:pPr algn="ctr" eaLnBrk="0" hangingPunct="0">
              <a:buNone/>
              <a:defRPr/>
            </a:pPr>
            <a:fld id="{3E8F2A65-2DD6-4529-9FF7-3CBA8D703A1E}" type="slidenum">
              <a:rPr lang="en-GB" sz="800" b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pPr algn="ctr" eaLnBrk="0" hangingPunct="0">
                <a:buNone/>
                <a:defRPr/>
              </a:pPr>
              <a:t>‹#›</a:t>
            </a:fld>
            <a:endParaRPr lang="en-GB" sz="800" b="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5536" y="6525344"/>
            <a:ext cx="381642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  <a:defRPr/>
            </a:pPr>
            <a:r>
              <a:rPr lang="en-AU" sz="800" b="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7011ICT Data Structures and Algorithms</a:t>
            </a:r>
            <a:r>
              <a:rPr lang="en-AU" sz="800" b="0" baseline="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– Module 2</a:t>
            </a:r>
            <a:r>
              <a:rPr lang="en-AU" sz="800" b="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en-AU" sz="800" b="0" baseline="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Basic Data Structures</a:t>
            </a:r>
            <a:endParaRPr lang="en-AU" sz="800" b="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646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92" r:id="rId18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0">
          <a:solidFill>
            <a:srgbClr val="0000FF"/>
          </a:solidFill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7F7F7F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7F7F7F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7F7F7F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7F7F7F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99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99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99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99"/>
          </a:solidFill>
          <a:latin typeface="Verdana" pitchFamily="34" charset="0"/>
        </a:defRPr>
      </a:lvl9pPr>
    </p:titleStyle>
    <p:bodyStyle>
      <a:lvl1pPr marL="182563" indent="-182563" algn="l" rtl="0" eaLnBrk="1" fontAlgn="base" hangingPunct="1">
        <a:lnSpc>
          <a:spcPct val="97000"/>
        </a:lnSpc>
        <a:spcBef>
          <a:spcPct val="39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33400" indent="-285750" algn="l" rtl="0" eaLnBrk="1" fontAlgn="base" hangingPunct="1">
        <a:lnSpc>
          <a:spcPct val="97000"/>
        </a:lnSpc>
        <a:spcBef>
          <a:spcPct val="39000"/>
        </a:spcBef>
        <a:spcAft>
          <a:spcPct val="0"/>
        </a:spcAft>
        <a:buSzPct val="100000"/>
        <a:buFont typeface="Arial" pitchFamily="34" charset="0"/>
        <a:buChar char="◦"/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1000125" indent="-284163" algn="l" rtl="0" eaLnBrk="1" fontAlgn="base" hangingPunct="1">
        <a:lnSpc>
          <a:spcPct val="97000"/>
        </a:lnSpc>
        <a:spcBef>
          <a:spcPct val="39000"/>
        </a:spcBef>
        <a:spcAft>
          <a:spcPct val="0"/>
        </a:spcAft>
        <a:buChar char="-"/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3pPr>
      <a:lvl4pPr marL="1468438" indent="-285750" algn="l" rtl="0" eaLnBrk="1" fontAlgn="base" hangingPunct="1">
        <a:lnSpc>
          <a:spcPct val="97000"/>
        </a:lnSpc>
        <a:spcBef>
          <a:spcPct val="39000"/>
        </a:spcBef>
        <a:spcAft>
          <a:spcPct val="0"/>
        </a:spcAft>
        <a:buSzPct val="60000"/>
        <a:buFont typeface="Wingdings" pitchFamily="2" charset="2"/>
        <a:buChar char="§"/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4pPr>
      <a:lvl5pPr marL="1879600" indent="-228600" algn="l" rtl="0" eaLnBrk="1" fontAlgn="base" hangingPunct="1">
        <a:spcBef>
          <a:spcPct val="20000"/>
        </a:spcBef>
        <a:spcAft>
          <a:spcPct val="0"/>
        </a:spcAft>
        <a:buSzPct val="60000"/>
        <a:buFont typeface="Wingdings" pitchFamily="2" charset="2"/>
        <a:buChar char="Ø"/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2336800" indent="-228600" algn="l" rtl="0" eaLnBrk="1" fontAlgn="base" hangingPunct="1">
        <a:spcBef>
          <a:spcPct val="20000"/>
        </a:spcBef>
        <a:spcAft>
          <a:spcPct val="0"/>
        </a:spcAft>
        <a:buChar char="-"/>
        <a:defRPr sz="1600">
          <a:solidFill>
            <a:srgbClr val="000099"/>
          </a:solidFill>
          <a:latin typeface="+mn-lt"/>
        </a:defRPr>
      </a:lvl6pPr>
      <a:lvl7pPr marL="2794000" indent="-228600" algn="l" rtl="0" eaLnBrk="1" fontAlgn="base" hangingPunct="1">
        <a:spcBef>
          <a:spcPct val="20000"/>
        </a:spcBef>
        <a:spcAft>
          <a:spcPct val="0"/>
        </a:spcAft>
        <a:buChar char="-"/>
        <a:defRPr sz="1600">
          <a:solidFill>
            <a:srgbClr val="000099"/>
          </a:solidFill>
          <a:latin typeface="+mn-lt"/>
        </a:defRPr>
      </a:lvl7pPr>
      <a:lvl8pPr marL="3251200" indent="-228600" algn="l" rtl="0" eaLnBrk="1" fontAlgn="base" hangingPunct="1">
        <a:spcBef>
          <a:spcPct val="20000"/>
        </a:spcBef>
        <a:spcAft>
          <a:spcPct val="0"/>
        </a:spcAft>
        <a:buChar char="-"/>
        <a:defRPr sz="1600">
          <a:solidFill>
            <a:srgbClr val="000099"/>
          </a:solidFill>
          <a:latin typeface="+mn-lt"/>
        </a:defRPr>
      </a:lvl8pPr>
      <a:lvl9pPr marL="3708400" indent="-228600" algn="l" rtl="0" eaLnBrk="1" fontAlgn="base" hangingPunct="1">
        <a:spcBef>
          <a:spcPct val="20000"/>
        </a:spcBef>
        <a:spcAft>
          <a:spcPct val="0"/>
        </a:spcAft>
        <a:buChar char="-"/>
        <a:defRPr sz="1600">
          <a:solidFill>
            <a:srgbClr val="000099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image" Target="../media/image5.png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image" Target="../media/image6.png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image" Target="../media/image7.png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image" Target="../media/image8.png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image" Target="../media/image9.png"/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image" Target="../media/image10.png"/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image" Target="../media/image11.png"/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7" Type="http://schemas.openxmlformats.org/officeDocument/2006/relationships/image" Target="../media/image13.png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image" Target="../media/image12.png"/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image" Target="../media/image14.png"/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7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20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22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3" Type="http://schemas.openxmlformats.org/officeDocument/2006/relationships/oleObject" Target="../embeddings/oleObject10.bin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6.e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25.emf"/><Relationship Id="rId9" Type="http://schemas.openxmlformats.org/officeDocument/2006/relationships/image" Target="../media/image48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2.png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3.png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4.png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46D28-0294-BD66-4099-319331D5B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400" y="289770"/>
            <a:ext cx="6787368" cy="546942"/>
          </a:xfrm>
        </p:spPr>
        <p:txBody>
          <a:bodyPr/>
          <a:lstStyle/>
          <a:p>
            <a:r>
              <a:rPr lang="en-US" dirty="0"/>
              <a:t>Course Overview</a:t>
            </a:r>
          </a:p>
        </p:txBody>
      </p:sp>
      <p:sp>
        <p:nvSpPr>
          <p:cNvPr id="5" name="Rounded Rectangle 2">
            <a:extLst>
              <a:ext uri="{FF2B5EF4-FFF2-40B4-BE49-F238E27FC236}">
                <a16:creationId xmlns:a16="http://schemas.microsoft.com/office/drawing/2014/main" id="{676B2C3D-3755-53C1-2DF1-9CB4329FF62D}"/>
              </a:ext>
            </a:extLst>
          </p:cNvPr>
          <p:cNvSpPr/>
          <p:nvPr/>
        </p:nvSpPr>
        <p:spPr>
          <a:xfrm>
            <a:off x="823837" y="1988840"/>
            <a:ext cx="2161309" cy="3469264"/>
          </a:xfrm>
          <a:prstGeom prst="roundRect">
            <a:avLst>
              <a:gd name="adj" fmla="val 10074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84FBB9-784D-E26C-E319-ED1F365737F0}"/>
              </a:ext>
            </a:extLst>
          </p:cNvPr>
          <p:cNvSpPr txBox="1"/>
          <p:nvPr/>
        </p:nvSpPr>
        <p:spPr>
          <a:xfrm>
            <a:off x="-13655" y="2502455"/>
            <a:ext cx="1057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/>
              <a:t>Module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0B09EA-466D-C3C5-607C-B7E9F92C884E}"/>
              </a:ext>
            </a:extLst>
          </p:cNvPr>
          <p:cNvSpPr/>
          <p:nvPr/>
        </p:nvSpPr>
        <p:spPr>
          <a:xfrm>
            <a:off x="870325" y="2166501"/>
            <a:ext cx="2068335" cy="1006825"/>
          </a:xfrm>
          <a:prstGeom prst="rect">
            <a:avLst/>
          </a:prstGeom>
          <a:solidFill>
            <a:srgbClr val="FFFB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>
                <a:solidFill>
                  <a:schemeClr val="tx1"/>
                </a:solidFill>
              </a:rPr>
              <a:t>Introduction to Algorithms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039854-6E4E-BF79-4C51-7BD2CA18FB68}"/>
              </a:ext>
            </a:extLst>
          </p:cNvPr>
          <p:cNvSpPr/>
          <p:nvPr/>
        </p:nvSpPr>
        <p:spPr>
          <a:xfrm>
            <a:off x="870326" y="3241227"/>
            <a:ext cx="2068335" cy="9054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>
                <a:solidFill>
                  <a:schemeClr val="bg1"/>
                </a:solidFill>
              </a:rPr>
              <a:t>Basic Data Structures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A7F93C-5D5C-57D4-8EDB-9579712840E3}"/>
              </a:ext>
            </a:extLst>
          </p:cNvPr>
          <p:cNvSpPr/>
          <p:nvPr/>
        </p:nvSpPr>
        <p:spPr>
          <a:xfrm>
            <a:off x="870325" y="4214560"/>
            <a:ext cx="2070875" cy="10068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>
                <a:solidFill>
                  <a:schemeClr val="tx1"/>
                </a:solidFill>
              </a:rPr>
              <a:t>Sorting Algorithms P1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0F8057-5489-1C3F-C6C2-9C20EF5D04E8}"/>
              </a:ext>
            </a:extLst>
          </p:cNvPr>
          <p:cNvSpPr txBox="1"/>
          <p:nvPr/>
        </p:nvSpPr>
        <p:spPr>
          <a:xfrm>
            <a:off x="-13655" y="3503272"/>
            <a:ext cx="1057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/>
              <a:t>Module 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342F9B-FEA7-1802-70FF-BC2A63E51E58}"/>
              </a:ext>
            </a:extLst>
          </p:cNvPr>
          <p:cNvSpPr txBox="1"/>
          <p:nvPr/>
        </p:nvSpPr>
        <p:spPr>
          <a:xfrm>
            <a:off x="-4962" y="4528825"/>
            <a:ext cx="9045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/>
              <a:t>Module 3</a:t>
            </a:r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6CD83CED-85BC-9A01-B34C-32464B202437}"/>
              </a:ext>
            </a:extLst>
          </p:cNvPr>
          <p:cNvSpPr/>
          <p:nvPr/>
        </p:nvSpPr>
        <p:spPr>
          <a:xfrm>
            <a:off x="3879483" y="1988840"/>
            <a:ext cx="2161309" cy="3469264"/>
          </a:xfrm>
          <a:prstGeom prst="roundRect">
            <a:avLst>
              <a:gd name="adj" fmla="val 9524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D5991C-4480-912D-09A6-FCD480E11B23}"/>
              </a:ext>
            </a:extLst>
          </p:cNvPr>
          <p:cNvSpPr txBox="1"/>
          <p:nvPr/>
        </p:nvSpPr>
        <p:spPr>
          <a:xfrm>
            <a:off x="3041191" y="2484163"/>
            <a:ext cx="9045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/>
              <a:t>Module  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221D0EC-39D2-1753-02B8-CCB4A13F8023}"/>
              </a:ext>
            </a:extLst>
          </p:cNvPr>
          <p:cNvSpPr/>
          <p:nvPr/>
        </p:nvSpPr>
        <p:spPr>
          <a:xfrm>
            <a:off x="3926278" y="2326270"/>
            <a:ext cx="2068335" cy="6433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>
                <a:solidFill>
                  <a:schemeClr val="tx1"/>
                </a:solidFill>
              </a:rPr>
              <a:t>Sorting Algorithms P2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3B191E-B4B5-4D0D-7B63-1B99106B1661}"/>
              </a:ext>
            </a:extLst>
          </p:cNvPr>
          <p:cNvSpPr/>
          <p:nvPr/>
        </p:nvSpPr>
        <p:spPr>
          <a:xfrm>
            <a:off x="3925971" y="3025695"/>
            <a:ext cx="2068335" cy="6433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>
                <a:solidFill>
                  <a:schemeClr val="tx1"/>
                </a:solidFill>
              </a:rPr>
              <a:t>Searching Algorithms P1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D3F3871-81E8-8364-6000-98F0A64FA2A9}"/>
              </a:ext>
            </a:extLst>
          </p:cNvPr>
          <p:cNvSpPr/>
          <p:nvPr/>
        </p:nvSpPr>
        <p:spPr>
          <a:xfrm>
            <a:off x="3925969" y="3729156"/>
            <a:ext cx="2068335" cy="6433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>
                <a:solidFill>
                  <a:schemeClr val="tx1"/>
                </a:solidFill>
              </a:rPr>
              <a:t>Searching Algorithms P2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D9F260-CEFC-5901-A809-889D9D5018B3}"/>
              </a:ext>
            </a:extLst>
          </p:cNvPr>
          <p:cNvSpPr txBox="1"/>
          <p:nvPr/>
        </p:nvSpPr>
        <p:spPr>
          <a:xfrm>
            <a:off x="3035535" y="3187404"/>
            <a:ext cx="9045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/>
              <a:t>Module 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31CACC0-95A7-051F-4643-8CF4EF94A057}"/>
              </a:ext>
            </a:extLst>
          </p:cNvPr>
          <p:cNvSpPr txBox="1"/>
          <p:nvPr/>
        </p:nvSpPr>
        <p:spPr>
          <a:xfrm>
            <a:off x="3036640" y="3897408"/>
            <a:ext cx="9045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/>
              <a:t>Module 6</a:t>
            </a:r>
          </a:p>
        </p:txBody>
      </p:sp>
      <p:sp>
        <p:nvSpPr>
          <p:cNvPr id="19" name="Right Arrow 16">
            <a:extLst>
              <a:ext uri="{FF2B5EF4-FFF2-40B4-BE49-F238E27FC236}">
                <a16:creationId xmlns:a16="http://schemas.microsoft.com/office/drawing/2014/main" id="{D6885606-94C0-0DF8-1E41-7E8659141E35}"/>
              </a:ext>
            </a:extLst>
          </p:cNvPr>
          <p:cNvSpPr/>
          <p:nvPr/>
        </p:nvSpPr>
        <p:spPr>
          <a:xfrm>
            <a:off x="3129392" y="3491956"/>
            <a:ext cx="479323" cy="3856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6D9AC86-64C4-32F5-A1E2-0EBD1B7B97EB}"/>
              </a:ext>
            </a:extLst>
          </p:cNvPr>
          <p:cNvSpPr/>
          <p:nvPr/>
        </p:nvSpPr>
        <p:spPr>
          <a:xfrm>
            <a:off x="3925969" y="4428582"/>
            <a:ext cx="2068333" cy="6092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>
                <a:solidFill>
                  <a:schemeClr val="tx1"/>
                </a:solidFill>
              </a:rPr>
              <a:t>Graph Algorithms P1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264105-91CA-F94C-CB95-C5D7D51EAA02}"/>
              </a:ext>
            </a:extLst>
          </p:cNvPr>
          <p:cNvSpPr txBox="1"/>
          <p:nvPr/>
        </p:nvSpPr>
        <p:spPr>
          <a:xfrm>
            <a:off x="3035535" y="4561294"/>
            <a:ext cx="9045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/>
              <a:t>Module 7</a:t>
            </a:r>
          </a:p>
        </p:txBody>
      </p:sp>
      <p:sp>
        <p:nvSpPr>
          <p:cNvPr id="22" name="Rounded Rectangle 19">
            <a:extLst>
              <a:ext uri="{FF2B5EF4-FFF2-40B4-BE49-F238E27FC236}">
                <a16:creationId xmlns:a16="http://schemas.microsoft.com/office/drawing/2014/main" id="{5ABB760D-7059-9AB2-A7B9-352AE37C117E}"/>
              </a:ext>
            </a:extLst>
          </p:cNvPr>
          <p:cNvSpPr/>
          <p:nvPr/>
        </p:nvSpPr>
        <p:spPr>
          <a:xfrm>
            <a:off x="6947195" y="2356310"/>
            <a:ext cx="2161309" cy="2745692"/>
          </a:xfrm>
          <a:prstGeom prst="roundRect">
            <a:avLst>
              <a:gd name="adj" fmla="val 11722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EC94569-3249-69EA-D844-79D0EF8475DF}"/>
              </a:ext>
            </a:extLst>
          </p:cNvPr>
          <p:cNvSpPr/>
          <p:nvPr/>
        </p:nvSpPr>
        <p:spPr>
          <a:xfrm>
            <a:off x="6993680" y="2851270"/>
            <a:ext cx="2068335" cy="64411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>
                <a:solidFill>
                  <a:schemeClr val="tx1"/>
                </a:solidFill>
              </a:rPr>
              <a:t>Graph Algorithms P2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69E7914-4487-C363-1BE5-9F97688B2DD9}"/>
              </a:ext>
            </a:extLst>
          </p:cNvPr>
          <p:cNvSpPr/>
          <p:nvPr/>
        </p:nvSpPr>
        <p:spPr>
          <a:xfrm>
            <a:off x="6993680" y="4250926"/>
            <a:ext cx="2068335" cy="6433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>
                <a:solidFill>
                  <a:schemeClr val="tx1"/>
                </a:solidFill>
              </a:rPr>
              <a:t>Other Topics</a:t>
            </a:r>
          </a:p>
        </p:txBody>
      </p:sp>
      <p:sp>
        <p:nvSpPr>
          <p:cNvPr id="25" name="Right Arrow 22">
            <a:extLst>
              <a:ext uri="{FF2B5EF4-FFF2-40B4-BE49-F238E27FC236}">
                <a16:creationId xmlns:a16="http://schemas.microsoft.com/office/drawing/2014/main" id="{2FC7D9EE-F23C-744D-2C0C-B673FBCCA4B2}"/>
              </a:ext>
            </a:extLst>
          </p:cNvPr>
          <p:cNvSpPr/>
          <p:nvPr/>
        </p:nvSpPr>
        <p:spPr>
          <a:xfrm>
            <a:off x="6245047" y="3443411"/>
            <a:ext cx="487193" cy="4219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2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FE13846-67F5-99C8-0531-F15565BB99DD}"/>
              </a:ext>
            </a:extLst>
          </p:cNvPr>
          <p:cNvSpPr txBox="1"/>
          <p:nvPr/>
        </p:nvSpPr>
        <p:spPr>
          <a:xfrm>
            <a:off x="6033129" y="3088066"/>
            <a:ext cx="11311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/>
              <a:t>Module 8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149D900-C480-1C91-24AB-88C235F6514B}"/>
              </a:ext>
            </a:extLst>
          </p:cNvPr>
          <p:cNvSpPr/>
          <p:nvPr/>
        </p:nvSpPr>
        <p:spPr>
          <a:xfrm>
            <a:off x="6986374" y="3551500"/>
            <a:ext cx="2068335" cy="6433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 b="1" dirty="0">
                <a:solidFill>
                  <a:schemeClr val="tx1"/>
                </a:solidFill>
              </a:rPr>
              <a:t>String Processing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F859190-B1DA-35C8-9DD5-673FC5FDBAAF}"/>
              </a:ext>
            </a:extLst>
          </p:cNvPr>
          <p:cNvSpPr txBox="1"/>
          <p:nvPr/>
        </p:nvSpPr>
        <p:spPr>
          <a:xfrm>
            <a:off x="6033128" y="3917811"/>
            <a:ext cx="11311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/>
              <a:t>Module 9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342983-3C37-E8DC-61B1-46059C5609EB}"/>
              </a:ext>
            </a:extLst>
          </p:cNvPr>
          <p:cNvSpPr txBox="1"/>
          <p:nvPr/>
        </p:nvSpPr>
        <p:spPr>
          <a:xfrm>
            <a:off x="6031709" y="4559831"/>
            <a:ext cx="11311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b="1" dirty="0"/>
              <a:t>Module 10</a:t>
            </a:r>
          </a:p>
        </p:txBody>
      </p:sp>
    </p:spTree>
    <p:extLst>
      <p:ext uri="{BB962C8B-B14F-4D97-AF65-F5344CB8AC3E}">
        <p14:creationId xmlns:p14="http://schemas.microsoft.com/office/powerpoint/2010/main" val="3726307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7" name="Rectangle 3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236364" y="366936"/>
            <a:ext cx="7720012" cy="6858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Basic data structures</a:t>
            </a:r>
          </a:p>
        </p:txBody>
      </p:sp>
      <p:pic>
        <p:nvPicPr>
          <p:cNvPr id="53251" name="Picture 2" descr="fig01_06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205038"/>
            <a:ext cx="7877175" cy="255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 bwMode="auto">
          <a:xfrm>
            <a:off x="6372200" y="6525344"/>
            <a:ext cx="1441420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Basic data structures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51104428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237381" y="332656"/>
            <a:ext cx="7646987" cy="6858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Basic data structures</a:t>
            </a:r>
          </a:p>
        </p:txBody>
      </p:sp>
      <p:pic>
        <p:nvPicPr>
          <p:cNvPr id="54275" name="Picture 2" descr="fig01_07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2133600"/>
            <a:ext cx="7800975" cy="274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 bwMode="auto">
          <a:xfrm>
            <a:off x="6372200" y="6525344"/>
            <a:ext cx="1441420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Basic data structures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74063962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5" name="Rectangle 3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237381" y="332656"/>
            <a:ext cx="7646987" cy="6858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Basic data structures</a:t>
            </a:r>
          </a:p>
        </p:txBody>
      </p:sp>
      <p:pic>
        <p:nvPicPr>
          <p:cNvPr id="55299" name="Picture 2" descr="fig01_08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2205038"/>
            <a:ext cx="7645400" cy="230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 bwMode="auto">
          <a:xfrm>
            <a:off x="6372200" y="6525344"/>
            <a:ext cx="1441420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Basic data structures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60330394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3" name="Picture 2" descr="fig01_09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916113"/>
            <a:ext cx="7467600" cy="317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 bwMode="auto">
          <a:xfrm>
            <a:off x="6372200" y="6525344"/>
            <a:ext cx="1441420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Basic data structures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A47DFC24-A79D-F161-1070-302DBF35BD14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>
          <a:xfrm>
            <a:off x="237381" y="332656"/>
            <a:ext cx="7646987" cy="6858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Basic data structures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02611566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7" name="Picture 2" descr="fig01_10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2060575"/>
            <a:ext cx="7813675" cy="345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 bwMode="auto">
          <a:xfrm>
            <a:off x="6372200" y="6525344"/>
            <a:ext cx="1441420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Basic data structures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18F4AD4-F682-BE6E-3AC6-6B74273475A0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>
          <a:xfrm>
            <a:off x="237381" y="332656"/>
            <a:ext cx="7646987" cy="6858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Basic data structures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06584010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1" name="Picture 2" descr="fig01_11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989138"/>
            <a:ext cx="7602537" cy="313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 bwMode="auto">
          <a:xfrm>
            <a:off x="6372200" y="6525344"/>
            <a:ext cx="1441420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Basic data structures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96CDEF7-6976-C5F1-DD7E-FA9377BAE86A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>
          <a:xfrm>
            <a:off x="251520" y="332656"/>
            <a:ext cx="6786562" cy="547687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Basic data structures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09152024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5" name="Picture 2" descr="fig01_12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2132856"/>
            <a:ext cx="7726362" cy="316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 bwMode="auto">
          <a:xfrm>
            <a:off x="6372200" y="6525344"/>
            <a:ext cx="1441420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Basic data structures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22502AC-DE3D-0142-5287-C3DA1EB5C596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>
          <a:xfrm>
            <a:off x="251520" y="332656"/>
            <a:ext cx="6786562" cy="547687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Basic data structures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60547550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9" name="Picture 2" descr="fig01_13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773238"/>
            <a:ext cx="7729537" cy="424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 bwMode="auto">
          <a:xfrm>
            <a:off x="6372200" y="6525344"/>
            <a:ext cx="1441420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Basic data structures</a:t>
            </a:r>
          </a:p>
        </p:txBody>
      </p:sp>
      <p:pic>
        <p:nvPicPr>
          <p:cNvPr id="3" name="Picture 2" descr="A diagram of a network&#10;&#10;AI-generated content may be incorrect.">
            <a:extLst>
              <a:ext uri="{FF2B5EF4-FFF2-40B4-BE49-F238E27FC236}">
                <a16:creationId xmlns:a16="http://schemas.microsoft.com/office/drawing/2014/main" id="{733B8645-318E-576C-359C-E710DA91BE0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13" y="1052736"/>
            <a:ext cx="2555776" cy="1823120"/>
          </a:xfrm>
          <a:prstGeom prst="rect">
            <a:avLst/>
          </a:prstGeom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94CBE24E-B4B7-FA20-CF36-65A82526C6E1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51520" y="332656"/>
            <a:ext cx="6786562" cy="5476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65083" tIns="26986" rIns="65083" bIns="26986" numCol="1" anchor="t" anchorCtr="0" compatLnSpc="1">
            <a:prstTxWarp prst="textNoShape">
              <a:avLst/>
            </a:prstTxWarp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0">
                <a:solidFill>
                  <a:srgbClr val="0000FF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7F7F7F"/>
                </a:solidFill>
                <a:latin typeface="Verdan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7F7F7F"/>
                </a:solidFill>
                <a:latin typeface="Verdan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7F7F7F"/>
                </a:solidFill>
                <a:latin typeface="Verdan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7F7F7F"/>
                </a:solidFill>
                <a:latin typeface="Verdan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99"/>
                </a:solidFill>
                <a:latin typeface="Verdan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99"/>
                </a:solidFill>
                <a:latin typeface="Verdan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99"/>
                </a:solidFill>
                <a:latin typeface="Verdan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99"/>
                </a:solidFill>
                <a:latin typeface="Verdana" pitchFamily="34" charset="0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kern="0" dirty="0">
                <a:cs typeface="+mj-cs"/>
              </a:rPr>
              <a:t>Basic data structures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9209112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3" name="Picture 2" descr="fig01_14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0" y="1700213"/>
            <a:ext cx="7620000" cy="406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 bwMode="auto">
          <a:xfrm>
            <a:off x="6372200" y="6525344"/>
            <a:ext cx="1441420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Basic data structures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0CE49D4-ACB6-6077-3540-3930A2E2972C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>
          <a:xfrm>
            <a:off x="251520" y="332656"/>
            <a:ext cx="6786562" cy="547687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Basic data structures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78826277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/>
          </a:bodyPr>
          <a:lstStyle/>
          <a:p>
            <a:r>
              <a:rPr lang="en-US" dirty="0"/>
              <a:t>An abstract data type (ADT) is an abstraction of a data structure</a:t>
            </a:r>
          </a:p>
          <a:p>
            <a:r>
              <a:rPr lang="en-US" dirty="0"/>
              <a:t>An ADT specifies the type of data stored and the different operations you can perform on it</a:t>
            </a:r>
          </a:p>
          <a:p>
            <a:r>
              <a:rPr lang="en-US" dirty="0"/>
              <a:t>Think of an ADT like a Java interface</a:t>
            </a:r>
          </a:p>
          <a:p>
            <a:pPr lvl="1"/>
            <a:r>
              <a:rPr lang="en-US" dirty="0"/>
              <a:t>It specifies the name and purpose of the methods, but not their implementations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001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4377865E-31DE-4A5F-9469-B57C815FF9F6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 bwMode="auto">
          <a:xfrm>
            <a:off x="6372200" y="6525344"/>
            <a:ext cx="1402948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Abstract Data Types</a:t>
            </a:r>
          </a:p>
        </p:txBody>
      </p:sp>
    </p:spTree>
    <p:extLst>
      <p:ext uri="{BB962C8B-B14F-4D97-AF65-F5344CB8AC3E}">
        <p14:creationId xmlns:p14="http://schemas.microsoft.com/office/powerpoint/2010/main" val="2813002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3568" y="3861048"/>
            <a:ext cx="8064896" cy="423831"/>
          </a:xfrm>
        </p:spPr>
        <p:txBody>
          <a:bodyPr/>
          <a:lstStyle/>
          <a:p>
            <a:r>
              <a:rPr lang="en-AU" sz="2400" dirty="0"/>
              <a:t>MODULE 2: BASIC DATA STRUCTURES</a:t>
            </a:r>
          </a:p>
        </p:txBody>
      </p:sp>
      <p:sp>
        <p:nvSpPr>
          <p:cNvPr id="4" name="TextBox 3"/>
          <p:cNvSpPr txBox="1"/>
          <p:nvPr/>
        </p:nvSpPr>
        <p:spPr bwMode="auto">
          <a:xfrm>
            <a:off x="5868144" y="6309320"/>
            <a:ext cx="2672526" cy="4056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>
                <a:solidFill>
                  <a:schemeClr val="bg1">
                    <a:lumMod val="75000"/>
                  </a:schemeClr>
                </a:solidFill>
              </a:rPr>
              <a:t>Note: Some of these slides have been adapted from</a:t>
            </a:r>
          </a:p>
          <a:p>
            <a:r>
              <a:rPr lang="en-US" sz="800" dirty="0">
                <a:solidFill>
                  <a:schemeClr val="bg1">
                    <a:lumMod val="75000"/>
                  </a:schemeClr>
                </a:solidFill>
              </a:rPr>
              <a:t>slides freely available on the Internet and also from the</a:t>
            </a:r>
          </a:p>
          <a:p>
            <a:r>
              <a:rPr lang="en-US" sz="800" dirty="0">
                <a:solidFill>
                  <a:schemeClr val="bg1">
                    <a:lumMod val="75000"/>
                  </a:schemeClr>
                </a:solidFill>
              </a:rPr>
              <a:t>slides accompanying the course textbook.   </a:t>
            </a:r>
          </a:p>
        </p:txBody>
      </p:sp>
    </p:spTree>
    <p:extLst>
      <p:ext uri="{BB962C8B-B14F-4D97-AF65-F5344CB8AC3E}">
        <p14:creationId xmlns:p14="http://schemas.microsoft.com/office/powerpoint/2010/main" val="29883871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Stack ADT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953000" cy="4876800"/>
          </a:xfrm>
        </p:spPr>
        <p:txBody>
          <a:bodyPr>
            <a:normAutofit/>
          </a:bodyPr>
          <a:lstStyle/>
          <a:p>
            <a:r>
              <a:rPr lang="en-US" dirty="0"/>
              <a:t>The stack ADT stores arbitrary objects</a:t>
            </a:r>
          </a:p>
          <a:p>
            <a:r>
              <a:rPr lang="en-US" dirty="0"/>
              <a:t>Insertions and deletions follow a LIFO (last-in, first-out) scheme</a:t>
            </a:r>
          </a:p>
          <a:p>
            <a:r>
              <a:rPr lang="en-US" dirty="0"/>
              <a:t>There are many ways you could implement the stack ADT</a:t>
            </a:r>
          </a:p>
        </p:txBody>
      </p:sp>
      <p:pic>
        <p:nvPicPr>
          <p:cNvPr id="1028" name="Picture 4" descr="http://2eat2drink.files.wordpress.com/2011/06/stack-of-pancakes-p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676400"/>
            <a:ext cx="3413927" cy="45917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 bwMode="auto">
          <a:xfrm>
            <a:off x="6372200" y="6525344"/>
            <a:ext cx="1402948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Abstract Data Types</a:t>
            </a:r>
          </a:p>
        </p:txBody>
      </p:sp>
    </p:spTree>
    <p:extLst>
      <p:ext uri="{BB962C8B-B14F-4D97-AF65-F5344CB8AC3E}">
        <p14:creationId xmlns:p14="http://schemas.microsoft.com/office/powerpoint/2010/main" val="34778139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ADT specifications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push</a:t>
            </a:r>
            <a:r>
              <a:rPr lang="en-US" b="1" dirty="0"/>
              <a:t>(object): </a:t>
            </a:r>
            <a:r>
              <a:rPr lang="en-US" dirty="0"/>
              <a:t>inserts an element</a:t>
            </a:r>
          </a:p>
          <a:p>
            <a:r>
              <a:rPr lang="en-US" b="1" dirty="0"/>
              <a:t>object </a:t>
            </a:r>
            <a:r>
              <a:rPr lang="en-US" b="1" dirty="0">
                <a:solidFill>
                  <a:schemeClr val="tx2"/>
                </a:solidFill>
              </a:rPr>
              <a:t>pop</a:t>
            </a:r>
            <a:r>
              <a:rPr lang="en-US" b="1" dirty="0"/>
              <a:t>(): </a:t>
            </a:r>
            <a:r>
              <a:rPr lang="en-US" dirty="0"/>
              <a:t>removes and returns the last inserted element </a:t>
            </a:r>
          </a:p>
          <a:p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>
                <a:solidFill>
                  <a:schemeClr val="tx2"/>
                </a:solidFill>
              </a:rPr>
              <a:t>size</a:t>
            </a:r>
            <a:r>
              <a:rPr lang="en-US" b="1" dirty="0"/>
              <a:t>(): </a:t>
            </a:r>
            <a:r>
              <a:rPr lang="en-US" dirty="0"/>
              <a:t>returns the number of elements stored in the stack</a:t>
            </a:r>
          </a:p>
          <a:p>
            <a:r>
              <a:rPr lang="en-US" b="1" dirty="0" err="1"/>
              <a:t>boolean</a:t>
            </a:r>
            <a:r>
              <a:rPr lang="en-US" b="1" dirty="0"/>
              <a:t> </a:t>
            </a:r>
            <a:r>
              <a:rPr lang="en-US" b="1" dirty="0" err="1">
                <a:solidFill>
                  <a:schemeClr val="tx2"/>
                </a:solidFill>
              </a:rPr>
              <a:t>isEmpty</a:t>
            </a:r>
            <a:r>
              <a:rPr lang="en-US" b="1" dirty="0"/>
              <a:t>(): </a:t>
            </a:r>
            <a:r>
              <a:rPr lang="en-US" dirty="0"/>
              <a:t>indicates whether the stack has no elements</a:t>
            </a:r>
          </a:p>
        </p:txBody>
      </p:sp>
      <p:sp>
        <p:nvSpPr>
          <p:cNvPr id="4" name="TextBox 3"/>
          <p:cNvSpPr txBox="1"/>
          <p:nvPr/>
        </p:nvSpPr>
        <p:spPr bwMode="auto">
          <a:xfrm>
            <a:off x="6372200" y="6525344"/>
            <a:ext cx="1402948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Abstract Data Types</a:t>
            </a:r>
          </a:p>
        </p:txBody>
      </p:sp>
    </p:spTree>
    <p:extLst>
      <p:ext uri="{BB962C8B-B14F-4D97-AF65-F5344CB8AC3E}">
        <p14:creationId xmlns:p14="http://schemas.microsoft.com/office/powerpoint/2010/main" val="29890081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Capped-capacity Stack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400" y="1340768"/>
            <a:ext cx="8516815" cy="5010620"/>
          </a:xfrm>
        </p:spPr>
        <p:txBody>
          <a:bodyPr/>
          <a:lstStyle/>
          <a:p>
            <a:r>
              <a:rPr lang="en-US" dirty="0"/>
              <a:t>One implementation of a stack uses an array as the underlying data structure</a:t>
            </a:r>
          </a:p>
          <a:p>
            <a:r>
              <a:rPr lang="en-US" dirty="0"/>
              <a:t>However, with an array you can only have as many objects in the stack as the capacity of the array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 bwMode="auto">
          <a:xfrm>
            <a:off x="6372200" y="6525344"/>
            <a:ext cx="1402948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Abstract Data Types</a:t>
            </a:r>
          </a:p>
        </p:txBody>
      </p:sp>
    </p:spTree>
    <p:extLst>
      <p:ext uri="{BB962C8B-B14F-4D97-AF65-F5344CB8AC3E}">
        <p14:creationId xmlns:p14="http://schemas.microsoft.com/office/powerpoint/2010/main" val="34995486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Capped-capacity Stack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3581400" cy="121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Stack():</a:t>
            </a:r>
          </a:p>
          <a:p>
            <a:pPr marL="0" indent="0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data = array of size 20</a:t>
            </a:r>
          </a:p>
          <a:p>
            <a:pPr marL="0" indent="0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count = 0</a:t>
            </a:r>
          </a:p>
          <a:p>
            <a:pPr marL="0" indent="0"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59534" y="1716593"/>
            <a:ext cx="5105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itchFamily="49" charset="0"/>
                <a:cs typeface="Consolas" pitchFamily="49" charset="0"/>
              </a:rPr>
              <a:t>function push(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obj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):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if count &lt; 20: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data[count] =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obj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count += 1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else: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error(“Overfull stack”)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38600" y="3912275"/>
            <a:ext cx="5105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itchFamily="49" charset="0"/>
                <a:cs typeface="Consolas" pitchFamily="49" charset="0"/>
              </a:rPr>
              <a:t>function pop():</a:t>
            </a:r>
          </a:p>
          <a:p>
            <a:r>
              <a:rPr lang="en-US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if count == 0: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error(“Can’t pop from empty stack”)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else: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count -= 1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return data[count]</a:t>
            </a:r>
            <a:endParaRPr lang="en-US" dirty="0"/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2971800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itchFamily="49" charset="0"/>
                <a:cs typeface="Consolas" pitchFamily="49" charset="0"/>
              </a:rPr>
              <a:t>function size():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return count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4038600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isEmpty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():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return count == 0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5800" y="6019800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What are the runtimes of these operations?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6372200" y="6525344"/>
            <a:ext cx="1402948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Abstract Data Types</a:t>
            </a:r>
          </a:p>
        </p:txBody>
      </p:sp>
    </p:spTree>
    <p:extLst>
      <p:ext uri="{BB962C8B-B14F-4D97-AF65-F5344CB8AC3E}">
        <p14:creationId xmlns:p14="http://schemas.microsoft.com/office/powerpoint/2010/main" val="21875457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Expandable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capped-capacity stack is fast but not very useful</a:t>
            </a:r>
          </a:p>
          <a:p>
            <a:r>
              <a:rPr lang="en-US" dirty="0"/>
              <a:t>How can we make an array-based stack that has unlimited capacity?</a:t>
            </a:r>
          </a:p>
          <a:p>
            <a:pPr lvl="1"/>
            <a:r>
              <a:rPr lang="en-US" dirty="0"/>
              <a:t>Incremental strategy: increase the size of the array by a constant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c </a:t>
            </a:r>
            <a:r>
              <a:rPr lang="en-US" dirty="0"/>
              <a:t>when capacity is reached</a:t>
            </a:r>
          </a:p>
          <a:p>
            <a:pPr lvl="1"/>
            <a:r>
              <a:rPr lang="en-US" dirty="0"/>
              <a:t>Doubling strategy: double the size of the array when capacity is reached</a:t>
            </a:r>
          </a:p>
          <a:p>
            <a:r>
              <a:rPr lang="en-US" dirty="0"/>
              <a:t>Problem: arrays cannot be resized. You can only copy over elements to a new array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 bwMode="auto">
          <a:xfrm>
            <a:off x="6372200" y="6525344"/>
            <a:ext cx="1402948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Abstract Data Types</a:t>
            </a:r>
          </a:p>
        </p:txBody>
      </p:sp>
    </p:spTree>
    <p:extLst>
      <p:ext uri="{BB962C8B-B14F-4D97-AF65-F5344CB8AC3E}">
        <p14:creationId xmlns:p14="http://schemas.microsoft.com/office/powerpoint/2010/main" val="18978463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Expandable Stack (2)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91440" y="1676400"/>
            <a:ext cx="4693920" cy="13975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800" b="1" dirty="0">
                <a:latin typeface="Consolas" pitchFamily="49" charset="0"/>
                <a:cs typeface="Consolas" pitchFamily="49" charset="0"/>
              </a:rPr>
              <a:t>Stack():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data = array size 20</a:t>
            </a:r>
          </a:p>
          <a:p>
            <a:pPr marL="0" indent="0">
              <a:buFont typeface="Arial" pitchFamily="34" charset="0"/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 count = 0</a:t>
            </a:r>
            <a:endParaRPr lang="en-US" sz="1800" dirty="0">
              <a:solidFill>
                <a:schemeClr val="bg2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18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capacity = 20</a:t>
            </a:r>
          </a:p>
          <a:p>
            <a:pPr marL="0" indent="0">
              <a:buFont typeface="Arial" pitchFamily="34" charset="0"/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Font typeface="Arial" pitchFamily="34" charset="0"/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Font typeface="Arial" pitchFamily="34" charset="0"/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00400" y="1676400"/>
            <a:ext cx="6172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itchFamily="49" charset="0"/>
                <a:cs typeface="Consolas" pitchFamily="49" charset="0"/>
              </a:rPr>
              <a:t>function push(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obj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):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// Input: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obj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to insert into stack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// Output: none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data[count] =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obj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count += 1</a:t>
            </a:r>
            <a:br>
              <a:rPr lang="en-US" dirty="0">
                <a:latin typeface="Consolas" pitchFamily="49" charset="0"/>
                <a:cs typeface="Consolas" pitchFamily="49" charset="0"/>
              </a:rPr>
            </a:br>
            <a:br>
              <a:rPr lang="en-US" dirty="0">
                <a:latin typeface="Consolas" pitchFamily="49" charset="0"/>
                <a:cs typeface="Consolas" pitchFamily="49" charset="0"/>
              </a:rPr>
            </a:br>
            <a:r>
              <a:rPr lang="en-US" dirty="0">
                <a:latin typeface="Consolas" pitchFamily="49" charset="0"/>
                <a:cs typeface="Consolas" pitchFamily="49" charset="0"/>
              </a:rPr>
              <a:t>  if count == capacity: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// Resize if now full</a:t>
            </a:r>
            <a:br>
              <a:rPr lang="en-US" dirty="0">
                <a:latin typeface="Consolas" pitchFamily="49" charset="0"/>
                <a:cs typeface="Consolas" pitchFamily="49" charset="0"/>
              </a:rPr>
            </a:br>
            <a:r>
              <a:rPr lang="en-US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new_capacity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=  </a:t>
            </a:r>
            <a:r>
              <a:rPr lang="en-US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capacity</a:t>
            </a:r>
            <a:r>
              <a:rPr lang="en-US" b="1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+c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for incremental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                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capacity</a:t>
            </a:r>
            <a:r>
              <a:rPr lang="en-US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*2</a:t>
            </a:r>
            <a:r>
              <a:rPr lang="en-US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for doubling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new_data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 = array of size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new_capacity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for i = 0 to capacity-1: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new_data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[i] = data[i]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capacity =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new_capacity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data =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new_data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2400" y="4074855"/>
            <a:ext cx="3048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What’s the runtime of push when the stack doesn’t expand? </a:t>
            </a:r>
            <a:r>
              <a:rPr lang="en-US" sz="2000" dirty="0">
                <a:solidFill>
                  <a:srgbClr val="FF0000"/>
                </a:solidFill>
              </a:rPr>
              <a:t>O(1)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When it does expand?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000" dirty="0"/>
              <a:t>Incremental: </a:t>
            </a:r>
            <a:r>
              <a:rPr lang="en-US" sz="2000" dirty="0">
                <a:solidFill>
                  <a:srgbClr val="FF0000"/>
                </a:solidFill>
              </a:rPr>
              <a:t>O(n)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000" dirty="0"/>
              <a:t>Doubling: </a:t>
            </a:r>
            <a:r>
              <a:rPr lang="en-US" sz="2000" dirty="0">
                <a:solidFill>
                  <a:srgbClr val="FF0000"/>
                </a:solidFill>
              </a:rPr>
              <a:t>O(n)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6372200" y="6525344"/>
            <a:ext cx="1402948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Abstract Data Types</a:t>
            </a:r>
          </a:p>
        </p:txBody>
      </p:sp>
    </p:spTree>
    <p:extLst>
      <p:ext uri="{BB962C8B-B14F-4D97-AF65-F5344CB8AC3E}">
        <p14:creationId xmlns:p14="http://schemas.microsoft.com/office/powerpoint/2010/main" val="19589744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the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Which is better?</a:t>
            </a:r>
          </a:p>
          <a:p>
            <a:r>
              <a:rPr lang="en-US" dirty="0"/>
              <a:t>Compare the incremental strategy and the doubling strategy by analyzing the total time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T(n)</a:t>
            </a:r>
            <a:r>
              <a:rPr lang="en-US" dirty="0"/>
              <a:t> needed to perform a series of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dirty="0"/>
              <a:t> push operations</a:t>
            </a:r>
          </a:p>
          <a:p>
            <a:r>
              <a:rPr lang="en-US" dirty="0"/>
              <a:t>Amortized (average) analysis: time required to perform a sequence of operations averaged over all the operations performed</a:t>
            </a:r>
          </a:p>
          <a:p>
            <a:pPr lvl="1"/>
            <a:r>
              <a:rPr lang="en-US" dirty="0"/>
              <a:t>amortized time of a push operation: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T(n)/n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 bwMode="auto">
          <a:xfrm>
            <a:off x="6372200" y="6525344"/>
            <a:ext cx="1402948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Abstract Data Types</a:t>
            </a:r>
          </a:p>
        </p:txBody>
      </p:sp>
    </p:spTree>
    <p:extLst>
      <p:ext uri="{BB962C8B-B14F-4D97-AF65-F5344CB8AC3E}">
        <p14:creationId xmlns:p14="http://schemas.microsoft.com/office/powerpoint/2010/main" val="29002268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Incremental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Consider a stack that expands by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c = 5</a:t>
            </a:r>
            <a:r>
              <a:rPr lang="en-US" dirty="0"/>
              <a:t> whenever it reaches capacity (capacity will begin at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c </a:t>
            </a:r>
            <a:r>
              <a:rPr lang="en-US" dirty="0">
                <a:ea typeface="Cambria Math" pitchFamily="18" charset="0"/>
              </a:rPr>
              <a:t>as well to simplify analysis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)</a:t>
            </a:r>
            <a:endParaRPr lang="en-US" dirty="0"/>
          </a:p>
          <a:p>
            <a:r>
              <a:rPr lang="en-US" dirty="0"/>
              <a:t>The 5</a:t>
            </a:r>
            <a:r>
              <a:rPr lang="en-US" baseline="30000" dirty="0"/>
              <a:t>th</a:t>
            </a:r>
            <a:r>
              <a:rPr lang="en-US" dirty="0"/>
              <a:t> push brings the stack to capacity, requiring all 5 elements to be copied to an array of size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5 + c = 10</a:t>
            </a:r>
          </a:p>
          <a:p>
            <a:r>
              <a:rPr lang="en-US" dirty="0">
                <a:ea typeface="Cambria Math" pitchFamily="18" charset="0"/>
              </a:rPr>
              <a:t>We can calculate the average cost per push:</a:t>
            </a:r>
            <a:br>
              <a:rPr lang="en-US" dirty="0">
                <a:ea typeface="Cambria Math" pitchFamily="18" charset="0"/>
              </a:rPr>
            </a:br>
            <a:endParaRPr lang="en-US" dirty="0">
              <a:ea typeface="Cambria Math" pitchFamily="18" charset="0"/>
            </a:endParaRPr>
          </a:p>
          <a:p>
            <a:pPr lvl="1"/>
            <a:r>
              <a:rPr lang="en-US" dirty="0">
                <a:ea typeface="Cambria Math" pitchFamily="18" charset="0"/>
              </a:rPr>
              <a:t>                  operations per push</a:t>
            </a:r>
          </a:p>
          <a:p>
            <a:r>
              <a:rPr lang="en-US" dirty="0">
                <a:ea typeface="Cambria Math" pitchFamily="18" charset="0"/>
              </a:rPr>
              <a:t>Is each push operation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O(1)</a:t>
            </a:r>
            <a:r>
              <a:rPr lang="en-US" dirty="0">
                <a:ea typeface="Cambria Math" pitchFamily="18" charset="0"/>
              </a:rPr>
              <a:t>?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7193466"/>
              </p:ext>
            </p:extLst>
          </p:nvPr>
        </p:nvGraphicFramePr>
        <p:xfrm>
          <a:off x="1066801" y="5105400"/>
          <a:ext cx="1524000" cy="5832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028520" imgH="393480" progId="Equation.3">
                  <p:embed/>
                </p:oleObj>
              </mc:Choice>
              <mc:Fallback>
                <p:oleObj name="Equation" r:id="rId3" imgW="1028520" imgH="393480" progId="Equation.3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1" y="5105400"/>
                        <a:ext cx="1524000" cy="58325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ounded Rectangular Callout 11"/>
          <p:cNvSpPr/>
          <p:nvPr/>
        </p:nvSpPr>
        <p:spPr>
          <a:xfrm>
            <a:off x="1524000" y="4809067"/>
            <a:ext cx="1219200" cy="228599"/>
          </a:xfrm>
          <a:prstGeom prst="wedgeRoundRectCallout">
            <a:avLst>
              <a:gd name="adj1" fmla="val -43846"/>
              <a:gd name="adj2" fmla="val 96397"/>
              <a:gd name="adj3" fmla="val 16667"/>
            </a:avLst>
          </a:prstGeom>
          <a:solidFill>
            <a:srgbClr val="33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1</a:t>
            </a:r>
            <a:r>
              <a:rPr lang="en-US" sz="1200" b="1" baseline="30000" dirty="0"/>
              <a:t>st</a:t>
            </a:r>
            <a:r>
              <a:rPr lang="en-US" sz="1200" b="1" dirty="0"/>
              <a:t> expansion</a:t>
            </a:r>
          </a:p>
        </p:txBody>
      </p:sp>
      <p:sp>
        <p:nvSpPr>
          <p:cNvPr id="13" name="Rounded Rectangular Callout 12"/>
          <p:cNvSpPr/>
          <p:nvPr/>
        </p:nvSpPr>
        <p:spPr>
          <a:xfrm>
            <a:off x="0" y="4800600"/>
            <a:ext cx="1447800" cy="228599"/>
          </a:xfrm>
          <a:prstGeom prst="wedgeRoundRectCallout">
            <a:avLst>
              <a:gd name="adj1" fmla="val 29356"/>
              <a:gd name="adj2" fmla="val 92693"/>
              <a:gd name="adj3" fmla="val 16667"/>
            </a:avLst>
          </a:prstGeom>
          <a:solidFill>
            <a:srgbClr val="33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constant pushes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553200" y="51816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781800" y="51816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010400" y="5181600"/>
            <a:ext cx="228600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239000" y="5181600"/>
            <a:ext cx="228600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467600" y="5181600"/>
            <a:ext cx="228600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553200" y="54864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781800" y="54864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7010400" y="54864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239000" y="5486400"/>
            <a:ext cx="228600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467600" y="5486400"/>
            <a:ext cx="228600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6553200" y="57912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781800" y="57912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010400" y="57912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239000" y="57912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467600" y="5791200"/>
            <a:ext cx="228600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6553200" y="60960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781800" y="60960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010400" y="60960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239000" y="60960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7467600" y="60960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6553200" y="64008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781800" y="64008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010400" y="64008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239000" y="64008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7467600" y="64008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7696200" y="6400800"/>
            <a:ext cx="228600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7924800" y="6400800"/>
            <a:ext cx="228600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8153400" y="6400800"/>
            <a:ext cx="228600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8382000" y="6400800"/>
            <a:ext cx="228600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8610600" y="6400800"/>
            <a:ext cx="228600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Curved Right Arrow 68"/>
          <p:cNvSpPr/>
          <p:nvPr/>
        </p:nvSpPr>
        <p:spPr>
          <a:xfrm>
            <a:off x="6096000" y="6210300"/>
            <a:ext cx="381000" cy="419100"/>
          </a:xfrm>
          <a:prstGeom prst="curvedRightArrow">
            <a:avLst>
              <a:gd name="adj1" fmla="val 25000"/>
              <a:gd name="adj2" fmla="val 55000"/>
              <a:gd name="adj3" fmla="val 25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7696200" y="5308937"/>
            <a:ext cx="1447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dirty="0"/>
              <a:t>The capacity only doubles in this first example since the initial capacity is also </a:t>
            </a:r>
            <a:r>
              <a:rPr lang="en-US" sz="1200" b="1" dirty="0">
                <a:latin typeface="Cambria Math" pitchFamily="18" charset="0"/>
                <a:ea typeface="Cambria Math" pitchFamily="18" charset="0"/>
              </a:rPr>
              <a:t>c</a:t>
            </a:r>
          </a:p>
        </p:txBody>
      </p:sp>
      <p:sp>
        <p:nvSpPr>
          <p:cNvPr id="71" name="Rectangle 70"/>
          <p:cNvSpPr/>
          <p:nvPr/>
        </p:nvSpPr>
        <p:spPr>
          <a:xfrm>
            <a:off x="6553200" y="4876800"/>
            <a:ext cx="228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6781800" y="4876800"/>
            <a:ext cx="228600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7010400" y="4876800"/>
            <a:ext cx="228600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7239000" y="4876800"/>
            <a:ext cx="228600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7467600" y="4876800"/>
            <a:ext cx="228600" cy="228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 bwMode="auto">
          <a:xfrm>
            <a:off x="6372200" y="6525344"/>
            <a:ext cx="1402948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Abstract Data Types</a:t>
            </a:r>
          </a:p>
        </p:txBody>
      </p:sp>
    </p:spTree>
    <p:extLst>
      <p:ext uri="{BB962C8B-B14F-4D97-AF65-F5344CB8AC3E}">
        <p14:creationId xmlns:p14="http://schemas.microsoft.com/office/powerpoint/2010/main" val="6333338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Analysis of Incremental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What if we push five more elements?</a:t>
            </a:r>
          </a:p>
          <a:p>
            <a:r>
              <a:rPr lang="en-US" dirty="0"/>
              <a:t>Constant until the 10</a:t>
            </a:r>
            <a:r>
              <a:rPr lang="en-US" baseline="30000" dirty="0"/>
              <a:t>th</a:t>
            </a:r>
            <a:r>
              <a:rPr lang="en-US" dirty="0"/>
              <a:t> push brings the stack to capacity, requiring all 10 elements to be copied to an array of size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10 + c = 15</a:t>
            </a:r>
          </a:p>
          <a:p>
            <a:pPr lvl="1"/>
            <a:endParaRPr lang="en-US" dirty="0">
              <a:ea typeface="Cambria Math" pitchFamily="18" charset="0"/>
            </a:endParaRPr>
          </a:p>
          <a:p>
            <a:pPr lvl="1"/>
            <a:r>
              <a:rPr lang="en-US" dirty="0">
                <a:ea typeface="Cambria Math" pitchFamily="18" charset="0"/>
              </a:rPr>
              <a:t>The average cost per push, again:</a:t>
            </a:r>
          </a:p>
          <a:p>
            <a:pPr lvl="2"/>
            <a:r>
              <a:rPr lang="en-US" dirty="0">
                <a:ea typeface="Cambria Math" pitchFamily="18" charset="0"/>
              </a:rPr>
              <a:t>n/c = 10/5 = 2 expansions</a:t>
            </a:r>
            <a:br>
              <a:rPr lang="en-US" dirty="0">
                <a:ea typeface="Cambria Math" pitchFamily="18" charset="0"/>
              </a:rPr>
            </a:br>
            <a:endParaRPr lang="en-US" dirty="0">
              <a:ea typeface="Cambria Math" pitchFamily="18" charset="0"/>
            </a:endParaRPr>
          </a:p>
          <a:p>
            <a:r>
              <a:rPr lang="en-US" dirty="0">
                <a:ea typeface="Cambria Math" pitchFamily="18" charset="0"/>
              </a:rPr>
              <a:t>And so forth…</a:t>
            </a:r>
          </a:p>
          <a:p>
            <a:pPr lvl="1"/>
            <a:r>
              <a:rPr lang="en-US" dirty="0">
                <a:ea typeface="Cambria Math" pitchFamily="18" charset="0"/>
              </a:rPr>
              <a:t>15 pushes:</a:t>
            </a:r>
          </a:p>
          <a:p>
            <a:pPr lvl="2"/>
            <a:r>
              <a:rPr lang="en-US" sz="1700" dirty="0">
                <a:latin typeface="Cambria Math" pitchFamily="18" charset="0"/>
                <a:ea typeface="Cambria Math" pitchFamily="18" charset="0"/>
              </a:rPr>
              <a:t>n/c = 3 </a:t>
            </a:r>
            <a:r>
              <a:rPr lang="en-US" sz="1700" dirty="0">
                <a:ea typeface="Cambria Math" pitchFamily="18" charset="0"/>
              </a:rPr>
              <a:t>expansions</a:t>
            </a:r>
            <a:r>
              <a:rPr lang="en-US" dirty="0">
                <a:ea typeface="Cambria Math" pitchFamily="18" charset="0"/>
              </a:rPr>
              <a:t> </a:t>
            </a:r>
          </a:p>
          <a:p>
            <a:pPr lvl="1"/>
            <a:r>
              <a:rPr lang="en-US" dirty="0">
                <a:ea typeface="Cambria Math" pitchFamily="18" charset="0"/>
              </a:rPr>
              <a:t>20 pushes:</a:t>
            </a:r>
          </a:p>
          <a:p>
            <a:pPr lvl="2"/>
            <a:r>
              <a:rPr lang="en-US" sz="1700" dirty="0">
                <a:latin typeface="Cambria Math" pitchFamily="18" charset="0"/>
                <a:ea typeface="Cambria Math" pitchFamily="18" charset="0"/>
              </a:rPr>
              <a:t>n/c = 4</a:t>
            </a:r>
            <a:r>
              <a:rPr lang="en-US" sz="1700" dirty="0">
                <a:ea typeface="Cambria Math" pitchFamily="18" charset="0"/>
              </a:rPr>
              <a:t> expansions</a:t>
            </a:r>
            <a:endParaRPr lang="en-US" sz="1700" dirty="0">
              <a:latin typeface="Cambria Math" pitchFamily="18" charset="0"/>
              <a:ea typeface="Cambria Math" pitchFamily="18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7622757"/>
              </p:ext>
            </p:extLst>
          </p:nvPr>
        </p:nvGraphicFramePr>
        <p:xfrm>
          <a:off x="6248400" y="3657600"/>
          <a:ext cx="2057400" cy="4982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625400" imgH="393480" progId="Equation.3">
                  <p:embed/>
                </p:oleObj>
              </mc:Choice>
              <mc:Fallback>
                <p:oleObj name="Equation" r:id="rId3" imgW="1625400" imgH="393480" progId="Equation.3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3657600"/>
                        <a:ext cx="2057400" cy="49827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3722398"/>
              </p:ext>
            </p:extLst>
          </p:nvPr>
        </p:nvGraphicFramePr>
        <p:xfrm>
          <a:off x="3505200" y="5098869"/>
          <a:ext cx="2438399" cy="5399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777680" imgH="393480" progId="Equation.3">
                  <p:embed/>
                </p:oleObj>
              </mc:Choice>
              <mc:Fallback>
                <p:oleObj name="Equation" r:id="rId5" imgW="1777680" imgH="393480" progId="Equation.3">
                  <p:embed/>
                  <p:pic>
                    <p:nvPicPr>
                      <p:cNvPr id="1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5098869"/>
                        <a:ext cx="2438399" cy="53993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9269600"/>
              </p:ext>
            </p:extLst>
          </p:nvPr>
        </p:nvGraphicFramePr>
        <p:xfrm>
          <a:off x="3465873" y="5867400"/>
          <a:ext cx="3011127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222280" imgH="393480" progId="Equation.3">
                  <p:embed/>
                </p:oleObj>
              </mc:Choice>
              <mc:Fallback>
                <p:oleObj name="Equation" r:id="rId7" imgW="2222280" imgH="393480" progId="Equation.3">
                  <p:embed/>
                  <p:pic>
                    <p:nvPicPr>
                      <p:cNvPr id="11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5873" y="5867400"/>
                        <a:ext cx="3011127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ounded Rectangular Callout 12"/>
          <p:cNvSpPr/>
          <p:nvPr/>
        </p:nvSpPr>
        <p:spPr>
          <a:xfrm>
            <a:off x="6680200" y="3276601"/>
            <a:ext cx="406400" cy="228599"/>
          </a:xfrm>
          <a:prstGeom prst="wedgeRoundRectCallout">
            <a:avLst>
              <a:gd name="adj1" fmla="val -45929"/>
              <a:gd name="adj2" fmla="val 133434"/>
              <a:gd name="adj3" fmla="val 16667"/>
            </a:avLst>
          </a:prstGeom>
          <a:solidFill>
            <a:srgbClr val="33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1</a:t>
            </a:r>
            <a:r>
              <a:rPr lang="en-US" sz="1200" b="1" baseline="30000" dirty="0"/>
              <a:t>st</a:t>
            </a:r>
            <a:endParaRPr lang="en-US" sz="1200" b="1" dirty="0"/>
          </a:p>
        </p:txBody>
      </p:sp>
      <p:sp>
        <p:nvSpPr>
          <p:cNvPr id="14" name="Rounded Rectangular Callout 13"/>
          <p:cNvSpPr/>
          <p:nvPr/>
        </p:nvSpPr>
        <p:spPr>
          <a:xfrm>
            <a:off x="5105400" y="3268134"/>
            <a:ext cx="1447800" cy="228599"/>
          </a:xfrm>
          <a:prstGeom prst="wedgeRoundRectCallout">
            <a:avLst>
              <a:gd name="adj1" fmla="val 33450"/>
              <a:gd name="adj2" fmla="val 118619"/>
              <a:gd name="adj3" fmla="val 16667"/>
            </a:avLst>
          </a:prstGeom>
          <a:solidFill>
            <a:srgbClr val="33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constant pushes</a:t>
            </a:r>
          </a:p>
        </p:txBody>
      </p:sp>
      <p:sp>
        <p:nvSpPr>
          <p:cNvPr id="15" name="Rounded Rectangular Callout 14"/>
          <p:cNvSpPr/>
          <p:nvPr/>
        </p:nvSpPr>
        <p:spPr>
          <a:xfrm>
            <a:off x="7188200" y="3276601"/>
            <a:ext cx="1270000" cy="228599"/>
          </a:xfrm>
          <a:prstGeom prst="wedgeRoundRectCallout">
            <a:avLst>
              <a:gd name="adj1" fmla="val -63513"/>
              <a:gd name="adj2" fmla="val 114915"/>
              <a:gd name="adj3" fmla="val 16667"/>
            </a:avLst>
          </a:prstGeom>
          <a:solidFill>
            <a:srgbClr val="33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2</a:t>
            </a:r>
            <a:r>
              <a:rPr lang="en-US" sz="1200" b="1" baseline="30000" dirty="0"/>
              <a:t>nd </a:t>
            </a:r>
            <a:r>
              <a:rPr lang="en-US" sz="1200" b="1" dirty="0"/>
              <a:t>expansion </a:t>
            </a:r>
          </a:p>
        </p:txBody>
      </p:sp>
      <p:sp>
        <p:nvSpPr>
          <p:cNvPr id="16" name="Rounded Rectangle 15"/>
          <p:cNvSpPr/>
          <p:nvPr/>
        </p:nvSpPr>
        <p:spPr>
          <a:xfrm rot="1011434">
            <a:off x="6791164" y="5359561"/>
            <a:ext cx="1828800" cy="51218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a typeface="Cambria Math" pitchFamily="18" charset="0"/>
              </a:rPr>
              <a:t>Looks linear…</a:t>
            </a:r>
            <a:endParaRPr lang="en-US" b="1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6096000" y="5334000"/>
            <a:ext cx="5842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6578600" y="5715000"/>
            <a:ext cx="304800" cy="3048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7391400" y="4114800"/>
            <a:ext cx="689136" cy="10668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 bwMode="auto">
          <a:xfrm>
            <a:off x="6372200" y="6525344"/>
            <a:ext cx="1402948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Abstract Data Types</a:t>
            </a:r>
          </a:p>
        </p:txBody>
      </p:sp>
    </p:spTree>
    <p:extLst>
      <p:ext uri="{BB962C8B-B14F-4D97-AF65-F5344CB8AC3E}">
        <p14:creationId xmlns:p14="http://schemas.microsoft.com/office/powerpoint/2010/main" val="30959395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848" y="260648"/>
            <a:ext cx="8229600" cy="990600"/>
          </a:xfrm>
        </p:spPr>
        <p:txBody>
          <a:bodyPr/>
          <a:lstStyle/>
          <a:p>
            <a:r>
              <a:rPr lang="en-US" dirty="0"/>
              <a:t>Analysis of Incremental Strategy</a:t>
            </a: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3895904"/>
              </p:ext>
            </p:extLst>
          </p:nvPr>
        </p:nvGraphicFramePr>
        <p:xfrm>
          <a:off x="2590800" y="1939925"/>
          <a:ext cx="3978275" cy="437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879560" imgH="2070000" progId="Equation.3">
                  <p:embed/>
                </p:oleObj>
              </mc:Choice>
              <mc:Fallback>
                <p:oleObj name="Equation" r:id="rId3" imgW="1879560" imgH="2070000" progId="Equation.3">
                  <p:embed/>
                  <p:pic>
                    <p:nvPicPr>
                      <p:cNvPr id="12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1939925"/>
                        <a:ext cx="3978275" cy="4379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ounded Rectangular Callout 6"/>
          <p:cNvSpPr/>
          <p:nvPr/>
        </p:nvSpPr>
        <p:spPr>
          <a:xfrm>
            <a:off x="3048000" y="1447800"/>
            <a:ext cx="2362200" cy="601573"/>
          </a:xfrm>
          <a:prstGeom prst="wedgeRoundRectCallout">
            <a:avLst>
              <a:gd name="adj1" fmla="val -22931"/>
              <a:gd name="adj2" fmla="val 70471"/>
              <a:gd name="adj3" fmla="val 16667"/>
            </a:avLst>
          </a:prstGeom>
          <a:solidFill>
            <a:srgbClr val="33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n push operations without expansion</a:t>
            </a:r>
          </a:p>
        </p:txBody>
      </p:sp>
      <p:sp>
        <p:nvSpPr>
          <p:cNvPr id="6" name="Left Bracket 5"/>
          <p:cNvSpPr/>
          <p:nvPr/>
        </p:nvSpPr>
        <p:spPr>
          <a:xfrm rot="16200000">
            <a:off x="5143501" y="1485898"/>
            <a:ext cx="152400" cy="2514602"/>
          </a:xfrm>
          <a:prstGeom prst="leftBracket">
            <a:avLst/>
          </a:prstGeom>
          <a:ln w="28575">
            <a:solidFill>
              <a:srgbClr val="33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ular Callout 7"/>
          <p:cNvSpPr/>
          <p:nvPr/>
        </p:nvSpPr>
        <p:spPr>
          <a:xfrm>
            <a:off x="6629400" y="1752600"/>
            <a:ext cx="2438400" cy="617626"/>
          </a:xfrm>
          <a:prstGeom prst="wedgeRoundRectCallout">
            <a:avLst>
              <a:gd name="adj1" fmla="val -58928"/>
              <a:gd name="adj2" fmla="val -7779"/>
              <a:gd name="adj3" fmla="val 16667"/>
            </a:avLst>
          </a:prstGeom>
          <a:solidFill>
            <a:srgbClr val="33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about n/c expansions, each copies </a:t>
            </a:r>
            <a:r>
              <a:rPr lang="en-US" sz="1600" b="1" dirty="0">
                <a:latin typeface="Cambria Math" pitchFamily="18" charset="0"/>
                <a:ea typeface="Cambria Math" pitchFamily="18" charset="0"/>
              </a:rPr>
              <a:t>c</a:t>
            </a:r>
            <a:r>
              <a:rPr lang="en-US" sz="1600" b="1" dirty="0"/>
              <a:t> more</a:t>
            </a:r>
          </a:p>
        </p:txBody>
      </p:sp>
      <p:sp>
        <p:nvSpPr>
          <p:cNvPr id="13" name="Rounded Rectangular Callout 12"/>
          <p:cNvSpPr/>
          <p:nvPr/>
        </p:nvSpPr>
        <p:spPr>
          <a:xfrm>
            <a:off x="6629400" y="2887574"/>
            <a:ext cx="2438400" cy="617626"/>
          </a:xfrm>
          <a:prstGeom prst="wedgeRoundRectCallout">
            <a:avLst>
              <a:gd name="adj1" fmla="val -58928"/>
              <a:gd name="adj2" fmla="val -7779"/>
              <a:gd name="adj3" fmla="val 16667"/>
            </a:avLst>
          </a:prstGeom>
          <a:solidFill>
            <a:srgbClr val="33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factoring out c</a:t>
            </a:r>
          </a:p>
        </p:txBody>
      </p:sp>
      <p:sp>
        <p:nvSpPr>
          <p:cNvPr id="14" name="Rounded Rectangular Callout 13"/>
          <p:cNvSpPr/>
          <p:nvPr/>
        </p:nvSpPr>
        <p:spPr>
          <a:xfrm>
            <a:off x="228600" y="3733800"/>
            <a:ext cx="2667000" cy="990600"/>
          </a:xfrm>
          <a:prstGeom prst="wedgeRoundRectCallout">
            <a:avLst>
              <a:gd name="adj1" fmla="val 58821"/>
              <a:gd name="adj2" fmla="val -17302"/>
              <a:gd name="adj3" fmla="val 16667"/>
            </a:avLst>
          </a:prstGeom>
          <a:solidFill>
            <a:srgbClr val="33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rewriting 1+2+…+k as</a:t>
            </a:r>
            <a:br>
              <a:rPr lang="en-US" sz="1600" b="1" dirty="0"/>
            </a:br>
            <a:br>
              <a:rPr lang="en-US" sz="1600" b="1" dirty="0"/>
            </a:br>
            <a:endParaRPr lang="en-US" sz="1600" b="1" dirty="0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4197172"/>
              </p:ext>
            </p:extLst>
          </p:nvPr>
        </p:nvGraphicFramePr>
        <p:xfrm>
          <a:off x="990600" y="4114800"/>
          <a:ext cx="1174750" cy="5479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520560" imgH="393480" progId="Equation.3">
                  <p:embed/>
                </p:oleObj>
              </mc:Choice>
              <mc:Fallback>
                <p:oleObj name="Equation" r:id="rId5" imgW="520560" imgH="393480" progId="Equation.3">
                  <p:embed/>
                  <p:pic>
                    <p:nvPicPr>
                      <p:cNvPr id="11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114800"/>
                        <a:ext cx="1174750" cy="54791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ounded Rectangular Callout 15"/>
          <p:cNvSpPr/>
          <p:nvPr/>
        </p:nvSpPr>
        <p:spPr>
          <a:xfrm>
            <a:off x="5486400" y="5021174"/>
            <a:ext cx="2438400" cy="617626"/>
          </a:xfrm>
          <a:prstGeom prst="wedgeRoundRectCallout">
            <a:avLst>
              <a:gd name="adj1" fmla="val -60088"/>
              <a:gd name="adj2" fmla="val -18612"/>
              <a:gd name="adj3" fmla="val 16667"/>
            </a:avLst>
          </a:prstGeom>
          <a:solidFill>
            <a:srgbClr val="33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distributing and simplifying</a:t>
            </a:r>
          </a:p>
        </p:txBody>
      </p:sp>
      <p:sp>
        <p:nvSpPr>
          <p:cNvPr id="15" name="TextBox 14"/>
          <p:cNvSpPr txBox="1"/>
          <p:nvPr/>
        </p:nvSpPr>
        <p:spPr bwMode="auto">
          <a:xfrm>
            <a:off x="6372200" y="6525344"/>
            <a:ext cx="1402948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Abstract Data Types</a:t>
            </a:r>
          </a:p>
        </p:txBody>
      </p:sp>
    </p:spTree>
    <p:extLst>
      <p:ext uri="{BB962C8B-B14F-4D97-AF65-F5344CB8AC3E}">
        <p14:creationId xmlns:p14="http://schemas.microsoft.com/office/powerpoint/2010/main" val="2933784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8D1B7-5BCD-8BDF-F71A-418CEF81E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400" y="289770"/>
            <a:ext cx="6787368" cy="546942"/>
          </a:xfrm>
        </p:spPr>
        <p:txBody>
          <a:bodyPr/>
          <a:lstStyle/>
          <a:p>
            <a:r>
              <a:rPr lang="en-US" dirty="0"/>
              <a:t>Revise previous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D5841-08DD-A9D6-25BD-507FB37E7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400" y="1268760"/>
            <a:ext cx="8516815" cy="5082628"/>
          </a:xfrm>
        </p:spPr>
        <p:txBody>
          <a:bodyPr/>
          <a:lstStyle/>
          <a:p>
            <a:r>
              <a:rPr lang="en-US" b="1" dirty="0"/>
              <a:t>Algorithms</a:t>
            </a:r>
            <a:r>
              <a:rPr lang="en-US" dirty="0"/>
              <a:t> are step-by-step procedures for solving problems efficiently.</a:t>
            </a:r>
          </a:p>
          <a:p>
            <a:r>
              <a:rPr lang="en-US" b="1" dirty="0"/>
              <a:t>Big-O Notation</a:t>
            </a:r>
            <a:r>
              <a:rPr lang="en-US" dirty="0"/>
              <a:t> helps analyze </a:t>
            </a:r>
            <a:r>
              <a:rPr lang="en-US" b="1" dirty="0"/>
              <a:t>algorithm efficiency </a:t>
            </a:r>
            <a:r>
              <a:rPr lang="en-US" dirty="0"/>
              <a:t>in terms of </a:t>
            </a:r>
            <a:r>
              <a:rPr lang="en-US" b="1" dirty="0"/>
              <a:t>time</a:t>
            </a:r>
            <a:r>
              <a:rPr lang="en-US" dirty="0"/>
              <a:t> and </a:t>
            </a:r>
            <a:r>
              <a:rPr lang="en-US" b="1" dirty="0"/>
              <a:t>space complexity</a:t>
            </a:r>
            <a:r>
              <a:rPr lang="en-US" dirty="0"/>
              <a:t>. </a:t>
            </a:r>
          </a:p>
          <a:p>
            <a:r>
              <a:rPr lang="en-US" b="1" dirty="0"/>
              <a:t>Algorithm Analysis</a:t>
            </a:r>
            <a:r>
              <a:rPr lang="en-US" dirty="0"/>
              <a:t> can be done </a:t>
            </a:r>
            <a:r>
              <a:rPr lang="en-US" b="1" dirty="0"/>
              <a:t>experimentally</a:t>
            </a:r>
            <a:r>
              <a:rPr lang="en-US" dirty="0"/>
              <a:t> (running tests) or </a:t>
            </a:r>
            <a:r>
              <a:rPr lang="en-US" b="1" dirty="0"/>
              <a:t>theoretically</a:t>
            </a:r>
            <a:r>
              <a:rPr lang="en-US" dirty="0"/>
              <a:t> (counting operations). We focus on </a:t>
            </a:r>
            <a:r>
              <a:rPr lang="en-US" b="1" dirty="0">
                <a:highlight>
                  <a:srgbClr val="FFFF00"/>
                </a:highlight>
              </a:rPr>
              <a:t>worst-case</a:t>
            </a:r>
            <a:r>
              <a:rPr lang="en-US" b="1" dirty="0"/>
              <a:t>, </a:t>
            </a:r>
            <a:r>
              <a:rPr lang="en-US" b="1" dirty="0">
                <a:highlight>
                  <a:srgbClr val="FFFF00"/>
                </a:highlight>
              </a:rPr>
              <a:t>best-case</a:t>
            </a:r>
            <a:r>
              <a:rPr lang="en-US" b="1" dirty="0"/>
              <a:t>, and </a:t>
            </a:r>
            <a:r>
              <a:rPr lang="en-US" b="1" dirty="0">
                <a:highlight>
                  <a:srgbClr val="FFFF00"/>
                </a:highlight>
              </a:rPr>
              <a:t>average-case</a:t>
            </a:r>
            <a:r>
              <a:rPr lang="en-US" dirty="0"/>
              <a:t> scenarios.</a:t>
            </a:r>
          </a:p>
          <a:p>
            <a:r>
              <a:rPr lang="en-AU" b="1" dirty="0"/>
              <a:t>Choosing the right algorithm</a:t>
            </a:r>
            <a:r>
              <a:rPr lang="en-AU" dirty="0"/>
              <a:t> depends on problem constraints, required efficiency, and available resources.</a:t>
            </a:r>
          </a:p>
          <a:p>
            <a:r>
              <a:rPr lang="en-AU" b="1" dirty="0"/>
              <a:t>Recursion</a:t>
            </a:r>
            <a:r>
              <a:rPr lang="en-AU" dirty="0"/>
              <a:t> involves a function calling itself, with different types like tail, head, tree, nested, and indirect recursion.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2419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Incremental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Total time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T(n)</a:t>
            </a:r>
            <a:r>
              <a:rPr lang="en-US" dirty="0"/>
              <a:t> of a series of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dirty="0"/>
              <a:t> push operations is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O(n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) </a:t>
            </a:r>
            <a:r>
              <a:rPr lang="en-US" dirty="0">
                <a:ea typeface="Cambria Math" pitchFamily="18" charset="0"/>
              </a:rPr>
              <a:t>for incremental </a:t>
            </a:r>
          </a:p>
          <a:p>
            <a:endParaRPr lang="en-US" dirty="0">
              <a:latin typeface="Cambria Math" pitchFamily="18" charset="0"/>
              <a:ea typeface="Cambria Math" pitchFamily="18" charset="0"/>
            </a:endParaRPr>
          </a:p>
          <a:p>
            <a:r>
              <a:rPr lang="en-US" dirty="0"/>
              <a:t>Amortized time of a single push operation is therefore </a:t>
            </a:r>
            <a:r>
              <a:rPr lang="en-US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T(n)/n = O(n) </a:t>
            </a:r>
            <a:r>
              <a:rPr lang="en-US" dirty="0">
                <a:ea typeface="Cambria Math" pitchFamily="18" charset="0"/>
              </a:rPr>
              <a:t>using the incremental strategy for an expanding stack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 bwMode="auto">
          <a:xfrm>
            <a:off x="6372200" y="6525344"/>
            <a:ext cx="1402948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Abstract Data Types</a:t>
            </a:r>
          </a:p>
        </p:txBody>
      </p:sp>
    </p:spTree>
    <p:extLst>
      <p:ext uri="{BB962C8B-B14F-4D97-AF65-F5344CB8AC3E}">
        <p14:creationId xmlns:p14="http://schemas.microsoft.com/office/powerpoint/2010/main" val="34631537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Analysis of Doubling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about for a doubling stack with initial capacity of 20 (chosen arbitrarily)?</a:t>
            </a:r>
          </a:p>
          <a:p>
            <a:r>
              <a:rPr lang="en-US" dirty="0"/>
              <a:t>Pushes are constant until double at the 20</a:t>
            </a:r>
            <a:r>
              <a:rPr lang="en-US" baseline="30000" dirty="0"/>
              <a:t>th</a:t>
            </a:r>
            <a:r>
              <a:rPr lang="en-US" dirty="0"/>
              <a:t> push</a:t>
            </a:r>
          </a:p>
          <a:p>
            <a:pPr marL="0" indent="0">
              <a:buNone/>
            </a:pPr>
            <a:endParaRPr lang="en-US" dirty="0">
              <a:ea typeface="Cambria Math" pitchFamily="18" charset="0"/>
            </a:endParaRPr>
          </a:p>
          <a:p>
            <a:pPr lvl="1"/>
            <a:r>
              <a:rPr lang="en-US" dirty="0">
                <a:ea typeface="Cambria Math" pitchFamily="18" charset="0"/>
              </a:rPr>
              <a:t>The average cost per push, again:</a:t>
            </a:r>
          </a:p>
          <a:p>
            <a:pPr marL="548640" lvl="2" indent="0">
              <a:buNone/>
            </a:pPr>
            <a:endParaRPr lang="en-US" dirty="0">
              <a:ea typeface="Cambria Math" pitchFamily="18" charset="0"/>
            </a:endParaRPr>
          </a:p>
          <a:p>
            <a:r>
              <a:rPr lang="en-US" dirty="0">
                <a:ea typeface="Cambria Math" pitchFamily="18" charset="0"/>
              </a:rPr>
              <a:t>And so forth…</a:t>
            </a:r>
            <a:br>
              <a:rPr lang="en-US" dirty="0">
                <a:ea typeface="Cambria Math" pitchFamily="18" charset="0"/>
              </a:rPr>
            </a:br>
            <a:endParaRPr lang="en-US" dirty="0">
              <a:ea typeface="Cambria Math" pitchFamily="18" charset="0"/>
            </a:endParaRPr>
          </a:p>
          <a:p>
            <a:endParaRPr lang="en-US" dirty="0">
              <a:ea typeface="Cambria Math" pitchFamily="18" charset="0"/>
            </a:endParaRPr>
          </a:p>
          <a:p>
            <a:pPr lvl="1"/>
            <a:r>
              <a:rPr lang="en-US" dirty="0">
                <a:ea typeface="Cambria Math" pitchFamily="18" charset="0"/>
              </a:rPr>
              <a:t>40 pushes:</a:t>
            </a:r>
          </a:p>
          <a:p>
            <a:pPr lvl="1"/>
            <a:endParaRPr lang="en-US" dirty="0">
              <a:ea typeface="Cambria Math" pitchFamily="18" charset="0"/>
            </a:endParaRPr>
          </a:p>
          <a:p>
            <a:pPr lvl="1"/>
            <a:r>
              <a:rPr lang="en-US" dirty="0">
                <a:ea typeface="Cambria Math" pitchFamily="18" charset="0"/>
              </a:rPr>
              <a:t>80 pushes: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1504693"/>
              </p:ext>
            </p:extLst>
          </p:nvPr>
        </p:nvGraphicFramePr>
        <p:xfrm>
          <a:off x="6230938" y="3208866"/>
          <a:ext cx="931862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736560" imgH="393480" progId="Equation.3">
                  <p:embed/>
                </p:oleObj>
              </mc:Choice>
              <mc:Fallback>
                <p:oleObj name="Equation" r:id="rId3" imgW="736560" imgH="393480" progId="Equation.3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0938" y="3208866"/>
                        <a:ext cx="931862" cy="498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9564522"/>
              </p:ext>
            </p:extLst>
          </p:nvPr>
        </p:nvGraphicFramePr>
        <p:xfrm>
          <a:off x="3055938" y="5029200"/>
          <a:ext cx="219392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600200" imgH="393700" progId="Equation.3">
                  <p:embed/>
                </p:oleObj>
              </mc:Choice>
              <mc:Fallback>
                <p:oleObj name="Equation" r:id="rId5" imgW="1600200" imgH="393700" progId="Equation.3">
                  <p:embed/>
                  <p:pic>
                    <p:nvPicPr>
                      <p:cNvPr id="1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5938" y="5029200"/>
                        <a:ext cx="2193925" cy="53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4553504"/>
              </p:ext>
            </p:extLst>
          </p:nvPr>
        </p:nvGraphicFramePr>
        <p:xfrm>
          <a:off x="3055938" y="5715000"/>
          <a:ext cx="2547937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879600" imgH="393700" progId="Equation.3">
                  <p:embed/>
                </p:oleObj>
              </mc:Choice>
              <mc:Fallback>
                <p:oleObj name="Equation" r:id="rId7" imgW="1879600" imgH="393700" progId="Equation.3">
                  <p:embed/>
                  <p:pic>
                    <p:nvPicPr>
                      <p:cNvPr id="11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5938" y="5715000"/>
                        <a:ext cx="2547937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ounded Rectangular Callout 13"/>
          <p:cNvSpPr/>
          <p:nvPr/>
        </p:nvSpPr>
        <p:spPr>
          <a:xfrm>
            <a:off x="5212432" y="2840361"/>
            <a:ext cx="1447800" cy="228599"/>
          </a:xfrm>
          <a:prstGeom prst="wedgeRoundRectCallout">
            <a:avLst>
              <a:gd name="adj1" fmla="val 33450"/>
              <a:gd name="adj2" fmla="val 118619"/>
              <a:gd name="adj3" fmla="val 16667"/>
            </a:avLst>
          </a:prstGeom>
          <a:solidFill>
            <a:srgbClr val="33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constant pushes</a:t>
            </a:r>
          </a:p>
        </p:txBody>
      </p:sp>
      <p:sp>
        <p:nvSpPr>
          <p:cNvPr id="15" name="Rounded Rectangular Callout 14"/>
          <p:cNvSpPr/>
          <p:nvPr/>
        </p:nvSpPr>
        <p:spPr>
          <a:xfrm>
            <a:off x="6830392" y="2827867"/>
            <a:ext cx="1270000" cy="228599"/>
          </a:xfrm>
          <a:prstGeom prst="wedgeRoundRectCallout">
            <a:avLst>
              <a:gd name="adj1" fmla="val -44180"/>
              <a:gd name="adj2" fmla="val 111212"/>
              <a:gd name="adj3" fmla="val 16667"/>
            </a:avLst>
          </a:prstGeom>
          <a:solidFill>
            <a:srgbClr val="33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1</a:t>
            </a:r>
            <a:r>
              <a:rPr lang="en-US" sz="1200" b="1" baseline="30000" dirty="0"/>
              <a:t>st</a:t>
            </a:r>
            <a:r>
              <a:rPr lang="en-US" sz="1200" b="1" dirty="0"/>
              <a:t> expansion </a:t>
            </a:r>
          </a:p>
        </p:txBody>
      </p:sp>
      <p:sp>
        <p:nvSpPr>
          <p:cNvPr id="17" name="Rounded Rectangle 16"/>
          <p:cNvSpPr/>
          <p:nvPr/>
        </p:nvSpPr>
        <p:spPr>
          <a:xfrm rot="1011434">
            <a:off x="6664373" y="5359561"/>
            <a:ext cx="1828800" cy="51218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ea typeface="Cambria Math" pitchFamily="18" charset="0"/>
              </a:rPr>
              <a:t>Looks like it converges…</a:t>
            </a:r>
            <a:endParaRPr lang="en-US" sz="1400" b="1" dirty="0"/>
          </a:p>
        </p:txBody>
      </p:sp>
      <p:sp>
        <p:nvSpPr>
          <p:cNvPr id="20" name="Rounded Rectangular Callout 19"/>
          <p:cNvSpPr/>
          <p:nvPr/>
        </p:nvSpPr>
        <p:spPr>
          <a:xfrm>
            <a:off x="3581400" y="4648200"/>
            <a:ext cx="533400" cy="228600"/>
          </a:xfrm>
          <a:prstGeom prst="wedgeRoundRectCallout">
            <a:avLst>
              <a:gd name="adj1" fmla="val -39679"/>
              <a:gd name="adj2" fmla="val 126026"/>
              <a:gd name="adj3" fmla="val 16667"/>
            </a:avLst>
          </a:prstGeom>
          <a:solidFill>
            <a:srgbClr val="33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2</a:t>
            </a:r>
            <a:r>
              <a:rPr lang="en-US" sz="1200" b="1" baseline="30000" dirty="0"/>
              <a:t>nd</a:t>
            </a:r>
            <a:endParaRPr lang="en-US" sz="1200" b="1" dirty="0"/>
          </a:p>
        </p:txBody>
      </p:sp>
      <p:sp>
        <p:nvSpPr>
          <p:cNvPr id="21" name="Rounded Rectangular Callout 20"/>
          <p:cNvSpPr/>
          <p:nvPr/>
        </p:nvSpPr>
        <p:spPr>
          <a:xfrm>
            <a:off x="1981200" y="4648200"/>
            <a:ext cx="1447800" cy="228599"/>
          </a:xfrm>
          <a:prstGeom prst="wedgeRoundRectCallout">
            <a:avLst>
              <a:gd name="adj1" fmla="val 33450"/>
              <a:gd name="adj2" fmla="val 118619"/>
              <a:gd name="adj3" fmla="val 16667"/>
            </a:avLst>
          </a:prstGeom>
          <a:solidFill>
            <a:srgbClr val="33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constant pushes</a:t>
            </a:r>
          </a:p>
        </p:txBody>
      </p:sp>
      <p:sp>
        <p:nvSpPr>
          <p:cNvPr id="22" name="Rounded Rectangular Callout 21"/>
          <p:cNvSpPr/>
          <p:nvPr/>
        </p:nvSpPr>
        <p:spPr>
          <a:xfrm>
            <a:off x="4191000" y="4648200"/>
            <a:ext cx="1270000" cy="228599"/>
          </a:xfrm>
          <a:prstGeom prst="wedgeRoundRectCallout">
            <a:avLst>
              <a:gd name="adj1" fmla="val -57513"/>
              <a:gd name="adj2" fmla="val 133434"/>
              <a:gd name="adj3" fmla="val 16667"/>
            </a:avLst>
          </a:prstGeom>
          <a:solidFill>
            <a:srgbClr val="33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1</a:t>
            </a:r>
            <a:r>
              <a:rPr lang="en-US" sz="1200" b="1" baseline="30000" dirty="0"/>
              <a:t>st </a:t>
            </a:r>
            <a:r>
              <a:rPr lang="en-US" sz="1200" b="1" dirty="0"/>
              <a:t>expansion </a:t>
            </a:r>
          </a:p>
        </p:txBody>
      </p:sp>
      <p:sp>
        <p:nvSpPr>
          <p:cNvPr id="13" name="TextBox 12"/>
          <p:cNvSpPr txBox="1"/>
          <p:nvPr/>
        </p:nvSpPr>
        <p:spPr bwMode="auto">
          <a:xfrm>
            <a:off x="6372200" y="6525344"/>
            <a:ext cx="1402948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Abstract Data Types</a:t>
            </a:r>
          </a:p>
        </p:txBody>
      </p:sp>
    </p:spTree>
    <p:extLst>
      <p:ext uri="{BB962C8B-B14F-4D97-AF65-F5344CB8AC3E}">
        <p14:creationId xmlns:p14="http://schemas.microsoft.com/office/powerpoint/2010/main" val="16582097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62500" lnSpcReduction="20000"/>
          </a:bodyPr>
          <a:lstStyle/>
          <a:p>
            <a:r>
              <a:rPr lang="en-US" sz="3800" dirty="0"/>
              <a:t>For a stack with n elements, the total work done to push all the elements (constant pushes and k expansions) is: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sz="3600" dirty="0"/>
              <a:t>Amortized time of a single push operation is therefore </a:t>
            </a:r>
            <a:r>
              <a:rPr lang="en-US" sz="3600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T(n)/n = O(1) </a:t>
            </a:r>
            <a:r>
              <a:rPr lang="en-US" sz="3600" dirty="0">
                <a:ea typeface="Cambria Math" pitchFamily="18" charset="0"/>
              </a:rPr>
              <a:t>using the doubling strategy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848" y="260648"/>
            <a:ext cx="8229600" cy="990600"/>
          </a:xfrm>
        </p:spPr>
        <p:txBody>
          <a:bodyPr/>
          <a:lstStyle/>
          <a:p>
            <a:r>
              <a:rPr lang="en-US" dirty="0"/>
              <a:t>Analysis of Doubling Strategy</a:t>
            </a: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3607697"/>
              </p:ext>
            </p:extLst>
          </p:nvPr>
        </p:nvGraphicFramePr>
        <p:xfrm>
          <a:off x="1338263" y="2982913"/>
          <a:ext cx="4651375" cy="2579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197100" imgH="1219200" progId="Equation.3">
                  <p:embed/>
                </p:oleObj>
              </mc:Choice>
              <mc:Fallback>
                <p:oleObj name="Equation" r:id="rId3" imgW="2197100" imgH="1219200" progId="Equation.3">
                  <p:embed/>
                  <p:pic>
                    <p:nvPicPr>
                      <p:cNvPr id="12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8263" y="2982913"/>
                        <a:ext cx="4651375" cy="2579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ounded Rectangular Callout 6"/>
          <p:cNvSpPr/>
          <p:nvPr/>
        </p:nvSpPr>
        <p:spPr>
          <a:xfrm>
            <a:off x="228600" y="2438400"/>
            <a:ext cx="2362200" cy="601573"/>
          </a:xfrm>
          <a:prstGeom prst="wedgeRoundRectCallout">
            <a:avLst>
              <a:gd name="adj1" fmla="val 41227"/>
              <a:gd name="adj2" fmla="val 78916"/>
              <a:gd name="adj3" fmla="val 16667"/>
            </a:avLst>
          </a:prstGeom>
          <a:solidFill>
            <a:srgbClr val="33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n push operations without expansion</a:t>
            </a:r>
          </a:p>
        </p:txBody>
      </p:sp>
      <p:sp>
        <p:nvSpPr>
          <p:cNvPr id="6" name="Left Bracket 5"/>
          <p:cNvSpPr/>
          <p:nvPr/>
        </p:nvSpPr>
        <p:spPr>
          <a:xfrm rot="16200000">
            <a:off x="4381498" y="3238500"/>
            <a:ext cx="152401" cy="2819402"/>
          </a:xfrm>
          <a:prstGeom prst="leftBracket">
            <a:avLst/>
          </a:prstGeom>
          <a:ln w="28575">
            <a:solidFill>
              <a:srgbClr val="33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ular Callout 13"/>
          <p:cNvSpPr/>
          <p:nvPr/>
        </p:nvSpPr>
        <p:spPr>
          <a:xfrm>
            <a:off x="6324600" y="3733800"/>
            <a:ext cx="2667000" cy="990600"/>
          </a:xfrm>
          <a:prstGeom prst="wedgeRoundRectCallout">
            <a:avLst>
              <a:gd name="adj1" fmla="val -62131"/>
              <a:gd name="adj2" fmla="val -8755"/>
              <a:gd name="adj3" fmla="val 16667"/>
            </a:avLst>
          </a:prstGeom>
          <a:solidFill>
            <a:srgbClr val="33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geometric series:</a:t>
            </a:r>
            <a:br>
              <a:rPr lang="en-US" sz="1600" b="1" dirty="0"/>
            </a:br>
            <a:br>
              <a:rPr lang="en-US" sz="1600" b="1" dirty="0"/>
            </a:br>
            <a:endParaRPr lang="en-US" sz="1600" b="1" dirty="0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8864609"/>
              </p:ext>
            </p:extLst>
          </p:nvPr>
        </p:nvGraphicFramePr>
        <p:xfrm>
          <a:off x="6784975" y="4071938"/>
          <a:ext cx="174625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774700" imgH="457200" progId="Equation.3">
                  <p:embed/>
                </p:oleObj>
              </mc:Choice>
              <mc:Fallback>
                <p:oleObj name="Equation" r:id="rId5" imgW="774700" imgH="457200" progId="Equation.3">
                  <p:embed/>
                  <p:pic>
                    <p:nvPicPr>
                      <p:cNvPr id="11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4975" y="4071938"/>
                        <a:ext cx="1746250" cy="63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Rounded Rectangle 24"/>
          <p:cNvSpPr/>
          <p:nvPr/>
        </p:nvSpPr>
        <p:spPr>
          <a:xfrm>
            <a:off x="2819400" y="2438400"/>
            <a:ext cx="2819400" cy="376987"/>
          </a:xfrm>
          <a:prstGeom prst="roundRect">
            <a:avLst/>
          </a:prstGeom>
          <a:solidFill>
            <a:srgbClr val="33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k expansions</a:t>
            </a:r>
          </a:p>
        </p:txBody>
      </p:sp>
      <p:sp>
        <p:nvSpPr>
          <p:cNvPr id="26" name="Left Bracket 25"/>
          <p:cNvSpPr/>
          <p:nvPr/>
        </p:nvSpPr>
        <p:spPr>
          <a:xfrm rot="5400000" flipV="1">
            <a:off x="4152900" y="1638300"/>
            <a:ext cx="152400" cy="2819400"/>
          </a:xfrm>
          <a:prstGeom prst="leftBracket">
            <a:avLst/>
          </a:prstGeom>
          <a:ln w="28575">
            <a:solidFill>
              <a:srgbClr val="33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88" name="Picture 11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2667000"/>
            <a:ext cx="1905000" cy="955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 bwMode="auto">
          <a:xfrm>
            <a:off x="6372200" y="6525344"/>
            <a:ext cx="1402948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Abstract Data Types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A12253F-341F-3069-9BFB-123C71541483}"/>
                  </a:ext>
                </a:extLst>
              </p14:cNvPr>
              <p14:cNvContentPartPr/>
              <p14:nvPr/>
            </p14:nvContentPartPr>
            <p14:xfrm>
              <a:off x="6652800" y="4737240"/>
              <a:ext cx="1521720" cy="2664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A12253F-341F-3069-9BFB-123C7154148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643440" y="4727880"/>
                <a:ext cx="1540440" cy="285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356380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Amortized Thinking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“Amortized” analysis:</a:t>
            </a:r>
          </a:p>
          <a:p>
            <a:pPr lvl="1" eaLnBrk="1" hangingPunct="1"/>
            <a:r>
              <a:rPr lang="en-US" dirty="0"/>
              <a:t>For each fast operation, place an extra unit of time “in the bank”</a:t>
            </a:r>
          </a:p>
          <a:p>
            <a:pPr lvl="1" eaLnBrk="1" hangingPunct="1"/>
            <a:r>
              <a:rPr lang="en-US" dirty="0"/>
              <a:t>By the time an expensive operation arrives, use your savings to pay for it!</a:t>
            </a:r>
          </a:p>
          <a:p>
            <a:pPr eaLnBrk="1" hangingPunct="1"/>
            <a:r>
              <a:rPr lang="en-US" dirty="0"/>
              <a:t>Alternative view: </a:t>
            </a:r>
          </a:p>
          <a:p>
            <a:pPr lvl="1" eaLnBrk="1" hangingPunct="1"/>
            <a:r>
              <a:rPr lang="en-US" dirty="0"/>
              <a:t>When you do an expensive operation</a:t>
            </a:r>
          </a:p>
          <a:p>
            <a:pPr lvl="2" eaLnBrk="1" hangingPunct="1"/>
            <a:r>
              <a:rPr lang="en-US" dirty="0"/>
              <a:t>Pay one unit now</a:t>
            </a:r>
          </a:p>
          <a:p>
            <a:pPr lvl="2" eaLnBrk="1" hangingPunct="1"/>
            <a:r>
              <a:rPr lang="en-US" dirty="0"/>
              <a:t>Pay an </a:t>
            </a:r>
            <a:r>
              <a:rPr lang="en-US" i="1" dirty="0"/>
              <a:t>extra </a:t>
            </a:r>
            <a:r>
              <a:rPr lang="en-US" dirty="0"/>
              <a:t>unit for each of the next </a:t>
            </a:r>
            <a:r>
              <a:rPr lang="en-US" i="1" dirty="0"/>
              <a:t>n</a:t>
            </a:r>
            <a:r>
              <a:rPr lang="en-US" dirty="0"/>
              <a:t> operations</a:t>
            </a:r>
          </a:p>
        </p:txBody>
      </p:sp>
      <p:sp>
        <p:nvSpPr>
          <p:cNvPr id="4" name="TextBox 3"/>
          <p:cNvSpPr txBox="1"/>
          <p:nvPr/>
        </p:nvSpPr>
        <p:spPr bwMode="auto">
          <a:xfrm>
            <a:off x="6372200" y="6525344"/>
            <a:ext cx="1402948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Abstract Data Types</a:t>
            </a:r>
          </a:p>
        </p:txBody>
      </p:sp>
    </p:spTree>
    <p:extLst>
      <p:ext uri="{BB962C8B-B14F-4D97-AF65-F5344CB8AC3E}">
        <p14:creationId xmlns:p14="http://schemas.microsoft.com/office/powerpoint/2010/main" val="5282671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Queue ADT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222" y="1474753"/>
            <a:ext cx="8343900" cy="2667000"/>
          </a:xfrm>
        </p:spPr>
        <p:txBody>
          <a:bodyPr>
            <a:noAutofit/>
          </a:bodyPr>
          <a:lstStyle/>
          <a:p>
            <a:r>
              <a:rPr lang="en-US" sz="2400" dirty="0"/>
              <a:t>First-in, first-out (FIFO)</a:t>
            </a:r>
          </a:p>
          <a:p>
            <a:r>
              <a:rPr lang="en-US" sz="2200" b="1" dirty="0" err="1">
                <a:solidFill>
                  <a:schemeClr val="tx2"/>
                </a:solidFill>
              </a:rPr>
              <a:t>enqueue</a:t>
            </a:r>
            <a:r>
              <a:rPr lang="en-US" sz="2200" b="1" dirty="0"/>
              <a:t>(</a:t>
            </a:r>
            <a:r>
              <a:rPr lang="en-US" sz="2200" b="1" dirty="0" err="1"/>
              <a:t>obj</a:t>
            </a:r>
            <a:r>
              <a:rPr lang="en-US" sz="2200" b="1" dirty="0"/>
              <a:t>): </a:t>
            </a:r>
            <a:r>
              <a:rPr lang="en-US" sz="2200" dirty="0"/>
              <a:t>inserts an element at the end of the queue</a:t>
            </a:r>
          </a:p>
          <a:p>
            <a:r>
              <a:rPr lang="en-US" sz="2200" b="1" dirty="0"/>
              <a:t>object </a:t>
            </a:r>
            <a:r>
              <a:rPr lang="en-US" sz="2200" b="1" dirty="0" err="1">
                <a:solidFill>
                  <a:schemeClr val="tx2"/>
                </a:solidFill>
              </a:rPr>
              <a:t>dequeue</a:t>
            </a:r>
            <a:r>
              <a:rPr lang="en-US" sz="2200" b="1" dirty="0"/>
              <a:t>(): </a:t>
            </a:r>
            <a:r>
              <a:rPr lang="en-US" sz="2200" dirty="0"/>
              <a:t>removes and returns the element at the front of the queue</a:t>
            </a:r>
          </a:p>
          <a:p>
            <a:r>
              <a:rPr lang="en-US" sz="2200" b="1" dirty="0" err="1"/>
              <a:t>int</a:t>
            </a:r>
            <a:r>
              <a:rPr lang="en-US" sz="2200" b="1" dirty="0"/>
              <a:t> </a:t>
            </a:r>
            <a:r>
              <a:rPr lang="en-US" sz="2200" b="1" dirty="0">
                <a:solidFill>
                  <a:schemeClr val="tx2"/>
                </a:solidFill>
              </a:rPr>
              <a:t>size</a:t>
            </a:r>
            <a:r>
              <a:rPr lang="en-US" sz="2200" b="1" dirty="0"/>
              <a:t>(): </a:t>
            </a:r>
            <a:r>
              <a:rPr lang="en-US" sz="2200" dirty="0"/>
              <a:t>returns the number of elements stored in the queue</a:t>
            </a:r>
          </a:p>
          <a:p>
            <a:r>
              <a:rPr lang="en-US" sz="2200" b="1" dirty="0" err="1"/>
              <a:t>boolean</a:t>
            </a:r>
            <a:r>
              <a:rPr lang="en-US" sz="2200" b="1" dirty="0"/>
              <a:t> </a:t>
            </a:r>
            <a:r>
              <a:rPr lang="en-US" sz="2200" b="1" dirty="0" err="1">
                <a:solidFill>
                  <a:schemeClr val="tx2"/>
                </a:solidFill>
              </a:rPr>
              <a:t>isEmpty</a:t>
            </a:r>
            <a:r>
              <a:rPr lang="en-US" sz="2200" b="1" dirty="0"/>
              <a:t>(): </a:t>
            </a:r>
            <a:r>
              <a:rPr lang="en-US" sz="2200" dirty="0"/>
              <a:t>indicates if the queue has no elements</a:t>
            </a:r>
          </a:p>
        </p:txBody>
      </p:sp>
      <p:pic>
        <p:nvPicPr>
          <p:cNvPr id="1026" name="Picture 2" descr="http://www.in-spirelsmagazine.co.uk/wp-content/uploads/2011/04/bigstock_Long_Line_Of_People_Standing_I_4097919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228" b="3334"/>
          <a:stretch/>
        </p:blipFill>
        <p:spPr bwMode="auto">
          <a:xfrm>
            <a:off x="685800" y="4425162"/>
            <a:ext cx="7840744" cy="250903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 bwMode="auto">
          <a:xfrm>
            <a:off x="6372200" y="6525344"/>
            <a:ext cx="1402948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Abstract Data Types</a:t>
            </a:r>
          </a:p>
        </p:txBody>
      </p:sp>
    </p:spTree>
    <p:extLst>
      <p:ext uri="{BB962C8B-B14F-4D97-AF65-F5344CB8AC3E}">
        <p14:creationId xmlns:p14="http://schemas.microsoft.com/office/powerpoint/2010/main" val="26431608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Expandable Queue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can also implement a queue using an expanding array, but with a slight complication</a:t>
            </a:r>
          </a:p>
          <a:p>
            <a:r>
              <a:rPr lang="en-US" dirty="0"/>
              <a:t>Unlike a stack, we need to keep track of the head and the tail of the queue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happens if the tail reaches the end of the array, but there’s still room at the front? Is the queue full? </a:t>
            </a:r>
          </a:p>
        </p:txBody>
      </p:sp>
      <p:grpSp>
        <p:nvGrpSpPr>
          <p:cNvPr id="30" name="Group 55"/>
          <p:cNvGrpSpPr>
            <a:grpSpLocks/>
          </p:cNvGrpSpPr>
          <p:nvPr/>
        </p:nvGrpSpPr>
        <p:grpSpPr bwMode="auto">
          <a:xfrm>
            <a:off x="1998382" y="4869160"/>
            <a:ext cx="5181600" cy="677863"/>
            <a:chOff x="1248" y="2645"/>
            <a:chExt cx="3264" cy="427"/>
          </a:xfrm>
        </p:grpSpPr>
        <p:sp>
          <p:nvSpPr>
            <p:cNvPr id="32" name="Rectangle 57"/>
            <p:cNvSpPr>
              <a:spLocks noChangeArrowheads="1"/>
            </p:cNvSpPr>
            <p:nvPr/>
          </p:nvSpPr>
          <p:spPr bwMode="auto">
            <a:xfrm>
              <a:off x="1296" y="2842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0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33" name="Rectangle 58"/>
            <p:cNvSpPr>
              <a:spLocks noChangeArrowheads="1"/>
            </p:cNvSpPr>
            <p:nvPr/>
          </p:nvSpPr>
          <p:spPr bwMode="auto">
            <a:xfrm>
              <a:off x="1488" y="2842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1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34" name="Rectangle 59"/>
            <p:cNvSpPr>
              <a:spLocks noChangeArrowheads="1"/>
            </p:cNvSpPr>
            <p:nvPr/>
          </p:nvSpPr>
          <p:spPr bwMode="auto">
            <a:xfrm>
              <a:off x="1680" y="2842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dirty="0">
                  <a:solidFill>
                    <a:schemeClr val="accent2"/>
                  </a:solidFill>
                  <a:latin typeface="Times New Roman" charset="0"/>
                </a:rPr>
                <a:t>2</a:t>
              </a:r>
              <a:endParaRPr lang="en-US" dirty="0">
                <a:solidFill>
                  <a:schemeClr val="accent2"/>
                </a:solidFill>
              </a:endParaRPr>
            </a:p>
          </p:txBody>
        </p:sp>
        <p:sp>
          <p:nvSpPr>
            <p:cNvPr id="35" name="Rectangle 60"/>
            <p:cNvSpPr>
              <a:spLocks noChangeArrowheads="1"/>
            </p:cNvSpPr>
            <p:nvPr/>
          </p:nvSpPr>
          <p:spPr bwMode="auto">
            <a:xfrm>
              <a:off x="3936" y="2842"/>
              <a:ext cx="178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sz="1400" b="1" i="1" dirty="0">
                  <a:solidFill>
                    <a:schemeClr val="accent2"/>
                  </a:solidFill>
                  <a:latin typeface="Times New Roman" charset="0"/>
                </a:rPr>
                <a:t>tail</a:t>
              </a:r>
              <a:endParaRPr lang="en-US" sz="1400" b="1" dirty="0">
                <a:solidFill>
                  <a:schemeClr val="accent2"/>
                </a:solidFill>
              </a:endParaRPr>
            </a:p>
          </p:txBody>
        </p:sp>
        <p:sp>
          <p:nvSpPr>
            <p:cNvPr id="36" name="Rectangle 61"/>
            <p:cNvSpPr>
              <a:spLocks noChangeArrowheads="1"/>
            </p:cNvSpPr>
            <p:nvPr/>
          </p:nvSpPr>
          <p:spPr bwMode="auto">
            <a:xfrm>
              <a:off x="1968" y="2842"/>
              <a:ext cx="261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1400" b="1" i="1" dirty="0">
                  <a:solidFill>
                    <a:schemeClr val="accent2"/>
                  </a:solidFill>
                  <a:latin typeface="Times New Roman" charset="0"/>
                </a:rPr>
                <a:t>head</a:t>
              </a:r>
              <a:endParaRPr lang="en-US" sz="1400" b="1" dirty="0">
                <a:solidFill>
                  <a:schemeClr val="accent2"/>
                </a:solidFill>
              </a:endParaRPr>
            </a:p>
          </p:txBody>
        </p:sp>
        <p:sp>
          <p:nvSpPr>
            <p:cNvPr id="37" name="Rectangle 62"/>
            <p:cNvSpPr>
              <a:spLocks noChangeArrowheads="1"/>
            </p:cNvSpPr>
            <p:nvPr/>
          </p:nvSpPr>
          <p:spPr bwMode="auto">
            <a:xfrm>
              <a:off x="1248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38" name="Rectangle 63"/>
            <p:cNvSpPr>
              <a:spLocks noChangeArrowheads="1"/>
            </p:cNvSpPr>
            <p:nvPr/>
          </p:nvSpPr>
          <p:spPr bwMode="auto">
            <a:xfrm>
              <a:off x="1440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Rectangle 64"/>
            <p:cNvSpPr>
              <a:spLocks noChangeArrowheads="1"/>
            </p:cNvSpPr>
            <p:nvPr/>
          </p:nvSpPr>
          <p:spPr bwMode="auto">
            <a:xfrm>
              <a:off x="1632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Rectangle 65"/>
            <p:cNvSpPr>
              <a:spLocks noChangeArrowheads="1"/>
            </p:cNvSpPr>
            <p:nvPr/>
          </p:nvSpPr>
          <p:spPr bwMode="auto">
            <a:xfrm>
              <a:off x="1824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Rectangle 66"/>
            <p:cNvSpPr>
              <a:spLocks noChangeArrowheads="1"/>
            </p:cNvSpPr>
            <p:nvPr/>
          </p:nvSpPr>
          <p:spPr bwMode="auto">
            <a:xfrm>
              <a:off x="2016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Rectangle 67"/>
            <p:cNvSpPr>
              <a:spLocks noChangeArrowheads="1"/>
            </p:cNvSpPr>
            <p:nvPr/>
          </p:nvSpPr>
          <p:spPr bwMode="auto">
            <a:xfrm>
              <a:off x="2208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Rectangle 68"/>
            <p:cNvSpPr>
              <a:spLocks noChangeArrowheads="1"/>
            </p:cNvSpPr>
            <p:nvPr/>
          </p:nvSpPr>
          <p:spPr bwMode="auto">
            <a:xfrm>
              <a:off x="2400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Rectangle 69"/>
            <p:cNvSpPr>
              <a:spLocks noChangeArrowheads="1"/>
            </p:cNvSpPr>
            <p:nvPr/>
          </p:nvSpPr>
          <p:spPr bwMode="auto">
            <a:xfrm>
              <a:off x="2592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Rectangle 70"/>
            <p:cNvSpPr>
              <a:spLocks noChangeArrowheads="1"/>
            </p:cNvSpPr>
            <p:nvPr/>
          </p:nvSpPr>
          <p:spPr bwMode="auto">
            <a:xfrm>
              <a:off x="2784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Rectangle 71"/>
            <p:cNvSpPr>
              <a:spLocks noChangeArrowheads="1"/>
            </p:cNvSpPr>
            <p:nvPr/>
          </p:nvSpPr>
          <p:spPr bwMode="auto">
            <a:xfrm>
              <a:off x="2976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Rectangle 72"/>
            <p:cNvSpPr>
              <a:spLocks noChangeArrowheads="1"/>
            </p:cNvSpPr>
            <p:nvPr/>
          </p:nvSpPr>
          <p:spPr bwMode="auto">
            <a:xfrm>
              <a:off x="3168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Rectangle 73"/>
            <p:cNvSpPr>
              <a:spLocks noChangeArrowheads="1"/>
            </p:cNvSpPr>
            <p:nvPr/>
          </p:nvSpPr>
          <p:spPr bwMode="auto">
            <a:xfrm>
              <a:off x="3360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Rectangle 74"/>
            <p:cNvSpPr>
              <a:spLocks noChangeArrowheads="1"/>
            </p:cNvSpPr>
            <p:nvPr/>
          </p:nvSpPr>
          <p:spPr bwMode="auto">
            <a:xfrm>
              <a:off x="3552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Rectangle 75"/>
            <p:cNvSpPr>
              <a:spLocks noChangeArrowheads="1"/>
            </p:cNvSpPr>
            <p:nvPr/>
          </p:nvSpPr>
          <p:spPr bwMode="auto">
            <a:xfrm>
              <a:off x="3744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Rectangle 76"/>
            <p:cNvSpPr>
              <a:spLocks noChangeArrowheads="1"/>
            </p:cNvSpPr>
            <p:nvPr/>
          </p:nvSpPr>
          <p:spPr bwMode="auto">
            <a:xfrm>
              <a:off x="3936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Rectangle 77"/>
            <p:cNvSpPr>
              <a:spLocks noChangeArrowheads="1"/>
            </p:cNvSpPr>
            <p:nvPr/>
          </p:nvSpPr>
          <p:spPr bwMode="auto">
            <a:xfrm>
              <a:off x="4128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Rectangle 78"/>
            <p:cNvSpPr>
              <a:spLocks noChangeArrowheads="1"/>
            </p:cNvSpPr>
            <p:nvPr/>
          </p:nvSpPr>
          <p:spPr bwMode="auto">
            <a:xfrm>
              <a:off x="4320" y="2645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" name="TextBox 26"/>
          <p:cNvSpPr txBox="1"/>
          <p:nvPr/>
        </p:nvSpPr>
        <p:spPr bwMode="auto">
          <a:xfrm>
            <a:off x="6372200" y="6525344"/>
            <a:ext cx="1402948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Abstract Data Types</a:t>
            </a:r>
          </a:p>
        </p:txBody>
      </p:sp>
    </p:spTree>
    <p:extLst>
      <p:ext uri="{BB962C8B-B14F-4D97-AF65-F5344CB8AC3E}">
        <p14:creationId xmlns:p14="http://schemas.microsoft.com/office/powerpoint/2010/main" val="13331060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Expandable Queue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19" y="1565814"/>
            <a:ext cx="8229600" cy="19812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Wrap the queue!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Expand the array when queue is completely full</a:t>
            </a:r>
          </a:p>
          <a:p>
            <a:pPr lvl="1"/>
            <a:r>
              <a:rPr lang="en-US" dirty="0"/>
              <a:t>When copying, “unwind” the queue so the head starts back at 0</a:t>
            </a:r>
          </a:p>
        </p:txBody>
      </p:sp>
      <p:grpSp>
        <p:nvGrpSpPr>
          <p:cNvPr id="6" name="Group 79"/>
          <p:cNvGrpSpPr>
            <a:grpSpLocks/>
          </p:cNvGrpSpPr>
          <p:nvPr/>
        </p:nvGrpSpPr>
        <p:grpSpPr bwMode="auto">
          <a:xfrm>
            <a:off x="2000219" y="2065338"/>
            <a:ext cx="5181600" cy="677862"/>
            <a:chOff x="1248" y="3408"/>
            <a:chExt cx="3264" cy="427"/>
          </a:xfrm>
        </p:grpSpPr>
        <p:sp>
          <p:nvSpPr>
            <p:cNvPr id="8" name="Rectangle 81"/>
            <p:cNvSpPr>
              <a:spLocks noChangeArrowheads="1"/>
            </p:cNvSpPr>
            <p:nvPr/>
          </p:nvSpPr>
          <p:spPr bwMode="auto">
            <a:xfrm>
              <a:off x="1296" y="3605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0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9" name="Rectangle 82"/>
            <p:cNvSpPr>
              <a:spLocks noChangeArrowheads="1"/>
            </p:cNvSpPr>
            <p:nvPr/>
          </p:nvSpPr>
          <p:spPr bwMode="auto">
            <a:xfrm>
              <a:off x="1488" y="3605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1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0" name="Rectangle 83"/>
            <p:cNvSpPr>
              <a:spLocks noChangeArrowheads="1"/>
            </p:cNvSpPr>
            <p:nvPr/>
          </p:nvSpPr>
          <p:spPr bwMode="auto">
            <a:xfrm>
              <a:off x="1680" y="3605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2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1" name="Rectangle 84"/>
            <p:cNvSpPr>
              <a:spLocks noChangeArrowheads="1"/>
            </p:cNvSpPr>
            <p:nvPr/>
          </p:nvSpPr>
          <p:spPr bwMode="auto">
            <a:xfrm>
              <a:off x="3312" y="3606"/>
              <a:ext cx="278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1400" b="1" i="1" dirty="0">
                  <a:solidFill>
                    <a:schemeClr val="accent2"/>
                  </a:solidFill>
                  <a:latin typeface="Times New Roman" charset="0"/>
                </a:rPr>
                <a:t>head</a:t>
              </a:r>
              <a:endParaRPr lang="en-US" sz="1400" b="1" dirty="0">
                <a:solidFill>
                  <a:schemeClr val="accent2"/>
                </a:solidFill>
              </a:endParaRPr>
            </a:p>
          </p:txBody>
        </p:sp>
        <p:sp>
          <p:nvSpPr>
            <p:cNvPr id="12" name="Rectangle 85"/>
            <p:cNvSpPr>
              <a:spLocks noChangeArrowheads="1"/>
            </p:cNvSpPr>
            <p:nvPr/>
          </p:nvSpPr>
          <p:spPr bwMode="auto">
            <a:xfrm>
              <a:off x="2016" y="3605"/>
              <a:ext cx="178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sz="1400" b="1" i="1" dirty="0">
                  <a:solidFill>
                    <a:schemeClr val="accent2"/>
                  </a:solidFill>
                  <a:latin typeface="Times New Roman" charset="0"/>
                </a:rPr>
                <a:t>tail</a:t>
              </a:r>
              <a:endParaRPr lang="en-US" sz="1400" b="1" dirty="0">
                <a:solidFill>
                  <a:schemeClr val="accent2"/>
                </a:solidFill>
              </a:endParaRPr>
            </a:p>
          </p:txBody>
        </p:sp>
        <p:sp>
          <p:nvSpPr>
            <p:cNvPr id="13" name="Rectangle 86"/>
            <p:cNvSpPr>
              <a:spLocks noChangeArrowheads="1"/>
            </p:cNvSpPr>
            <p:nvPr/>
          </p:nvSpPr>
          <p:spPr bwMode="auto">
            <a:xfrm>
              <a:off x="1248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4" name="Rectangle 87"/>
            <p:cNvSpPr>
              <a:spLocks noChangeArrowheads="1"/>
            </p:cNvSpPr>
            <p:nvPr/>
          </p:nvSpPr>
          <p:spPr bwMode="auto">
            <a:xfrm>
              <a:off x="1440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Rectangle 88"/>
            <p:cNvSpPr>
              <a:spLocks noChangeArrowheads="1"/>
            </p:cNvSpPr>
            <p:nvPr/>
          </p:nvSpPr>
          <p:spPr bwMode="auto">
            <a:xfrm>
              <a:off x="1632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89"/>
            <p:cNvSpPr>
              <a:spLocks noChangeArrowheads="1"/>
            </p:cNvSpPr>
            <p:nvPr/>
          </p:nvSpPr>
          <p:spPr bwMode="auto">
            <a:xfrm>
              <a:off x="1824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Rectangle 90"/>
            <p:cNvSpPr>
              <a:spLocks noChangeArrowheads="1"/>
            </p:cNvSpPr>
            <p:nvPr/>
          </p:nvSpPr>
          <p:spPr bwMode="auto">
            <a:xfrm>
              <a:off x="2016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Rectangle 91"/>
            <p:cNvSpPr>
              <a:spLocks noChangeArrowheads="1"/>
            </p:cNvSpPr>
            <p:nvPr/>
          </p:nvSpPr>
          <p:spPr bwMode="auto">
            <a:xfrm>
              <a:off x="2208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Rectangle 92"/>
            <p:cNvSpPr>
              <a:spLocks noChangeArrowheads="1"/>
            </p:cNvSpPr>
            <p:nvPr/>
          </p:nvSpPr>
          <p:spPr bwMode="auto">
            <a:xfrm>
              <a:off x="2400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Rectangle 93"/>
            <p:cNvSpPr>
              <a:spLocks noChangeArrowheads="1"/>
            </p:cNvSpPr>
            <p:nvPr/>
          </p:nvSpPr>
          <p:spPr bwMode="auto">
            <a:xfrm>
              <a:off x="2592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94"/>
            <p:cNvSpPr>
              <a:spLocks noChangeArrowheads="1"/>
            </p:cNvSpPr>
            <p:nvPr/>
          </p:nvSpPr>
          <p:spPr bwMode="auto">
            <a:xfrm>
              <a:off x="2784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Rectangle 95"/>
            <p:cNvSpPr>
              <a:spLocks noChangeArrowheads="1"/>
            </p:cNvSpPr>
            <p:nvPr/>
          </p:nvSpPr>
          <p:spPr bwMode="auto">
            <a:xfrm>
              <a:off x="2976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Rectangle 96"/>
            <p:cNvSpPr>
              <a:spLocks noChangeArrowheads="1"/>
            </p:cNvSpPr>
            <p:nvPr/>
          </p:nvSpPr>
          <p:spPr bwMode="auto">
            <a:xfrm>
              <a:off x="3168" y="3408"/>
              <a:ext cx="192" cy="19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Rectangle 97"/>
            <p:cNvSpPr>
              <a:spLocks noChangeArrowheads="1"/>
            </p:cNvSpPr>
            <p:nvPr/>
          </p:nvSpPr>
          <p:spPr bwMode="auto">
            <a:xfrm>
              <a:off x="3360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Rectangle 98"/>
            <p:cNvSpPr>
              <a:spLocks noChangeArrowheads="1"/>
            </p:cNvSpPr>
            <p:nvPr/>
          </p:nvSpPr>
          <p:spPr bwMode="auto">
            <a:xfrm>
              <a:off x="3552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Rectangle 99"/>
            <p:cNvSpPr>
              <a:spLocks noChangeArrowheads="1"/>
            </p:cNvSpPr>
            <p:nvPr/>
          </p:nvSpPr>
          <p:spPr bwMode="auto">
            <a:xfrm>
              <a:off x="3744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Rectangle 100"/>
            <p:cNvSpPr>
              <a:spLocks noChangeArrowheads="1"/>
            </p:cNvSpPr>
            <p:nvPr/>
          </p:nvSpPr>
          <p:spPr bwMode="auto">
            <a:xfrm>
              <a:off x="3936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Rectangle 101"/>
            <p:cNvSpPr>
              <a:spLocks noChangeArrowheads="1"/>
            </p:cNvSpPr>
            <p:nvPr/>
          </p:nvSpPr>
          <p:spPr bwMode="auto">
            <a:xfrm>
              <a:off x="4128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Rectangle 102"/>
            <p:cNvSpPr>
              <a:spLocks noChangeArrowheads="1"/>
            </p:cNvSpPr>
            <p:nvPr/>
          </p:nvSpPr>
          <p:spPr bwMode="auto">
            <a:xfrm>
              <a:off x="4320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445412" y="5982903"/>
            <a:ext cx="8077053" cy="513748"/>
            <a:chOff x="-1517930" y="6201782"/>
            <a:chExt cx="10657216" cy="677862"/>
          </a:xfrm>
        </p:grpSpPr>
        <p:grpSp>
          <p:nvGrpSpPr>
            <p:cNvPr id="31" name="Group 79"/>
            <p:cNvGrpSpPr>
              <a:grpSpLocks/>
            </p:cNvGrpSpPr>
            <p:nvPr/>
          </p:nvGrpSpPr>
          <p:grpSpPr bwMode="auto">
            <a:xfrm>
              <a:off x="-1517930" y="6201782"/>
              <a:ext cx="5926138" cy="677862"/>
              <a:chOff x="1063" y="3408"/>
              <a:chExt cx="3733" cy="427"/>
            </a:xfrm>
          </p:grpSpPr>
          <p:sp>
            <p:nvSpPr>
              <p:cNvPr id="34" name="Rectangle 82"/>
              <p:cNvSpPr>
                <a:spLocks noChangeArrowheads="1"/>
              </p:cNvSpPr>
              <p:nvPr/>
            </p:nvSpPr>
            <p:spPr bwMode="auto">
              <a:xfrm>
                <a:off x="1488" y="3605"/>
                <a:ext cx="0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endParaRPr lang="en-US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6" name="Rectangle 84"/>
              <p:cNvSpPr>
                <a:spLocks noChangeArrowheads="1"/>
              </p:cNvSpPr>
              <p:nvPr/>
            </p:nvSpPr>
            <p:spPr bwMode="auto">
              <a:xfrm>
                <a:off x="1063" y="3631"/>
                <a:ext cx="528" cy="1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1400" b="1" i="1" dirty="0">
                    <a:solidFill>
                      <a:schemeClr val="accent2"/>
                    </a:solidFill>
                    <a:latin typeface="Times New Roman" charset="0"/>
                  </a:rPr>
                  <a:t>head</a:t>
                </a:r>
                <a:endParaRPr lang="en-US" sz="1400" b="1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7" name="Rectangle 85"/>
              <p:cNvSpPr>
                <a:spLocks noChangeArrowheads="1"/>
              </p:cNvSpPr>
              <p:nvPr/>
            </p:nvSpPr>
            <p:spPr bwMode="auto">
              <a:xfrm>
                <a:off x="4423" y="3631"/>
                <a:ext cx="373" cy="1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/>
              <a:p>
                <a:pPr algn="ctr"/>
                <a:r>
                  <a:rPr lang="en-US" sz="1400" b="1" i="1" dirty="0">
                    <a:solidFill>
                      <a:schemeClr val="accent2"/>
                    </a:solidFill>
                    <a:latin typeface="Times New Roman" charset="0"/>
                  </a:rPr>
                  <a:t>tail</a:t>
                </a:r>
                <a:endParaRPr lang="en-US" sz="1400" b="1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38" name="Rectangle 86"/>
              <p:cNvSpPr>
                <a:spLocks noChangeArrowheads="1"/>
              </p:cNvSpPr>
              <p:nvPr/>
            </p:nvSpPr>
            <p:spPr bwMode="auto">
              <a:xfrm>
                <a:off x="1248" y="3408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87"/>
              <p:cNvSpPr>
                <a:spLocks noChangeArrowheads="1"/>
              </p:cNvSpPr>
              <p:nvPr/>
            </p:nvSpPr>
            <p:spPr bwMode="auto">
              <a:xfrm>
                <a:off x="1440" y="3408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Rectangle 88"/>
              <p:cNvSpPr>
                <a:spLocks noChangeArrowheads="1"/>
              </p:cNvSpPr>
              <p:nvPr/>
            </p:nvSpPr>
            <p:spPr bwMode="auto">
              <a:xfrm>
                <a:off x="1632" y="3408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Rectangle 89"/>
              <p:cNvSpPr>
                <a:spLocks noChangeArrowheads="1"/>
              </p:cNvSpPr>
              <p:nvPr/>
            </p:nvSpPr>
            <p:spPr bwMode="auto">
              <a:xfrm>
                <a:off x="1824" y="3408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Rectangle 90"/>
              <p:cNvSpPr>
                <a:spLocks noChangeArrowheads="1"/>
              </p:cNvSpPr>
              <p:nvPr/>
            </p:nvSpPr>
            <p:spPr bwMode="auto">
              <a:xfrm>
                <a:off x="2016" y="3408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" name="Rectangle 91"/>
              <p:cNvSpPr>
                <a:spLocks noChangeArrowheads="1"/>
              </p:cNvSpPr>
              <p:nvPr/>
            </p:nvSpPr>
            <p:spPr bwMode="auto">
              <a:xfrm>
                <a:off x="2208" y="3408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" name="Rectangle 92"/>
              <p:cNvSpPr>
                <a:spLocks noChangeArrowheads="1"/>
              </p:cNvSpPr>
              <p:nvPr/>
            </p:nvSpPr>
            <p:spPr bwMode="auto">
              <a:xfrm>
                <a:off x="2400" y="3408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" name="Rectangle 93"/>
              <p:cNvSpPr>
                <a:spLocks noChangeArrowheads="1"/>
              </p:cNvSpPr>
              <p:nvPr/>
            </p:nvSpPr>
            <p:spPr bwMode="auto">
              <a:xfrm>
                <a:off x="2592" y="3408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" name="Rectangle 94"/>
              <p:cNvSpPr>
                <a:spLocks noChangeArrowheads="1"/>
              </p:cNvSpPr>
              <p:nvPr/>
            </p:nvSpPr>
            <p:spPr bwMode="auto">
              <a:xfrm>
                <a:off x="2784" y="3408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" name="Rectangle 95"/>
              <p:cNvSpPr>
                <a:spLocks noChangeArrowheads="1"/>
              </p:cNvSpPr>
              <p:nvPr/>
            </p:nvSpPr>
            <p:spPr bwMode="auto">
              <a:xfrm>
                <a:off x="2976" y="3408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Rectangle 96"/>
              <p:cNvSpPr>
                <a:spLocks noChangeArrowheads="1"/>
              </p:cNvSpPr>
              <p:nvPr/>
            </p:nvSpPr>
            <p:spPr bwMode="auto">
              <a:xfrm>
                <a:off x="3168" y="3408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" name="Rectangle 97"/>
              <p:cNvSpPr>
                <a:spLocks noChangeArrowheads="1"/>
              </p:cNvSpPr>
              <p:nvPr/>
            </p:nvSpPr>
            <p:spPr bwMode="auto">
              <a:xfrm>
                <a:off x="3360" y="3408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" name="Rectangle 98"/>
              <p:cNvSpPr>
                <a:spLocks noChangeArrowheads="1"/>
              </p:cNvSpPr>
              <p:nvPr/>
            </p:nvSpPr>
            <p:spPr bwMode="auto">
              <a:xfrm>
                <a:off x="3552" y="3408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" name="Rectangle 99"/>
              <p:cNvSpPr>
                <a:spLocks noChangeArrowheads="1"/>
              </p:cNvSpPr>
              <p:nvPr/>
            </p:nvSpPr>
            <p:spPr bwMode="auto">
              <a:xfrm>
                <a:off x="3744" y="3408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" name="Rectangle 100"/>
              <p:cNvSpPr>
                <a:spLocks noChangeArrowheads="1"/>
              </p:cNvSpPr>
              <p:nvPr/>
            </p:nvSpPr>
            <p:spPr bwMode="auto">
              <a:xfrm>
                <a:off x="3936" y="3408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" name="Rectangle 101"/>
              <p:cNvSpPr>
                <a:spLocks noChangeArrowheads="1"/>
              </p:cNvSpPr>
              <p:nvPr/>
            </p:nvSpPr>
            <p:spPr bwMode="auto">
              <a:xfrm>
                <a:off x="4128" y="3408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" name="Rectangle 102"/>
              <p:cNvSpPr>
                <a:spLocks noChangeArrowheads="1"/>
              </p:cNvSpPr>
              <p:nvPr/>
            </p:nvSpPr>
            <p:spPr bwMode="auto">
              <a:xfrm>
                <a:off x="4320" y="3408"/>
                <a:ext cx="192" cy="192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6" name="Rectangle 86"/>
            <p:cNvSpPr>
              <a:spLocks noChangeArrowheads="1"/>
            </p:cNvSpPr>
            <p:nvPr/>
          </p:nvSpPr>
          <p:spPr bwMode="auto">
            <a:xfrm>
              <a:off x="3957686" y="6201783"/>
              <a:ext cx="304799" cy="30479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7" name="Rectangle 87"/>
            <p:cNvSpPr>
              <a:spLocks noChangeArrowheads="1"/>
            </p:cNvSpPr>
            <p:nvPr/>
          </p:nvSpPr>
          <p:spPr bwMode="auto">
            <a:xfrm>
              <a:off x="4262486" y="6201782"/>
              <a:ext cx="3048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Rectangle 88"/>
            <p:cNvSpPr>
              <a:spLocks noChangeArrowheads="1"/>
            </p:cNvSpPr>
            <p:nvPr/>
          </p:nvSpPr>
          <p:spPr bwMode="auto">
            <a:xfrm>
              <a:off x="4567286" y="6201782"/>
              <a:ext cx="3048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Rectangle 89"/>
            <p:cNvSpPr>
              <a:spLocks noChangeArrowheads="1"/>
            </p:cNvSpPr>
            <p:nvPr/>
          </p:nvSpPr>
          <p:spPr bwMode="auto">
            <a:xfrm>
              <a:off x="4872086" y="6201782"/>
              <a:ext cx="3048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Rectangle 90"/>
            <p:cNvSpPr>
              <a:spLocks noChangeArrowheads="1"/>
            </p:cNvSpPr>
            <p:nvPr/>
          </p:nvSpPr>
          <p:spPr bwMode="auto">
            <a:xfrm>
              <a:off x="5176886" y="6201782"/>
              <a:ext cx="3048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Rectangle 91"/>
            <p:cNvSpPr>
              <a:spLocks noChangeArrowheads="1"/>
            </p:cNvSpPr>
            <p:nvPr/>
          </p:nvSpPr>
          <p:spPr bwMode="auto">
            <a:xfrm>
              <a:off x="5481686" y="6201782"/>
              <a:ext cx="3048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Rectangle 92"/>
            <p:cNvSpPr>
              <a:spLocks noChangeArrowheads="1"/>
            </p:cNvSpPr>
            <p:nvPr/>
          </p:nvSpPr>
          <p:spPr bwMode="auto">
            <a:xfrm>
              <a:off x="5786486" y="6201782"/>
              <a:ext cx="3048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Rectangle 93"/>
            <p:cNvSpPr>
              <a:spLocks noChangeArrowheads="1"/>
            </p:cNvSpPr>
            <p:nvPr/>
          </p:nvSpPr>
          <p:spPr bwMode="auto">
            <a:xfrm>
              <a:off x="6091286" y="6201782"/>
              <a:ext cx="3048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Rectangle 94"/>
            <p:cNvSpPr>
              <a:spLocks noChangeArrowheads="1"/>
            </p:cNvSpPr>
            <p:nvPr/>
          </p:nvSpPr>
          <p:spPr bwMode="auto">
            <a:xfrm>
              <a:off x="6396086" y="6201782"/>
              <a:ext cx="3048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Rectangle 95"/>
            <p:cNvSpPr>
              <a:spLocks noChangeArrowheads="1"/>
            </p:cNvSpPr>
            <p:nvPr/>
          </p:nvSpPr>
          <p:spPr bwMode="auto">
            <a:xfrm>
              <a:off x="6700886" y="6201782"/>
              <a:ext cx="3048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Rectangle 96"/>
            <p:cNvSpPr>
              <a:spLocks noChangeArrowheads="1"/>
            </p:cNvSpPr>
            <p:nvPr/>
          </p:nvSpPr>
          <p:spPr bwMode="auto">
            <a:xfrm>
              <a:off x="7005686" y="6201782"/>
              <a:ext cx="3048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Rectangle 97"/>
            <p:cNvSpPr>
              <a:spLocks noChangeArrowheads="1"/>
            </p:cNvSpPr>
            <p:nvPr/>
          </p:nvSpPr>
          <p:spPr bwMode="auto">
            <a:xfrm>
              <a:off x="7310486" y="6201782"/>
              <a:ext cx="3048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Rectangle 98"/>
            <p:cNvSpPr>
              <a:spLocks noChangeArrowheads="1"/>
            </p:cNvSpPr>
            <p:nvPr/>
          </p:nvSpPr>
          <p:spPr bwMode="auto">
            <a:xfrm>
              <a:off x="7615286" y="6201782"/>
              <a:ext cx="3048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Rectangle 99"/>
            <p:cNvSpPr>
              <a:spLocks noChangeArrowheads="1"/>
            </p:cNvSpPr>
            <p:nvPr/>
          </p:nvSpPr>
          <p:spPr bwMode="auto">
            <a:xfrm>
              <a:off x="7920086" y="6201782"/>
              <a:ext cx="3048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Rectangle 100"/>
            <p:cNvSpPr>
              <a:spLocks noChangeArrowheads="1"/>
            </p:cNvSpPr>
            <p:nvPr/>
          </p:nvSpPr>
          <p:spPr bwMode="auto">
            <a:xfrm>
              <a:off x="8224886" y="6201782"/>
              <a:ext cx="3048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Rectangle 101"/>
            <p:cNvSpPr>
              <a:spLocks noChangeArrowheads="1"/>
            </p:cNvSpPr>
            <p:nvPr/>
          </p:nvSpPr>
          <p:spPr bwMode="auto">
            <a:xfrm>
              <a:off x="8529686" y="6201782"/>
              <a:ext cx="3048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Rectangle 102"/>
            <p:cNvSpPr>
              <a:spLocks noChangeArrowheads="1"/>
            </p:cNvSpPr>
            <p:nvPr/>
          </p:nvSpPr>
          <p:spPr bwMode="auto">
            <a:xfrm>
              <a:off x="8834486" y="6201782"/>
              <a:ext cx="304800" cy="3048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5" name="TextBox 74"/>
          <p:cNvSpPr txBox="1"/>
          <p:nvPr/>
        </p:nvSpPr>
        <p:spPr>
          <a:xfrm>
            <a:off x="415639" y="3655874"/>
            <a:ext cx="49183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enqueue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obj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):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if size == capacity: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double array and copy contents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reset head and tail pointers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data[tail] =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obj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tail = (tail + 1) % capacity</a:t>
            </a:r>
            <a:br>
              <a:rPr lang="en-US" dirty="0">
                <a:latin typeface="Consolas" pitchFamily="49" charset="0"/>
                <a:cs typeface="Consolas" pitchFamily="49" charset="0"/>
              </a:rPr>
            </a:br>
            <a:r>
              <a:rPr lang="en-US" dirty="0">
                <a:latin typeface="Consolas" pitchFamily="49" charset="0"/>
                <a:cs typeface="Consolas" pitchFamily="49" charset="0"/>
              </a:rPr>
              <a:t>  size++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4895819" y="3531275"/>
            <a:ext cx="424818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b="1" dirty="0" err="1">
                <a:latin typeface="Consolas" pitchFamily="49" charset="0"/>
                <a:cs typeface="Consolas" pitchFamily="49" charset="0"/>
              </a:rPr>
              <a:t>dequeue</a:t>
            </a:r>
            <a:r>
              <a:rPr lang="en-US" b="1" dirty="0">
                <a:latin typeface="Consolas" pitchFamily="49" charset="0"/>
                <a:cs typeface="Consolas" pitchFamily="49" charset="0"/>
              </a:rPr>
              <a:t>():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if size == 0: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  error(“queue empty”)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element = data[head]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head = (head + 1) % capacity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size -= 1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 return element</a:t>
            </a:r>
          </a:p>
        </p:txBody>
      </p:sp>
      <p:sp>
        <p:nvSpPr>
          <p:cNvPr id="74" name="TextBox 73"/>
          <p:cNvSpPr txBox="1"/>
          <p:nvPr/>
        </p:nvSpPr>
        <p:spPr bwMode="auto">
          <a:xfrm>
            <a:off x="6372200" y="6525344"/>
            <a:ext cx="1402948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Abstract Data Types</a:t>
            </a:r>
          </a:p>
        </p:txBody>
      </p:sp>
    </p:spTree>
    <p:extLst>
      <p:ext uri="{BB962C8B-B14F-4D97-AF65-F5344CB8AC3E}">
        <p14:creationId xmlns:p14="http://schemas.microsoft.com/office/powerpoint/2010/main" val="32974902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90FBBC-BF49-94F6-89F1-0550FE198F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1481A-7CA9-406A-FE10-F6693189F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0A82D-1295-1B14-C3A7-1CF68BD05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592" y="1268760"/>
            <a:ext cx="8516815" cy="5010620"/>
          </a:xfrm>
        </p:spPr>
        <p:txBody>
          <a:bodyPr/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List:</a:t>
            </a:r>
            <a:r>
              <a:rPr lang="en-US" dirty="0"/>
              <a:t> Includes arrays (fast access) and linked lists (dynamic allocation).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Graph:</a:t>
            </a:r>
            <a:r>
              <a:rPr lang="en-US" dirty="0"/>
              <a:t> Represented using adjacency lists or matrices; can be directed or undirected.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Tree:</a:t>
            </a:r>
            <a:r>
              <a:rPr lang="en-US" dirty="0"/>
              <a:t> Hierarchical structure, includes binary trees and binary search trees (BST).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Stack:</a:t>
            </a:r>
            <a:r>
              <a:rPr lang="en-US" dirty="0"/>
              <a:t> Follows LIFO (Last-In, First-Out), supports push(), pop(), and resizing strategies (incremental vs. doubling).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Queue:</a:t>
            </a:r>
            <a:r>
              <a:rPr lang="en-US" dirty="0"/>
              <a:t> Follows FIFO (First-In, First-Out), supports enqueue(), dequeue(), and can be expanded using circular queues.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Amortized Analysis:</a:t>
            </a:r>
            <a:r>
              <a:rPr lang="en-US" dirty="0"/>
              <a:t> Helps evaluate average time complexity, proving doubling strategy is more efficient (O(1) amortized time).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356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9162E-6B8A-9257-6650-E8F2F0709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400" y="289770"/>
            <a:ext cx="6787368" cy="546942"/>
          </a:xfrm>
        </p:spPr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1493385-4D8B-BFEE-8375-A1A3B34DA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592" y="1340768"/>
            <a:ext cx="8516815" cy="5010620"/>
          </a:xfrm>
        </p:spPr>
        <p:txBody>
          <a:bodyPr/>
          <a:lstStyle/>
          <a:p>
            <a:pPr marL="0" indent="0" algn="l">
              <a:buNone/>
            </a:pP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By the end of this lecture, students will gain: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Fundamental Understanding of </a:t>
            </a:r>
            <a:r>
              <a:rPr lang="en-US" b="1" dirty="0"/>
              <a:t>Basic Data Structures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Knowledge of </a:t>
            </a:r>
            <a:r>
              <a:rPr lang="en-US" b="1" dirty="0"/>
              <a:t>Abstract Data Types (ADTs)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Ability to Implement </a:t>
            </a:r>
            <a:r>
              <a:rPr lang="en-US" b="1" dirty="0"/>
              <a:t>Stack, Queue Structures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Comparison of Expansion Strategies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30933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arenR"/>
            </a:pPr>
            <a:r>
              <a:rPr lang="en-AU" dirty="0"/>
              <a:t>Basic Data Structures 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Abstract Data Types</a:t>
            </a:r>
          </a:p>
        </p:txBody>
      </p:sp>
    </p:spTree>
    <p:extLst>
      <p:ext uri="{BB962C8B-B14F-4D97-AF65-F5344CB8AC3E}">
        <p14:creationId xmlns:p14="http://schemas.microsoft.com/office/powerpoint/2010/main" val="3144406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237381" y="332656"/>
            <a:ext cx="7646987" cy="6858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Basic data structures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sz="quarter" idx="1"/>
            <p:custDataLst>
              <p:tags r:id="rId3"/>
            </p:custDataLst>
          </p:nvPr>
        </p:nvSpPr>
        <p:spPr>
          <a:xfrm>
            <a:off x="1187450" y="1295400"/>
            <a:ext cx="3613150" cy="5562600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dirty="0">
                <a:latin typeface="Gill Sans MT" charset="0"/>
              </a:rPr>
              <a:t> list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2800" dirty="0">
                <a:latin typeface="Gill Sans MT" charset="0"/>
              </a:rPr>
              <a:t>array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2800" dirty="0">
                <a:latin typeface="Gill Sans MT" charset="0"/>
              </a:rPr>
              <a:t>linked list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2800" dirty="0">
                <a:latin typeface="Gill Sans MT" charset="0"/>
              </a:rPr>
              <a:t>string </a:t>
            </a:r>
          </a:p>
          <a:p>
            <a:pPr eaLnBrk="1" hangingPunct="1">
              <a:lnSpc>
                <a:spcPct val="130000"/>
              </a:lnSpc>
            </a:pPr>
            <a:r>
              <a:rPr lang="en-US" dirty="0">
                <a:latin typeface="Gill Sans MT" charset="0"/>
              </a:rPr>
              <a:t> stack</a:t>
            </a:r>
          </a:p>
          <a:p>
            <a:pPr eaLnBrk="1" hangingPunct="1">
              <a:lnSpc>
                <a:spcPct val="130000"/>
              </a:lnSpc>
            </a:pPr>
            <a:r>
              <a:rPr lang="en-US" dirty="0">
                <a:latin typeface="Gill Sans MT" charset="0"/>
              </a:rPr>
              <a:t> queue</a:t>
            </a:r>
          </a:p>
          <a:p>
            <a:pPr eaLnBrk="1" hangingPunct="1">
              <a:lnSpc>
                <a:spcPct val="130000"/>
              </a:lnSpc>
            </a:pPr>
            <a:r>
              <a:rPr lang="en-US" dirty="0">
                <a:latin typeface="Gill Sans MT" charset="0"/>
              </a:rPr>
              <a:t> priority queue</a:t>
            </a:r>
          </a:p>
          <a:p>
            <a:pPr eaLnBrk="1" hangingPunct="1">
              <a:lnSpc>
                <a:spcPct val="130000"/>
              </a:lnSpc>
              <a:buFont typeface="Monotype Sorts" charset="0"/>
              <a:buNone/>
            </a:pPr>
            <a:br>
              <a:rPr lang="en-US" sz="2000" dirty="0">
                <a:latin typeface="Gill Sans MT" charset="0"/>
              </a:rPr>
            </a:br>
            <a:endParaRPr lang="en-US" sz="2000" dirty="0">
              <a:latin typeface="Gill Sans MT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800" dirty="0">
              <a:latin typeface="Gill Sans MT" charset="0"/>
            </a:endParaRPr>
          </a:p>
          <a:p>
            <a:pPr eaLnBrk="1" hangingPunct="1">
              <a:lnSpc>
                <a:spcPct val="90000"/>
              </a:lnSpc>
            </a:pPr>
            <a:endParaRPr lang="en-US" sz="1200" dirty="0">
              <a:latin typeface="Gill Sans MT" charset="0"/>
            </a:endParaRPr>
          </a:p>
        </p:txBody>
      </p:sp>
      <p:sp>
        <p:nvSpPr>
          <p:cNvPr id="48132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953000" y="1219200"/>
            <a:ext cx="41910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lnSpc>
                <a:spcPct val="13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Arial" charset="0"/>
              <a:buChar char="•"/>
            </a:pPr>
            <a:r>
              <a:rPr kumimoji="1" lang="en-US" sz="2400" dirty="0"/>
              <a:t>graph</a:t>
            </a:r>
          </a:p>
          <a:p>
            <a:pPr marL="342900" indent="-342900" algn="l">
              <a:lnSpc>
                <a:spcPct val="13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Arial" charset="0"/>
              <a:buChar char="•"/>
            </a:pPr>
            <a:r>
              <a:rPr kumimoji="1" lang="en-US" sz="2400" dirty="0"/>
              <a:t>tree</a:t>
            </a:r>
          </a:p>
          <a:p>
            <a:pPr marL="342900" indent="-342900" algn="l">
              <a:lnSpc>
                <a:spcPct val="130000"/>
              </a:lnSpc>
              <a:spcBef>
                <a:spcPct val="20000"/>
              </a:spcBef>
              <a:buClr>
                <a:srgbClr val="A50021"/>
              </a:buClr>
              <a:buSzPct val="75000"/>
              <a:buFont typeface="Arial" charset="0"/>
              <a:buChar char="•"/>
            </a:pPr>
            <a:r>
              <a:rPr kumimoji="1" lang="en-US" sz="2400" dirty="0"/>
              <a:t>set and dictionary</a:t>
            </a:r>
          </a:p>
        </p:txBody>
      </p:sp>
      <p:sp>
        <p:nvSpPr>
          <p:cNvPr id="5" name="TextBox 4"/>
          <p:cNvSpPr txBox="1"/>
          <p:nvPr/>
        </p:nvSpPr>
        <p:spPr bwMode="auto">
          <a:xfrm>
            <a:off x="6372200" y="6525344"/>
            <a:ext cx="1441420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Basic data structures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21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5" name="Rectangle 3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236240" y="332656"/>
            <a:ext cx="7504112" cy="6858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Basic data structures</a:t>
            </a:r>
          </a:p>
        </p:txBody>
      </p:sp>
      <p:pic>
        <p:nvPicPr>
          <p:cNvPr id="50179" name="Picture 2" descr="fig01_03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852738"/>
            <a:ext cx="7874000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 bwMode="auto">
          <a:xfrm>
            <a:off x="6372200" y="6525344"/>
            <a:ext cx="1441420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Basic data structures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61681462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9" name="Rectangle 3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236364" y="366936"/>
            <a:ext cx="7720012" cy="6858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Basic data structures</a:t>
            </a:r>
          </a:p>
        </p:txBody>
      </p:sp>
      <p:pic>
        <p:nvPicPr>
          <p:cNvPr id="51203" name="Picture 2" descr="fig01_04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852738"/>
            <a:ext cx="7874000" cy="1112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 bwMode="auto">
          <a:xfrm>
            <a:off x="6372200" y="6525344"/>
            <a:ext cx="1441420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Basic data structures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7287139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3" name="Rectangle 3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236810" y="366936"/>
            <a:ext cx="7575550" cy="6858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Basic data structures</a:t>
            </a:r>
          </a:p>
        </p:txBody>
      </p:sp>
      <p:pic>
        <p:nvPicPr>
          <p:cNvPr id="52227" name="Picture 2" descr="fig01_05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924175"/>
            <a:ext cx="7870825" cy="103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 bwMode="auto">
          <a:xfrm>
            <a:off x="6372200" y="6525344"/>
            <a:ext cx="1441420" cy="1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/>
              <a:t>Topic: Basic data structures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33910131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tEeS1ibxiNJajuDO69i57q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EnTyULBA22hxLumLiNaD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YZdTmYKZ67CVYkqhuL8a7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YYvWrRM5WevDHXdpK7nyK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17NoyT23fdlWtKgAb8Bn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jrLb0poz1u5YUWJ99mocMU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t9yimNNDJNVsKy3h6Ax7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110IxT10PVmwX5R46333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V2OMrIev29q8FysHmylq5D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swUprQ3hRPtDrphYcGEkS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3kDrN7Qmo7jpGNJGsB8E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c8dgZv7FYilGUqVEsuhyUZ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xW3nH8koJYlovIndYGkvrW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wCQOb4etnkYj3l6WE1mc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qmJnzvX6i41x8H1aFsJ1T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xLhbHs0QRmPivRI316aDps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VhCZBUEhwDAsT4idsJiunU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wCQOb4etnkYj3l6WE1mc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Ng2Jj8zF5zcAoi5vrSoT7Y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2J1kXynq2ZfsVrJZFrjAwc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wCQOb4etnkYj3l6WE1mc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ddvvUEelNw5X18X8Sgcg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P2QM6mMMsK5coSmEQOoykX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TJ43pt8aqd2ShVL38dcH0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wCQOb4etnkYj3l6WE1mc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6UspYvFifvkOHPvNCF0Reo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oBxdqsiSJ09OJ6SUgAhNh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wCQOb4etnkYj3l6WE1mc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4jk4ntKwDVIi7j35W9y2y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Q9Mglfnqkgw4EhzbsLWdP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wCQOb4etnkYj3l6WE1mc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K9jjrkfBbo1HQ95T8byJSp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r6ke2fCX6iZqCWwVHbwwm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73EKcoWCeAVvRuTcUCcW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3wCQOb4etnkYj3l6WE1mc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Zv8f9Exuv7UkvqVKbx51in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T0Sru7hRuSaJIsBAnw7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DGLaJi2OqXQxpDnixvNVm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AaVJn2JmWM13EJKL9wZOhB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nkPHSfr4CUT2KPoMTcSjA"/>
</p:tagLst>
</file>

<file path=ppt/theme/theme1.xml><?xml version="1.0" encoding="utf-8"?>
<a:theme xmlns:a="http://schemas.openxmlformats.org/drawingml/2006/main" name="1_bevpre~1">
  <a:themeElements>
    <a:clrScheme name="Custom 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BF2425"/>
      </a:hlink>
      <a:folHlink>
        <a:srgbClr val="BF242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36000" tIns="36000" rIns="36000" bIns="360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36000" tIns="36000" rIns="36000" bIns="360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 bwMode="auto">
        <a:noFill/>
        <a:ln>
          <a:noFill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=""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  <a:ext uri="{FAA26D3D-D897-4be2-8F04-BA451C77F1D7}">
            <ma14:placeholderFlag xmlns="" xmlns:ma14="http://schemas.microsoft.com/office/mac/drawingml/2011/main" val="1"/>
          </a:ext>
        </a:extLst>
      </a:spPr>
      <a:bodyPr vert="horz" wrap="square" lIns="91440" tIns="0" rIns="91440" bIns="36000" numCol="1" rtlCol="0" anchor="t" anchorCtr="0" compatLnSpc="1">
        <a:prstTxWarp prst="textNoShape">
          <a:avLst/>
        </a:prstTxWarp>
        <a:spAutoFit/>
      </a:bodyPr>
      <a:lstStyle>
        <a:defPPr>
          <a:buFont typeface="Wingdings" charset="0"/>
          <a:buNone/>
          <a:defRPr sz="2400" kern="0"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vpre~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vpre~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vpre~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vpre~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vpre~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vpre~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vpre~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vpre~1 8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00CCFF"/>
        </a:accent1>
        <a:accent2>
          <a:srgbClr val="FF0066"/>
        </a:accent2>
        <a:accent3>
          <a:srgbClr val="FFFFFF"/>
        </a:accent3>
        <a:accent4>
          <a:srgbClr val="000000"/>
        </a:accent4>
        <a:accent5>
          <a:srgbClr val="AAE2FF"/>
        </a:accent5>
        <a:accent6>
          <a:srgbClr val="E7005C"/>
        </a:accent6>
        <a:hlink>
          <a:srgbClr val="FF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adaa4be3-f650-4692-881a-64ae220cbceb}" enabled="1" method="Standard" siteId="{5a7cc8ab-a4dc-4f9b-bf60-66714049ad62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WWTF_unit2_1</Template>
  <TotalTime>18446</TotalTime>
  <Words>6696</Words>
  <Application>Microsoft Office PowerPoint</Application>
  <PresentationFormat>On-screen Show (4:3)</PresentationFormat>
  <Paragraphs>750</Paragraphs>
  <Slides>37</Slides>
  <Notes>37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52" baseType="lpstr">
      <vt:lpstr>Monotype Sorts</vt:lpstr>
      <vt:lpstr>Aptos</vt:lpstr>
      <vt:lpstr>Arial</vt:lpstr>
      <vt:lpstr>Calibri</vt:lpstr>
      <vt:lpstr>Cambria Math</vt:lpstr>
      <vt:lpstr>Consolas</vt:lpstr>
      <vt:lpstr>Courier New</vt:lpstr>
      <vt:lpstr>Gill Sans MT</vt:lpstr>
      <vt:lpstr>Nunito</vt:lpstr>
      <vt:lpstr>Symbol</vt:lpstr>
      <vt:lpstr>Times New Roman</vt:lpstr>
      <vt:lpstr>Verdana</vt:lpstr>
      <vt:lpstr>Wingdings</vt:lpstr>
      <vt:lpstr>1_bevpre~1</vt:lpstr>
      <vt:lpstr>Equation</vt:lpstr>
      <vt:lpstr>Course Overview</vt:lpstr>
      <vt:lpstr>MODULE 2: BASIC DATA STRUCTURES</vt:lpstr>
      <vt:lpstr>Revise previous week</vt:lpstr>
      <vt:lpstr>Learning outcomes</vt:lpstr>
      <vt:lpstr>Topics</vt:lpstr>
      <vt:lpstr>Basic data structures</vt:lpstr>
      <vt:lpstr>Basic data structures</vt:lpstr>
      <vt:lpstr>Basic data structures</vt:lpstr>
      <vt:lpstr>Basic data structures</vt:lpstr>
      <vt:lpstr>Basic data structures</vt:lpstr>
      <vt:lpstr>Basic data structures</vt:lpstr>
      <vt:lpstr>Basic data structures</vt:lpstr>
      <vt:lpstr>Basic data structures</vt:lpstr>
      <vt:lpstr>Basic data structures</vt:lpstr>
      <vt:lpstr>Basic data structures</vt:lpstr>
      <vt:lpstr>Basic data structures</vt:lpstr>
      <vt:lpstr>PowerPoint Presentation</vt:lpstr>
      <vt:lpstr>Basic data structures</vt:lpstr>
      <vt:lpstr>Abstract Data Types</vt:lpstr>
      <vt:lpstr>The Stack ADT</vt:lpstr>
      <vt:lpstr>Stack ADT specifications</vt:lpstr>
      <vt:lpstr>Capped-capacity Stack </vt:lpstr>
      <vt:lpstr>Capped-capacity Stack (2)</vt:lpstr>
      <vt:lpstr>Expandable Stack</vt:lpstr>
      <vt:lpstr>Expandable Stack (2)</vt:lpstr>
      <vt:lpstr>Comparison of the Strategies</vt:lpstr>
      <vt:lpstr>Analysis of Incremental Strategy</vt:lpstr>
      <vt:lpstr>Analysis of Incremental Strategy</vt:lpstr>
      <vt:lpstr>Analysis of Incremental Strategy</vt:lpstr>
      <vt:lpstr>Analysis of Incremental Strategy</vt:lpstr>
      <vt:lpstr>Analysis of Doubling Strategy</vt:lpstr>
      <vt:lpstr>Analysis of Doubling Strategy</vt:lpstr>
      <vt:lpstr>Amortized Thinking</vt:lpstr>
      <vt:lpstr>The Queue ADT</vt:lpstr>
      <vt:lpstr>Expandable Queue</vt:lpstr>
      <vt:lpstr>Expandable Queue (2)</vt:lpstr>
      <vt:lpstr>Summary</vt:lpstr>
    </vt:vector>
  </TitlesOfParts>
  <Company>Griffith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 and Wastewater Treatment Fundamentals</dc:title>
  <dc:creator>Qin Li</dc:creator>
  <cp:lastModifiedBy>Kevin Hsu</cp:lastModifiedBy>
  <cp:revision>220</cp:revision>
  <cp:lastPrinted>2025-02-15T01:02:44Z</cp:lastPrinted>
  <dcterms:created xsi:type="dcterms:W3CDTF">2012-02-27T07:26:44Z</dcterms:created>
  <dcterms:modified xsi:type="dcterms:W3CDTF">2025-03-21T09:25:54Z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daa4be3-f650-4692-881a-64ae220cbceb_Enabled">
    <vt:lpwstr>true</vt:lpwstr>
  </property>
  <property fmtid="{D5CDD505-2E9C-101B-9397-08002B2CF9AE}" pid="3" name="MSIP_Label_adaa4be3-f650-4692-881a-64ae220cbceb_SetDate">
    <vt:lpwstr>2023-03-14T05:51:42Z</vt:lpwstr>
  </property>
  <property fmtid="{D5CDD505-2E9C-101B-9397-08002B2CF9AE}" pid="4" name="MSIP_Label_adaa4be3-f650-4692-881a-64ae220cbceb_Method">
    <vt:lpwstr>Standard</vt:lpwstr>
  </property>
  <property fmtid="{D5CDD505-2E9C-101B-9397-08002B2CF9AE}" pid="5" name="MSIP_Label_adaa4be3-f650-4692-881a-64ae220cbceb_Name">
    <vt:lpwstr>OFFICIAL  Internal (External sharing)</vt:lpwstr>
  </property>
  <property fmtid="{D5CDD505-2E9C-101B-9397-08002B2CF9AE}" pid="6" name="MSIP_Label_adaa4be3-f650-4692-881a-64ae220cbceb_SiteId">
    <vt:lpwstr>5a7cc8ab-a4dc-4f9b-bf60-66714049ad62</vt:lpwstr>
  </property>
  <property fmtid="{D5CDD505-2E9C-101B-9397-08002B2CF9AE}" pid="7" name="MSIP_Label_adaa4be3-f650-4692-881a-64ae220cbceb_ActionId">
    <vt:lpwstr>4675d89d-de43-433a-93bd-bb8210a4aa1d</vt:lpwstr>
  </property>
  <property fmtid="{D5CDD505-2E9C-101B-9397-08002B2CF9AE}" pid="8" name="MSIP_Label_adaa4be3-f650-4692-881a-64ae220cbceb_ContentBits">
    <vt:lpwstr>0</vt:lpwstr>
  </property>
</Properties>
</file>