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4"/>
  </p:notesMasterIdLst>
  <p:handoutMasterIdLst>
    <p:handoutMasterId r:id="rId45"/>
  </p:handoutMasterIdLst>
  <p:sldIdLst>
    <p:sldId id="613" r:id="rId2"/>
    <p:sldId id="458" r:id="rId3"/>
    <p:sldId id="322" r:id="rId4"/>
    <p:sldId id="555" r:id="rId5"/>
    <p:sldId id="554" r:id="rId6"/>
    <p:sldId id="461" r:id="rId7"/>
    <p:sldId id="462" r:id="rId8"/>
    <p:sldId id="553" r:id="rId9"/>
    <p:sldId id="524" r:id="rId10"/>
    <p:sldId id="467" r:id="rId11"/>
    <p:sldId id="466" r:id="rId12"/>
    <p:sldId id="465" r:id="rId13"/>
    <p:sldId id="526" r:id="rId14"/>
    <p:sldId id="470" r:id="rId15"/>
    <p:sldId id="468" r:id="rId16"/>
    <p:sldId id="469" r:id="rId17"/>
    <p:sldId id="549" r:id="rId18"/>
    <p:sldId id="528" r:id="rId19"/>
    <p:sldId id="529" r:id="rId20"/>
    <p:sldId id="472" r:id="rId21"/>
    <p:sldId id="471" r:id="rId22"/>
    <p:sldId id="473" r:id="rId23"/>
    <p:sldId id="474" r:id="rId24"/>
    <p:sldId id="536" r:id="rId25"/>
    <p:sldId id="531" r:id="rId26"/>
    <p:sldId id="475" r:id="rId27"/>
    <p:sldId id="476" r:id="rId28"/>
    <p:sldId id="477" r:id="rId29"/>
    <p:sldId id="478" r:id="rId30"/>
    <p:sldId id="479" r:id="rId31"/>
    <p:sldId id="480" r:id="rId32"/>
    <p:sldId id="481" r:id="rId33"/>
    <p:sldId id="482" r:id="rId34"/>
    <p:sldId id="483" r:id="rId35"/>
    <p:sldId id="484" r:id="rId36"/>
    <p:sldId id="485" r:id="rId37"/>
    <p:sldId id="486" r:id="rId38"/>
    <p:sldId id="487" r:id="rId39"/>
    <p:sldId id="488" r:id="rId40"/>
    <p:sldId id="489" r:id="rId41"/>
    <p:sldId id="490" r:id="rId42"/>
    <p:sldId id="556"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F0"/>
    <a:srgbClr val="29BAFF"/>
    <a:srgbClr val="BF24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E339C9-6594-4A1E-AF0A-A4D2BD2DEE97}" v="285" dt="2025-02-19T11:28:55.187"/>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15" autoAdjust="0"/>
    <p:restoredTop sz="56698" autoAdjust="0"/>
  </p:normalViewPr>
  <p:slideViewPr>
    <p:cSldViewPr>
      <p:cViewPr varScale="1">
        <p:scale>
          <a:sx n="54" d="100"/>
          <a:sy n="54" d="100"/>
        </p:scale>
        <p:origin x="2453" y="53"/>
      </p:cViewPr>
      <p:guideLst>
        <p:guide orient="horz" pos="2160"/>
        <p:guide pos="2880"/>
      </p:guideLst>
    </p:cSldViewPr>
  </p:slideViewPr>
  <p:notesTextViewPr>
    <p:cViewPr>
      <p:scale>
        <a:sx n="1" d="1"/>
        <a:sy n="1" d="1"/>
      </p:scale>
      <p:origin x="0" y="0"/>
    </p:cViewPr>
  </p:notesTextViewPr>
  <p:sorterViewPr>
    <p:cViewPr>
      <p:scale>
        <a:sx n="185" d="100"/>
        <a:sy n="185" d="100"/>
      </p:scale>
      <p:origin x="0" y="0"/>
    </p:cViewPr>
  </p:sorterViewPr>
  <p:notesViewPr>
    <p:cSldViewPr>
      <p:cViewPr varScale="1">
        <p:scale>
          <a:sx n="86" d="100"/>
          <a:sy n="86" d="100"/>
        </p:scale>
        <p:origin x="-3042"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Duc Anh 20225468" userId="21c7bed5-23d5-4149-beba-d899de50f15b" providerId="ADAL" clId="{30E339C9-6594-4A1E-AF0A-A4D2BD2DEE97}"/>
    <pc:docChg chg="undo custSel addSld delSld modSld sldOrd modMainMaster">
      <pc:chgData name="Nguyen Duc Anh 20225468" userId="21c7bed5-23d5-4149-beba-d899de50f15b" providerId="ADAL" clId="{30E339C9-6594-4A1E-AF0A-A4D2BD2DEE97}" dt="2025-02-21T12:28:10.349" v="756" actId="20577"/>
      <pc:docMkLst>
        <pc:docMk/>
      </pc:docMkLst>
      <pc:sldChg chg="modSp mod modAnim modNotesTx">
        <pc:chgData name="Nguyen Duc Anh 20225468" userId="21c7bed5-23d5-4149-beba-d899de50f15b" providerId="ADAL" clId="{30E339C9-6594-4A1E-AF0A-A4D2BD2DEE97}" dt="2025-02-19T09:39:42.326" v="198"/>
        <pc:sldMkLst>
          <pc:docMk/>
          <pc:sldMk cId="2862904568" sldId="322"/>
        </pc:sldMkLst>
        <pc:spChg chg="mod">
          <ac:chgData name="Nguyen Duc Anh 20225468" userId="21c7bed5-23d5-4149-beba-d899de50f15b" providerId="ADAL" clId="{30E339C9-6594-4A1E-AF0A-A4D2BD2DEE97}" dt="2025-02-18T11:17:39.924" v="15" actId="1035"/>
          <ac:spMkLst>
            <pc:docMk/>
            <pc:sldMk cId="2862904568" sldId="322"/>
            <ac:spMk id="18434" creationId="{00000000-0000-0000-0000-000000000000}"/>
          </ac:spMkLst>
        </pc:spChg>
        <pc:spChg chg="mod">
          <ac:chgData name="Nguyen Duc Anh 20225468" userId="21c7bed5-23d5-4149-beba-d899de50f15b" providerId="ADAL" clId="{30E339C9-6594-4A1E-AF0A-A4D2BD2DEE97}" dt="2025-02-18T14:52:16.265" v="139" actId="1076"/>
          <ac:spMkLst>
            <pc:docMk/>
            <pc:sldMk cId="2862904568" sldId="322"/>
            <ac:spMk id="18435" creationId="{00000000-0000-0000-0000-000000000000}"/>
          </ac:spMkLst>
        </pc:spChg>
      </pc:sldChg>
      <pc:sldChg chg="addSp delSp modSp mod modClrScheme chgLayout modNotesTx">
        <pc:chgData name="Nguyen Duc Anh 20225468" userId="21c7bed5-23d5-4149-beba-d899de50f15b" providerId="ADAL" clId="{30E339C9-6594-4A1E-AF0A-A4D2BD2DEE97}" dt="2025-02-21T12:26:00.552" v="748" actId="26606"/>
        <pc:sldMkLst>
          <pc:docMk/>
          <pc:sldMk cId="2988387188" sldId="458"/>
        </pc:sldMkLst>
        <pc:spChg chg="mod">
          <ac:chgData name="Nguyen Duc Anh 20225468" userId="21c7bed5-23d5-4149-beba-d899de50f15b" providerId="ADAL" clId="{30E339C9-6594-4A1E-AF0A-A4D2BD2DEE97}" dt="2025-02-21T12:26:00.552" v="748" actId="26606"/>
          <ac:spMkLst>
            <pc:docMk/>
            <pc:sldMk cId="2988387188" sldId="458"/>
            <ac:spMk id="3" creationId="{00000000-0000-0000-0000-000000000000}"/>
          </ac:spMkLst>
        </pc:spChg>
        <pc:spChg chg="add del">
          <ac:chgData name="Nguyen Duc Anh 20225468" userId="21c7bed5-23d5-4149-beba-d899de50f15b" providerId="ADAL" clId="{30E339C9-6594-4A1E-AF0A-A4D2BD2DEE97}" dt="2025-02-21T12:26:00.552" v="748" actId="26606"/>
          <ac:spMkLst>
            <pc:docMk/>
            <pc:sldMk cId="2988387188" sldId="458"/>
            <ac:spMk id="4" creationId="{00000000-0000-0000-0000-000000000000}"/>
          </ac:spMkLst>
        </pc:spChg>
        <pc:spChg chg="add del mod">
          <ac:chgData name="Nguyen Duc Anh 20225468" userId="21c7bed5-23d5-4149-beba-d899de50f15b" providerId="ADAL" clId="{30E339C9-6594-4A1E-AF0A-A4D2BD2DEE97}" dt="2025-02-21T12:26:00.552" v="748" actId="26606"/>
          <ac:spMkLst>
            <pc:docMk/>
            <pc:sldMk cId="2988387188" sldId="458"/>
            <ac:spMk id="10" creationId="{54615056-44E2-688E-C045-EAABACC989DD}"/>
          </ac:spMkLst>
        </pc:spChg>
        <pc:graphicFrameChg chg="add del">
          <ac:chgData name="Nguyen Duc Anh 20225468" userId="21c7bed5-23d5-4149-beba-d899de50f15b" providerId="ADAL" clId="{30E339C9-6594-4A1E-AF0A-A4D2BD2DEE97}" dt="2025-02-21T12:26:00.552" v="748" actId="26606"/>
          <ac:graphicFrameMkLst>
            <pc:docMk/>
            <pc:sldMk cId="2988387188" sldId="458"/>
            <ac:graphicFrameMk id="6" creationId="{696679D3-C03A-CEAD-42EB-6247E5A1D519}"/>
          </ac:graphicFrameMkLst>
        </pc:graphicFrameChg>
      </pc:sldChg>
      <pc:sldChg chg="modNotesTx">
        <pc:chgData name="Nguyen Duc Anh 20225468" userId="21c7bed5-23d5-4149-beba-d899de50f15b" providerId="ADAL" clId="{30E339C9-6594-4A1E-AF0A-A4D2BD2DEE97}" dt="2025-02-19T09:35:41.711" v="196"/>
        <pc:sldMkLst>
          <pc:docMk/>
          <pc:sldMk cId="1042109549" sldId="461"/>
        </pc:sldMkLst>
      </pc:sldChg>
      <pc:sldChg chg="modNotesTx">
        <pc:chgData name="Nguyen Duc Anh 20225468" userId="21c7bed5-23d5-4149-beba-d899de50f15b" providerId="ADAL" clId="{30E339C9-6594-4A1E-AF0A-A4D2BD2DEE97}" dt="2025-02-19T09:37:40.846" v="197"/>
        <pc:sldMkLst>
          <pc:docMk/>
          <pc:sldMk cId="1132307913" sldId="462"/>
        </pc:sldMkLst>
      </pc:sldChg>
      <pc:sldChg chg="modNotesTx">
        <pc:chgData name="Nguyen Duc Anh 20225468" userId="21c7bed5-23d5-4149-beba-d899de50f15b" providerId="ADAL" clId="{30E339C9-6594-4A1E-AF0A-A4D2BD2DEE97}" dt="2025-02-19T09:56:50.808" v="224"/>
        <pc:sldMkLst>
          <pc:docMk/>
          <pc:sldMk cId="413904117" sldId="465"/>
        </pc:sldMkLst>
      </pc:sldChg>
      <pc:sldChg chg="modNotesTx">
        <pc:chgData name="Nguyen Duc Anh 20225468" userId="21c7bed5-23d5-4149-beba-d899de50f15b" providerId="ADAL" clId="{30E339C9-6594-4A1E-AF0A-A4D2BD2DEE97}" dt="2025-02-19T09:55:08.952" v="220" actId="20577"/>
        <pc:sldMkLst>
          <pc:docMk/>
          <pc:sldMk cId="741124961" sldId="466"/>
        </pc:sldMkLst>
      </pc:sldChg>
      <pc:sldChg chg="modNotesTx">
        <pc:chgData name="Nguyen Duc Anh 20225468" userId="21c7bed5-23d5-4149-beba-d899de50f15b" providerId="ADAL" clId="{30E339C9-6594-4A1E-AF0A-A4D2BD2DEE97}" dt="2025-02-19T09:53:55.696" v="217"/>
        <pc:sldMkLst>
          <pc:docMk/>
          <pc:sldMk cId="2633420252" sldId="467"/>
        </pc:sldMkLst>
      </pc:sldChg>
      <pc:sldChg chg="modNotesTx">
        <pc:chgData name="Nguyen Duc Anh 20225468" userId="21c7bed5-23d5-4149-beba-d899de50f15b" providerId="ADAL" clId="{30E339C9-6594-4A1E-AF0A-A4D2BD2DEE97}" dt="2025-02-19T10:21:23.323" v="335" actId="15"/>
        <pc:sldMkLst>
          <pc:docMk/>
          <pc:sldMk cId="904273867" sldId="468"/>
        </pc:sldMkLst>
      </pc:sldChg>
      <pc:sldChg chg="modNotesTx">
        <pc:chgData name="Nguyen Duc Anh 20225468" userId="21c7bed5-23d5-4149-beba-d899de50f15b" providerId="ADAL" clId="{30E339C9-6594-4A1E-AF0A-A4D2BD2DEE97}" dt="2025-02-19T10:24:44.921" v="370" actId="20577"/>
        <pc:sldMkLst>
          <pc:docMk/>
          <pc:sldMk cId="1301888330" sldId="469"/>
        </pc:sldMkLst>
      </pc:sldChg>
      <pc:sldChg chg="modNotesTx">
        <pc:chgData name="Nguyen Duc Anh 20225468" userId="21c7bed5-23d5-4149-beba-d899de50f15b" providerId="ADAL" clId="{30E339C9-6594-4A1E-AF0A-A4D2BD2DEE97}" dt="2025-02-19T10:12:03.109" v="327" actId="20577"/>
        <pc:sldMkLst>
          <pc:docMk/>
          <pc:sldMk cId="1490883919" sldId="470"/>
        </pc:sldMkLst>
      </pc:sldChg>
      <pc:sldChg chg="modNotesTx">
        <pc:chgData name="Nguyen Duc Anh 20225468" userId="21c7bed5-23d5-4149-beba-d899de50f15b" providerId="ADAL" clId="{30E339C9-6594-4A1E-AF0A-A4D2BD2DEE97}" dt="2025-02-19T10:40:43.266" v="435"/>
        <pc:sldMkLst>
          <pc:docMk/>
          <pc:sldMk cId="3773455579" sldId="471"/>
        </pc:sldMkLst>
      </pc:sldChg>
      <pc:sldChg chg="modNotesTx">
        <pc:chgData name="Nguyen Duc Anh 20225468" userId="21c7bed5-23d5-4149-beba-d899de50f15b" providerId="ADAL" clId="{30E339C9-6594-4A1E-AF0A-A4D2BD2DEE97}" dt="2025-02-19T10:39:29.870" v="428" actId="20577"/>
        <pc:sldMkLst>
          <pc:docMk/>
          <pc:sldMk cId="2263879674" sldId="472"/>
        </pc:sldMkLst>
      </pc:sldChg>
      <pc:sldChg chg="modNotesTx">
        <pc:chgData name="Nguyen Duc Anh 20225468" userId="21c7bed5-23d5-4149-beba-d899de50f15b" providerId="ADAL" clId="{30E339C9-6594-4A1E-AF0A-A4D2BD2DEE97}" dt="2025-02-19T10:51:47.254" v="466" actId="20577"/>
        <pc:sldMkLst>
          <pc:docMk/>
          <pc:sldMk cId="3115036386" sldId="473"/>
        </pc:sldMkLst>
      </pc:sldChg>
      <pc:sldChg chg="modNotesTx">
        <pc:chgData name="Nguyen Duc Anh 20225468" userId="21c7bed5-23d5-4149-beba-d899de50f15b" providerId="ADAL" clId="{30E339C9-6594-4A1E-AF0A-A4D2BD2DEE97}" dt="2025-02-19T10:54:04.149" v="468" actId="20577"/>
        <pc:sldMkLst>
          <pc:docMk/>
          <pc:sldMk cId="2990615595" sldId="474"/>
        </pc:sldMkLst>
      </pc:sldChg>
      <pc:sldChg chg="modNotesTx">
        <pc:chgData name="Nguyen Duc Anh 20225468" userId="21c7bed5-23d5-4149-beba-d899de50f15b" providerId="ADAL" clId="{30E339C9-6594-4A1E-AF0A-A4D2BD2DEE97}" dt="2025-02-19T11:09:52.345" v="486"/>
        <pc:sldMkLst>
          <pc:docMk/>
          <pc:sldMk cId="4263754076" sldId="475"/>
        </pc:sldMkLst>
      </pc:sldChg>
      <pc:sldChg chg="add del modNotesTx">
        <pc:chgData name="Nguyen Duc Anh 20225468" userId="21c7bed5-23d5-4149-beba-d899de50f15b" providerId="ADAL" clId="{30E339C9-6594-4A1E-AF0A-A4D2BD2DEE97}" dt="2025-02-19T11:10:01.289" v="487"/>
        <pc:sldMkLst>
          <pc:docMk/>
          <pc:sldMk cId="2401788532" sldId="476"/>
        </pc:sldMkLst>
      </pc:sldChg>
      <pc:sldChg chg="add del modNotesTx">
        <pc:chgData name="Nguyen Duc Anh 20225468" userId="21c7bed5-23d5-4149-beba-d899de50f15b" providerId="ADAL" clId="{30E339C9-6594-4A1E-AF0A-A4D2BD2DEE97}" dt="2025-02-19T11:10:07.922" v="488"/>
        <pc:sldMkLst>
          <pc:docMk/>
          <pc:sldMk cId="3153599676" sldId="477"/>
        </pc:sldMkLst>
      </pc:sldChg>
      <pc:sldChg chg="add del modNotesTx">
        <pc:chgData name="Nguyen Duc Anh 20225468" userId="21c7bed5-23d5-4149-beba-d899de50f15b" providerId="ADAL" clId="{30E339C9-6594-4A1E-AF0A-A4D2BD2DEE97}" dt="2025-02-19T11:10:21.483" v="489"/>
        <pc:sldMkLst>
          <pc:docMk/>
          <pc:sldMk cId="3203830549" sldId="478"/>
        </pc:sldMkLst>
      </pc:sldChg>
      <pc:sldChg chg="add del modNotesTx">
        <pc:chgData name="Nguyen Duc Anh 20225468" userId="21c7bed5-23d5-4149-beba-d899de50f15b" providerId="ADAL" clId="{30E339C9-6594-4A1E-AF0A-A4D2BD2DEE97}" dt="2025-02-19T11:10:31.468" v="490"/>
        <pc:sldMkLst>
          <pc:docMk/>
          <pc:sldMk cId="3299333660" sldId="479"/>
        </pc:sldMkLst>
      </pc:sldChg>
      <pc:sldChg chg="add del modNotesTx">
        <pc:chgData name="Nguyen Duc Anh 20225468" userId="21c7bed5-23d5-4149-beba-d899de50f15b" providerId="ADAL" clId="{30E339C9-6594-4A1E-AF0A-A4D2BD2DEE97}" dt="2025-02-19T11:10:38.940" v="491"/>
        <pc:sldMkLst>
          <pc:docMk/>
          <pc:sldMk cId="181249525" sldId="480"/>
        </pc:sldMkLst>
      </pc:sldChg>
      <pc:sldChg chg="add del modNotesTx">
        <pc:chgData name="Nguyen Duc Anh 20225468" userId="21c7bed5-23d5-4149-beba-d899de50f15b" providerId="ADAL" clId="{30E339C9-6594-4A1E-AF0A-A4D2BD2DEE97}" dt="2025-02-19T11:10:47.123" v="492"/>
        <pc:sldMkLst>
          <pc:docMk/>
          <pc:sldMk cId="3602340110" sldId="481"/>
        </pc:sldMkLst>
      </pc:sldChg>
      <pc:sldChg chg="modNotesTx">
        <pc:chgData name="Nguyen Duc Anh 20225468" userId="21c7bed5-23d5-4149-beba-d899de50f15b" providerId="ADAL" clId="{30E339C9-6594-4A1E-AF0A-A4D2BD2DEE97}" dt="2025-02-19T11:10:56.917" v="493"/>
        <pc:sldMkLst>
          <pc:docMk/>
          <pc:sldMk cId="2471061797" sldId="482"/>
        </pc:sldMkLst>
      </pc:sldChg>
      <pc:sldChg chg="modNotesTx">
        <pc:chgData name="Nguyen Duc Anh 20225468" userId="21c7bed5-23d5-4149-beba-d899de50f15b" providerId="ADAL" clId="{30E339C9-6594-4A1E-AF0A-A4D2BD2DEE97}" dt="2025-02-19T11:11:02.983" v="494"/>
        <pc:sldMkLst>
          <pc:docMk/>
          <pc:sldMk cId="886878922" sldId="483"/>
        </pc:sldMkLst>
      </pc:sldChg>
      <pc:sldChg chg="modNotesTx">
        <pc:chgData name="Nguyen Duc Anh 20225468" userId="21c7bed5-23d5-4149-beba-d899de50f15b" providerId="ADAL" clId="{30E339C9-6594-4A1E-AF0A-A4D2BD2DEE97}" dt="2025-02-19T11:11:41.317" v="497"/>
        <pc:sldMkLst>
          <pc:docMk/>
          <pc:sldMk cId="73261307" sldId="484"/>
        </pc:sldMkLst>
      </pc:sldChg>
      <pc:sldChg chg="modNotesTx">
        <pc:chgData name="Nguyen Duc Anh 20225468" userId="21c7bed5-23d5-4149-beba-d899de50f15b" providerId="ADAL" clId="{30E339C9-6594-4A1E-AF0A-A4D2BD2DEE97}" dt="2025-02-19T11:13:19.403" v="500" actId="20577"/>
        <pc:sldMkLst>
          <pc:docMk/>
          <pc:sldMk cId="3130924961" sldId="485"/>
        </pc:sldMkLst>
      </pc:sldChg>
      <pc:sldChg chg="modNotesTx">
        <pc:chgData name="Nguyen Duc Anh 20225468" userId="21c7bed5-23d5-4149-beba-d899de50f15b" providerId="ADAL" clId="{30E339C9-6594-4A1E-AF0A-A4D2BD2DEE97}" dt="2025-02-19T11:17:04.450" v="516" actId="15"/>
        <pc:sldMkLst>
          <pc:docMk/>
          <pc:sldMk cId="2977900199" sldId="486"/>
        </pc:sldMkLst>
      </pc:sldChg>
      <pc:sldChg chg="modNotesTx">
        <pc:chgData name="Nguyen Duc Anh 20225468" userId="21c7bed5-23d5-4149-beba-d899de50f15b" providerId="ADAL" clId="{30E339C9-6594-4A1E-AF0A-A4D2BD2DEE97}" dt="2025-02-19T11:17:23.468" v="518" actId="15"/>
        <pc:sldMkLst>
          <pc:docMk/>
          <pc:sldMk cId="2748726997" sldId="487"/>
        </pc:sldMkLst>
      </pc:sldChg>
      <pc:sldChg chg="modNotesTx">
        <pc:chgData name="Nguyen Duc Anh 20225468" userId="21c7bed5-23d5-4149-beba-d899de50f15b" providerId="ADAL" clId="{30E339C9-6594-4A1E-AF0A-A4D2BD2DEE97}" dt="2025-02-19T11:17:52.628" v="524" actId="20577"/>
        <pc:sldMkLst>
          <pc:docMk/>
          <pc:sldMk cId="3344163360" sldId="488"/>
        </pc:sldMkLst>
      </pc:sldChg>
      <pc:sldChg chg="modNotesTx">
        <pc:chgData name="Nguyen Duc Anh 20225468" userId="21c7bed5-23d5-4149-beba-d899de50f15b" providerId="ADAL" clId="{30E339C9-6594-4A1E-AF0A-A4D2BD2DEE97}" dt="2025-02-19T11:20:39.483" v="530" actId="20577"/>
        <pc:sldMkLst>
          <pc:docMk/>
          <pc:sldMk cId="331914542" sldId="489"/>
        </pc:sldMkLst>
      </pc:sldChg>
      <pc:sldChg chg="modNotesTx">
        <pc:chgData name="Nguyen Duc Anh 20225468" userId="21c7bed5-23d5-4149-beba-d899de50f15b" providerId="ADAL" clId="{30E339C9-6594-4A1E-AF0A-A4D2BD2DEE97}" dt="2025-02-19T11:21:10.536" v="534" actId="20577"/>
        <pc:sldMkLst>
          <pc:docMk/>
          <pc:sldMk cId="3725965438" sldId="490"/>
        </pc:sldMkLst>
      </pc:sldChg>
      <pc:sldChg chg="modSp add mod ord modNotesTx">
        <pc:chgData name="Nguyen Duc Anh 20225468" userId="21c7bed5-23d5-4149-beba-d899de50f15b" providerId="ADAL" clId="{30E339C9-6594-4A1E-AF0A-A4D2BD2DEE97}" dt="2025-02-19T11:34:32.448" v="735" actId="113"/>
        <pc:sldMkLst>
          <pc:docMk/>
          <pc:sldMk cId="3726307977" sldId="494"/>
        </pc:sldMkLst>
        <pc:spChg chg="mod">
          <ac:chgData name="Nguyen Duc Anh 20225468" userId="21c7bed5-23d5-4149-beba-d899de50f15b" providerId="ADAL" clId="{30E339C9-6594-4A1E-AF0A-A4D2BD2DEE97}" dt="2025-02-18T11:16:32.601" v="7" actId="207"/>
          <ac:spMkLst>
            <pc:docMk/>
            <pc:sldMk cId="3726307977" sldId="494"/>
            <ac:spMk id="8" creationId="{0A039854-6E4E-BF79-4C51-7BD2CA18FB68}"/>
          </ac:spMkLst>
        </pc:spChg>
        <pc:spChg chg="mod">
          <ac:chgData name="Nguyen Duc Anh 20225468" userId="21c7bed5-23d5-4149-beba-d899de50f15b" providerId="ADAL" clId="{30E339C9-6594-4A1E-AF0A-A4D2BD2DEE97}" dt="2025-02-18T11:16:51" v="10" actId="207"/>
          <ac:spMkLst>
            <pc:docMk/>
            <pc:sldMk cId="3726307977" sldId="494"/>
            <ac:spMk id="9" creationId="{9BA7F93C-5D5C-57D4-8EDB-9579712840E3}"/>
          </ac:spMkLst>
        </pc:spChg>
      </pc:sldChg>
      <pc:sldChg chg="modNotesTx">
        <pc:chgData name="Nguyen Duc Anh 20225468" userId="21c7bed5-23d5-4149-beba-d899de50f15b" providerId="ADAL" clId="{30E339C9-6594-4A1E-AF0A-A4D2BD2DEE97}" dt="2025-02-19T09:51:33.942" v="216" actId="20577"/>
        <pc:sldMkLst>
          <pc:docMk/>
          <pc:sldMk cId="3770032179" sldId="524"/>
        </pc:sldMkLst>
      </pc:sldChg>
      <pc:sldChg chg="modNotesTx">
        <pc:chgData name="Nguyen Duc Anh 20225468" userId="21c7bed5-23d5-4149-beba-d899de50f15b" providerId="ADAL" clId="{30E339C9-6594-4A1E-AF0A-A4D2BD2DEE97}" dt="2025-02-19T09:59:43.722" v="225"/>
        <pc:sldMkLst>
          <pc:docMk/>
          <pc:sldMk cId="14333658" sldId="526"/>
        </pc:sldMkLst>
      </pc:sldChg>
      <pc:sldChg chg="modNotesTx">
        <pc:chgData name="Nguyen Duc Anh 20225468" userId="21c7bed5-23d5-4149-beba-d899de50f15b" providerId="ADAL" clId="{30E339C9-6594-4A1E-AF0A-A4D2BD2DEE97}" dt="2025-02-19T10:29:58.741" v="384"/>
        <pc:sldMkLst>
          <pc:docMk/>
          <pc:sldMk cId="2580726181" sldId="528"/>
        </pc:sldMkLst>
      </pc:sldChg>
      <pc:sldChg chg="modNotesTx">
        <pc:chgData name="Nguyen Duc Anh 20225468" userId="21c7bed5-23d5-4149-beba-d899de50f15b" providerId="ADAL" clId="{30E339C9-6594-4A1E-AF0A-A4D2BD2DEE97}" dt="2025-02-19T10:32:28.955" v="426" actId="20577"/>
        <pc:sldMkLst>
          <pc:docMk/>
          <pc:sldMk cId="1475806152" sldId="529"/>
        </pc:sldMkLst>
      </pc:sldChg>
      <pc:sldChg chg="modNotesTx">
        <pc:chgData name="Nguyen Duc Anh 20225468" userId="21c7bed5-23d5-4149-beba-d899de50f15b" providerId="ADAL" clId="{30E339C9-6594-4A1E-AF0A-A4D2BD2DEE97}" dt="2025-02-19T11:38:49.264" v="740" actId="20577"/>
        <pc:sldMkLst>
          <pc:docMk/>
          <pc:sldMk cId="986160176" sldId="531"/>
        </pc:sldMkLst>
      </pc:sldChg>
      <pc:sldChg chg="modNotesTx">
        <pc:chgData name="Nguyen Duc Anh 20225468" userId="21c7bed5-23d5-4149-beba-d899de50f15b" providerId="ADAL" clId="{30E339C9-6594-4A1E-AF0A-A4D2BD2DEE97}" dt="2025-02-19T11:06:57.333" v="485" actId="20577"/>
        <pc:sldMkLst>
          <pc:docMk/>
          <pc:sldMk cId="3554840826" sldId="536"/>
        </pc:sldMkLst>
      </pc:sldChg>
      <pc:sldChg chg="modNotesTx">
        <pc:chgData name="Nguyen Duc Anh 20225468" userId="21c7bed5-23d5-4149-beba-d899de50f15b" providerId="ADAL" clId="{30E339C9-6594-4A1E-AF0A-A4D2BD2DEE97}" dt="2025-02-19T10:28:56.108" v="376"/>
        <pc:sldMkLst>
          <pc:docMk/>
          <pc:sldMk cId="0" sldId="549"/>
        </pc:sldMkLst>
      </pc:sldChg>
      <pc:sldChg chg="modNotesTx">
        <pc:chgData name="Nguyen Duc Anh 20225468" userId="21c7bed5-23d5-4149-beba-d899de50f15b" providerId="ADAL" clId="{30E339C9-6594-4A1E-AF0A-A4D2BD2DEE97}" dt="2025-02-19T09:44:12.998" v="212"/>
        <pc:sldMkLst>
          <pc:docMk/>
          <pc:sldMk cId="2474576500" sldId="553"/>
        </pc:sldMkLst>
      </pc:sldChg>
      <pc:sldChg chg="add modNotesTx">
        <pc:chgData name="Nguyen Duc Anh 20225468" userId="21c7bed5-23d5-4149-beba-d899de50f15b" providerId="ADAL" clId="{30E339C9-6594-4A1E-AF0A-A4D2BD2DEE97}" dt="2025-02-19T09:34:33.422" v="190" actId="113"/>
        <pc:sldMkLst>
          <pc:docMk/>
          <pc:sldMk cId="3566409619" sldId="554"/>
        </pc:sldMkLst>
      </pc:sldChg>
      <pc:sldChg chg="modSp add mod ord modAnim modNotesTx">
        <pc:chgData name="Nguyen Duc Anh 20225468" userId="21c7bed5-23d5-4149-beba-d899de50f15b" providerId="ADAL" clId="{30E339C9-6594-4A1E-AF0A-A4D2BD2DEE97}" dt="2025-02-19T09:27:49.189" v="183"/>
        <pc:sldMkLst>
          <pc:docMk/>
          <pc:sldMk cId="491004370" sldId="555"/>
        </pc:sldMkLst>
        <pc:spChg chg="mod">
          <ac:chgData name="Nguyen Duc Anh 20225468" userId="21c7bed5-23d5-4149-beba-d899de50f15b" providerId="ADAL" clId="{30E339C9-6594-4A1E-AF0A-A4D2BD2DEE97}" dt="2025-02-19T09:24:31.087" v="163" actId="20577"/>
          <ac:spMkLst>
            <pc:docMk/>
            <pc:sldMk cId="491004370" sldId="555"/>
            <ac:spMk id="18434" creationId="{B887E11B-38BF-3101-E0BF-21695D22183B}"/>
          </ac:spMkLst>
        </pc:spChg>
        <pc:spChg chg="mod">
          <ac:chgData name="Nguyen Duc Anh 20225468" userId="21c7bed5-23d5-4149-beba-d899de50f15b" providerId="ADAL" clId="{30E339C9-6594-4A1E-AF0A-A4D2BD2DEE97}" dt="2025-02-19T09:25:56.856" v="182" actId="113"/>
          <ac:spMkLst>
            <pc:docMk/>
            <pc:sldMk cId="491004370" sldId="555"/>
            <ac:spMk id="18435" creationId="{A3E4B779-2CB1-2D5B-0EE2-D29C678F91F3}"/>
          </ac:spMkLst>
        </pc:spChg>
      </pc:sldChg>
      <pc:sldChg chg="modSp add mod modAnim modNotesTx">
        <pc:chgData name="Nguyen Duc Anh 20225468" userId="21c7bed5-23d5-4149-beba-d899de50f15b" providerId="ADAL" clId="{30E339C9-6594-4A1E-AF0A-A4D2BD2DEE97}" dt="2025-02-19T11:30:53.386" v="684" actId="20577"/>
        <pc:sldMkLst>
          <pc:docMk/>
          <pc:sldMk cId="3813804970" sldId="556"/>
        </pc:sldMkLst>
        <pc:spChg chg="mod">
          <ac:chgData name="Nguyen Duc Anh 20225468" userId="21c7bed5-23d5-4149-beba-d899de50f15b" providerId="ADAL" clId="{30E339C9-6594-4A1E-AF0A-A4D2BD2DEE97}" dt="2025-02-19T11:14:27.255" v="508" actId="20577"/>
          <ac:spMkLst>
            <pc:docMk/>
            <pc:sldMk cId="3813804970" sldId="556"/>
            <ac:spMk id="18434" creationId="{6B9828FE-70DA-0644-9221-63B5DCDDD343}"/>
          </ac:spMkLst>
        </pc:spChg>
        <pc:spChg chg="mod">
          <ac:chgData name="Nguyen Duc Anh 20225468" userId="21c7bed5-23d5-4149-beba-d899de50f15b" providerId="ADAL" clId="{30E339C9-6594-4A1E-AF0A-A4D2BD2DEE97}" dt="2025-02-19T11:29:10.917" v="680" actId="1035"/>
          <ac:spMkLst>
            <pc:docMk/>
            <pc:sldMk cId="3813804970" sldId="556"/>
            <ac:spMk id="18435" creationId="{B1728A14-1E9A-596A-A9A5-4ACDB53749C5}"/>
          </ac:spMkLst>
        </pc:spChg>
      </pc:sldChg>
      <pc:sldMasterChg chg="modSp mod">
        <pc:chgData name="Nguyen Duc Anh 20225468" userId="21c7bed5-23d5-4149-beba-d899de50f15b" providerId="ADAL" clId="{30E339C9-6594-4A1E-AF0A-A4D2BD2DEE97}" dt="2025-02-21T12:28:10.349" v="756" actId="20577"/>
        <pc:sldMasterMkLst>
          <pc:docMk/>
          <pc:sldMasterMk cId="209646279" sldId="2147483673"/>
        </pc:sldMasterMkLst>
        <pc:spChg chg="mod">
          <ac:chgData name="Nguyen Duc Anh 20225468" userId="21c7bed5-23d5-4149-beba-d899de50f15b" providerId="ADAL" clId="{30E339C9-6594-4A1E-AF0A-A4D2BD2DEE97}" dt="2025-02-21T12:28:10.349" v="756" actId="20577"/>
          <ac:spMkLst>
            <pc:docMk/>
            <pc:sldMasterMk cId="209646279" sldId="2147483673"/>
            <ac:spMk id="7"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AU"/>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552242A5-F639-4664-BD41-BCD4B3AE61B3}" type="datetimeFigureOut">
              <a:rPr lang="en-AU" smtClean="0"/>
              <a:t>13/03/2025</a:t>
            </a:fld>
            <a:endParaRPr lang="en-AU"/>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AU"/>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F360082-EA30-4057-AB90-B4ED5F4D7845}" type="slidenum">
              <a:rPr lang="en-AU" smtClean="0"/>
              <a:t>‹#›</a:t>
            </a:fld>
            <a:endParaRPr lang="en-AU"/>
          </a:p>
        </p:txBody>
      </p:sp>
    </p:spTree>
    <p:extLst>
      <p:ext uri="{BB962C8B-B14F-4D97-AF65-F5344CB8AC3E}">
        <p14:creationId xmlns:p14="http://schemas.microsoft.com/office/powerpoint/2010/main" val="2194636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AU"/>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0631B193-6215-402E-AF09-FD5F760B2495}" type="datetimeFigureOut">
              <a:rPr lang="en-AU" smtClean="0"/>
              <a:t>13/03/2025</a:t>
            </a:fld>
            <a:endParaRPr lang="en-AU"/>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AU"/>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AU"/>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438395D-4A6C-4B89-AE76-7C26F2891DF7}" type="slidenum">
              <a:rPr lang="en-AU" smtClean="0"/>
              <a:t>‹#›</a:t>
            </a:fld>
            <a:endParaRPr lang="en-AU"/>
          </a:p>
        </p:txBody>
      </p:sp>
    </p:spTree>
    <p:extLst>
      <p:ext uri="{BB962C8B-B14F-4D97-AF65-F5344CB8AC3E}">
        <p14:creationId xmlns:p14="http://schemas.microsoft.com/office/powerpoint/2010/main" val="141146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404A9-F288-EE0C-2EB4-A5FF4BFB03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7DC6F6-A3DB-6B37-1857-C226517511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A7DA69-666E-BFA1-0DD1-0EF9126AE0A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module, we will learn how </a:t>
            </a:r>
            <a:r>
              <a:rPr lang="en-US" b="1" dirty="0"/>
              <a:t>Sorting Algorithms </a:t>
            </a:r>
            <a:r>
              <a:rPr lang="en-US" dirty="0"/>
              <a:t>are structured, analyze their time complexity, and see visual step-by-step demonstrations of their processes.</a:t>
            </a:r>
          </a:p>
        </p:txBody>
      </p:sp>
      <p:sp>
        <p:nvSpPr>
          <p:cNvPr id="4" name="Slide Number Placeholder 3">
            <a:extLst>
              <a:ext uri="{FF2B5EF4-FFF2-40B4-BE49-F238E27FC236}">
                <a16:creationId xmlns:a16="http://schemas.microsoft.com/office/drawing/2014/main" id="{163DE281-B5CA-77DE-C37D-D00B3B8C6DE2}"/>
              </a:ext>
            </a:extLst>
          </p:cNvPr>
          <p:cNvSpPr>
            <a:spLocks noGrp="1"/>
          </p:cNvSpPr>
          <p:nvPr>
            <p:ph type="sldNum" sz="quarter" idx="5"/>
          </p:nvPr>
        </p:nvSpPr>
        <p:spPr/>
        <p:txBody>
          <a:bodyPr/>
          <a:lstStyle/>
          <a:p>
            <a:fld id="{F438395D-4A6C-4B89-AE76-7C26F2891DF7}" type="slidenum">
              <a:rPr lang="en-AU" smtClean="0"/>
              <a:t>1</a:t>
            </a:fld>
            <a:endParaRPr lang="en-AU"/>
          </a:p>
        </p:txBody>
      </p:sp>
    </p:spTree>
    <p:extLst>
      <p:ext uri="{BB962C8B-B14F-4D97-AF65-F5344CB8AC3E}">
        <p14:creationId xmlns:p14="http://schemas.microsoft.com/office/powerpoint/2010/main" val="2379548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algorithm above a straightforward structure. Given an unsorted list, we iterate through it while keeping track of the smallest element in the unsorted section. Once identified, this element is swapped with the first unsorted position.</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outer loop goes through each element in the list.</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inner operation finds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smallest remaining value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swaps it with the current position.</a:t>
            </a:r>
          </a:p>
          <a:p>
            <a:pPr marL="342900" marR="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list gradually becomes sorted from left to right.</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10</a:t>
            </a:fld>
            <a:endParaRPr lang="en-AU"/>
          </a:p>
        </p:txBody>
      </p:sp>
    </p:spTree>
    <p:extLst>
      <p:ext uri="{BB962C8B-B14F-4D97-AF65-F5344CB8AC3E}">
        <p14:creationId xmlns:p14="http://schemas.microsoft.com/office/powerpoint/2010/main" val="4042431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step-by-step breakdown visually demonstrates how Selection Sort operates. The process involves scanning the unsorted portion to find the smallest value and placing it in the correct position. The shaded boxes represent elements that have already been sorted, while the highlighted number represents the current minimum.</a:t>
            </a: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this example, the smallest number is found and swapped at each step:</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1️</a:t>
            </a:r>
            <a:r>
              <a:rPr lang="en-US" sz="1800" kern="100" dirty="0">
                <a:effectLst/>
                <a:latin typeface="Segoe UI Symbol" panose="020B0502040204020203" pitchFamily="34" charset="0"/>
                <a:ea typeface="Aptos" panose="020B0004020202020204" pitchFamily="34" charset="0"/>
                <a:cs typeface="Segoe UI Symbol" panose="020B0502040204020203" pitchFamily="34"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Find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9</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smallest number, and swap it with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53</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2️</a:t>
            </a:r>
            <a:r>
              <a:rPr lang="en-US" sz="1800" kern="100" dirty="0">
                <a:effectLst/>
                <a:latin typeface="Segoe UI Symbol" panose="020B0502040204020203" pitchFamily="34" charset="0"/>
                <a:ea typeface="Aptos" panose="020B0004020202020204" pitchFamily="34" charset="0"/>
                <a:cs typeface="Segoe UI Symbol" panose="020B0502040204020203" pitchFamily="34"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Find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13</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next smallest, and swap it with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25</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3️</a:t>
            </a:r>
            <a:r>
              <a:rPr lang="en-US" sz="1800" kern="100" dirty="0">
                <a:effectLst/>
                <a:latin typeface="Segoe UI Symbol" panose="020B0502040204020203" pitchFamily="34" charset="0"/>
                <a:ea typeface="Aptos" panose="020B0004020202020204" pitchFamily="34" charset="0"/>
                <a:cs typeface="Segoe UI Symbol" panose="020B0502040204020203" pitchFamily="34"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Continue selecting and swapping until all elements are in order.</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By the end, the list is fully sorted. The already sorted elements are shaded to show progress.</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11</a:t>
            </a:fld>
            <a:endParaRPr lang="en-AU"/>
          </a:p>
        </p:txBody>
      </p:sp>
    </p:spTree>
    <p:extLst>
      <p:ext uri="{BB962C8B-B14F-4D97-AF65-F5344CB8AC3E}">
        <p14:creationId xmlns:p14="http://schemas.microsoft.com/office/powerpoint/2010/main" val="829788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Selection Sort divides the array into two logical parts: a sorted section (on the left) and an unsorted section (on the right). The algorithm repeatedly selects the smallest remaining element and swaps it into place.</a:t>
            </a:r>
          </a:p>
          <a:p>
            <a:pPr marL="342900" marR="0" lvl="0" indent="-342900">
              <a:lnSpc>
                <a:spcPct val="115000"/>
              </a:lnSpc>
              <a:buFont typeface="Symbol" panose="05050102010706020507" pitchFamily="18" charset="2"/>
              <a:buChar char=""/>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Advantages: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buFont typeface="Courier New" panose="02070309020205020404" pitchFamily="49" charset="0"/>
              <a:buChar char="o"/>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Simple and easy to implement.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buFont typeface="Courier New" panose="02070309020205020404" pitchFamily="49" charset="0"/>
              <a:buChar char="o"/>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Memory efficient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as it operates in place without requiring additional storage.</a:t>
            </a:r>
          </a:p>
          <a:p>
            <a:pPr marL="342900" marR="0" lvl="0" indent="-342900">
              <a:lnSpc>
                <a:spcPct val="115000"/>
              </a:lnSpc>
              <a:buFont typeface="Symbol" panose="05050102010706020507" pitchFamily="18" charset="2"/>
              <a:buChar char=""/>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Disadvantages: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Font typeface="Courier New" panose="02070309020205020404" pitchFamily="49" charset="0"/>
              <a:buChar char="o"/>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Slow for large datasets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as it runs in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O(n²)</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time complexity.</a:t>
            </a:r>
          </a:p>
          <a:p>
            <a:r>
              <a:rPr lang="en-US" sz="1200" dirty="0">
                <a:effectLst/>
                <a:latin typeface="Aptos" panose="020B0004020202020204" pitchFamily="34" charset="0"/>
                <a:ea typeface="Aptos" panose="020B0004020202020204" pitchFamily="34" charset="0"/>
                <a:cs typeface="Times New Roman" panose="02020603050405020304" pitchFamily="18" charset="0"/>
              </a:rPr>
              <a:t>Although Selection Sort is useful for small lists or when simplicity is more important </a:t>
            </a:r>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12</a:t>
            </a:fld>
            <a:endParaRPr lang="en-AU"/>
          </a:p>
        </p:txBody>
      </p:sp>
    </p:spTree>
    <p:extLst>
      <p:ext uri="{BB962C8B-B14F-4D97-AF65-F5344CB8AC3E}">
        <p14:creationId xmlns:p14="http://schemas.microsoft.com/office/powerpoint/2010/main" val="2836922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Insertion Sort is a simple sorting algorithm that works similarly to how we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sort playing cards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 our hands. The algorithm builds the sorted list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one element at a time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by comparing each new element with the ones before it and placing it in the correct position.</a:t>
            </a:r>
          </a:p>
          <a:p>
            <a:pPr marL="0" marR="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How it works: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Start with the second element and compare it with the first.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If it is smaller, shift the first element to the right and insert the second element at the correct position.</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Repeat this process for all elements, gradually building a sorted list from left to right.</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numbers in this slide will be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rearranged step by step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using this approach.</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13</a:t>
            </a:fld>
            <a:endParaRPr lang="en-AU"/>
          </a:p>
        </p:txBody>
      </p:sp>
    </p:spTree>
    <p:extLst>
      <p:ext uri="{BB962C8B-B14F-4D97-AF65-F5344CB8AC3E}">
        <p14:creationId xmlns:p14="http://schemas.microsoft.com/office/powerpoint/2010/main" val="3488646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Insertion Sort works by </a:t>
            </a:r>
            <a:r>
              <a:rPr lang="en-US" b="1" dirty="0"/>
              <a:t>building a sorted list one element at a time</a:t>
            </a:r>
            <a:r>
              <a:rPr lang="en-US" dirty="0"/>
              <a:t>. Each new element is compared with the already sorted portion of the list and inserted into its correct position.</a:t>
            </a:r>
          </a:p>
          <a:p>
            <a:endParaRPr lang="en-US" dirty="0"/>
          </a:p>
          <a:p>
            <a:r>
              <a:rPr lang="en-US" b="1" dirty="0"/>
              <a:t>Breaking Down the Pseudo Code</a:t>
            </a:r>
          </a:p>
          <a:p>
            <a:r>
              <a:rPr lang="en-US" dirty="0"/>
              <a:t>The algorithm follows a </a:t>
            </a:r>
            <a:r>
              <a:rPr lang="en-US" b="1" dirty="0"/>
              <a:t>nested loop structure</a:t>
            </a:r>
            <a:r>
              <a:rPr lang="en-US" dirty="0"/>
              <a:t>, where:</a:t>
            </a:r>
            <a:br>
              <a:rPr lang="en-US" dirty="0"/>
            </a:br>
            <a:r>
              <a:rPr lang="en-US" dirty="0"/>
              <a:t>1️⃣ The </a:t>
            </a:r>
            <a:r>
              <a:rPr lang="en-US" b="1" dirty="0"/>
              <a:t>outer loop</a:t>
            </a:r>
            <a:r>
              <a:rPr lang="en-US" dirty="0"/>
              <a:t> moves from the second element to the last element in the list (index </a:t>
            </a:r>
            <a:r>
              <a:rPr lang="en-US" dirty="0" err="1"/>
              <a:t>i</a:t>
            </a:r>
            <a:r>
              <a:rPr lang="en-US" dirty="0"/>
              <a:t>).</a:t>
            </a:r>
            <a:br>
              <a:rPr lang="en-US" dirty="0"/>
            </a:br>
            <a:r>
              <a:rPr lang="en-US" dirty="0"/>
              <a:t>2️⃣ The </a:t>
            </a:r>
            <a:r>
              <a:rPr lang="en-US" b="1" dirty="0"/>
              <a:t>inner loop</a:t>
            </a:r>
            <a:r>
              <a:rPr lang="en-US" dirty="0"/>
              <a:t> moves backward, comparing the current element with the previous ones and swapping when the previous ones is smaller.</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14</a:t>
            </a:fld>
            <a:endParaRPr lang="en-AU"/>
          </a:p>
        </p:txBody>
      </p:sp>
    </p:spTree>
    <p:extLst>
      <p:ext uri="{BB962C8B-B14F-4D97-AF65-F5344CB8AC3E}">
        <p14:creationId xmlns:p14="http://schemas.microsoft.com/office/powerpoint/2010/main" val="554724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Insertion Sort arranges elements </a:t>
            </a:r>
            <a:r>
              <a:rPr lang="en-US" b="1" dirty="0"/>
              <a:t>one at a time</a:t>
            </a:r>
            <a:r>
              <a:rPr lang="en-US" dirty="0"/>
              <a:t>, comparing each new element with the previous ones and inserting it into the correct position.</a:t>
            </a:r>
          </a:p>
          <a:p>
            <a:endParaRPr lang="en-US" dirty="0"/>
          </a:p>
          <a:p>
            <a:r>
              <a:rPr lang="en-US" dirty="0"/>
              <a:t>✅ </a:t>
            </a:r>
            <a:r>
              <a:rPr lang="en-US" b="1" dirty="0"/>
              <a:t>Advantages:</a:t>
            </a:r>
            <a:endParaRPr lang="en-US" dirty="0"/>
          </a:p>
          <a:p>
            <a:pPr>
              <a:buFont typeface="Arial" panose="020B0604020202020204" pitchFamily="34" charset="0"/>
              <a:buChar char="•"/>
            </a:pPr>
            <a:r>
              <a:rPr lang="en-US" b="1" dirty="0"/>
              <a:t>Fast on nearly sorted data</a:t>
            </a:r>
            <a:r>
              <a:rPr lang="en-US" dirty="0"/>
              <a:t> – Runs in </a:t>
            </a:r>
            <a:r>
              <a:rPr lang="en-US" b="1" dirty="0"/>
              <a:t>O(n)</a:t>
            </a:r>
            <a:r>
              <a:rPr lang="en-US" dirty="0"/>
              <a:t> time when the list is almost sorted.</a:t>
            </a:r>
          </a:p>
          <a:p>
            <a:pPr>
              <a:buFont typeface="Arial" panose="020B0604020202020204" pitchFamily="34" charset="0"/>
              <a:buChar char="•"/>
            </a:pPr>
            <a:r>
              <a:rPr lang="en-US" b="1" dirty="0"/>
              <a:t>Memory efficient</a:t>
            </a:r>
            <a:r>
              <a:rPr lang="en-US" dirty="0"/>
              <a:t> – Uses </a:t>
            </a:r>
            <a:r>
              <a:rPr lang="en-US" b="1" dirty="0"/>
              <a:t>in-place sorting</a:t>
            </a:r>
            <a:r>
              <a:rPr lang="en-US" dirty="0"/>
              <a:t> (does not require extra storage).</a:t>
            </a:r>
          </a:p>
          <a:p>
            <a:pPr>
              <a:buFont typeface="Arial" panose="020B0604020202020204" pitchFamily="34" charset="0"/>
              <a:buChar char="•"/>
            </a:pPr>
            <a:endParaRPr lang="en-US" dirty="0"/>
          </a:p>
          <a:p>
            <a:r>
              <a:rPr lang="en-US" dirty="0"/>
              <a:t>❌ </a:t>
            </a:r>
            <a:r>
              <a:rPr lang="en-US" b="1" dirty="0"/>
              <a:t>Disadvantages:</a:t>
            </a:r>
            <a:endParaRPr lang="en-US" dirty="0"/>
          </a:p>
          <a:p>
            <a:pPr>
              <a:buFont typeface="Arial" panose="020B0604020202020204" pitchFamily="34" charset="0"/>
              <a:buChar char="•"/>
            </a:pPr>
            <a:r>
              <a:rPr lang="en-US" b="1" dirty="0"/>
              <a:t>Slow for large datasets</a:t>
            </a:r>
            <a:r>
              <a:rPr lang="en-US" dirty="0"/>
              <a:t> – Worst-case performance is </a:t>
            </a:r>
            <a:r>
              <a:rPr lang="en-US" b="1" dirty="0"/>
              <a:t>O(n²)</a:t>
            </a:r>
            <a:r>
              <a:rPr lang="en-US" dirty="0"/>
              <a:t> when the list is in reverse order.</a:t>
            </a:r>
          </a:p>
          <a:p>
            <a:pPr>
              <a:buFont typeface="Arial" panose="020B0604020202020204" pitchFamily="34" charset="0"/>
              <a:buChar char="•"/>
            </a:pPr>
            <a:endParaRPr lang="en-US" dirty="0"/>
          </a:p>
          <a:p>
            <a:r>
              <a:rPr lang="en-US" dirty="0"/>
              <a:t>📌 </a:t>
            </a:r>
            <a:r>
              <a:rPr lang="en-US" b="1" dirty="0"/>
              <a:t>Why does it work well for partially sorted lists?</a:t>
            </a:r>
            <a:endParaRPr lang="en-US" dirty="0"/>
          </a:p>
          <a:p>
            <a:pPr>
              <a:buFont typeface="Arial" panose="020B0604020202020204" pitchFamily="34" charset="0"/>
              <a:buChar char="•"/>
            </a:pPr>
            <a:r>
              <a:rPr lang="en-US" dirty="0"/>
              <a:t>The algorithm stops early when elements are already in order, avoiding unnecessary swaps.</a:t>
            </a:r>
          </a:p>
          <a:p>
            <a:pPr>
              <a:buFont typeface="Arial" panose="020B0604020202020204" pitchFamily="34" charset="0"/>
              <a:buChar char="•"/>
            </a:pPr>
            <a:r>
              <a:rPr lang="en-US" dirty="0"/>
              <a:t>If the list is nearly sorted, Insertion Sort </a:t>
            </a:r>
            <a:r>
              <a:rPr lang="en-US" b="1" dirty="0"/>
              <a:t>performs much faster than Selection Sort</a:t>
            </a:r>
            <a:endParaRPr lang="en-US" dirty="0"/>
          </a:p>
          <a:p>
            <a:pPr>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15</a:t>
            </a:fld>
            <a:endParaRPr lang="en-AU"/>
          </a:p>
        </p:txBody>
      </p:sp>
    </p:spTree>
    <p:extLst>
      <p:ext uri="{BB962C8B-B14F-4D97-AF65-F5344CB8AC3E}">
        <p14:creationId xmlns:p14="http://schemas.microsoft.com/office/powerpoint/2010/main" val="2441688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shows how elements are inserted step by step:</a:t>
            </a:r>
          </a:p>
          <a:p>
            <a:r>
              <a:rPr lang="en-US" dirty="0"/>
              <a:t>📌 </a:t>
            </a:r>
            <a:r>
              <a:rPr lang="en-US" b="1" dirty="0"/>
              <a:t>Initial List:</a:t>
            </a:r>
            <a:r>
              <a:rPr lang="en-US" dirty="0"/>
              <a:t> [22, 13, 25, 23, 53]</a:t>
            </a:r>
          </a:p>
          <a:p>
            <a:endParaRPr lang="en-US" dirty="0"/>
          </a:p>
          <a:p>
            <a:r>
              <a:rPr lang="en-US" dirty="0"/>
              <a:t>1️⃣ Compare </a:t>
            </a:r>
            <a:r>
              <a:rPr lang="en-US" b="1" dirty="0"/>
              <a:t>13</a:t>
            </a:r>
            <a:r>
              <a:rPr lang="en-US" dirty="0"/>
              <a:t> with </a:t>
            </a:r>
            <a:r>
              <a:rPr lang="en-US" b="1" dirty="0"/>
              <a:t>22</a:t>
            </a:r>
            <a:r>
              <a:rPr lang="en-US" dirty="0"/>
              <a:t> → Swap them.</a:t>
            </a:r>
          </a:p>
          <a:p>
            <a:r>
              <a:rPr lang="en-US" dirty="0"/>
              <a:t>📌 </a:t>
            </a:r>
            <a:r>
              <a:rPr lang="en-US" b="1" dirty="0"/>
              <a:t>Updated List:</a:t>
            </a:r>
            <a:r>
              <a:rPr lang="en-US" dirty="0"/>
              <a:t> [13, 22, 25, 23, 53]</a:t>
            </a:r>
          </a:p>
          <a:p>
            <a:endParaRPr lang="en-US" dirty="0"/>
          </a:p>
          <a:p>
            <a:r>
              <a:rPr lang="en-US" dirty="0"/>
              <a:t>2️⃣ Compare </a:t>
            </a:r>
            <a:r>
              <a:rPr lang="en-US" b="1" dirty="0"/>
              <a:t>25</a:t>
            </a:r>
            <a:r>
              <a:rPr lang="en-US" dirty="0"/>
              <a:t> with </a:t>
            </a:r>
            <a:r>
              <a:rPr lang="en-US" b="1" dirty="0"/>
              <a:t>22</a:t>
            </a:r>
            <a:r>
              <a:rPr lang="en-US" dirty="0"/>
              <a:t> → No swap needed.</a:t>
            </a:r>
          </a:p>
          <a:p>
            <a:r>
              <a:rPr lang="en-US" dirty="0"/>
              <a:t>📌 </a:t>
            </a:r>
            <a:r>
              <a:rPr lang="en-US" b="1" dirty="0"/>
              <a:t>List remains the same:</a:t>
            </a:r>
            <a:r>
              <a:rPr lang="en-US" dirty="0"/>
              <a:t> [13, 22, 25, 23, 53]</a:t>
            </a:r>
          </a:p>
          <a:p>
            <a:endParaRPr lang="en-US" dirty="0"/>
          </a:p>
          <a:p>
            <a:r>
              <a:rPr lang="en-US" dirty="0"/>
              <a:t>3️⃣ Compare </a:t>
            </a:r>
            <a:r>
              <a:rPr lang="en-US" b="1" dirty="0"/>
              <a:t>23</a:t>
            </a:r>
            <a:r>
              <a:rPr lang="en-US" dirty="0"/>
              <a:t> with </a:t>
            </a:r>
            <a:r>
              <a:rPr lang="en-US" b="1" dirty="0"/>
              <a:t>25</a:t>
            </a:r>
            <a:r>
              <a:rPr lang="en-US" dirty="0"/>
              <a:t> → Swap them.</a:t>
            </a:r>
            <a:br>
              <a:rPr lang="en-US" dirty="0"/>
            </a:br>
            <a:r>
              <a:rPr lang="en-US" dirty="0"/>
              <a:t>📌 </a:t>
            </a:r>
            <a:r>
              <a:rPr lang="en-US" b="1" dirty="0"/>
              <a:t>Updated List:</a:t>
            </a:r>
            <a:r>
              <a:rPr lang="en-US" dirty="0"/>
              <a:t> [13, 22, 23, 25, 53]</a:t>
            </a:r>
          </a:p>
          <a:p>
            <a:endParaRPr lang="en-US" dirty="0"/>
          </a:p>
          <a:p>
            <a:r>
              <a:rPr lang="en-US" dirty="0"/>
              <a:t>4️⃣ Compare </a:t>
            </a:r>
            <a:r>
              <a:rPr lang="en-US" b="1" dirty="0"/>
              <a:t>53</a:t>
            </a:r>
            <a:r>
              <a:rPr lang="en-US" dirty="0"/>
              <a:t> with </a:t>
            </a:r>
            <a:r>
              <a:rPr lang="en-US" b="1" dirty="0"/>
              <a:t>25</a:t>
            </a:r>
            <a:r>
              <a:rPr lang="en-US" dirty="0"/>
              <a:t> → No swap needed.</a:t>
            </a:r>
            <a:br>
              <a:rPr lang="en-US" dirty="0"/>
            </a:br>
            <a:r>
              <a:rPr lang="en-US" dirty="0"/>
              <a:t>📌 </a:t>
            </a:r>
            <a:r>
              <a:rPr lang="en-US" b="1" dirty="0"/>
              <a:t>Final Sorted List:</a:t>
            </a:r>
            <a:r>
              <a:rPr lang="en-US" dirty="0"/>
              <a:t> [13, 22, 23, 25, 53]</a:t>
            </a:r>
          </a:p>
          <a:p>
            <a:endParaRPr lang="en-US" dirty="0"/>
          </a:p>
          <a:p>
            <a:r>
              <a:rPr lang="en-US" dirty="0"/>
              <a:t>📌 </a:t>
            </a:r>
            <a:r>
              <a:rPr lang="en-US" b="1" dirty="0"/>
              <a:t>Key Insight:</a:t>
            </a:r>
            <a:r>
              <a:rPr lang="en-US" dirty="0"/>
              <a:t> Insertion Sort </a:t>
            </a:r>
            <a:r>
              <a:rPr lang="en-US" b="1" dirty="0"/>
              <a:t>skips unnecessary comparisons</a:t>
            </a:r>
            <a:r>
              <a:rPr lang="en-US" dirty="0"/>
              <a:t> when elements are already sorted, making it more efficient on nearly sorted data.</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16</a:t>
            </a:fld>
            <a:endParaRPr lang="en-AU"/>
          </a:p>
        </p:txBody>
      </p:sp>
    </p:spTree>
    <p:extLst>
      <p:ext uri="{BB962C8B-B14F-4D97-AF65-F5344CB8AC3E}">
        <p14:creationId xmlns:p14="http://schemas.microsoft.com/office/powerpoint/2010/main" val="3975506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Bubble Sort is a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comparison-based sorting algorithm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that repeatedly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swaps adjacent elements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if they are in the wrong order. The process continues until the entire list is sorted.</a:t>
            </a: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How it works: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Start from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first element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compare it with the next one.</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If they are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out of order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swap them.</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Move to the next pair and repeat until reaching the end of the list.</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largest element "bubbles" to the correct position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the end of each pass.</a:t>
            </a:r>
          </a:p>
          <a:p>
            <a:pPr marL="342900" marR="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Repeat the process for the remaining unsorted elements.</a:t>
            </a:r>
          </a:p>
          <a:p>
            <a:pPr marL="0" marR="0" lvl="0" indent="0">
              <a:lnSpc>
                <a:spcPct val="115000"/>
              </a:lnSpc>
              <a:spcAft>
                <a:spcPts val="800"/>
              </a:spcAft>
              <a:buFont typeface="Symbol" panose="05050102010706020507" pitchFamily="18" charset="2"/>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15000"/>
              </a:lnSpc>
              <a:spcAft>
                <a:spcPts val="800"/>
              </a:spcAft>
              <a:buFont typeface="Symbol" panose="05050102010706020507" pitchFamily="18" charset="2"/>
              <a:buNone/>
            </a:pPr>
            <a:r>
              <a:rPr lang="en-US" sz="2800" b="1" dirty="0"/>
              <a:t>Key Feature:</a:t>
            </a:r>
            <a:r>
              <a:rPr lang="en-US" sz="2800" dirty="0"/>
              <a:t> After each pass, the largest remaining element is placed in the correct position, reducing the range of unsorted elements.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17</a:t>
            </a:fld>
            <a:endParaRPr lang="en-AU"/>
          </a:p>
        </p:txBody>
      </p:sp>
    </p:spTree>
    <p:extLst>
      <p:ext uri="{BB962C8B-B14F-4D97-AF65-F5344CB8AC3E}">
        <p14:creationId xmlns:p14="http://schemas.microsoft.com/office/powerpoint/2010/main" val="3410449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unsorted list:</a:t>
            </a:r>
            <a:br>
              <a:rPr lang="en-US" dirty="0"/>
            </a:br>
            <a:r>
              <a:rPr lang="en-US" dirty="0"/>
              <a:t>📌 </a:t>
            </a:r>
            <a:r>
              <a:rPr lang="en-US" b="1" dirty="0"/>
              <a:t>Initial List:</a:t>
            </a:r>
            <a:r>
              <a:rPr lang="en-US" dirty="0"/>
              <a:t> [6, 5, 3, 1, 8, 7, 2, 4]</a:t>
            </a:r>
          </a:p>
          <a:p>
            <a:endParaRPr lang="en-US" dirty="0"/>
          </a:p>
          <a:p>
            <a:r>
              <a:rPr lang="en-US" dirty="0"/>
              <a:t>🔹 </a:t>
            </a:r>
            <a:r>
              <a:rPr lang="en-US" b="1" dirty="0"/>
              <a:t>Pass 1:</a:t>
            </a:r>
            <a:r>
              <a:rPr lang="en-US" dirty="0"/>
              <a:t> Compare adjacent elements and swap if necessary.</a:t>
            </a:r>
            <a:br>
              <a:rPr lang="en-US" dirty="0"/>
            </a:br>
            <a:r>
              <a:rPr lang="en-US" dirty="0"/>
              <a:t>📌 </a:t>
            </a:r>
            <a:r>
              <a:rPr lang="en-US" b="1" dirty="0"/>
              <a:t>After Pass 1:</a:t>
            </a:r>
            <a:r>
              <a:rPr lang="en-US" dirty="0"/>
              <a:t> [5, 3, 1, 6, 7, 2, 4, 8] (8 is now correctly placed)</a:t>
            </a:r>
          </a:p>
          <a:p>
            <a:endParaRPr lang="en-US" dirty="0"/>
          </a:p>
          <a:p>
            <a:r>
              <a:rPr lang="en-US" dirty="0"/>
              <a:t>🔹 </a:t>
            </a:r>
            <a:r>
              <a:rPr lang="en-US" b="1" dirty="0"/>
              <a:t>Pass 2:</a:t>
            </a:r>
            <a:r>
              <a:rPr lang="en-US" dirty="0"/>
              <a:t> Repeat the process, ignoring the last element.</a:t>
            </a:r>
            <a:br>
              <a:rPr lang="en-US" dirty="0"/>
            </a:br>
            <a:r>
              <a:rPr lang="en-US" dirty="0"/>
              <a:t>📌 </a:t>
            </a:r>
            <a:r>
              <a:rPr lang="en-US" b="1" dirty="0"/>
              <a:t>After Pass 2:</a:t>
            </a:r>
            <a:r>
              <a:rPr lang="en-US" dirty="0"/>
              <a:t> [3, 1, 5, 6, 2, 4, 7, 8] (7 is now in place)</a:t>
            </a:r>
          </a:p>
          <a:p>
            <a:endParaRPr lang="en-US" dirty="0"/>
          </a:p>
          <a:p>
            <a:r>
              <a:rPr lang="en-US" dirty="0"/>
              <a:t>🔹 </a:t>
            </a:r>
            <a:r>
              <a:rPr lang="en-US" b="1" dirty="0"/>
              <a:t>Pass 3:</a:t>
            </a:r>
            <a:r>
              <a:rPr lang="en-US" dirty="0"/>
              <a:t> Continue the process.</a:t>
            </a:r>
            <a:br>
              <a:rPr lang="en-US" dirty="0"/>
            </a:br>
            <a:r>
              <a:rPr lang="en-US" dirty="0"/>
              <a:t>📌 </a:t>
            </a:r>
            <a:r>
              <a:rPr lang="en-US" b="1" dirty="0"/>
              <a:t>After Pass 3:</a:t>
            </a:r>
            <a:r>
              <a:rPr lang="en-US" dirty="0"/>
              <a:t> [1, 3, 5, 2, 4, 6, 7, 8]</a:t>
            </a:r>
          </a:p>
          <a:p>
            <a:endParaRPr lang="en-US" dirty="0"/>
          </a:p>
          <a:p>
            <a:r>
              <a:rPr lang="en-US" dirty="0"/>
              <a:t>🔹 </a:t>
            </a:r>
            <a:r>
              <a:rPr lang="en-US" b="1" dirty="0"/>
              <a:t>Pass 4:</a:t>
            </a:r>
            <a:r>
              <a:rPr lang="en-US" dirty="0"/>
              <a:t> The process repeats until the entire list is sorted.</a:t>
            </a:r>
            <a:br>
              <a:rPr lang="en-US" dirty="0"/>
            </a:br>
            <a:r>
              <a:rPr lang="en-US" dirty="0"/>
              <a:t>📌 </a:t>
            </a:r>
            <a:r>
              <a:rPr lang="en-US" b="1" dirty="0"/>
              <a:t>Final Sorted List:</a:t>
            </a:r>
            <a:r>
              <a:rPr lang="en-US" dirty="0"/>
              <a:t> [1, 2, 3, 4, 5, 6, 7, 8]</a:t>
            </a:r>
          </a:p>
          <a:p>
            <a:endParaRPr lang="en-US" dirty="0"/>
          </a:p>
          <a:p>
            <a:r>
              <a:rPr lang="en-US" b="1" dirty="0"/>
              <a:t>Observation:</a:t>
            </a:r>
            <a:r>
              <a:rPr lang="en-US" dirty="0"/>
              <a:t> Each pass ensures the next largest number moves into its correct position. The algorithm keeps comparing and swapping until no more swaps are needed.</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18</a:t>
            </a:fld>
            <a:endParaRPr lang="en-AU"/>
          </a:p>
        </p:txBody>
      </p:sp>
    </p:spTree>
    <p:extLst>
      <p:ext uri="{BB962C8B-B14F-4D97-AF65-F5344CB8AC3E}">
        <p14:creationId xmlns:p14="http://schemas.microsoft.com/office/powerpoint/2010/main" val="1050982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visually represents another the swapping process:</a:t>
            </a:r>
          </a:p>
          <a:p>
            <a:endParaRPr lang="en-US" dirty="0"/>
          </a:p>
          <a:p>
            <a:r>
              <a:rPr lang="en-US" dirty="0"/>
              <a:t>📌 </a:t>
            </a:r>
            <a:r>
              <a:rPr lang="en-US" b="1" dirty="0"/>
              <a:t>Initial List:</a:t>
            </a:r>
            <a:r>
              <a:rPr lang="en-US" dirty="0"/>
              <a:t> [5, 9, 6, 4, 7, 2, 3, 1, 8]</a:t>
            </a:r>
            <a:br>
              <a:rPr lang="en-US" dirty="0"/>
            </a:br>
            <a:r>
              <a:rPr lang="en-US" dirty="0"/>
              <a:t>✅ </a:t>
            </a:r>
            <a:r>
              <a:rPr lang="en-US" b="1" dirty="0"/>
              <a:t>First pass:</a:t>
            </a:r>
            <a:r>
              <a:rPr lang="en-US" dirty="0"/>
              <a:t> The smallest number moves to the correct position at the begin.</a:t>
            </a:r>
            <a:br>
              <a:rPr lang="en-US" dirty="0"/>
            </a:br>
            <a:r>
              <a:rPr lang="en-US" dirty="0"/>
              <a:t>✅ </a:t>
            </a:r>
            <a:r>
              <a:rPr lang="en-US" b="1" dirty="0"/>
              <a:t>Second pass:</a:t>
            </a:r>
            <a:r>
              <a:rPr lang="en-US" dirty="0"/>
              <a:t> The second-smallest number moves to its correct position.</a:t>
            </a:r>
            <a:br>
              <a:rPr lang="en-US" dirty="0"/>
            </a:br>
            <a:r>
              <a:rPr lang="en-US" dirty="0"/>
              <a:t>✅ </a:t>
            </a:r>
            <a:r>
              <a:rPr lang="en-US" b="1" dirty="0"/>
              <a:t>Continues until the list is fully sorted.</a:t>
            </a:r>
            <a:endParaRPr lang="en-US" dirty="0"/>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19</a:t>
            </a:fld>
            <a:endParaRPr lang="en-AU"/>
          </a:p>
        </p:txBody>
      </p:sp>
    </p:spTree>
    <p:extLst>
      <p:ext uri="{BB962C8B-B14F-4D97-AF65-F5344CB8AC3E}">
        <p14:creationId xmlns:p14="http://schemas.microsoft.com/office/powerpoint/2010/main" val="2709844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module, we will learn how </a:t>
            </a:r>
            <a:r>
              <a:rPr lang="en-US" b="1" dirty="0"/>
              <a:t>Sorting Algorithms </a:t>
            </a:r>
            <a:r>
              <a:rPr lang="en-US" dirty="0"/>
              <a:t>are structured, analyze their time complexity, and see visual step-by-step demonstrations of their processes.</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a:t>
            </a:fld>
            <a:endParaRPr lang="en-AU"/>
          </a:p>
        </p:txBody>
      </p:sp>
    </p:spTree>
    <p:extLst>
      <p:ext uri="{BB962C8B-B14F-4D97-AF65-F5344CB8AC3E}">
        <p14:creationId xmlns:p14="http://schemas.microsoft.com/office/powerpoint/2010/main" val="80830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Merge Sort is a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divide-and-conquer sorting algorithm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that works by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recursively breaking down a list into smaller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sublists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merging them back in sorted order.</a:t>
            </a:r>
            <a:endParaRPr lang="vi-V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Key Characteristics: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Comparative Sorting Algorithm: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It sorts elements by comparing them.</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Recursive Approach:</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list is divided into halves until each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sublist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has only one element.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Time Complexity: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Unlike quadratic sorting algorithms (Bubble Sort, Selection Sort, Insertion Sort), Merge Sort runs in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 log n) time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making it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efficient for large datasets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20</a:t>
            </a:fld>
            <a:endParaRPr lang="en-AU"/>
          </a:p>
        </p:txBody>
      </p:sp>
    </p:spTree>
    <p:extLst>
      <p:ext uri="{BB962C8B-B14F-4D97-AF65-F5344CB8AC3E}">
        <p14:creationId xmlns:p14="http://schemas.microsoft.com/office/powerpoint/2010/main" val="4012449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Merge Sort follows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divide-and-conquer approach</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which consists of three steps:</a:t>
            </a:r>
          </a:p>
          <a:p>
            <a:pPr marL="342900" marR="0" lvl="0" indent="-342900">
              <a:lnSpc>
                <a:spcPct val="115000"/>
              </a:lnSpc>
              <a:buFont typeface="Symbol" panose="05050102010706020507" pitchFamily="18" charset="2"/>
              <a:buChar cha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Divide: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Split the input list into two equal halves.</a:t>
            </a:r>
          </a:p>
          <a:p>
            <a:pPr marL="342900" marR="0" lvl="0" indent="-342900">
              <a:lnSpc>
                <a:spcPct val="115000"/>
              </a:lnSpc>
              <a:buFont typeface="Symbol" panose="05050102010706020507" pitchFamily="18" charset="2"/>
              <a:buChar cha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Recur: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Recursively sort both halves using Merge Sort.</a:t>
            </a:r>
          </a:p>
          <a:p>
            <a:pPr marL="342900" marR="0" lvl="0" indent="-342900">
              <a:lnSpc>
                <a:spcPct val="115000"/>
              </a:lnSpc>
              <a:spcAft>
                <a:spcPts val="800"/>
              </a:spcAft>
              <a:buFont typeface="Symbol" panose="05050102010706020507" pitchFamily="18" charset="2"/>
              <a:buChar cha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Conquer: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Merge the sorted halves back into a single sorted list.</a:t>
            </a:r>
          </a:p>
          <a:p>
            <a:r>
              <a:rPr lang="en-US" b="1" dirty="0"/>
              <a:t>Base Case:</a:t>
            </a:r>
            <a:r>
              <a:rPr lang="en-US" dirty="0"/>
              <a:t> The recursion stops when a </a:t>
            </a:r>
            <a:r>
              <a:rPr lang="en-US" dirty="0" err="1"/>
              <a:t>sublist</a:t>
            </a:r>
            <a:r>
              <a:rPr lang="en-US" dirty="0"/>
              <a:t> contains </a:t>
            </a:r>
            <a:r>
              <a:rPr lang="en-US" b="1" dirty="0"/>
              <a:t>one element or no elements</a:t>
            </a:r>
            <a:r>
              <a:rPr lang="en-US" dirty="0"/>
              <a:t>, as a list of size 1 is already sorted.</a:t>
            </a:r>
            <a:endParaRPr lang="vi-VN" dirty="0"/>
          </a:p>
          <a:p>
            <a:endParaRPr lang="vi-VN" dirty="0"/>
          </a:p>
          <a:p>
            <a:r>
              <a:rPr lang="en-US" dirty="0"/>
              <a:t>The recursive nature of Merge Sort ensures that </a:t>
            </a:r>
            <a:r>
              <a:rPr lang="en-US" b="1" dirty="0"/>
              <a:t>each smaller problem is solved independently before merging</a:t>
            </a:r>
            <a:r>
              <a:rPr lang="en-US" dirty="0"/>
              <a:t>.</a:t>
            </a:r>
          </a:p>
        </p:txBody>
      </p:sp>
      <p:sp>
        <p:nvSpPr>
          <p:cNvPr id="4" name="Slide Number Placeholder 3"/>
          <p:cNvSpPr>
            <a:spLocks noGrp="1"/>
          </p:cNvSpPr>
          <p:nvPr>
            <p:ph type="sldNum" sz="quarter" idx="5"/>
          </p:nvPr>
        </p:nvSpPr>
        <p:spPr/>
        <p:txBody>
          <a:bodyPr/>
          <a:lstStyle/>
          <a:p>
            <a:fld id="{F438395D-4A6C-4B89-AE76-7C26F2891DF7}" type="slidenum">
              <a:rPr lang="en-AU" smtClean="0"/>
              <a:t>21</a:t>
            </a:fld>
            <a:endParaRPr lang="en-AU"/>
          </a:p>
        </p:txBody>
      </p:sp>
    </p:spTree>
    <p:extLst>
      <p:ext uri="{BB962C8B-B14F-4D97-AF65-F5344CB8AC3E}">
        <p14:creationId xmlns:p14="http://schemas.microsoft.com/office/powerpoint/2010/main" val="1701459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first phase of Merge Sort involves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dividing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the original list into smaller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sublists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input list S of n elements is partitioned into two halves: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S1</a:t>
            </a:r>
            <a:r>
              <a:rPr lang="en-US" sz="1200" kern="100" dirty="0">
                <a:effectLst/>
                <a:latin typeface="Arial" panose="020B0604020202020204" pitchFamily="34" charset="0"/>
                <a:ea typeface="Aptos" panose="020B0004020202020204" pitchFamily="34" charset="0"/>
                <a:cs typeface="Times New Roman" panose="02020603050405020304" pitchFamily="18" charset="0"/>
              </a:rPr>
              <a: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Contains the first n/2 elements.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S2</a:t>
            </a:r>
            <a:r>
              <a:rPr lang="en-US" sz="1200" kern="100" dirty="0">
                <a:effectLst/>
                <a:latin typeface="Arial" panose="020B0604020202020204" pitchFamily="34" charset="0"/>
                <a:ea typeface="Aptos" panose="020B0004020202020204" pitchFamily="34" charset="0"/>
                <a:cs typeface="Times New Roman" panose="02020603050405020304" pitchFamily="18" charset="0"/>
              </a:rPr>
              <a: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Contains the remaining n/2 elements.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This process continues recursively:</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Each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sublist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S1 and S2</a:t>
            </a:r>
            <a:r>
              <a:rPr lang="en-US" sz="1200" kern="100" dirty="0">
                <a:effectLst/>
                <a:latin typeface="Arial" panose="020B0604020202020204" pitchFamily="34" charset="0"/>
                <a:ea typeface="Aptos" panose="020B0004020202020204" pitchFamily="34" charset="0"/>
                <a:cs typeface="Times New Roman" panose="02020603050405020304" pitchFamily="18" charset="0"/>
              </a:rPr>
              <a: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is further divided into two halves.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division stops when the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sublists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are reduced to a single element or are empty. A list with one element is inherently sorted.</a:t>
            </a:r>
          </a:p>
          <a:p>
            <a:pPr marL="742950" marR="0" lvl="1" indent="-285750">
              <a:lnSpc>
                <a:spcPct val="115000"/>
              </a:lnSpc>
              <a:spcAft>
                <a:spcPts val="800"/>
              </a:spcAft>
              <a:buSzPts val="1000"/>
              <a:buFont typeface="Courier New" panose="02070309020205020404" pitchFamily="49" charset="0"/>
              <a:buChar char="o"/>
              <a:tabLst>
                <a:tab pos="914400" algn="l"/>
              </a:tabLs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 the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recursive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sort phase: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Each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sublist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obtained from the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divide step</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is sorted using Merge Sort: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Since each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sublist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is already divided down to a single element, the recursion base case is reached.</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recursion then unfolds, with each level of the recursive tree representing a partially sorted list.</a:t>
            </a:r>
          </a:p>
          <a:p>
            <a:pPr marL="742950" marR="0" lvl="1" indent="-285750">
              <a:lnSpc>
                <a:spcPct val="115000"/>
              </a:lnSpc>
              <a:spcAft>
                <a:spcPts val="800"/>
              </a:spcAft>
              <a:buSzPts val="1000"/>
              <a:buFont typeface="Courier New" panose="02070309020205020404" pitchFamily="49" charset="0"/>
              <a:buChar char="o"/>
              <a:tabLst>
                <a:tab pos="914400" algn="l"/>
              </a:tabLs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final phase is the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merge step</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where the sorted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sublists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are combined to form a fully sorted list. This process involves: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Two pointers: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One for each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sublist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S1</a:t>
            </a:r>
            <a:r>
              <a:rPr lang="en-US" sz="1200" kern="100" dirty="0">
                <a:effectLst/>
                <a:latin typeface="Arial" panose="020B0604020202020204" pitchFamily="34" charset="0"/>
                <a:ea typeface="Aptos" panose="020B0004020202020204" pitchFamily="34" charset="0"/>
                <a:cs typeface="Times New Roman" panose="02020603050405020304" pitchFamily="18" charset="0"/>
              </a:rPr>
              <a: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and S2</a:t>
            </a:r>
            <a:r>
              <a:rPr lang="en-US" sz="1200" kern="100" dirty="0">
                <a:effectLst/>
                <a:latin typeface="Arial" panose="020B0604020202020204" pitchFamily="34" charset="0"/>
                <a:ea typeface="Aptos" panose="020B0004020202020204" pitchFamily="34" charset="0"/>
                <a:cs typeface="Times New Roman" panose="02020603050405020304" pitchFamily="18" charset="0"/>
              </a:rPr>
              <a: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starting at the first element.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Comparisons: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The elements at the pointers are compared, and the smaller element is placed in the merged list.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Advancing pointers: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The pointer of the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sublist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from which the smaller element was taken is advanced to the next element.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Continuing until completion: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This process continues until all elements from both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sublists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are merged in sorted order.</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22</a:t>
            </a:fld>
            <a:endParaRPr lang="en-AU"/>
          </a:p>
        </p:txBody>
      </p:sp>
    </p:spTree>
    <p:extLst>
      <p:ext uri="{BB962C8B-B14F-4D97-AF65-F5344CB8AC3E}">
        <p14:creationId xmlns:p14="http://schemas.microsoft.com/office/powerpoint/2010/main" val="3924105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Merge Sort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splits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 array into smaller parts until each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sublist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contains only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one element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This division follows a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binary tree structure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where: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Each node represents a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sublist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being processed by Merge Sort.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The root node represents the entire unsorted list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Each level of the tree corresponds to a recursive step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 Merge Sort.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The leaf nodes represent the base case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(individual elements, which are inherently sorted).</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The merging process happens bottom-up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where sorted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sublists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are merged back at each level until the final sorted list is obtained.</a:t>
            </a: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visualization helps in understanding how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Merge Sort systematically reduces the problem into smaller parts and then reconstructs the sorted list efficiently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23</a:t>
            </a:fld>
            <a:endParaRPr lang="en-AU"/>
          </a:p>
        </p:txBody>
      </p:sp>
    </p:spTree>
    <p:extLst>
      <p:ext uri="{BB962C8B-B14F-4D97-AF65-F5344CB8AC3E}">
        <p14:creationId xmlns:p14="http://schemas.microsoft.com/office/powerpoint/2010/main" val="12016863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Example: Sorting [6, 5, 3, 1, 8, 7, 2, 4] using Merge Sort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24</a:t>
            </a:fld>
            <a:endParaRPr lang="en-AU"/>
          </a:p>
        </p:txBody>
      </p:sp>
    </p:spTree>
    <p:extLst>
      <p:ext uri="{BB962C8B-B14F-4D97-AF65-F5344CB8AC3E}">
        <p14:creationId xmlns:p14="http://schemas.microsoft.com/office/powerpoint/2010/main" val="36864145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mj-lt"/>
              <a:buAutoNum type="arabicPeriod"/>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Splitting Phase (Top-Down Approach)</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marR="0" lvl="1"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unsorted list is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recursively divided</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into smaller parts until each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sublist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contains only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one element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1200150" marR="0" lvl="2"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list is first split into two halves: a left half and a right half.</a:t>
            </a:r>
          </a:p>
          <a:p>
            <a:pPr marL="1200150" marR="0" lvl="2"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Each half is further divided into smaller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sublists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1200150" marR="0" lvl="2"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process continues until each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sublist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contains a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single element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which forms the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base case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of recursion.</a:t>
            </a:r>
          </a:p>
          <a:p>
            <a:pPr marL="800100" marR="0" lvl="1"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At this point, the list is fully broken down into individual elements, forming the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leaf nodes of the binary </a:t>
            </a:r>
            <a:r>
              <a:rPr lang="en-US" sz="1200" b="1" kern="100">
                <a:effectLst/>
                <a:latin typeface="Aptos" panose="020B0004020202020204" pitchFamily="34" charset="0"/>
                <a:ea typeface="Aptos" panose="020B0004020202020204" pitchFamily="34" charset="0"/>
                <a:cs typeface="Times New Roman" panose="02020603050405020304" pitchFamily="18" charset="0"/>
              </a:rPr>
              <a:t>tree</a:t>
            </a:r>
            <a:r>
              <a:rPr lang="en-US" sz="1200" kern="100">
                <a:effectLst/>
                <a:latin typeface="Aptos" panose="020B0004020202020204" pitchFamily="34" charset="0"/>
                <a:ea typeface="Aptos" panose="020B0004020202020204" pitchFamily="34" charset="0"/>
                <a:cs typeface="Times New Roman" panose="02020603050405020304" pitchFamily="18" charset="0"/>
              </a:rPr>
              <a:t>.</a:t>
            </a:r>
          </a:p>
          <a:p>
            <a:pPr marL="800100" marR="0" lvl="1" indent="-342900">
              <a:lnSpc>
                <a:spcPct val="115000"/>
              </a:lnSpc>
              <a:buFont typeface="Symbol" panose="05050102010706020507" pitchFamily="18" charset="2"/>
              <a:buChar char=""/>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mj-lt"/>
              <a:buAutoNum type="arabicPeriod"/>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Merging Phase (Bottom-Up Approach)</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marR="0" lvl="1"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Once the list is fully split, the merging process begins.</a:t>
            </a:r>
          </a:p>
          <a:p>
            <a:pPr marL="1200150" marR="0" lvl="2" indent="-285750">
              <a:lnSpc>
                <a:spcPct val="115000"/>
              </a:lnSpc>
              <a:buFont typeface="Courier New" panose="02070309020205020404" pitchFamily="49" charset="0"/>
              <a:buChar char="o"/>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Adjacent elements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are merged in sorted order to form small sorted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sublists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1200150" marR="0" lvl="2"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These sorted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sublists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are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merged again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to create larger sorted groups.</a:t>
            </a:r>
          </a:p>
          <a:p>
            <a:pPr marL="1200150" marR="0" lvl="2" indent="-285750">
              <a:lnSpc>
                <a:spcPct val="115000"/>
              </a:lnSpc>
              <a:spcAft>
                <a:spcPts val="800"/>
              </a:spcAft>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process continues until all elements are merged back together into a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fully sorted list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25</a:t>
            </a:fld>
            <a:endParaRPr lang="en-AU"/>
          </a:p>
        </p:txBody>
      </p:sp>
    </p:spTree>
    <p:extLst>
      <p:ext uri="{BB962C8B-B14F-4D97-AF65-F5344CB8AC3E}">
        <p14:creationId xmlns:p14="http://schemas.microsoft.com/office/powerpoint/2010/main" val="11958542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need to sort the list </a:t>
            </a:r>
            <a:r>
              <a:rPr lang="en-US" b="1" dirty="0"/>
              <a:t>[7, 2, 9, 4, 3, 8, 6, 1]</a:t>
            </a:r>
            <a:r>
              <a:rPr lang="en-US" dirty="0"/>
              <a:t>. Merge Sort will break it down into smaller pieces, sort them, and then merge them back together in a structured way.</a:t>
            </a:r>
          </a:p>
        </p:txBody>
      </p:sp>
      <p:sp>
        <p:nvSpPr>
          <p:cNvPr id="4" name="Slide Number Placeholder 3"/>
          <p:cNvSpPr>
            <a:spLocks noGrp="1"/>
          </p:cNvSpPr>
          <p:nvPr>
            <p:ph type="sldNum" sz="quarter" idx="5"/>
          </p:nvPr>
        </p:nvSpPr>
        <p:spPr/>
        <p:txBody>
          <a:bodyPr/>
          <a:lstStyle/>
          <a:p>
            <a:fld id="{F438395D-4A6C-4B89-AE76-7C26F2891DF7}" type="slidenum">
              <a:rPr lang="en-AU" smtClean="0"/>
              <a:t>26</a:t>
            </a:fld>
            <a:endParaRPr lang="en-AU"/>
          </a:p>
        </p:txBody>
      </p:sp>
    </p:spTree>
    <p:extLst>
      <p:ext uri="{BB962C8B-B14F-4D97-AF65-F5344CB8AC3E}">
        <p14:creationId xmlns:p14="http://schemas.microsoft.com/office/powerpoint/2010/main" val="24271390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a:t>
            </a:r>
            <a:r>
              <a:rPr lang="en-US" b="1" dirty="0"/>
              <a:t>dividing the list</a:t>
            </a:r>
            <a:r>
              <a:rPr lang="en-US" dirty="0"/>
              <a:t> into two halves. The left half contains </a:t>
            </a:r>
            <a:r>
              <a:rPr lang="en-US" b="1" dirty="0"/>
              <a:t>[7, 2, 9, 4]</a:t>
            </a:r>
            <a:r>
              <a:rPr lang="en-US" dirty="0"/>
              <a:t>, and the right half contains </a:t>
            </a:r>
            <a:r>
              <a:rPr lang="en-US" b="1" dirty="0"/>
              <a:t>[3, 8, 6, 1]</a:t>
            </a:r>
            <a:r>
              <a:rPr lang="en-US" dirty="0"/>
              <a:t>. This step repeats until we reach individual elements.</a:t>
            </a:r>
          </a:p>
        </p:txBody>
      </p:sp>
      <p:sp>
        <p:nvSpPr>
          <p:cNvPr id="4" name="Slide Number Placeholder 3"/>
          <p:cNvSpPr>
            <a:spLocks noGrp="1"/>
          </p:cNvSpPr>
          <p:nvPr>
            <p:ph type="sldNum" sz="quarter" idx="5"/>
          </p:nvPr>
        </p:nvSpPr>
        <p:spPr/>
        <p:txBody>
          <a:bodyPr/>
          <a:lstStyle/>
          <a:p>
            <a:fld id="{F438395D-4A6C-4B89-AE76-7C26F2891DF7}" type="slidenum">
              <a:rPr lang="en-AU" smtClean="0"/>
              <a:t>27</a:t>
            </a:fld>
            <a:endParaRPr lang="en-AU"/>
          </a:p>
        </p:txBody>
      </p:sp>
    </p:spTree>
    <p:extLst>
      <p:ext uri="{BB962C8B-B14F-4D97-AF65-F5344CB8AC3E}">
        <p14:creationId xmlns:p14="http://schemas.microsoft.com/office/powerpoint/2010/main" val="3017859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continue </a:t>
            </a:r>
            <a:r>
              <a:rPr lang="en-US" b="1" dirty="0"/>
              <a:t>splitting</a:t>
            </a:r>
            <a:r>
              <a:rPr lang="en-US" dirty="0"/>
              <a:t> the left half </a:t>
            </a:r>
            <a:r>
              <a:rPr lang="en-US" b="1" dirty="0"/>
              <a:t>[7, 2, 9, 4]</a:t>
            </a:r>
            <a:r>
              <a:rPr lang="en-US" dirty="0"/>
              <a:t> into </a:t>
            </a:r>
            <a:r>
              <a:rPr lang="en-US" b="1" dirty="0"/>
              <a:t>[7, 2]</a:t>
            </a:r>
            <a:r>
              <a:rPr lang="en-US" dirty="0"/>
              <a:t> and </a:t>
            </a:r>
            <a:r>
              <a:rPr lang="en-US" b="1" dirty="0"/>
              <a:t>[9, 4]</a:t>
            </a:r>
            <a:r>
              <a:rPr lang="en-US" dirty="0"/>
              <a:t>. The right half will follow the same process.</a:t>
            </a:r>
          </a:p>
        </p:txBody>
      </p:sp>
      <p:sp>
        <p:nvSpPr>
          <p:cNvPr id="4" name="Slide Number Placeholder 3"/>
          <p:cNvSpPr>
            <a:spLocks noGrp="1"/>
          </p:cNvSpPr>
          <p:nvPr>
            <p:ph type="sldNum" sz="quarter" idx="5"/>
          </p:nvPr>
        </p:nvSpPr>
        <p:spPr/>
        <p:txBody>
          <a:bodyPr/>
          <a:lstStyle/>
          <a:p>
            <a:fld id="{F438395D-4A6C-4B89-AE76-7C26F2891DF7}" type="slidenum">
              <a:rPr lang="en-AU" smtClean="0"/>
              <a:t>28</a:t>
            </a:fld>
            <a:endParaRPr lang="en-AU"/>
          </a:p>
        </p:txBody>
      </p:sp>
    </p:spTree>
    <p:extLst>
      <p:ext uri="{BB962C8B-B14F-4D97-AF65-F5344CB8AC3E}">
        <p14:creationId xmlns:p14="http://schemas.microsoft.com/office/powerpoint/2010/main" val="22010101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half </a:t>
            </a:r>
            <a:r>
              <a:rPr lang="en-US" b="1" dirty="0"/>
              <a:t>[7, 2]</a:t>
            </a:r>
            <a:r>
              <a:rPr lang="en-US" dirty="0"/>
              <a:t> is divided again into </a:t>
            </a:r>
            <a:r>
              <a:rPr lang="en-US" b="1" dirty="0"/>
              <a:t>[7]</a:t>
            </a:r>
            <a:r>
              <a:rPr lang="en-US" dirty="0"/>
              <a:t> and </a:t>
            </a:r>
            <a:r>
              <a:rPr lang="en-US" b="1" dirty="0"/>
              <a:t>[2]</a:t>
            </a:r>
            <a:r>
              <a:rPr lang="en-US" dirty="0"/>
              <a:t>. This continues until all elements are separated.</a:t>
            </a:r>
          </a:p>
        </p:txBody>
      </p:sp>
      <p:sp>
        <p:nvSpPr>
          <p:cNvPr id="4" name="Slide Number Placeholder 3"/>
          <p:cNvSpPr>
            <a:spLocks noGrp="1"/>
          </p:cNvSpPr>
          <p:nvPr>
            <p:ph type="sldNum" sz="quarter" idx="5"/>
          </p:nvPr>
        </p:nvSpPr>
        <p:spPr/>
        <p:txBody>
          <a:bodyPr/>
          <a:lstStyle/>
          <a:p>
            <a:fld id="{F438395D-4A6C-4B89-AE76-7C26F2891DF7}" type="slidenum">
              <a:rPr lang="en-AU" smtClean="0"/>
              <a:t>29</a:t>
            </a:fld>
            <a:endParaRPr lang="en-AU"/>
          </a:p>
        </p:txBody>
      </p:sp>
    </p:spTree>
    <p:extLst>
      <p:ext uri="{BB962C8B-B14F-4D97-AF65-F5344CB8AC3E}">
        <p14:creationId xmlns:p14="http://schemas.microsoft.com/office/powerpoint/2010/main" val="2953995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Before diving into sorting algorithms, let’s briefly revisit the key concepts from the previous lecture.</a:t>
            </a:r>
          </a:p>
          <a:p>
            <a:pPr marL="342900" marR="0" lvl="0" indent="-342900">
              <a:lnSpc>
                <a:spcPct val="115000"/>
              </a:lnSpc>
              <a:buFont typeface="Symbol" panose="05050102010706020507" pitchFamily="18" charset="2"/>
              <a:buChar cha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Data Structures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Efficient ways to store and manage data. Choosing the right data structure can impact the performance of algorithms, including sorting.</a:t>
            </a:r>
          </a:p>
          <a:p>
            <a:pPr marL="342900" marR="0" lvl="0" indent="-342900">
              <a:lnSpc>
                <a:spcPct val="115000"/>
              </a:lnSpc>
              <a:buFont typeface="Symbol" panose="05050102010706020507" pitchFamily="18" charset="2"/>
              <a:buChar cha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Abstract Data Types (ADTs)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Define how data can be manipulated without specifying implementation details. Understanding ADTs like stacks and queues helps in designing better algorithms.</a:t>
            </a:r>
          </a:p>
          <a:p>
            <a:pPr marL="342900" marR="0" lvl="0" indent="-342900">
              <a:lnSpc>
                <a:spcPct val="115000"/>
              </a:lnSpc>
              <a:buFont typeface="Symbol" panose="05050102010706020507" pitchFamily="18" charset="2"/>
              <a:buChar cha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Stack &amp; Queue Implementations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We explored different ways to implement these structures, including fixed-size (capped) and expandable versions. The strategies for expansion, such as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incremental growth</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doubling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affect efficiency.</a:t>
            </a:r>
          </a:p>
          <a:p>
            <a:pPr marL="342900" marR="0" lvl="0" indent="-342900">
              <a:lnSpc>
                <a:spcPct val="115000"/>
              </a:lnSpc>
              <a:spcAft>
                <a:spcPts val="800"/>
              </a:spcAft>
              <a:buFont typeface="Symbol" panose="05050102010706020507" pitchFamily="18" charset="2"/>
              <a:buChar cha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Amortized Analysis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A method used to evaluate the average time complexity of operations over a sequence of operations, rather than in isolation. This concept helps analyze performance trade-offs, which will also apply to some sorting algorithms.</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a:t>
            </a:fld>
            <a:endParaRPr lang="en-AU"/>
          </a:p>
        </p:txBody>
      </p:sp>
    </p:spTree>
    <p:extLst>
      <p:ext uri="{BB962C8B-B14F-4D97-AF65-F5344CB8AC3E}">
        <p14:creationId xmlns:p14="http://schemas.microsoft.com/office/powerpoint/2010/main" val="18027385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reached single-element lists, they are </a:t>
            </a:r>
            <a:r>
              <a:rPr lang="en-US" b="1" dirty="0"/>
              <a:t>considered sorted</a:t>
            </a:r>
            <a:r>
              <a:rPr lang="en-US" dirty="0"/>
              <a:t>. We can now start merging.</a:t>
            </a:r>
          </a:p>
        </p:txBody>
      </p:sp>
      <p:sp>
        <p:nvSpPr>
          <p:cNvPr id="4" name="Slide Number Placeholder 3"/>
          <p:cNvSpPr>
            <a:spLocks noGrp="1"/>
          </p:cNvSpPr>
          <p:nvPr>
            <p:ph type="sldNum" sz="quarter" idx="5"/>
          </p:nvPr>
        </p:nvSpPr>
        <p:spPr/>
        <p:txBody>
          <a:bodyPr/>
          <a:lstStyle/>
          <a:p>
            <a:fld id="{F438395D-4A6C-4B89-AE76-7C26F2891DF7}" type="slidenum">
              <a:rPr lang="en-AU" smtClean="0"/>
              <a:t>30</a:t>
            </a:fld>
            <a:endParaRPr lang="en-AU"/>
          </a:p>
        </p:txBody>
      </p:sp>
    </p:spTree>
    <p:extLst>
      <p:ext uri="{BB962C8B-B14F-4D97-AF65-F5344CB8AC3E}">
        <p14:creationId xmlns:p14="http://schemas.microsoft.com/office/powerpoint/2010/main" val="959152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we reach another base case with </a:t>
            </a:r>
            <a:r>
              <a:rPr lang="en-US" b="1" dirty="0"/>
              <a:t>[2]</a:t>
            </a:r>
            <a:r>
              <a:rPr lang="en-US" dirty="0"/>
              <a:t>. Each single element will now be merged in sorted order.</a:t>
            </a:r>
          </a:p>
        </p:txBody>
      </p:sp>
      <p:sp>
        <p:nvSpPr>
          <p:cNvPr id="4" name="Slide Number Placeholder 3"/>
          <p:cNvSpPr>
            <a:spLocks noGrp="1"/>
          </p:cNvSpPr>
          <p:nvPr>
            <p:ph type="sldNum" sz="quarter" idx="5"/>
          </p:nvPr>
        </p:nvSpPr>
        <p:spPr/>
        <p:txBody>
          <a:bodyPr/>
          <a:lstStyle/>
          <a:p>
            <a:fld id="{F438395D-4A6C-4B89-AE76-7C26F2891DF7}" type="slidenum">
              <a:rPr lang="en-AU" smtClean="0"/>
              <a:t>31</a:t>
            </a:fld>
            <a:endParaRPr lang="en-AU"/>
          </a:p>
        </p:txBody>
      </p:sp>
    </p:spTree>
    <p:extLst>
      <p:ext uri="{BB962C8B-B14F-4D97-AF65-F5344CB8AC3E}">
        <p14:creationId xmlns:p14="http://schemas.microsoft.com/office/powerpoint/2010/main" val="40455092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begin merging: </a:t>
            </a:r>
            <a:r>
              <a:rPr lang="en-US" b="1" dirty="0"/>
              <a:t>[7]</a:t>
            </a:r>
            <a:r>
              <a:rPr lang="en-US" dirty="0"/>
              <a:t> and </a:t>
            </a:r>
            <a:r>
              <a:rPr lang="en-US" b="1" dirty="0"/>
              <a:t>[2]</a:t>
            </a:r>
            <a:r>
              <a:rPr lang="en-US" dirty="0"/>
              <a:t> are merged into </a:t>
            </a:r>
            <a:r>
              <a:rPr lang="en-US" b="1" dirty="0"/>
              <a:t>[2, 7]</a:t>
            </a:r>
            <a:r>
              <a:rPr lang="en-US" dirty="0"/>
              <a:t>. The merging process ensures that elements are arranged correctly.</a:t>
            </a:r>
          </a:p>
        </p:txBody>
      </p:sp>
      <p:sp>
        <p:nvSpPr>
          <p:cNvPr id="4" name="Slide Number Placeholder 3"/>
          <p:cNvSpPr>
            <a:spLocks noGrp="1"/>
          </p:cNvSpPr>
          <p:nvPr>
            <p:ph type="sldNum" sz="quarter" idx="5"/>
          </p:nvPr>
        </p:nvSpPr>
        <p:spPr/>
        <p:txBody>
          <a:bodyPr/>
          <a:lstStyle/>
          <a:p>
            <a:fld id="{F438395D-4A6C-4B89-AE76-7C26F2891DF7}" type="slidenum">
              <a:rPr lang="en-AU" smtClean="0"/>
              <a:t>32</a:t>
            </a:fld>
            <a:endParaRPr lang="en-AU"/>
          </a:p>
        </p:txBody>
      </p:sp>
    </p:spTree>
    <p:extLst>
      <p:ext uri="{BB962C8B-B14F-4D97-AF65-F5344CB8AC3E}">
        <p14:creationId xmlns:p14="http://schemas.microsoft.com/office/powerpoint/2010/main" val="23563661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follows the same approach. </a:t>
            </a:r>
            <a:r>
              <a:rPr lang="en-US" b="1" dirty="0"/>
              <a:t>[9]</a:t>
            </a:r>
            <a:r>
              <a:rPr lang="en-US" dirty="0"/>
              <a:t> and </a:t>
            </a:r>
            <a:r>
              <a:rPr lang="en-US" b="1" dirty="0"/>
              <a:t>[4]</a:t>
            </a:r>
            <a:r>
              <a:rPr lang="en-US" dirty="0"/>
              <a:t> are merged into </a:t>
            </a:r>
            <a:r>
              <a:rPr lang="en-US" b="1" dirty="0"/>
              <a:t>[4, 9]</a:t>
            </a:r>
            <a:r>
              <a:rPr lang="en-US" dirty="0"/>
              <a:t>.</a:t>
            </a:r>
          </a:p>
        </p:txBody>
      </p:sp>
      <p:sp>
        <p:nvSpPr>
          <p:cNvPr id="4" name="Slide Number Placeholder 3"/>
          <p:cNvSpPr>
            <a:spLocks noGrp="1"/>
          </p:cNvSpPr>
          <p:nvPr>
            <p:ph type="sldNum" sz="quarter" idx="5"/>
          </p:nvPr>
        </p:nvSpPr>
        <p:spPr/>
        <p:txBody>
          <a:bodyPr/>
          <a:lstStyle/>
          <a:p>
            <a:fld id="{F438395D-4A6C-4B89-AE76-7C26F2891DF7}" type="slidenum">
              <a:rPr lang="en-AU" smtClean="0"/>
              <a:t>33</a:t>
            </a:fld>
            <a:endParaRPr lang="en-AU"/>
          </a:p>
        </p:txBody>
      </p:sp>
    </p:spTree>
    <p:extLst>
      <p:ext uri="{BB962C8B-B14F-4D97-AF65-F5344CB8AC3E}">
        <p14:creationId xmlns:p14="http://schemas.microsoft.com/office/powerpoint/2010/main" val="4010777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sorted </a:t>
            </a:r>
            <a:r>
              <a:rPr lang="en-US" dirty="0" err="1"/>
              <a:t>sublists</a:t>
            </a:r>
            <a:r>
              <a:rPr lang="en-US" dirty="0"/>
              <a:t> </a:t>
            </a:r>
            <a:r>
              <a:rPr lang="en-US" b="1" dirty="0"/>
              <a:t>[2, 7]</a:t>
            </a:r>
            <a:r>
              <a:rPr lang="en-US" dirty="0"/>
              <a:t> and </a:t>
            </a:r>
            <a:r>
              <a:rPr lang="en-US" b="1" dirty="0"/>
              <a:t>[4, 9]</a:t>
            </a:r>
            <a:r>
              <a:rPr lang="en-US" dirty="0"/>
              <a:t> are merged into </a:t>
            </a:r>
            <a:r>
              <a:rPr lang="en-US" b="1" dirty="0"/>
              <a:t>[2, 4, 7, 9]</a:t>
            </a:r>
            <a:r>
              <a:rPr lang="en-US" dirty="0"/>
              <a:t>. The left half is now sorted.</a:t>
            </a:r>
          </a:p>
        </p:txBody>
      </p:sp>
      <p:sp>
        <p:nvSpPr>
          <p:cNvPr id="4" name="Slide Number Placeholder 3"/>
          <p:cNvSpPr>
            <a:spLocks noGrp="1"/>
          </p:cNvSpPr>
          <p:nvPr>
            <p:ph type="sldNum" sz="quarter" idx="5"/>
          </p:nvPr>
        </p:nvSpPr>
        <p:spPr/>
        <p:txBody>
          <a:bodyPr/>
          <a:lstStyle/>
          <a:p>
            <a:fld id="{F438395D-4A6C-4B89-AE76-7C26F2891DF7}" type="slidenum">
              <a:rPr lang="en-AU" smtClean="0"/>
              <a:t>34</a:t>
            </a:fld>
            <a:endParaRPr lang="en-AU"/>
          </a:p>
        </p:txBody>
      </p:sp>
    </p:spTree>
    <p:extLst>
      <p:ext uri="{BB962C8B-B14F-4D97-AF65-F5344CB8AC3E}">
        <p14:creationId xmlns:p14="http://schemas.microsoft.com/office/powerpoint/2010/main" val="2802160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Meanwhile, the right half </a:t>
            </a:r>
            <a:r>
              <a:rPr lang="en-US" b="1" dirty="0"/>
              <a:t>[3, 8, 6, 1]</a:t>
            </a:r>
            <a:r>
              <a:rPr lang="en-US" dirty="0"/>
              <a:t> undergoes the same process, breaking down into smaller parts and merging step by step.</a:t>
            </a:r>
          </a:p>
          <a:p>
            <a:r>
              <a:rPr lang="en-US" dirty="0"/>
              <a:t>After merging individual elements, we get </a:t>
            </a:r>
            <a:r>
              <a:rPr lang="en-US" b="1" dirty="0"/>
              <a:t>[1, 3, 6, 8]</a:t>
            </a:r>
            <a:r>
              <a:rPr lang="en-US" dirty="0"/>
              <a:t> on the right side.</a:t>
            </a:r>
          </a:p>
        </p:txBody>
      </p:sp>
      <p:sp>
        <p:nvSpPr>
          <p:cNvPr id="4" name="Slide Number Placeholder 3"/>
          <p:cNvSpPr>
            <a:spLocks noGrp="1"/>
          </p:cNvSpPr>
          <p:nvPr>
            <p:ph type="sldNum" sz="quarter" idx="5"/>
          </p:nvPr>
        </p:nvSpPr>
        <p:spPr/>
        <p:txBody>
          <a:bodyPr/>
          <a:lstStyle/>
          <a:p>
            <a:fld id="{F438395D-4A6C-4B89-AE76-7C26F2891DF7}" type="slidenum">
              <a:rPr lang="en-AU" smtClean="0"/>
              <a:t>35</a:t>
            </a:fld>
            <a:endParaRPr lang="en-AU"/>
          </a:p>
        </p:txBody>
      </p:sp>
    </p:spTree>
    <p:extLst>
      <p:ext uri="{BB962C8B-B14F-4D97-AF65-F5344CB8AC3E}">
        <p14:creationId xmlns:p14="http://schemas.microsoft.com/office/powerpoint/2010/main" val="21771156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both halves are fully sorted, we </a:t>
            </a:r>
            <a:r>
              <a:rPr lang="en-US" b="1" dirty="0"/>
              <a:t>merge them together</a:t>
            </a:r>
            <a:r>
              <a:rPr lang="en-US" dirty="0"/>
              <a:t>. </a:t>
            </a:r>
          </a:p>
          <a:p>
            <a:r>
              <a:rPr lang="en-US" dirty="0"/>
              <a:t>The left half </a:t>
            </a:r>
            <a:r>
              <a:rPr lang="en-US" b="1" dirty="0"/>
              <a:t>[2, 4, 7, 9]</a:t>
            </a:r>
            <a:r>
              <a:rPr lang="en-US" dirty="0"/>
              <a:t> and the right half </a:t>
            </a:r>
            <a:r>
              <a:rPr lang="en-US" b="1" dirty="0"/>
              <a:t>[1, 3, 6, 8]</a:t>
            </a:r>
            <a:r>
              <a:rPr lang="en-US" dirty="0"/>
              <a:t> are compared and combined into a single sorted list </a:t>
            </a:r>
            <a:r>
              <a:rPr lang="en-US" b="1" dirty="0"/>
              <a:t>[1, 2, 3, 4, 6, 7, 8, 9]</a:t>
            </a:r>
            <a:r>
              <a:rPr lang="en-US" dirty="0"/>
              <a:t>.</a:t>
            </a:r>
            <a:br>
              <a:rPr lang="en-US" dirty="0"/>
            </a:br>
            <a:r>
              <a:rPr lang="en-US" dirty="0"/>
              <a:t>The Merge Sort process is now </a:t>
            </a:r>
            <a:r>
              <a:rPr lang="en-US" b="1" dirty="0"/>
              <a:t>complete</a:t>
            </a:r>
            <a:r>
              <a:rPr lang="en-US" dirty="0"/>
              <a:t>, and we return the fully sorted list.</a:t>
            </a:r>
          </a:p>
        </p:txBody>
      </p:sp>
      <p:sp>
        <p:nvSpPr>
          <p:cNvPr id="4" name="Slide Number Placeholder 3"/>
          <p:cNvSpPr>
            <a:spLocks noGrp="1"/>
          </p:cNvSpPr>
          <p:nvPr>
            <p:ph type="sldNum" sz="quarter" idx="5"/>
          </p:nvPr>
        </p:nvSpPr>
        <p:spPr/>
        <p:txBody>
          <a:bodyPr/>
          <a:lstStyle/>
          <a:p>
            <a:fld id="{F438395D-4A6C-4B89-AE76-7C26F2891DF7}" type="slidenum">
              <a:rPr lang="en-AU" smtClean="0"/>
              <a:t>36</a:t>
            </a:fld>
            <a:endParaRPr lang="en-AU"/>
          </a:p>
        </p:txBody>
      </p:sp>
    </p:spTree>
    <p:extLst>
      <p:ext uri="{BB962C8B-B14F-4D97-AF65-F5344CB8AC3E}">
        <p14:creationId xmlns:p14="http://schemas.microsoft.com/office/powerpoint/2010/main" val="36876793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mergeSort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function follows a recursive approach:</a:t>
            </a:r>
          </a:p>
          <a:p>
            <a:pPr marL="800100" marR="0" lvl="1" indent="-34290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If the array has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one or zero</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elements, it is already sorted, so we return it.</a:t>
            </a:r>
          </a:p>
          <a:p>
            <a:pPr marL="800100" marR="0" lvl="1" indent="-34290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Otherwise, the array is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split in half</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800100" marR="0" lvl="1" indent="-34290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left and right halves are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recursively sorted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800100" marR="0" lvl="1" indent="-34290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Finally, the two sorted halves are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merged together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step ensures that every subproblem is broken down until it reaches the base case, making it easier to solve.</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37</a:t>
            </a:fld>
            <a:endParaRPr lang="en-AU"/>
          </a:p>
        </p:txBody>
      </p:sp>
    </p:spTree>
    <p:extLst>
      <p:ext uri="{BB962C8B-B14F-4D97-AF65-F5344CB8AC3E}">
        <p14:creationId xmlns:p14="http://schemas.microsoft.com/office/powerpoint/2010/main" val="10434569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merge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function is responsible for combining two sorted subarrays into one sorted array:</a:t>
            </a:r>
          </a:p>
          <a:p>
            <a:pPr marL="800100" marR="0" lvl="1" indent="-34290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It compares elements from both subarrays.</a:t>
            </a:r>
          </a:p>
          <a:p>
            <a:pPr marL="800100" marR="0" lvl="1" indent="-34290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smaller element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added to the result first.</a:t>
            </a:r>
          </a:p>
          <a:p>
            <a:pPr marL="800100" marR="0" lvl="1" indent="-34290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continues until all elements are placed in order.</a:t>
            </a:r>
          </a:p>
          <a:p>
            <a:pPr marL="800100" marR="0" lvl="1" indent="-34290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Any remaining elements from either subarray are appended.</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Merging is a crucial step, as it ensures that the sorted order is maintained while combining smaller lists into larger ones.</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38</a:t>
            </a:fld>
            <a:endParaRPr lang="en-AU"/>
          </a:p>
        </p:txBody>
      </p:sp>
    </p:spTree>
    <p:extLst>
      <p:ext uri="{BB962C8B-B14F-4D97-AF65-F5344CB8AC3E}">
        <p14:creationId xmlns:p14="http://schemas.microsoft.com/office/powerpoint/2010/main" val="4464654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Merge sort's time complexity can be expressed using a recurrence relation:</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Step 1:</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Recursively sort the left half.</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Step 2:</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Recursively sort the right half.</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Step 3:</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Merge the two halves.</a:t>
            </a: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Each recursive call divides the array into two halves, and merging takes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 time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This leads to the recurrence formula:</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T(n) = 2T(n/2) + 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39</a:t>
            </a:fld>
            <a:endParaRPr lang="en-AU"/>
          </a:p>
        </p:txBody>
      </p:sp>
    </p:spTree>
    <p:extLst>
      <p:ext uri="{BB962C8B-B14F-4D97-AF65-F5344CB8AC3E}">
        <p14:creationId xmlns:p14="http://schemas.microsoft.com/office/powerpoint/2010/main" val="755299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anose="05050102010706020507" pitchFamily="18" charset="2"/>
              <a:buChar cha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Understanding Sorting Algorithms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Learn the core concepts behind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Selection Sort, Insertion Sort, Bubble Sort, and Merge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including how they function and when to use them.</a:t>
            </a:r>
          </a:p>
          <a:p>
            <a:pPr marL="342900" marR="0" lvl="0" indent="-342900">
              <a:lnSpc>
                <a:spcPct val="115000"/>
              </a:lnSpc>
              <a:buFont typeface="Symbol" panose="05050102010706020507" pitchFamily="18" charset="2"/>
              <a:buChar cha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Step-by-Step Examples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See how each algorithm processes a list, with visualizations of sorting in action. This helps in understanding how data moves and changes throughout the sorting process.</a:t>
            </a:r>
          </a:p>
          <a:p>
            <a:pPr marL="342900" marR="0" lvl="0" indent="-342900">
              <a:lnSpc>
                <a:spcPct val="115000"/>
              </a:lnSpc>
              <a:buFont typeface="Symbol" panose="05050102010706020507" pitchFamily="18" charset="2"/>
              <a:buChar cha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Performance Comparison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Analyze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time complexity (O(n²) vs. O(n log 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space complexity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of each algorithm to determine which is best suited for different situations.</a:t>
            </a:r>
          </a:p>
          <a:p>
            <a:pPr marL="342900" marR="0" lvl="0" indent="-342900">
              <a:lnSpc>
                <a:spcPct val="115000"/>
              </a:lnSpc>
              <a:spcAft>
                <a:spcPts val="800"/>
              </a:spcAft>
              <a:buFont typeface="Wingdings" panose="05000000000000000000" pitchFamily="2"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Mastering these concepts helps in choosing the right sorting technique for different types of problems, improving both efficiency and problem-solving skills.</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4</a:t>
            </a:fld>
            <a:endParaRPr lang="en-AU"/>
          </a:p>
        </p:txBody>
      </p:sp>
    </p:spTree>
    <p:extLst>
      <p:ext uri="{BB962C8B-B14F-4D97-AF65-F5344CB8AC3E}">
        <p14:creationId xmlns:p14="http://schemas.microsoft.com/office/powerpoint/2010/main" val="18519720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 solve the recurrence relation, we expand the formula:</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T(1) = c₁</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(Base case)</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T(2) = 2T(1) + 2</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T(4) = 2T(2) + 4</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Continuing this pattern, we find that T(n) resolves to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 log 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800100" marR="0" lvl="1" indent="-342900">
              <a:lnSpc>
                <a:spcPct val="115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proves that merge sort is significantly faster than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O(n²)</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sorting algorithms for large inputs.</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40</a:t>
            </a:fld>
            <a:endParaRPr lang="en-AU"/>
          </a:p>
        </p:txBody>
      </p:sp>
    </p:spTree>
    <p:extLst>
      <p:ext uri="{BB962C8B-B14F-4D97-AF65-F5344CB8AC3E}">
        <p14:creationId xmlns:p14="http://schemas.microsoft.com/office/powerpoint/2010/main" val="8008183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Why does merge sort run in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 log 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time?</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merge sort tree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has a height of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O(log 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since the array is repeatedly split in half.</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Each level of the tree requires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 work</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to merge sequences back together.</a:t>
            </a:r>
          </a:p>
          <a:p>
            <a:pPr marL="800100" marR="0" lvl="1"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total work done across all levels is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 log 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800100" marR="0" lvl="1" indent="-342900">
              <a:lnSpc>
                <a:spcPct val="115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makes merge sort highly efficient for large datasets compared to quadratic-time sorting algorithms.</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41</a:t>
            </a:fld>
            <a:endParaRPr lang="en-AU"/>
          </a:p>
        </p:txBody>
      </p:sp>
    </p:spTree>
    <p:extLst>
      <p:ext uri="{BB962C8B-B14F-4D97-AF65-F5344CB8AC3E}">
        <p14:creationId xmlns:p14="http://schemas.microsoft.com/office/powerpoint/2010/main" val="12719582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96742-CE34-5C90-3F44-B5B80B900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D4910B-1B72-7063-CC62-F6D86FA1BE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911C74-204F-7D3A-77C7-487EFAA435AA}"/>
              </a:ext>
            </a:extLst>
          </p:cNvPr>
          <p:cNvSpPr>
            <a:spLocks noGrp="1"/>
          </p:cNvSpPr>
          <p:nvPr>
            <p:ph type="body" idx="1"/>
          </p:nvPr>
        </p:nvSpPr>
        <p:spPr/>
        <p:txBody>
          <a:bodyPr/>
          <a:lstStyle/>
          <a:p>
            <a:pPr marL="0" marR="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Sorting Overview</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Sorting is a fundamental operation that arranges elements in a specific order.</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Algorithms can be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comparison-based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or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non-comparison-based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Sorting Techniques Covered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Selection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Finds the smallest element and swaps it into place.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Insertion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Inserts each element into its correct position in a sorted portion.</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Bubble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Repeatedly swaps adjacent elements if they are in the wrong order.</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Merge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divide-and-conquer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algorithm that splits and merges sorted halves.</a:t>
            </a: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Performance Comparison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Selection Sort &amp; Bubble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O(n^2) time complexity, simple but inefficient for large datasets.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Insertion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O(n^2) worst case but efficient for nearly sorted data (O(n)O(n)O(n) best case).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Merge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O(n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logn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 all cases,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more efficient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than quadratic sorts but requires extra space.</a:t>
            </a: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Key Takeaways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Quadratic sorts (Selection, Insertion, Bubble)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are simple but slow for large datasets.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Merge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much faster for larger inputs, making it a practical choice for efficient sorting.</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Sorting efficiency depends on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size of input, memory constraints, and initial order of elements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US" dirty="0"/>
          </a:p>
        </p:txBody>
      </p:sp>
      <p:sp>
        <p:nvSpPr>
          <p:cNvPr id="4" name="Slide Number Placeholder 3">
            <a:extLst>
              <a:ext uri="{FF2B5EF4-FFF2-40B4-BE49-F238E27FC236}">
                <a16:creationId xmlns:a16="http://schemas.microsoft.com/office/drawing/2014/main" id="{7DCBFEC7-BDEA-D540-937B-7FF0A2ED7809}"/>
              </a:ext>
            </a:extLst>
          </p:cNvPr>
          <p:cNvSpPr>
            <a:spLocks noGrp="1"/>
          </p:cNvSpPr>
          <p:nvPr>
            <p:ph type="sldNum" sz="quarter" idx="5"/>
          </p:nvPr>
        </p:nvSpPr>
        <p:spPr/>
        <p:txBody>
          <a:bodyPr/>
          <a:lstStyle/>
          <a:p>
            <a:fld id="{F438395D-4A6C-4B89-AE76-7C26F2891DF7}" type="slidenum">
              <a:rPr lang="en-AU" smtClean="0"/>
              <a:t>42</a:t>
            </a:fld>
            <a:endParaRPr lang="en-AU"/>
          </a:p>
        </p:txBody>
      </p:sp>
    </p:spTree>
    <p:extLst>
      <p:ext uri="{BB962C8B-B14F-4D97-AF65-F5344CB8AC3E}">
        <p14:creationId xmlns:p14="http://schemas.microsoft.com/office/powerpoint/2010/main" val="69458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Aptos" panose="020B0004020202020204" pitchFamily="34" charset="0"/>
                <a:ea typeface="Aptos" panose="020B0004020202020204" pitchFamily="34" charset="0"/>
                <a:cs typeface="Times New Roman" panose="02020603050405020304" pitchFamily="18" charset="0"/>
              </a:rPr>
              <a:t>Sorting is a fundamental operation in computing, used to organize data for efficient searching, processing, and retrieval.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this module, we will study four key sorting algorithms: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Selection Sort, Insertion Sort, Bubble Sort, and Merge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Each of these algorithms follows a unique approach to sorting, and understanding their differences is essential for optimizing performance in different scenarios.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t>The focus will be on how each algorithm works, their step-by-step execution, and their computational efficiency. By the end, we will compare their strengths and weaknesses to determine the best use cases for each.</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5</a:t>
            </a:fld>
            <a:endParaRPr lang="en-AU"/>
          </a:p>
        </p:txBody>
      </p:sp>
    </p:spTree>
    <p:extLst>
      <p:ext uri="{BB962C8B-B14F-4D97-AF65-F5344CB8AC3E}">
        <p14:creationId xmlns:p14="http://schemas.microsoft.com/office/powerpoint/2010/main" val="715309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Sorting plays a crucial role in organizing data efficiently. Imagine receiving a list of randomly arranged numbers, and the goal is to sort them in ascending order. There are multiple ways to do this, but the challenge is to find the most efficient method.</a:t>
            </a:r>
          </a:p>
          <a:p>
            <a:pPr marL="171450" indent="-171450">
              <a:buFont typeface="Arial" panose="020B0604020202020204" pitchFamily="34" charset="0"/>
              <a:buChar char="•"/>
            </a:pPr>
            <a:r>
              <a:rPr lang="en-US" dirty="0"/>
              <a:t>The example here shows an unsorted array of numbers. The task is to transform it into a sorted list using the fewest steps possible. Some sorting methods may require many swaps and comparisons, while others use smarter strategies to achieve the same result with less effort. The algorithms we discuss today will help us understand which methods are best suited for different scenarios.</a:t>
            </a:r>
          </a:p>
        </p:txBody>
      </p:sp>
      <p:sp>
        <p:nvSpPr>
          <p:cNvPr id="4" name="Slide Number Placeholder 3"/>
          <p:cNvSpPr>
            <a:spLocks noGrp="1"/>
          </p:cNvSpPr>
          <p:nvPr>
            <p:ph type="sldNum" sz="quarter" idx="5"/>
          </p:nvPr>
        </p:nvSpPr>
        <p:spPr/>
        <p:txBody>
          <a:bodyPr/>
          <a:lstStyle/>
          <a:p>
            <a:fld id="{F438395D-4A6C-4B89-AE76-7C26F2891DF7}" type="slidenum">
              <a:rPr lang="en-AU" smtClean="0"/>
              <a:t>6</a:t>
            </a:fld>
            <a:endParaRPr lang="en-AU"/>
          </a:p>
        </p:txBody>
      </p:sp>
    </p:spTree>
    <p:extLst>
      <p:ext uri="{BB962C8B-B14F-4D97-AF65-F5344CB8AC3E}">
        <p14:creationId xmlns:p14="http://schemas.microsoft.com/office/powerpoint/2010/main" val="296059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Sorting algorithms can be categorized based on different approaches. The two main ways to classify them are:</a:t>
            </a:r>
          </a:p>
          <a:p>
            <a:pPr marL="342900" marR="0" lvl="0" indent="-342900">
              <a:lnSpc>
                <a:spcPct val="115000"/>
              </a:lnSpc>
              <a:buFont typeface="Symbol" panose="05050102010706020507" pitchFamily="18" charset="2"/>
              <a:buChar char=""/>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Iterative vs. Recursive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Iterative algorithms, like Selection Sort and Bubble Sort, use loops to perform sorting operations. Recursive algorithms, such as Merge Sort, break the problem into smaller subproblems and solve them using recursion.</a:t>
            </a:r>
          </a:p>
          <a:p>
            <a:pPr marL="342900" marR="0" lvl="0" indent="-342900">
              <a:lnSpc>
                <a:spcPct val="115000"/>
              </a:lnSpc>
              <a:buFont typeface="Symbol" panose="05050102010706020507" pitchFamily="18" charset="2"/>
              <a:buChar char=""/>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Comparison-based vs. Non-</a:t>
            </a:r>
            <a:r>
              <a:rPr lang="en-US" sz="1200" b="1" kern="100" dirty="0" err="1">
                <a:effectLst/>
                <a:latin typeface="Aptos" panose="020B0004020202020204" pitchFamily="34" charset="0"/>
                <a:ea typeface="Aptos" panose="020B0004020202020204" pitchFamily="34" charset="0"/>
                <a:cs typeface="Times New Roman" panose="02020603050405020304" pitchFamily="18" charset="0"/>
              </a:rPr>
              <a:t>comparitive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Most sorting algorithms we cover in this lecture are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comparison-based</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meaning they compare elements directly to determine order. However, there are also non-comparison-based algorithms, such as Counting Sort and Radix Sort, which rely on alternative techniques like frequency counting and digit sorting.</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7</a:t>
            </a:fld>
            <a:endParaRPr lang="en-AU"/>
          </a:p>
        </p:txBody>
      </p:sp>
    </p:spTree>
    <p:extLst>
      <p:ext uri="{BB962C8B-B14F-4D97-AF65-F5344CB8AC3E}">
        <p14:creationId xmlns:p14="http://schemas.microsoft.com/office/powerpoint/2010/main" val="3526090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anose="05050102010706020507" pitchFamily="18" charset="2"/>
              <a:buChar cha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Selection Sort and Insertion Sort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belong to the O(n²) category, meaning they perform poorly on large datasets. </a:t>
            </a:r>
          </a:p>
          <a:p>
            <a:pPr marL="342900" marR="0" lvl="0" indent="-342900">
              <a:lnSpc>
                <a:spcPct val="115000"/>
              </a:lnSpc>
              <a:buFont typeface="Symbol" panose="05050102010706020507" pitchFamily="18" charset="2"/>
              <a:buChar cha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Merge Sort, Quick Sort, and Heap Sort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with their O(n log n) complexity, are more efficient for larger inputs. </a:t>
            </a:r>
          </a:p>
          <a:p>
            <a:pPr marL="342900" marR="0" lvl="0" indent="-342900">
              <a:lnSpc>
                <a:spcPct val="115000"/>
              </a:lnSpc>
              <a:spcAft>
                <a:spcPts val="800"/>
              </a:spcAft>
              <a:buFont typeface="Wingdings" panose="05000000000000000000" pitchFamily="2"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Understanding this performance difference helps in choosing the right sorting method based on data size and application requirements.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8</a:t>
            </a:fld>
            <a:endParaRPr lang="en-AU"/>
          </a:p>
        </p:txBody>
      </p:sp>
    </p:spTree>
    <p:extLst>
      <p:ext uri="{BB962C8B-B14F-4D97-AF65-F5344CB8AC3E}">
        <p14:creationId xmlns:p14="http://schemas.microsoft.com/office/powerpoint/2010/main" val="2396376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Selection Sort is a simple sorting algorithm that works by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finding the smallest element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 the unsorted portion of the list and swapping it with the first unsorted element. This process repeats until the entire list is sorted.</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list is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divided into two parts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 sorted section (left side) and an unsorted section (right side).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smallest element in the unsorted section is selected and moved to the correct position.</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continues until all elements are in order.</a:t>
            </a: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15000"/>
              </a:lnSpc>
              <a:spcAft>
                <a:spcPts val="800"/>
              </a:spcAft>
              <a:buFont typeface="Symbol" panose="05050102010706020507" pitchFamily="18" charset="2"/>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this example, we start by identifying the smallest number in the entire list and swapping it with the first element. The process continues until the whole list is sorted.</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9</a:t>
            </a:fld>
            <a:endParaRPr lang="en-AU"/>
          </a:p>
        </p:txBody>
      </p:sp>
    </p:spTree>
    <p:extLst>
      <p:ext uri="{BB962C8B-B14F-4D97-AF65-F5344CB8AC3E}">
        <p14:creationId xmlns:p14="http://schemas.microsoft.com/office/powerpoint/2010/main" val="246070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435" y="4406903"/>
            <a:ext cx="7772400" cy="608497"/>
          </a:xfrm>
        </p:spPr>
        <p:txBody>
          <a:bodyPr/>
          <a:lstStyle>
            <a:lvl1pPr algn="l">
              <a:defRPr sz="3600" b="1" cap="all"/>
            </a:lvl1pPr>
          </a:lstStyle>
          <a:p>
            <a:r>
              <a:rPr lang="en-AU" dirty="0"/>
              <a:t>MODULE Name</a:t>
            </a:r>
            <a:endParaRPr lang="en-GB" dirty="0"/>
          </a:p>
        </p:txBody>
      </p:sp>
      <p:sp>
        <p:nvSpPr>
          <p:cNvPr id="3" name="Text Placeholder 2"/>
          <p:cNvSpPr>
            <a:spLocks noGrp="1"/>
          </p:cNvSpPr>
          <p:nvPr>
            <p:ph type="body" idx="1" hasCustomPrompt="1"/>
          </p:nvPr>
        </p:nvSpPr>
        <p:spPr>
          <a:xfrm>
            <a:off x="722435" y="2906713"/>
            <a:ext cx="1545309" cy="1500187"/>
          </a:xfrm>
        </p:spPr>
        <p:txBody>
          <a:bodyPr anchor="b"/>
          <a:lstStyle>
            <a:lvl1pPr marL="0" indent="0">
              <a:buNone/>
              <a:defRPr sz="2400">
                <a:solidFill>
                  <a:srgbClr val="BF2425"/>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r>
              <a:rPr lang="en-AU" sz="2800" b="1" dirty="0">
                <a:solidFill>
                  <a:srgbClr val="BF2425"/>
                </a:solidFill>
              </a:rPr>
              <a:t>Topic X</a:t>
            </a:r>
            <a:endParaRPr lang="en-AU" sz="2800" b="1" dirty="0"/>
          </a:p>
        </p:txBody>
      </p:sp>
      <p:sp>
        <p:nvSpPr>
          <p:cNvPr id="4" name="Line 46"/>
          <p:cNvSpPr>
            <a:spLocks noChangeShapeType="1"/>
          </p:cNvSpPr>
          <p:nvPr/>
        </p:nvSpPr>
        <p:spPr bwMode="auto">
          <a:xfrm>
            <a:off x="729762" y="4406900"/>
            <a:ext cx="7772400"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6" name="Text Placeholder 2"/>
          <p:cNvSpPr>
            <a:spLocks noGrp="1"/>
          </p:cNvSpPr>
          <p:nvPr>
            <p:ph type="body" idx="10" hasCustomPrompt="1"/>
          </p:nvPr>
        </p:nvSpPr>
        <p:spPr>
          <a:xfrm>
            <a:off x="2267744" y="2906713"/>
            <a:ext cx="6234418" cy="1500187"/>
          </a:xfrm>
        </p:spPr>
        <p:txBody>
          <a:bodyPr anchor="b"/>
          <a:lstStyle>
            <a:lvl1pPr marL="0" indent="0">
              <a:buNone/>
              <a:defRPr sz="24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r>
              <a:rPr lang="en-AU" sz="2800" b="1" dirty="0"/>
              <a:t>Topic Name</a:t>
            </a:r>
          </a:p>
        </p:txBody>
      </p:sp>
    </p:spTree>
    <p:extLst>
      <p:ext uri="{BB962C8B-B14F-4D97-AF65-F5344CB8AC3E}">
        <p14:creationId xmlns:p14="http://schemas.microsoft.com/office/powerpoint/2010/main" val="3653209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Long Title and Non-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400" y="258763"/>
            <a:ext cx="6787368" cy="1039384"/>
          </a:xfrm>
        </p:spPr>
        <p:txBody>
          <a:bodyPr/>
          <a:lstStyle>
            <a:lvl1pPr>
              <a:defRPr/>
            </a:lvl1pPr>
          </a:lstStyle>
          <a:p>
            <a:r>
              <a:rPr lang="en-US" dirty="0"/>
              <a:t>Click to edit Master title style</a:t>
            </a:r>
            <a:br>
              <a:rPr lang="en-GB" dirty="0"/>
            </a:br>
            <a:r>
              <a:rPr lang="en-GB" dirty="0"/>
              <a:t>two lines</a:t>
            </a:r>
          </a:p>
        </p:txBody>
      </p:sp>
      <p:sp>
        <p:nvSpPr>
          <p:cNvPr id="3" name="Content Placeholder 2"/>
          <p:cNvSpPr>
            <a:spLocks noGrp="1"/>
          </p:cNvSpPr>
          <p:nvPr>
            <p:ph idx="1"/>
          </p:nvPr>
        </p:nvSpPr>
        <p:spPr>
          <a:xfrm>
            <a:off x="356089" y="1571612"/>
            <a:ext cx="8516815" cy="4593692"/>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4" name="Line 46"/>
          <p:cNvSpPr>
            <a:spLocks noChangeShapeType="1"/>
          </p:cNvSpPr>
          <p:nvPr/>
        </p:nvSpPr>
        <p:spPr bwMode="auto">
          <a:xfrm>
            <a:off x="1" y="1428736"/>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3677631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ong Title and Non-bulleted Content with Referenc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400" y="258763"/>
            <a:ext cx="6787368" cy="1039384"/>
          </a:xfrm>
        </p:spPr>
        <p:txBody>
          <a:bodyPr/>
          <a:lstStyle>
            <a:lvl1pPr>
              <a:defRPr/>
            </a:lvl1pPr>
          </a:lstStyle>
          <a:p>
            <a:r>
              <a:rPr lang="en-US" dirty="0"/>
              <a:t>Click to edit Master title style</a:t>
            </a:r>
            <a:br>
              <a:rPr lang="en-GB" dirty="0"/>
            </a:br>
            <a:r>
              <a:rPr lang="en-GB" dirty="0"/>
              <a:t>two lines</a:t>
            </a:r>
          </a:p>
        </p:txBody>
      </p:sp>
      <p:sp>
        <p:nvSpPr>
          <p:cNvPr id="3" name="Content Placeholder 2"/>
          <p:cNvSpPr>
            <a:spLocks noGrp="1"/>
          </p:cNvSpPr>
          <p:nvPr>
            <p:ph idx="1"/>
          </p:nvPr>
        </p:nvSpPr>
        <p:spPr>
          <a:xfrm>
            <a:off x="356089" y="1571612"/>
            <a:ext cx="8516815" cy="4071966"/>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4" name="Line 46"/>
          <p:cNvSpPr>
            <a:spLocks noChangeShapeType="1"/>
          </p:cNvSpPr>
          <p:nvPr/>
        </p:nvSpPr>
        <p:spPr bwMode="auto">
          <a:xfrm>
            <a:off x="1" y="1428736"/>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5" name="Content Placeholder 2"/>
          <p:cNvSpPr>
            <a:spLocks noGrp="1"/>
          </p:cNvSpPr>
          <p:nvPr>
            <p:ph idx="10" hasCustomPrompt="1"/>
          </p:nvPr>
        </p:nvSpPr>
        <p:spPr>
          <a:xfrm>
            <a:off x="357158" y="5715016"/>
            <a:ext cx="8516815" cy="438588"/>
          </a:xfrm>
        </p:spPr>
        <p:txBody>
          <a:bodyPr/>
          <a:lstStyle>
            <a:lvl1pPr algn="r">
              <a:lnSpc>
                <a:spcPct val="100000"/>
              </a:lnSpc>
              <a:spcBef>
                <a:spcPts val="0"/>
              </a:spcBef>
              <a:buNone/>
              <a:defRPr sz="2000">
                <a:solidFill>
                  <a:srgbClr val="C00000"/>
                </a:solidFill>
              </a:defRPr>
            </a:lvl1pPr>
          </a:lstStyle>
          <a:p>
            <a:pPr lvl="0"/>
            <a:r>
              <a:rPr lang="en-GB" dirty="0"/>
              <a:t>Reference</a:t>
            </a:r>
          </a:p>
        </p:txBody>
      </p:sp>
    </p:spTree>
    <p:extLst>
      <p:ext uri="{BB962C8B-B14F-4D97-AF65-F5344CB8AC3E}">
        <p14:creationId xmlns:p14="http://schemas.microsoft.com/office/powerpoint/2010/main" val="3677631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5468815" cy="546942"/>
          </a:xfrm>
        </p:spPr>
        <p:txBody>
          <a:bodyPr/>
          <a:lstStyle/>
          <a:p>
            <a:r>
              <a:rPr lang="en-US"/>
              <a:t>Click to edit Master title style</a:t>
            </a:r>
            <a:endParaRPr lang="en-GB" dirty="0"/>
          </a:p>
        </p:txBody>
      </p:sp>
      <p:sp>
        <p:nvSpPr>
          <p:cNvPr id="3" name="Content Placeholder 2"/>
          <p:cNvSpPr>
            <a:spLocks noGrp="1"/>
          </p:cNvSpPr>
          <p:nvPr>
            <p:ph sz="half" idx="1"/>
          </p:nvPr>
        </p:nvSpPr>
        <p:spPr>
          <a:xfrm>
            <a:off x="356091" y="1082676"/>
            <a:ext cx="4188069" cy="5197475"/>
          </a:xfrm>
        </p:spPr>
        <p:txBody>
          <a:bodyPr/>
          <a:lstStyle>
            <a:lvl1pPr>
              <a:defRPr sz="2400"/>
            </a:lvl1pPr>
            <a:lvl2pPr>
              <a:defRPr sz="2200"/>
            </a:lvl2pPr>
            <a:lvl3pPr>
              <a:defRPr sz="2200"/>
            </a:lvl3pPr>
            <a:lvl4pPr>
              <a:defRPr sz="2200"/>
            </a:lvl4pPr>
            <a:lvl5pPr>
              <a:defRPr sz="2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84837" y="1082676"/>
            <a:ext cx="4188069" cy="5197475"/>
          </a:xfrm>
        </p:spPr>
        <p:txBody>
          <a:bodyPr/>
          <a:lstStyle>
            <a:lvl1pPr>
              <a:defRPr sz="2400"/>
            </a:lvl1pPr>
            <a:lvl2pPr>
              <a:defRPr sz="2200"/>
            </a:lvl2pPr>
            <a:lvl3pPr>
              <a:defRPr sz="2200"/>
            </a:lvl3pPr>
            <a:lvl4pPr>
              <a:defRPr sz="2200"/>
            </a:lvl4pPr>
            <a:lvl5pPr>
              <a:defRPr sz="2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273467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6400" y="259200"/>
            <a:ext cx="8229600" cy="546942"/>
          </a:xfrm>
        </p:spPr>
        <p:txBody>
          <a:bodyPr/>
          <a:lstStyle>
            <a:lvl1pPr>
              <a:defRPr/>
            </a:lvl1pPr>
          </a:lstStyle>
          <a:p>
            <a:r>
              <a:rPr lang="en-US"/>
              <a:t>Click to edit Master title style</a:t>
            </a:r>
            <a:endParaRPr lang="en-GB" dirty="0"/>
          </a:p>
        </p:txBody>
      </p:sp>
      <p:sp>
        <p:nvSpPr>
          <p:cNvPr id="3" name="Text Placeholder 2"/>
          <p:cNvSpPr>
            <a:spLocks noGrp="1"/>
          </p:cNvSpPr>
          <p:nvPr>
            <p:ph type="body" idx="1"/>
          </p:nvPr>
        </p:nvSpPr>
        <p:spPr>
          <a:xfrm>
            <a:off x="457200" y="1412776"/>
            <a:ext cx="4040066" cy="762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2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4645271" y="1412776"/>
            <a:ext cx="4041531" cy="762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271" y="2174875"/>
            <a:ext cx="4041531" cy="3951288"/>
          </a:xfrm>
        </p:spPr>
        <p:txBody>
          <a:bodyPr/>
          <a:lstStyle>
            <a:lvl1pPr>
              <a:defRPr sz="22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709328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095374"/>
            <a:ext cx="3008435" cy="733425"/>
          </a:xfrm>
        </p:spPr>
        <p:txBody>
          <a:bodyPr anchor="b"/>
          <a:lstStyle>
            <a:lvl1pPr algn="l">
              <a:defRPr sz="2400" b="0"/>
            </a:lvl1pPr>
          </a:lstStyle>
          <a:p>
            <a:r>
              <a:rPr lang="en-US"/>
              <a:t>Click to edit Master title style</a:t>
            </a:r>
            <a:endParaRPr lang="en-GB" dirty="0"/>
          </a:p>
        </p:txBody>
      </p:sp>
      <p:sp>
        <p:nvSpPr>
          <p:cNvPr id="3" name="Content Placeholder 2"/>
          <p:cNvSpPr>
            <a:spLocks noGrp="1"/>
          </p:cNvSpPr>
          <p:nvPr>
            <p:ph idx="1"/>
          </p:nvPr>
        </p:nvSpPr>
        <p:spPr>
          <a:xfrm>
            <a:off x="3575538" y="1095375"/>
            <a:ext cx="5111262" cy="5030788"/>
          </a:xfrm>
        </p:spPr>
        <p:txBody>
          <a:bodyPr/>
          <a:lstStyle>
            <a:lvl1pPr>
              <a:defRPr sz="2400"/>
            </a:lvl1pPr>
            <a:lvl2pPr>
              <a:defRPr sz="2200"/>
            </a:lvl2pPr>
            <a:lvl3pPr>
              <a:defRPr sz="2200"/>
            </a:lvl3pPr>
            <a:lvl4pPr>
              <a:defRPr sz="2200"/>
            </a:lvl4pPr>
            <a:lvl5pPr>
              <a:defRPr sz="2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457201" y="1828801"/>
            <a:ext cx="3008435" cy="4297363"/>
          </a:xfrm>
        </p:spPr>
        <p:txBody>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itle 1"/>
          <p:cNvSpPr txBox="1">
            <a:spLocks/>
          </p:cNvSpPr>
          <p:nvPr/>
        </p:nvSpPr>
        <p:spPr bwMode="auto">
          <a:xfrm>
            <a:off x="356400" y="258763"/>
            <a:ext cx="5880275" cy="546942"/>
          </a:xfrm>
          <a:prstGeom prst="rect">
            <a:avLst/>
          </a:prstGeom>
          <a:noFill/>
          <a:ln w="12700">
            <a:noFill/>
            <a:miter lim="800000"/>
            <a:headEnd/>
            <a:tailEnd/>
          </a:ln>
        </p:spPr>
        <p:txBody>
          <a:bodyPr vert="horz" wrap="square" lIns="65083" tIns="26986" rIns="65083" bIns="26986" numCol="1" anchor="t" anchorCtr="0" compatLnSpc="1">
            <a:prstTxWarp prst="textNoShape">
              <a:avLst/>
            </a:prstTxWarp>
            <a:spAutoFit/>
          </a:bodyPr>
          <a:lstStyle>
            <a:lvl1pPr algn="l" rtl="0" eaLnBrk="0" fontAlgn="base" hangingPunct="0">
              <a:spcBef>
                <a:spcPct val="0"/>
              </a:spcBef>
              <a:spcAft>
                <a:spcPct val="0"/>
              </a:spcAft>
              <a:defRPr sz="3200" b="0">
                <a:solidFill>
                  <a:srgbClr val="7F7F7F"/>
                </a:solidFill>
                <a:latin typeface="Arial" pitchFamily="34" charset="0"/>
                <a:ea typeface="+mj-ea"/>
                <a:cs typeface="Arial" pitchFamily="34" charset="0"/>
              </a:defRPr>
            </a:lvl1pPr>
            <a:lvl2pPr algn="l" rtl="0" eaLnBrk="0" fontAlgn="base" hangingPunct="0">
              <a:spcBef>
                <a:spcPct val="0"/>
              </a:spcBef>
              <a:spcAft>
                <a:spcPct val="0"/>
              </a:spcAft>
              <a:defRPr sz="2800" b="1">
                <a:solidFill>
                  <a:srgbClr val="7F7F7F"/>
                </a:solidFill>
                <a:latin typeface="Verdana" pitchFamily="34" charset="0"/>
              </a:defRPr>
            </a:lvl2pPr>
            <a:lvl3pPr algn="l" rtl="0" eaLnBrk="0" fontAlgn="base" hangingPunct="0">
              <a:spcBef>
                <a:spcPct val="0"/>
              </a:spcBef>
              <a:spcAft>
                <a:spcPct val="0"/>
              </a:spcAft>
              <a:defRPr sz="2800" b="1">
                <a:solidFill>
                  <a:srgbClr val="7F7F7F"/>
                </a:solidFill>
                <a:latin typeface="Verdana" pitchFamily="34" charset="0"/>
              </a:defRPr>
            </a:lvl3pPr>
            <a:lvl4pPr algn="l" rtl="0" eaLnBrk="0" fontAlgn="base" hangingPunct="0">
              <a:spcBef>
                <a:spcPct val="0"/>
              </a:spcBef>
              <a:spcAft>
                <a:spcPct val="0"/>
              </a:spcAft>
              <a:defRPr sz="2800" b="1">
                <a:solidFill>
                  <a:srgbClr val="7F7F7F"/>
                </a:solidFill>
                <a:latin typeface="Verdana" pitchFamily="34" charset="0"/>
              </a:defRPr>
            </a:lvl4pPr>
            <a:lvl5pPr algn="l" rtl="0" eaLnBrk="0" fontAlgn="base" hangingPunct="0">
              <a:spcBef>
                <a:spcPct val="0"/>
              </a:spcBef>
              <a:spcAft>
                <a:spcPct val="0"/>
              </a:spcAft>
              <a:defRPr sz="2800" b="1">
                <a:solidFill>
                  <a:srgbClr val="7F7F7F"/>
                </a:solidFill>
                <a:latin typeface="Verdana" pitchFamily="34" charset="0"/>
              </a:defRPr>
            </a:lvl5pPr>
            <a:lvl6pPr marL="457200" algn="l" rtl="0" eaLnBrk="0" fontAlgn="base" hangingPunct="0">
              <a:spcBef>
                <a:spcPct val="0"/>
              </a:spcBef>
              <a:spcAft>
                <a:spcPct val="0"/>
              </a:spcAft>
              <a:defRPr sz="2800" b="1">
                <a:solidFill>
                  <a:srgbClr val="000099"/>
                </a:solidFill>
                <a:latin typeface="Verdana" pitchFamily="34" charset="0"/>
              </a:defRPr>
            </a:lvl6pPr>
            <a:lvl7pPr marL="914400" algn="l" rtl="0" eaLnBrk="0" fontAlgn="base" hangingPunct="0">
              <a:spcBef>
                <a:spcPct val="0"/>
              </a:spcBef>
              <a:spcAft>
                <a:spcPct val="0"/>
              </a:spcAft>
              <a:defRPr sz="2800" b="1">
                <a:solidFill>
                  <a:srgbClr val="000099"/>
                </a:solidFill>
                <a:latin typeface="Verdana" pitchFamily="34" charset="0"/>
              </a:defRPr>
            </a:lvl7pPr>
            <a:lvl8pPr marL="1371600" algn="l" rtl="0" eaLnBrk="0" fontAlgn="base" hangingPunct="0">
              <a:spcBef>
                <a:spcPct val="0"/>
              </a:spcBef>
              <a:spcAft>
                <a:spcPct val="0"/>
              </a:spcAft>
              <a:defRPr sz="2800" b="1">
                <a:solidFill>
                  <a:srgbClr val="000099"/>
                </a:solidFill>
                <a:latin typeface="Verdana" pitchFamily="34" charset="0"/>
              </a:defRPr>
            </a:lvl8pPr>
            <a:lvl9pPr marL="1828800" algn="l" rtl="0" eaLnBrk="0" fontAlgn="base" hangingPunct="0">
              <a:spcBef>
                <a:spcPct val="0"/>
              </a:spcBef>
              <a:spcAft>
                <a:spcPct val="0"/>
              </a:spcAft>
              <a:defRPr sz="2800" b="1">
                <a:solidFill>
                  <a:srgbClr val="000099"/>
                </a:solidFill>
                <a:latin typeface="Verdana" pitchFamily="34" charset="0"/>
              </a:defRPr>
            </a:lvl9pPr>
          </a:lstStyle>
          <a:p>
            <a:pPr>
              <a:buNone/>
            </a:pPr>
            <a:r>
              <a:rPr lang="en-US" kern="0" dirty="0"/>
              <a:t>Click to edit Master title style</a:t>
            </a:r>
            <a:endParaRPr lang="en-GB" kern="0" dirty="0"/>
          </a:p>
        </p:txBody>
      </p:sp>
      <p:sp>
        <p:nvSpPr>
          <p:cNvPr id="6"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783953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81952"/>
            <a:ext cx="5486400" cy="485386"/>
          </a:xfrm>
        </p:spPr>
        <p:txBody>
          <a:bodyPr anchor="b"/>
          <a:lstStyle>
            <a:lvl1pPr algn="l">
              <a:defRPr sz="2800" b="0"/>
            </a:lvl1pPr>
          </a:lstStyle>
          <a:p>
            <a:r>
              <a:rPr lang="en-US"/>
              <a:t>Click to edit Master title style</a:t>
            </a:r>
            <a:endParaRPr lang="en-GB" dirty="0"/>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dirty="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Line 46"/>
          <p:cNvSpPr>
            <a:spLocks noChangeShapeType="1"/>
          </p:cNvSpPr>
          <p:nvPr/>
        </p:nvSpPr>
        <p:spPr bwMode="auto">
          <a:xfrm>
            <a:off x="1784839" y="5368925"/>
            <a:ext cx="5495192"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4181072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5354515" cy="546942"/>
          </a:xfrm>
        </p:spPr>
        <p:txBody>
          <a:bodyPr/>
          <a:lstStyle/>
          <a:p>
            <a:r>
              <a:rPr lang="en-US"/>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1873546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49025" y="1076328"/>
            <a:ext cx="623880" cy="5203825"/>
          </a:xfrm>
        </p:spPr>
        <p:txBody>
          <a:bodyPr vert="eaVert"/>
          <a:lstStyle/>
          <a:p>
            <a:r>
              <a:rPr lang="en-US"/>
              <a:t>Click to edit Master title style</a:t>
            </a:r>
            <a:endParaRPr lang="en-GB" dirty="0"/>
          </a:p>
        </p:txBody>
      </p:sp>
      <p:sp>
        <p:nvSpPr>
          <p:cNvPr id="3" name="Vertical Text Placeholder 2"/>
          <p:cNvSpPr>
            <a:spLocks noGrp="1"/>
          </p:cNvSpPr>
          <p:nvPr>
            <p:ph type="body" orient="vert" idx="1"/>
          </p:nvPr>
        </p:nvSpPr>
        <p:spPr>
          <a:xfrm>
            <a:off x="131886" y="258766"/>
            <a:ext cx="6415454" cy="6021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8809579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88E386-170C-AF9D-6E56-AF2AE3EB05CD}"/>
              </a:ext>
            </a:extLst>
          </p:cNvPr>
          <p:cNvSpPr/>
          <p:nvPr userDrawn="1"/>
        </p:nvSpPr>
        <p:spPr bwMode="auto">
          <a:xfrm>
            <a:off x="323528" y="6381328"/>
            <a:ext cx="4248472" cy="476672"/>
          </a:xfrm>
          <a:prstGeom prst="rect">
            <a:avLst/>
          </a:prstGeom>
          <a:solidFill>
            <a:schemeClr val="bg1"/>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9182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ub-Hea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4413" y="3239248"/>
            <a:ext cx="6715173" cy="546942"/>
          </a:xfrm>
        </p:spPr>
        <p:txBody>
          <a:bodyPr/>
          <a:lstStyle>
            <a:lvl1pPr algn="ctr">
              <a:defRPr sz="3200" b="1" cap="none">
                <a:solidFill>
                  <a:srgbClr val="C00000"/>
                </a:solidFill>
              </a:defRPr>
            </a:lvl1pPr>
          </a:lstStyle>
          <a:p>
            <a:r>
              <a:rPr lang="en-US" dirty="0"/>
              <a:t>Click To Edit Master Title Style</a:t>
            </a:r>
            <a:endParaRPr lang="en-GB" dirty="0"/>
          </a:p>
        </p:txBody>
      </p:sp>
      <p:sp>
        <p:nvSpPr>
          <p:cNvPr id="4" name="Line 46"/>
          <p:cNvSpPr>
            <a:spLocks noChangeShapeType="1"/>
          </p:cNvSpPr>
          <p:nvPr/>
        </p:nvSpPr>
        <p:spPr bwMode="auto">
          <a:xfrm>
            <a:off x="729762" y="4406900"/>
            <a:ext cx="7772400"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3653209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Presentation Title Slide">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722759" y="1099323"/>
            <a:ext cx="7373938" cy="820738"/>
          </a:xfrm>
        </p:spPr>
        <p:txBody>
          <a:bodyPr/>
          <a:lstStyle>
            <a:lvl1pPr>
              <a:defRPr sz="4000"/>
            </a:lvl1pPr>
          </a:lstStyle>
          <a:p>
            <a:pPr lvl="0"/>
            <a:r>
              <a:rPr lang="en-US" noProof="0"/>
              <a:t>Click to edit Master title style</a:t>
            </a:r>
            <a:endParaRPr lang="en-US" noProof="0" dirty="0"/>
          </a:p>
        </p:txBody>
      </p:sp>
      <p:sp>
        <p:nvSpPr>
          <p:cNvPr id="9219" name="Rectangle 3"/>
          <p:cNvSpPr>
            <a:spLocks noGrp="1" noChangeArrowheads="1"/>
          </p:cNvSpPr>
          <p:nvPr>
            <p:ph type="subTitle" idx="1"/>
          </p:nvPr>
        </p:nvSpPr>
        <p:spPr>
          <a:xfrm>
            <a:off x="722759" y="2492896"/>
            <a:ext cx="7924800" cy="3939654"/>
          </a:xfrm>
        </p:spPr>
        <p:txBody>
          <a:bodyPr tIns="45720" bIns="45720"/>
          <a:lstStyle>
            <a:lvl1pPr marL="0" indent="0">
              <a:buFont typeface="Wingdings" charset="0"/>
              <a:buNone/>
              <a:defRPr sz="2800"/>
            </a:lvl1pPr>
          </a:lstStyle>
          <a:p>
            <a:pPr lvl="0"/>
            <a:r>
              <a:rPr lang="en-US" noProof="0"/>
              <a:t>Click to edit Master subtitle style</a:t>
            </a:r>
            <a:endParaRPr lang="en-US" noProof="0" dirty="0"/>
          </a:p>
        </p:txBody>
      </p:sp>
      <p:sp>
        <p:nvSpPr>
          <p:cNvPr id="7" name="Line 46"/>
          <p:cNvSpPr>
            <a:spLocks noChangeShapeType="1"/>
          </p:cNvSpPr>
          <p:nvPr/>
        </p:nvSpPr>
        <p:spPr bwMode="auto">
          <a:xfrm>
            <a:off x="722759" y="2132856"/>
            <a:ext cx="7020272"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pic>
        <p:nvPicPr>
          <p:cNvPr id="6" name="Picture 7" descr="ppt-header"/>
          <p:cNvPicPr>
            <a:picLocks noChangeAspect="1" noChangeArrowheads="1"/>
          </p:cNvPicPr>
          <p:nvPr/>
        </p:nvPicPr>
        <p:blipFill>
          <a:blip r:embed="rId2" cstate="print"/>
          <a:srcRect r="20804"/>
          <a:stretch>
            <a:fillRect/>
          </a:stretch>
        </p:blipFill>
        <p:spPr bwMode="auto">
          <a:xfrm>
            <a:off x="1902070" y="0"/>
            <a:ext cx="7241931" cy="1079500"/>
          </a:xfrm>
          <a:prstGeom prst="rect">
            <a:avLst/>
          </a:prstGeom>
          <a:noFill/>
          <a:ln w="9525">
            <a:noFill/>
            <a:miter lim="800000"/>
            <a:headEnd/>
            <a:tailEnd/>
          </a:ln>
        </p:spPr>
      </p:pic>
      <p:sp>
        <p:nvSpPr>
          <p:cNvPr id="9" name="Oval 36"/>
          <p:cNvSpPr>
            <a:spLocks noChangeArrowheads="1"/>
          </p:cNvSpPr>
          <p:nvPr/>
        </p:nvSpPr>
        <p:spPr bwMode="auto">
          <a:xfrm>
            <a:off x="4331677" y="6521451"/>
            <a:ext cx="219808" cy="238125"/>
          </a:xfrm>
          <a:prstGeom prst="ellipse">
            <a:avLst/>
          </a:prstGeom>
          <a:noFill/>
          <a:ln w="9525">
            <a:noFill/>
            <a:round/>
            <a:headEnd/>
            <a:tailEnd/>
          </a:ln>
          <a:effectLst/>
        </p:spPr>
        <p:txBody>
          <a:bodyPr wrap="none" lIns="36000" tIns="36000" rIns="36000" bIns="36000" anchor="ctr"/>
          <a:lstStyle/>
          <a:p>
            <a:pPr algn="ctr" eaLnBrk="0" hangingPunct="0">
              <a:buNone/>
              <a:defRPr/>
            </a:pPr>
            <a:fld id="{3E8F2A65-2DD6-4529-9FF7-3CBA8D703A1E}" type="slidenum">
              <a:rPr lang="en-GB" sz="800" b="0">
                <a:solidFill>
                  <a:schemeClr val="bg1">
                    <a:lumMod val="50000"/>
                  </a:schemeClr>
                </a:solidFill>
                <a:latin typeface="Arial" pitchFamily="34" charset="0"/>
                <a:cs typeface="Arial" pitchFamily="34" charset="0"/>
              </a:rPr>
              <a:pPr algn="ctr" eaLnBrk="0" hangingPunct="0">
                <a:buNone/>
                <a:defRPr/>
              </a:pPr>
              <a:t>‹#›</a:t>
            </a:fld>
            <a:endParaRPr lang="en-GB" sz="800" b="0" dirty="0">
              <a:solidFill>
                <a:schemeClr val="bg1">
                  <a:lumMod val="50000"/>
                </a:schemeClr>
              </a:solidFill>
              <a:latin typeface="Arial" pitchFamily="34" charset="0"/>
              <a:cs typeface="Arial" pitchFamily="34" charset="0"/>
            </a:endParaRPr>
          </a:p>
        </p:txBody>
      </p:sp>
      <p:sp>
        <p:nvSpPr>
          <p:cNvPr id="11" name="TextBox 10"/>
          <p:cNvSpPr txBox="1"/>
          <p:nvPr/>
        </p:nvSpPr>
        <p:spPr>
          <a:xfrm>
            <a:off x="378656" y="6471235"/>
            <a:ext cx="2771043" cy="338554"/>
          </a:xfrm>
          <a:prstGeom prst="rect">
            <a:avLst/>
          </a:prstGeom>
          <a:noFill/>
        </p:spPr>
        <p:txBody>
          <a:bodyPr>
            <a:spAutoFit/>
          </a:bodyPr>
          <a:lstStyle/>
          <a:p>
            <a:pPr>
              <a:buNone/>
              <a:defRPr/>
            </a:pPr>
            <a:r>
              <a:rPr lang="en-AU" sz="800" b="0" dirty="0">
                <a:solidFill>
                  <a:schemeClr val="bg1">
                    <a:lumMod val="50000"/>
                  </a:schemeClr>
                </a:solidFill>
                <a:latin typeface="Arial" pitchFamily="34" charset="0"/>
                <a:cs typeface="Arial" pitchFamily="34" charset="0"/>
              </a:rPr>
              <a:t>Water and Wastewater</a:t>
            </a:r>
            <a:r>
              <a:rPr lang="en-AU" sz="800" b="0" baseline="0" dirty="0">
                <a:solidFill>
                  <a:schemeClr val="bg1">
                    <a:lumMod val="50000"/>
                  </a:schemeClr>
                </a:solidFill>
                <a:latin typeface="Arial" pitchFamily="34" charset="0"/>
                <a:cs typeface="Arial" pitchFamily="34" charset="0"/>
              </a:rPr>
              <a:t> Treatment Fundamentals</a:t>
            </a:r>
            <a:endParaRPr lang="en-AU" sz="800" b="0" dirty="0">
              <a:solidFill>
                <a:schemeClr val="bg1">
                  <a:lumMod val="50000"/>
                </a:schemeClr>
              </a:solidFill>
              <a:latin typeface="Arial" pitchFamily="34" charset="0"/>
              <a:cs typeface="Arial" pitchFamily="34" charset="0"/>
            </a:endParaRPr>
          </a:p>
          <a:p>
            <a:pPr>
              <a:buNone/>
              <a:defRPr/>
            </a:pPr>
            <a:r>
              <a:rPr lang="en-AU" sz="800" b="0" dirty="0">
                <a:solidFill>
                  <a:schemeClr val="bg1">
                    <a:lumMod val="50000"/>
                  </a:schemeClr>
                </a:solidFill>
                <a:latin typeface="Arial" pitchFamily="34" charset="0"/>
                <a:cs typeface="Arial" pitchFamily="34" charset="0"/>
              </a:rPr>
              <a:t>Unit 2</a:t>
            </a:r>
            <a:r>
              <a:rPr lang="en-AU" sz="800" b="0" baseline="0" dirty="0">
                <a:solidFill>
                  <a:schemeClr val="bg1">
                    <a:lumMod val="50000"/>
                  </a:schemeClr>
                </a:solidFill>
                <a:latin typeface="Arial" pitchFamily="34" charset="0"/>
                <a:cs typeface="Arial" pitchFamily="34" charset="0"/>
              </a:rPr>
              <a:t> – Part 1</a:t>
            </a:r>
            <a:endParaRPr lang="en-AU" sz="800" b="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42755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5407269" cy="546942"/>
          </a:xfrm>
        </p:spPr>
        <p:txBody>
          <a:bodyPr/>
          <a:lstStyle/>
          <a:p>
            <a:r>
              <a:rPr lang="en-US"/>
              <a:t>Click to edit Master title style</a:t>
            </a:r>
            <a:endParaRPr lang="en-GB" dirty="0"/>
          </a:p>
        </p:txBody>
      </p:sp>
      <p:sp>
        <p:nvSpPr>
          <p:cNvPr id="3"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76344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6787368" cy="546942"/>
          </a:xfrm>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3677631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Bulleted Content with Reference">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6787368" cy="546942"/>
          </a:xfrm>
        </p:spPr>
        <p:txBody>
          <a:bodyPr/>
          <a:lstStyle/>
          <a:p>
            <a:r>
              <a:rPr lang="en-US"/>
              <a:t>Click to edit Master title style</a:t>
            </a:r>
            <a:endParaRPr lang="en-GB" dirty="0"/>
          </a:p>
        </p:txBody>
      </p:sp>
      <p:sp>
        <p:nvSpPr>
          <p:cNvPr id="3" name="Content Placeholder 2"/>
          <p:cNvSpPr>
            <a:spLocks noGrp="1"/>
          </p:cNvSpPr>
          <p:nvPr>
            <p:ph idx="1"/>
          </p:nvPr>
        </p:nvSpPr>
        <p:spPr>
          <a:xfrm>
            <a:off x="356089" y="1154684"/>
            <a:ext cx="8516815" cy="44888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5" name="Content Placeholder 2"/>
          <p:cNvSpPr>
            <a:spLocks noGrp="1"/>
          </p:cNvSpPr>
          <p:nvPr>
            <p:ph idx="10" hasCustomPrompt="1"/>
          </p:nvPr>
        </p:nvSpPr>
        <p:spPr>
          <a:xfrm>
            <a:off x="357158" y="5715016"/>
            <a:ext cx="8516815" cy="438588"/>
          </a:xfrm>
        </p:spPr>
        <p:txBody>
          <a:bodyPr/>
          <a:lstStyle>
            <a:lvl1pPr algn="r">
              <a:lnSpc>
                <a:spcPct val="100000"/>
              </a:lnSpc>
              <a:spcBef>
                <a:spcPts val="0"/>
              </a:spcBef>
              <a:buNone/>
              <a:defRPr sz="2000">
                <a:solidFill>
                  <a:srgbClr val="C00000"/>
                </a:solidFill>
              </a:defRPr>
            </a:lvl1pPr>
          </a:lstStyle>
          <a:p>
            <a:pPr lvl="0"/>
            <a:r>
              <a:rPr lang="en-GB" dirty="0"/>
              <a:t>Reference</a:t>
            </a:r>
          </a:p>
        </p:txBody>
      </p:sp>
    </p:spTree>
    <p:extLst>
      <p:ext uri="{BB962C8B-B14F-4D97-AF65-F5344CB8AC3E}">
        <p14:creationId xmlns:p14="http://schemas.microsoft.com/office/powerpoint/2010/main" val="367763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ong Title and 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400" y="258763"/>
            <a:ext cx="6787368" cy="1039384"/>
          </a:xfrm>
        </p:spPr>
        <p:txBody>
          <a:bodyPr/>
          <a:lstStyle>
            <a:lvl1pPr>
              <a:defRPr/>
            </a:lvl1pPr>
          </a:lstStyle>
          <a:p>
            <a:r>
              <a:rPr lang="en-US" dirty="0"/>
              <a:t>Click to edit Master title style</a:t>
            </a:r>
            <a:br>
              <a:rPr lang="en-GB" dirty="0"/>
            </a:br>
            <a:r>
              <a:rPr lang="en-GB" dirty="0"/>
              <a:t>two lines</a:t>
            </a:r>
          </a:p>
        </p:txBody>
      </p:sp>
      <p:sp>
        <p:nvSpPr>
          <p:cNvPr id="3" name="Content Placeholder 2"/>
          <p:cNvSpPr>
            <a:spLocks noGrp="1"/>
          </p:cNvSpPr>
          <p:nvPr>
            <p:ph idx="1"/>
          </p:nvPr>
        </p:nvSpPr>
        <p:spPr>
          <a:xfrm>
            <a:off x="356089" y="1571612"/>
            <a:ext cx="8516815" cy="45936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Line 46"/>
          <p:cNvSpPr>
            <a:spLocks noChangeShapeType="1"/>
          </p:cNvSpPr>
          <p:nvPr/>
        </p:nvSpPr>
        <p:spPr bwMode="auto">
          <a:xfrm>
            <a:off x="1" y="1428736"/>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3677631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ong Title and Bulleted Content with Referenc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400" y="258763"/>
            <a:ext cx="6787368" cy="1039384"/>
          </a:xfrm>
        </p:spPr>
        <p:txBody>
          <a:bodyPr/>
          <a:lstStyle>
            <a:lvl1pPr>
              <a:defRPr/>
            </a:lvl1pPr>
          </a:lstStyle>
          <a:p>
            <a:r>
              <a:rPr lang="en-US" dirty="0"/>
              <a:t>Click to edit Master title style</a:t>
            </a:r>
            <a:br>
              <a:rPr lang="en-GB" dirty="0"/>
            </a:br>
            <a:r>
              <a:rPr lang="en-GB" dirty="0"/>
              <a:t>two lines</a:t>
            </a:r>
          </a:p>
        </p:txBody>
      </p:sp>
      <p:sp>
        <p:nvSpPr>
          <p:cNvPr id="3" name="Content Placeholder 2"/>
          <p:cNvSpPr>
            <a:spLocks noGrp="1"/>
          </p:cNvSpPr>
          <p:nvPr>
            <p:ph idx="1"/>
          </p:nvPr>
        </p:nvSpPr>
        <p:spPr>
          <a:xfrm>
            <a:off x="356089" y="1571612"/>
            <a:ext cx="8516815" cy="40719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Line 46"/>
          <p:cNvSpPr>
            <a:spLocks noChangeShapeType="1"/>
          </p:cNvSpPr>
          <p:nvPr/>
        </p:nvSpPr>
        <p:spPr bwMode="auto">
          <a:xfrm>
            <a:off x="1" y="1428736"/>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5" name="Content Placeholder 2"/>
          <p:cNvSpPr>
            <a:spLocks noGrp="1"/>
          </p:cNvSpPr>
          <p:nvPr>
            <p:ph idx="10" hasCustomPrompt="1"/>
          </p:nvPr>
        </p:nvSpPr>
        <p:spPr>
          <a:xfrm>
            <a:off x="357158" y="5715016"/>
            <a:ext cx="8516815" cy="438588"/>
          </a:xfrm>
        </p:spPr>
        <p:txBody>
          <a:bodyPr/>
          <a:lstStyle>
            <a:lvl1pPr algn="r">
              <a:lnSpc>
                <a:spcPct val="100000"/>
              </a:lnSpc>
              <a:spcBef>
                <a:spcPts val="0"/>
              </a:spcBef>
              <a:buNone/>
              <a:defRPr sz="2000">
                <a:solidFill>
                  <a:srgbClr val="C00000"/>
                </a:solidFill>
              </a:defRPr>
            </a:lvl1pPr>
          </a:lstStyle>
          <a:p>
            <a:pPr lvl="0"/>
            <a:r>
              <a:rPr lang="en-GB" dirty="0"/>
              <a:t>Reference</a:t>
            </a:r>
          </a:p>
        </p:txBody>
      </p:sp>
    </p:spTree>
    <p:extLst>
      <p:ext uri="{BB962C8B-B14F-4D97-AF65-F5344CB8AC3E}">
        <p14:creationId xmlns:p14="http://schemas.microsoft.com/office/powerpoint/2010/main" val="3677631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Non-bulleted Content with Reference">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6787368" cy="546942"/>
          </a:xfrm>
        </p:spPr>
        <p:txBody>
          <a:bodyPr/>
          <a:lstStyle/>
          <a:p>
            <a:r>
              <a:rPr lang="en-US"/>
              <a:t>Click to edit Master title style</a:t>
            </a:r>
            <a:endParaRPr lang="en-GB" dirty="0"/>
          </a:p>
        </p:txBody>
      </p:sp>
      <p:sp>
        <p:nvSpPr>
          <p:cNvPr id="3"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4" name="Content Placeholder 2"/>
          <p:cNvSpPr>
            <a:spLocks noGrp="1"/>
          </p:cNvSpPr>
          <p:nvPr>
            <p:ph idx="1"/>
          </p:nvPr>
        </p:nvSpPr>
        <p:spPr>
          <a:xfrm>
            <a:off x="356089" y="1154684"/>
            <a:ext cx="8516815" cy="4488894"/>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5" name="Content Placeholder 2"/>
          <p:cNvSpPr>
            <a:spLocks noGrp="1"/>
          </p:cNvSpPr>
          <p:nvPr>
            <p:ph idx="10" hasCustomPrompt="1"/>
          </p:nvPr>
        </p:nvSpPr>
        <p:spPr>
          <a:xfrm>
            <a:off x="357158" y="5715016"/>
            <a:ext cx="8516815" cy="438588"/>
          </a:xfrm>
        </p:spPr>
        <p:txBody>
          <a:bodyPr/>
          <a:lstStyle>
            <a:lvl1pPr algn="r">
              <a:lnSpc>
                <a:spcPct val="100000"/>
              </a:lnSpc>
              <a:spcBef>
                <a:spcPts val="0"/>
              </a:spcBef>
              <a:buNone/>
              <a:defRPr sz="2000">
                <a:solidFill>
                  <a:srgbClr val="C00000"/>
                </a:solidFill>
              </a:defRPr>
            </a:lvl1pPr>
          </a:lstStyle>
          <a:p>
            <a:pPr lvl="0"/>
            <a:r>
              <a:rPr lang="en-GB" dirty="0"/>
              <a:t>Reference</a:t>
            </a:r>
          </a:p>
        </p:txBody>
      </p:sp>
    </p:spTree>
    <p:extLst>
      <p:ext uri="{BB962C8B-B14F-4D97-AF65-F5344CB8AC3E}">
        <p14:creationId xmlns:p14="http://schemas.microsoft.com/office/powerpoint/2010/main" val="1627056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2" descr="20%"/>
          <p:cNvSpPr>
            <a:spLocks noGrp="1" noChangeArrowheads="1"/>
          </p:cNvSpPr>
          <p:nvPr>
            <p:ph type="body" idx="1"/>
          </p:nvPr>
        </p:nvSpPr>
        <p:spPr bwMode="auto">
          <a:xfrm>
            <a:off x="356089" y="1154684"/>
            <a:ext cx="8516815" cy="5010620"/>
          </a:xfrm>
          <a:prstGeom prst="rect">
            <a:avLst/>
          </a:prstGeom>
          <a:noFill/>
          <a:ln w="12700">
            <a:noFill/>
            <a:miter lim="800000"/>
            <a:headEnd/>
            <a:tailEnd/>
          </a:ln>
        </p:spPr>
        <p:txBody>
          <a:bodyPr vert="horz" wrap="square" lIns="90481" tIns="44447" rIns="90481" bIns="4444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8" name="Rectangle 13" descr="20%"/>
          <p:cNvSpPr>
            <a:spLocks noGrp="1" noChangeArrowheads="1"/>
          </p:cNvSpPr>
          <p:nvPr>
            <p:ph type="title"/>
          </p:nvPr>
        </p:nvSpPr>
        <p:spPr bwMode="auto">
          <a:xfrm>
            <a:off x="356400" y="258763"/>
            <a:ext cx="5592244" cy="546942"/>
          </a:xfrm>
          <a:prstGeom prst="rect">
            <a:avLst/>
          </a:prstGeom>
          <a:noFill/>
          <a:ln w="12700">
            <a:noFill/>
            <a:miter lim="800000"/>
            <a:headEnd/>
            <a:tailEnd/>
          </a:ln>
        </p:spPr>
        <p:txBody>
          <a:bodyPr vert="horz" wrap="square" lIns="65083" tIns="26986" rIns="65083" bIns="26986" numCol="1" anchor="t" anchorCtr="0" compatLnSpc="1">
            <a:prstTxWarp prst="textNoShape">
              <a:avLst/>
            </a:prstTxWarp>
            <a:spAutoFit/>
          </a:bodyPr>
          <a:lstStyle/>
          <a:p>
            <a:pPr lvl="0"/>
            <a:r>
              <a:rPr lang="en-US" dirty="0"/>
              <a:t>Click to edit Master title style</a:t>
            </a:r>
            <a:endParaRPr lang="en-GB" dirty="0"/>
          </a:p>
        </p:txBody>
      </p:sp>
      <p:sp>
        <p:nvSpPr>
          <p:cNvPr id="1060" name="Oval 36"/>
          <p:cNvSpPr>
            <a:spLocks noChangeArrowheads="1"/>
          </p:cNvSpPr>
          <p:nvPr/>
        </p:nvSpPr>
        <p:spPr bwMode="auto">
          <a:xfrm>
            <a:off x="4331677" y="6521451"/>
            <a:ext cx="219808" cy="238125"/>
          </a:xfrm>
          <a:prstGeom prst="ellipse">
            <a:avLst/>
          </a:prstGeom>
          <a:noFill/>
          <a:ln w="9525">
            <a:noFill/>
            <a:round/>
            <a:headEnd/>
            <a:tailEnd/>
          </a:ln>
          <a:effectLst/>
        </p:spPr>
        <p:txBody>
          <a:bodyPr wrap="none" lIns="36000" tIns="36000" rIns="36000" bIns="36000" anchor="ctr"/>
          <a:lstStyle/>
          <a:p>
            <a:pPr algn="ctr" eaLnBrk="0" hangingPunct="0">
              <a:buNone/>
              <a:defRPr/>
            </a:pPr>
            <a:fld id="{3E8F2A65-2DD6-4529-9FF7-3CBA8D703A1E}" type="slidenum">
              <a:rPr lang="en-GB" sz="800" b="0">
                <a:solidFill>
                  <a:schemeClr val="bg1">
                    <a:lumMod val="50000"/>
                  </a:schemeClr>
                </a:solidFill>
                <a:latin typeface="Arial" pitchFamily="34" charset="0"/>
                <a:cs typeface="Arial" pitchFamily="34" charset="0"/>
              </a:rPr>
              <a:pPr algn="ctr" eaLnBrk="0" hangingPunct="0">
                <a:buNone/>
                <a:defRPr/>
              </a:pPr>
              <a:t>‹#›</a:t>
            </a:fld>
            <a:endParaRPr lang="en-GB" sz="800" b="0" dirty="0">
              <a:solidFill>
                <a:schemeClr val="bg1">
                  <a:lumMod val="50000"/>
                </a:schemeClr>
              </a:solidFill>
              <a:latin typeface="Arial" pitchFamily="34" charset="0"/>
              <a:cs typeface="Arial" pitchFamily="34" charset="0"/>
            </a:endParaRPr>
          </a:p>
        </p:txBody>
      </p:sp>
      <p:sp>
        <p:nvSpPr>
          <p:cNvPr id="7" name="TextBox 6"/>
          <p:cNvSpPr txBox="1"/>
          <p:nvPr/>
        </p:nvSpPr>
        <p:spPr>
          <a:xfrm>
            <a:off x="395536" y="6525344"/>
            <a:ext cx="3329248" cy="215444"/>
          </a:xfrm>
          <a:prstGeom prst="rect">
            <a:avLst/>
          </a:prstGeom>
          <a:noFill/>
        </p:spPr>
        <p:txBody>
          <a:bodyPr wrap="square">
            <a:spAutoFit/>
          </a:bodyPr>
          <a:lstStyle/>
          <a:p>
            <a:pPr>
              <a:buNone/>
              <a:defRPr/>
            </a:pPr>
            <a:r>
              <a:rPr lang="en-AU" sz="800" b="0" dirty="0">
                <a:solidFill>
                  <a:schemeClr val="bg1">
                    <a:lumMod val="50000"/>
                  </a:schemeClr>
                </a:solidFill>
                <a:latin typeface="Arial" pitchFamily="34" charset="0"/>
                <a:cs typeface="Arial" pitchFamily="34" charset="0"/>
              </a:rPr>
              <a:t>Module 3:</a:t>
            </a:r>
            <a:r>
              <a:rPr lang="en-AU" sz="800" b="0" baseline="0" dirty="0">
                <a:solidFill>
                  <a:schemeClr val="bg1">
                    <a:lumMod val="50000"/>
                  </a:schemeClr>
                </a:solidFill>
                <a:latin typeface="Arial" pitchFamily="34" charset="0"/>
                <a:cs typeface="Arial" pitchFamily="34" charset="0"/>
              </a:rPr>
              <a:t> Sorting Algorithms</a:t>
            </a:r>
            <a:endParaRPr lang="en-AU" sz="800" b="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096462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Lst>
  <p:txStyles>
    <p:titleStyle>
      <a:lvl1pPr algn="l" rtl="0" eaLnBrk="1" fontAlgn="base" hangingPunct="1">
        <a:spcBef>
          <a:spcPct val="0"/>
        </a:spcBef>
        <a:spcAft>
          <a:spcPct val="0"/>
        </a:spcAft>
        <a:defRPr sz="3200" b="0">
          <a:solidFill>
            <a:srgbClr val="0000FF"/>
          </a:solidFill>
          <a:latin typeface="Arial" pitchFamily="34" charset="0"/>
          <a:ea typeface="+mj-ea"/>
          <a:cs typeface="Arial" pitchFamily="34" charset="0"/>
        </a:defRPr>
      </a:lvl1pPr>
      <a:lvl2pPr algn="l" rtl="0" eaLnBrk="1" fontAlgn="base" hangingPunct="1">
        <a:spcBef>
          <a:spcPct val="0"/>
        </a:spcBef>
        <a:spcAft>
          <a:spcPct val="0"/>
        </a:spcAft>
        <a:defRPr sz="2800" b="1">
          <a:solidFill>
            <a:srgbClr val="7F7F7F"/>
          </a:solidFill>
          <a:latin typeface="Verdana" pitchFamily="34" charset="0"/>
        </a:defRPr>
      </a:lvl2pPr>
      <a:lvl3pPr algn="l" rtl="0" eaLnBrk="1" fontAlgn="base" hangingPunct="1">
        <a:spcBef>
          <a:spcPct val="0"/>
        </a:spcBef>
        <a:spcAft>
          <a:spcPct val="0"/>
        </a:spcAft>
        <a:defRPr sz="2800" b="1">
          <a:solidFill>
            <a:srgbClr val="7F7F7F"/>
          </a:solidFill>
          <a:latin typeface="Verdana" pitchFamily="34" charset="0"/>
        </a:defRPr>
      </a:lvl3pPr>
      <a:lvl4pPr algn="l" rtl="0" eaLnBrk="1" fontAlgn="base" hangingPunct="1">
        <a:spcBef>
          <a:spcPct val="0"/>
        </a:spcBef>
        <a:spcAft>
          <a:spcPct val="0"/>
        </a:spcAft>
        <a:defRPr sz="2800" b="1">
          <a:solidFill>
            <a:srgbClr val="7F7F7F"/>
          </a:solidFill>
          <a:latin typeface="Verdana" pitchFamily="34" charset="0"/>
        </a:defRPr>
      </a:lvl4pPr>
      <a:lvl5pPr algn="l" rtl="0" eaLnBrk="1" fontAlgn="base" hangingPunct="1">
        <a:spcBef>
          <a:spcPct val="0"/>
        </a:spcBef>
        <a:spcAft>
          <a:spcPct val="0"/>
        </a:spcAft>
        <a:defRPr sz="2800" b="1">
          <a:solidFill>
            <a:srgbClr val="7F7F7F"/>
          </a:solidFill>
          <a:latin typeface="Verdana" pitchFamily="34" charset="0"/>
        </a:defRPr>
      </a:lvl5pPr>
      <a:lvl6pPr marL="457200" algn="l" rtl="0" eaLnBrk="1" fontAlgn="base" hangingPunct="1">
        <a:spcBef>
          <a:spcPct val="0"/>
        </a:spcBef>
        <a:spcAft>
          <a:spcPct val="0"/>
        </a:spcAft>
        <a:defRPr sz="2800" b="1">
          <a:solidFill>
            <a:srgbClr val="000099"/>
          </a:solidFill>
          <a:latin typeface="Verdana" pitchFamily="34" charset="0"/>
        </a:defRPr>
      </a:lvl6pPr>
      <a:lvl7pPr marL="914400" algn="l" rtl="0" eaLnBrk="1" fontAlgn="base" hangingPunct="1">
        <a:spcBef>
          <a:spcPct val="0"/>
        </a:spcBef>
        <a:spcAft>
          <a:spcPct val="0"/>
        </a:spcAft>
        <a:defRPr sz="2800" b="1">
          <a:solidFill>
            <a:srgbClr val="000099"/>
          </a:solidFill>
          <a:latin typeface="Verdana" pitchFamily="34" charset="0"/>
        </a:defRPr>
      </a:lvl7pPr>
      <a:lvl8pPr marL="1371600" algn="l" rtl="0" eaLnBrk="1" fontAlgn="base" hangingPunct="1">
        <a:spcBef>
          <a:spcPct val="0"/>
        </a:spcBef>
        <a:spcAft>
          <a:spcPct val="0"/>
        </a:spcAft>
        <a:defRPr sz="2800" b="1">
          <a:solidFill>
            <a:srgbClr val="000099"/>
          </a:solidFill>
          <a:latin typeface="Verdana" pitchFamily="34" charset="0"/>
        </a:defRPr>
      </a:lvl8pPr>
      <a:lvl9pPr marL="1828800" algn="l" rtl="0" eaLnBrk="1" fontAlgn="base" hangingPunct="1">
        <a:spcBef>
          <a:spcPct val="0"/>
        </a:spcBef>
        <a:spcAft>
          <a:spcPct val="0"/>
        </a:spcAft>
        <a:defRPr sz="2800" b="1">
          <a:solidFill>
            <a:srgbClr val="000099"/>
          </a:solidFill>
          <a:latin typeface="Verdana" pitchFamily="34" charset="0"/>
        </a:defRPr>
      </a:lvl9pPr>
    </p:titleStyle>
    <p:body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notesSlide" Target="../notesSlides/notesSlide17.xml"/><Relationship Id="rId4"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www.youtube.com/watch?v=g-PGLbMth_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F4164-4322-6257-D1D9-E8625214E26A}"/>
            </a:ext>
          </a:extLst>
        </p:cNvPr>
        <p:cNvGrpSpPr/>
        <p:nvPr/>
      </p:nvGrpSpPr>
      <p:grpSpPr>
        <a:xfrm>
          <a:off x="0" y="0"/>
          <a:ext cx="0" cy="0"/>
          <a:chOff x="0" y="0"/>
          <a:chExt cx="0" cy="0"/>
        </a:xfrm>
      </p:grpSpPr>
      <p:sp>
        <p:nvSpPr>
          <p:cNvPr id="3" name="Arrow: Left 2">
            <a:extLst>
              <a:ext uri="{FF2B5EF4-FFF2-40B4-BE49-F238E27FC236}">
                <a16:creationId xmlns:a16="http://schemas.microsoft.com/office/drawing/2014/main" id="{A95849BF-2ED6-FF09-E9C6-B75F803F863F}"/>
              </a:ext>
            </a:extLst>
          </p:cNvPr>
          <p:cNvSpPr/>
          <p:nvPr/>
        </p:nvSpPr>
        <p:spPr>
          <a:xfrm>
            <a:off x="3995936" y="226603"/>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US" sz="1200" b="1" dirty="0">
                <a:solidFill>
                  <a:schemeClr val="bg1"/>
                </a:solidFill>
              </a:rPr>
              <a:t>          </a:t>
            </a:r>
            <a:r>
              <a:rPr lang="vi-VN" sz="1200" b="1" dirty="0">
                <a:solidFill>
                  <a:schemeClr val="bg1"/>
                </a:solidFill>
              </a:rPr>
              <a:t>Module 1: Introduction to Algorithms</a:t>
            </a:r>
            <a:endParaRPr lang="en-AU" sz="1200" b="1" dirty="0">
              <a:solidFill>
                <a:schemeClr val="bg1"/>
              </a:solidFill>
            </a:endParaRPr>
          </a:p>
        </p:txBody>
      </p:sp>
      <p:sp>
        <p:nvSpPr>
          <p:cNvPr id="15" name="Arrow: Left 14">
            <a:extLst>
              <a:ext uri="{FF2B5EF4-FFF2-40B4-BE49-F238E27FC236}">
                <a16:creationId xmlns:a16="http://schemas.microsoft.com/office/drawing/2014/main" id="{C362111B-0440-B0EC-00D1-C0371F4A9781}"/>
              </a:ext>
            </a:extLst>
          </p:cNvPr>
          <p:cNvSpPr/>
          <p:nvPr/>
        </p:nvSpPr>
        <p:spPr>
          <a:xfrm>
            <a:off x="3988859" y="832463"/>
            <a:ext cx="4464496" cy="478174"/>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US" sz="1200" b="1" dirty="0">
                <a:solidFill>
                  <a:schemeClr val="bg1"/>
                </a:solidFill>
              </a:rPr>
              <a:t>          </a:t>
            </a:r>
            <a:r>
              <a:rPr lang="vi-VN" sz="1200" b="1" dirty="0">
                <a:solidFill>
                  <a:schemeClr val="bg1"/>
                </a:solidFill>
              </a:rPr>
              <a:t>Module 2: </a:t>
            </a:r>
            <a:r>
              <a:rPr lang="en-US" sz="1200" b="1" dirty="0">
                <a:solidFill>
                  <a:schemeClr val="bg1"/>
                </a:solidFill>
              </a:rPr>
              <a:t>Basic Data Structures</a:t>
            </a:r>
            <a:endParaRPr lang="en-AU" sz="1200" b="1" dirty="0">
              <a:solidFill>
                <a:schemeClr val="bg1"/>
              </a:solidFill>
            </a:endParaRPr>
          </a:p>
        </p:txBody>
      </p:sp>
      <p:sp>
        <p:nvSpPr>
          <p:cNvPr id="17" name="Arrow: Left 16">
            <a:extLst>
              <a:ext uri="{FF2B5EF4-FFF2-40B4-BE49-F238E27FC236}">
                <a16:creationId xmlns:a16="http://schemas.microsoft.com/office/drawing/2014/main" id="{2217F976-D1CB-5C27-9EE6-57BACC9580A3}"/>
              </a:ext>
            </a:extLst>
          </p:cNvPr>
          <p:cNvSpPr/>
          <p:nvPr/>
        </p:nvSpPr>
        <p:spPr>
          <a:xfrm>
            <a:off x="3988859" y="1458006"/>
            <a:ext cx="4464496" cy="471845"/>
          </a:xfrm>
          <a:prstGeom prst="leftArrow">
            <a:avLst>
              <a:gd name="adj1" fmla="val 100000"/>
              <a:gd name="adj2" fmla="val 50000"/>
            </a:avLst>
          </a:prstGeom>
          <a:solidFill>
            <a:schemeClr val="accent2">
              <a:lumMod val="75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3: Sorting Algorithms P1</a:t>
            </a:r>
          </a:p>
        </p:txBody>
      </p:sp>
      <p:sp>
        <p:nvSpPr>
          <p:cNvPr id="19" name="Arrow: Left 18">
            <a:extLst>
              <a:ext uri="{FF2B5EF4-FFF2-40B4-BE49-F238E27FC236}">
                <a16:creationId xmlns:a16="http://schemas.microsoft.com/office/drawing/2014/main" id="{32046373-87D9-A59A-15E3-F47390847246}"/>
              </a:ext>
            </a:extLst>
          </p:cNvPr>
          <p:cNvSpPr/>
          <p:nvPr/>
        </p:nvSpPr>
        <p:spPr>
          <a:xfrm>
            <a:off x="3995936" y="2068442"/>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4: Sorting Algorithms P2  </a:t>
            </a:r>
          </a:p>
        </p:txBody>
      </p:sp>
      <p:sp>
        <p:nvSpPr>
          <p:cNvPr id="21" name="Arrow: Left 20">
            <a:extLst>
              <a:ext uri="{FF2B5EF4-FFF2-40B4-BE49-F238E27FC236}">
                <a16:creationId xmlns:a16="http://schemas.microsoft.com/office/drawing/2014/main" id="{19A717BC-F22D-3CB8-CBD5-54B962CF8301}"/>
              </a:ext>
            </a:extLst>
          </p:cNvPr>
          <p:cNvSpPr/>
          <p:nvPr/>
        </p:nvSpPr>
        <p:spPr>
          <a:xfrm>
            <a:off x="3995936" y="2663172"/>
            <a:ext cx="4464496" cy="488656"/>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5: Searching Algorithms P1</a:t>
            </a:r>
          </a:p>
        </p:txBody>
      </p:sp>
      <p:sp>
        <p:nvSpPr>
          <p:cNvPr id="23" name="Arrow: Left 22">
            <a:extLst>
              <a:ext uri="{FF2B5EF4-FFF2-40B4-BE49-F238E27FC236}">
                <a16:creationId xmlns:a16="http://schemas.microsoft.com/office/drawing/2014/main" id="{1F5C30AB-EE09-1F34-FF36-00DD91070ABA}"/>
              </a:ext>
            </a:extLst>
          </p:cNvPr>
          <p:cNvSpPr/>
          <p:nvPr/>
        </p:nvSpPr>
        <p:spPr>
          <a:xfrm>
            <a:off x="3995936" y="3294752"/>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6: Searching Algorithms P2</a:t>
            </a:r>
          </a:p>
        </p:txBody>
      </p:sp>
      <p:sp>
        <p:nvSpPr>
          <p:cNvPr id="25" name="Arrow: Left 24">
            <a:extLst>
              <a:ext uri="{FF2B5EF4-FFF2-40B4-BE49-F238E27FC236}">
                <a16:creationId xmlns:a16="http://schemas.microsoft.com/office/drawing/2014/main" id="{69C2FE5F-8251-3CA3-4680-5BAC0101DFAF}"/>
              </a:ext>
            </a:extLst>
          </p:cNvPr>
          <p:cNvSpPr/>
          <p:nvPr/>
        </p:nvSpPr>
        <p:spPr>
          <a:xfrm>
            <a:off x="3988859" y="4514293"/>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7&amp;8: Graph Algorithms P1</a:t>
            </a:r>
          </a:p>
        </p:txBody>
      </p:sp>
      <p:sp>
        <p:nvSpPr>
          <p:cNvPr id="27" name="Arrow: Left 26">
            <a:extLst>
              <a:ext uri="{FF2B5EF4-FFF2-40B4-BE49-F238E27FC236}">
                <a16:creationId xmlns:a16="http://schemas.microsoft.com/office/drawing/2014/main" id="{E03A4117-13A5-92F2-97EA-93249C439117}"/>
              </a:ext>
            </a:extLst>
          </p:cNvPr>
          <p:cNvSpPr/>
          <p:nvPr/>
        </p:nvSpPr>
        <p:spPr>
          <a:xfrm>
            <a:off x="3995936" y="5124682"/>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9: Graph Algorithms P2 </a:t>
            </a:r>
          </a:p>
          <a:p>
            <a:r>
              <a:rPr lang="en-AU" sz="1200" b="1" dirty="0">
                <a:solidFill>
                  <a:schemeClr val="bg1"/>
                </a:solidFill>
              </a:rPr>
              <a:t>          (lecture on Tuesday)</a:t>
            </a:r>
          </a:p>
        </p:txBody>
      </p:sp>
      <p:sp>
        <p:nvSpPr>
          <p:cNvPr id="29" name="Arrow: Left 28">
            <a:extLst>
              <a:ext uri="{FF2B5EF4-FFF2-40B4-BE49-F238E27FC236}">
                <a16:creationId xmlns:a16="http://schemas.microsoft.com/office/drawing/2014/main" id="{DFA9703D-9633-5380-A229-584F69CE8F46}"/>
              </a:ext>
            </a:extLst>
          </p:cNvPr>
          <p:cNvSpPr/>
          <p:nvPr/>
        </p:nvSpPr>
        <p:spPr>
          <a:xfrm>
            <a:off x="3995936" y="5730541"/>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10: String Process</a:t>
            </a:r>
          </a:p>
        </p:txBody>
      </p:sp>
      <p:sp>
        <p:nvSpPr>
          <p:cNvPr id="31" name="Arrow: Left 30">
            <a:extLst>
              <a:ext uri="{FF2B5EF4-FFF2-40B4-BE49-F238E27FC236}">
                <a16:creationId xmlns:a16="http://schemas.microsoft.com/office/drawing/2014/main" id="{CE783F95-1D61-DBD2-BEEC-BDADF6141150}"/>
              </a:ext>
            </a:extLst>
          </p:cNvPr>
          <p:cNvSpPr/>
          <p:nvPr/>
        </p:nvSpPr>
        <p:spPr>
          <a:xfrm>
            <a:off x="3988859" y="6341531"/>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11: Advanced Algorithms</a:t>
            </a:r>
          </a:p>
        </p:txBody>
      </p:sp>
      <p:cxnSp>
        <p:nvCxnSpPr>
          <p:cNvPr id="34" name="Straight Connector 33">
            <a:extLst>
              <a:ext uri="{FF2B5EF4-FFF2-40B4-BE49-F238E27FC236}">
                <a16:creationId xmlns:a16="http://schemas.microsoft.com/office/drawing/2014/main" id="{353DA77B-4E3E-A075-C5CA-EF068D47723E}"/>
              </a:ext>
            </a:extLst>
          </p:cNvPr>
          <p:cNvCxnSpPr>
            <a:cxnSpLocks/>
          </p:cNvCxnSpPr>
          <p:nvPr/>
        </p:nvCxnSpPr>
        <p:spPr bwMode="auto">
          <a:xfrm>
            <a:off x="395536" y="698448"/>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14565DB3-D5DE-3D8C-5B89-8C14330CE9A2}"/>
              </a:ext>
            </a:extLst>
          </p:cNvPr>
          <p:cNvCxnSpPr>
            <a:cxnSpLocks/>
          </p:cNvCxnSpPr>
          <p:nvPr/>
        </p:nvCxnSpPr>
        <p:spPr bwMode="auto">
          <a:xfrm>
            <a:off x="395536" y="1308982"/>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011014AA-CE8A-1294-6887-AB1665F04531}"/>
              </a:ext>
            </a:extLst>
          </p:cNvPr>
          <p:cNvCxnSpPr>
            <a:cxnSpLocks/>
          </p:cNvCxnSpPr>
          <p:nvPr/>
        </p:nvCxnSpPr>
        <p:spPr bwMode="auto">
          <a:xfrm>
            <a:off x="395536" y="1934306"/>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D071D28F-48E7-E9B4-6911-62B7A49C8782}"/>
              </a:ext>
            </a:extLst>
          </p:cNvPr>
          <p:cNvCxnSpPr>
            <a:cxnSpLocks/>
          </p:cNvCxnSpPr>
          <p:nvPr/>
        </p:nvCxnSpPr>
        <p:spPr bwMode="auto">
          <a:xfrm>
            <a:off x="395536" y="2534773"/>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a:extLst>
              <a:ext uri="{FF2B5EF4-FFF2-40B4-BE49-F238E27FC236}">
                <a16:creationId xmlns:a16="http://schemas.microsoft.com/office/drawing/2014/main" id="{7EF9A87B-DA8C-CE7B-9347-1E6C354AB028}"/>
              </a:ext>
            </a:extLst>
          </p:cNvPr>
          <p:cNvCxnSpPr>
            <a:cxnSpLocks/>
          </p:cNvCxnSpPr>
          <p:nvPr/>
        </p:nvCxnSpPr>
        <p:spPr bwMode="auto">
          <a:xfrm>
            <a:off x="395536" y="3156892"/>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9C193F3A-8933-AA10-6F4A-0EAE4E1A2E66}"/>
              </a:ext>
            </a:extLst>
          </p:cNvPr>
          <p:cNvCxnSpPr>
            <a:cxnSpLocks/>
          </p:cNvCxnSpPr>
          <p:nvPr/>
        </p:nvCxnSpPr>
        <p:spPr bwMode="auto">
          <a:xfrm>
            <a:off x="395536" y="3761840"/>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1C22FD36-A053-20D1-CC55-AF0DBDE255DC}"/>
              </a:ext>
            </a:extLst>
          </p:cNvPr>
          <p:cNvCxnSpPr>
            <a:cxnSpLocks/>
          </p:cNvCxnSpPr>
          <p:nvPr/>
        </p:nvCxnSpPr>
        <p:spPr bwMode="auto">
          <a:xfrm>
            <a:off x="395536" y="4369636"/>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Straight Connector 53">
            <a:extLst>
              <a:ext uri="{FF2B5EF4-FFF2-40B4-BE49-F238E27FC236}">
                <a16:creationId xmlns:a16="http://schemas.microsoft.com/office/drawing/2014/main" id="{3798AEB8-50BB-FFE3-001D-EBE8BD0EE5B5}"/>
              </a:ext>
            </a:extLst>
          </p:cNvPr>
          <p:cNvCxnSpPr>
            <a:cxnSpLocks/>
          </p:cNvCxnSpPr>
          <p:nvPr/>
        </p:nvCxnSpPr>
        <p:spPr bwMode="auto">
          <a:xfrm>
            <a:off x="395536" y="4993195"/>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5" name="Straight Connector 54">
            <a:extLst>
              <a:ext uri="{FF2B5EF4-FFF2-40B4-BE49-F238E27FC236}">
                <a16:creationId xmlns:a16="http://schemas.microsoft.com/office/drawing/2014/main" id="{084943A8-95CB-6B97-27DA-36F51E9A99D9}"/>
              </a:ext>
            </a:extLst>
          </p:cNvPr>
          <p:cNvCxnSpPr>
            <a:cxnSpLocks/>
          </p:cNvCxnSpPr>
          <p:nvPr/>
        </p:nvCxnSpPr>
        <p:spPr bwMode="auto">
          <a:xfrm>
            <a:off x="395536" y="5596527"/>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Straight Connector 55">
            <a:extLst>
              <a:ext uri="{FF2B5EF4-FFF2-40B4-BE49-F238E27FC236}">
                <a16:creationId xmlns:a16="http://schemas.microsoft.com/office/drawing/2014/main" id="{E889DFF1-1C6F-BEA6-F6A9-AC9A4C52772D}"/>
              </a:ext>
            </a:extLst>
          </p:cNvPr>
          <p:cNvCxnSpPr>
            <a:cxnSpLocks/>
          </p:cNvCxnSpPr>
          <p:nvPr/>
        </p:nvCxnSpPr>
        <p:spPr bwMode="auto">
          <a:xfrm>
            <a:off x="395536" y="6818088"/>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Oval 56">
            <a:extLst>
              <a:ext uri="{FF2B5EF4-FFF2-40B4-BE49-F238E27FC236}">
                <a16:creationId xmlns:a16="http://schemas.microsoft.com/office/drawing/2014/main" id="{11605B2C-91F5-CC3E-DB46-4C1CC6AA29A9}"/>
              </a:ext>
            </a:extLst>
          </p:cNvPr>
          <p:cNvSpPr/>
          <p:nvPr/>
        </p:nvSpPr>
        <p:spPr bwMode="auto">
          <a:xfrm>
            <a:off x="3779912" y="1618336"/>
            <a:ext cx="144016" cy="152041"/>
          </a:xfrm>
          <a:prstGeom prst="ellipse">
            <a:avLst/>
          </a:prstGeom>
          <a:solidFill>
            <a:schemeClr val="accent2">
              <a:lumMod val="75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
        <p:nvSpPr>
          <p:cNvPr id="60" name="Rectangle 3" descr="Rectangle: Click to edit Master text styles&#10;Second level&#10;Third level&#10;Fourth level&#10;Fifth level">
            <a:extLst>
              <a:ext uri="{FF2B5EF4-FFF2-40B4-BE49-F238E27FC236}">
                <a16:creationId xmlns:a16="http://schemas.microsoft.com/office/drawing/2014/main" id="{490028BD-4502-7142-A407-415CB5BB0313}"/>
              </a:ext>
            </a:extLst>
          </p:cNvPr>
          <p:cNvSpPr txBox="1">
            <a:spLocks noChangeArrowheads="1"/>
          </p:cNvSpPr>
          <p:nvPr/>
        </p:nvSpPr>
        <p:spPr>
          <a:xfrm>
            <a:off x="323015" y="884224"/>
            <a:ext cx="3384376" cy="39146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Understand core data structures and their operations.</a:t>
            </a:r>
            <a:endParaRPr lang="en-AU" sz="1200" kern="0" dirty="0"/>
          </a:p>
        </p:txBody>
      </p:sp>
      <p:sp>
        <p:nvSpPr>
          <p:cNvPr id="62" name="Rectangle 3" descr="Rectangle: Click to edit Master text styles&#10;Second level&#10;Third level&#10;Fourth level&#10;Fifth level">
            <a:extLst>
              <a:ext uri="{FF2B5EF4-FFF2-40B4-BE49-F238E27FC236}">
                <a16:creationId xmlns:a16="http://schemas.microsoft.com/office/drawing/2014/main" id="{2FEDB6D4-FEE4-566C-A172-0B8A8417B4AC}"/>
              </a:ext>
            </a:extLst>
          </p:cNvPr>
          <p:cNvSpPr txBox="1">
            <a:spLocks noChangeArrowheads="1"/>
          </p:cNvSpPr>
          <p:nvPr/>
        </p:nvSpPr>
        <p:spPr>
          <a:xfrm>
            <a:off x="312938" y="1496875"/>
            <a:ext cx="3384376" cy="39146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Discover basic sorting techniques and performance analysis.</a:t>
            </a:r>
            <a:endParaRPr lang="en-AU" sz="1200" kern="0" dirty="0"/>
          </a:p>
        </p:txBody>
      </p:sp>
      <p:sp>
        <p:nvSpPr>
          <p:cNvPr id="63" name="Rectangle 3" descr="Rectangle: Click to edit Master text styles&#10;Second level&#10;Third level&#10;Fourth level&#10;Fifth level">
            <a:extLst>
              <a:ext uri="{FF2B5EF4-FFF2-40B4-BE49-F238E27FC236}">
                <a16:creationId xmlns:a16="http://schemas.microsoft.com/office/drawing/2014/main" id="{DBF4B8C2-9958-355B-95A3-C96A1700E5A8}"/>
              </a:ext>
            </a:extLst>
          </p:cNvPr>
          <p:cNvSpPr txBox="1">
            <a:spLocks noChangeArrowheads="1"/>
          </p:cNvSpPr>
          <p:nvPr/>
        </p:nvSpPr>
        <p:spPr>
          <a:xfrm>
            <a:off x="312938" y="2106592"/>
            <a:ext cx="3384376" cy="39146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Examine advanced sorting methods and efficiency improvements.</a:t>
            </a:r>
            <a:endParaRPr lang="en-AU" sz="1200" kern="0" dirty="0"/>
          </a:p>
        </p:txBody>
      </p:sp>
      <p:sp>
        <p:nvSpPr>
          <p:cNvPr id="5" name="Rectangle 3" descr="Rectangle: Click to edit Master text styles&#10;Second level&#10;Third level&#10;Fourth level&#10;Fifth level">
            <a:extLst>
              <a:ext uri="{FF2B5EF4-FFF2-40B4-BE49-F238E27FC236}">
                <a16:creationId xmlns:a16="http://schemas.microsoft.com/office/drawing/2014/main" id="{225A53A5-4068-F7BF-8D47-6EDB51D66529}"/>
              </a:ext>
            </a:extLst>
          </p:cNvPr>
          <p:cNvSpPr txBox="1">
            <a:spLocks noChangeArrowheads="1"/>
          </p:cNvSpPr>
          <p:nvPr/>
        </p:nvSpPr>
        <p:spPr>
          <a:xfrm>
            <a:off x="312938" y="2733102"/>
            <a:ext cx="3384376" cy="39146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Learn fundamental searching algorithms for data retrieval.</a:t>
            </a:r>
            <a:endParaRPr lang="en-AU" sz="1200" kern="0" dirty="0"/>
          </a:p>
        </p:txBody>
      </p:sp>
      <p:sp>
        <p:nvSpPr>
          <p:cNvPr id="6" name="Rectangle 3" descr="Rectangle: Click to edit Master text styles&#10;Second level&#10;Third level&#10;Fourth level&#10;Fifth level">
            <a:extLst>
              <a:ext uri="{FF2B5EF4-FFF2-40B4-BE49-F238E27FC236}">
                <a16:creationId xmlns:a16="http://schemas.microsoft.com/office/drawing/2014/main" id="{F788E95D-BEA7-C3FB-BDE8-74FEE15780DC}"/>
              </a:ext>
            </a:extLst>
          </p:cNvPr>
          <p:cNvSpPr txBox="1">
            <a:spLocks noChangeArrowheads="1"/>
          </p:cNvSpPr>
          <p:nvPr/>
        </p:nvSpPr>
        <p:spPr>
          <a:xfrm>
            <a:off x="312938" y="3332714"/>
            <a:ext cx="3384376" cy="405161"/>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Explore advanced search structures and optimization strategies.</a:t>
            </a:r>
            <a:endParaRPr lang="en-AU" sz="1200" kern="0" dirty="0"/>
          </a:p>
        </p:txBody>
      </p:sp>
      <p:sp>
        <p:nvSpPr>
          <p:cNvPr id="7" name="Rectangle 3" descr="Rectangle: Click to edit Master text styles&#10;Second level&#10;Third level&#10;Fourth level&#10;Fifth level">
            <a:extLst>
              <a:ext uri="{FF2B5EF4-FFF2-40B4-BE49-F238E27FC236}">
                <a16:creationId xmlns:a16="http://schemas.microsoft.com/office/drawing/2014/main" id="{40811C26-17AC-2664-3F15-A176AE70DDD6}"/>
              </a:ext>
            </a:extLst>
          </p:cNvPr>
          <p:cNvSpPr txBox="1">
            <a:spLocks noChangeArrowheads="1"/>
          </p:cNvSpPr>
          <p:nvPr/>
        </p:nvSpPr>
        <p:spPr>
          <a:xfrm>
            <a:off x="325697" y="4101442"/>
            <a:ext cx="3384376" cy="228736"/>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AU" sz="1200" kern="0" dirty="0">
                <a:solidFill>
                  <a:schemeClr val="accent2">
                    <a:lumMod val="75000"/>
                  </a:schemeClr>
                </a:solidFill>
              </a:rPr>
              <a:t>No class scheduled due to a public holiday.</a:t>
            </a:r>
          </a:p>
        </p:txBody>
      </p:sp>
      <p:sp>
        <p:nvSpPr>
          <p:cNvPr id="9" name="Rectangle 3" descr="Rectangle: Click to edit Master text styles&#10;Second level&#10;Third level&#10;Fourth level&#10;Fifth level">
            <a:extLst>
              <a:ext uri="{FF2B5EF4-FFF2-40B4-BE49-F238E27FC236}">
                <a16:creationId xmlns:a16="http://schemas.microsoft.com/office/drawing/2014/main" id="{5676E82D-D121-FD37-20B3-CE7EFF0467BA}"/>
              </a:ext>
            </a:extLst>
          </p:cNvPr>
          <p:cNvSpPr txBox="1">
            <a:spLocks noChangeArrowheads="1"/>
          </p:cNvSpPr>
          <p:nvPr/>
        </p:nvSpPr>
        <p:spPr>
          <a:xfrm>
            <a:off x="338735" y="5420709"/>
            <a:ext cx="3384376" cy="39146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endParaRPr lang="en-AU" sz="1000" kern="0" dirty="0"/>
          </a:p>
        </p:txBody>
      </p:sp>
      <p:sp>
        <p:nvSpPr>
          <p:cNvPr id="11" name="Rectangle 3" descr="Rectangle: Click to edit Master text styles&#10;Second level&#10;Third level&#10;Fourth level&#10;Fifth level">
            <a:extLst>
              <a:ext uri="{FF2B5EF4-FFF2-40B4-BE49-F238E27FC236}">
                <a16:creationId xmlns:a16="http://schemas.microsoft.com/office/drawing/2014/main" id="{68CF8FA2-3287-09AE-7164-39C596104B65}"/>
              </a:ext>
            </a:extLst>
          </p:cNvPr>
          <p:cNvSpPr txBox="1">
            <a:spLocks noChangeArrowheads="1"/>
          </p:cNvSpPr>
          <p:nvPr/>
        </p:nvSpPr>
        <p:spPr>
          <a:xfrm>
            <a:off x="323015" y="260648"/>
            <a:ext cx="3384376" cy="39146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Explore fundamental concepts in algorithms and data structures.</a:t>
            </a:r>
            <a:endParaRPr lang="en-AU" sz="1200" kern="0" dirty="0"/>
          </a:p>
        </p:txBody>
      </p:sp>
      <p:sp>
        <p:nvSpPr>
          <p:cNvPr id="12" name="Arrow: Left 22">
            <a:extLst>
              <a:ext uri="{FF2B5EF4-FFF2-40B4-BE49-F238E27FC236}">
                <a16:creationId xmlns:a16="http://schemas.microsoft.com/office/drawing/2014/main" id="{BECA04B3-603A-7BEF-BD25-395B6A62E384}"/>
              </a:ext>
            </a:extLst>
          </p:cNvPr>
          <p:cNvSpPr/>
          <p:nvPr/>
        </p:nvSpPr>
        <p:spPr>
          <a:xfrm>
            <a:off x="3995936" y="3902143"/>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AU" sz="1200" b="1" dirty="0">
                <a:solidFill>
                  <a:schemeClr val="bg1"/>
                </a:solidFill>
              </a:rPr>
              <a:t>Public Holiday</a:t>
            </a:r>
          </a:p>
        </p:txBody>
      </p:sp>
      <p:sp>
        <p:nvSpPr>
          <p:cNvPr id="36" name="Parallelogram 35">
            <a:extLst>
              <a:ext uri="{FF2B5EF4-FFF2-40B4-BE49-F238E27FC236}">
                <a16:creationId xmlns:a16="http://schemas.microsoft.com/office/drawing/2014/main" id="{DC20D7C2-47B8-D0D3-8860-544D212A3A15}"/>
              </a:ext>
            </a:extLst>
          </p:cNvPr>
          <p:cNvSpPr/>
          <p:nvPr/>
        </p:nvSpPr>
        <p:spPr bwMode="auto">
          <a:xfrm rot="20677047">
            <a:off x="8426737" y="154022"/>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38" name="Parallelogram 37">
            <a:extLst>
              <a:ext uri="{FF2B5EF4-FFF2-40B4-BE49-F238E27FC236}">
                <a16:creationId xmlns:a16="http://schemas.microsoft.com/office/drawing/2014/main" id="{5AB2A7C7-0FB1-646A-A6B6-E51E9C297D55}"/>
              </a:ext>
            </a:extLst>
          </p:cNvPr>
          <p:cNvSpPr/>
          <p:nvPr/>
        </p:nvSpPr>
        <p:spPr bwMode="auto">
          <a:xfrm rot="20677047">
            <a:off x="8418201" y="754246"/>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0" name="Parallelogram 39">
            <a:extLst>
              <a:ext uri="{FF2B5EF4-FFF2-40B4-BE49-F238E27FC236}">
                <a16:creationId xmlns:a16="http://schemas.microsoft.com/office/drawing/2014/main" id="{448A98A5-D4EA-460C-25CD-DD8093441EB0}"/>
              </a:ext>
            </a:extLst>
          </p:cNvPr>
          <p:cNvSpPr/>
          <p:nvPr/>
        </p:nvSpPr>
        <p:spPr bwMode="auto">
          <a:xfrm rot="20677047">
            <a:off x="8426737" y="1381089"/>
            <a:ext cx="757055" cy="452116"/>
          </a:xfrm>
          <a:prstGeom prst="parallelogram">
            <a:avLst>
              <a:gd name="adj" fmla="val 27743"/>
            </a:avLst>
          </a:prstGeom>
          <a:solidFill>
            <a:schemeClr val="accent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1" name="Parallelogram 40">
            <a:extLst>
              <a:ext uri="{FF2B5EF4-FFF2-40B4-BE49-F238E27FC236}">
                <a16:creationId xmlns:a16="http://schemas.microsoft.com/office/drawing/2014/main" id="{42498BC7-FA7D-F859-20B4-F15F36F16474}"/>
              </a:ext>
            </a:extLst>
          </p:cNvPr>
          <p:cNvSpPr/>
          <p:nvPr/>
        </p:nvSpPr>
        <p:spPr bwMode="auto">
          <a:xfrm rot="20677047">
            <a:off x="8426738" y="1990346"/>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2" name="Parallelogram 41">
            <a:extLst>
              <a:ext uri="{FF2B5EF4-FFF2-40B4-BE49-F238E27FC236}">
                <a16:creationId xmlns:a16="http://schemas.microsoft.com/office/drawing/2014/main" id="{B4ACDAD0-4708-F26B-8B44-B9D5D1486B95}"/>
              </a:ext>
            </a:extLst>
          </p:cNvPr>
          <p:cNvSpPr/>
          <p:nvPr/>
        </p:nvSpPr>
        <p:spPr bwMode="auto">
          <a:xfrm rot="20677047">
            <a:off x="8418202" y="2590570"/>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3" name="Parallelogram 42">
            <a:extLst>
              <a:ext uri="{FF2B5EF4-FFF2-40B4-BE49-F238E27FC236}">
                <a16:creationId xmlns:a16="http://schemas.microsoft.com/office/drawing/2014/main" id="{20DC9A61-10CA-A23F-9B95-59978DB2D85F}"/>
              </a:ext>
            </a:extLst>
          </p:cNvPr>
          <p:cNvSpPr/>
          <p:nvPr/>
        </p:nvSpPr>
        <p:spPr bwMode="auto">
          <a:xfrm rot="20677047">
            <a:off x="8426738" y="3217413"/>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4" name="Parallelogram 43">
            <a:extLst>
              <a:ext uri="{FF2B5EF4-FFF2-40B4-BE49-F238E27FC236}">
                <a16:creationId xmlns:a16="http://schemas.microsoft.com/office/drawing/2014/main" id="{F85346EB-D137-2471-D82F-86803B0F0D23}"/>
              </a:ext>
            </a:extLst>
          </p:cNvPr>
          <p:cNvSpPr/>
          <p:nvPr/>
        </p:nvSpPr>
        <p:spPr bwMode="auto">
          <a:xfrm rot="20677047">
            <a:off x="8435273" y="3825209"/>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5" name="Parallelogram 44">
            <a:extLst>
              <a:ext uri="{FF2B5EF4-FFF2-40B4-BE49-F238E27FC236}">
                <a16:creationId xmlns:a16="http://schemas.microsoft.com/office/drawing/2014/main" id="{D4D3A478-57B4-C5AB-7E8B-55531AF842AE}"/>
              </a:ext>
            </a:extLst>
          </p:cNvPr>
          <p:cNvSpPr/>
          <p:nvPr/>
        </p:nvSpPr>
        <p:spPr bwMode="auto">
          <a:xfrm rot="20677047">
            <a:off x="8426737" y="4425433"/>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6" name="Parallelogram 45">
            <a:extLst>
              <a:ext uri="{FF2B5EF4-FFF2-40B4-BE49-F238E27FC236}">
                <a16:creationId xmlns:a16="http://schemas.microsoft.com/office/drawing/2014/main" id="{76A8A2A9-1A2A-A116-AF32-43A269A7CB21}"/>
              </a:ext>
            </a:extLst>
          </p:cNvPr>
          <p:cNvSpPr/>
          <p:nvPr/>
        </p:nvSpPr>
        <p:spPr bwMode="auto">
          <a:xfrm rot="20677047">
            <a:off x="8435273" y="5052276"/>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7" name="Parallelogram 46">
            <a:extLst>
              <a:ext uri="{FF2B5EF4-FFF2-40B4-BE49-F238E27FC236}">
                <a16:creationId xmlns:a16="http://schemas.microsoft.com/office/drawing/2014/main" id="{1890EDBE-A587-9A29-0BB1-75BB82B42999}"/>
              </a:ext>
            </a:extLst>
          </p:cNvPr>
          <p:cNvSpPr/>
          <p:nvPr/>
        </p:nvSpPr>
        <p:spPr bwMode="auto">
          <a:xfrm rot="20677047">
            <a:off x="8435274" y="5661533"/>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8" name="Parallelogram 47">
            <a:extLst>
              <a:ext uri="{FF2B5EF4-FFF2-40B4-BE49-F238E27FC236}">
                <a16:creationId xmlns:a16="http://schemas.microsoft.com/office/drawing/2014/main" id="{7659DB52-FB3A-ACF9-8234-660C865430BF}"/>
              </a:ext>
            </a:extLst>
          </p:cNvPr>
          <p:cNvSpPr/>
          <p:nvPr/>
        </p:nvSpPr>
        <p:spPr bwMode="auto">
          <a:xfrm rot="20677047">
            <a:off x="8426738" y="6261757"/>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59" name="TextBox 58">
            <a:extLst>
              <a:ext uri="{FF2B5EF4-FFF2-40B4-BE49-F238E27FC236}">
                <a16:creationId xmlns:a16="http://schemas.microsoft.com/office/drawing/2014/main" id="{8FED76E1-18EE-68F0-7C1E-3CB885B52B97}"/>
              </a:ext>
            </a:extLst>
          </p:cNvPr>
          <p:cNvSpPr txBox="1"/>
          <p:nvPr/>
        </p:nvSpPr>
        <p:spPr bwMode="auto">
          <a:xfrm rot="20807101">
            <a:off x="8478613" y="295941"/>
            <a:ext cx="670376" cy="2056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1</a:t>
            </a:r>
          </a:p>
        </p:txBody>
      </p:sp>
      <p:sp>
        <p:nvSpPr>
          <p:cNvPr id="61" name="TextBox 60">
            <a:extLst>
              <a:ext uri="{FF2B5EF4-FFF2-40B4-BE49-F238E27FC236}">
                <a16:creationId xmlns:a16="http://schemas.microsoft.com/office/drawing/2014/main" id="{FC325465-C33F-4E5C-C51E-568BA885AA99}"/>
              </a:ext>
            </a:extLst>
          </p:cNvPr>
          <p:cNvSpPr txBox="1"/>
          <p:nvPr/>
        </p:nvSpPr>
        <p:spPr bwMode="auto">
          <a:xfrm rot="20807101">
            <a:off x="8471160" y="916284"/>
            <a:ext cx="670376" cy="2056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2</a:t>
            </a:r>
          </a:p>
        </p:txBody>
      </p:sp>
      <p:sp>
        <p:nvSpPr>
          <p:cNvPr id="64" name="TextBox 63">
            <a:extLst>
              <a:ext uri="{FF2B5EF4-FFF2-40B4-BE49-F238E27FC236}">
                <a16:creationId xmlns:a16="http://schemas.microsoft.com/office/drawing/2014/main" id="{54A92A03-DD01-8462-BBCB-1C24CEB084B4}"/>
              </a:ext>
            </a:extLst>
          </p:cNvPr>
          <p:cNvSpPr txBox="1"/>
          <p:nvPr/>
        </p:nvSpPr>
        <p:spPr bwMode="auto">
          <a:xfrm rot="20807101">
            <a:off x="8461540" y="1536112"/>
            <a:ext cx="670376" cy="2056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3</a:t>
            </a:r>
          </a:p>
        </p:txBody>
      </p:sp>
      <p:sp>
        <p:nvSpPr>
          <p:cNvPr id="65" name="TextBox 64">
            <a:extLst>
              <a:ext uri="{FF2B5EF4-FFF2-40B4-BE49-F238E27FC236}">
                <a16:creationId xmlns:a16="http://schemas.microsoft.com/office/drawing/2014/main" id="{88EB4D71-F7CD-7930-92D5-20C7E6CDE49D}"/>
              </a:ext>
            </a:extLst>
          </p:cNvPr>
          <p:cNvSpPr txBox="1"/>
          <p:nvPr/>
        </p:nvSpPr>
        <p:spPr bwMode="auto">
          <a:xfrm rot="20807101">
            <a:off x="8478613" y="2156455"/>
            <a:ext cx="670376" cy="2056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4</a:t>
            </a:r>
          </a:p>
        </p:txBody>
      </p:sp>
      <p:sp>
        <p:nvSpPr>
          <p:cNvPr id="66" name="TextBox 65">
            <a:extLst>
              <a:ext uri="{FF2B5EF4-FFF2-40B4-BE49-F238E27FC236}">
                <a16:creationId xmlns:a16="http://schemas.microsoft.com/office/drawing/2014/main" id="{9FA7DCD0-2AA2-1718-D1FF-145C2ED0FFF6}"/>
              </a:ext>
            </a:extLst>
          </p:cNvPr>
          <p:cNvSpPr txBox="1"/>
          <p:nvPr/>
        </p:nvSpPr>
        <p:spPr bwMode="auto">
          <a:xfrm rot="20807101">
            <a:off x="8478611" y="2755818"/>
            <a:ext cx="670376" cy="2056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5</a:t>
            </a:r>
          </a:p>
        </p:txBody>
      </p:sp>
      <p:sp>
        <p:nvSpPr>
          <p:cNvPr id="67" name="TextBox 66">
            <a:extLst>
              <a:ext uri="{FF2B5EF4-FFF2-40B4-BE49-F238E27FC236}">
                <a16:creationId xmlns:a16="http://schemas.microsoft.com/office/drawing/2014/main" id="{16546CEB-5B71-DC2A-CCB7-FBF9B33498A1}"/>
              </a:ext>
            </a:extLst>
          </p:cNvPr>
          <p:cNvSpPr txBox="1"/>
          <p:nvPr/>
        </p:nvSpPr>
        <p:spPr bwMode="auto">
          <a:xfrm rot="20807101">
            <a:off x="8478611" y="3376160"/>
            <a:ext cx="670376" cy="2056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6</a:t>
            </a:r>
          </a:p>
        </p:txBody>
      </p:sp>
      <p:sp>
        <p:nvSpPr>
          <p:cNvPr id="68" name="TextBox 67">
            <a:extLst>
              <a:ext uri="{FF2B5EF4-FFF2-40B4-BE49-F238E27FC236}">
                <a16:creationId xmlns:a16="http://schemas.microsoft.com/office/drawing/2014/main" id="{10378279-08E2-DB5E-B8C7-5F2AB0C4972E}"/>
              </a:ext>
            </a:extLst>
          </p:cNvPr>
          <p:cNvSpPr txBox="1"/>
          <p:nvPr/>
        </p:nvSpPr>
        <p:spPr bwMode="auto">
          <a:xfrm rot="20807101">
            <a:off x="8478610" y="4575688"/>
            <a:ext cx="670376" cy="2056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8</a:t>
            </a:r>
          </a:p>
        </p:txBody>
      </p:sp>
      <p:sp>
        <p:nvSpPr>
          <p:cNvPr id="69" name="TextBox 68">
            <a:extLst>
              <a:ext uri="{FF2B5EF4-FFF2-40B4-BE49-F238E27FC236}">
                <a16:creationId xmlns:a16="http://schemas.microsoft.com/office/drawing/2014/main" id="{61C60CF1-6B7D-08E7-8DEE-96AD98CBC21D}"/>
              </a:ext>
            </a:extLst>
          </p:cNvPr>
          <p:cNvSpPr txBox="1"/>
          <p:nvPr/>
        </p:nvSpPr>
        <p:spPr bwMode="auto">
          <a:xfrm rot="20807101">
            <a:off x="8475060" y="5210345"/>
            <a:ext cx="670376" cy="2056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9</a:t>
            </a:r>
          </a:p>
        </p:txBody>
      </p:sp>
      <p:sp>
        <p:nvSpPr>
          <p:cNvPr id="70" name="TextBox 69">
            <a:extLst>
              <a:ext uri="{FF2B5EF4-FFF2-40B4-BE49-F238E27FC236}">
                <a16:creationId xmlns:a16="http://schemas.microsoft.com/office/drawing/2014/main" id="{3AE0F251-A22C-2DEA-5560-2B3C13440D6D}"/>
              </a:ext>
            </a:extLst>
          </p:cNvPr>
          <p:cNvSpPr txBox="1"/>
          <p:nvPr/>
        </p:nvSpPr>
        <p:spPr bwMode="auto">
          <a:xfrm rot="20807101">
            <a:off x="8446821" y="5822569"/>
            <a:ext cx="748923" cy="2056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10</a:t>
            </a:r>
          </a:p>
        </p:txBody>
      </p:sp>
      <p:sp>
        <p:nvSpPr>
          <p:cNvPr id="71" name="TextBox 70">
            <a:extLst>
              <a:ext uri="{FF2B5EF4-FFF2-40B4-BE49-F238E27FC236}">
                <a16:creationId xmlns:a16="http://schemas.microsoft.com/office/drawing/2014/main" id="{90E151BC-D19D-4C26-19C0-10B106B44707}"/>
              </a:ext>
            </a:extLst>
          </p:cNvPr>
          <p:cNvSpPr txBox="1"/>
          <p:nvPr/>
        </p:nvSpPr>
        <p:spPr bwMode="auto">
          <a:xfrm rot="20807101">
            <a:off x="8478609" y="4004631"/>
            <a:ext cx="670376" cy="2056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7</a:t>
            </a:r>
          </a:p>
        </p:txBody>
      </p:sp>
      <p:sp>
        <p:nvSpPr>
          <p:cNvPr id="72" name="TextBox 71">
            <a:extLst>
              <a:ext uri="{FF2B5EF4-FFF2-40B4-BE49-F238E27FC236}">
                <a16:creationId xmlns:a16="http://schemas.microsoft.com/office/drawing/2014/main" id="{2A462AD1-8D49-736E-310D-BAC05FD2D5B0}"/>
              </a:ext>
            </a:extLst>
          </p:cNvPr>
          <p:cNvSpPr txBox="1"/>
          <p:nvPr/>
        </p:nvSpPr>
        <p:spPr bwMode="auto">
          <a:xfrm rot="20807101">
            <a:off x="8446820" y="6423804"/>
            <a:ext cx="748923" cy="2056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11</a:t>
            </a:r>
          </a:p>
        </p:txBody>
      </p:sp>
      <p:cxnSp>
        <p:nvCxnSpPr>
          <p:cNvPr id="73" name="Straight Connector 72">
            <a:extLst>
              <a:ext uri="{FF2B5EF4-FFF2-40B4-BE49-F238E27FC236}">
                <a16:creationId xmlns:a16="http://schemas.microsoft.com/office/drawing/2014/main" id="{94B35FB7-247F-BE69-69AD-327700F0DD7A}"/>
              </a:ext>
            </a:extLst>
          </p:cNvPr>
          <p:cNvCxnSpPr>
            <a:cxnSpLocks/>
          </p:cNvCxnSpPr>
          <p:nvPr/>
        </p:nvCxnSpPr>
        <p:spPr bwMode="auto">
          <a:xfrm>
            <a:off x="395536" y="6202386"/>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Rectangle 3" descr="Rectangle: Click to edit Master text styles&#10;Second level&#10;Third level&#10;Fourth level&#10;Fifth level">
            <a:extLst>
              <a:ext uri="{FF2B5EF4-FFF2-40B4-BE49-F238E27FC236}">
                <a16:creationId xmlns:a16="http://schemas.microsoft.com/office/drawing/2014/main" id="{129F8685-5EE1-1705-18D9-471F269D30D3}"/>
              </a:ext>
            </a:extLst>
          </p:cNvPr>
          <p:cNvSpPr txBox="1">
            <a:spLocks noChangeArrowheads="1"/>
          </p:cNvSpPr>
          <p:nvPr/>
        </p:nvSpPr>
        <p:spPr>
          <a:xfrm>
            <a:off x="311708" y="4574090"/>
            <a:ext cx="3384376" cy="29979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Grasp basic graph theory and traversal techniques.</a:t>
            </a:r>
            <a:endParaRPr lang="en-AU" sz="1200" kern="0" dirty="0"/>
          </a:p>
        </p:txBody>
      </p:sp>
      <p:sp>
        <p:nvSpPr>
          <p:cNvPr id="4" name="Rectangle 3" descr="Rectangle: Click to edit Master text styles&#10;Second level&#10;Third level&#10;Fourth level&#10;Fifth level">
            <a:extLst>
              <a:ext uri="{FF2B5EF4-FFF2-40B4-BE49-F238E27FC236}">
                <a16:creationId xmlns:a16="http://schemas.microsoft.com/office/drawing/2014/main" id="{C314B493-B645-B819-53F7-949A3D5EC73C}"/>
              </a:ext>
            </a:extLst>
          </p:cNvPr>
          <p:cNvSpPr txBox="1">
            <a:spLocks noChangeArrowheads="1"/>
          </p:cNvSpPr>
          <p:nvPr/>
        </p:nvSpPr>
        <p:spPr>
          <a:xfrm>
            <a:off x="311708" y="5183807"/>
            <a:ext cx="3384376" cy="368052"/>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Dive into advanced graph algorithms, including shortest path methods.</a:t>
            </a:r>
            <a:endParaRPr lang="en-AU" sz="1200" kern="0" dirty="0"/>
          </a:p>
        </p:txBody>
      </p:sp>
      <p:sp>
        <p:nvSpPr>
          <p:cNvPr id="8" name="Rectangle 3" descr="Rectangle: Click to edit Master text styles&#10;Second level&#10;Third level&#10;Fourth level&#10;Fifth level">
            <a:extLst>
              <a:ext uri="{FF2B5EF4-FFF2-40B4-BE49-F238E27FC236}">
                <a16:creationId xmlns:a16="http://schemas.microsoft.com/office/drawing/2014/main" id="{A22A938A-A246-1E20-BFAB-B1971569B2F4}"/>
              </a:ext>
            </a:extLst>
          </p:cNvPr>
          <p:cNvSpPr txBox="1">
            <a:spLocks noChangeArrowheads="1"/>
          </p:cNvSpPr>
          <p:nvPr/>
        </p:nvSpPr>
        <p:spPr>
          <a:xfrm>
            <a:off x="317867" y="5778404"/>
            <a:ext cx="3384376" cy="299794"/>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Study string matching and pattern searching techniques.</a:t>
            </a:r>
            <a:endParaRPr lang="en-AU" sz="1200" kern="0" dirty="0"/>
          </a:p>
        </p:txBody>
      </p:sp>
      <p:sp>
        <p:nvSpPr>
          <p:cNvPr id="10" name="Rectangle 3" descr="Rectangle: Click to edit Master text styles&#10;Second level&#10;Third level&#10;Fourth level&#10;Fifth level">
            <a:extLst>
              <a:ext uri="{FF2B5EF4-FFF2-40B4-BE49-F238E27FC236}">
                <a16:creationId xmlns:a16="http://schemas.microsoft.com/office/drawing/2014/main" id="{020301F2-4095-2B5B-7A53-52620F888B93}"/>
              </a:ext>
            </a:extLst>
          </p:cNvPr>
          <p:cNvSpPr txBox="1">
            <a:spLocks noChangeArrowheads="1"/>
          </p:cNvSpPr>
          <p:nvPr/>
        </p:nvSpPr>
        <p:spPr>
          <a:xfrm>
            <a:off x="311708" y="6401145"/>
            <a:ext cx="3384376" cy="352616"/>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Investigate dynamic programming and other sophisticated algorithm strategies.</a:t>
            </a:r>
            <a:endParaRPr lang="en-AU" sz="1200" kern="0" dirty="0"/>
          </a:p>
        </p:txBody>
      </p:sp>
    </p:spTree>
    <p:extLst>
      <p:ext uri="{BB962C8B-B14F-4D97-AF65-F5344CB8AC3E}">
        <p14:creationId xmlns:p14="http://schemas.microsoft.com/office/powerpoint/2010/main" val="340395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nodePh="1">
                                  <p:stCondLst>
                                    <p:cond delay="0"/>
                                  </p:stCondLst>
                                  <p:endCondLst>
                                    <p:cond evt="begin" delay="0">
                                      <p:tn val="29"/>
                                    </p:cond>
                                  </p:end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 Selection Sort: Pseudo Code</a:t>
            </a:r>
          </a:p>
        </p:txBody>
      </p:sp>
      <p:sp>
        <p:nvSpPr>
          <p:cNvPr id="8" name="TextBox 7"/>
          <p:cNvSpPr txBox="1"/>
          <p:nvPr/>
        </p:nvSpPr>
        <p:spPr>
          <a:xfrm>
            <a:off x="558612" y="2553831"/>
            <a:ext cx="7366188" cy="2246769"/>
          </a:xfrm>
          <a:prstGeom prst="rect">
            <a:avLst/>
          </a:prstGeom>
          <a:noFill/>
        </p:spPr>
        <p:txBody>
          <a:bodyPr wrap="square" rtlCol="0">
            <a:spAutoFit/>
          </a:bodyPr>
          <a:lstStyle/>
          <a:p>
            <a:r>
              <a:rPr lang="en-US" sz="2000" b="1" dirty="0">
                <a:latin typeface="Consolas" pitchFamily="49" charset="0"/>
                <a:cs typeface="Consolas" pitchFamily="49" charset="0"/>
              </a:rPr>
              <a:t>function </a:t>
            </a:r>
            <a:r>
              <a:rPr lang="en-US" sz="2000" b="1" dirty="0" err="1">
                <a:latin typeface="Consolas" pitchFamily="49" charset="0"/>
                <a:cs typeface="Consolas" pitchFamily="49" charset="0"/>
              </a:rPr>
              <a:t>selection_sort</a:t>
            </a:r>
            <a:r>
              <a:rPr lang="en-US" sz="2000" b="1" dirty="0">
                <a:latin typeface="Consolas" pitchFamily="49" charset="0"/>
                <a:cs typeface="Consolas" pitchFamily="49" charset="0"/>
              </a:rPr>
              <a:t>(A):</a:t>
            </a:r>
          </a:p>
          <a:p>
            <a:r>
              <a:rPr lang="en-US" sz="2000" dirty="0">
                <a:solidFill>
                  <a:schemeClr val="bg2">
                    <a:lumMod val="50000"/>
                  </a:schemeClr>
                </a:solidFill>
                <a:latin typeface="Consolas" pitchFamily="49" charset="0"/>
                <a:cs typeface="Consolas" pitchFamily="49" charset="0"/>
              </a:rPr>
              <a:t>   // Input: Unsorted List </a:t>
            </a:r>
          </a:p>
          <a:p>
            <a:r>
              <a:rPr lang="en-US" sz="2000" dirty="0">
                <a:solidFill>
                  <a:schemeClr val="bg2">
                    <a:lumMod val="50000"/>
                  </a:schemeClr>
                </a:solidFill>
                <a:latin typeface="Consolas" pitchFamily="49" charset="0"/>
                <a:cs typeface="Consolas" pitchFamily="49" charset="0"/>
              </a:rPr>
              <a:t>   // Output: Sorted List </a:t>
            </a:r>
          </a:p>
          <a:p>
            <a:r>
              <a:rPr lang="en-US" sz="2000" dirty="0">
                <a:latin typeface="Consolas" pitchFamily="49" charset="0"/>
                <a:cs typeface="Consolas" pitchFamily="49" charset="0"/>
              </a:rPr>
              <a:t>   n = </a:t>
            </a:r>
            <a:r>
              <a:rPr lang="en-US" sz="2000" dirty="0" err="1">
                <a:latin typeface="Consolas" pitchFamily="49" charset="0"/>
                <a:cs typeface="Consolas" pitchFamily="49" charset="0"/>
              </a:rPr>
              <a:t>A.length</a:t>
            </a:r>
            <a:r>
              <a:rPr lang="en-US" sz="2000" dirty="0">
                <a:latin typeface="Consolas" pitchFamily="49" charset="0"/>
                <a:cs typeface="Consolas" pitchFamily="49" charset="0"/>
              </a:rPr>
              <a:t>  </a:t>
            </a:r>
          </a:p>
          <a:p>
            <a:r>
              <a:rPr lang="en-US" sz="2000" dirty="0">
                <a:latin typeface="Consolas" pitchFamily="49" charset="0"/>
                <a:cs typeface="Consolas" pitchFamily="49" charset="0"/>
              </a:rPr>
              <a:t>   for </a:t>
            </a:r>
            <a:r>
              <a:rPr lang="en-US" sz="2000" dirty="0" err="1">
                <a:latin typeface="Consolas" pitchFamily="49" charset="0"/>
                <a:cs typeface="Consolas" pitchFamily="49" charset="0"/>
              </a:rPr>
              <a:t>i</a:t>
            </a:r>
            <a:r>
              <a:rPr lang="en-US" sz="2000" dirty="0">
                <a:latin typeface="Consolas" pitchFamily="49" charset="0"/>
                <a:cs typeface="Consolas" pitchFamily="49" charset="0"/>
              </a:rPr>
              <a:t> = 0 to n-2:</a:t>
            </a:r>
          </a:p>
          <a:p>
            <a:r>
              <a:rPr lang="en-US" sz="2000" dirty="0">
                <a:latin typeface="Consolas" pitchFamily="49" charset="0"/>
                <a:cs typeface="Consolas" pitchFamily="49" charset="0"/>
              </a:rPr>
              <a:t>      min = </a:t>
            </a:r>
            <a:r>
              <a:rPr lang="en-US" sz="2000" dirty="0" err="1">
                <a:latin typeface="Consolas" pitchFamily="49" charset="0"/>
                <a:cs typeface="Consolas" pitchFamily="49" charset="0"/>
              </a:rPr>
              <a:t>argmin</a:t>
            </a:r>
            <a:r>
              <a:rPr lang="en-US" sz="2000" dirty="0">
                <a:latin typeface="Consolas" pitchFamily="49" charset="0"/>
                <a:cs typeface="Consolas" pitchFamily="49" charset="0"/>
              </a:rPr>
              <a:t>(A[i:n-1])</a:t>
            </a:r>
          </a:p>
          <a:p>
            <a:r>
              <a:rPr lang="en-US" sz="2000" dirty="0">
                <a:latin typeface="Consolas" pitchFamily="49" charset="0"/>
                <a:cs typeface="Consolas" pitchFamily="49" charset="0"/>
              </a:rPr>
              <a:t>      swap A[i] with A[min]</a:t>
            </a:r>
          </a:p>
        </p:txBody>
      </p:sp>
      <p:sp>
        <p:nvSpPr>
          <p:cNvPr id="4" name="TextBox 3"/>
          <p:cNvSpPr txBox="1"/>
          <p:nvPr/>
        </p:nvSpPr>
        <p:spPr bwMode="auto">
          <a:xfrm>
            <a:off x="6372200" y="6597352"/>
            <a:ext cx="1133644"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Selection Sort</a:t>
            </a:r>
          </a:p>
        </p:txBody>
      </p:sp>
    </p:spTree>
    <p:extLst>
      <p:ext uri="{BB962C8B-B14F-4D97-AF65-F5344CB8AC3E}">
        <p14:creationId xmlns:p14="http://schemas.microsoft.com/office/powerpoint/2010/main" val="2633420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Selection Sort: Another Example</a:t>
            </a:r>
          </a:p>
        </p:txBody>
      </p:sp>
      <p:grpSp>
        <p:nvGrpSpPr>
          <p:cNvPr id="28" name="Group 27"/>
          <p:cNvGrpSpPr/>
          <p:nvPr/>
        </p:nvGrpSpPr>
        <p:grpSpPr>
          <a:xfrm>
            <a:off x="2971800" y="1828800"/>
            <a:ext cx="2667000" cy="533400"/>
            <a:chOff x="571500" y="4343400"/>
            <a:chExt cx="2667000" cy="533400"/>
          </a:xfrm>
        </p:grpSpPr>
        <p:sp>
          <p:nvSpPr>
            <p:cNvPr id="23" name="Rectangle 22"/>
            <p:cNvSpPr/>
            <p:nvPr/>
          </p:nvSpPr>
          <p:spPr>
            <a:xfrm>
              <a:off x="571500" y="43434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53</a:t>
              </a:r>
            </a:p>
          </p:txBody>
        </p:sp>
        <p:sp>
          <p:nvSpPr>
            <p:cNvPr id="24" name="Rectangle 23"/>
            <p:cNvSpPr/>
            <p:nvPr/>
          </p:nvSpPr>
          <p:spPr>
            <a:xfrm>
              <a:off x="1104900" y="43434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25" name="Rectangle 24"/>
            <p:cNvSpPr/>
            <p:nvPr/>
          </p:nvSpPr>
          <p:spPr>
            <a:xfrm>
              <a:off x="1638300" y="43434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13</a:t>
              </a:r>
            </a:p>
          </p:txBody>
        </p:sp>
        <p:sp>
          <p:nvSpPr>
            <p:cNvPr id="26" name="Rectangle 25"/>
            <p:cNvSpPr/>
            <p:nvPr/>
          </p:nvSpPr>
          <p:spPr>
            <a:xfrm>
              <a:off x="2171700" y="43434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22</a:t>
              </a:r>
            </a:p>
          </p:txBody>
        </p:sp>
        <p:sp>
          <p:nvSpPr>
            <p:cNvPr id="27" name="Rectangle 26"/>
            <p:cNvSpPr/>
            <p:nvPr/>
          </p:nvSpPr>
          <p:spPr>
            <a:xfrm>
              <a:off x="2705100" y="4343400"/>
              <a:ext cx="533400" cy="533400"/>
            </a:xfrm>
            <a:prstGeom prst="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grpSp>
      <p:grpSp>
        <p:nvGrpSpPr>
          <p:cNvPr id="30" name="Group 29"/>
          <p:cNvGrpSpPr/>
          <p:nvPr/>
        </p:nvGrpSpPr>
        <p:grpSpPr>
          <a:xfrm>
            <a:off x="2971800" y="2895600"/>
            <a:ext cx="2667000" cy="533400"/>
            <a:chOff x="571500" y="4343400"/>
            <a:chExt cx="2667000" cy="533400"/>
          </a:xfrm>
        </p:grpSpPr>
        <p:sp>
          <p:nvSpPr>
            <p:cNvPr id="31" name="Rectangle 30"/>
            <p:cNvSpPr/>
            <p:nvPr/>
          </p:nvSpPr>
          <p:spPr>
            <a:xfrm>
              <a:off x="571500" y="4343400"/>
              <a:ext cx="533400" cy="533400"/>
            </a:xfrm>
            <a:prstGeom prst="rect">
              <a:avLst/>
            </a:prstGeom>
            <a:pattFill prst="wdUpDiag">
              <a:fgClr>
                <a:schemeClr val="lt1"/>
              </a:fgClr>
              <a:bgClr>
                <a:schemeClr val="accent6">
                  <a:lumMod val="40000"/>
                  <a:lumOff val="60000"/>
                </a:schemeClr>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32" name="Rectangle 31"/>
            <p:cNvSpPr/>
            <p:nvPr/>
          </p:nvSpPr>
          <p:spPr>
            <a:xfrm>
              <a:off x="1104900" y="43434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33" name="Rectangle 32"/>
            <p:cNvSpPr/>
            <p:nvPr/>
          </p:nvSpPr>
          <p:spPr>
            <a:xfrm>
              <a:off x="1638300" y="4343400"/>
              <a:ext cx="533400" cy="533400"/>
            </a:xfrm>
            <a:prstGeom prst="rect">
              <a:avLst/>
            </a:prstGeom>
            <a:solidFill>
              <a:srgbClr val="B7E776"/>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13</a:t>
              </a:r>
            </a:p>
          </p:txBody>
        </p:sp>
        <p:sp>
          <p:nvSpPr>
            <p:cNvPr id="34" name="Rectangle 33"/>
            <p:cNvSpPr/>
            <p:nvPr/>
          </p:nvSpPr>
          <p:spPr>
            <a:xfrm>
              <a:off x="2171700" y="43434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22</a:t>
              </a:r>
            </a:p>
          </p:txBody>
        </p:sp>
        <p:sp>
          <p:nvSpPr>
            <p:cNvPr id="35" name="Rectangle 34"/>
            <p:cNvSpPr/>
            <p:nvPr/>
          </p:nvSpPr>
          <p:spPr>
            <a:xfrm>
              <a:off x="2705100" y="43434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53</a:t>
              </a:r>
            </a:p>
          </p:txBody>
        </p:sp>
      </p:grpSp>
      <p:cxnSp>
        <p:nvCxnSpPr>
          <p:cNvPr id="37" name="Curved Connector 36"/>
          <p:cNvCxnSpPr>
            <a:stCxn id="27" idx="2"/>
            <a:endCxn id="23" idx="2"/>
          </p:cNvCxnSpPr>
          <p:nvPr/>
        </p:nvCxnSpPr>
        <p:spPr>
          <a:xfrm rot="5400000">
            <a:off x="4305300" y="1295400"/>
            <a:ext cx="12700" cy="2133600"/>
          </a:xfrm>
          <a:prstGeom prst="curved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Curved Connector 38"/>
          <p:cNvCxnSpPr>
            <a:stCxn id="33" idx="2"/>
            <a:endCxn id="32" idx="2"/>
          </p:cNvCxnSpPr>
          <p:nvPr/>
        </p:nvCxnSpPr>
        <p:spPr>
          <a:xfrm rot="5400000">
            <a:off x="4038600" y="3162300"/>
            <a:ext cx="12700" cy="533400"/>
          </a:xfrm>
          <a:prstGeom prst="curved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2971800" y="3962400"/>
            <a:ext cx="2667000" cy="533400"/>
            <a:chOff x="571500" y="4343400"/>
            <a:chExt cx="2667000" cy="533400"/>
          </a:xfrm>
        </p:grpSpPr>
        <p:sp>
          <p:nvSpPr>
            <p:cNvPr id="41" name="Rectangle 40"/>
            <p:cNvSpPr/>
            <p:nvPr/>
          </p:nvSpPr>
          <p:spPr>
            <a:xfrm>
              <a:off x="571500" y="4343400"/>
              <a:ext cx="533400" cy="533400"/>
            </a:xfrm>
            <a:prstGeom prst="rect">
              <a:avLst/>
            </a:prstGeom>
            <a:pattFill prst="wdUpDiag">
              <a:fgClr>
                <a:schemeClr val="lt1"/>
              </a:fgClr>
              <a:bgClr>
                <a:schemeClr val="accent6">
                  <a:lumMod val="40000"/>
                  <a:lumOff val="60000"/>
                </a:schemeClr>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42" name="Rectangle 41"/>
            <p:cNvSpPr/>
            <p:nvPr/>
          </p:nvSpPr>
          <p:spPr>
            <a:xfrm>
              <a:off x="1104900" y="4343400"/>
              <a:ext cx="533400" cy="533400"/>
            </a:xfrm>
            <a:prstGeom prst="rect">
              <a:avLst/>
            </a:prstGeom>
            <a:pattFill prst="wdUpDiag">
              <a:fgClr>
                <a:schemeClr val="lt1"/>
              </a:fgClr>
              <a:bgClr>
                <a:schemeClr val="accent6">
                  <a:lumMod val="40000"/>
                  <a:lumOff val="60000"/>
                </a:schemeClr>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13</a:t>
              </a:r>
            </a:p>
          </p:txBody>
        </p:sp>
        <p:sp>
          <p:nvSpPr>
            <p:cNvPr id="43" name="Rectangle 42"/>
            <p:cNvSpPr/>
            <p:nvPr/>
          </p:nvSpPr>
          <p:spPr>
            <a:xfrm>
              <a:off x="1638300" y="4343400"/>
              <a:ext cx="533400" cy="53340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44" name="Rectangle 43"/>
            <p:cNvSpPr/>
            <p:nvPr/>
          </p:nvSpPr>
          <p:spPr>
            <a:xfrm>
              <a:off x="2171700" y="4343400"/>
              <a:ext cx="533400" cy="533400"/>
            </a:xfrm>
            <a:prstGeom prst="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22</a:t>
              </a:r>
            </a:p>
          </p:txBody>
        </p:sp>
        <p:sp>
          <p:nvSpPr>
            <p:cNvPr id="45" name="Rectangle 44"/>
            <p:cNvSpPr/>
            <p:nvPr/>
          </p:nvSpPr>
          <p:spPr>
            <a:xfrm>
              <a:off x="2705100" y="43434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53</a:t>
              </a:r>
            </a:p>
          </p:txBody>
        </p:sp>
      </p:grpSp>
      <p:cxnSp>
        <p:nvCxnSpPr>
          <p:cNvPr id="47" name="Curved Connector 46"/>
          <p:cNvCxnSpPr>
            <a:stCxn id="44" idx="2"/>
            <a:endCxn id="43" idx="2"/>
          </p:cNvCxnSpPr>
          <p:nvPr/>
        </p:nvCxnSpPr>
        <p:spPr>
          <a:xfrm rot="5400000">
            <a:off x="4572000" y="4229100"/>
            <a:ext cx="12700" cy="533400"/>
          </a:xfrm>
          <a:prstGeom prst="curved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48" name="Group 47"/>
          <p:cNvGrpSpPr/>
          <p:nvPr/>
        </p:nvGrpSpPr>
        <p:grpSpPr>
          <a:xfrm>
            <a:off x="2971800" y="5029200"/>
            <a:ext cx="2667000" cy="533400"/>
            <a:chOff x="571500" y="4343400"/>
            <a:chExt cx="2667000" cy="533400"/>
          </a:xfrm>
        </p:grpSpPr>
        <p:sp>
          <p:nvSpPr>
            <p:cNvPr id="49" name="Rectangle 48"/>
            <p:cNvSpPr/>
            <p:nvPr/>
          </p:nvSpPr>
          <p:spPr>
            <a:xfrm>
              <a:off x="571500" y="4343400"/>
              <a:ext cx="533400" cy="533400"/>
            </a:xfrm>
            <a:prstGeom prst="rect">
              <a:avLst/>
            </a:prstGeom>
            <a:pattFill prst="wdUpDiag">
              <a:fgClr>
                <a:schemeClr val="lt1"/>
              </a:fgClr>
              <a:bgClr>
                <a:schemeClr val="accent6">
                  <a:lumMod val="40000"/>
                  <a:lumOff val="60000"/>
                </a:schemeClr>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50" name="Rectangle 49"/>
            <p:cNvSpPr/>
            <p:nvPr/>
          </p:nvSpPr>
          <p:spPr>
            <a:xfrm>
              <a:off x="1104900" y="4343400"/>
              <a:ext cx="533400" cy="533400"/>
            </a:xfrm>
            <a:prstGeom prst="rect">
              <a:avLst/>
            </a:prstGeom>
            <a:pattFill prst="wdUpDiag">
              <a:fgClr>
                <a:schemeClr val="lt1"/>
              </a:fgClr>
              <a:bgClr>
                <a:schemeClr val="accent6">
                  <a:lumMod val="40000"/>
                  <a:lumOff val="60000"/>
                </a:schemeClr>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13</a:t>
              </a:r>
            </a:p>
          </p:txBody>
        </p:sp>
        <p:sp>
          <p:nvSpPr>
            <p:cNvPr id="51" name="Rectangle 50"/>
            <p:cNvSpPr/>
            <p:nvPr/>
          </p:nvSpPr>
          <p:spPr>
            <a:xfrm>
              <a:off x="1638300" y="4343400"/>
              <a:ext cx="533400" cy="533400"/>
            </a:xfrm>
            <a:prstGeom prst="rect">
              <a:avLst/>
            </a:prstGeom>
            <a:pattFill prst="wdUpDiag">
              <a:fgClr>
                <a:schemeClr val="bg1"/>
              </a:fgClr>
              <a:bgClr>
                <a:schemeClr val="accent6">
                  <a:lumMod val="40000"/>
                  <a:lumOff val="60000"/>
                </a:schemeClr>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22</a:t>
              </a:r>
            </a:p>
          </p:txBody>
        </p:sp>
        <p:sp>
          <p:nvSpPr>
            <p:cNvPr id="52" name="Rectangle 51"/>
            <p:cNvSpPr/>
            <p:nvPr/>
          </p:nvSpPr>
          <p:spPr>
            <a:xfrm>
              <a:off x="2171700" y="4343400"/>
              <a:ext cx="533400" cy="533400"/>
            </a:xfrm>
            <a:prstGeom prst="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53" name="Rectangle 52"/>
            <p:cNvSpPr/>
            <p:nvPr/>
          </p:nvSpPr>
          <p:spPr>
            <a:xfrm>
              <a:off x="2705100" y="43434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53</a:t>
              </a:r>
            </a:p>
          </p:txBody>
        </p:sp>
      </p:grpSp>
      <p:grpSp>
        <p:nvGrpSpPr>
          <p:cNvPr id="57" name="Group 56"/>
          <p:cNvGrpSpPr/>
          <p:nvPr/>
        </p:nvGrpSpPr>
        <p:grpSpPr>
          <a:xfrm>
            <a:off x="2971800" y="6019800"/>
            <a:ext cx="2667000" cy="533400"/>
            <a:chOff x="571500" y="4343400"/>
            <a:chExt cx="2667000" cy="533400"/>
          </a:xfrm>
        </p:grpSpPr>
        <p:sp>
          <p:nvSpPr>
            <p:cNvPr id="58" name="Rectangle 57"/>
            <p:cNvSpPr/>
            <p:nvPr/>
          </p:nvSpPr>
          <p:spPr>
            <a:xfrm>
              <a:off x="571500" y="4343400"/>
              <a:ext cx="533400" cy="533400"/>
            </a:xfrm>
            <a:prstGeom prst="rect">
              <a:avLst/>
            </a:prstGeom>
            <a:pattFill prst="wdUpDiag">
              <a:fgClr>
                <a:schemeClr val="lt1"/>
              </a:fgClr>
              <a:bgClr>
                <a:schemeClr val="accent6">
                  <a:lumMod val="40000"/>
                  <a:lumOff val="60000"/>
                </a:schemeClr>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59" name="Rectangle 58"/>
            <p:cNvSpPr/>
            <p:nvPr/>
          </p:nvSpPr>
          <p:spPr>
            <a:xfrm>
              <a:off x="1104900" y="4343400"/>
              <a:ext cx="533400" cy="533400"/>
            </a:xfrm>
            <a:prstGeom prst="rect">
              <a:avLst/>
            </a:prstGeom>
            <a:pattFill prst="wdUpDiag">
              <a:fgClr>
                <a:schemeClr val="lt1"/>
              </a:fgClr>
              <a:bgClr>
                <a:schemeClr val="accent6">
                  <a:lumMod val="40000"/>
                  <a:lumOff val="60000"/>
                </a:schemeClr>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13</a:t>
              </a:r>
            </a:p>
          </p:txBody>
        </p:sp>
        <p:sp>
          <p:nvSpPr>
            <p:cNvPr id="60" name="Rectangle 59"/>
            <p:cNvSpPr/>
            <p:nvPr/>
          </p:nvSpPr>
          <p:spPr>
            <a:xfrm>
              <a:off x="1638300" y="4343400"/>
              <a:ext cx="533400" cy="533400"/>
            </a:xfrm>
            <a:prstGeom prst="rect">
              <a:avLst/>
            </a:prstGeom>
            <a:pattFill prst="wdUpDiag">
              <a:fgClr>
                <a:schemeClr val="bg1"/>
              </a:fgClr>
              <a:bgClr>
                <a:schemeClr val="accent6">
                  <a:lumMod val="40000"/>
                  <a:lumOff val="60000"/>
                </a:schemeClr>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22</a:t>
              </a:r>
            </a:p>
          </p:txBody>
        </p:sp>
        <p:sp>
          <p:nvSpPr>
            <p:cNvPr id="61" name="Rectangle 60"/>
            <p:cNvSpPr/>
            <p:nvPr/>
          </p:nvSpPr>
          <p:spPr>
            <a:xfrm>
              <a:off x="2171700" y="4343400"/>
              <a:ext cx="533400" cy="533400"/>
            </a:xfrm>
            <a:prstGeom prst="rect">
              <a:avLst/>
            </a:prstGeom>
            <a:pattFill prst="wdUpDiag">
              <a:fgClr>
                <a:schemeClr val="bg1"/>
              </a:fgClr>
              <a:bgClr>
                <a:schemeClr val="accent6">
                  <a:lumMod val="40000"/>
                  <a:lumOff val="60000"/>
                </a:schemeClr>
              </a:bgClr>
            </a:patt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62" name="Rectangle 61"/>
            <p:cNvSpPr/>
            <p:nvPr/>
          </p:nvSpPr>
          <p:spPr>
            <a:xfrm>
              <a:off x="2705100" y="43434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53</a:t>
              </a:r>
            </a:p>
          </p:txBody>
        </p:sp>
      </p:grpSp>
      <p:sp>
        <p:nvSpPr>
          <p:cNvPr id="63" name="TextBox 62"/>
          <p:cNvSpPr txBox="1"/>
          <p:nvPr/>
        </p:nvSpPr>
        <p:spPr>
          <a:xfrm>
            <a:off x="5105400" y="1447800"/>
            <a:ext cx="556613" cy="369332"/>
          </a:xfrm>
          <a:prstGeom prst="rect">
            <a:avLst/>
          </a:prstGeom>
          <a:noFill/>
        </p:spPr>
        <p:txBody>
          <a:bodyPr wrap="none" rtlCol="0">
            <a:spAutoFit/>
          </a:bodyPr>
          <a:lstStyle/>
          <a:p>
            <a:r>
              <a:rPr lang="en-US" dirty="0">
                <a:solidFill>
                  <a:schemeClr val="accent1"/>
                </a:solidFill>
              </a:rPr>
              <a:t>min</a:t>
            </a:r>
          </a:p>
        </p:txBody>
      </p:sp>
      <p:sp>
        <p:nvSpPr>
          <p:cNvPr id="64" name="TextBox 63"/>
          <p:cNvSpPr txBox="1"/>
          <p:nvPr/>
        </p:nvSpPr>
        <p:spPr>
          <a:xfrm>
            <a:off x="5943600" y="6019800"/>
            <a:ext cx="1752600" cy="461665"/>
          </a:xfrm>
          <a:prstGeom prst="rect">
            <a:avLst/>
          </a:prstGeom>
          <a:noFill/>
        </p:spPr>
        <p:txBody>
          <a:bodyPr wrap="square" rtlCol="0">
            <a:spAutoFit/>
          </a:bodyPr>
          <a:lstStyle/>
          <a:p>
            <a:r>
              <a:rPr lang="en-US" sz="2400" b="1" dirty="0">
                <a:solidFill>
                  <a:srgbClr val="3366FF"/>
                </a:solidFill>
              </a:rPr>
              <a:t>SORTED</a:t>
            </a:r>
          </a:p>
        </p:txBody>
      </p:sp>
      <p:sp>
        <p:nvSpPr>
          <p:cNvPr id="38" name="TextBox 37"/>
          <p:cNvSpPr txBox="1"/>
          <p:nvPr/>
        </p:nvSpPr>
        <p:spPr bwMode="auto">
          <a:xfrm>
            <a:off x="6372200" y="6597352"/>
            <a:ext cx="1133644"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Selection Sort</a:t>
            </a:r>
          </a:p>
        </p:txBody>
      </p:sp>
    </p:spTree>
    <p:extLst>
      <p:ext uri="{BB962C8B-B14F-4D97-AF65-F5344CB8AC3E}">
        <p14:creationId xmlns:p14="http://schemas.microsoft.com/office/powerpoint/2010/main" val="741124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Selection Sort: Analysis</a:t>
            </a:r>
          </a:p>
        </p:txBody>
      </p:sp>
      <p:sp>
        <p:nvSpPr>
          <p:cNvPr id="3" name="Content Placeholder 2"/>
          <p:cNvSpPr>
            <a:spLocks noGrp="1"/>
          </p:cNvSpPr>
          <p:nvPr>
            <p:ph idx="1"/>
          </p:nvPr>
        </p:nvSpPr>
        <p:spPr>
          <a:xfrm>
            <a:off x="395536" y="1052736"/>
            <a:ext cx="8229600" cy="5029200"/>
          </a:xfrm>
        </p:spPr>
        <p:txBody>
          <a:bodyPr>
            <a:normAutofit lnSpcReduction="10000"/>
          </a:bodyPr>
          <a:lstStyle/>
          <a:p>
            <a:r>
              <a:rPr lang="en-US" dirty="0"/>
              <a:t>Divides input array into two logical parts</a:t>
            </a:r>
          </a:p>
          <a:p>
            <a:pPr lvl="1"/>
            <a:r>
              <a:rPr lang="en-US" dirty="0"/>
              <a:t>elements already sorted</a:t>
            </a:r>
          </a:p>
          <a:p>
            <a:pPr lvl="1"/>
            <a:r>
              <a:rPr lang="en-US" dirty="0"/>
              <a:t>elements that still need to be sorted</a:t>
            </a:r>
          </a:p>
          <a:p>
            <a:r>
              <a:rPr lang="en-US" i="1" dirty="0"/>
              <a:t>Selects</a:t>
            </a:r>
            <a:r>
              <a:rPr lang="en-US" dirty="0"/>
              <a:t> the smallest element of the array and places it at index 0, then </a:t>
            </a:r>
            <a:r>
              <a:rPr lang="en-US" i="1" dirty="0"/>
              <a:t>selects</a:t>
            </a:r>
            <a:r>
              <a:rPr lang="en-US" dirty="0"/>
              <a:t> the second smallest and places it in index 1, then the third smallest in index 2, etc..</a:t>
            </a:r>
          </a:p>
          <a:p>
            <a:r>
              <a:rPr lang="en-US" dirty="0"/>
              <a:t>Advantages:</a:t>
            </a:r>
          </a:p>
          <a:p>
            <a:pPr lvl="1"/>
            <a:r>
              <a:rPr lang="en-US" dirty="0"/>
              <a:t>Very simple</a:t>
            </a:r>
          </a:p>
          <a:p>
            <a:pPr lvl="1"/>
            <a:r>
              <a:rPr lang="en-US" b="1" dirty="0"/>
              <a:t>Memory efficient</a:t>
            </a:r>
            <a:r>
              <a:rPr lang="en-US" dirty="0"/>
              <a:t>: in-place means swapping elements within same array</a:t>
            </a:r>
          </a:p>
          <a:p>
            <a:r>
              <a:rPr lang="en-US" dirty="0"/>
              <a:t>Disadvantages:</a:t>
            </a:r>
          </a:p>
          <a:p>
            <a:pPr lvl="1"/>
            <a:r>
              <a:rPr lang="en-US" dirty="0"/>
              <a:t>Slow: runs in </a:t>
            </a:r>
            <a:r>
              <a:rPr lang="en-US" b="1" dirty="0"/>
              <a:t>quadratic </a:t>
            </a:r>
            <a:r>
              <a:rPr lang="en-US" b="1" dirty="0">
                <a:latin typeface="Cambria Math" pitchFamily="18" charset="0"/>
                <a:ea typeface="Cambria Math" pitchFamily="18" charset="0"/>
              </a:rPr>
              <a:t>O(n</a:t>
            </a:r>
            <a:r>
              <a:rPr lang="en-US" b="1" baseline="30000" dirty="0">
                <a:latin typeface="Cambria Math" pitchFamily="18" charset="0"/>
                <a:ea typeface="Cambria Math" pitchFamily="18" charset="0"/>
              </a:rPr>
              <a:t>2</a:t>
            </a:r>
            <a:r>
              <a:rPr lang="en-US" b="1" dirty="0">
                <a:latin typeface="Cambria Math" pitchFamily="18" charset="0"/>
                <a:ea typeface="Cambria Math" pitchFamily="18" charset="0"/>
              </a:rPr>
              <a:t>) </a:t>
            </a:r>
            <a:r>
              <a:rPr lang="en-US" b="1" dirty="0"/>
              <a:t>time</a:t>
            </a:r>
            <a:r>
              <a:rPr lang="en-US" dirty="0"/>
              <a:t>.</a:t>
            </a:r>
          </a:p>
        </p:txBody>
      </p:sp>
      <p:sp>
        <p:nvSpPr>
          <p:cNvPr id="4" name="TextBox 3"/>
          <p:cNvSpPr txBox="1"/>
          <p:nvPr/>
        </p:nvSpPr>
        <p:spPr bwMode="auto">
          <a:xfrm>
            <a:off x="6372200" y="6597352"/>
            <a:ext cx="1133644"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Selection Sort</a:t>
            </a:r>
          </a:p>
        </p:txBody>
      </p:sp>
    </p:spTree>
    <p:extLst>
      <p:ext uri="{BB962C8B-B14F-4D97-AF65-F5344CB8AC3E}">
        <p14:creationId xmlns:p14="http://schemas.microsoft.com/office/powerpoint/2010/main" val="413904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t>2. Insertion Sort: Illustration</a:t>
            </a:r>
            <a:endParaRPr lang="en-US" dirty="0">
              <a:latin typeface="Arial" charset="0"/>
              <a:cs typeface="Arial" charset="0"/>
            </a:endParaRPr>
          </a:p>
        </p:txBody>
      </p:sp>
      <p:pic>
        <p:nvPicPr>
          <p:cNvPr id="3" name="Picture 2" descr="Text&#10;&#10;Description automatically generated with medium confidence">
            <a:extLst>
              <a:ext uri="{FF2B5EF4-FFF2-40B4-BE49-F238E27FC236}">
                <a16:creationId xmlns:a16="http://schemas.microsoft.com/office/drawing/2014/main" id="{A1208FFA-24DA-019F-D153-F0E9A44756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8070" y="1980642"/>
            <a:ext cx="4827860" cy="2896716"/>
          </a:xfrm>
          <a:prstGeom prst="rect">
            <a:avLst/>
          </a:prstGeom>
        </p:spPr>
      </p:pic>
    </p:spTree>
    <p:extLst>
      <p:ext uri="{BB962C8B-B14F-4D97-AF65-F5344CB8AC3E}">
        <p14:creationId xmlns:p14="http://schemas.microsoft.com/office/powerpoint/2010/main" val="14333658"/>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Insertion Sort: Pseudo Code</a:t>
            </a:r>
          </a:p>
        </p:txBody>
      </p:sp>
      <p:sp>
        <p:nvSpPr>
          <p:cNvPr id="7" name="TextBox 6"/>
          <p:cNvSpPr txBox="1"/>
          <p:nvPr/>
        </p:nvSpPr>
        <p:spPr>
          <a:xfrm>
            <a:off x="323528" y="1268760"/>
            <a:ext cx="8305800" cy="3785652"/>
          </a:xfrm>
          <a:prstGeom prst="rect">
            <a:avLst/>
          </a:prstGeom>
          <a:noFill/>
        </p:spPr>
        <p:txBody>
          <a:bodyPr wrap="square" rtlCol="0">
            <a:spAutoFit/>
          </a:bodyPr>
          <a:lstStyle/>
          <a:p>
            <a:r>
              <a:rPr lang="en-US" sz="2000" b="1" dirty="0">
                <a:latin typeface="Consolas" pitchFamily="49" charset="0"/>
                <a:cs typeface="Consolas" pitchFamily="49" charset="0"/>
              </a:rPr>
              <a:t>function </a:t>
            </a:r>
            <a:r>
              <a:rPr lang="en-US" sz="2000" b="1" dirty="0" err="1">
                <a:latin typeface="Consolas" pitchFamily="49" charset="0"/>
                <a:cs typeface="Consolas" pitchFamily="49" charset="0"/>
              </a:rPr>
              <a:t>insertion_sort</a:t>
            </a:r>
            <a:r>
              <a:rPr lang="en-US" sz="2000" b="1" dirty="0">
                <a:latin typeface="Consolas" pitchFamily="49" charset="0"/>
                <a:cs typeface="Consolas" pitchFamily="49" charset="0"/>
              </a:rPr>
              <a:t>(A):</a:t>
            </a:r>
          </a:p>
          <a:p>
            <a:r>
              <a:rPr lang="en-US" sz="2000" dirty="0">
                <a:solidFill>
                  <a:schemeClr val="bg2">
                    <a:lumMod val="50000"/>
                  </a:schemeClr>
                </a:solidFill>
                <a:latin typeface="Consolas" pitchFamily="49" charset="0"/>
                <a:cs typeface="Consolas" pitchFamily="49" charset="0"/>
              </a:rPr>
              <a:t>   // Input: Unsorted List</a:t>
            </a:r>
          </a:p>
          <a:p>
            <a:r>
              <a:rPr lang="en-US" sz="2000" dirty="0">
                <a:solidFill>
                  <a:schemeClr val="bg2">
                    <a:lumMod val="50000"/>
                  </a:schemeClr>
                </a:solidFill>
                <a:latin typeface="Consolas" pitchFamily="49" charset="0"/>
                <a:cs typeface="Consolas" pitchFamily="49" charset="0"/>
              </a:rPr>
              <a:t>   // Output: Sorted List</a:t>
            </a:r>
          </a:p>
          <a:p>
            <a:endParaRPr lang="en-US" sz="2000" dirty="0">
              <a:latin typeface="Consolas" pitchFamily="49" charset="0"/>
              <a:cs typeface="Consolas" pitchFamily="49" charset="0"/>
            </a:endParaRPr>
          </a:p>
          <a:p>
            <a:r>
              <a:rPr lang="en-US" sz="2000" dirty="0">
                <a:latin typeface="Consolas" pitchFamily="49" charset="0"/>
                <a:cs typeface="Consolas" pitchFamily="49" charset="0"/>
              </a:rPr>
              <a:t>   n = </a:t>
            </a:r>
            <a:r>
              <a:rPr lang="en-US" sz="2000" dirty="0" err="1">
                <a:latin typeface="Consolas" pitchFamily="49" charset="0"/>
                <a:cs typeface="Consolas" pitchFamily="49" charset="0"/>
              </a:rPr>
              <a:t>A.length</a:t>
            </a:r>
            <a:endParaRPr lang="en-US" sz="2000" dirty="0">
              <a:latin typeface="Consolas" pitchFamily="49" charset="0"/>
              <a:cs typeface="Consolas" pitchFamily="49" charset="0"/>
            </a:endParaRPr>
          </a:p>
          <a:p>
            <a:r>
              <a:rPr lang="en-US" sz="2000" dirty="0">
                <a:latin typeface="Consolas" pitchFamily="49" charset="0"/>
                <a:cs typeface="Consolas" pitchFamily="49" charset="0"/>
              </a:rPr>
              <a:t>   for </a:t>
            </a:r>
            <a:r>
              <a:rPr lang="en-US" sz="2000" dirty="0" err="1">
                <a:latin typeface="Consolas" pitchFamily="49" charset="0"/>
                <a:cs typeface="Consolas" pitchFamily="49" charset="0"/>
              </a:rPr>
              <a:t>i</a:t>
            </a:r>
            <a:r>
              <a:rPr lang="en-US" sz="2000" dirty="0">
                <a:latin typeface="Consolas" pitchFamily="49" charset="0"/>
                <a:cs typeface="Consolas" pitchFamily="49" charset="0"/>
              </a:rPr>
              <a:t> = 1 to n-1:</a:t>
            </a:r>
          </a:p>
          <a:p>
            <a:r>
              <a:rPr lang="en-US" sz="2000" dirty="0">
                <a:latin typeface="Consolas" pitchFamily="49" charset="0"/>
                <a:cs typeface="Consolas" pitchFamily="49" charset="0"/>
              </a:rPr>
              <a:t>      for j = </a:t>
            </a:r>
            <a:r>
              <a:rPr lang="en-US" sz="2000" dirty="0" err="1">
                <a:latin typeface="Consolas" pitchFamily="49" charset="0"/>
                <a:cs typeface="Consolas" pitchFamily="49" charset="0"/>
              </a:rPr>
              <a:t>i</a:t>
            </a:r>
            <a:r>
              <a:rPr lang="en-US" sz="2000" dirty="0">
                <a:latin typeface="Consolas" pitchFamily="49" charset="0"/>
                <a:cs typeface="Consolas" pitchFamily="49" charset="0"/>
              </a:rPr>
              <a:t> down to 1:</a:t>
            </a:r>
          </a:p>
          <a:p>
            <a:r>
              <a:rPr lang="en-US" sz="2000" dirty="0">
                <a:latin typeface="Consolas" pitchFamily="49" charset="0"/>
                <a:cs typeface="Consolas" pitchFamily="49" charset="0"/>
              </a:rPr>
              <a:t>        if a[j] &lt; a[j-1]:</a:t>
            </a:r>
          </a:p>
          <a:p>
            <a:r>
              <a:rPr lang="en-US" sz="2000" dirty="0">
                <a:latin typeface="Consolas" pitchFamily="49" charset="0"/>
                <a:cs typeface="Consolas" pitchFamily="49" charset="0"/>
              </a:rPr>
              <a:t>           swap a[j] and a[j-1]</a:t>
            </a:r>
          </a:p>
          <a:p>
            <a:r>
              <a:rPr lang="en-US" sz="2000" dirty="0">
                <a:latin typeface="Consolas" pitchFamily="49" charset="0"/>
                <a:cs typeface="Consolas" pitchFamily="49" charset="0"/>
              </a:rPr>
              <a:t>        else: break  </a:t>
            </a:r>
            <a:r>
              <a:rPr lang="en-US" sz="2000" dirty="0">
                <a:solidFill>
                  <a:schemeClr val="bg1">
                    <a:lumMod val="50000"/>
                  </a:schemeClr>
                </a:solidFill>
                <a:latin typeface="Consolas" pitchFamily="49" charset="0"/>
                <a:cs typeface="Consolas" pitchFamily="49" charset="0"/>
              </a:rPr>
              <a:t>// this prevents double checking the</a:t>
            </a:r>
            <a:r>
              <a:rPr lang="en-US" sz="2000" dirty="0">
                <a:latin typeface="Consolas" pitchFamily="49" charset="0"/>
                <a:cs typeface="Consolas" pitchFamily="49" charset="0"/>
              </a:rPr>
              <a:t> 			 </a:t>
            </a:r>
            <a:r>
              <a:rPr lang="en-US" sz="2000" dirty="0">
                <a:solidFill>
                  <a:srgbClr val="7F7F7F"/>
                </a:solidFill>
                <a:latin typeface="Consolas" pitchFamily="49" charset="0"/>
                <a:cs typeface="Consolas" pitchFamily="49" charset="0"/>
              </a:rPr>
              <a:t>// already sorted portion</a:t>
            </a:r>
          </a:p>
          <a:p>
            <a:endParaRPr lang="en-US" sz="2000" dirty="0">
              <a:latin typeface="Consolas" pitchFamily="49" charset="0"/>
              <a:cs typeface="Consolas" pitchFamily="49" charset="0"/>
            </a:endParaRPr>
          </a:p>
        </p:txBody>
      </p:sp>
      <p:sp>
        <p:nvSpPr>
          <p:cNvPr id="4" name="TextBox 3"/>
          <p:cNvSpPr txBox="1"/>
          <p:nvPr/>
        </p:nvSpPr>
        <p:spPr bwMode="auto">
          <a:xfrm>
            <a:off x="6372200" y="6597352"/>
            <a:ext cx="1095172"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Insertion Sort</a:t>
            </a:r>
          </a:p>
        </p:txBody>
      </p:sp>
    </p:spTree>
    <p:extLst>
      <p:ext uri="{BB962C8B-B14F-4D97-AF65-F5344CB8AC3E}">
        <p14:creationId xmlns:p14="http://schemas.microsoft.com/office/powerpoint/2010/main" val="1490883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Insertion Sort: Analysis</a:t>
            </a:r>
          </a:p>
        </p:txBody>
      </p:sp>
      <p:sp>
        <p:nvSpPr>
          <p:cNvPr id="3" name="Content Placeholder 2"/>
          <p:cNvSpPr>
            <a:spLocks noGrp="1"/>
          </p:cNvSpPr>
          <p:nvPr>
            <p:ph idx="1"/>
          </p:nvPr>
        </p:nvSpPr>
        <p:spPr>
          <a:xfrm>
            <a:off x="467544" y="1124744"/>
            <a:ext cx="8229600" cy="5029200"/>
          </a:xfrm>
        </p:spPr>
        <p:txBody>
          <a:bodyPr>
            <a:normAutofit/>
          </a:bodyPr>
          <a:lstStyle/>
          <a:p>
            <a:r>
              <a:rPr lang="en-US" dirty="0"/>
              <a:t>Arranges items one at a time by comparing each element with every element before it and inserting it into the correct position </a:t>
            </a:r>
          </a:p>
          <a:p>
            <a:r>
              <a:rPr lang="en-US" dirty="0"/>
              <a:t>Advantages:</a:t>
            </a:r>
          </a:p>
          <a:p>
            <a:pPr lvl="1"/>
            <a:r>
              <a:rPr lang="en-US" dirty="0"/>
              <a:t>Works particularly well if the list is already </a:t>
            </a:r>
            <a:r>
              <a:rPr lang="en-US" b="1" dirty="0"/>
              <a:t>partially sorted</a:t>
            </a:r>
            <a:r>
              <a:rPr lang="en-US" dirty="0"/>
              <a:t> (</a:t>
            </a:r>
            <a:r>
              <a:rPr lang="en-US" u="sng" dirty="0">
                <a:solidFill>
                  <a:srgbClr val="FF0000"/>
                </a:solidFill>
              </a:rPr>
              <a:t>we’ll see why</a:t>
            </a:r>
            <a:r>
              <a:rPr lang="en-US" dirty="0"/>
              <a:t>)</a:t>
            </a:r>
          </a:p>
          <a:p>
            <a:pPr lvl="1"/>
            <a:r>
              <a:rPr lang="en-US" dirty="0"/>
              <a:t>Memory efficient: in-place means swapping elements within same array</a:t>
            </a:r>
          </a:p>
          <a:p>
            <a:r>
              <a:rPr lang="en-US" dirty="0"/>
              <a:t>Disadvantages:</a:t>
            </a:r>
          </a:p>
          <a:p>
            <a:pPr lvl="1"/>
            <a:r>
              <a:rPr lang="en-US" dirty="0"/>
              <a:t>Slow: runs in </a:t>
            </a:r>
            <a:r>
              <a:rPr lang="en-US" b="1" dirty="0"/>
              <a:t>quadratic </a:t>
            </a:r>
            <a:r>
              <a:rPr lang="en-US" b="1" dirty="0">
                <a:latin typeface="Cambria Math" pitchFamily="18" charset="0"/>
                <a:ea typeface="Cambria Math" pitchFamily="18" charset="0"/>
              </a:rPr>
              <a:t>O(n</a:t>
            </a:r>
            <a:r>
              <a:rPr lang="en-US" b="1" baseline="30000" dirty="0">
                <a:latin typeface="Cambria Math" pitchFamily="18" charset="0"/>
                <a:ea typeface="Cambria Math" pitchFamily="18" charset="0"/>
              </a:rPr>
              <a:t>2</a:t>
            </a:r>
            <a:r>
              <a:rPr lang="en-US" b="1" dirty="0">
                <a:latin typeface="Cambria Math" pitchFamily="18" charset="0"/>
                <a:ea typeface="Cambria Math" pitchFamily="18" charset="0"/>
              </a:rPr>
              <a:t>) </a:t>
            </a:r>
            <a:r>
              <a:rPr lang="en-US" b="1" dirty="0"/>
              <a:t>time</a:t>
            </a:r>
            <a:r>
              <a:rPr lang="en-US" dirty="0"/>
              <a:t>.</a:t>
            </a:r>
          </a:p>
        </p:txBody>
      </p:sp>
      <p:sp>
        <p:nvSpPr>
          <p:cNvPr id="4" name="TextBox 3"/>
          <p:cNvSpPr txBox="1"/>
          <p:nvPr/>
        </p:nvSpPr>
        <p:spPr bwMode="auto">
          <a:xfrm>
            <a:off x="6372200" y="6597352"/>
            <a:ext cx="1095172"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Insertion Sort</a:t>
            </a:r>
          </a:p>
        </p:txBody>
      </p:sp>
    </p:spTree>
    <p:extLst>
      <p:ext uri="{BB962C8B-B14F-4D97-AF65-F5344CB8AC3E}">
        <p14:creationId xmlns:p14="http://schemas.microsoft.com/office/powerpoint/2010/main" val="904273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Insertion Sort: Another Example</a:t>
            </a:r>
          </a:p>
        </p:txBody>
      </p:sp>
      <p:grpSp>
        <p:nvGrpSpPr>
          <p:cNvPr id="6" name="Group 5"/>
          <p:cNvGrpSpPr/>
          <p:nvPr/>
        </p:nvGrpSpPr>
        <p:grpSpPr>
          <a:xfrm>
            <a:off x="4724400" y="1981200"/>
            <a:ext cx="2667000" cy="533400"/>
            <a:chOff x="571500" y="4343400"/>
            <a:chExt cx="2667000" cy="533400"/>
          </a:xfrm>
        </p:grpSpPr>
        <p:sp>
          <p:nvSpPr>
            <p:cNvPr id="7" name="Rectangle 6"/>
            <p:cNvSpPr/>
            <p:nvPr/>
          </p:nvSpPr>
          <p:spPr>
            <a:xfrm>
              <a:off x="571500" y="43434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22</a:t>
              </a:r>
            </a:p>
          </p:txBody>
        </p:sp>
        <p:sp>
          <p:nvSpPr>
            <p:cNvPr id="8" name="Rectangle 7"/>
            <p:cNvSpPr/>
            <p:nvPr/>
          </p:nvSpPr>
          <p:spPr>
            <a:xfrm>
              <a:off x="1104900" y="4343400"/>
              <a:ext cx="533400" cy="533400"/>
            </a:xfrm>
            <a:prstGeom prst="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13</a:t>
              </a:r>
            </a:p>
          </p:txBody>
        </p:sp>
        <p:sp>
          <p:nvSpPr>
            <p:cNvPr id="9" name="Rectangle 8"/>
            <p:cNvSpPr/>
            <p:nvPr/>
          </p:nvSpPr>
          <p:spPr>
            <a:xfrm>
              <a:off x="1638300" y="43434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0" name="Rectangle 9"/>
            <p:cNvSpPr/>
            <p:nvPr/>
          </p:nvSpPr>
          <p:spPr>
            <a:xfrm>
              <a:off x="2171700" y="43434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23</a:t>
              </a:r>
            </a:p>
          </p:txBody>
        </p:sp>
        <p:sp>
          <p:nvSpPr>
            <p:cNvPr id="11" name="Rectangle 10"/>
            <p:cNvSpPr/>
            <p:nvPr/>
          </p:nvSpPr>
          <p:spPr>
            <a:xfrm>
              <a:off x="2705100" y="4343400"/>
              <a:ext cx="533400" cy="533400"/>
            </a:xfrm>
            <a:prstGeom prst="rect">
              <a:avLst/>
            </a:prstGeom>
            <a:solidFill>
              <a:srgbClr val="FFFFFF"/>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53</a:t>
              </a:r>
            </a:p>
          </p:txBody>
        </p:sp>
      </p:grpSp>
      <p:cxnSp>
        <p:nvCxnSpPr>
          <p:cNvPr id="14" name="Curved Connector 13"/>
          <p:cNvCxnSpPr>
            <a:stCxn id="8" idx="2"/>
            <a:endCxn id="7" idx="2"/>
          </p:cNvCxnSpPr>
          <p:nvPr/>
        </p:nvCxnSpPr>
        <p:spPr>
          <a:xfrm rot="5400000">
            <a:off x="5257800" y="2247900"/>
            <a:ext cx="12700" cy="533400"/>
          </a:xfrm>
          <a:prstGeom prst="curved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4724400" y="2895600"/>
            <a:ext cx="2667000" cy="533400"/>
            <a:chOff x="571500" y="4343400"/>
            <a:chExt cx="2667000" cy="533400"/>
          </a:xfrm>
        </p:grpSpPr>
        <p:sp>
          <p:nvSpPr>
            <p:cNvPr id="16" name="Rectangle 15"/>
            <p:cNvSpPr/>
            <p:nvPr/>
          </p:nvSpPr>
          <p:spPr>
            <a:xfrm>
              <a:off x="571500" y="43434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13</a:t>
              </a:r>
            </a:p>
          </p:txBody>
        </p:sp>
        <p:sp>
          <p:nvSpPr>
            <p:cNvPr id="17" name="Rectangle 16"/>
            <p:cNvSpPr/>
            <p:nvPr/>
          </p:nvSpPr>
          <p:spPr>
            <a:xfrm>
              <a:off x="1104900" y="4343400"/>
              <a:ext cx="533400" cy="53340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22</a:t>
              </a:r>
            </a:p>
          </p:txBody>
        </p:sp>
        <p:sp>
          <p:nvSpPr>
            <p:cNvPr id="18" name="Rectangle 17"/>
            <p:cNvSpPr/>
            <p:nvPr/>
          </p:nvSpPr>
          <p:spPr>
            <a:xfrm>
              <a:off x="1638300" y="4343400"/>
              <a:ext cx="533400" cy="533400"/>
            </a:xfrm>
            <a:prstGeom prst="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9" name="Rectangle 18"/>
            <p:cNvSpPr/>
            <p:nvPr/>
          </p:nvSpPr>
          <p:spPr>
            <a:xfrm>
              <a:off x="2171700" y="43434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23</a:t>
              </a:r>
            </a:p>
          </p:txBody>
        </p:sp>
        <p:sp>
          <p:nvSpPr>
            <p:cNvPr id="20" name="Rectangle 19"/>
            <p:cNvSpPr/>
            <p:nvPr/>
          </p:nvSpPr>
          <p:spPr>
            <a:xfrm>
              <a:off x="2705100" y="4343400"/>
              <a:ext cx="533400" cy="533400"/>
            </a:xfrm>
            <a:prstGeom prst="rect">
              <a:avLst/>
            </a:prstGeom>
            <a:solidFill>
              <a:srgbClr val="FFFFFF"/>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53</a:t>
              </a:r>
            </a:p>
          </p:txBody>
        </p:sp>
      </p:grpSp>
      <p:grpSp>
        <p:nvGrpSpPr>
          <p:cNvPr id="23" name="Group 22"/>
          <p:cNvGrpSpPr/>
          <p:nvPr/>
        </p:nvGrpSpPr>
        <p:grpSpPr>
          <a:xfrm>
            <a:off x="4724400" y="3810000"/>
            <a:ext cx="2667000" cy="533400"/>
            <a:chOff x="571500" y="4343400"/>
            <a:chExt cx="2667000" cy="533400"/>
          </a:xfrm>
        </p:grpSpPr>
        <p:sp>
          <p:nvSpPr>
            <p:cNvPr id="24" name="Rectangle 23"/>
            <p:cNvSpPr/>
            <p:nvPr/>
          </p:nvSpPr>
          <p:spPr>
            <a:xfrm>
              <a:off x="571500" y="43434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13</a:t>
              </a:r>
            </a:p>
          </p:txBody>
        </p:sp>
        <p:sp>
          <p:nvSpPr>
            <p:cNvPr id="25" name="Rectangle 24"/>
            <p:cNvSpPr/>
            <p:nvPr/>
          </p:nvSpPr>
          <p:spPr>
            <a:xfrm>
              <a:off x="1104900" y="4343400"/>
              <a:ext cx="533400" cy="53340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22</a:t>
              </a:r>
            </a:p>
          </p:txBody>
        </p:sp>
        <p:sp>
          <p:nvSpPr>
            <p:cNvPr id="26" name="Rectangle 25"/>
            <p:cNvSpPr/>
            <p:nvPr/>
          </p:nvSpPr>
          <p:spPr>
            <a:xfrm>
              <a:off x="1638300" y="4343400"/>
              <a:ext cx="533400" cy="53340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27" name="Rectangle 26"/>
            <p:cNvSpPr/>
            <p:nvPr/>
          </p:nvSpPr>
          <p:spPr>
            <a:xfrm>
              <a:off x="2171700" y="4343400"/>
              <a:ext cx="533400" cy="533400"/>
            </a:xfrm>
            <a:prstGeom prst="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23</a:t>
              </a:r>
            </a:p>
          </p:txBody>
        </p:sp>
        <p:sp>
          <p:nvSpPr>
            <p:cNvPr id="28" name="Rectangle 27"/>
            <p:cNvSpPr/>
            <p:nvPr/>
          </p:nvSpPr>
          <p:spPr>
            <a:xfrm>
              <a:off x="2705100" y="4343400"/>
              <a:ext cx="533400" cy="533400"/>
            </a:xfrm>
            <a:prstGeom prst="rect">
              <a:avLst/>
            </a:prstGeom>
            <a:solidFill>
              <a:srgbClr val="FFFFFF"/>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53</a:t>
              </a:r>
            </a:p>
          </p:txBody>
        </p:sp>
      </p:grpSp>
      <p:cxnSp>
        <p:nvCxnSpPr>
          <p:cNvPr id="30" name="Curved Connector 29"/>
          <p:cNvCxnSpPr>
            <a:stCxn id="27" idx="2"/>
            <a:endCxn id="26" idx="2"/>
          </p:cNvCxnSpPr>
          <p:nvPr/>
        </p:nvCxnSpPr>
        <p:spPr>
          <a:xfrm rot="5400000">
            <a:off x="6324600" y="4076700"/>
            <a:ext cx="12700" cy="533400"/>
          </a:xfrm>
          <a:prstGeom prst="curved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1" name="Group 30"/>
          <p:cNvGrpSpPr/>
          <p:nvPr/>
        </p:nvGrpSpPr>
        <p:grpSpPr>
          <a:xfrm>
            <a:off x="4724400" y="4724400"/>
            <a:ext cx="2667000" cy="533400"/>
            <a:chOff x="571500" y="4343400"/>
            <a:chExt cx="2667000" cy="533400"/>
          </a:xfrm>
        </p:grpSpPr>
        <p:sp>
          <p:nvSpPr>
            <p:cNvPr id="32" name="Rectangle 31"/>
            <p:cNvSpPr/>
            <p:nvPr/>
          </p:nvSpPr>
          <p:spPr>
            <a:xfrm>
              <a:off x="571500" y="43434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13</a:t>
              </a:r>
            </a:p>
          </p:txBody>
        </p:sp>
        <p:sp>
          <p:nvSpPr>
            <p:cNvPr id="33" name="Rectangle 32"/>
            <p:cNvSpPr/>
            <p:nvPr/>
          </p:nvSpPr>
          <p:spPr>
            <a:xfrm>
              <a:off x="1104900" y="4343400"/>
              <a:ext cx="533400" cy="53340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22</a:t>
              </a:r>
            </a:p>
          </p:txBody>
        </p:sp>
        <p:sp>
          <p:nvSpPr>
            <p:cNvPr id="34" name="Rectangle 33"/>
            <p:cNvSpPr/>
            <p:nvPr/>
          </p:nvSpPr>
          <p:spPr>
            <a:xfrm>
              <a:off x="1638300" y="4343400"/>
              <a:ext cx="533400" cy="53340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23</a:t>
              </a:r>
            </a:p>
          </p:txBody>
        </p:sp>
        <p:sp>
          <p:nvSpPr>
            <p:cNvPr id="35" name="Rectangle 34"/>
            <p:cNvSpPr/>
            <p:nvPr/>
          </p:nvSpPr>
          <p:spPr>
            <a:xfrm>
              <a:off x="2171700" y="4343400"/>
              <a:ext cx="533400" cy="53340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36" name="Rectangle 35"/>
            <p:cNvSpPr/>
            <p:nvPr/>
          </p:nvSpPr>
          <p:spPr>
            <a:xfrm>
              <a:off x="2705100" y="4343400"/>
              <a:ext cx="533400" cy="533400"/>
            </a:xfrm>
            <a:prstGeom prst="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53</a:t>
              </a:r>
            </a:p>
          </p:txBody>
        </p:sp>
      </p:grpSp>
      <p:grpSp>
        <p:nvGrpSpPr>
          <p:cNvPr id="42" name="Group 41"/>
          <p:cNvGrpSpPr/>
          <p:nvPr/>
        </p:nvGrpSpPr>
        <p:grpSpPr>
          <a:xfrm>
            <a:off x="4724400" y="5715000"/>
            <a:ext cx="2667000" cy="533400"/>
            <a:chOff x="571500" y="4343400"/>
            <a:chExt cx="2667000" cy="533400"/>
          </a:xfrm>
          <a:solidFill>
            <a:schemeClr val="bg1"/>
          </a:solidFill>
        </p:grpSpPr>
        <p:sp>
          <p:nvSpPr>
            <p:cNvPr id="43" name="Rectangle 42"/>
            <p:cNvSpPr/>
            <p:nvPr/>
          </p:nvSpPr>
          <p:spPr>
            <a:xfrm>
              <a:off x="571500" y="4343400"/>
              <a:ext cx="533400" cy="533400"/>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13</a:t>
              </a:r>
            </a:p>
          </p:txBody>
        </p:sp>
        <p:sp>
          <p:nvSpPr>
            <p:cNvPr id="44" name="Rectangle 43"/>
            <p:cNvSpPr/>
            <p:nvPr/>
          </p:nvSpPr>
          <p:spPr>
            <a:xfrm>
              <a:off x="1104900" y="4343400"/>
              <a:ext cx="533400" cy="533400"/>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22</a:t>
              </a:r>
            </a:p>
          </p:txBody>
        </p:sp>
        <p:sp>
          <p:nvSpPr>
            <p:cNvPr id="45" name="Rectangle 44"/>
            <p:cNvSpPr/>
            <p:nvPr/>
          </p:nvSpPr>
          <p:spPr>
            <a:xfrm>
              <a:off x="1638300" y="4343400"/>
              <a:ext cx="533400" cy="533400"/>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23</a:t>
              </a:r>
            </a:p>
          </p:txBody>
        </p:sp>
        <p:sp>
          <p:nvSpPr>
            <p:cNvPr id="46" name="Rectangle 45"/>
            <p:cNvSpPr/>
            <p:nvPr/>
          </p:nvSpPr>
          <p:spPr>
            <a:xfrm>
              <a:off x="2171700" y="4343400"/>
              <a:ext cx="533400" cy="533400"/>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47" name="Rectangle 46"/>
            <p:cNvSpPr/>
            <p:nvPr/>
          </p:nvSpPr>
          <p:spPr>
            <a:xfrm>
              <a:off x="2705100" y="4343400"/>
              <a:ext cx="533400" cy="533400"/>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53</a:t>
              </a:r>
            </a:p>
          </p:txBody>
        </p:sp>
      </p:grpSp>
      <p:sp>
        <p:nvSpPr>
          <p:cNvPr id="50" name="TextBox 49"/>
          <p:cNvSpPr txBox="1"/>
          <p:nvPr/>
        </p:nvSpPr>
        <p:spPr>
          <a:xfrm>
            <a:off x="4876800" y="1611868"/>
            <a:ext cx="787671" cy="369332"/>
          </a:xfrm>
          <a:prstGeom prst="rect">
            <a:avLst/>
          </a:prstGeom>
          <a:noFill/>
        </p:spPr>
        <p:txBody>
          <a:bodyPr wrap="none" rtlCol="0">
            <a:spAutoFit/>
          </a:bodyPr>
          <a:lstStyle/>
          <a:p>
            <a:r>
              <a:rPr lang="en-US" dirty="0"/>
              <a:t>swap!</a:t>
            </a:r>
          </a:p>
        </p:txBody>
      </p:sp>
      <p:sp>
        <p:nvSpPr>
          <p:cNvPr id="51" name="Rounded Rectangular Callout 50"/>
          <p:cNvSpPr/>
          <p:nvPr/>
        </p:nvSpPr>
        <p:spPr>
          <a:xfrm>
            <a:off x="1200089" y="3124200"/>
            <a:ext cx="3143311" cy="2667000"/>
          </a:xfrm>
          <a:prstGeom prst="wedgeRoundRectCallout">
            <a:avLst>
              <a:gd name="adj1" fmla="val 57246"/>
              <a:gd name="adj2" fmla="val 21077"/>
              <a:gd name="adj3" fmla="val 166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that since 53 &gt; 25, we don’t need to check any further, since that part of the array is already sorted. This demonstrates that insertion sort will cruise through an already sorted array in linear time!</a:t>
            </a:r>
          </a:p>
        </p:txBody>
      </p:sp>
      <p:sp>
        <p:nvSpPr>
          <p:cNvPr id="48" name="TextBox 47"/>
          <p:cNvSpPr txBox="1"/>
          <p:nvPr/>
        </p:nvSpPr>
        <p:spPr bwMode="auto">
          <a:xfrm>
            <a:off x="6372200" y="6597352"/>
            <a:ext cx="1095172"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Insertion Sort</a:t>
            </a:r>
          </a:p>
        </p:txBody>
      </p:sp>
    </p:spTree>
    <p:extLst>
      <p:ext uri="{BB962C8B-B14F-4D97-AF65-F5344CB8AC3E}">
        <p14:creationId xmlns:p14="http://schemas.microsoft.com/office/powerpoint/2010/main" val="13018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3" descr="3_1b"/>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261714" y="1700808"/>
            <a:ext cx="6686550" cy="2571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0516" name="Rectangle 4"/>
          <p:cNvSpPr>
            <a:spLocks noGrp="1" noChangeArrowheads="1"/>
          </p:cNvSpPr>
          <p:nvPr>
            <p:ph type="title"/>
            <p:custDataLst>
              <p:tags r:id="rId3"/>
            </p:custDataLst>
          </p:nvPr>
        </p:nvSpPr>
        <p:spPr/>
        <p:txBody>
          <a:bodyPr rtlCol="0">
            <a:normAutofit/>
          </a:bodyPr>
          <a:lstStyle/>
          <a:p>
            <a:pPr eaLnBrk="1" fontAlgn="auto" hangingPunct="1">
              <a:spcAft>
                <a:spcPts val="0"/>
              </a:spcAft>
              <a:defRPr/>
            </a:pPr>
            <a:r>
              <a:rPr lang="en-US" dirty="0">
                <a:ea typeface="+mj-ea"/>
                <a:cs typeface="+mj-cs"/>
              </a:rPr>
              <a:t>3. Bubble Sort</a:t>
            </a:r>
          </a:p>
        </p:txBody>
      </p:sp>
      <p:sp>
        <p:nvSpPr>
          <p:cNvPr id="4" name="TextBox 3"/>
          <p:cNvSpPr txBox="1"/>
          <p:nvPr/>
        </p:nvSpPr>
        <p:spPr bwMode="auto">
          <a:xfrm>
            <a:off x="6372200" y="6597352"/>
            <a:ext cx="1056700"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Bubble Sort</a:t>
            </a:r>
          </a:p>
        </p:txBody>
      </p:sp>
    </p:spTree>
    <p:custDataLst>
      <p:tags r:id="rId1"/>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t>3. Bubble Sort: Example</a:t>
            </a:r>
            <a:endParaRPr lang="en-US" dirty="0">
              <a:latin typeface="Arial" charset="0"/>
              <a:cs typeface="Arial" charset="0"/>
            </a:endParaRPr>
          </a:p>
        </p:txBody>
      </p:sp>
      <p:pic>
        <p:nvPicPr>
          <p:cNvPr id="2" name="Picture 1">
            <a:extLst>
              <a:ext uri="{FF2B5EF4-FFF2-40B4-BE49-F238E27FC236}">
                <a16:creationId xmlns:a16="http://schemas.microsoft.com/office/drawing/2014/main" id="{6A44EB9A-5C43-9C8F-7716-56F540967F85}"/>
              </a:ext>
            </a:extLst>
          </p:cNvPr>
          <p:cNvPicPr>
            <a:picLocks noChangeAspect="1"/>
          </p:cNvPicPr>
          <p:nvPr/>
        </p:nvPicPr>
        <p:blipFill>
          <a:blip r:embed="rId3"/>
          <a:stretch>
            <a:fillRect/>
          </a:stretch>
        </p:blipFill>
        <p:spPr>
          <a:xfrm>
            <a:off x="2896813" y="1192787"/>
            <a:ext cx="3350373" cy="2010224"/>
          </a:xfrm>
          <a:prstGeom prst="rect">
            <a:avLst/>
          </a:prstGeom>
        </p:spPr>
      </p:pic>
      <p:sp>
        <p:nvSpPr>
          <p:cNvPr id="3" name="TextBox 2">
            <a:extLst>
              <a:ext uri="{FF2B5EF4-FFF2-40B4-BE49-F238E27FC236}">
                <a16:creationId xmlns:a16="http://schemas.microsoft.com/office/drawing/2014/main" id="{678AFC25-FDAE-EF48-7079-7D857BCA646B}"/>
              </a:ext>
            </a:extLst>
          </p:cNvPr>
          <p:cNvSpPr txBox="1"/>
          <p:nvPr/>
        </p:nvSpPr>
        <p:spPr bwMode="auto">
          <a:xfrm>
            <a:off x="1649920" y="2853066"/>
            <a:ext cx="6147558" cy="2031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wrap="square">
            <a:spAutoFit/>
          </a:bodyPr>
          <a:lstStyle/>
          <a:p>
            <a:pPr marL="342900" indent="-342900">
              <a:buFont typeface="+mj-lt"/>
              <a:buAutoNum type="arabicPeriod"/>
            </a:pPr>
            <a:r>
              <a:rPr lang="en-US" dirty="0">
                <a:latin typeface="Helvetica" pitchFamily="2" charset="0"/>
                <a:cs typeface="Arabic Typesetting" panose="020F0502020204030204" pitchFamily="34" charset="0"/>
              </a:rPr>
              <a:t>Start at the beginning of the array </a:t>
            </a:r>
          </a:p>
          <a:p>
            <a:pPr marL="342900" indent="-342900">
              <a:buFont typeface="+mj-lt"/>
              <a:buAutoNum type="arabicPeriod"/>
            </a:pPr>
            <a:r>
              <a:rPr lang="en-US" dirty="0">
                <a:latin typeface="Helvetica" pitchFamily="2" charset="0"/>
                <a:cs typeface="Arabic Typesetting" panose="020F0502020204030204" pitchFamily="34" charset="0"/>
              </a:rPr>
              <a:t>Compare the first item to the second </a:t>
            </a:r>
          </a:p>
          <a:p>
            <a:pPr marL="342900" indent="-342900">
              <a:buFont typeface="+mj-lt"/>
              <a:buAutoNum type="arabicPeriod"/>
            </a:pPr>
            <a:r>
              <a:rPr lang="en-US" dirty="0">
                <a:latin typeface="Helvetica" pitchFamily="2" charset="0"/>
                <a:cs typeface="Arabic Typesetting" panose="020F0502020204030204" pitchFamily="34" charset="0"/>
              </a:rPr>
              <a:t>If the items are out of order, swap them and step forward in the array </a:t>
            </a:r>
          </a:p>
          <a:p>
            <a:pPr marL="342900" indent="-342900">
              <a:buFont typeface="+mj-lt"/>
              <a:buAutoNum type="arabicPeriod"/>
            </a:pPr>
            <a:r>
              <a:rPr lang="en-US" dirty="0">
                <a:latin typeface="Helvetica" pitchFamily="2" charset="0"/>
                <a:cs typeface="Arabic Typesetting" panose="020F0502020204030204" pitchFamily="34" charset="0"/>
              </a:rPr>
              <a:t>Continue doing this until you reach the end of the array </a:t>
            </a:r>
          </a:p>
          <a:p>
            <a:pPr marL="342900" indent="-342900">
              <a:buFont typeface="+mj-lt"/>
              <a:buAutoNum type="arabicPeriod"/>
            </a:pPr>
            <a:r>
              <a:rPr lang="en-US" dirty="0">
                <a:latin typeface="Helvetica" pitchFamily="2" charset="0"/>
                <a:cs typeface="Arabic Typesetting" panose="020F0502020204030204" pitchFamily="34" charset="0"/>
              </a:rPr>
              <a:t>Each pass through the array will always end with at least one value being placed at the correct index</a:t>
            </a:r>
          </a:p>
        </p:txBody>
      </p:sp>
    </p:spTree>
    <p:extLst>
      <p:ext uri="{BB962C8B-B14F-4D97-AF65-F5344CB8AC3E}">
        <p14:creationId xmlns:p14="http://schemas.microsoft.com/office/powerpoint/2010/main" val="2580726181"/>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t>3. Bubble Sort: Extra example</a:t>
            </a:r>
            <a:endParaRPr lang="en-US" dirty="0">
              <a:latin typeface="Arial" charset="0"/>
              <a:cs typeface="Arial" charset="0"/>
            </a:endParaRPr>
          </a:p>
        </p:txBody>
      </p:sp>
      <p:sp>
        <p:nvSpPr>
          <p:cNvPr id="3" name="TextBox 2">
            <a:extLst>
              <a:ext uri="{FF2B5EF4-FFF2-40B4-BE49-F238E27FC236}">
                <a16:creationId xmlns:a16="http://schemas.microsoft.com/office/drawing/2014/main" id="{678AFC25-FDAE-EF48-7079-7D857BCA646B}"/>
              </a:ext>
            </a:extLst>
          </p:cNvPr>
          <p:cNvSpPr txBox="1"/>
          <p:nvPr/>
        </p:nvSpPr>
        <p:spPr bwMode="auto">
          <a:xfrm>
            <a:off x="1691680" y="3394613"/>
            <a:ext cx="6147558" cy="2031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wrap="square">
            <a:spAutoFit/>
          </a:bodyPr>
          <a:lstStyle/>
          <a:p>
            <a:pPr marL="342900" indent="-342900">
              <a:buFont typeface="+mj-lt"/>
              <a:buAutoNum type="arabicPeriod"/>
            </a:pPr>
            <a:r>
              <a:rPr lang="en-US" dirty="0">
                <a:latin typeface="Helvetica" pitchFamily="2" charset="0"/>
                <a:cs typeface="Arabic Typesetting" panose="020F0502020204030204" pitchFamily="34" charset="0"/>
              </a:rPr>
              <a:t>Start at the beginning (or end) of the array </a:t>
            </a:r>
          </a:p>
          <a:p>
            <a:pPr marL="342900" indent="-342900">
              <a:buFont typeface="+mj-lt"/>
              <a:buAutoNum type="arabicPeriod"/>
            </a:pPr>
            <a:r>
              <a:rPr lang="en-US" dirty="0">
                <a:latin typeface="Helvetica" pitchFamily="2" charset="0"/>
                <a:cs typeface="Arabic Typesetting" panose="020F0502020204030204" pitchFamily="34" charset="0"/>
              </a:rPr>
              <a:t>Compare the first item to the second </a:t>
            </a:r>
          </a:p>
          <a:p>
            <a:pPr marL="342900" indent="-342900">
              <a:buFont typeface="+mj-lt"/>
              <a:buAutoNum type="arabicPeriod"/>
            </a:pPr>
            <a:r>
              <a:rPr lang="en-US" dirty="0">
                <a:latin typeface="Helvetica" pitchFamily="2" charset="0"/>
                <a:cs typeface="Arabic Typesetting" panose="020F0502020204030204" pitchFamily="34" charset="0"/>
              </a:rPr>
              <a:t>If the items are out of order, swap them and step forward in the array </a:t>
            </a:r>
          </a:p>
          <a:p>
            <a:pPr marL="342900" indent="-342900">
              <a:buFont typeface="+mj-lt"/>
              <a:buAutoNum type="arabicPeriod"/>
            </a:pPr>
            <a:r>
              <a:rPr lang="en-US" dirty="0">
                <a:latin typeface="Helvetica" pitchFamily="2" charset="0"/>
                <a:cs typeface="Arabic Typesetting" panose="020F0502020204030204" pitchFamily="34" charset="0"/>
              </a:rPr>
              <a:t>Continue doing this until you reach the end of the array </a:t>
            </a:r>
          </a:p>
          <a:p>
            <a:pPr marL="342900" indent="-342900">
              <a:buFont typeface="+mj-lt"/>
              <a:buAutoNum type="arabicPeriod"/>
            </a:pPr>
            <a:r>
              <a:rPr lang="en-US" dirty="0">
                <a:latin typeface="Helvetica" pitchFamily="2" charset="0"/>
                <a:cs typeface="Arabic Typesetting" panose="020F0502020204030204" pitchFamily="34" charset="0"/>
              </a:rPr>
              <a:t>Each pass through the array will always end with at least one value being placed at the correct index</a:t>
            </a:r>
          </a:p>
        </p:txBody>
      </p:sp>
      <p:pic>
        <p:nvPicPr>
          <p:cNvPr id="5" name="Picture 4" descr="Graphical user interface&#10;&#10;Description automatically generated with low confidence">
            <a:extLst>
              <a:ext uri="{FF2B5EF4-FFF2-40B4-BE49-F238E27FC236}">
                <a16:creationId xmlns:a16="http://schemas.microsoft.com/office/drawing/2014/main" id="{F3413895-6834-A7D0-532F-E9085A42CB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28" y="1772816"/>
            <a:ext cx="4114743" cy="1440160"/>
          </a:xfrm>
          <a:prstGeom prst="rect">
            <a:avLst/>
          </a:prstGeom>
        </p:spPr>
      </p:pic>
    </p:spTree>
    <p:extLst>
      <p:ext uri="{BB962C8B-B14F-4D97-AF65-F5344CB8AC3E}">
        <p14:creationId xmlns:p14="http://schemas.microsoft.com/office/powerpoint/2010/main" val="147580615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5576" y="3933056"/>
            <a:ext cx="7772400" cy="423831"/>
          </a:xfrm>
        </p:spPr>
        <p:txBody>
          <a:bodyPr/>
          <a:lstStyle/>
          <a:p>
            <a:r>
              <a:rPr lang="en-AU" sz="2400"/>
              <a:t>Module 3: Sorting Algorithms</a:t>
            </a:r>
            <a:endParaRPr lang="en-AU" sz="2400" dirty="0"/>
          </a:p>
        </p:txBody>
      </p:sp>
      <p:sp>
        <p:nvSpPr>
          <p:cNvPr id="4" name="TextBox 3"/>
          <p:cNvSpPr txBox="1"/>
          <p:nvPr/>
        </p:nvSpPr>
        <p:spPr bwMode="auto">
          <a:xfrm>
            <a:off x="5868144" y="6309320"/>
            <a:ext cx="2672526" cy="4056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solidFill>
                  <a:schemeClr val="bg1">
                    <a:lumMod val="75000"/>
                  </a:schemeClr>
                </a:solidFill>
              </a:rPr>
              <a:t>Note: Some of these slides have been adapted from</a:t>
            </a:r>
          </a:p>
          <a:p>
            <a:r>
              <a:rPr lang="en-US" sz="800" dirty="0">
                <a:solidFill>
                  <a:schemeClr val="bg1">
                    <a:lumMod val="75000"/>
                  </a:schemeClr>
                </a:solidFill>
              </a:rPr>
              <a:t>slides freely available on the Internet and also from the</a:t>
            </a:r>
          </a:p>
          <a:p>
            <a:r>
              <a:rPr lang="en-US" sz="800" dirty="0">
                <a:solidFill>
                  <a:schemeClr val="bg1">
                    <a:lumMod val="75000"/>
                  </a:schemeClr>
                </a:solidFill>
              </a:rPr>
              <a:t>slides accompanying the course textbook.   </a:t>
            </a:r>
          </a:p>
        </p:txBody>
      </p:sp>
    </p:spTree>
    <p:extLst>
      <p:ext uri="{BB962C8B-B14F-4D97-AF65-F5344CB8AC3E}">
        <p14:creationId xmlns:p14="http://schemas.microsoft.com/office/powerpoint/2010/main" val="2988387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Merge Sort</a:t>
            </a:r>
          </a:p>
        </p:txBody>
      </p:sp>
      <p:sp>
        <p:nvSpPr>
          <p:cNvPr id="3" name="Content Placeholder 2"/>
          <p:cNvSpPr>
            <a:spLocks noGrp="1"/>
          </p:cNvSpPr>
          <p:nvPr>
            <p:ph idx="1"/>
          </p:nvPr>
        </p:nvSpPr>
        <p:spPr/>
        <p:txBody>
          <a:bodyPr>
            <a:normAutofit/>
          </a:bodyPr>
          <a:lstStyle/>
          <a:p>
            <a:r>
              <a:rPr lang="en-US" dirty="0"/>
              <a:t>Merge sort is a sorting algorithm based on the divide-and-conquer paradigm </a:t>
            </a:r>
          </a:p>
          <a:p>
            <a:r>
              <a:rPr lang="en-US" dirty="0"/>
              <a:t>Like the quadratic sorts, merge sort is </a:t>
            </a:r>
            <a:r>
              <a:rPr lang="en-US" b="1" dirty="0"/>
              <a:t>comparative</a:t>
            </a:r>
          </a:p>
          <a:p>
            <a:r>
              <a:rPr lang="en-US" dirty="0"/>
              <a:t>Unlike the quadratic sorts, merge sort is </a:t>
            </a:r>
            <a:r>
              <a:rPr lang="en-US" b="1" dirty="0"/>
              <a:t>recursive</a:t>
            </a:r>
            <a:r>
              <a:rPr lang="en-US" dirty="0"/>
              <a:t> and runs in </a:t>
            </a:r>
            <a:r>
              <a:rPr lang="en-US" b="1" dirty="0" err="1"/>
              <a:t>linearithmic</a:t>
            </a:r>
            <a:r>
              <a:rPr lang="en-US" b="1" dirty="0"/>
              <a:t>, </a:t>
            </a:r>
            <a:r>
              <a:rPr lang="en-US" b="1" dirty="0">
                <a:latin typeface="Cambria Math" pitchFamily="18" charset="0"/>
                <a:ea typeface="Cambria Math" pitchFamily="18" charset="0"/>
              </a:rPr>
              <a:t>O(n log n),</a:t>
            </a:r>
            <a:r>
              <a:rPr lang="en-US" dirty="0">
                <a:latin typeface="Cambria Math" pitchFamily="18" charset="0"/>
                <a:ea typeface="Cambria Math" pitchFamily="18" charset="0"/>
              </a:rPr>
              <a:t> </a:t>
            </a:r>
            <a:r>
              <a:rPr lang="en-US" dirty="0"/>
              <a:t>time!</a:t>
            </a:r>
          </a:p>
          <a:p>
            <a:pPr lvl="1"/>
            <a:r>
              <a:rPr lang="en-US" dirty="0"/>
              <a:t>Let’s see why…</a:t>
            </a:r>
          </a:p>
        </p:txBody>
      </p:sp>
      <p:sp>
        <p:nvSpPr>
          <p:cNvPr id="4" name="TextBox 3"/>
          <p:cNvSpPr txBox="1"/>
          <p:nvPr/>
        </p:nvSpPr>
        <p:spPr bwMode="auto">
          <a:xfrm>
            <a:off x="6372200" y="6597352"/>
            <a:ext cx="99257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Merge Sort</a:t>
            </a:r>
          </a:p>
        </p:txBody>
      </p:sp>
    </p:spTree>
    <p:extLst>
      <p:ext uri="{BB962C8B-B14F-4D97-AF65-F5344CB8AC3E}">
        <p14:creationId xmlns:p14="http://schemas.microsoft.com/office/powerpoint/2010/main" val="2263879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Divide-and-Conquer</a:t>
            </a:r>
          </a:p>
        </p:txBody>
      </p:sp>
      <p:sp>
        <p:nvSpPr>
          <p:cNvPr id="3" name="Content Placeholder 2"/>
          <p:cNvSpPr>
            <a:spLocks noGrp="1"/>
          </p:cNvSpPr>
          <p:nvPr>
            <p:ph idx="1"/>
          </p:nvPr>
        </p:nvSpPr>
        <p:spPr/>
        <p:txBody>
          <a:bodyPr>
            <a:normAutofit/>
          </a:bodyPr>
          <a:lstStyle/>
          <a:p>
            <a:r>
              <a:rPr lang="en-US" b="1" dirty="0"/>
              <a:t>Divide-and-conquer</a:t>
            </a:r>
            <a:r>
              <a:rPr lang="en-US" dirty="0"/>
              <a:t> is a general algorithm design paradigm:</a:t>
            </a:r>
          </a:p>
          <a:p>
            <a:pPr lvl="1"/>
            <a:r>
              <a:rPr lang="en-US" b="1" dirty="0"/>
              <a:t>Divide</a:t>
            </a:r>
            <a:r>
              <a:rPr lang="en-US" dirty="0"/>
              <a:t>: divide the input data </a:t>
            </a:r>
            <a:r>
              <a:rPr lang="en-US" dirty="0">
                <a:latin typeface="Cambria Math" pitchFamily="18" charset="0"/>
                <a:ea typeface="Cambria Math" pitchFamily="18" charset="0"/>
              </a:rPr>
              <a:t>S</a:t>
            </a:r>
            <a:r>
              <a:rPr lang="en-US" dirty="0"/>
              <a:t> into disjoint subsets </a:t>
            </a:r>
            <a:r>
              <a:rPr lang="en-US" dirty="0">
                <a:latin typeface="Cambria Math" pitchFamily="18" charset="0"/>
                <a:ea typeface="Cambria Math" pitchFamily="18" charset="0"/>
              </a:rPr>
              <a:t>S</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S</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a:t>
            </a:r>
            <a:r>
              <a:rPr lang="en-US" dirty="0" err="1">
                <a:latin typeface="Cambria Math" pitchFamily="18" charset="0"/>
                <a:ea typeface="Cambria Math" pitchFamily="18" charset="0"/>
              </a:rPr>
              <a:t>S</a:t>
            </a:r>
            <a:r>
              <a:rPr lang="en-US" baseline="-25000" dirty="0" err="1">
                <a:latin typeface="Cambria Math" pitchFamily="18" charset="0"/>
                <a:ea typeface="Cambria Math" pitchFamily="18" charset="0"/>
              </a:rPr>
              <a:t>k</a:t>
            </a:r>
            <a:endParaRPr lang="en-US" dirty="0">
              <a:latin typeface="Cambria Math" pitchFamily="18" charset="0"/>
              <a:ea typeface="Cambria Math" pitchFamily="18" charset="0"/>
            </a:endParaRPr>
          </a:p>
          <a:p>
            <a:pPr lvl="1"/>
            <a:r>
              <a:rPr lang="en-US" b="1" dirty="0"/>
              <a:t>Recur</a:t>
            </a:r>
            <a:r>
              <a:rPr lang="en-US" dirty="0"/>
              <a:t>: solve the </a:t>
            </a:r>
            <a:r>
              <a:rPr lang="en-US" dirty="0" err="1"/>
              <a:t>subproblems</a:t>
            </a:r>
            <a:r>
              <a:rPr lang="en-US" dirty="0"/>
              <a:t> associated with </a:t>
            </a:r>
            <a:r>
              <a:rPr lang="en-US" dirty="0">
                <a:latin typeface="Cambria Math" pitchFamily="18" charset="0"/>
                <a:ea typeface="Cambria Math" pitchFamily="18" charset="0"/>
              </a:rPr>
              <a:t>S</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S</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a:t>
            </a:r>
            <a:r>
              <a:rPr lang="en-US" dirty="0" err="1">
                <a:latin typeface="Cambria Math" pitchFamily="18" charset="0"/>
                <a:ea typeface="Cambria Math" pitchFamily="18" charset="0"/>
              </a:rPr>
              <a:t>S</a:t>
            </a:r>
            <a:r>
              <a:rPr lang="en-US" baseline="-25000" dirty="0" err="1">
                <a:latin typeface="Cambria Math" pitchFamily="18" charset="0"/>
                <a:ea typeface="Cambria Math" pitchFamily="18" charset="0"/>
              </a:rPr>
              <a:t>k</a:t>
            </a:r>
            <a:endParaRPr lang="en-US" dirty="0">
              <a:latin typeface="Cambria Math" pitchFamily="18" charset="0"/>
              <a:ea typeface="Cambria Math" pitchFamily="18" charset="0"/>
            </a:endParaRPr>
          </a:p>
          <a:p>
            <a:pPr lvl="1"/>
            <a:r>
              <a:rPr lang="en-US" b="1" dirty="0"/>
              <a:t>Conquer</a:t>
            </a:r>
            <a:r>
              <a:rPr lang="en-US" dirty="0"/>
              <a:t>: combine the solutions for </a:t>
            </a:r>
            <a:r>
              <a:rPr lang="en-US" dirty="0">
                <a:latin typeface="Cambria Math" pitchFamily="18" charset="0"/>
                <a:ea typeface="Cambria Math" pitchFamily="18" charset="0"/>
              </a:rPr>
              <a:t>S</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S</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a:t>
            </a:r>
            <a:r>
              <a:rPr lang="en-US" dirty="0" err="1">
                <a:latin typeface="Cambria Math" pitchFamily="18" charset="0"/>
                <a:ea typeface="Cambria Math" pitchFamily="18" charset="0"/>
              </a:rPr>
              <a:t>S</a:t>
            </a:r>
            <a:r>
              <a:rPr lang="en-US" baseline="-25000" dirty="0" err="1">
                <a:latin typeface="Cambria Math" pitchFamily="18" charset="0"/>
                <a:ea typeface="Cambria Math" pitchFamily="18" charset="0"/>
              </a:rPr>
              <a:t>k</a:t>
            </a:r>
            <a:r>
              <a:rPr lang="en-US" dirty="0"/>
              <a:t> into a solution for </a:t>
            </a:r>
            <a:r>
              <a:rPr lang="en-US" dirty="0">
                <a:latin typeface="Cambria Math" pitchFamily="18" charset="0"/>
                <a:ea typeface="Cambria Math" pitchFamily="18" charset="0"/>
              </a:rPr>
              <a:t>S</a:t>
            </a:r>
          </a:p>
          <a:p>
            <a:r>
              <a:rPr lang="en-US" dirty="0"/>
              <a:t>The base case for the recursion is generally </a:t>
            </a:r>
            <a:r>
              <a:rPr lang="en-US" dirty="0" err="1"/>
              <a:t>subproblems</a:t>
            </a:r>
            <a:r>
              <a:rPr lang="en-US" dirty="0"/>
              <a:t> of size 0 or 1</a:t>
            </a:r>
          </a:p>
          <a:p>
            <a:pPr marL="0" indent="0">
              <a:buNone/>
            </a:pPr>
            <a:endParaRPr lang="en-US" dirty="0"/>
          </a:p>
        </p:txBody>
      </p:sp>
      <p:sp>
        <p:nvSpPr>
          <p:cNvPr id="4" name="TextBox 3"/>
          <p:cNvSpPr txBox="1"/>
          <p:nvPr/>
        </p:nvSpPr>
        <p:spPr bwMode="auto">
          <a:xfrm>
            <a:off x="6372200" y="6597352"/>
            <a:ext cx="99257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Merge Sort</a:t>
            </a:r>
          </a:p>
        </p:txBody>
      </p:sp>
    </p:spTree>
    <p:extLst>
      <p:ext uri="{BB962C8B-B14F-4D97-AF65-F5344CB8AC3E}">
        <p14:creationId xmlns:p14="http://schemas.microsoft.com/office/powerpoint/2010/main" val="3773455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8516504" cy="546942"/>
          </a:xfrm>
        </p:spPr>
        <p:txBody>
          <a:bodyPr/>
          <a:lstStyle/>
          <a:p>
            <a:r>
              <a:rPr lang="en-US" dirty="0"/>
              <a:t>Merge Sort is a divide and conquer algorithm</a:t>
            </a:r>
          </a:p>
        </p:txBody>
      </p:sp>
      <p:sp>
        <p:nvSpPr>
          <p:cNvPr id="3" name="Content Placeholder 2"/>
          <p:cNvSpPr>
            <a:spLocks noGrp="1"/>
          </p:cNvSpPr>
          <p:nvPr>
            <p:ph idx="1"/>
          </p:nvPr>
        </p:nvSpPr>
        <p:spPr/>
        <p:txBody>
          <a:bodyPr/>
          <a:lstStyle/>
          <a:p>
            <a:r>
              <a:rPr lang="en-US" dirty="0"/>
              <a:t>Merge sort on an input sequence </a:t>
            </a:r>
            <a:r>
              <a:rPr lang="en-US" dirty="0">
                <a:latin typeface="Cambria Math" pitchFamily="18" charset="0"/>
                <a:ea typeface="Cambria Math" pitchFamily="18" charset="0"/>
              </a:rPr>
              <a:t>S</a:t>
            </a:r>
            <a:r>
              <a:rPr lang="en-US" dirty="0"/>
              <a:t> with </a:t>
            </a:r>
            <a:r>
              <a:rPr lang="en-US" dirty="0">
                <a:latin typeface="Cambria Math" pitchFamily="18" charset="0"/>
                <a:ea typeface="Cambria Math" pitchFamily="18" charset="0"/>
              </a:rPr>
              <a:t>n</a:t>
            </a:r>
            <a:r>
              <a:rPr lang="en-US" dirty="0"/>
              <a:t> elements consists of three steps:</a:t>
            </a:r>
          </a:p>
          <a:p>
            <a:pPr lvl="1"/>
            <a:r>
              <a:rPr lang="en-US" b="1" dirty="0"/>
              <a:t>Divide</a:t>
            </a:r>
            <a:r>
              <a:rPr lang="en-US" dirty="0"/>
              <a:t>: partition </a:t>
            </a:r>
            <a:r>
              <a:rPr lang="en-US" dirty="0">
                <a:latin typeface="Cambria Math" pitchFamily="18" charset="0"/>
                <a:ea typeface="Cambria Math" pitchFamily="18" charset="0"/>
              </a:rPr>
              <a:t>S</a:t>
            </a:r>
            <a:r>
              <a:rPr lang="en-US" dirty="0"/>
              <a:t> into two sequences </a:t>
            </a:r>
            <a:r>
              <a:rPr lang="en-US" dirty="0">
                <a:latin typeface="Cambria Math" pitchFamily="18" charset="0"/>
                <a:ea typeface="Cambria Math" pitchFamily="18" charset="0"/>
              </a:rPr>
              <a:t>S</a:t>
            </a:r>
            <a:r>
              <a:rPr lang="en-US" baseline="-25000" dirty="0">
                <a:latin typeface="Cambria Math" pitchFamily="18" charset="0"/>
                <a:ea typeface="Cambria Math" pitchFamily="18" charset="0"/>
              </a:rPr>
              <a:t>1</a:t>
            </a:r>
            <a:r>
              <a:rPr lang="en-US" dirty="0"/>
              <a:t> and </a:t>
            </a:r>
            <a:r>
              <a:rPr lang="en-US" dirty="0">
                <a:latin typeface="Cambria Math" pitchFamily="18" charset="0"/>
                <a:ea typeface="Cambria Math" pitchFamily="18" charset="0"/>
              </a:rPr>
              <a:t>S</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t>of </a:t>
            </a:r>
            <a:r>
              <a:rPr lang="en-US" dirty="0">
                <a:latin typeface="Cambria Math" pitchFamily="18" charset="0"/>
                <a:ea typeface="Cambria Math" pitchFamily="18" charset="0"/>
              </a:rPr>
              <a:t>n/2</a:t>
            </a:r>
            <a:r>
              <a:rPr lang="en-US" dirty="0"/>
              <a:t> elements each</a:t>
            </a:r>
          </a:p>
          <a:p>
            <a:pPr lvl="1"/>
            <a:r>
              <a:rPr lang="en-US" b="1" dirty="0"/>
              <a:t>Recur</a:t>
            </a:r>
            <a:r>
              <a:rPr lang="en-US" dirty="0"/>
              <a:t>: recursively merge sort </a:t>
            </a:r>
            <a:r>
              <a:rPr lang="en-US" dirty="0">
                <a:latin typeface="Cambria Math" pitchFamily="18" charset="0"/>
                <a:ea typeface="Cambria Math" pitchFamily="18" charset="0"/>
              </a:rPr>
              <a:t>S</a:t>
            </a:r>
            <a:r>
              <a:rPr lang="en-US" baseline="-25000" dirty="0">
                <a:latin typeface="Cambria Math" pitchFamily="18" charset="0"/>
                <a:ea typeface="Cambria Math" pitchFamily="18" charset="0"/>
              </a:rPr>
              <a:t>1</a:t>
            </a:r>
            <a:r>
              <a:rPr lang="en-US" dirty="0"/>
              <a:t> and </a:t>
            </a:r>
            <a:r>
              <a:rPr lang="en-US" dirty="0">
                <a:latin typeface="Cambria Math" pitchFamily="18" charset="0"/>
                <a:ea typeface="Cambria Math" pitchFamily="18" charset="0"/>
              </a:rPr>
              <a:t>S</a:t>
            </a:r>
            <a:r>
              <a:rPr lang="en-US" baseline="-25000" dirty="0">
                <a:latin typeface="Cambria Math" pitchFamily="18" charset="0"/>
                <a:ea typeface="Cambria Math" pitchFamily="18" charset="0"/>
              </a:rPr>
              <a:t>2</a:t>
            </a:r>
          </a:p>
          <a:p>
            <a:pPr lvl="1"/>
            <a:r>
              <a:rPr lang="en-US" b="1" dirty="0"/>
              <a:t>Conquer</a:t>
            </a:r>
            <a:r>
              <a:rPr lang="en-US" dirty="0"/>
              <a:t>: merge </a:t>
            </a:r>
            <a:r>
              <a:rPr lang="en-US" dirty="0">
                <a:latin typeface="Cambria Math" pitchFamily="18" charset="0"/>
                <a:ea typeface="Cambria Math" pitchFamily="18" charset="0"/>
              </a:rPr>
              <a:t>S</a:t>
            </a:r>
            <a:r>
              <a:rPr lang="en-US" baseline="-25000" dirty="0">
                <a:latin typeface="Cambria Math" pitchFamily="18" charset="0"/>
                <a:ea typeface="Cambria Math" pitchFamily="18" charset="0"/>
              </a:rPr>
              <a:t>1</a:t>
            </a:r>
            <a:r>
              <a:rPr lang="en-US" dirty="0"/>
              <a:t> and </a:t>
            </a:r>
            <a:r>
              <a:rPr lang="en-US" dirty="0">
                <a:latin typeface="Cambria Math" pitchFamily="18" charset="0"/>
                <a:ea typeface="Cambria Math" pitchFamily="18" charset="0"/>
              </a:rPr>
              <a:t>S</a:t>
            </a:r>
            <a:r>
              <a:rPr lang="en-US" baseline="-25000" dirty="0">
                <a:latin typeface="Cambria Math" pitchFamily="18" charset="0"/>
                <a:ea typeface="Cambria Math" pitchFamily="18" charset="0"/>
              </a:rPr>
              <a:t>2</a:t>
            </a:r>
            <a:r>
              <a:rPr lang="en-US" dirty="0"/>
              <a:t> into a sorted sequence</a:t>
            </a:r>
          </a:p>
          <a:p>
            <a:endParaRPr lang="en-US" dirty="0"/>
          </a:p>
        </p:txBody>
      </p:sp>
      <p:sp>
        <p:nvSpPr>
          <p:cNvPr id="4" name="TextBox 3"/>
          <p:cNvSpPr txBox="1"/>
          <p:nvPr/>
        </p:nvSpPr>
        <p:spPr bwMode="auto">
          <a:xfrm>
            <a:off x="6372200" y="6597352"/>
            <a:ext cx="99257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Merge Sort</a:t>
            </a:r>
          </a:p>
        </p:txBody>
      </p:sp>
    </p:spTree>
    <p:extLst>
      <p:ext uri="{BB962C8B-B14F-4D97-AF65-F5344CB8AC3E}">
        <p14:creationId xmlns:p14="http://schemas.microsoft.com/office/powerpoint/2010/main" val="3115036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 Example</a:t>
            </a:r>
          </a:p>
        </p:txBody>
      </p:sp>
      <p:sp>
        <p:nvSpPr>
          <p:cNvPr id="3" name="Content Placeholder 2"/>
          <p:cNvSpPr>
            <a:spLocks noGrp="1"/>
          </p:cNvSpPr>
          <p:nvPr>
            <p:ph idx="1"/>
          </p:nvPr>
        </p:nvSpPr>
        <p:spPr/>
        <p:txBody>
          <a:bodyPr>
            <a:normAutofit/>
          </a:bodyPr>
          <a:lstStyle/>
          <a:p>
            <a:r>
              <a:rPr lang="en-US" dirty="0"/>
              <a:t>The execution of merge sort can be depicted by a binary tree</a:t>
            </a:r>
          </a:p>
          <a:p>
            <a:pPr lvl="1"/>
            <a:r>
              <a:rPr lang="en-US" dirty="0"/>
              <a:t>each node represents a </a:t>
            </a:r>
            <a:r>
              <a:rPr lang="en-US" dirty="0" err="1"/>
              <a:t>subproblem</a:t>
            </a:r>
            <a:r>
              <a:rPr lang="en-US" dirty="0"/>
              <a:t> in merge sort, showing the unsorted </a:t>
            </a:r>
            <a:r>
              <a:rPr lang="en-US" dirty="0" err="1"/>
              <a:t>subproblem</a:t>
            </a:r>
            <a:r>
              <a:rPr lang="en-US" dirty="0"/>
              <a:t> before calling merge sort recursively</a:t>
            </a:r>
          </a:p>
          <a:p>
            <a:pPr lvl="1"/>
            <a:r>
              <a:rPr lang="en-US" dirty="0"/>
              <a:t>the root is the initial call </a:t>
            </a:r>
          </a:p>
          <a:p>
            <a:pPr lvl="1"/>
            <a:r>
              <a:rPr lang="en-US" dirty="0"/>
              <a:t>the leaves are the base cases of the recursion, with subsequences of size 0 or 1</a:t>
            </a:r>
          </a:p>
          <a:p>
            <a:pPr lvl="1"/>
            <a:endParaRPr lang="en-US" dirty="0"/>
          </a:p>
        </p:txBody>
      </p:sp>
      <p:sp>
        <p:nvSpPr>
          <p:cNvPr id="4" name="TextBox 3"/>
          <p:cNvSpPr txBox="1"/>
          <p:nvPr/>
        </p:nvSpPr>
        <p:spPr bwMode="auto">
          <a:xfrm>
            <a:off x="6372200" y="6597352"/>
            <a:ext cx="99257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Merge Sort</a:t>
            </a:r>
          </a:p>
        </p:txBody>
      </p:sp>
    </p:spTree>
    <p:extLst>
      <p:ext uri="{BB962C8B-B14F-4D97-AF65-F5344CB8AC3E}">
        <p14:creationId xmlns:p14="http://schemas.microsoft.com/office/powerpoint/2010/main" val="2990615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t>Merge Sort: Example</a:t>
            </a:r>
            <a:endParaRPr lang="en-US" dirty="0">
              <a:latin typeface="Arial" charset="0"/>
              <a:cs typeface="Arial" charset="0"/>
            </a:endParaRPr>
          </a:p>
        </p:txBody>
      </p:sp>
      <p:pic>
        <p:nvPicPr>
          <p:cNvPr id="6" name="Picture 5" descr="Text&#10;&#10;Description automatically generated with medium confidence">
            <a:extLst>
              <a:ext uri="{FF2B5EF4-FFF2-40B4-BE49-F238E27FC236}">
                <a16:creationId xmlns:a16="http://schemas.microsoft.com/office/drawing/2014/main" id="{474ABEBE-8014-CD26-4EFC-5DFA485BCC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1740" y="2132856"/>
            <a:ext cx="4680520" cy="2808312"/>
          </a:xfrm>
          <a:prstGeom prst="rect">
            <a:avLst/>
          </a:prstGeom>
        </p:spPr>
      </p:pic>
    </p:spTree>
    <p:extLst>
      <p:ext uri="{BB962C8B-B14F-4D97-AF65-F5344CB8AC3E}">
        <p14:creationId xmlns:p14="http://schemas.microsoft.com/office/powerpoint/2010/main" val="355484082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t>Merge Sort: Another Example</a:t>
            </a:r>
            <a:endParaRPr lang="en-US" dirty="0">
              <a:latin typeface="Arial" charset="0"/>
              <a:cs typeface="Arial" charset="0"/>
            </a:endParaRPr>
          </a:p>
        </p:txBody>
      </p:sp>
      <p:pic>
        <p:nvPicPr>
          <p:cNvPr id="3" name="Picture 2" descr="A screenshot of a computer&#10;&#10;Description automatically generated with low confidence">
            <a:extLst>
              <a:ext uri="{FF2B5EF4-FFF2-40B4-BE49-F238E27FC236}">
                <a16:creationId xmlns:a16="http://schemas.microsoft.com/office/drawing/2014/main" id="{C151AACF-A581-E629-1CF4-17AC92CCA4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9249" y="1268760"/>
            <a:ext cx="4885502" cy="4966121"/>
          </a:xfrm>
          <a:prstGeom prst="rect">
            <a:avLst/>
          </a:prstGeom>
        </p:spPr>
      </p:pic>
    </p:spTree>
    <p:extLst>
      <p:ext uri="{BB962C8B-B14F-4D97-AF65-F5344CB8AC3E}">
        <p14:creationId xmlns:p14="http://schemas.microsoft.com/office/powerpoint/2010/main" val="986160176"/>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dirty="0"/>
              <a:t>Merge Sort: Another Example</a:t>
            </a:r>
          </a:p>
        </p:txBody>
      </p:sp>
      <p:sp>
        <p:nvSpPr>
          <p:cNvPr id="149507" name="Rectangle 3" descr="Rectangle: Click to edit Master text styles&#10;Second level&#10;Third level&#10;Fourth level&#10;Fifth level"/>
          <p:cNvSpPr>
            <a:spLocks noGrp="1" noChangeArrowheads="1"/>
          </p:cNvSpPr>
          <p:nvPr>
            <p:ph type="body" idx="1"/>
          </p:nvPr>
        </p:nvSpPr>
        <p:spPr>
          <a:xfrm>
            <a:off x="762000" y="1676400"/>
            <a:ext cx="7772400" cy="685800"/>
          </a:xfrm>
        </p:spPr>
        <p:txBody>
          <a:bodyPr>
            <a:normAutofit/>
          </a:bodyPr>
          <a:lstStyle/>
          <a:p>
            <a:r>
              <a:rPr lang="en-US" dirty="0"/>
              <a:t>Suppose we want to sort [7, 2, 9, 4, 3, 8, 6, 1]</a:t>
            </a:r>
          </a:p>
        </p:txBody>
      </p:sp>
      <p:sp>
        <p:nvSpPr>
          <p:cNvPr id="4" name="TextBox 3"/>
          <p:cNvSpPr txBox="1"/>
          <p:nvPr/>
        </p:nvSpPr>
        <p:spPr bwMode="auto">
          <a:xfrm>
            <a:off x="6372200" y="6597352"/>
            <a:ext cx="99257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Merge Sort</a:t>
            </a:r>
          </a:p>
        </p:txBody>
      </p:sp>
    </p:spTree>
    <p:extLst>
      <p:ext uri="{BB962C8B-B14F-4D97-AF65-F5344CB8AC3E}">
        <p14:creationId xmlns:p14="http://schemas.microsoft.com/office/powerpoint/2010/main" val="4263754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dirty="0"/>
              <a:t>Merge Sort: Example (2)</a:t>
            </a:r>
          </a:p>
        </p:txBody>
      </p:sp>
      <p:sp>
        <p:nvSpPr>
          <p:cNvPr id="149507" name="Rectangle 3" descr="Rectangle: Click to edit Master text styles&#10;Second level&#10;Third level&#10;Fourth level&#10;Fifth level"/>
          <p:cNvSpPr>
            <a:spLocks noGrp="1" noChangeArrowheads="1"/>
          </p:cNvSpPr>
          <p:nvPr>
            <p:ph type="body" idx="1"/>
          </p:nvPr>
        </p:nvSpPr>
        <p:spPr>
          <a:xfrm>
            <a:off x="762000" y="1676400"/>
            <a:ext cx="7772400" cy="685800"/>
          </a:xfrm>
        </p:spPr>
        <p:txBody>
          <a:bodyPr/>
          <a:lstStyle/>
          <a:p>
            <a:r>
              <a:rPr lang="en-US"/>
              <a:t>Partition</a:t>
            </a:r>
          </a:p>
        </p:txBody>
      </p:sp>
      <p:cxnSp>
        <p:nvCxnSpPr>
          <p:cNvPr id="149508" name="AutoShape 4"/>
          <p:cNvCxnSpPr>
            <a:cxnSpLocks noChangeShapeType="1"/>
            <a:stCxn id="149518" idx="0"/>
            <a:endCxn id="149515" idx="2"/>
          </p:cNvCxnSpPr>
          <p:nvPr/>
        </p:nvCxnSpPr>
        <p:spPr bwMode="auto">
          <a:xfrm flipV="1">
            <a:off x="1436688" y="4054475"/>
            <a:ext cx="1068387"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9509" name="AutoShape 5"/>
          <p:cNvCxnSpPr>
            <a:cxnSpLocks noChangeShapeType="1"/>
            <a:stCxn id="149519" idx="0"/>
            <a:endCxn id="149515" idx="2"/>
          </p:cNvCxnSpPr>
          <p:nvPr/>
        </p:nvCxnSpPr>
        <p:spPr bwMode="auto">
          <a:xfrm flipH="1" flipV="1">
            <a:off x="2505075" y="4054475"/>
            <a:ext cx="10668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9510" name="AutoShape 6"/>
          <p:cNvCxnSpPr>
            <a:cxnSpLocks noChangeShapeType="1"/>
            <a:stCxn id="149523" idx="0"/>
            <a:endCxn id="149518" idx="2"/>
          </p:cNvCxnSpPr>
          <p:nvPr/>
        </p:nvCxnSpPr>
        <p:spPr bwMode="auto">
          <a:xfrm flipV="1">
            <a:off x="969963" y="5080000"/>
            <a:ext cx="4667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9511" name="AutoShape 7"/>
          <p:cNvCxnSpPr>
            <a:cxnSpLocks noChangeShapeType="1"/>
            <a:stCxn id="149525" idx="0"/>
            <a:endCxn id="149519" idx="2"/>
          </p:cNvCxnSpPr>
          <p:nvPr/>
        </p:nvCxnSpPr>
        <p:spPr bwMode="auto">
          <a:xfrm flipV="1">
            <a:off x="3092450" y="5080000"/>
            <a:ext cx="4794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9512" name="AutoShape 8"/>
          <p:cNvCxnSpPr>
            <a:cxnSpLocks noChangeShapeType="1"/>
            <a:stCxn id="149518" idx="2"/>
            <a:endCxn id="149524" idx="0"/>
          </p:cNvCxnSpPr>
          <p:nvPr/>
        </p:nvCxnSpPr>
        <p:spPr bwMode="auto">
          <a:xfrm>
            <a:off x="1436688" y="5080000"/>
            <a:ext cx="5080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9513" name="AutoShape 9"/>
          <p:cNvCxnSpPr>
            <a:cxnSpLocks noChangeShapeType="1"/>
            <a:stCxn id="149519" idx="2"/>
            <a:endCxn id="149526" idx="0"/>
          </p:cNvCxnSpPr>
          <p:nvPr/>
        </p:nvCxnSpPr>
        <p:spPr bwMode="auto">
          <a:xfrm>
            <a:off x="3571875" y="5080000"/>
            <a:ext cx="5048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49514" name="Group 10"/>
          <p:cNvGrpSpPr>
            <a:grpSpLocks/>
          </p:cNvGrpSpPr>
          <p:nvPr/>
        </p:nvGrpSpPr>
        <p:grpSpPr bwMode="auto">
          <a:xfrm>
            <a:off x="1223963" y="3617913"/>
            <a:ext cx="6981825" cy="427037"/>
            <a:chOff x="771" y="2764"/>
            <a:chExt cx="4398" cy="269"/>
          </a:xfrm>
        </p:grpSpPr>
        <p:sp>
          <p:nvSpPr>
            <p:cNvPr id="149515" name="AutoShape 11"/>
            <p:cNvSpPr>
              <a:spLocks noChangeArrowheads="1"/>
            </p:cNvSpPr>
            <p:nvPr/>
          </p:nvSpPr>
          <p:spPr bwMode="auto">
            <a:xfrm>
              <a:off x="771" y="2764"/>
              <a:ext cx="1614" cy="269"/>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7  2  9  </a:t>
              </a:r>
              <a:r>
                <a:rPr lang="en-US" sz="1800">
                  <a:solidFill>
                    <a:schemeClr val="accent1"/>
                  </a:solidFill>
                </a:rPr>
                <a:t>4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2  4  7  9</a:t>
              </a:r>
            </a:p>
          </p:txBody>
        </p:sp>
        <p:sp>
          <p:nvSpPr>
            <p:cNvPr id="149516" name="AutoShape 12"/>
            <p:cNvSpPr>
              <a:spLocks noChangeArrowheads="1"/>
            </p:cNvSpPr>
            <p:nvPr/>
          </p:nvSpPr>
          <p:spPr bwMode="auto">
            <a:xfrm>
              <a:off x="3555" y="2764"/>
              <a:ext cx="1614" cy="269"/>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3  8  6  </a:t>
              </a:r>
              <a:r>
                <a:rPr lang="en-US" sz="1800">
                  <a:solidFill>
                    <a:schemeClr val="accent1"/>
                  </a:solidFill>
                </a:rPr>
                <a:t>1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1  3  8  6</a:t>
              </a:r>
            </a:p>
          </p:txBody>
        </p:sp>
      </p:grpSp>
      <p:grpSp>
        <p:nvGrpSpPr>
          <p:cNvPr id="149517" name="Group 13"/>
          <p:cNvGrpSpPr>
            <a:grpSpLocks/>
          </p:cNvGrpSpPr>
          <p:nvPr/>
        </p:nvGrpSpPr>
        <p:grpSpPr bwMode="auto">
          <a:xfrm>
            <a:off x="742950" y="4643438"/>
            <a:ext cx="7996238" cy="427037"/>
            <a:chOff x="468" y="3168"/>
            <a:chExt cx="5037" cy="269"/>
          </a:xfrm>
        </p:grpSpPr>
        <p:sp>
          <p:nvSpPr>
            <p:cNvPr id="149518" name="AutoShape 14"/>
            <p:cNvSpPr>
              <a:spLocks noChangeArrowheads="1"/>
            </p:cNvSpPr>
            <p:nvPr/>
          </p:nvSpPr>
          <p:spPr bwMode="auto">
            <a:xfrm>
              <a:off x="468" y="3168"/>
              <a:ext cx="874" cy="269"/>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7  </a:t>
              </a:r>
              <a:r>
                <a:rPr lang="en-US" sz="1800">
                  <a:solidFill>
                    <a:schemeClr val="accent1"/>
                  </a:solidFill>
                </a:rPr>
                <a:t>2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2  7</a:t>
              </a:r>
            </a:p>
          </p:txBody>
        </p:sp>
        <p:sp>
          <p:nvSpPr>
            <p:cNvPr id="149519" name="AutoShape 15"/>
            <p:cNvSpPr>
              <a:spLocks noChangeArrowheads="1"/>
            </p:cNvSpPr>
            <p:nvPr/>
          </p:nvSpPr>
          <p:spPr bwMode="auto">
            <a:xfrm>
              <a:off x="1779" y="3168"/>
              <a:ext cx="942" cy="269"/>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9  </a:t>
              </a:r>
              <a:r>
                <a:rPr lang="en-US" sz="1800">
                  <a:solidFill>
                    <a:schemeClr val="accent1"/>
                  </a:solidFill>
                </a:rPr>
                <a:t>4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4  9</a:t>
              </a:r>
            </a:p>
          </p:txBody>
        </p:sp>
        <p:sp>
          <p:nvSpPr>
            <p:cNvPr id="149520" name="AutoShape 16"/>
            <p:cNvSpPr>
              <a:spLocks noChangeArrowheads="1"/>
            </p:cNvSpPr>
            <p:nvPr/>
          </p:nvSpPr>
          <p:spPr bwMode="auto">
            <a:xfrm>
              <a:off x="3252" y="3168"/>
              <a:ext cx="874" cy="269"/>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3  </a:t>
              </a:r>
              <a:r>
                <a:rPr lang="en-US" sz="1800">
                  <a:solidFill>
                    <a:schemeClr val="accent1"/>
                  </a:solidFill>
                </a:rPr>
                <a:t>8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3  8</a:t>
              </a:r>
            </a:p>
          </p:txBody>
        </p:sp>
        <p:sp>
          <p:nvSpPr>
            <p:cNvPr id="149521" name="AutoShape 17"/>
            <p:cNvSpPr>
              <a:spLocks noChangeArrowheads="1"/>
            </p:cNvSpPr>
            <p:nvPr/>
          </p:nvSpPr>
          <p:spPr bwMode="auto">
            <a:xfrm>
              <a:off x="4563" y="3168"/>
              <a:ext cx="942" cy="269"/>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6  </a:t>
              </a:r>
              <a:r>
                <a:rPr lang="en-US" sz="1800">
                  <a:solidFill>
                    <a:schemeClr val="accent1"/>
                  </a:solidFill>
                </a:rPr>
                <a:t>1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1  6</a:t>
              </a:r>
            </a:p>
          </p:txBody>
        </p:sp>
      </p:grpSp>
      <p:grpSp>
        <p:nvGrpSpPr>
          <p:cNvPr id="149522" name="Group 18"/>
          <p:cNvGrpSpPr>
            <a:grpSpLocks/>
          </p:cNvGrpSpPr>
          <p:nvPr/>
        </p:nvGrpSpPr>
        <p:grpSpPr bwMode="auto">
          <a:xfrm>
            <a:off x="609600" y="5668963"/>
            <a:ext cx="8229600" cy="427037"/>
            <a:chOff x="384" y="3571"/>
            <a:chExt cx="5184" cy="269"/>
          </a:xfrm>
        </p:grpSpPr>
        <p:sp>
          <p:nvSpPr>
            <p:cNvPr id="149523" name="AutoShape 19"/>
            <p:cNvSpPr>
              <a:spLocks noChangeArrowheads="1"/>
            </p:cNvSpPr>
            <p:nvPr/>
          </p:nvSpPr>
          <p:spPr bwMode="auto">
            <a:xfrm>
              <a:off x="384" y="3571"/>
              <a:ext cx="454" cy="269"/>
            </a:xfrm>
            <a:prstGeom prst="roundRect">
              <a:avLst>
                <a:gd name="adj" fmla="val 16667"/>
              </a:avLst>
            </a:prstGeom>
            <a:solidFill>
              <a:schemeClr val="bg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folHlink"/>
                </a:solidFill>
              </a:endParaRPr>
            </a:p>
          </p:txBody>
        </p:sp>
        <p:sp>
          <p:nvSpPr>
            <p:cNvPr id="149524" name="AutoShape 20"/>
            <p:cNvSpPr>
              <a:spLocks noChangeArrowheads="1"/>
            </p:cNvSpPr>
            <p:nvPr/>
          </p:nvSpPr>
          <p:spPr bwMode="auto">
            <a:xfrm>
              <a:off x="1006" y="3571"/>
              <a:ext cx="437" cy="269"/>
            </a:xfrm>
            <a:prstGeom prst="roundRect">
              <a:avLst>
                <a:gd name="adj" fmla="val 16667"/>
              </a:avLst>
            </a:prstGeom>
            <a:solidFill>
              <a:schemeClr val="bg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folHlink"/>
                </a:solidFill>
              </a:endParaRPr>
            </a:p>
          </p:txBody>
        </p:sp>
        <p:sp>
          <p:nvSpPr>
            <p:cNvPr id="149525" name="AutoShape 21"/>
            <p:cNvSpPr>
              <a:spLocks noChangeArrowheads="1"/>
            </p:cNvSpPr>
            <p:nvPr/>
          </p:nvSpPr>
          <p:spPr bwMode="auto">
            <a:xfrm>
              <a:off x="1725" y="3571"/>
              <a:ext cx="445" cy="269"/>
            </a:xfrm>
            <a:prstGeom prst="roundRect">
              <a:avLst>
                <a:gd name="adj" fmla="val 16667"/>
              </a:avLst>
            </a:prstGeom>
            <a:solidFill>
              <a:schemeClr val="bg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folHlink"/>
                  </a:solidFill>
                </a:rPr>
                <a:t> </a:t>
              </a:r>
            </a:p>
          </p:txBody>
        </p:sp>
        <p:sp>
          <p:nvSpPr>
            <p:cNvPr id="149526" name="AutoShape 22"/>
            <p:cNvSpPr>
              <a:spLocks noChangeArrowheads="1"/>
            </p:cNvSpPr>
            <p:nvPr/>
          </p:nvSpPr>
          <p:spPr bwMode="auto">
            <a:xfrm>
              <a:off x="2351" y="3571"/>
              <a:ext cx="433" cy="269"/>
            </a:xfrm>
            <a:prstGeom prst="roundRect">
              <a:avLst>
                <a:gd name="adj" fmla="val 16667"/>
              </a:avLst>
            </a:prstGeom>
            <a:solidFill>
              <a:schemeClr val="bg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folHlink"/>
                </a:solidFill>
              </a:endParaRPr>
            </a:p>
          </p:txBody>
        </p:sp>
        <p:sp>
          <p:nvSpPr>
            <p:cNvPr id="149527" name="AutoShape 23"/>
            <p:cNvSpPr>
              <a:spLocks noChangeArrowheads="1"/>
            </p:cNvSpPr>
            <p:nvPr/>
          </p:nvSpPr>
          <p:spPr bwMode="auto">
            <a:xfrm>
              <a:off x="3168" y="3571"/>
              <a:ext cx="454" cy="269"/>
            </a:xfrm>
            <a:prstGeom prst="roundRect">
              <a:avLst>
                <a:gd name="adj" fmla="val 16667"/>
              </a:avLst>
            </a:prstGeom>
            <a:solidFill>
              <a:schemeClr val="bg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folHlink"/>
                </a:solidFill>
              </a:endParaRPr>
            </a:p>
          </p:txBody>
        </p:sp>
        <p:sp>
          <p:nvSpPr>
            <p:cNvPr id="149528" name="AutoShape 24"/>
            <p:cNvSpPr>
              <a:spLocks noChangeArrowheads="1"/>
            </p:cNvSpPr>
            <p:nvPr/>
          </p:nvSpPr>
          <p:spPr bwMode="auto">
            <a:xfrm>
              <a:off x="3790" y="3571"/>
              <a:ext cx="437" cy="269"/>
            </a:xfrm>
            <a:prstGeom prst="roundRect">
              <a:avLst>
                <a:gd name="adj" fmla="val 16667"/>
              </a:avLst>
            </a:prstGeom>
            <a:solidFill>
              <a:schemeClr val="bg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folHlink"/>
                </a:solidFill>
              </a:endParaRPr>
            </a:p>
          </p:txBody>
        </p:sp>
        <p:sp>
          <p:nvSpPr>
            <p:cNvPr id="149529" name="AutoShape 25"/>
            <p:cNvSpPr>
              <a:spLocks noChangeArrowheads="1"/>
            </p:cNvSpPr>
            <p:nvPr/>
          </p:nvSpPr>
          <p:spPr bwMode="auto">
            <a:xfrm>
              <a:off x="4509" y="3571"/>
              <a:ext cx="445" cy="269"/>
            </a:xfrm>
            <a:prstGeom prst="roundRect">
              <a:avLst>
                <a:gd name="adj" fmla="val 16667"/>
              </a:avLst>
            </a:prstGeom>
            <a:solidFill>
              <a:schemeClr val="bg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folHlink"/>
                </a:solidFill>
              </a:endParaRPr>
            </a:p>
          </p:txBody>
        </p:sp>
        <p:sp>
          <p:nvSpPr>
            <p:cNvPr id="149530" name="AutoShape 26"/>
            <p:cNvSpPr>
              <a:spLocks noChangeArrowheads="1"/>
            </p:cNvSpPr>
            <p:nvPr/>
          </p:nvSpPr>
          <p:spPr bwMode="auto">
            <a:xfrm>
              <a:off x="5135" y="3571"/>
              <a:ext cx="433" cy="269"/>
            </a:xfrm>
            <a:prstGeom prst="roundRect">
              <a:avLst>
                <a:gd name="adj" fmla="val 16667"/>
              </a:avLst>
            </a:prstGeom>
            <a:solidFill>
              <a:schemeClr val="bg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folHlink"/>
                </a:solidFill>
              </a:endParaRPr>
            </a:p>
          </p:txBody>
        </p:sp>
      </p:grpSp>
      <p:cxnSp>
        <p:nvCxnSpPr>
          <p:cNvPr id="149531" name="AutoShape 27"/>
          <p:cNvCxnSpPr>
            <a:cxnSpLocks noChangeShapeType="1"/>
            <a:stCxn id="149520" idx="0"/>
            <a:endCxn id="149516" idx="2"/>
          </p:cNvCxnSpPr>
          <p:nvPr/>
        </p:nvCxnSpPr>
        <p:spPr bwMode="auto">
          <a:xfrm flipV="1">
            <a:off x="5856288" y="4054475"/>
            <a:ext cx="1068387"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9532" name="AutoShape 28"/>
          <p:cNvCxnSpPr>
            <a:cxnSpLocks noChangeShapeType="1"/>
            <a:stCxn id="149521" idx="0"/>
            <a:endCxn id="149516" idx="2"/>
          </p:cNvCxnSpPr>
          <p:nvPr/>
        </p:nvCxnSpPr>
        <p:spPr bwMode="auto">
          <a:xfrm flipH="1" flipV="1">
            <a:off x="6924675" y="4054475"/>
            <a:ext cx="10668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9533" name="AutoShape 29"/>
          <p:cNvCxnSpPr>
            <a:cxnSpLocks noChangeShapeType="1"/>
            <a:stCxn id="149527" idx="0"/>
            <a:endCxn id="149520" idx="2"/>
          </p:cNvCxnSpPr>
          <p:nvPr/>
        </p:nvCxnSpPr>
        <p:spPr bwMode="auto">
          <a:xfrm flipV="1">
            <a:off x="5389563" y="5080000"/>
            <a:ext cx="4667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9534" name="AutoShape 30"/>
          <p:cNvCxnSpPr>
            <a:cxnSpLocks noChangeShapeType="1"/>
            <a:stCxn id="149529" idx="0"/>
            <a:endCxn id="149521" idx="2"/>
          </p:cNvCxnSpPr>
          <p:nvPr/>
        </p:nvCxnSpPr>
        <p:spPr bwMode="auto">
          <a:xfrm flipV="1">
            <a:off x="7512050" y="5080000"/>
            <a:ext cx="4794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9535" name="AutoShape 31"/>
          <p:cNvCxnSpPr>
            <a:cxnSpLocks noChangeShapeType="1"/>
            <a:stCxn id="149520" idx="2"/>
            <a:endCxn id="149528" idx="0"/>
          </p:cNvCxnSpPr>
          <p:nvPr/>
        </p:nvCxnSpPr>
        <p:spPr bwMode="auto">
          <a:xfrm>
            <a:off x="5856288" y="5080000"/>
            <a:ext cx="5080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9536" name="AutoShape 32"/>
          <p:cNvCxnSpPr>
            <a:cxnSpLocks noChangeShapeType="1"/>
            <a:stCxn id="149521" idx="2"/>
            <a:endCxn id="149530" idx="0"/>
          </p:cNvCxnSpPr>
          <p:nvPr/>
        </p:nvCxnSpPr>
        <p:spPr bwMode="auto">
          <a:xfrm>
            <a:off x="7991475" y="5080000"/>
            <a:ext cx="5048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9537" name="AutoShape 33"/>
          <p:cNvSpPr>
            <a:spLocks noChangeArrowheads="1"/>
          </p:cNvSpPr>
          <p:nvPr/>
        </p:nvSpPr>
        <p:spPr bwMode="auto">
          <a:xfrm>
            <a:off x="2286000" y="2590800"/>
            <a:ext cx="4876800" cy="430213"/>
          </a:xfrm>
          <a:prstGeom prst="roundRect">
            <a:avLst>
              <a:gd name="adj" fmla="val 16667"/>
            </a:avLst>
          </a:prstGeom>
          <a:solidFill>
            <a:schemeClr val="accent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7  2  9  4 </a:t>
            </a:r>
            <a:r>
              <a:rPr lang="en-US" sz="1800" b="1" dirty="0">
                <a:latin typeface="Symbol Tiger" charset="2"/>
                <a:cs typeface="Symbol Tiger" charset="2"/>
                <a:sym typeface="Symbol" pitchFamily="18" charset="2"/>
              </a:rPr>
              <a:t></a:t>
            </a:r>
            <a:r>
              <a:rPr lang="en-US" sz="1800" dirty="0"/>
              <a:t> 3  8  6  1</a:t>
            </a:r>
            <a:r>
              <a:rPr lang="en-US" sz="1800" dirty="0">
                <a:solidFill>
                  <a:schemeClr val="accent1"/>
                </a:solidFill>
              </a:rPr>
              <a:t>  </a:t>
            </a:r>
            <a:r>
              <a:rPr lang="en-US" sz="1800" b="1" dirty="0">
                <a:solidFill>
                  <a:schemeClr val="accent1"/>
                </a:solidFill>
                <a:sym typeface="Symbol" pitchFamily="18" charset="2"/>
              </a:rPr>
              <a:t></a:t>
            </a:r>
            <a:r>
              <a:rPr lang="en-US" sz="1800" dirty="0"/>
              <a:t>  </a:t>
            </a:r>
            <a:r>
              <a:rPr lang="en-US" sz="1800" dirty="0">
                <a:solidFill>
                  <a:schemeClr val="accent1"/>
                </a:solidFill>
              </a:rPr>
              <a:t>1  2  3  4  6  7  8  9</a:t>
            </a:r>
          </a:p>
        </p:txBody>
      </p:sp>
      <p:cxnSp>
        <p:nvCxnSpPr>
          <p:cNvPr id="149538" name="AutoShape 34"/>
          <p:cNvCxnSpPr>
            <a:cxnSpLocks noChangeShapeType="1"/>
            <a:stCxn id="149515" idx="0"/>
            <a:endCxn id="149537" idx="2"/>
          </p:cNvCxnSpPr>
          <p:nvPr/>
        </p:nvCxnSpPr>
        <p:spPr bwMode="auto">
          <a:xfrm flipV="1">
            <a:off x="2505075" y="3040063"/>
            <a:ext cx="2219325" cy="56832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9539" name="AutoShape 35"/>
          <p:cNvCxnSpPr>
            <a:cxnSpLocks noChangeShapeType="1"/>
            <a:stCxn id="149516" idx="0"/>
            <a:endCxn id="149537" idx="2"/>
          </p:cNvCxnSpPr>
          <p:nvPr/>
        </p:nvCxnSpPr>
        <p:spPr bwMode="auto">
          <a:xfrm flipH="1" flipV="1">
            <a:off x="4724400" y="3040063"/>
            <a:ext cx="2200275" cy="56832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6" name="TextBox 35"/>
          <p:cNvSpPr txBox="1"/>
          <p:nvPr/>
        </p:nvSpPr>
        <p:spPr bwMode="auto">
          <a:xfrm>
            <a:off x="6372200" y="6597352"/>
            <a:ext cx="99257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Merge Sort</a:t>
            </a:r>
          </a:p>
        </p:txBody>
      </p:sp>
    </p:spTree>
    <p:extLst>
      <p:ext uri="{BB962C8B-B14F-4D97-AF65-F5344CB8AC3E}">
        <p14:creationId xmlns:p14="http://schemas.microsoft.com/office/powerpoint/2010/main" val="2401788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dirty="0"/>
              <a:t>Merge Sort: Example (3)</a:t>
            </a:r>
          </a:p>
        </p:txBody>
      </p:sp>
      <p:sp>
        <p:nvSpPr>
          <p:cNvPr id="150531" name="Rectangle 3" descr="Rectangle: Click to edit Master text styles&#10;Second level&#10;Third level&#10;Fourth level&#10;Fifth level"/>
          <p:cNvSpPr>
            <a:spLocks noGrp="1" noChangeArrowheads="1"/>
          </p:cNvSpPr>
          <p:nvPr>
            <p:ph type="body" idx="1"/>
          </p:nvPr>
        </p:nvSpPr>
        <p:spPr>
          <a:xfrm>
            <a:off x="838200" y="1676400"/>
            <a:ext cx="7772400" cy="762000"/>
          </a:xfrm>
        </p:spPr>
        <p:txBody>
          <a:bodyPr/>
          <a:lstStyle/>
          <a:p>
            <a:r>
              <a:rPr lang="en-US"/>
              <a:t>Recursive call, partition</a:t>
            </a:r>
          </a:p>
        </p:txBody>
      </p:sp>
      <p:cxnSp>
        <p:nvCxnSpPr>
          <p:cNvPr id="150532" name="AutoShape 4"/>
          <p:cNvCxnSpPr>
            <a:cxnSpLocks noChangeShapeType="1"/>
            <a:stCxn id="150542" idx="0"/>
            <a:endCxn id="150539" idx="2"/>
          </p:cNvCxnSpPr>
          <p:nvPr/>
        </p:nvCxnSpPr>
        <p:spPr bwMode="auto">
          <a:xfrm flipV="1">
            <a:off x="1436688" y="4064000"/>
            <a:ext cx="1068387" cy="56991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0533" name="AutoShape 5"/>
          <p:cNvCxnSpPr>
            <a:cxnSpLocks noChangeShapeType="1"/>
            <a:stCxn id="150543" idx="0"/>
            <a:endCxn id="150539" idx="2"/>
          </p:cNvCxnSpPr>
          <p:nvPr/>
        </p:nvCxnSpPr>
        <p:spPr bwMode="auto">
          <a:xfrm flipH="1" flipV="1">
            <a:off x="2505075" y="4064000"/>
            <a:ext cx="1066800" cy="56991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0534" name="AutoShape 6"/>
          <p:cNvCxnSpPr>
            <a:cxnSpLocks noChangeShapeType="1"/>
            <a:endCxn id="150542" idx="2"/>
          </p:cNvCxnSpPr>
          <p:nvPr/>
        </p:nvCxnSpPr>
        <p:spPr bwMode="auto">
          <a:xfrm flipV="1">
            <a:off x="969963" y="5080000"/>
            <a:ext cx="4667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0535" name="AutoShape 7"/>
          <p:cNvCxnSpPr>
            <a:cxnSpLocks noChangeShapeType="1"/>
            <a:endCxn id="150543" idx="2"/>
          </p:cNvCxnSpPr>
          <p:nvPr/>
        </p:nvCxnSpPr>
        <p:spPr bwMode="auto">
          <a:xfrm flipV="1">
            <a:off x="3092450" y="5080000"/>
            <a:ext cx="4794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0536" name="AutoShape 8"/>
          <p:cNvCxnSpPr>
            <a:cxnSpLocks noChangeShapeType="1"/>
            <a:stCxn id="150542" idx="2"/>
          </p:cNvCxnSpPr>
          <p:nvPr/>
        </p:nvCxnSpPr>
        <p:spPr bwMode="auto">
          <a:xfrm>
            <a:off x="1436688" y="5080000"/>
            <a:ext cx="5080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0537" name="AutoShape 9"/>
          <p:cNvCxnSpPr>
            <a:cxnSpLocks noChangeShapeType="1"/>
            <a:stCxn id="150543" idx="2"/>
          </p:cNvCxnSpPr>
          <p:nvPr/>
        </p:nvCxnSpPr>
        <p:spPr bwMode="auto">
          <a:xfrm>
            <a:off x="3571875" y="5080000"/>
            <a:ext cx="5048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0539" name="AutoShape 11"/>
          <p:cNvSpPr>
            <a:spLocks noChangeArrowheads="1"/>
          </p:cNvSpPr>
          <p:nvPr/>
        </p:nvSpPr>
        <p:spPr bwMode="auto">
          <a:xfrm>
            <a:off x="1223963" y="3617913"/>
            <a:ext cx="2562225" cy="427037"/>
          </a:xfrm>
          <a:prstGeom prst="roundRect">
            <a:avLst>
              <a:gd name="adj" fmla="val 16667"/>
            </a:avLst>
          </a:prstGeom>
          <a:solidFill>
            <a:schemeClr val="accent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 7  2 </a:t>
            </a:r>
            <a:r>
              <a:rPr lang="en-US" sz="1800" b="1" dirty="0">
                <a:latin typeface="Symbol Tiger" charset="2"/>
                <a:cs typeface="Symbol Tiger" charset="2"/>
                <a:sym typeface="Symbol" pitchFamily="18" charset="2"/>
              </a:rPr>
              <a:t></a:t>
            </a:r>
            <a:r>
              <a:rPr lang="en-US" sz="1800" dirty="0"/>
              <a:t> 9  4</a:t>
            </a:r>
            <a:r>
              <a:rPr lang="en-US" sz="1800" dirty="0">
                <a:solidFill>
                  <a:schemeClr val="accent1"/>
                </a:solidFill>
              </a:rPr>
              <a:t> </a:t>
            </a:r>
            <a:r>
              <a:rPr lang="en-US" sz="1800" b="1" dirty="0">
                <a:solidFill>
                  <a:schemeClr val="accent1"/>
                </a:solidFill>
                <a:sym typeface="Symbol" pitchFamily="18" charset="2"/>
              </a:rPr>
              <a:t></a:t>
            </a:r>
            <a:r>
              <a:rPr lang="en-US" sz="1800" dirty="0">
                <a:solidFill>
                  <a:schemeClr val="accent1"/>
                </a:solidFill>
              </a:rPr>
              <a:t>  2  4  7  9</a:t>
            </a:r>
          </a:p>
        </p:txBody>
      </p:sp>
      <p:sp>
        <p:nvSpPr>
          <p:cNvPr id="150540" name="AutoShape 12"/>
          <p:cNvSpPr>
            <a:spLocks noChangeArrowheads="1"/>
          </p:cNvSpPr>
          <p:nvPr/>
        </p:nvSpPr>
        <p:spPr bwMode="auto">
          <a:xfrm>
            <a:off x="5643563" y="3617913"/>
            <a:ext cx="25622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3  8  6  </a:t>
            </a:r>
            <a:r>
              <a:rPr lang="en-US" sz="1800">
                <a:solidFill>
                  <a:schemeClr val="accent1"/>
                </a:solidFill>
              </a:rPr>
              <a:t>1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1  3  8  6</a:t>
            </a:r>
          </a:p>
        </p:txBody>
      </p:sp>
      <p:grpSp>
        <p:nvGrpSpPr>
          <p:cNvPr id="150541" name="Group 13"/>
          <p:cNvGrpSpPr>
            <a:grpSpLocks/>
          </p:cNvGrpSpPr>
          <p:nvPr/>
        </p:nvGrpSpPr>
        <p:grpSpPr bwMode="auto">
          <a:xfrm>
            <a:off x="742950" y="4643438"/>
            <a:ext cx="7996238" cy="427037"/>
            <a:chOff x="468" y="3168"/>
            <a:chExt cx="5037" cy="269"/>
          </a:xfrm>
        </p:grpSpPr>
        <p:sp>
          <p:nvSpPr>
            <p:cNvPr id="150542" name="AutoShape 14"/>
            <p:cNvSpPr>
              <a:spLocks noChangeArrowheads="1"/>
            </p:cNvSpPr>
            <p:nvPr/>
          </p:nvSpPr>
          <p:spPr bwMode="auto">
            <a:xfrm>
              <a:off x="468" y="3168"/>
              <a:ext cx="874" cy="269"/>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7  </a:t>
              </a:r>
              <a:r>
                <a:rPr lang="en-US" sz="1800">
                  <a:solidFill>
                    <a:schemeClr val="accent1"/>
                  </a:solidFill>
                </a:rPr>
                <a:t>2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2  7</a:t>
              </a:r>
            </a:p>
          </p:txBody>
        </p:sp>
        <p:sp>
          <p:nvSpPr>
            <p:cNvPr id="150543" name="AutoShape 15"/>
            <p:cNvSpPr>
              <a:spLocks noChangeArrowheads="1"/>
            </p:cNvSpPr>
            <p:nvPr/>
          </p:nvSpPr>
          <p:spPr bwMode="auto">
            <a:xfrm>
              <a:off x="1779" y="3168"/>
              <a:ext cx="942" cy="269"/>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9  </a:t>
              </a:r>
              <a:r>
                <a:rPr lang="en-US" sz="1800">
                  <a:solidFill>
                    <a:schemeClr val="accent1"/>
                  </a:solidFill>
                </a:rPr>
                <a:t>4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4  9</a:t>
              </a:r>
            </a:p>
          </p:txBody>
        </p:sp>
        <p:sp>
          <p:nvSpPr>
            <p:cNvPr id="150544" name="AutoShape 16"/>
            <p:cNvSpPr>
              <a:spLocks noChangeArrowheads="1"/>
            </p:cNvSpPr>
            <p:nvPr/>
          </p:nvSpPr>
          <p:spPr bwMode="auto">
            <a:xfrm>
              <a:off x="3252" y="3168"/>
              <a:ext cx="874" cy="269"/>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3  </a:t>
              </a:r>
              <a:r>
                <a:rPr lang="en-US" sz="1800">
                  <a:solidFill>
                    <a:schemeClr val="accent1"/>
                  </a:solidFill>
                </a:rPr>
                <a:t>8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3  8</a:t>
              </a:r>
            </a:p>
          </p:txBody>
        </p:sp>
        <p:sp>
          <p:nvSpPr>
            <p:cNvPr id="150545" name="AutoShape 17"/>
            <p:cNvSpPr>
              <a:spLocks noChangeArrowheads="1"/>
            </p:cNvSpPr>
            <p:nvPr/>
          </p:nvSpPr>
          <p:spPr bwMode="auto">
            <a:xfrm>
              <a:off x="4563" y="3168"/>
              <a:ext cx="942" cy="269"/>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6  </a:t>
              </a:r>
              <a:r>
                <a:rPr lang="en-US" sz="1800">
                  <a:solidFill>
                    <a:schemeClr val="accent1"/>
                  </a:solidFill>
                </a:rPr>
                <a:t>1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1  6</a:t>
              </a:r>
            </a:p>
          </p:txBody>
        </p:sp>
      </p:grpSp>
      <p:cxnSp>
        <p:nvCxnSpPr>
          <p:cNvPr id="150555" name="AutoShape 27"/>
          <p:cNvCxnSpPr>
            <a:cxnSpLocks noChangeShapeType="1"/>
            <a:stCxn id="150544" idx="0"/>
            <a:endCxn id="150540" idx="2"/>
          </p:cNvCxnSpPr>
          <p:nvPr/>
        </p:nvCxnSpPr>
        <p:spPr bwMode="auto">
          <a:xfrm flipV="1">
            <a:off x="5856288" y="4054475"/>
            <a:ext cx="1068387"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0556" name="AutoShape 28"/>
          <p:cNvCxnSpPr>
            <a:cxnSpLocks noChangeShapeType="1"/>
            <a:stCxn id="150545" idx="0"/>
            <a:endCxn id="150540" idx="2"/>
          </p:cNvCxnSpPr>
          <p:nvPr/>
        </p:nvCxnSpPr>
        <p:spPr bwMode="auto">
          <a:xfrm flipH="1" flipV="1">
            <a:off x="6924675" y="4054475"/>
            <a:ext cx="10668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0557" name="AutoShape 29"/>
          <p:cNvCxnSpPr>
            <a:cxnSpLocks noChangeShapeType="1"/>
            <a:endCxn id="150544" idx="2"/>
          </p:cNvCxnSpPr>
          <p:nvPr/>
        </p:nvCxnSpPr>
        <p:spPr bwMode="auto">
          <a:xfrm flipV="1">
            <a:off x="5389563" y="5080000"/>
            <a:ext cx="4667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0558" name="AutoShape 30"/>
          <p:cNvCxnSpPr>
            <a:cxnSpLocks noChangeShapeType="1"/>
            <a:endCxn id="150545" idx="2"/>
          </p:cNvCxnSpPr>
          <p:nvPr/>
        </p:nvCxnSpPr>
        <p:spPr bwMode="auto">
          <a:xfrm flipV="1">
            <a:off x="7512050" y="5080000"/>
            <a:ext cx="4794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0559" name="AutoShape 31"/>
          <p:cNvCxnSpPr>
            <a:cxnSpLocks noChangeShapeType="1"/>
            <a:stCxn id="150544" idx="2"/>
          </p:cNvCxnSpPr>
          <p:nvPr/>
        </p:nvCxnSpPr>
        <p:spPr bwMode="auto">
          <a:xfrm>
            <a:off x="5856288" y="5080000"/>
            <a:ext cx="5080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0560" name="AutoShape 32"/>
          <p:cNvCxnSpPr>
            <a:cxnSpLocks noChangeShapeType="1"/>
            <a:stCxn id="150545" idx="2"/>
          </p:cNvCxnSpPr>
          <p:nvPr/>
        </p:nvCxnSpPr>
        <p:spPr bwMode="auto">
          <a:xfrm>
            <a:off x="7991475" y="5080000"/>
            <a:ext cx="5048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0561" name="AutoShape 33"/>
          <p:cNvSpPr>
            <a:spLocks noChangeArrowheads="1"/>
          </p:cNvSpPr>
          <p:nvPr/>
        </p:nvSpPr>
        <p:spPr bwMode="auto">
          <a:xfrm>
            <a:off x="2286000" y="2590800"/>
            <a:ext cx="4876800" cy="430213"/>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7  2  9  4 </a:t>
            </a:r>
            <a:r>
              <a:rPr lang="en-US" sz="1800" b="1" dirty="0">
                <a:latin typeface="Symbol Tiger" charset="2"/>
                <a:cs typeface="Symbol Tiger" charset="2"/>
                <a:sym typeface="Symbol" pitchFamily="18" charset="2"/>
              </a:rPr>
              <a:t></a:t>
            </a:r>
            <a:r>
              <a:rPr lang="en-US" sz="1800" dirty="0"/>
              <a:t> 3  8  6  1</a:t>
            </a:r>
            <a:r>
              <a:rPr lang="en-US" sz="1800" dirty="0">
                <a:solidFill>
                  <a:schemeClr val="accent1"/>
                </a:solidFill>
              </a:rPr>
              <a:t>  </a:t>
            </a:r>
            <a:r>
              <a:rPr lang="en-US" sz="1800" b="1" dirty="0">
                <a:solidFill>
                  <a:schemeClr val="accent1"/>
                </a:solidFill>
                <a:sym typeface="Symbol" pitchFamily="18" charset="2"/>
              </a:rPr>
              <a:t></a:t>
            </a:r>
            <a:r>
              <a:rPr lang="en-US" sz="1800" dirty="0"/>
              <a:t>  </a:t>
            </a:r>
            <a:r>
              <a:rPr lang="en-US" sz="1800" dirty="0">
                <a:solidFill>
                  <a:schemeClr val="accent1"/>
                </a:solidFill>
              </a:rPr>
              <a:t>1  2  3  4  6  7  8  9</a:t>
            </a:r>
          </a:p>
        </p:txBody>
      </p:sp>
      <p:cxnSp>
        <p:nvCxnSpPr>
          <p:cNvPr id="150562" name="AutoShape 34"/>
          <p:cNvCxnSpPr>
            <a:cxnSpLocks noChangeShapeType="1"/>
            <a:stCxn id="150539" idx="0"/>
            <a:endCxn id="150561" idx="2"/>
          </p:cNvCxnSpPr>
          <p:nvPr/>
        </p:nvCxnSpPr>
        <p:spPr bwMode="auto">
          <a:xfrm flipV="1">
            <a:off x="2505075" y="3030538"/>
            <a:ext cx="2219325" cy="56832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0563" name="AutoShape 35"/>
          <p:cNvCxnSpPr>
            <a:cxnSpLocks noChangeShapeType="1"/>
            <a:stCxn id="150540" idx="0"/>
            <a:endCxn id="150561" idx="2"/>
          </p:cNvCxnSpPr>
          <p:nvPr/>
        </p:nvCxnSpPr>
        <p:spPr bwMode="auto">
          <a:xfrm flipH="1" flipV="1">
            <a:off x="4724400" y="3030538"/>
            <a:ext cx="220027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0565" name="Line 37"/>
          <p:cNvSpPr>
            <a:spLocks noChangeShapeType="1"/>
          </p:cNvSpPr>
          <p:nvPr/>
        </p:nvSpPr>
        <p:spPr bwMode="auto">
          <a:xfrm flipH="1">
            <a:off x="2438400" y="3200400"/>
            <a:ext cx="533400" cy="1524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37" name="Group 18"/>
          <p:cNvGrpSpPr>
            <a:grpSpLocks/>
          </p:cNvGrpSpPr>
          <p:nvPr/>
        </p:nvGrpSpPr>
        <p:grpSpPr bwMode="auto">
          <a:xfrm>
            <a:off x="609600" y="5668963"/>
            <a:ext cx="8229600" cy="427037"/>
            <a:chOff x="384" y="3571"/>
            <a:chExt cx="5184" cy="269"/>
          </a:xfrm>
        </p:grpSpPr>
        <p:sp>
          <p:nvSpPr>
            <p:cNvPr id="39" name="AutoShape 19"/>
            <p:cNvSpPr>
              <a:spLocks noChangeArrowheads="1"/>
            </p:cNvSpPr>
            <p:nvPr/>
          </p:nvSpPr>
          <p:spPr bwMode="auto">
            <a:xfrm>
              <a:off x="384" y="3571"/>
              <a:ext cx="454" cy="269"/>
            </a:xfrm>
            <a:prstGeom prst="roundRect">
              <a:avLst>
                <a:gd name="adj" fmla="val 16667"/>
              </a:avLst>
            </a:prstGeom>
            <a:solidFill>
              <a:schemeClr val="bg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folHlink"/>
                </a:solidFill>
              </a:endParaRPr>
            </a:p>
          </p:txBody>
        </p:sp>
        <p:sp>
          <p:nvSpPr>
            <p:cNvPr id="40" name="AutoShape 20"/>
            <p:cNvSpPr>
              <a:spLocks noChangeArrowheads="1"/>
            </p:cNvSpPr>
            <p:nvPr/>
          </p:nvSpPr>
          <p:spPr bwMode="auto">
            <a:xfrm>
              <a:off x="1006" y="3571"/>
              <a:ext cx="437" cy="269"/>
            </a:xfrm>
            <a:prstGeom prst="roundRect">
              <a:avLst>
                <a:gd name="adj" fmla="val 16667"/>
              </a:avLst>
            </a:prstGeom>
            <a:solidFill>
              <a:schemeClr val="bg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folHlink"/>
                </a:solidFill>
              </a:endParaRPr>
            </a:p>
          </p:txBody>
        </p:sp>
        <p:sp>
          <p:nvSpPr>
            <p:cNvPr id="41" name="AutoShape 21"/>
            <p:cNvSpPr>
              <a:spLocks noChangeArrowheads="1"/>
            </p:cNvSpPr>
            <p:nvPr/>
          </p:nvSpPr>
          <p:spPr bwMode="auto">
            <a:xfrm>
              <a:off x="1725" y="3571"/>
              <a:ext cx="445" cy="269"/>
            </a:xfrm>
            <a:prstGeom prst="roundRect">
              <a:avLst>
                <a:gd name="adj" fmla="val 16667"/>
              </a:avLst>
            </a:prstGeom>
            <a:solidFill>
              <a:schemeClr val="bg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folHlink"/>
                  </a:solidFill>
                </a:rPr>
                <a:t> </a:t>
              </a:r>
            </a:p>
          </p:txBody>
        </p:sp>
        <p:sp>
          <p:nvSpPr>
            <p:cNvPr id="42" name="AutoShape 22"/>
            <p:cNvSpPr>
              <a:spLocks noChangeArrowheads="1"/>
            </p:cNvSpPr>
            <p:nvPr/>
          </p:nvSpPr>
          <p:spPr bwMode="auto">
            <a:xfrm>
              <a:off x="2351" y="3571"/>
              <a:ext cx="433" cy="269"/>
            </a:xfrm>
            <a:prstGeom prst="roundRect">
              <a:avLst>
                <a:gd name="adj" fmla="val 16667"/>
              </a:avLst>
            </a:prstGeom>
            <a:solidFill>
              <a:schemeClr val="bg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folHlink"/>
                </a:solidFill>
              </a:endParaRPr>
            </a:p>
          </p:txBody>
        </p:sp>
        <p:sp>
          <p:nvSpPr>
            <p:cNvPr id="43" name="AutoShape 23"/>
            <p:cNvSpPr>
              <a:spLocks noChangeArrowheads="1"/>
            </p:cNvSpPr>
            <p:nvPr/>
          </p:nvSpPr>
          <p:spPr bwMode="auto">
            <a:xfrm>
              <a:off x="3168" y="3571"/>
              <a:ext cx="454" cy="269"/>
            </a:xfrm>
            <a:prstGeom prst="roundRect">
              <a:avLst>
                <a:gd name="adj" fmla="val 16667"/>
              </a:avLst>
            </a:prstGeom>
            <a:solidFill>
              <a:schemeClr val="bg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folHlink"/>
                </a:solidFill>
              </a:endParaRPr>
            </a:p>
          </p:txBody>
        </p:sp>
        <p:sp>
          <p:nvSpPr>
            <p:cNvPr id="44" name="AutoShape 24"/>
            <p:cNvSpPr>
              <a:spLocks noChangeArrowheads="1"/>
            </p:cNvSpPr>
            <p:nvPr/>
          </p:nvSpPr>
          <p:spPr bwMode="auto">
            <a:xfrm>
              <a:off x="3790" y="3571"/>
              <a:ext cx="437" cy="269"/>
            </a:xfrm>
            <a:prstGeom prst="roundRect">
              <a:avLst>
                <a:gd name="adj" fmla="val 16667"/>
              </a:avLst>
            </a:prstGeom>
            <a:solidFill>
              <a:schemeClr val="bg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folHlink"/>
                </a:solidFill>
              </a:endParaRPr>
            </a:p>
          </p:txBody>
        </p:sp>
        <p:sp>
          <p:nvSpPr>
            <p:cNvPr id="45" name="AutoShape 25"/>
            <p:cNvSpPr>
              <a:spLocks noChangeArrowheads="1"/>
            </p:cNvSpPr>
            <p:nvPr/>
          </p:nvSpPr>
          <p:spPr bwMode="auto">
            <a:xfrm>
              <a:off x="4509" y="3571"/>
              <a:ext cx="445" cy="269"/>
            </a:xfrm>
            <a:prstGeom prst="roundRect">
              <a:avLst>
                <a:gd name="adj" fmla="val 16667"/>
              </a:avLst>
            </a:prstGeom>
            <a:solidFill>
              <a:schemeClr val="bg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folHlink"/>
                </a:solidFill>
              </a:endParaRPr>
            </a:p>
          </p:txBody>
        </p:sp>
        <p:sp>
          <p:nvSpPr>
            <p:cNvPr id="46" name="AutoShape 26"/>
            <p:cNvSpPr>
              <a:spLocks noChangeArrowheads="1"/>
            </p:cNvSpPr>
            <p:nvPr/>
          </p:nvSpPr>
          <p:spPr bwMode="auto">
            <a:xfrm>
              <a:off x="5135" y="3571"/>
              <a:ext cx="433" cy="269"/>
            </a:xfrm>
            <a:prstGeom prst="roundRect">
              <a:avLst>
                <a:gd name="adj" fmla="val 16667"/>
              </a:avLst>
            </a:prstGeom>
            <a:solidFill>
              <a:schemeClr val="bg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folHlink"/>
                </a:solidFill>
              </a:endParaRPr>
            </a:p>
          </p:txBody>
        </p:sp>
      </p:grpSp>
      <p:sp>
        <p:nvSpPr>
          <p:cNvPr id="36" name="TextBox 35"/>
          <p:cNvSpPr txBox="1"/>
          <p:nvPr/>
        </p:nvSpPr>
        <p:spPr bwMode="auto">
          <a:xfrm>
            <a:off x="6372200" y="6597352"/>
            <a:ext cx="99257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Merge Sort</a:t>
            </a:r>
          </a:p>
        </p:txBody>
      </p:sp>
    </p:spTree>
    <p:extLst>
      <p:ext uri="{BB962C8B-B14F-4D97-AF65-F5344CB8AC3E}">
        <p14:creationId xmlns:p14="http://schemas.microsoft.com/office/powerpoint/2010/main" val="3153599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dirty="0"/>
              <a:t>Merge Sort: Example (4)</a:t>
            </a:r>
          </a:p>
        </p:txBody>
      </p:sp>
      <p:sp>
        <p:nvSpPr>
          <p:cNvPr id="151555" name="Rectangle 3" descr="Rectangle: Click to edit Master text styles&#10;Second level&#10;Third level&#10;Fourth level&#10;Fifth level"/>
          <p:cNvSpPr>
            <a:spLocks noGrp="1" noChangeArrowheads="1"/>
          </p:cNvSpPr>
          <p:nvPr>
            <p:ph type="body" idx="1"/>
          </p:nvPr>
        </p:nvSpPr>
        <p:spPr>
          <a:xfrm>
            <a:off x="838200" y="1676400"/>
            <a:ext cx="7772400" cy="685800"/>
          </a:xfrm>
        </p:spPr>
        <p:txBody>
          <a:bodyPr/>
          <a:lstStyle/>
          <a:p>
            <a:r>
              <a:rPr lang="en-US" dirty="0"/>
              <a:t>Recursive call, partition</a:t>
            </a:r>
          </a:p>
        </p:txBody>
      </p:sp>
      <p:cxnSp>
        <p:nvCxnSpPr>
          <p:cNvPr id="151556" name="AutoShape 4"/>
          <p:cNvCxnSpPr>
            <a:cxnSpLocks noChangeShapeType="1"/>
            <a:stCxn id="151565" idx="0"/>
            <a:endCxn id="151562" idx="2"/>
          </p:cNvCxnSpPr>
          <p:nvPr/>
        </p:nvCxnSpPr>
        <p:spPr bwMode="auto">
          <a:xfrm flipV="1">
            <a:off x="1436688" y="4054475"/>
            <a:ext cx="1068387" cy="56991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1557" name="AutoShape 5"/>
          <p:cNvCxnSpPr>
            <a:cxnSpLocks noChangeShapeType="1"/>
            <a:stCxn id="151566" idx="0"/>
            <a:endCxn id="151562" idx="2"/>
          </p:cNvCxnSpPr>
          <p:nvPr/>
        </p:nvCxnSpPr>
        <p:spPr bwMode="auto">
          <a:xfrm flipH="1" flipV="1">
            <a:off x="2505075" y="4054475"/>
            <a:ext cx="10668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1558" name="AutoShape 6"/>
          <p:cNvCxnSpPr>
            <a:cxnSpLocks noChangeShapeType="1"/>
            <a:endCxn id="151565" idx="2"/>
          </p:cNvCxnSpPr>
          <p:nvPr/>
        </p:nvCxnSpPr>
        <p:spPr bwMode="auto">
          <a:xfrm flipV="1">
            <a:off x="969963" y="5089525"/>
            <a:ext cx="466725" cy="56991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1559" name="AutoShape 7"/>
          <p:cNvCxnSpPr>
            <a:cxnSpLocks noChangeShapeType="1"/>
            <a:endCxn id="151566" idx="2"/>
          </p:cNvCxnSpPr>
          <p:nvPr/>
        </p:nvCxnSpPr>
        <p:spPr bwMode="auto">
          <a:xfrm flipV="1">
            <a:off x="3092450" y="5080000"/>
            <a:ext cx="4794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1560" name="AutoShape 8"/>
          <p:cNvCxnSpPr>
            <a:cxnSpLocks noChangeShapeType="1"/>
            <a:stCxn id="151565" idx="2"/>
          </p:cNvCxnSpPr>
          <p:nvPr/>
        </p:nvCxnSpPr>
        <p:spPr bwMode="auto">
          <a:xfrm>
            <a:off x="1436688" y="5089525"/>
            <a:ext cx="508000" cy="56991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1561" name="AutoShape 9"/>
          <p:cNvCxnSpPr>
            <a:cxnSpLocks noChangeShapeType="1"/>
            <a:stCxn id="151566" idx="2"/>
          </p:cNvCxnSpPr>
          <p:nvPr/>
        </p:nvCxnSpPr>
        <p:spPr bwMode="auto">
          <a:xfrm>
            <a:off x="3571875" y="5080000"/>
            <a:ext cx="5048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1562" name="AutoShape 10"/>
          <p:cNvSpPr>
            <a:spLocks noChangeArrowheads="1"/>
          </p:cNvSpPr>
          <p:nvPr/>
        </p:nvSpPr>
        <p:spPr bwMode="auto">
          <a:xfrm>
            <a:off x="1223963" y="3617913"/>
            <a:ext cx="2562225" cy="427037"/>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 7  2 </a:t>
            </a:r>
            <a:r>
              <a:rPr lang="en-US" sz="1800" b="1" dirty="0">
                <a:latin typeface="Symbol Tiger" charset="2"/>
                <a:cs typeface="Symbol Tiger" charset="2"/>
                <a:sym typeface="Symbol" pitchFamily="18" charset="2"/>
              </a:rPr>
              <a:t></a:t>
            </a:r>
            <a:r>
              <a:rPr lang="en-US" sz="1800" dirty="0"/>
              <a:t> 9  4</a:t>
            </a:r>
            <a:r>
              <a:rPr lang="en-US" sz="1800" dirty="0">
                <a:solidFill>
                  <a:schemeClr val="accent1"/>
                </a:solidFill>
              </a:rPr>
              <a:t> </a:t>
            </a:r>
            <a:r>
              <a:rPr lang="en-US" sz="1800" b="1" dirty="0">
                <a:solidFill>
                  <a:schemeClr val="accent1"/>
                </a:solidFill>
                <a:sym typeface="Symbol" pitchFamily="18" charset="2"/>
              </a:rPr>
              <a:t></a:t>
            </a:r>
            <a:r>
              <a:rPr lang="en-US" sz="1800" dirty="0">
                <a:solidFill>
                  <a:schemeClr val="accent1"/>
                </a:solidFill>
              </a:rPr>
              <a:t>  2  4  7  9</a:t>
            </a:r>
          </a:p>
        </p:txBody>
      </p:sp>
      <p:sp>
        <p:nvSpPr>
          <p:cNvPr id="151563" name="AutoShape 11"/>
          <p:cNvSpPr>
            <a:spLocks noChangeArrowheads="1"/>
          </p:cNvSpPr>
          <p:nvPr/>
        </p:nvSpPr>
        <p:spPr bwMode="auto">
          <a:xfrm>
            <a:off x="5643563" y="3617913"/>
            <a:ext cx="25622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3  8  6  </a:t>
            </a:r>
            <a:r>
              <a:rPr lang="en-US" sz="1800">
                <a:solidFill>
                  <a:schemeClr val="accent1"/>
                </a:solidFill>
              </a:rPr>
              <a:t>1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1  3  8  6</a:t>
            </a:r>
          </a:p>
        </p:txBody>
      </p:sp>
      <p:sp>
        <p:nvSpPr>
          <p:cNvPr id="151565" name="AutoShape 13"/>
          <p:cNvSpPr>
            <a:spLocks noChangeArrowheads="1"/>
          </p:cNvSpPr>
          <p:nvPr/>
        </p:nvSpPr>
        <p:spPr bwMode="auto">
          <a:xfrm>
            <a:off x="742950" y="4643438"/>
            <a:ext cx="1387475" cy="427037"/>
          </a:xfrm>
          <a:prstGeom prst="roundRect">
            <a:avLst>
              <a:gd name="adj" fmla="val 16667"/>
            </a:avLst>
          </a:prstGeom>
          <a:solidFill>
            <a:schemeClr val="accent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7 </a:t>
            </a:r>
            <a:r>
              <a:rPr lang="en-US" sz="1800" b="1" dirty="0">
                <a:latin typeface="Symbol Tiger" charset="2"/>
                <a:cs typeface="Symbol Tiger" charset="2"/>
                <a:sym typeface="Symbol" pitchFamily="18" charset="2"/>
              </a:rPr>
              <a:t></a:t>
            </a:r>
            <a:r>
              <a:rPr lang="en-US" sz="1800" dirty="0"/>
              <a:t> 2</a:t>
            </a:r>
            <a:r>
              <a:rPr lang="en-US" sz="1800" dirty="0">
                <a:solidFill>
                  <a:schemeClr val="accent1"/>
                </a:solidFill>
              </a:rPr>
              <a:t> </a:t>
            </a:r>
            <a:r>
              <a:rPr lang="en-US" sz="1800" b="1" dirty="0">
                <a:solidFill>
                  <a:schemeClr val="accent1"/>
                </a:solidFill>
                <a:sym typeface="Symbol" pitchFamily="18" charset="2"/>
              </a:rPr>
              <a:t></a:t>
            </a:r>
            <a:r>
              <a:rPr lang="en-US" sz="1800" dirty="0">
                <a:solidFill>
                  <a:schemeClr val="accent1"/>
                </a:solidFill>
              </a:rPr>
              <a:t> 2  7</a:t>
            </a:r>
          </a:p>
        </p:txBody>
      </p:sp>
      <p:sp>
        <p:nvSpPr>
          <p:cNvPr id="151566" name="AutoShape 14"/>
          <p:cNvSpPr>
            <a:spLocks noChangeArrowheads="1"/>
          </p:cNvSpPr>
          <p:nvPr/>
        </p:nvSpPr>
        <p:spPr bwMode="auto">
          <a:xfrm>
            <a:off x="2824163" y="4643438"/>
            <a:ext cx="14954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9  </a:t>
            </a:r>
            <a:r>
              <a:rPr lang="en-US" sz="1800">
                <a:solidFill>
                  <a:schemeClr val="accent1"/>
                </a:solidFill>
              </a:rPr>
              <a:t>4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4  9</a:t>
            </a:r>
          </a:p>
        </p:txBody>
      </p:sp>
      <p:sp>
        <p:nvSpPr>
          <p:cNvPr id="151567" name="AutoShape 15"/>
          <p:cNvSpPr>
            <a:spLocks noChangeArrowheads="1"/>
          </p:cNvSpPr>
          <p:nvPr/>
        </p:nvSpPr>
        <p:spPr bwMode="auto">
          <a:xfrm>
            <a:off x="5162550" y="4643438"/>
            <a:ext cx="138747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3  </a:t>
            </a:r>
            <a:r>
              <a:rPr lang="en-US" sz="1800">
                <a:solidFill>
                  <a:schemeClr val="accent1"/>
                </a:solidFill>
              </a:rPr>
              <a:t>8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3  8</a:t>
            </a:r>
          </a:p>
        </p:txBody>
      </p:sp>
      <p:sp>
        <p:nvSpPr>
          <p:cNvPr id="151568" name="AutoShape 16"/>
          <p:cNvSpPr>
            <a:spLocks noChangeArrowheads="1"/>
          </p:cNvSpPr>
          <p:nvPr/>
        </p:nvSpPr>
        <p:spPr bwMode="auto">
          <a:xfrm>
            <a:off x="7243763" y="4643438"/>
            <a:ext cx="14954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6  </a:t>
            </a:r>
            <a:r>
              <a:rPr lang="en-US" sz="1800">
                <a:solidFill>
                  <a:schemeClr val="accent1"/>
                </a:solidFill>
              </a:rPr>
              <a:t>1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1  6</a:t>
            </a:r>
          </a:p>
        </p:txBody>
      </p:sp>
      <p:cxnSp>
        <p:nvCxnSpPr>
          <p:cNvPr id="151578" name="AutoShape 26"/>
          <p:cNvCxnSpPr>
            <a:cxnSpLocks noChangeShapeType="1"/>
            <a:stCxn id="151567" idx="0"/>
            <a:endCxn id="151563" idx="2"/>
          </p:cNvCxnSpPr>
          <p:nvPr/>
        </p:nvCxnSpPr>
        <p:spPr bwMode="auto">
          <a:xfrm flipV="1">
            <a:off x="5856288" y="4054475"/>
            <a:ext cx="1068387"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1579" name="AutoShape 27"/>
          <p:cNvCxnSpPr>
            <a:cxnSpLocks noChangeShapeType="1"/>
            <a:stCxn id="151568" idx="0"/>
            <a:endCxn id="151563" idx="2"/>
          </p:cNvCxnSpPr>
          <p:nvPr/>
        </p:nvCxnSpPr>
        <p:spPr bwMode="auto">
          <a:xfrm flipH="1" flipV="1">
            <a:off x="6924675" y="4054475"/>
            <a:ext cx="10668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1580" name="AutoShape 28"/>
          <p:cNvCxnSpPr>
            <a:cxnSpLocks noChangeShapeType="1"/>
            <a:endCxn id="151567" idx="2"/>
          </p:cNvCxnSpPr>
          <p:nvPr/>
        </p:nvCxnSpPr>
        <p:spPr bwMode="auto">
          <a:xfrm flipV="1">
            <a:off x="5389563" y="5080000"/>
            <a:ext cx="4667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1581" name="AutoShape 29"/>
          <p:cNvCxnSpPr>
            <a:cxnSpLocks noChangeShapeType="1"/>
            <a:endCxn id="151568" idx="2"/>
          </p:cNvCxnSpPr>
          <p:nvPr/>
        </p:nvCxnSpPr>
        <p:spPr bwMode="auto">
          <a:xfrm flipV="1">
            <a:off x="7512050" y="5080000"/>
            <a:ext cx="4794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1582" name="AutoShape 30"/>
          <p:cNvCxnSpPr>
            <a:cxnSpLocks noChangeShapeType="1"/>
            <a:stCxn id="151567" idx="2"/>
          </p:cNvCxnSpPr>
          <p:nvPr/>
        </p:nvCxnSpPr>
        <p:spPr bwMode="auto">
          <a:xfrm>
            <a:off x="5856288" y="5080000"/>
            <a:ext cx="5080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1583" name="AutoShape 31"/>
          <p:cNvCxnSpPr>
            <a:cxnSpLocks noChangeShapeType="1"/>
            <a:stCxn id="151568" idx="2"/>
          </p:cNvCxnSpPr>
          <p:nvPr/>
        </p:nvCxnSpPr>
        <p:spPr bwMode="auto">
          <a:xfrm>
            <a:off x="7991475" y="5080000"/>
            <a:ext cx="5048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1584" name="AutoShape 32"/>
          <p:cNvSpPr>
            <a:spLocks noChangeArrowheads="1"/>
          </p:cNvSpPr>
          <p:nvPr/>
        </p:nvSpPr>
        <p:spPr bwMode="auto">
          <a:xfrm>
            <a:off x="2286000" y="2590800"/>
            <a:ext cx="4876800" cy="430213"/>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7  2  9  4 </a:t>
            </a:r>
            <a:r>
              <a:rPr lang="en-US" sz="1800" b="1" dirty="0">
                <a:latin typeface="Symbol Tiger" charset="2"/>
                <a:cs typeface="Symbol Tiger" charset="2"/>
                <a:sym typeface="Symbol" pitchFamily="18" charset="2"/>
              </a:rPr>
              <a:t></a:t>
            </a:r>
            <a:r>
              <a:rPr lang="en-US" sz="1800" dirty="0"/>
              <a:t> 3  8  6  1</a:t>
            </a:r>
            <a:r>
              <a:rPr lang="en-US" sz="1800" dirty="0">
                <a:solidFill>
                  <a:schemeClr val="accent1"/>
                </a:solidFill>
              </a:rPr>
              <a:t>  </a:t>
            </a:r>
            <a:r>
              <a:rPr lang="en-US" sz="1800" b="1" dirty="0">
                <a:solidFill>
                  <a:schemeClr val="accent1"/>
                </a:solidFill>
                <a:sym typeface="Symbol" pitchFamily="18" charset="2"/>
              </a:rPr>
              <a:t></a:t>
            </a:r>
            <a:r>
              <a:rPr lang="en-US" sz="1800" dirty="0"/>
              <a:t>  </a:t>
            </a:r>
            <a:r>
              <a:rPr lang="en-US" sz="1800" dirty="0">
                <a:solidFill>
                  <a:schemeClr val="accent1"/>
                </a:solidFill>
              </a:rPr>
              <a:t>1  2  3  4  6  7  8  9</a:t>
            </a:r>
          </a:p>
        </p:txBody>
      </p:sp>
      <p:cxnSp>
        <p:nvCxnSpPr>
          <p:cNvPr id="151585" name="AutoShape 33"/>
          <p:cNvCxnSpPr>
            <a:cxnSpLocks noChangeShapeType="1"/>
            <a:stCxn id="151562" idx="0"/>
            <a:endCxn id="151584" idx="2"/>
          </p:cNvCxnSpPr>
          <p:nvPr/>
        </p:nvCxnSpPr>
        <p:spPr bwMode="auto">
          <a:xfrm flipV="1">
            <a:off x="2505075" y="3030538"/>
            <a:ext cx="221932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1586" name="AutoShape 34"/>
          <p:cNvCxnSpPr>
            <a:cxnSpLocks noChangeShapeType="1"/>
            <a:stCxn id="151563" idx="0"/>
            <a:endCxn id="151584" idx="2"/>
          </p:cNvCxnSpPr>
          <p:nvPr/>
        </p:nvCxnSpPr>
        <p:spPr bwMode="auto">
          <a:xfrm flipH="1" flipV="1">
            <a:off x="4724400" y="3030538"/>
            <a:ext cx="220027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1587" name="Line 35"/>
          <p:cNvSpPr>
            <a:spLocks noChangeShapeType="1"/>
          </p:cNvSpPr>
          <p:nvPr/>
        </p:nvSpPr>
        <p:spPr bwMode="auto">
          <a:xfrm flipH="1">
            <a:off x="1219200" y="4191000"/>
            <a:ext cx="533400" cy="3048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36" name="Group 18"/>
          <p:cNvGrpSpPr>
            <a:grpSpLocks/>
          </p:cNvGrpSpPr>
          <p:nvPr/>
        </p:nvGrpSpPr>
        <p:grpSpPr bwMode="auto">
          <a:xfrm>
            <a:off x="609600" y="5668963"/>
            <a:ext cx="8229600" cy="427037"/>
            <a:chOff x="384" y="3571"/>
            <a:chExt cx="5184" cy="269"/>
          </a:xfrm>
        </p:grpSpPr>
        <p:sp>
          <p:nvSpPr>
            <p:cNvPr id="38" name="AutoShape 19"/>
            <p:cNvSpPr>
              <a:spLocks noChangeArrowheads="1"/>
            </p:cNvSpPr>
            <p:nvPr/>
          </p:nvSpPr>
          <p:spPr bwMode="auto">
            <a:xfrm>
              <a:off x="384" y="3571"/>
              <a:ext cx="454" cy="269"/>
            </a:xfrm>
            <a:prstGeom prst="roundRect">
              <a:avLst>
                <a:gd name="adj" fmla="val 16667"/>
              </a:avLst>
            </a:prstGeom>
            <a:solidFill>
              <a:schemeClr val="bg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folHlink"/>
                </a:solidFill>
              </a:endParaRPr>
            </a:p>
          </p:txBody>
        </p:sp>
        <p:sp>
          <p:nvSpPr>
            <p:cNvPr id="39" name="AutoShape 20"/>
            <p:cNvSpPr>
              <a:spLocks noChangeArrowheads="1"/>
            </p:cNvSpPr>
            <p:nvPr/>
          </p:nvSpPr>
          <p:spPr bwMode="auto">
            <a:xfrm>
              <a:off x="1006" y="3571"/>
              <a:ext cx="437" cy="269"/>
            </a:xfrm>
            <a:prstGeom prst="roundRect">
              <a:avLst>
                <a:gd name="adj" fmla="val 16667"/>
              </a:avLst>
            </a:prstGeom>
            <a:solidFill>
              <a:schemeClr val="bg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folHlink"/>
                </a:solidFill>
              </a:endParaRPr>
            </a:p>
          </p:txBody>
        </p:sp>
        <p:sp>
          <p:nvSpPr>
            <p:cNvPr id="40" name="AutoShape 21"/>
            <p:cNvSpPr>
              <a:spLocks noChangeArrowheads="1"/>
            </p:cNvSpPr>
            <p:nvPr/>
          </p:nvSpPr>
          <p:spPr bwMode="auto">
            <a:xfrm>
              <a:off x="1725" y="3571"/>
              <a:ext cx="445" cy="269"/>
            </a:xfrm>
            <a:prstGeom prst="roundRect">
              <a:avLst>
                <a:gd name="adj" fmla="val 16667"/>
              </a:avLst>
            </a:prstGeom>
            <a:solidFill>
              <a:schemeClr val="bg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folHlink"/>
                  </a:solidFill>
                </a:rPr>
                <a:t> </a:t>
              </a:r>
            </a:p>
          </p:txBody>
        </p:sp>
        <p:sp>
          <p:nvSpPr>
            <p:cNvPr id="41" name="AutoShape 22"/>
            <p:cNvSpPr>
              <a:spLocks noChangeArrowheads="1"/>
            </p:cNvSpPr>
            <p:nvPr/>
          </p:nvSpPr>
          <p:spPr bwMode="auto">
            <a:xfrm>
              <a:off x="2351" y="3571"/>
              <a:ext cx="433" cy="269"/>
            </a:xfrm>
            <a:prstGeom prst="roundRect">
              <a:avLst>
                <a:gd name="adj" fmla="val 16667"/>
              </a:avLst>
            </a:prstGeom>
            <a:solidFill>
              <a:schemeClr val="bg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folHlink"/>
                </a:solidFill>
              </a:endParaRPr>
            </a:p>
          </p:txBody>
        </p:sp>
        <p:sp>
          <p:nvSpPr>
            <p:cNvPr id="42" name="AutoShape 23"/>
            <p:cNvSpPr>
              <a:spLocks noChangeArrowheads="1"/>
            </p:cNvSpPr>
            <p:nvPr/>
          </p:nvSpPr>
          <p:spPr bwMode="auto">
            <a:xfrm>
              <a:off x="3168" y="3571"/>
              <a:ext cx="454" cy="269"/>
            </a:xfrm>
            <a:prstGeom prst="roundRect">
              <a:avLst>
                <a:gd name="adj" fmla="val 16667"/>
              </a:avLst>
            </a:prstGeom>
            <a:solidFill>
              <a:schemeClr val="bg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folHlink"/>
                </a:solidFill>
              </a:endParaRPr>
            </a:p>
          </p:txBody>
        </p:sp>
        <p:sp>
          <p:nvSpPr>
            <p:cNvPr id="43" name="AutoShape 24"/>
            <p:cNvSpPr>
              <a:spLocks noChangeArrowheads="1"/>
            </p:cNvSpPr>
            <p:nvPr/>
          </p:nvSpPr>
          <p:spPr bwMode="auto">
            <a:xfrm>
              <a:off x="3790" y="3571"/>
              <a:ext cx="437" cy="269"/>
            </a:xfrm>
            <a:prstGeom prst="roundRect">
              <a:avLst>
                <a:gd name="adj" fmla="val 16667"/>
              </a:avLst>
            </a:prstGeom>
            <a:solidFill>
              <a:schemeClr val="bg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folHlink"/>
                </a:solidFill>
              </a:endParaRPr>
            </a:p>
          </p:txBody>
        </p:sp>
        <p:sp>
          <p:nvSpPr>
            <p:cNvPr id="44" name="AutoShape 25"/>
            <p:cNvSpPr>
              <a:spLocks noChangeArrowheads="1"/>
            </p:cNvSpPr>
            <p:nvPr/>
          </p:nvSpPr>
          <p:spPr bwMode="auto">
            <a:xfrm>
              <a:off x="4509" y="3571"/>
              <a:ext cx="445" cy="269"/>
            </a:xfrm>
            <a:prstGeom prst="roundRect">
              <a:avLst>
                <a:gd name="adj" fmla="val 16667"/>
              </a:avLst>
            </a:prstGeom>
            <a:solidFill>
              <a:schemeClr val="bg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folHlink"/>
                </a:solidFill>
              </a:endParaRPr>
            </a:p>
          </p:txBody>
        </p:sp>
        <p:sp>
          <p:nvSpPr>
            <p:cNvPr id="45" name="AutoShape 26"/>
            <p:cNvSpPr>
              <a:spLocks noChangeArrowheads="1"/>
            </p:cNvSpPr>
            <p:nvPr/>
          </p:nvSpPr>
          <p:spPr bwMode="auto">
            <a:xfrm>
              <a:off x="5135" y="3571"/>
              <a:ext cx="433" cy="269"/>
            </a:xfrm>
            <a:prstGeom prst="roundRect">
              <a:avLst>
                <a:gd name="adj" fmla="val 16667"/>
              </a:avLst>
            </a:prstGeom>
            <a:solidFill>
              <a:schemeClr val="bg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dirty="0">
                <a:solidFill>
                  <a:schemeClr val="folHlink"/>
                </a:solidFill>
              </a:endParaRPr>
            </a:p>
          </p:txBody>
        </p:sp>
      </p:grpSp>
      <p:sp>
        <p:nvSpPr>
          <p:cNvPr id="35" name="TextBox 34"/>
          <p:cNvSpPr txBox="1"/>
          <p:nvPr/>
        </p:nvSpPr>
        <p:spPr bwMode="auto">
          <a:xfrm>
            <a:off x="6372200" y="6597352"/>
            <a:ext cx="99257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Merge Sort</a:t>
            </a:r>
          </a:p>
        </p:txBody>
      </p:sp>
    </p:spTree>
    <p:extLst>
      <p:ext uri="{BB962C8B-B14F-4D97-AF65-F5344CB8AC3E}">
        <p14:creationId xmlns:p14="http://schemas.microsoft.com/office/powerpoint/2010/main" val="3203830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56400" y="332656"/>
            <a:ext cx="6787368" cy="546942"/>
          </a:xfrm>
        </p:spPr>
        <p:txBody>
          <a:bodyPr/>
          <a:lstStyle/>
          <a:p>
            <a:pPr>
              <a:defRPr/>
            </a:pPr>
            <a:r>
              <a:rPr lang="en-US" dirty="0"/>
              <a:t>Revise previous week</a:t>
            </a:r>
            <a:endParaRPr lang="en-US" dirty="0">
              <a:latin typeface="Arial" charset="0"/>
              <a:cs typeface="Arial" charset="0"/>
            </a:endParaRPr>
          </a:p>
        </p:txBody>
      </p:sp>
      <p:sp>
        <p:nvSpPr>
          <p:cNvPr id="18435" name="Rectangle 3" descr="Rectangle: Click to edit Master text styles&#10;Second level&#10;Third level&#10;Fourth level&#10;Fifth level"/>
          <p:cNvSpPr>
            <a:spLocks noGrp="1" noChangeArrowheads="1"/>
          </p:cNvSpPr>
          <p:nvPr>
            <p:ph type="body" idx="1"/>
          </p:nvPr>
        </p:nvSpPr>
        <p:spPr>
          <a:xfrm>
            <a:off x="337807" y="1124744"/>
            <a:ext cx="8282880" cy="5257800"/>
          </a:xfrm>
        </p:spPr>
        <p:txBody>
          <a:bodyPr>
            <a:normAutofit/>
          </a:bodyPr>
          <a:lstStyle/>
          <a:p>
            <a:r>
              <a:rPr lang="en-US" b="1" dirty="0"/>
              <a:t>Data Structures</a:t>
            </a:r>
            <a:r>
              <a:rPr lang="en-US" dirty="0"/>
              <a:t> – Ways to store and manage data efficiently.</a:t>
            </a:r>
          </a:p>
          <a:p>
            <a:r>
              <a:rPr lang="en-US" b="1" dirty="0"/>
              <a:t>Abstract Data Types (ADTs)</a:t>
            </a:r>
            <a:r>
              <a:rPr lang="en-US" dirty="0"/>
              <a:t> – Define operations without specifying implementation.</a:t>
            </a:r>
          </a:p>
          <a:p>
            <a:r>
              <a:rPr lang="en-US" b="1" dirty="0"/>
              <a:t>Stack &amp; Queue Implementations </a:t>
            </a:r>
            <a:r>
              <a:rPr lang="en-US" dirty="0"/>
              <a:t>– Capped, Expandable Stack &amp; Queue, Incremental &amp; Doubling Strategy.</a:t>
            </a:r>
          </a:p>
          <a:p>
            <a:r>
              <a:rPr lang="en-US" b="1" dirty="0"/>
              <a:t>Amortized Analysis </a:t>
            </a:r>
            <a:r>
              <a:rPr lang="en-US" dirty="0"/>
              <a:t>- Used to evaluate average time per operation over multiple runs.</a:t>
            </a:r>
            <a:endParaRPr lang="en-US" b="1" dirty="0"/>
          </a:p>
          <a:p>
            <a:endParaRPr lang="en-US" dirty="0"/>
          </a:p>
        </p:txBody>
      </p:sp>
    </p:spTree>
    <p:extLst>
      <p:ext uri="{BB962C8B-B14F-4D97-AF65-F5344CB8AC3E}">
        <p14:creationId xmlns:p14="http://schemas.microsoft.com/office/powerpoint/2010/main" val="286290456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dirty="0"/>
              <a:t>Merge Sort: Example (5)</a:t>
            </a:r>
          </a:p>
        </p:txBody>
      </p:sp>
      <p:sp>
        <p:nvSpPr>
          <p:cNvPr id="152579" name="Rectangle 3" descr="Rectangle: Click to edit Master text styles&#10;Second level&#10;Third level&#10;Fourth level&#10;Fifth level"/>
          <p:cNvSpPr>
            <a:spLocks noGrp="1" noChangeArrowheads="1"/>
          </p:cNvSpPr>
          <p:nvPr>
            <p:ph type="body" idx="1"/>
          </p:nvPr>
        </p:nvSpPr>
        <p:spPr>
          <a:xfrm>
            <a:off x="838200" y="1676400"/>
            <a:ext cx="7772400" cy="685800"/>
          </a:xfrm>
        </p:spPr>
        <p:txBody>
          <a:bodyPr/>
          <a:lstStyle/>
          <a:p>
            <a:r>
              <a:rPr lang="en-US"/>
              <a:t>Recursive call, base case</a:t>
            </a:r>
          </a:p>
        </p:txBody>
      </p:sp>
      <p:cxnSp>
        <p:nvCxnSpPr>
          <p:cNvPr id="152580" name="AutoShape 4"/>
          <p:cNvCxnSpPr>
            <a:cxnSpLocks noChangeShapeType="1"/>
            <a:stCxn id="152589" idx="0"/>
            <a:endCxn id="152586" idx="2"/>
          </p:cNvCxnSpPr>
          <p:nvPr/>
        </p:nvCxnSpPr>
        <p:spPr bwMode="auto">
          <a:xfrm flipV="1">
            <a:off x="1436688" y="4054475"/>
            <a:ext cx="1068387"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581" name="AutoShape 5"/>
          <p:cNvCxnSpPr>
            <a:cxnSpLocks noChangeShapeType="1"/>
            <a:stCxn id="152590" idx="0"/>
            <a:endCxn id="152586" idx="2"/>
          </p:cNvCxnSpPr>
          <p:nvPr/>
        </p:nvCxnSpPr>
        <p:spPr bwMode="auto">
          <a:xfrm flipH="1" flipV="1">
            <a:off x="2505075" y="4054475"/>
            <a:ext cx="10668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582" name="AutoShape 6"/>
          <p:cNvCxnSpPr>
            <a:cxnSpLocks noChangeShapeType="1"/>
            <a:stCxn id="152594" idx="0"/>
            <a:endCxn id="152589" idx="2"/>
          </p:cNvCxnSpPr>
          <p:nvPr/>
        </p:nvCxnSpPr>
        <p:spPr bwMode="auto">
          <a:xfrm flipV="1">
            <a:off x="969963" y="5080000"/>
            <a:ext cx="466725" cy="56991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583" name="AutoShape 7"/>
          <p:cNvCxnSpPr>
            <a:cxnSpLocks noChangeShapeType="1"/>
            <a:stCxn id="152596" idx="0"/>
            <a:endCxn id="152590" idx="2"/>
          </p:cNvCxnSpPr>
          <p:nvPr/>
        </p:nvCxnSpPr>
        <p:spPr bwMode="auto">
          <a:xfrm flipV="1">
            <a:off x="3092450" y="5080000"/>
            <a:ext cx="4794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584" name="AutoShape 8"/>
          <p:cNvCxnSpPr>
            <a:cxnSpLocks noChangeShapeType="1"/>
            <a:stCxn id="152589" idx="2"/>
            <a:endCxn id="152595" idx="0"/>
          </p:cNvCxnSpPr>
          <p:nvPr/>
        </p:nvCxnSpPr>
        <p:spPr bwMode="auto">
          <a:xfrm>
            <a:off x="1436688" y="5080000"/>
            <a:ext cx="5080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585" name="AutoShape 9"/>
          <p:cNvCxnSpPr>
            <a:cxnSpLocks noChangeShapeType="1"/>
            <a:stCxn id="152590" idx="2"/>
            <a:endCxn id="152597" idx="0"/>
          </p:cNvCxnSpPr>
          <p:nvPr/>
        </p:nvCxnSpPr>
        <p:spPr bwMode="auto">
          <a:xfrm>
            <a:off x="3571875" y="5080000"/>
            <a:ext cx="5048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2586" name="AutoShape 10"/>
          <p:cNvSpPr>
            <a:spLocks noChangeArrowheads="1"/>
          </p:cNvSpPr>
          <p:nvPr/>
        </p:nvSpPr>
        <p:spPr bwMode="auto">
          <a:xfrm>
            <a:off x="1223963" y="3617913"/>
            <a:ext cx="2562225" cy="427037"/>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 7  2 </a:t>
            </a:r>
            <a:r>
              <a:rPr lang="en-US" sz="1800" b="1" dirty="0">
                <a:latin typeface="Symbol Tiger" charset="2"/>
                <a:cs typeface="Symbol Tiger" charset="2"/>
                <a:sym typeface="Symbol" pitchFamily="18" charset="2"/>
              </a:rPr>
              <a:t></a:t>
            </a:r>
            <a:r>
              <a:rPr lang="en-US" sz="1800" dirty="0"/>
              <a:t> 9  4</a:t>
            </a:r>
            <a:r>
              <a:rPr lang="en-US" sz="1800" dirty="0">
                <a:solidFill>
                  <a:schemeClr val="accent1"/>
                </a:solidFill>
              </a:rPr>
              <a:t> </a:t>
            </a:r>
            <a:r>
              <a:rPr lang="en-US" sz="1800" b="1" dirty="0">
                <a:solidFill>
                  <a:schemeClr val="accent1"/>
                </a:solidFill>
                <a:sym typeface="Symbol" pitchFamily="18" charset="2"/>
              </a:rPr>
              <a:t></a:t>
            </a:r>
            <a:r>
              <a:rPr lang="en-US" sz="1800" dirty="0">
                <a:solidFill>
                  <a:schemeClr val="accent1"/>
                </a:solidFill>
              </a:rPr>
              <a:t>  2  4  7  9</a:t>
            </a:r>
          </a:p>
        </p:txBody>
      </p:sp>
      <p:sp>
        <p:nvSpPr>
          <p:cNvPr id="152587" name="AutoShape 11"/>
          <p:cNvSpPr>
            <a:spLocks noChangeArrowheads="1"/>
          </p:cNvSpPr>
          <p:nvPr/>
        </p:nvSpPr>
        <p:spPr bwMode="auto">
          <a:xfrm>
            <a:off x="5643563" y="3617913"/>
            <a:ext cx="25622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3  8  6  </a:t>
            </a:r>
            <a:r>
              <a:rPr lang="en-US" sz="1800">
                <a:solidFill>
                  <a:schemeClr val="accent1"/>
                </a:solidFill>
              </a:rPr>
              <a:t>1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1  3  8  6</a:t>
            </a:r>
          </a:p>
        </p:txBody>
      </p:sp>
      <p:grpSp>
        <p:nvGrpSpPr>
          <p:cNvPr id="152588" name="Group 12"/>
          <p:cNvGrpSpPr>
            <a:grpSpLocks/>
          </p:cNvGrpSpPr>
          <p:nvPr/>
        </p:nvGrpSpPr>
        <p:grpSpPr bwMode="auto">
          <a:xfrm>
            <a:off x="742950" y="4643438"/>
            <a:ext cx="7996238" cy="427037"/>
            <a:chOff x="468" y="3168"/>
            <a:chExt cx="5037" cy="269"/>
          </a:xfrm>
        </p:grpSpPr>
        <p:sp>
          <p:nvSpPr>
            <p:cNvPr id="152589" name="AutoShape 13"/>
            <p:cNvSpPr>
              <a:spLocks noChangeArrowheads="1"/>
            </p:cNvSpPr>
            <p:nvPr/>
          </p:nvSpPr>
          <p:spPr bwMode="auto">
            <a:xfrm>
              <a:off x="468" y="3168"/>
              <a:ext cx="874" cy="269"/>
            </a:xfrm>
            <a:prstGeom prst="roundRect">
              <a:avLst>
                <a:gd name="adj" fmla="val 16667"/>
              </a:avLst>
            </a:prstGeom>
            <a:solidFill>
              <a:schemeClr val="accent1"/>
            </a:solidFill>
            <a:ln w="19050">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7 </a:t>
              </a:r>
              <a:r>
                <a:rPr lang="en-US" sz="1800" b="1" dirty="0">
                  <a:latin typeface="Symbol Tiger" charset="2"/>
                  <a:cs typeface="Symbol Tiger" charset="2"/>
                  <a:sym typeface="Symbol" pitchFamily="18" charset="2"/>
                </a:rPr>
                <a:t></a:t>
              </a:r>
              <a:r>
                <a:rPr lang="en-US" sz="1800" dirty="0"/>
                <a:t> 2</a:t>
              </a:r>
              <a:r>
                <a:rPr lang="en-US" sz="1800" dirty="0">
                  <a:solidFill>
                    <a:schemeClr val="accent1"/>
                  </a:solidFill>
                </a:rPr>
                <a:t> </a:t>
              </a:r>
              <a:r>
                <a:rPr lang="en-US" sz="1800" b="1" dirty="0">
                  <a:solidFill>
                    <a:schemeClr val="accent1"/>
                  </a:solidFill>
                  <a:sym typeface="Symbol" pitchFamily="18" charset="2"/>
                </a:rPr>
                <a:t></a:t>
              </a:r>
              <a:r>
                <a:rPr lang="en-US" sz="1800" dirty="0">
                  <a:solidFill>
                    <a:schemeClr val="accent1"/>
                  </a:solidFill>
                </a:rPr>
                <a:t> 2  7</a:t>
              </a:r>
            </a:p>
          </p:txBody>
        </p:sp>
        <p:sp>
          <p:nvSpPr>
            <p:cNvPr id="152590" name="AutoShape 14"/>
            <p:cNvSpPr>
              <a:spLocks noChangeArrowheads="1"/>
            </p:cNvSpPr>
            <p:nvPr/>
          </p:nvSpPr>
          <p:spPr bwMode="auto">
            <a:xfrm>
              <a:off x="1779" y="3168"/>
              <a:ext cx="942" cy="269"/>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9  </a:t>
              </a:r>
              <a:r>
                <a:rPr lang="en-US" sz="1800">
                  <a:solidFill>
                    <a:schemeClr val="accent1"/>
                  </a:solidFill>
                </a:rPr>
                <a:t>4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4  9</a:t>
              </a:r>
            </a:p>
          </p:txBody>
        </p:sp>
        <p:sp>
          <p:nvSpPr>
            <p:cNvPr id="152591" name="AutoShape 15"/>
            <p:cNvSpPr>
              <a:spLocks noChangeArrowheads="1"/>
            </p:cNvSpPr>
            <p:nvPr/>
          </p:nvSpPr>
          <p:spPr bwMode="auto">
            <a:xfrm>
              <a:off x="3252" y="3168"/>
              <a:ext cx="874" cy="269"/>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3  </a:t>
              </a:r>
              <a:r>
                <a:rPr lang="en-US" sz="1800">
                  <a:solidFill>
                    <a:schemeClr val="accent1"/>
                  </a:solidFill>
                </a:rPr>
                <a:t>8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3  8</a:t>
              </a:r>
            </a:p>
          </p:txBody>
        </p:sp>
        <p:sp>
          <p:nvSpPr>
            <p:cNvPr id="152592" name="AutoShape 16"/>
            <p:cNvSpPr>
              <a:spLocks noChangeArrowheads="1"/>
            </p:cNvSpPr>
            <p:nvPr/>
          </p:nvSpPr>
          <p:spPr bwMode="auto">
            <a:xfrm>
              <a:off x="4563" y="3168"/>
              <a:ext cx="942" cy="269"/>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6  </a:t>
              </a:r>
              <a:r>
                <a:rPr lang="en-US" sz="1800">
                  <a:solidFill>
                    <a:schemeClr val="accent1"/>
                  </a:solidFill>
                </a:rPr>
                <a:t>1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1  6</a:t>
              </a:r>
            </a:p>
          </p:txBody>
        </p:sp>
      </p:grpSp>
      <p:sp>
        <p:nvSpPr>
          <p:cNvPr id="152594" name="AutoShape 18"/>
          <p:cNvSpPr>
            <a:spLocks noChangeArrowheads="1"/>
          </p:cNvSpPr>
          <p:nvPr/>
        </p:nvSpPr>
        <p:spPr bwMode="auto">
          <a:xfrm>
            <a:off x="609600" y="5668963"/>
            <a:ext cx="720725" cy="42703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r>
              <a:rPr lang="en-US" sz="1600" dirty="0">
                <a:solidFill>
                  <a:schemeClr val="tx1"/>
                </a:solidFill>
              </a:rPr>
              <a:t>7 </a:t>
            </a:r>
            <a:r>
              <a:rPr lang="en-US" sz="1600" b="1" dirty="0">
                <a:solidFill>
                  <a:schemeClr val="tx1"/>
                </a:solidFill>
                <a:sym typeface="Wingdings" pitchFamily="2" charset="2"/>
              </a:rPr>
              <a:t></a:t>
            </a:r>
            <a:r>
              <a:rPr lang="en-US" sz="1600" dirty="0">
                <a:solidFill>
                  <a:schemeClr val="tx1"/>
                </a:solidFill>
              </a:rPr>
              <a:t> 7</a:t>
            </a:r>
          </a:p>
        </p:txBody>
      </p:sp>
      <p:sp>
        <p:nvSpPr>
          <p:cNvPr id="152595" name="AutoShape 19"/>
          <p:cNvSpPr>
            <a:spLocks noChangeArrowheads="1"/>
          </p:cNvSpPr>
          <p:nvPr/>
        </p:nvSpPr>
        <p:spPr bwMode="auto">
          <a:xfrm>
            <a:off x="1597025" y="5668963"/>
            <a:ext cx="693738" cy="427037"/>
          </a:xfrm>
          <a:prstGeom prst="roundRect">
            <a:avLst>
              <a:gd name="adj" fmla="val 16667"/>
            </a:avLst>
          </a:prstGeom>
          <a:ln w="19050">
            <a:prstDash val="dash"/>
            <a:headEnd/>
            <a:tailEnd/>
          </a:ln>
        </p:spPr>
        <p:style>
          <a:lnRef idx="2">
            <a:schemeClr val="dk1"/>
          </a:lnRef>
          <a:fillRef idx="1">
            <a:schemeClr val="lt1"/>
          </a:fillRef>
          <a:effectRef idx="0">
            <a:schemeClr val="dk1"/>
          </a:effectRef>
          <a:fontRef idx="minor">
            <a:schemeClr val="dk1"/>
          </a:fontRef>
        </p:style>
        <p:txBody>
          <a:bodyPr wrap="none" anchor="ctr"/>
          <a:lstStyle/>
          <a:p>
            <a:r>
              <a:rPr lang="en-US" sz="1600">
                <a:solidFill>
                  <a:schemeClr val="bg1"/>
                </a:solidFill>
              </a:rPr>
              <a:t>2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2</a:t>
            </a:r>
          </a:p>
        </p:txBody>
      </p:sp>
      <p:sp>
        <p:nvSpPr>
          <p:cNvPr id="152596" name="AutoShape 20"/>
          <p:cNvSpPr>
            <a:spLocks noChangeArrowheads="1"/>
          </p:cNvSpPr>
          <p:nvPr/>
        </p:nvSpPr>
        <p:spPr bwMode="auto">
          <a:xfrm>
            <a:off x="2738438" y="5668963"/>
            <a:ext cx="706437" cy="427037"/>
          </a:xfrm>
          <a:prstGeom prst="roundRect">
            <a:avLst>
              <a:gd name="adj" fmla="val 16667"/>
            </a:avLst>
          </a:prstGeom>
          <a:ln w="19050">
            <a:prstDash val="dash"/>
            <a:headEnd/>
            <a:tailEnd/>
          </a:ln>
        </p:spPr>
        <p:style>
          <a:lnRef idx="2">
            <a:schemeClr val="dk1"/>
          </a:lnRef>
          <a:fillRef idx="1">
            <a:schemeClr val="lt1"/>
          </a:fillRef>
          <a:effectRef idx="0">
            <a:schemeClr val="dk1"/>
          </a:effectRef>
          <a:fontRef idx="minor">
            <a:schemeClr val="dk1"/>
          </a:fontRef>
        </p:style>
        <p:txBody>
          <a:bodyPr wrap="none" anchor="ctr"/>
          <a:lstStyle/>
          <a:p>
            <a:r>
              <a:rPr lang="en-US" sz="1600">
                <a:solidFill>
                  <a:schemeClr val="bg1"/>
                </a:solidFill>
              </a:rPr>
              <a:t>9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9</a:t>
            </a:r>
          </a:p>
        </p:txBody>
      </p:sp>
      <p:sp>
        <p:nvSpPr>
          <p:cNvPr id="152597" name="AutoShape 21"/>
          <p:cNvSpPr>
            <a:spLocks noChangeArrowheads="1"/>
          </p:cNvSpPr>
          <p:nvPr/>
        </p:nvSpPr>
        <p:spPr bwMode="auto">
          <a:xfrm>
            <a:off x="3732213" y="5668963"/>
            <a:ext cx="687387" cy="427037"/>
          </a:xfrm>
          <a:prstGeom prst="roundRect">
            <a:avLst>
              <a:gd name="adj" fmla="val 16667"/>
            </a:avLst>
          </a:prstGeom>
          <a:ln w="19050">
            <a:prstDash val="dash"/>
            <a:headEnd/>
            <a:tailEnd/>
          </a:ln>
        </p:spPr>
        <p:style>
          <a:lnRef idx="2">
            <a:schemeClr val="dk1"/>
          </a:lnRef>
          <a:fillRef idx="1">
            <a:schemeClr val="lt1"/>
          </a:fillRef>
          <a:effectRef idx="0">
            <a:schemeClr val="dk1"/>
          </a:effectRef>
          <a:fontRef idx="minor">
            <a:schemeClr val="dk1"/>
          </a:fontRef>
        </p:style>
        <p:txBody>
          <a:bodyPr wrap="none" anchor="ctr"/>
          <a:lstStyle/>
          <a:p>
            <a:r>
              <a:rPr lang="en-US" sz="1600">
                <a:solidFill>
                  <a:schemeClr val="bg1"/>
                </a:solidFill>
              </a:rPr>
              <a:t>4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4</a:t>
            </a:r>
          </a:p>
        </p:txBody>
      </p:sp>
      <p:sp>
        <p:nvSpPr>
          <p:cNvPr id="152598" name="AutoShape 22"/>
          <p:cNvSpPr>
            <a:spLocks noChangeArrowheads="1"/>
          </p:cNvSpPr>
          <p:nvPr/>
        </p:nvSpPr>
        <p:spPr bwMode="auto">
          <a:xfrm>
            <a:off x="5029200" y="5668963"/>
            <a:ext cx="720725" cy="427037"/>
          </a:xfrm>
          <a:prstGeom prst="roundRect">
            <a:avLst>
              <a:gd name="adj" fmla="val 16667"/>
            </a:avLst>
          </a:prstGeom>
          <a:ln w="19050">
            <a:prstDash val="dash"/>
            <a:headEnd/>
            <a:tailEnd/>
          </a:ln>
        </p:spPr>
        <p:style>
          <a:lnRef idx="2">
            <a:schemeClr val="dk1"/>
          </a:lnRef>
          <a:fillRef idx="1">
            <a:schemeClr val="lt1"/>
          </a:fillRef>
          <a:effectRef idx="0">
            <a:schemeClr val="dk1"/>
          </a:effectRef>
          <a:fontRef idx="minor">
            <a:schemeClr val="dk1"/>
          </a:fontRef>
        </p:style>
        <p:txBody>
          <a:bodyPr wrap="none" anchor="ctr"/>
          <a:lstStyle/>
          <a:p>
            <a:r>
              <a:rPr lang="en-US" sz="1600">
                <a:solidFill>
                  <a:schemeClr val="bg1"/>
                </a:solidFill>
              </a:rPr>
              <a:t>3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3</a:t>
            </a:r>
          </a:p>
        </p:txBody>
      </p:sp>
      <p:sp>
        <p:nvSpPr>
          <p:cNvPr id="152599" name="AutoShape 23"/>
          <p:cNvSpPr>
            <a:spLocks noChangeArrowheads="1"/>
          </p:cNvSpPr>
          <p:nvPr/>
        </p:nvSpPr>
        <p:spPr bwMode="auto">
          <a:xfrm>
            <a:off x="6016625" y="5668963"/>
            <a:ext cx="693738" cy="427037"/>
          </a:xfrm>
          <a:prstGeom prst="roundRect">
            <a:avLst>
              <a:gd name="adj" fmla="val 16667"/>
            </a:avLst>
          </a:prstGeom>
          <a:ln w="19050">
            <a:prstDash val="dash"/>
            <a:headEnd/>
            <a:tailEnd/>
          </a:ln>
        </p:spPr>
        <p:style>
          <a:lnRef idx="2">
            <a:schemeClr val="dk1"/>
          </a:lnRef>
          <a:fillRef idx="1">
            <a:schemeClr val="lt1"/>
          </a:fillRef>
          <a:effectRef idx="0">
            <a:schemeClr val="dk1"/>
          </a:effectRef>
          <a:fontRef idx="minor">
            <a:schemeClr val="dk1"/>
          </a:fontRef>
        </p:style>
        <p:txBody>
          <a:bodyPr wrap="none" anchor="ctr"/>
          <a:lstStyle/>
          <a:p>
            <a:r>
              <a:rPr lang="en-US" sz="1600">
                <a:solidFill>
                  <a:schemeClr val="bg1"/>
                </a:solidFill>
              </a:rPr>
              <a:t>8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8</a:t>
            </a:r>
          </a:p>
        </p:txBody>
      </p:sp>
      <p:sp>
        <p:nvSpPr>
          <p:cNvPr id="152600" name="AutoShape 24"/>
          <p:cNvSpPr>
            <a:spLocks noChangeArrowheads="1"/>
          </p:cNvSpPr>
          <p:nvPr/>
        </p:nvSpPr>
        <p:spPr bwMode="auto">
          <a:xfrm>
            <a:off x="7158038" y="5668963"/>
            <a:ext cx="706437" cy="427037"/>
          </a:xfrm>
          <a:prstGeom prst="roundRect">
            <a:avLst>
              <a:gd name="adj" fmla="val 16667"/>
            </a:avLst>
          </a:prstGeom>
          <a:ln w="19050">
            <a:prstDash val="dash"/>
            <a:headEnd/>
            <a:tailEnd/>
          </a:ln>
        </p:spPr>
        <p:style>
          <a:lnRef idx="2">
            <a:schemeClr val="dk1"/>
          </a:lnRef>
          <a:fillRef idx="1">
            <a:schemeClr val="lt1"/>
          </a:fillRef>
          <a:effectRef idx="0">
            <a:schemeClr val="dk1"/>
          </a:effectRef>
          <a:fontRef idx="minor">
            <a:schemeClr val="dk1"/>
          </a:fontRef>
        </p:style>
        <p:txBody>
          <a:bodyPr wrap="none" anchor="ctr"/>
          <a:lstStyle/>
          <a:p>
            <a:r>
              <a:rPr lang="en-US" sz="1600">
                <a:solidFill>
                  <a:schemeClr val="bg1"/>
                </a:solidFill>
              </a:rPr>
              <a:t>6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6</a:t>
            </a:r>
          </a:p>
        </p:txBody>
      </p:sp>
      <p:sp>
        <p:nvSpPr>
          <p:cNvPr id="152601" name="AutoShape 25"/>
          <p:cNvSpPr>
            <a:spLocks noChangeArrowheads="1"/>
          </p:cNvSpPr>
          <p:nvPr/>
        </p:nvSpPr>
        <p:spPr bwMode="auto">
          <a:xfrm>
            <a:off x="8151813" y="5668963"/>
            <a:ext cx="687387" cy="427037"/>
          </a:xfrm>
          <a:prstGeom prst="roundRect">
            <a:avLst>
              <a:gd name="adj" fmla="val 16667"/>
            </a:avLst>
          </a:prstGeom>
          <a:ln w="19050">
            <a:prstDash val="dash"/>
            <a:headEnd/>
            <a:tailEnd/>
          </a:ln>
        </p:spPr>
        <p:style>
          <a:lnRef idx="2">
            <a:schemeClr val="dk1"/>
          </a:lnRef>
          <a:fillRef idx="1">
            <a:schemeClr val="lt1"/>
          </a:fillRef>
          <a:effectRef idx="0">
            <a:schemeClr val="dk1"/>
          </a:effectRef>
          <a:fontRef idx="minor">
            <a:schemeClr val="dk1"/>
          </a:fontRef>
        </p:style>
        <p:txBody>
          <a:bodyPr wrap="none" anchor="ctr"/>
          <a:lstStyle/>
          <a:p>
            <a:r>
              <a:rPr lang="en-US" sz="1600">
                <a:solidFill>
                  <a:schemeClr val="bg1"/>
                </a:solidFill>
              </a:rPr>
              <a:t>1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1</a:t>
            </a:r>
          </a:p>
        </p:txBody>
      </p:sp>
      <p:cxnSp>
        <p:nvCxnSpPr>
          <p:cNvPr id="152602" name="AutoShape 26"/>
          <p:cNvCxnSpPr>
            <a:cxnSpLocks noChangeShapeType="1"/>
            <a:stCxn id="152591" idx="0"/>
            <a:endCxn id="152587" idx="2"/>
          </p:cNvCxnSpPr>
          <p:nvPr/>
        </p:nvCxnSpPr>
        <p:spPr bwMode="auto">
          <a:xfrm flipV="1">
            <a:off x="5856288" y="4054475"/>
            <a:ext cx="1068387"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03" name="AutoShape 27"/>
          <p:cNvCxnSpPr>
            <a:cxnSpLocks noChangeShapeType="1"/>
            <a:stCxn id="152592" idx="0"/>
            <a:endCxn id="152587" idx="2"/>
          </p:cNvCxnSpPr>
          <p:nvPr/>
        </p:nvCxnSpPr>
        <p:spPr bwMode="auto">
          <a:xfrm flipH="1" flipV="1">
            <a:off x="6924675" y="4054475"/>
            <a:ext cx="10668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04" name="AutoShape 28"/>
          <p:cNvCxnSpPr>
            <a:cxnSpLocks noChangeShapeType="1"/>
            <a:stCxn id="152598" idx="0"/>
            <a:endCxn id="152591" idx="2"/>
          </p:cNvCxnSpPr>
          <p:nvPr/>
        </p:nvCxnSpPr>
        <p:spPr bwMode="auto">
          <a:xfrm flipV="1">
            <a:off x="5389563" y="5080000"/>
            <a:ext cx="4667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05" name="AutoShape 29"/>
          <p:cNvCxnSpPr>
            <a:cxnSpLocks noChangeShapeType="1"/>
            <a:stCxn id="152600" idx="0"/>
            <a:endCxn id="152592" idx="2"/>
          </p:cNvCxnSpPr>
          <p:nvPr/>
        </p:nvCxnSpPr>
        <p:spPr bwMode="auto">
          <a:xfrm flipV="1">
            <a:off x="7512050" y="5080000"/>
            <a:ext cx="4794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06" name="AutoShape 30"/>
          <p:cNvCxnSpPr>
            <a:cxnSpLocks noChangeShapeType="1"/>
            <a:stCxn id="152591" idx="2"/>
            <a:endCxn id="152599" idx="0"/>
          </p:cNvCxnSpPr>
          <p:nvPr/>
        </p:nvCxnSpPr>
        <p:spPr bwMode="auto">
          <a:xfrm>
            <a:off x="5856288" y="5080000"/>
            <a:ext cx="5080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07" name="AutoShape 31"/>
          <p:cNvCxnSpPr>
            <a:cxnSpLocks noChangeShapeType="1"/>
            <a:stCxn id="152592" idx="2"/>
            <a:endCxn id="152601" idx="0"/>
          </p:cNvCxnSpPr>
          <p:nvPr/>
        </p:nvCxnSpPr>
        <p:spPr bwMode="auto">
          <a:xfrm>
            <a:off x="7991475" y="5080000"/>
            <a:ext cx="5048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2608" name="AutoShape 32"/>
          <p:cNvSpPr>
            <a:spLocks noChangeArrowheads="1"/>
          </p:cNvSpPr>
          <p:nvPr/>
        </p:nvSpPr>
        <p:spPr bwMode="auto">
          <a:xfrm>
            <a:off x="2286000" y="2590800"/>
            <a:ext cx="4876800" cy="430213"/>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7  2  9  4 </a:t>
            </a:r>
            <a:r>
              <a:rPr lang="en-US" sz="1800" b="1" dirty="0">
                <a:latin typeface="Symbol Tiger" charset="2"/>
                <a:cs typeface="Symbol Tiger" charset="2"/>
                <a:sym typeface="Symbol" pitchFamily="18" charset="2"/>
              </a:rPr>
              <a:t></a:t>
            </a:r>
            <a:r>
              <a:rPr lang="en-US" sz="1800" dirty="0"/>
              <a:t> 3  8  6  1</a:t>
            </a:r>
            <a:r>
              <a:rPr lang="en-US" sz="1800" dirty="0">
                <a:solidFill>
                  <a:schemeClr val="accent1"/>
                </a:solidFill>
              </a:rPr>
              <a:t>  </a:t>
            </a:r>
            <a:r>
              <a:rPr lang="en-US" sz="1800" b="1" dirty="0">
                <a:solidFill>
                  <a:schemeClr val="accent1"/>
                </a:solidFill>
                <a:sym typeface="Symbol" pitchFamily="18" charset="2"/>
              </a:rPr>
              <a:t></a:t>
            </a:r>
            <a:r>
              <a:rPr lang="en-US" sz="1800" dirty="0"/>
              <a:t>  </a:t>
            </a:r>
            <a:r>
              <a:rPr lang="en-US" sz="1800" dirty="0">
                <a:solidFill>
                  <a:schemeClr val="accent1"/>
                </a:solidFill>
              </a:rPr>
              <a:t>1  2  3  4  6  7  8  9</a:t>
            </a:r>
          </a:p>
        </p:txBody>
      </p:sp>
      <p:cxnSp>
        <p:nvCxnSpPr>
          <p:cNvPr id="152609" name="AutoShape 33"/>
          <p:cNvCxnSpPr>
            <a:cxnSpLocks noChangeShapeType="1"/>
            <a:stCxn id="152586" idx="0"/>
            <a:endCxn id="152608" idx="2"/>
          </p:cNvCxnSpPr>
          <p:nvPr/>
        </p:nvCxnSpPr>
        <p:spPr bwMode="auto">
          <a:xfrm flipV="1">
            <a:off x="2505075" y="3030538"/>
            <a:ext cx="221932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2610" name="AutoShape 34"/>
          <p:cNvCxnSpPr>
            <a:cxnSpLocks noChangeShapeType="1"/>
            <a:stCxn id="152587" idx="0"/>
            <a:endCxn id="152608" idx="2"/>
          </p:cNvCxnSpPr>
          <p:nvPr/>
        </p:nvCxnSpPr>
        <p:spPr bwMode="auto">
          <a:xfrm flipH="1" flipV="1">
            <a:off x="4724400" y="3030538"/>
            <a:ext cx="220027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2611" name="Line 35"/>
          <p:cNvSpPr>
            <a:spLocks noChangeShapeType="1"/>
          </p:cNvSpPr>
          <p:nvPr/>
        </p:nvSpPr>
        <p:spPr bwMode="auto">
          <a:xfrm flipH="1">
            <a:off x="762000" y="5181600"/>
            <a:ext cx="381000" cy="3810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5" name="TextBox 34"/>
          <p:cNvSpPr txBox="1"/>
          <p:nvPr/>
        </p:nvSpPr>
        <p:spPr bwMode="auto">
          <a:xfrm>
            <a:off x="6372200" y="6597352"/>
            <a:ext cx="99257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Merge Sort</a:t>
            </a:r>
          </a:p>
        </p:txBody>
      </p:sp>
    </p:spTree>
    <p:extLst>
      <p:ext uri="{BB962C8B-B14F-4D97-AF65-F5344CB8AC3E}">
        <p14:creationId xmlns:p14="http://schemas.microsoft.com/office/powerpoint/2010/main" val="3299333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dirty="0"/>
              <a:t>Merge Sort: Example (6)</a:t>
            </a:r>
          </a:p>
        </p:txBody>
      </p:sp>
      <p:sp>
        <p:nvSpPr>
          <p:cNvPr id="153603" name="Rectangle 3" descr="Rectangle: Click to edit Master text styles&#10;Second level&#10;Third level&#10;Fourth level&#10;Fifth level"/>
          <p:cNvSpPr>
            <a:spLocks noGrp="1" noChangeArrowheads="1"/>
          </p:cNvSpPr>
          <p:nvPr>
            <p:ph type="body" idx="1"/>
          </p:nvPr>
        </p:nvSpPr>
        <p:spPr>
          <a:xfrm>
            <a:off x="838200" y="1676400"/>
            <a:ext cx="7772400" cy="685800"/>
          </a:xfrm>
        </p:spPr>
        <p:txBody>
          <a:bodyPr/>
          <a:lstStyle/>
          <a:p>
            <a:r>
              <a:rPr lang="en-US" dirty="0"/>
              <a:t>Recursive call, base case</a:t>
            </a:r>
          </a:p>
        </p:txBody>
      </p:sp>
      <p:cxnSp>
        <p:nvCxnSpPr>
          <p:cNvPr id="153604" name="AutoShape 4"/>
          <p:cNvCxnSpPr>
            <a:cxnSpLocks noChangeShapeType="1"/>
            <a:stCxn id="153613" idx="0"/>
            <a:endCxn id="153610" idx="2"/>
          </p:cNvCxnSpPr>
          <p:nvPr/>
        </p:nvCxnSpPr>
        <p:spPr bwMode="auto">
          <a:xfrm flipV="1">
            <a:off x="1436688" y="4054475"/>
            <a:ext cx="1068387"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3605" name="AutoShape 5"/>
          <p:cNvCxnSpPr>
            <a:cxnSpLocks noChangeShapeType="1"/>
            <a:stCxn id="153614" idx="0"/>
            <a:endCxn id="153610" idx="2"/>
          </p:cNvCxnSpPr>
          <p:nvPr/>
        </p:nvCxnSpPr>
        <p:spPr bwMode="auto">
          <a:xfrm flipH="1" flipV="1">
            <a:off x="2505075" y="4054475"/>
            <a:ext cx="10668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3606" name="AutoShape 6"/>
          <p:cNvCxnSpPr>
            <a:cxnSpLocks noChangeShapeType="1"/>
            <a:stCxn id="153618" idx="0"/>
            <a:endCxn id="153613" idx="2"/>
          </p:cNvCxnSpPr>
          <p:nvPr/>
        </p:nvCxnSpPr>
        <p:spPr bwMode="auto">
          <a:xfrm flipV="1">
            <a:off x="969963" y="5080000"/>
            <a:ext cx="4667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3607" name="AutoShape 7"/>
          <p:cNvCxnSpPr>
            <a:cxnSpLocks noChangeShapeType="1"/>
            <a:stCxn id="153620" idx="0"/>
            <a:endCxn id="153614" idx="2"/>
          </p:cNvCxnSpPr>
          <p:nvPr/>
        </p:nvCxnSpPr>
        <p:spPr bwMode="auto">
          <a:xfrm flipV="1">
            <a:off x="3092450" y="5080000"/>
            <a:ext cx="4794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3608" name="AutoShape 8"/>
          <p:cNvCxnSpPr>
            <a:cxnSpLocks noChangeShapeType="1"/>
            <a:stCxn id="153613" idx="2"/>
            <a:endCxn id="153619" idx="0"/>
          </p:cNvCxnSpPr>
          <p:nvPr/>
        </p:nvCxnSpPr>
        <p:spPr bwMode="auto">
          <a:xfrm>
            <a:off x="1436688" y="5080000"/>
            <a:ext cx="506412"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3609" name="AutoShape 9"/>
          <p:cNvCxnSpPr>
            <a:cxnSpLocks noChangeShapeType="1"/>
            <a:stCxn id="153614" idx="2"/>
            <a:endCxn id="153621" idx="0"/>
          </p:cNvCxnSpPr>
          <p:nvPr/>
        </p:nvCxnSpPr>
        <p:spPr bwMode="auto">
          <a:xfrm>
            <a:off x="3571875" y="5080000"/>
            <a:ext cx="5048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3610" name="AutoShape 10"/>
          <p:cNvSpPr>
            <a:spLocks noChangeArrowheads="1"/>
          </p:cNvSpPr>
          <p:nvPr/>
        </p:nvSpPr>
        <p:spPr bwMode="auto">
          <a:xfrm>
            <a:off x="1223963" y="3617913"/>
            <a:ext cx="2562225" cy="427037"/>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 7  2 </a:t>
            </a:r>
            <a:r>
              <a:rPr lang="en-US" sz="1800" b="1" dirty="0">
                <a:latin typeface="Symbol Tiger" charset="2"/>
                <a:cs typeface="Symbol Tiger" charset="2"/>
                <a:sym typeface="Symbol" pitchFamily="18" charset="2"/>
              </a:rPr>
              <a:t></a:t>
            </a:r>
            <a:r>
              <a:rPr lang="en-US" sz="1800" dirty="0"/>
              <a:t> 9  4</a:t>
            </a:r>
            <a:r>
              <a:rPr lang="en-US" sz="1800" dirty="0">
                <a:solidFill>
                  <a:schemeClr val="accent1"/>
                </a:solidFill>
              </a:rPr>
              <a:t> </a:t>
            </a:r>
            <a:r>
              <a:rPr lang="en-US" sz="1800" b="1" dirty="0">
                <a:solidFill>
                  <a:schemeClr val="accent1"/>
                </a:solidFill>
                <a:sym typeface="Symbol" pitchFamily="18" charset="2"/>
              </a:rPr>
              <a:t></a:t>
            </a:r>
            <a:r>
              <a:rPr lang="en-US" sz="1800" dirty="0">
                <a:solidFill>
                  <a:schemeClr val="accent1"/>
                </a:solidFill>
              </a:rPr>
              <a:t>  2  4  7  9</a:t>
            </a:r>
          </a:p>
        </p:txBody>
      </p:sp>
      <p:sp>
        <p:nvSpPr>
          <p:cNvPr id="153611" name="AutoShape 11"/>
          <p:cNvSpPr>
            <a:spLocks noChangeArrowheads="1"/>
          </p:cNvSpPr>
          <p:nvPr/>
        </p:nvSpPr>
        <p:spPr bwMode="auto">
          <a:xfrm>
            <a:off x="5643563" y="3617913"/>
            <a:ext cx="25622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3  8  6  </a:t>
            </a:r>
            <a:r>
              <a:rPr lang="en-US" sz="1800">
                <a:solidFill>
                  <a:schemeClr val="accent1"/>
                </a:solidFill>
              </a:rPr>
              <a:t>1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1  3  8  6</a:t>
            </a:r>
          </a:p>
        </p:txBody>
      </p:sp>
      <p:sp>
        <p:nvSpPr>
          <p:cNvPr id="153613" name="AutoShape 13"/>
          <p:cNvSpPr>
            <a:spLocks noChangeArrowheads="1"/>
          </p:cNvSpPr>
          <p:nvPr/>
        </p:nvSpPr>
        <p:spPr bwMode="auto">
          <a:xfrm>
            <a:off x="742950" y="4643438"/>
            <a:ext cx="1387475" cy="427037"/>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7 </a:t>
            </a:r>
            <a:r>
              <a:rPr lang="en-US" sz="1800" b="1" dirty="0">
                <a:latin typeface="Symbol Tiger" charset="2"/>
                <a:cs typeface="Symbol Tiger" charset="2"/>
                <a:sym typeface="Symbol" pitchFamily="18" charset="2"/>
              </a:rPr>
              <a:t></a:t>
            </a:r>
            <a:r>
              <a:rPr lang="en-US" sz="1800" dirty="0"/>
              <a:t> 2</a:t>
            </a:r>
            <a:r>
              <a:rPr lang="en-US" sz="1800" dirty="0">
                <a:solidFill>
                  <a:schemeClr val="accent1"/>
                </a:solidFill>
              </a:rPr>
              <a:t> </a:t>
            </a:r>
            <a:r>
              <a:rPr lang="en-US" sz="1800" b="1" dirty="0">
                <a:solidFill>
                  <a:schemeClr val="accent1"/>
                </a:solidFill>
                <a:sym typeface="Symbol" pitchFamily="18" charset="2"/>
              </a:rPr>
              <a:t></a:t>
            </a:r>
            <a:r>
              <a:rPr lang="en-US" sz="1800" dirty="0">
                <a:solidFill>
                  <a:schemeClr val="accent1"/>
                </a:solidFill>
              </a:rPr>
              <a:t> 2  7</a:t>
            </a:r>
          </a:p>
        </p:txBody>
      </p:sp>
      <p:sp>
        <p:nvSpPr>
          <p:cNvPr id="153614" name="AutoShape 14"/>
          <p:cNvSpPr>
            <a:spLocks noChangeArrowheads="1"/>
          </p:cNvSpPr>
          <p:nvPr/>
        </p:nvSpPr>
        <p:spPr bwMode="auto">
          <a:xfrm>
            <a:off x="2824163" y="4643438"/>
            <a:ext cx="14954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9  </a:t>
            </a:r>
            <a:r>
              <a:rPr lang="en-US" sz="1800">
                <a:solidFill>
                  <a:schemeClr val="accent1"/>
                </a:solidFill>
              </a:rPr>
              <a:t>4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4  9</a:t>
            </a:r>
          </a:p>
        </p:txBody>
      </p:sp>
      <p:sp>
        <p:nvSpPr>
          <p:cNvPr id="153615" name="AutoShape 15"/>
          <p:cNvSpPr>
            <a:spLocks noChangeArrowheads="1"/>
          </p:cNvSpPr>
          <p:nvPr/>
        </p:nvSpPr>
        <p:spPr bwMode="auto">
          <a:xfrm>
            <a:off x="5162550" y="4643438"/>
            <a:ext cx="138747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3  </a:t>
            </a:r>
            <a:r>
              <a:rPr lang="en-US" sz="1800">
                <a:solidFill>
                  <a:schemeClr val="accent1"/>
                </a:solidFill>
              </a:rPr>
              <a:t>8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3  8</a:t>
            </a:r>
          </a:p>
        </p:txBody>
      </p:sp>
      <p:sp>
        <p:nvSpPr>
          <p:cNvPr id="153616" name="AutoShape 16"/>
          <p:cNvSpPr>
            <a:spLocks noChangeArrowheads="1"/>
          </p:cNvSpPr>
          <p:nvPr/>
        </p:nvSpPr>
        <p:spPr bwMode="auto">
          <a:xfrm>
            <a:off x="7243763" y="4643438"/>
            <a:ext cx="14954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6  </a:t>
            </a:r>
            <a:r>
              <a:rPr lang="en-US" sz="1800">
                <a:solidFill>
                  <a:schemeClr val="accent1"/>
                </a:solidFill>
              </a:rPr>
              <a:t>1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1  6</a:t>
            </a:r>
          </a:p>
        </p:txBody>
      </p:sp>
      <p:sp>
        <p:nvSpPr>
          <p:cNvPr id="153618" name="AutoShape 18"/>
          <p:cNvSpPr>
            <a:spLocks noChangeArrowheads="1"/>
          </p:cNvSpPr>
          <p:nvPr/>
        </p:nvSpPr>
        <p:spPr bwMode="auto">
          <a:xfrm>
            <a:off x="609600" y="5668963"/>
            <a:ext cx="720725" cy="42703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r>
              <a:rPr lang="en-US" sz="1600" dirty="0">
                <a:solidFill>
                  <a:schemeClr val="tx1"/>
                </a:solidFill>
              </a:rPr>
              <a:t>7 </a:t>
            </a:r>
            <a:r>
              <a:rPr lang="en-US" sz="1600" b="1" dirty="0">
                <a:solidFill>
                  <a:schemeClr val="tx1"/>
                </a:solidFill>
                <a:sym typeface="Wingdings" pitchFamily="2" charset="2"/>
              </a:rPr>
              <a:t></a:t>
            </a:r>
            <a:r>
              <a:rPr lang="en-US" sz="1600" dirty="0">
                <a:solidFill>
                  <a:schemeClr val="tx1"/>
                </a:solidFill>
              </a:rPr>
              <a:t> 7</a:t>
            </a:r>
          </a:p>
        </p:txBody>
      </p:sp>
      <p:sp>
        <p:nvSpPr>
          <p:cNvPr id="153619" name="AutoShape 19"/>
          <p:cNvSpPr>
            <a:spLocks noChangeArrowheads="1"/>
          </p:cNvSpPr>
          <p:nvPr/>
        </p:nvSpPr>
        <p:spPr bwMode="auto">
          <a:xfrm>
            <a:off x="1524000" y="5668963"/>
            <a:ext cx="838200" cy="42703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r>
              <a:rPr lang="en-US" sz="1600" dirty="0">
                <a:solidFill>
                  <a:schemeClr val="tx1"/>
                </a:solidFill>
              </a:rPr>
              <a:t>2 </a:t>
            </a:r>
            <a:r>
              <a:rPr lang="en-US" sz="1600" b="1" dirty="0">
                <a:solidFill>
                  <a:schemeClr val="tx1"/>
                </a:solidFill>
                <a:sym typeface="Wingdings" pitchFamily="2" charset="2"/>
              </a:rPr>
              <a:t></a:t>
            </a:r>
            <a:r>
              <a:rPr lang="en-US" sz="1600" dirty="0">
                <a:solidFill>
                  <a:schemeClr val="tx1"/>
                </a:solidFill>
              </a:rPr>
              <a:t> 2</a:t>
            </a:r>
          </a:p>
        </p:txBody>
      </p:sp>
      <p:sp>
        <p:nvSpPr>
          <p:cNvPr id="153620" name="AutoShape 20"/>
          <p:cNvSpPr>
            <a:spLocks noChangeArrowheads="1"/>
          </p:cNvSpPr>
          <p:nvPr/>
        </p:nvSpPr>
        <p:spPr bwMode="auto">
          <a:xfrm>
            <a:off x="2738438" y="5668963"/>
            <a:ext cx="706437" cy="427037"/>
          </a:xfrm>
          <a:prstGeom prst="roundRect">
            <a:avLst>
              <a:gd name="adj" fmla="val 16667"/>
            </a:avLst>
          </a:prstGeom>
          <a:noFill/>
          <a:ln w="19050">
            <a:solidFill>
              <a:schemeClr val="tx1"/>
            </a:solidFill>
            <a:prstDash val="dash"/>
            <a:round/>
            <a:headEnd/>
            <a:tailEnd/>
          </a:ln>
          <a:effectLst/>
        </p:spPr>
        <p:txBody>
          <a:bodyPr wrap="none" anchor="ctr"/>
          <a:lstStyle/>
          <a:p>
            <a:r>
              <a:rPr lang="en-US" sz="1600">
                <a:solidFill>
                  <a:schemeClr val="bg1"/>
                </a:solidFill>
              </a:rPr>
              <a:t>9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9</a:t>
            </a:r>
          </a:p>
        </p:txBody>
      </p:sp>
      <p:sp>
        <p:nvSpPr>
          <p:cNvPr id="153621" name="AutoShape 21"/>
          <p:cNvSpPr>
            <a:spLocks noChangeArrowheads="1"/>
          </p:cNvSpPr>
          <p:nvPr/>
        </p:nvSpPr>
        <p:spPr bwMode="auto">
          <a:xfrm>
            <a:off x="3732213" y="5668963"/>
            <a:ext cx="687387" cy="427037"/>
          </a:xfrm>
          <a:prstGeom prst="roundRect">
            <a:avLst>
              <a:gd name="adj" fmla="val 16667"/>
            </a:avLst>
          </a:prstGeom>
          <a:noFill/>
          <a:ln w="19050">
            <a:solidFill>
              <a:schemeClr val="tx1"/>
            </a:solidFill>
            <a:prstDash val="dash"/>
            <a:round/>
            <a:headEnd/>
            <a:tailEnd/>
          </a:ln>
          <a:effectLst/>
        </p:spPr>
        <p:txBody>
          <a:bodyPr wrap="none" anchor="ctr"/>
          <a:lstStyle/>
          <a:p>
            <a:r>
              <a:rPr lang="en-US" sz="1600">
                <a:solidFill>
                  <a:schemeClr val="bg1"/>
                </a:solidFill>
              </a:rPr>
              <a:t>4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4</a:t>
            </a:r>
          </a:p>
        </p:txBody>
      </p:sp>
      <p:sp>
        <p:nvSpPr>
          <p:cNvPr id="153622" name="AutoShape 22"/>
          <p:cNvSpPr>
            <a:spLocks noChangeArrowheads="1"/>
          </p:cNvSpPr>
          <p:nvPr/>
        </p:nvSpPr>
        <p:spPr bwMode="auto">
          <a:xfrm>
            <a:off x="5029200" y="5668963"/>
            <a:ext cx="720725" cy="427037"/>
          </a:xfrm>
          <a:prstGeom prst="roundRect">
            <a:avLst>
              <a:gd name="adj" fmla="val 16667"/>
            </a:avLst>
          </a:prstGeom>
          <a:noFill/>
          <a:ln w="19050">
            <a:solidFill>
              <a:schemeClr val="tx1"/>
            </a:solidFill>
            <a:prstDash val="dash"/>
            <a:round/>
            <a:headEnd/>
            <a:tailEnd/>
          </a:ln>
          <a:effectLst/>
        </p:spPr>
        <p:txBody>
          <a:bodyPr wrap="none" anchor="ctr"/>
          <a:lstStyle/>
          <a:p>
            <a:r>
              <a:rPr lang="en-US" sz="1600">
                <a:solidFill>
                  <a:schemeClr val="bg1"/>
                </a:solidFill>
              </a:rPr>
              <a:t>3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3</a:t>
            </a:r>
          </a:p>
        </p:txBody>
      </p:sp>
      <p:sp>
        <p:nvSpPr>
          <p:cNvPr id="153623" name="AutoShape 23"/>
          <p:cNvSpPr>
            <a:spLocks noChangeArrowheads="1"/>
          </p:cNvSpPr>
          <p:nvPr/>
        </p:nvSpPr>
        <p:spPr bwMode="auto">
          <a:xfrm>
            <a:off x="6016625" y="5668963"/>
            <a:ext cx="693738" cy="427037"/>
          </a:xfrm>
          <a:prstGeom prst="roundRect">
            <a:avLst>
              <a:gd name="adj" fmla="val 16667"/>
            </a:avLst>
          </a:prstGeom>
          <a:noFill/>
          <a:ln w="19050">
            <a:solidFill>
              <a:schemeClr val="tx1"/>
            </a:solidFill>
            <a:prstDash val="dash"/>
            <a:round/>
            <a:headEnd/>
            <a:tailEnd/>
          </a:ln>
          <a:effectLst/>
        </p:spPr>
        <p:txBody>
          <a:bodyPr wrap="none" anchor="ctr"/>
          <a:lstStyle/>
          <a:p>
            <a:r>
              <a:rPr lang="en-US" sz="1600">
                <a:solidFill>
                  <a:schemeClr val="bg1"/>
                </a:solidFill>
              </a:rPr>
              <a:t>8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8</a:t>
            </a:r>
          </a:p>
        </p:txBody>
      </p:sp>
      <p:sp>
        <p:nvSpPr>
          <p:cNvPr id="153624" name="AutoShape 24"/>
          <p:cNvSpPr>
            <a:spLocks noChangeArrowheads="1"/>
          </p:cNvSpPr>
          <p:nvPr/>
        </p:nvSpPr>
        <p:spPr bwMode="auto">
          <a:xfrm>
            <a:off x="7158038" y="5668963"/>
            <a:ext cx="706437" cy="427037"/>
          </a:xfrm>
          <a:prstGeom prst="roundRect">
            <a:avLst>
              <a:gd name="adj" fmla="val 16667"/>
            </a:avLst>
          </a:prstGeom>
          <a:noFill/>
          <a:ln w="19050">
            <a:solidFill>
              <a:schemeClr val="tx1"/>
            </a:solidFill>
            <a:prstDash val="dash"/>
            <a:round/>
            <a:headEnd/>
            <a:tailEnd/>
          </a:ln>
          <a:effectLst/>
        </p:spPr>
        <p:txBody>
          <a:bodyPr wrap="none" anchor="ctr"/>
          <a:lstStyle/>
          <a:p>
            <a:r>
              <a:rPr lang="en-US" sz="1600">
                <a:solidFill>
                  <a:schemeClr val="bg1"/>
                </a:solidFill>
              </a:rPr>
              <a:t>6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6</a:t>
            </a:r>
          </a:p>
        </p:txBody>
      </p:sp>
      <p:sp>
        <p:nvSpPr>
          <p:cNvPr id="153625" name="AutoShape 25"/>
          <p:cNvSpPr>
            <a:spLocks noChangeArrowheads="1"/>
          </p:cNvSpPr>
          <p:nvPr/>
        </p:nvSpPr>
        <p:spPr bwMode="auto">
          <a:xfrm>
            <a:off x="8151813" y="5668963"/>
            <a:ext cx="687387" cy="427037"/>
          </a:xfrm>
          <a:prstGeom prst="roundRect">
            <a:avLst>
              <a:gd name="adj" fmla="val 16667"/>
            </a:avLst>
          </a:prstGeom>
          <a:noFill/>
          <a:ln w="19050">
            <a:solidFill>
              <a:schemeClr val="tx1"/>
            </a:solidFill>
            <a:prstDash val="dash"/>
            <a:round/>
            <a:headEnd/>
            <a:tailEnd/>
          </a:ln>
          <a:effectLst/>
        </p:spPr>
        <p:txBody>
          <a:bodyPr wrap="none" anchor="ctr"/>
          <a:lstStyle/>
          <a:p>
            <a:r>
              <a:rPr lang="en-US" sz="1600">
                <a:solidFill>
                  <a:schemeClr val="bg1"/>
                </a:solidFill>
              </a:rPr>
              <a:t>1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1</a:t>
            </a:r>
          </a:p>
        </p:txBody>
      </p:sp>
      <p:cxnSp>
        <p:nvCxnSpPr>
          <p:cNvPr id="153626" name="AutoShape 26"/>
          <p:cNvCxnSpPr>
            <a:cxnSpLocks noChangeShapeType="1"/>
            <a:stCxn id="153615" idx="0"/>
            <a:endCxn id="153611" idx="2"/>
          </p:cNvCxnSpPr>
          <p:nvPr/>
        </p:nvCxnSpPr>
        <p:spPr bwMode="auto">
          <a:xfrm flipV="1">
            <a:off x="5856288" y="4054475"/>
            <a:ext cx="1068387"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3627" name="AutoShape 27"/>
          <p:cNvCxnSpPr>
            <a:cxnSpLocks noChangeShapeType="1"/>
            <a:stCxn id="153616" idx="0"/>
            <a:endCxn id="153611" idx="2"/>
          </p:cNvCxnSpPr>
          <p:nvPr/>
        </p:nvCxnSpPr>
        <p:spPr bwMode="auto">
          <a:xfrm flipH="1" flipV="1">
            <a:off x="6924675" y="4054475"/>
            <a:ext cx="10668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3628" name="AutoShape 28"/>
          <p:cNvCxnSpPr>
            <a:cxnSpLocks noChangeShapeType="1"/>
            <a:stCxn id="153622" idx="0"/>
            <a:endCxn id="153615" idx="2"/>
          </p:cNvCxnSpPr>
          <p:nvPr/>
        </p:nvCxnSpPr>
        <p:spPr bwMode="auto">
          <a:xfrm flipV="1">
            <a:off x="5389563" y="5080000"/>
            <a:ext cx="4667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3629" name="AutoShape 29"/>
          <p:cNvCxnSpPr>
            <a:cxnSpLocks noChangeShapeType="1"/>
            <a:stCxn id="153624" idx="0"/>
            <a:endCxn id="153616" idx="2"/>
          </p:cNvCxnSpPr>
          <p:nvPr/>
        </p:nvCxnSpPr>
        <p:spPr bwMode="auto">
          <a:xfrm flipV="1">
            <a:off x="7512050" y="5080000"/>
            <a:ext cx="4794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3630" name="AutoShape 30"/>
          <p:cNvCxnSpPr>
            <a:cxnSpLocks noChangeShapeType="1"/>
            <a:stCxn id="153615" idx="2"/>
            <a:endCxn id="153623" idx="0"/>
          </p:cNvCxnSpPr>
          <p:nvPr/>
        </p:nvCxnSpPr>
        <p:spPr bwMode="auto">
          <a:xfrm>
            <a:off x="5856288" y="5080000"/>
            <a:ext cx="5080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3631" name="AutoShape 31"/>
          <p:cNvCxnSpPr>
            <a:cxnSpLocks noChangeShapeType="1"/>
            <a:stCxn id="153616" idx="2"/>
            <a:endCxn id="153625" idx="0"/>
          </p:cNvCxnSpPr>
          <p:nvPr/>
        </p:nvCxnSpPr>
        <p:spPr bwMode="auto">
          <a:xfrm>
            <a:off x="7991475" y="5080000"/>
            <a:ext cx="5048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3632" name="AutoShape 32"/>
          <p:cNvSpPr>
            <a:spLocks noChangeArrowheads="1"/>
          </p:cNvSpPr>
          <p:nvPr/>
        </p:nvSpPr>
        <p:spPr bwMode="auto">
          <a:xfrm>
            <a:off x="2286000" y="2590800"/>
            <a:ext cx="4876800" cy="430213"/>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7  2  9  4 </a:t>
            </a:r>
            <a:r>
              <a:rPr lang="en-US" sz="1800" b="1" dirty="0">
                <a:latin typeface="Symbol Tiger" charset="2"/>
                <a:cs typeface="Symbol Tiger" charset="2"/>
                <a:sym typeface="Symbol" pitchFamily="18" charset="2"/>
              </a:rPr>
              <a:t></a:t>
            </a:r>
            <a:r>
              <a:rPr lang="en-US" sz="1800" dirty="0"/>
              <a:t> 3  8  6  1</a:t>
            </a:r>
            <a:r>
              <a:rPr lang="en-US" sz="1800" dirty="0">
                <a:solidFill>
                  <a:schemeClr val="accent1"/>
                </a:solidFill>
              </a:rPr>
              <a:t>  </a:t>
            </a:r>
            <a:r>
              <a:rPr lang="en-US" sz="1800" b="1" dirty="0">
                <a:solidFill>
                  <a:schemeClr val="accent1"/>
                </a:solidFill>
                <a:sym typeface="Symbol" pitchFamily="18" charset="2"/>
              </a:rPr>
              <a:t></a:t>
            </a:r>
            <a:r>
              <a:rPr lang="en-US" sz="1800" dirty="0"/>
              <a:t>  </a:t>
            </a:r>
            <a:r>
              <a:rPr lang="en-US" sz="1800" dirty="0">
                <a:solidFill>
                  <a:schemeClr val="accent1"/>
                </a:solidFill>
              </a:rPr>
              <a:t>1  2  3  4  6  7  8  9</a:t>
            </a:r>
          </a:p>
        </p:txBody>
      </p:sp>
      <p:cxnSp>
        <p:nvCxnSpPr>
          <p:cNvPr id="153633" name="AutoShape 33"/>
          <p:cNvCxnSpPr>
            <a:cxnSpLocks noChangeShapeType="1"/>
            <a:stCxn id="153610" idx="0"/>
            <a:endCxn id="153632" idx="2"/>
          </p:cNvCxnSpPr>
          <p:nvPr/>
        </p:nvCxnSpPr>
        <p:spPr bwMode="auto">
          <a:xfrm flipV="1">
            <a:off x="2505075" y="3030538"/>
            <a:ext cx="221932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3634" name="AutoShape 34"/>
          <p:cNvCxnSpPr>
            <a:cxnSpLocks noChangeShapeType="1"/>
            <a:stCxn id="153611" idx="0"/>
            <a:endCxn id="153632" idx="2"/>
          </p:cNvCxnSpPr>
          <p:nvPr/>
        </p:nvCxnSpPr>
        <p:spPr bwMode="auto">
          <a:xfrm flipH="1" flipV="1">
            <a:off x="4724400" y="3030538"/>
            <a:ext cx="220027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3635" name="Line 35"/>
          <p:cNvSpPr>
            <a:spLocks noChangeShapeType="1"/>
          </p:cNvSpPr>
          <p:nvPr/>
        </p:nvSpPr>
        <p:spPr bwMode="auto">
          <a:xfrm>
            <a:off x="1752600" y="5181600"/>
            <a:ext cx="381000" cy="3810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4" name="TextBox 33"/>
          <p:cNvSpPr txBox="1"/>
          <p:nvPr/>
        </p:nvSpPr>
        <p:spPr bwMode="auto">
          <a:xfrm>
            <a:off x="6372200" y="6597352"/>
            <a:ext cx="99257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Merge Sort</a:t>
            </a:r>
          </a:p>
        </p:txBody>
      </p:sp>
    </p:spTree>
    <p:extLst>
      <p:ext uri="{BB962C8B-B14F-4D97-AF65-F5344CB8AC3E}">
        <p14:creationId xmlns:p14="http://schemas.microsoft.com/office/powerpoint/2010/main" val="181249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dirty="0"/>
              <a:t>Merge Sort: Example (7)</a:t>
            </a:r>
          </a:p>
        </p:txBody>
      </p:sp>
      <p:sp>
        <p:nvSpPr>
          <p:cNvPr id="154627" name="Rectangle 3" descr="Rectangle: Click to edit Master text styles&#10;Second level&#10;Third level&#10;Fourth level&#10;Fifth level"/>
          <p:cNvSpPr>
            <a:spLocks noGrp="1" noChangeArrowheads="1"/>
          </p:cNvSpPr>
          <p:nvPr>
            <p:ph type="body" idx="1"/>
          </p:nvPr>
        </p:nvSpPr>
        <p:spPr>
          <a:xfrm>
            <a:off x="838200" y="1676400"/>
            <a:ext cx="7772400" cy="762000"/>
          </a:xfrm>
        </p:spPr>
        <p:txBody>
          <a:bodyPr/>
          <a:lstStyle/>
          <a:p>
            <a:r>
              <a:rPr lang="en-US" dirty="0"/>
              <a:t>Merge</a:t>
            </a:r>
          </a:p>
        </p:txBody>
      </p:sp>
      <p:cxnSp>
        <p:nvCxnSpPr>
          <p:cNvPr id="154628" name="AutoShape 4"/>
          <p:cNvCxnSpPr>
            <a:cxnSpLocks noChangeShapeType="1"/>
            <a:stCxn id="154637" idx="0"/>
            <a:endCxn id="154634" idx="2"/>
          </p:cNvCxnSpPr>
          <p:nvPr/>
        </p:nvCxnSpPr>
        <p:spPr bwMode="auto">
          <a:xfrm flipV="1">
            <a:off x="1447800" y="4054475"/>
            <a:ext cx="1057275" cy="56991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4629" name="AutoShape 5"/>
          <p:cNvCxnSpPr>
            <a:cxnSpLocks noChangeShapeType="1"/>
            <a:stCxn id="154638" idx="0"/>
            <a:endCxn id="154634" idx="2"/>
          </p:cNvCxnSpPr>
          <p:nvPr/>
        </p:nvCxnSpPr>
        <p:spPr bwMode="auto">
          <a:xfrm flipH="1" flipV="1">
            <a:off x="2505075" y="4054475"/>
            <a:ext cx="10668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4630" name="AutoShape 6"/>
          <p:cNvCxnSpPr>
            <a:cxnSpLocks noChangeShapeType="1"/>
            <a:stCxn id="154641" idx="0"/>
            <a:endCxn id="154637" idx="2"/>
          </p:cNvCxnSpPr>
          <p:nvPr/>
        </p:nvCxnSpPr>
        <p:spPr bwMode="auto">
          <a:xfrm flipV="1">
            <a:off x="969963" y="5089525"/>
            <a:ext cx="477837" cy="56991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4631" name="AutoShape 7"/>
          <p:cNvCxnSpPr>
            <a:cxnSpLocks noChangeShapeType="1"/>
            <a:stCxn id="154643" idx="0"/>
            <a:endCxn id="154638" idx="2"/>
          </p:cNvCxnSpPr>
          <p:nvPr/>
        </p:nvCxnSpPr>
        <p:spPr bwMode="auto">
          <a:xfrm flipV="1">
            <a:off x="3092450" y="5080000"/>
            <a:ext cx="4794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4632" name="AutoShape 8"/>
          <p:cNvCxnSpPr>
            <a:cxnSpLocks noChangeShapeType="1"/>
            <a:stCxn id="154637" idx="2"/>
            <a:endCxn id="154642" idx="0"/>
          </p:cNvCxnSpPr>
          <p:nvPr/>
        </p:nvCxnSpPr>
        <p:spPr bwMode="auto">
          <a:xfrm>
            <a:off x="1447800" y="5089525"/>
            <a:ext cx="495300" cy="56991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4633" name="AutoShape 9"/>
          <p:cNvCxnSpPr>
            <a:cxnSpLocks noChangeShapeType="1"/>
            <a:stCxn id="154638" idx="2"/>
            <a:endCxn id="154644" idx="0"/>
          </p:cNvCxnSpPr>
          <p:nvPr/>
        </p:nvCxnSpPr>
        <p:spPr bwMode="auto">
          <a:xfrm>
            <a:off x="3571875" y="5080000"/>
            <a:ext cx="5048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4634" name="AutoShape 10"/>
          <p:cNvSpPr>
            <a:spLocks noChangeArrowheads="1"/>
          </p:cNvSpPr>
          <p:nvPr/>
        </p:nvSpPr>
        <p:spPr bwMode="auto">
          <a:xfrm>
            <a:off x="1223963" y="3617913"/>
            <a:ext cx="2562225" cy="427037"/>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 7  2 </a:t>
            </a:r>
            <a:r>
              <a:rPr lang="en-US" sz="1800" b="1" dirty="0">
                <a:latin typeface="Symbol Tiger" charset="2"/>
                <a:cs typeface="Symbol Tiger" charset="2"/>
                <a:sym typeface="Symbol" pitchFamily="18" charset="2"/>
              </a:rPr>
              <a:t></a:t>
            </a:r>
            <a:r>
              <a:rPr lang="en-US" sz="1800" dirty="0"/>
              <a:t> 9  4 </a:t>
            </a:r>
            <a:r>
              <a:rPr lang="en-US" sz="1800" b="1" dirty="0">
                <a:solidFill>
                  <a:schemeClr val="accent1"/>
                </a:solidFill>
                <a:sym typeface="Symbol" pitchFamily="18" charset="2"/>
              </a:rPr>
              <a:t></a:t>
            </a:r>
            <a:r>
              <a:rPr lang="en-US" sz="1800" dirty="0">
                <a:solidFill>
                  <a:schemeClr val="accent1"/>
                </a:solidFill>
              </a:rPr>
              <a:t>  2  4  7  9</a:t>
            </a:r>
          </a:p>
        </p:txBody>
      </p:sp>
      <p:sp>
        <p:nvSpPr>
          <p:cNvPr id="154635" name="AutoShape 11"/>
          <p:cNvSpPr>
            <a:spLocks noChangeArrowheads="1"/>
          </p:cNvSpPr>
          <p:nvPr/>
        </p:nvSpPr>
        <p:spPr bwMode="auto">
          <a:xfrm>
            <a:off x="5643563" y="3617913"/>
            <a:ext cx="25622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3  8  6  </a:t>
            </a:r>
            <a:r>
              <a:rPr lang="en-US" sz="1800">
                <a:solidFill>
                  <a:schemeClr val="accent1"/>
                </a:solidFill>
              </a:rPr>
              <a:t>1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1  3  8  6</a:t>
            </a:r>
          </a:p>
        </p:txBody>
      </p:sp>
      <p:sp>
        <p:nvSpPr>
          <p:cNvPr id="154637" name="AutoShape 13"/>
          <p:cNvSpPr>
            <a:spLocks noChangeArrowheads="1"/>
          </p:cNvSpPr>
          <p:nvPr/>
        </p:nvSpPr>
        <p:spPr bwMode="auto">
          <a:xfrm>
            <a:off x="685800" y="4643438"/>
            <a:ext cx="1524000" cy="427037"/>
          </a:xfrm>
          <a:prstGeom prst="roundRect">
            <a:avLst>
              <a:gd name="adj" fmla="val 16667"/>
            </a:avLst>
          </a:prstGeom>
          <a:solidFill>
            <a:schemeClr val="accent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7 </a:t>
            </a:r>
            <a:r>
              <a:rPr lang="en-US" sz="1800" b="1" dirty="0">
                <a:latin typeface="Symbol Tiger" charset="2"/>
                <a:cs typeface="Symbol Tiger" charset="2"/>
                <a:sym typeface="Symbol" pitchFamily="18" charset="2"/>
              </a:rPr>
              <a:t></a:t>
            </a:r>
            <a:r>
              <a:rPr lang="en-US" sz="1800" dirty="0"/>
              <a:t> 2 </a:t>
            </a:r>
            <a:r>
              <a:rPr lang="en-US" b="1" dirty="0">
                <a:sym typeface="Wingdings" pitchFamily="2" charset="2"/>
              </a:rPr>
              <a:t></a:t>
            </a:r>
            <a:r>
              <a:rPr lang="en-US" sz="1800" dirty="0"/>
              <a:t> 2  7</a:t>
            </a:r>
          </a:p>
        </p:txBody>
      </p:sp>
      <p:sp>
        <p:nvSpPr>
          <p:cNvPr id="154638" name="AutoShape 14"/>
          <p:cNvSpPr>
            <a:spLocks noChangeArrowheads="1"/>
          </p:cNvSpPr>
          <p:nvPr/>
        </p:nvSpPr>
        <p:spPr bwMode="auto">
          <a:xfrm>
            <a:off x="2824163" y="4643438"/>
            <a:ext cx="14954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9  </a:t>
            </a:r>
            <a:r>
              <a:rPr lang="en-US" sz="1800">
                <a:solidFill>
                  <a:schemeClr val="accent1"/>
                </a:solidFill>
              </a:rPr>
              <a:t>4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4  9</a:t>
            </a:r>
          </a:p>
        </p:txBody>
      </p:sp>
      <p:sp>
        <p:nvSpPr>
          <p:cNvPr id="154639" name="AutoShape 15"/>
          <p:cNvSpPr>
            <a:spLocks noChangeArrowheads="1"/>
          </p:cNvSpPr>
          <p:nvPr/>
        </p:nvSpPr>
        <p:spPr bwMode="auto">
          <a:xfrm>
            <a:off x="5162550" y="4643438"/>
            <a:ext cx="138747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3  </a:t>
            </a:r>
            <a:r>
              <a:rPr lang="en-US" sz="1800">
                <a:solidFill>
                  <a:schemeClr val="accent1"/>
                </a:solidFill>
              </a:rPr>
              <a:t>8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3  8</a:t>
            </a:r>
          </a:p>
        </p:txBody>
      </p:sp>
      <p:sp>
        <p:nvSpPr>
          <p:cNvPr id="154640" name="AutoShape 16"/>
          <p:cNvSpPr>
            <a:spLocks noChangeArrowheads="1"/>
          </p:cNvSpPr>
          <p:nvPr/>
        </p:nvSpPr>
        <p:spPr bwMode="auto">
          <a:xfrm>
            <a:off x="7243763" y="4643438"/>
            <a:ext cx="14954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6  </a:t>
            </a:r>
            <a:r>
              <a:rPr lang="en-US" sz="1800">
                <a:solidFill>
                  <a:schemeClr val="accent1"/>
                </a:solidFill>
              </a:rPr>
              <a:t>1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1  6</a:t>
            </a:r>
          </a:p>
        </p:txBody>
      </p:sp>
      <p:sp>
        <p:nvSpPr>
          <p:cNvPr id="154641" name="AutoShape 17"/>
          <p:cNvSpPr>
            <a:spLocks noChangeArrowheads="1"/>
          </p:cNvSpPr>
          <p:nvPr/>
        </p:nvSpPr>
        <p:spPr bwMode="auto">
          <a:xfrm>
            <a:off x="609600" y="5668963"/>
            <a:ext cx="720725" cy="427037"/>
          </a:xfrm>
          <a:prstGeom prst="roundRect">
            <a:avLst>
              <a:gd name="adj" fmla="val 16667"/>
            </a:avLst>
          </a:prstGeom>
          <a:noFill/>
          <a:ln w="19050">
            <a:solidFill>
              <a:schemeClr val="tx1"/>
            </a:solidFill>
            <a:round/>
            <a:headEnd/>
            <a:tailEnd/>
          </a:ln>
          <a:effectLst/>
        </p:spPr>
        <p:txBody>
          <a:bodyPr wrap="none" anchor="ctr"/>
          <a:lstStyle/>
          <a:p>
            <a:r>
              <a:rPr lang="en-US" sz="1600" dirty="0"/>
              <a:t>7 </a:t>
            </a:r>
            <a:r>
              <a:rPr lang="en-US" sz="1600" b="1" dirty="0">
                <a:sym typeface="Wingdings" pitchFamily="2" charset="2"/>
              </a:rPr>
              <a:t></a:t>
            </a:r>
            <a:r>
              <a:rPr lang="en-US" sz="1600" dirty="0"/>
              <a:t> 7</a:t>
            </a:r>
          </a:p>
        </p:txBody>
      </p:sp>
      <p:sp>
        <p:nvSpPr>
          <p:cNvPr id="154642" name="AutoShape 18"/>
          <p:cNvSpPr>
            <a:spLocks noChangeArrowheads="1"/>
          </p:cNvSpPr>
          <p:nvPr/>
        </p:nvSpPr>
        <p:spPr bwMode="auto">
          <a:xfrm>
            <a:off x="1524000" y="5668963"/>
            <a:ext cx="838200" cy="427037"/>
          </a:xfrm>
          <a:prstGeom prst="roundRect">
            <a:avLst>
              <a:gd name="adj" fmla="val 16667"/>
            </a:avLst>
          </a:prstGeom>
          <a:noFill/>
          <a:ln w="19050">
            <a:solidFill>
              <a:schemeClr val="tx1"/>
            </a:solidFill>
            <a:round/>
            <a:headEnd/>
            <a:tailEnd/>
          </a:ln>
          <a:effectLst/>
        </p:spPr>
        <p:txBody>
          <a:bodyPr wrap="none" anchor="ctr"/>
          <a:lstStyle/>
          <a:p>
            <a:r>
              <a:rPr lang="en-US" sz="1600" dirty="0"/>
              <a:t>2 </a:t>
            </a:r>
            <a:r>
              <a:rPr lang="en-US" sz="1600" b="1" dirty="0">
                <a:sym typeface="Wingdings" pitchFamily="2" charset="2"/>
              </a:rPr>
              <a:t></a:t>
            </a:r>
            <a:r>
              <a:rPr lang="en-US" sz="1600" dirty="0"/>
              <a:t> 2</a:t>
            </a:r>
          </a:p>
        </p:txBody>
      </p:sp>
      <p:sp>
        <p:nvSpPr>
          <p:cNvPr id="154643" name="AutoShape 19"/>
          <p:cNvSpPr>
            <a:spLocks noChangeArrowheads="1"/>
          </p:cNvSpPr>
          <p:nvPr/>
        </p:nvSpPr>
        <p:spPr bwMode="auto">
          <a:xfrm>
            <a:off x="2738438" y="5668963"/>
            <a:ext cx="706437" cy="427037"/>
          </a:xfrm>
          <a:prstGeom prst="roundRect">
            <a:avLst>
              <a:gd name="adj" fmla="val 16667"/>
            </a:avLst>
          </a:prstGeom>
          <a:noFill/>
          <a:ln w="19050">
            <a:solidFill>
              <a:schemeClr val="tx1"/>
            </a:solidFill>
            <a:prstDash val="dash"/>
            <a:round/>
            <a:headEnd/>
            <a:tailEnd/>
          </a:ln>
          <a:effectLst/>
        </p:spPr>
        <p:txBody>
          <a:bodyPr wrap="none" anchor="ctr"/>
          <a:lstStyle/>
          <a:p>
            <a:r>
              <a:rPr lang="en-US" sz="1600">
                <a:solidFill>
                  <a:schemeClr val="bg1"/>
                </a:solidFill>
              </a:rPr>
              <a:t>9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9</a:t>
            </a:r>
          </a:p>
        </p:txBody>
      </p:sp>
      <p:sp>
        <p:nvSpPr>
          <p:cNvPr id="154644" name="AutoShape 20"/>
          <p:cNvSpPr>
            <a:spLocks noChangeArrowheads="1"/>
          </p:cNvSpPr>
          <p:nvPr/>
        </p:nvSpPr>
        <p:spPr bwMode="auto">
          <a:xfrm>
            <a:off x="3732213" y="5668963"/>
            <a:ext cx="687387" cy="427037"/>
          </a:xfrm>
          <a:prstGeom prst="roundRect">
            <a:avLst>
              <a:gd name="adj" fmla="val 16667"/>
            </a:avLst>
          </a:prstGeom>
          <a:noFill/>
          <a:ln w="19050">
            <a:solidFill>
              <a:schemeClr val="tx1"/>
            </a:solidFill>
            <a:prstDash val="dash"/>
            <a:round/>
            <a:headEnd/>
            <a:tailEnd/>
          </a:ln>
          <a:effectLst/>
        </p:spPr>
        <p:txBody>
          <a:bodyPr wrap="none" anchor="ctr"/>
          <a:lstStyle/>
          <a:p>
            <a:r>
              <a:rPr lang="en-US" sz="1600">
                <a:solidFill>
                  <a:schemeClr val="bg1"/>
                </a:solidFill>
              </a:rPr>
              <a:t>4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4</a:t>
            </a:r>
          </a:p>
        </p:txBody>
      </p:sp>
      <p:sp>
        <p:nvSpPr>
          <p:cNvPr id="154645" name="AutoShape 21"/>
          <p:cNvSpPr>
            <a:spLocks noChangeArrowheads="1"/>
          </p:cNvSpPr>
          <p:nvPr/>
        </p:nvSpPr>
        <p:spPr bwMode="auto">
          <a:xfrm>
            <a:off x="5029200" y="5668963"/>
            <a:ext cx="720725" cy="427037"/>
          </a:xfrm>
          <a:prstGeom prst="roundRect">
            <a:avLst>
              <a:gd name="adj" fmla="val 16667"/>
            </a:avLst>
          </a:prstGeom>
          <a:noFill/>
          <a:ln w="19050">
            <a:solidFill>
              <a:schemeClr val="tx1"/>
            </a:solidFill>
            <a:prstDash val="dash"/>
            <a:round/>
            <a:headEnd/>
            <a:tailEnd/>
          </a:ln>
          <a:effectLst/>
        </p:spPr>
        <p:txBody>
          <a:bodyPr wrap="none" anchor="ctr"/>
          <a:lstStyle/>
          <a:p>
            <a:r>
              <a:rPr lang="en-US" sz="1600">
                <a:solidFill>
                  <a:schemeClr val="bg1"/>
                </a:solidFill>
              </a:rPr>
              <a:t>3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3</a:t>
            </a:r>
          </a:p>
        </p:txBody>
      </p:sp>
      <p:sp>
        <p:nvSpPr>
          <p:cNvPr id="154646" name="AutoShape 22"/>
          <p:cNvSpPr>
            <a:spLocks noChangeArrowheads="1"/>
          </p:cNvSpPr>
          <p:nvPr/>
        </p:nvSpPr>
        <p:spPr bwMode="auto">
          <a:xfrm>
            <a:off x="6016625" y="5668963"/>
            <a:ext cx="693738" cy="427037"/>
          </a:xfrm>
          <a:prstGeom prst="roundRect">
            <a:avLst>
              <a:gd name="adj" fmla="val 16667"/>
            </a:avLst>
          </a:prstGeom>
          <a:noFill/>
          <a:ln w="19050">
            <a:solidFill>
              <a:schemeClr val="tx1"/>
            </a:solidFill>
            <a:prstDash val="dash"/>
            <a:round/>
            <a:headEnd/>
            <a:tailEnd/>
          </a:ln>
          <a:effectLst/>
        </p:spPr>
        <p:txBody>
          <a:bodyPr wrap="none" anchor="ctr"/>
          <a:lstStyle/>
          <a:p>
            <a:r>
              <a:rPr lang="en-US" sz="1600">
                <a:solidFill>
                  <a:schemeClr val="bg1"/>
                </a:solidFill>
              </a:rPr>
              <a:t>8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8</a:t>
            </a:r>
          </a:p>
        </p:txBody>
      </p:sp>
      <p:sp>
        <p:nvSpPr>
          <p:cNvPr id="154647" name="AutoShape 23"/>
          <p:cNvSpPr>
            <a:spLocks noChangeArrowheads="1"/>
          </p:cNvSpPr>
          <p:nvPr/>
        </p:nvSpPr>
        <p:spPr bwMode="auto">
          <a:xfrm>
            <a:off x="7158038" y="5668963"/>
            <a:ext cx="706437" cy="427037"/>
          </a:xfrm>
          <a:prstGeom prst="roundRect">
            <a:avLst>
              <a:gd name="adj" fmla="val 16667"/>
            </a:avLst>
          </a:prstGeom>
          <a:noFill/>
          <a:ln w="19050">
            <a:solidFill>
              <a:schemeClr val="tx1"/>
            </a:solidFill>
            <a:prstDash val="dash"/>
            <a:round/>
            <a:headEnd/>
            <a:tailEnd/>
          </a:ln>
          <a:effectLst/>
        </p:spPr>
        <p:txBody>
          <a:bodyPr wrap="none" anchor="ctr"/>
          <a:lstStyle/>
          <a:p>
            <a:r>
              <a:rPr lang="en-US" sz="1600">
                <a:solidFill>
                  <a:schemeClr val="bg1"/>
                </a:solidFill>
              </a:rPr>
              <a:t>6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6</a:t>
            </a:r>
          </a:p>
        </p:txBody>
      </p:sp>
      <p:sp>
        <p:nvSpPr>
          <p:cNvPr id="154648" name="AutoShape 24"/>
          <p:cNvSpPr>
            <a:spLocks noChangeArrowheads="1"/>
          </p:cNvSpPr>
          <p:nvPr/>
        </p:nvSpPr>
        <p:spPr bwMode="auto">
          <a:xfrm>
            <a:off x="8151813" y="5668963"/>
            <a:ext cx="687387" cy="427037"/>
          </a:xfrm>
          <a:prstGeom prst="roundRect">
            <a:avLst>
              <a:gd name="adj" fmla="val 16667"/>
            </a:avLst>
          </a:prstGeom>
          <a:noFill/>
          <a:ln w="19050">
            <a:solidFill>
              <a:schemeClr val="tx1"/>
            </a:solidFill>
            <a:prstDash val="dash"/>
            <a:round/>
            <a:headEnd/>
            <a:tailEnd/>
          </a:ln>
          <a:effectLst/>
        </p:spPr>
        <p:txBody>
          <a:bodyPr wrap="none" anchor="ctr"/>
          <a:lstStyle/>
          <a:p>
            <a:r>
              <a:rPr lang="en-US" sz="1600">
                <a:solidFill>
                  <a:schemeClr val="bg1"/>
                </a:solidFill>
              </a:rPr>
              <a:t>1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1</a:t>
            </a:r>
          </a:p>
        </p:txBody>
      </p:sp>
      <p:cxnSp>
        <p:nvCxnSpPr>
          <p:cNvPr id="154649" name="AutoShape 25"/>
          <p:cNvCxnSpPr>
            <a:cxnSpLocks noChangeShapeType="1"/>
            <a:stCxn id="154639" idx="0"/>
            <a:endCxn id="154635" idx="2"/>
          </p:cNvCxnSpPr>
          <p:nvPr/>
        </p:nvCxnSpPr>
        <p:spPr bwMode="auto">
          <a:xfrm flipV="1">
            <a:off x="5856288" y="4054475"/>
            <a:ext cx="1068387"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4650" name="AutoShape 26"/>
          <p:cNvCxnSpPr>
            <a:cxnSpLocks noChangeShapeType="1"/>
            <a:stCxn id="154640" idx="0"/>
            <a:endCxn id="154635" idx="2"/>
          </p:cNvCxnSpPr>
          <p:nvPr/>
        </p:nvCxnSpPr>
        <p:spPr bwMode="auto">
          <a:xfrm flipH="1" flipV="1">
            <a:off x="6924675" y="4054475"/>
            <a:ext cx="10668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4651" name="AutoShape 27"/>
          <p:cNvCxnSpPr>
            <a:cxnSpLocks noChangeShapeType="1"/>
            <a:stCxn id="154645" idx="0"/>
            <a:endCxn id="154639" idx="2"/>
          </p:cNvCxnSpPr>
          <p:nvPr/>
        </p:nvCxnSpPr>
        <p:spPr bwMode="auto">
          <a:xfrm flipV="1">
            <a:off x="5389563" y="5080000"/>
            <a:ext cx="4667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4652" name="AutoShape 28"/>
          <p:cNvCxnSpPr>
            <a:cxnSpLocks noChangeShapeType="1"/>
            <a:stCxn id="154647" idx="0"/>
            <a:endCxn id="154640" idx="2"/>
          </p:cNvCxnSpPr>
          <p:nvPr/>
        </p:nvCxnSpPr>
        <p:spPr bwMode="auto">
          <a:xfrm flipV="1">
            <a:off x="7512050" y="5080000"/>
            <a:ext cx="4794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4653" name="AutoShape 29"/>
          <p:cNvCxnSpPr>
            <a:cxnSpLocks noChangeShapeType="1"/>
            <a:stCxn id="154639" idx="2"/>
            <a:endCxn id="154646" idx="0"/>
          </p:cNvCxnSpPr>
          <p:nvPr/>
        </p:nvCxnSpPr>
        <p:spPr bwMode="auto">
          <a:xfrm>
            <a:off x="5856288" y="5080000"/>
            <a:ext cx="5080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4654" name="AutoShape 30"/>
          <p:cNvCxnSpPr>
            <a:cxnSpLocks noChangeShapeType="1"/>
            <a:stCxn id="154640" idx="2"/>
            <a:endCxn id="154648" idx="0"/>
          </p:cNvCxnSpPr>
          <p:nvPr/>
        </p:nvCxnSpPr>
        <p:spPr bwMode="auto">
          <a:xfrm>
            <a:off x="7991475" y="5080000"/>
            <a:ext cx="5048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4655" name="AutoShape 31"/>
          <p:cNvSpPr>
            <a:spLocks noChangeArrowheads="1"/>
          </p:cNvSpPr>
          <p:nvPr/>
        </p:nvSpPr>
        <p:spPr bwMode="auto">
          <a:xfrm>
            <a:off x="2286000" y="2590800"/>
            <a:ext cx="4876800" cy="430213"/>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7  2  9  4 </a:t>
            </a:r>
            <a:r>
              <a:rPr lang="en-US" sz="1800" b="1" dirty="0">
                <a:latin typeface="Symbol Tiger" charset="2"/>
                <a:cs typeface="Symbol Tiger" charset="2"/>
                <a:sym typeface="Symbol" pitchFamily="18" charset="2"/>
              </a:rPr>
              <a:t></a:t>
            </a:r>
            <a:r>
              <a:rPr lang="en-US" sz="1800" dirty="0"/>
              <a:t> 3  8  6  1  </a:t>
            </a:r>
            <a:r>
              <a:rPr lang="en-US" sz="1800" b="1" dirty="0">
                <a:solidFill>
                  <a:schemeClr val="accent1"/>
                </a:solidFill>
                <a:sym typeface="Symbol" pitchFamily="18" charset="2"/>
              </a:rPr>
              <a:t></a:t>
            </a:r>
            <a:r>
              <a:rPr lang="en-US" sz="1800" dirty="0"/>
              <a:t>  </a:t>
            </a:r>
            <a:r>
              <a:rPr lang="en-US" sz="1800" dirty="0">
                <a:solidFill>
                  <a:schemeClr val="accent1"/>
                </a:solidFill>
              </a:rPr>
              <a:t>1  2  3  4  6  7  8  9</a:t>
            </a:r>
          </a:p>
        </p:txBody>
      </p:sp>
      <p:cxnSp>
        <p:nvCxnSpPr>
          <p:cNvPr id="154656" name="AutoShape 32"/>
          <p:cNvCxnSpPr>
            <a:cxnSpLocks noChangeShapeType="1"/>
            <a:stCxn id="154634" idx="0"/>
            <a:endCxn id="154655" idx="2"/>
          </p:cNvCxnSpPr>
          <p:nvPr/>
        </p:nvCxnSpPr>
        <p:spPr bwMode="auto">
          <a:xfrm flipV="1">
            <a:off x="2505075" y="3030538"/>
            <a:ext cx="221932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4657" name="AutoShape 33"/>
          <p:cNvCxnSpPr>
            <a:cxnSpLocks noChangeShapeType="1"/>
            <a:stCxn id="154635" idx="0"/>
            <a:endCxn id="154655" idx="2"/>
          </p:cNvCxnSpPr>
          <p:nvPr/>
        </p:nvCxnSpPr>
        <p:spPr bwMode="auto">
          <a:xfrm flipH="1" flipV="1">
            <a:off x="4724400" y="3030538"/>
            <a:ext cx="220027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4658" name="Line 34"/>
          <p:cNvSpPr>
            <a:spLocks noChangeShapeType="1"/>
          </p:cNvSpPr>
          <p:nvPr/>
        </p:nvSpPr>
        <p:spPr bwMode="auto">
          <a:xfrm flipH="1">
            <a:off x="762000" y="5181600"/>
            <a:ext cx="381000" cy="381000"/>
          </a:xfrm>
          <a:prstGeom prst="line">
            <a:avLst/>
          </a:prstGeom>
          <a:noFill/>
          <a:ln w="762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4659" name="Line 35"/>
          <p:cNvSpPr>
            <a:spLocks noChangeShapeType="1"/>
          </p:cNvSpPr>
          <p:nvPr/>
        </p:nvSpPr>
        <p:spPr bwMode="auto">
          <a:xfrm>
            <a:off x="1752600" y="5181600"/>
            <a:ext cx="381000" cy="381000"/>
          </a:xfrm>
          <a:prstGeom prst="line">
            <a:avLst/>
          </a:prstGeom>
          <a:noFill/>
          <a:ln w="762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5" name="TextBox 34"/>
          <p:cNvSpPr txBox="1"/>
          <p:nvPr/>
        </p:nvSpPr>
        <p:spPr bwMode="auto">
          <a:xfrm>
            <a:off x="6372200" y="6597352"/>
            <a:ext cx="99257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Merge Sort</a:t>
            </a:r>
          </a:p>
        </p:txBody>
      </p:sp>
    </p:spTree>
    <p:extLst>
      <p:ext uri="{BB962C8B-B14F-4D97-AF65-F5344CB8AC3E}">
        <p14:creationId xmlns:p14="http://schemas.microsoft.com/office/powerpoint/2010/main" val="3602340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dirty="0"/>
              <a:t>Merge Sort: Example (8)</a:t>
            </a:r>
          </a:p>
        </p:txBody>
      </p:sp>
      <p:sp>
        <p:nvSpPr>
          <p:cNvPr id="158723" name="Rectangle 3" descr="Rectangle: Click to edit Master text styles&#10;Second level&#10;Third level&#10;Fourth level&#10;Fifth level"/>
          <p:cNvSpPr>
            <a:spLocks noGrp="1" noChangeArrowheads="1"/>
          </p:cNvSpPr>
          <p:nvPr>
            <p:ph type="body" idx="1"/>
          </p:nvPr>
        </p:nvSpPr>
        <p:spPr>
          <a:xfrm>
            <a:off x="838200" y="1676400"/>
            <a:ext cx="7772400" cy="685800"/>
          </a:xfrm>
        </p:spPr>
        <p:txBody>
          <a:bodyPr/>
          <a:lstStyle/>
          <a:p>
            <a:r>
              <a:rPr lang="en-US"/>
              <a:t>Recursive call, …, base case, merge</a:t>
            </a:r>
          </a:p>
        </p:txBody>
      </p:sp>
      <p:cxnSp>
        <p:nvCxnSpPr>
          <p:cNvPr id="158724" name="AutoShape 4"/>
          <p:cNvCxnSpPr>
            <a:cxnSpLocks noChangeShapeType="1"/>
            <a:stCxn id="158732" idx="0"/>
            <a:endCxn id="158730" idx="2"/>
          </p:cNvCxnSpPr>
          <p:nvPr/>
        </p:nvCxnSpPr>
        <p:spPr bwMode="auto">
          <a:xfrm flipV="1">
            <a:off x="1447800" y="4054475"/>
            <a:ext cx="105727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8725" name="AutoShape 5"/>
          <p:cNvCxnSpPr>
            <a:cxnSpLocks noChangeShapeType="1"/>
            <a:stCxn id="158733" idx="0"/>
            <a:endCxn id="158730" idx="2"/>
          </p:cNvCxnSpPr>
          <p:nvPr/>
        </p:nvCxnSpPr>
        <p:spPr bwMode="auto">
          <a:xfrm flipH="1" flipV="1">
            <a:off x="2505075" y="4054475"/>
            <a:ext cx="1066800" cy="56991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8726" name="AutoShape 6"/>
          <p:cNvCxnSpPr>
            <a:cxnSpLocks noChangeShapeType="1"/>
            <a:stCxn id="158736" idx="0"/>
            <a:endCxn id="158732" idx="2"/>
          </p:cNvCxnSpPr>
          <p:nvPr/>
        </p:nvCxnSpPr>
        <p:spPr bwMode="auto">
          <a:xfrm flipV="1">
            <a:off x="969963" y="5080000"/>
            <a:ext cx="477837"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8727" name="AutoShape 7"/>
          <p:cNvCxnSpPr>
            <a:cxnSpLocks noChangeShapeType="1"/>
            <a:stCxn id="158738" idx="0"/>
            <a:endCxn id="158733" idx="2"/>
          </p:cNvCxnSpPr>
          <p:nvPr/>
        </p:nvCxnSpPr>
        <p:spPr bwMode="auto">
          <a:xfrm flipV="1">
            <a:off x="3092450" y="5089525"/>
            <a:ext cx="479425" cy="56991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8728" name="AutoShape 8"/>
          <p:cNvCxnSpPr>
            <a:cxnSpLocks noChangeShapeType="1"/>
            <a:stCxn id="158732" idx="2"/>
            <a:endCxn id="158737" idx="0"/>
          </p:cNvCxnSpPr>
          <p:nvPr/>
        </p:nvCxnSpPr>
        <p:spPr bwMode="auto">
          <a:xfrm>
            <a:off x="1447800" y="5080000"/>
            <a:ext cx="4953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8729" name="AutoShape 9"/>
          <p:cNvCxnSpPr>
            <a:cxnSpLocks noChangeShapeType="1"/>
            <a:stCxn id="158733" idx="2"/>
            <a:endCxn id="158739" idx="0"/>
          </p:cNvCxnSpPr>
          <p:nvPr/>
        </p:nvCxnSpPr>
        <p:spPr bwMode="auto">
          <a:xfrm>
            <a:off x="3571875" y="5089525"/>
            <a:ext cx="504825" cy="56991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8730" name="AutoShape 10"/>
          <p:cNvSpPr>
            <a:spLocks noChangeArrowheads="1"/>
          </p:cNvSpPr>
          <p:nvPr/>
        </p:nvSpPr>
        <p:spPr bwMode="auto">
          <a:xfrm>
            <a:off x="1223963" y="3617913"/>
            <a:ext cx="2562225" cy="427037"/>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 7  2 </a:t>
            </a:r>
            <a:r>
              <a:rPr lang="en-US" sz="1800" b="1" dirty="0">
                <a:latin typeface="Symbol Tiger" charset="2"/>
                <a:cs typeface="Symbol Tiger" charset="2"/>
                <a:sym typeface="Symbol" pitchFamily="18" charset="2"/>
              </a:rPr>
              <a:t></a:t>
            </a:r>
            <a:r>
              <a:rPr lang="en-US" sz="1800" dirty="0"/>
              <a:t> 9  4 </a:t>
            </a:r>
            <a:r>
              <a:rPr lang="en-US" sz="1800" b="1" dirty="0">
                <a:solidFill>
                  <a:schemeClr val="accent1"/>
                </a:solidFill>
                <a:sym typeface="Symbol" pitchFamily="18" charset="2"/>
              </a:rPr>
              <a:t></a:t>
            </a:r>
            <a:r>
              <a:rPr lang="en-US" sz="1800" dirty="0">
                <a:solidFill>
                  <a:schemeClr val="accent1"/>
                </a:solidFill>
              </a:rPr>
              <a:t>  2  4  7  9</a:t>
            </a:r>
          </a:p>
        </p:txBody>
      </p:sp>
      <p:sp>
        <p:nvSpPr>
          <p:cNvPr id="158731" name="AutoShape 11"/>
          <p:cNvSpPr>
            <a:spLocks noChangeArrowheads="1"/>
          </p:cNvSpPr>
          <p:nvPr/>
        </p:nvSpPr>
        <p:spPr bwMode="auto">
          <a:xfrm>
            <a:off x="5643563" y="3617913"/>
            <a:ext cx="25622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3  8  6  </a:t>
            </a:r>
            <a:r>
              <a:rPr lang="en-US" sz="1800">
                <a:solidFill>
                  <a:schemeClr val="accent1"/>
                </a:solidFill>
              </a:rPr>
              <a:t>1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1  3  8  6</a:t>
            </a:r>
          </a:p>
        </p:txBody>
      </p:sp>
      <p:sp>
        <p:nvSpPr>
          <p:cNvPr id="158732" name="AutoShape 12"/>
          <p:cNvSpPr>
            <a:spLocks noChangeArrowheads="1"/>
          </p:cNvSpPr>
          <p:nvPr/>
        </p:nvSpPr>
        <p:spPr bwMode="auto">
          <a:xfrm>
            <a:off x="685800" y="4643438"/>
            <a:ext cx="1524000" cy="427037"/>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7 </a:t>
            </a:r>
            <a:r>
              <a:rPr lang="en-US" sz="1800" b="1" dirty="0">
                <a:latin typeface="Symbol Tiger" charset="2"/>
                <a:cs typeface="Symbol Tiger" charset="2"/>
                <a:sym typeface="Symbol" pitchFamily="18" charset="2"/>
              </a:rPr>
              <a:t></a:t>
            </a:r>
            <a:r>
              <a:rPr lang="en-US" sz="1800" dirty="0"/>
              <a:t> 2 </a:t>
            </a:r>
            <a:r>
              <a:rPr lang="en-US" b="1" dirty="0">
                <a:sym typeface="Wingdings" pitchFamily="2" charset="2"/>
              </a:rPr>
              <a:t></a:t>
            </a:r>
            <a:r>
              <a:rPr lang="en-US" sz="1800" dirty="0"/>
              <a:t> 2  7</a:t>
            </a:r>
          </a:p>
        </p:txBody>
      </p:sp>
      <p:sp>
        <p:nvSpPr>
          <p:cNvPr id="158733" name="AutoShape 13"/>
          <p:cNvSpPr>
            <a:spLocks noChangeArrowheads="1"/>
          </p:cNvSpPr>
          <p:nvPr/>
        </p:nvSpPr>
        <p:spPr bwMode="auto">
          <a:xfrm>
            <a:off x="2824163" y="4643438"/>
            <a:ext cx="1495425" cy="427037"/>
          </a:xfrm>
          <a:prstGeom prst="roundRect">
            <a:avLst>
              <a:gd name="adj" fmla="val 16667"/>
            </a:avLst>
          </a:prstGeom>
          <a:solidFill>
            <a:schemeClr val="accent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9  4 </a:t>
            </a:r>
            <a:r>
              <a:rPr lang="en-US" b="1" dirty="0">
                <a:sym typeface="Wingdings" pitchFamily="2" charset="2"/>
              </a:rPr>
              <a:t></a:t>
            </a:r>
            <a:r>
              <a:rPr lang="en-US" sz="1800" dirty="0"/>
              <a:t>  4  9</a:t>
            </a:r>
          </a:p>
        </p:txBody>
      </p:sp>
      <p:sp>
        <p:nvSpPr>
          <p:cNvPr id="158734" name="AutoShape 14"/>
          <p:cNvSpPr>
            <a:spLocks noChangeArrowheads="1"/>
          </p:cNvSpPr>
          <p:nvPr/>
        </p:nvSpPr>
        <p:spPr bwMode="auto">
          <a:xfrm>
            <a:off x="5162550" y="4643438"/>
            <a:ext cx="138747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3  </a:t>
            </a:r>
            <a:r>
              <a:rPr lang="en-US" sz="1800">
                <a:solidFill>
                  <a:schemeClr val="accent1"/>
                </a:solidFill>
              </a:rPr>
              <a:t>8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3  8</a:t>
            </a:r>
          </a:p>
        </p:txBody>
      </p:sp>
      <p:sp>
        <p:nvSpPr>
          <p:cNvPr id="158735" name="AutoShape 15"/>
          <p:cNvSpPr>
            <a:spLocks noChangeArrowheads="1"/>
          </p:cNvSpPr>
          <p:nvPr/>
        </p:nvSpPr>
        <p:spPr bwMode="auto">
          <a:xfrm>
            <a:off x="7243763" y="4643438"/>
            <a:ext cx="14954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6  </a:t>
            </a:r>
            <a:r>
              <a:rPr lang="en-US" sz="1800">
                <a:solidFill>
                  <a:schemeClr val="accent1"/>
                </a:solidFill>
              </a:rPr>
              <a:t>1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1  6</a:t>
            </a:r>
          </a:p>
        </p:txBody>
      </p:sp>
      <p:sp>
        <p:nvSpPr>
          <p:cNvPr id="158736" name="AutoShape 16"/>
          <p:cNvSpPr>
            <a:spLocks noChangeArrowheads="1"/>
          </p:cNvSpPr>
          <p:nvPr/>
        </p:nvSpPr>
        <p:spPr bwMode="auto">
          <a:xfrm>
            <a:off x="609600" y="5668963"/>
            <a:ext cx="720725" cy="427037"/>
          </a:xfrm>
          <a:prstGeom prst="roundRect">
            <a:avLst>
              <a:gd name="adj" fmla="val 16667"/>
            </a:avLst>
          </a:prstGeom>
          <a:noFill/>
          <a:ln w="19050">
            <a:solidFill>
              <a:schemeClr val="tx1"/>
            </a:solidFill>
            <a:round/>
            <a:headEnd/>
            <a:tailEnd/>
          </a:ln>
          <a:effectLst/>
        </p:spPr>
        <p:txBody>
          <a:bodyPr wrap="none" anchor="ctr"/>
          <a:lstStyle/>
          <a:p>
            <a:r>
              <a:rPr lang="en-US" sz="1600" dirty="0"/>
              <a:t>7 </a:t>
            </a:r>
            <a:r>
              <a:rPr lang="en-US" sz="1600" b="1" dirty="0">
                <a:sym typeface="Wingdings" pitchFamily="2" charset="2"/>
              </a:rPr>
              <a:t></a:t>
            </a:r>
            <a:r>
              <a:rPr lang="en-US" sz="1600" dirty="0"/>
              <a:t> 7</a:t>
            </a:r>
          </a:p>
        </p:txBody>
      </p:sp>
      <p:sp>
        <p:nvSpPr>
          <p:cNvPr id="158737" name="AutoShape 17"/>
          <p:cNvSpPr>
            <a:spLocks noChangeArrowheads="1"/>
          </p:cNvSpPr>
          <p:nvPr/>
        </p:nvSpPr>
        <p:spPr bwMode="auto">
          <a:xfrm>
            <a:off x="1524000" y="5668963"/>
            <a:ext cx="838200" cy="427037"/>
          </a:xfrm>
          <a:prstGeom prst="roundRect">
            <a:avLst>
              <a:gd name="adj" fmla="val 16667"/>
            </a:avLst>
          </a:prstGeom>
          <a:noFill/>
          <a:ln w="19050">
            <a:solidFill>
              <a:schemeClr val="tx1"/>
            </a:solidFill>
            <a:round/>
            <a:headEnd/>
            <a:tailEnd/>
          </a:ln>
          <a:effectLst/>
        </p:spPr>
        <p:txBody>
          <a:bodyPr wrap="none" anchor="ctr"/>
          <a:lstStyle/>
          <a:p>
            <a:r>
              <a:rPr lang="en-US" sz="1600" dirty="0"/>
              <a:t>2 </a:t>
            </a:r>
            <a:r>
              <a:rPr lang="en-US" sz="1600" b="1" dirty="0">
                <a:sym typeface="Wingdings" pitchFamily="2" charset="2"/>
              </a:rPr>
              <a:t></a:t>
            </a:r>
            <a:r>
              <a:rPr lang="en-US" sz="1600" dirty="0"/>
              <a:t> 2</a:t>
            </a:r>
          </a:p>
        </p:txBody>
      </p:sp>
      <p:sp>
        <p:nvSpPr>
          <p:cNvPr id="158738" name="AutoShape 18"/>
          <p:cNvSpPr>
            <a:spLocks noChangeArrowheads="1"/>
          </p:cNvSpPr>
          <p:nvPr/>
        </p:nvSpPr>
        <p:spPr bwMode="auto">
          <a:xfrm>
            <a:off x="2738438" y="5668963"/>
            <a:ext cx="706437" cy="427037"/>
          </a:xfrm>
          <a:prstGeom prst="roundRect">
            <a:avLst>
              <a:gd name="adj" fmla="val 16667"/>
            </a:avLst>
          </a:prstGeom>
          <a:noFill/>
          <a:ln w="19050">
            <a:solidFill>
              <a:schemeClr val="tx1"/>
            </a:solidFill>
            <a:round/>
            <a:headEnd/>
            <a:tailEnd/>
          </a:ln>
          <a:effectLst/>
        </p:spPr>
        <p:txBody>
          <a:bodyPr wrap="none" anchor="ctr"/>
          <a:lstStyle/>
          <a:p>
            <a:r>
              <a:rPr lang="en-US" sz="1600" dirty="0"/>
              <a:t>9 </a:t>
            </a:r>
            <a:r>
              <a:rPr lang="en-US" sz="1600" b="1" dirty="0">
                <a:sym typeface="Wingdings" pitchFamily="2" charset="2"/>
              </a:rPr>
              <a:t></a:t>
            </a:r>
            <a:r>
              <a:rPr lang="en-US" sz="1600" dirty="0"/>
              <a:t> 9</a:t>
            </a:r>
          </a:p>
        </p:txBody>
      </p:sp>
      <p:sp>
        <p:nvSpPr>
          <p:cNvPr id="158739" name="AutoShape 19"/>
          <p:cNvSpPr>
            <a:spLocks noChangeArrowheads="1"/>
          </p:cNvSpPr>
          <p:nvPr/>
        </p:nvSpPr>
        <p:spPr bwMode="auto">
          <a:xfrm>
            <a:off x="3732213" y="5668963"/>
            <a:ext cx="687387" cy="427037"/>
          </a:xfrm>
          <a:prstGeom prst="roundRect">
            <a:avLst>
              <a:gd name="adj" fmla="val 16667"/>
            </a:avLst>
          </a:prstGeom>
          <a:noFill/>
          <a:ln w="19050">
            <a:solidFill>
              <a:schemeClr val="tx1"/>
            </a:solidFill>
            <a:round/>
            <a:headEnd/>
            <a:tailEnd/>
          </a:ln>
          <a:effectLst/>
        </p:spPr>
        <p:txBody>
          <a:bodyPr wrap="none" anchor="ctr"/>
          <a:lstStyle/>
          <a:p>
            <a:r>
              <a:rPr lang="en-US" sz="1600" dirty="0"/>
              <a:t>4 </a:t>
            </a:r>
            <a:r>
              <a:rPr lang="en-US" sz="1600" b="1" dirty="0">
                <a:sym typeface="Wingdings" pitchFamily="2" charset="2"/>
              </a:rPr>
              <a:t></a:t>
            </a:r>
            <a:r>
              <a:rPr lang="en-US" sz="1600" dirty="0"/>
              <a:t> 4</a:t>
            </a:r>
          </a:p>
        </p:txBody>
      </p:sp>
      <p:sp>
        <p:nvSpPr>
          <p:cNvPr id="158740" name="AutoShape 20"/>
          <p:cNvSpPr>
            <a:spLocks noChangeArrowheads="1"/>
          </p:cNvSpPr>
          <p:nvPr/>
        </p:nvSpPr>
        <p:spPr bwMode="auto">
          <a:xfrm>
            <a:off x="5029200" y="5668963"/>
            <a:ext cx="720725" cy="427037"/>
          </a:xfrm>
          <a:prstGeom prst="roundRect">
            <a:avLst>
              <a:gd name="adj" fmla="val 16667"/>
            </a:avLst>
          </a:prstGeom>
          <a:noFill/>
          <a:ln w="19050">
            <a:solidFill>
              <a:schemeClr val="tx1"/>
            </a:solidFill>
            <a:prstDash val="dash"/>
            <a:round/>
            <a:headEnd/>
            <a:tailEnd/>
          </a:ln>
          <a:effectLst/>
        </p:spPr>
        <p:txBody>
          <a:bodyPr wrap="none" anchor="ctr"/>
          <a:lstStyle/>
          <a:p>
            <a:r>
              <a:rPr lang="en-US" sz="1600">
                <a:solidFill>
                  <a:schemeClr val="bg1"/>
                </a:solidFill>
              </a:rPr>
              <a:t>3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3</a:t>
            </a:r>
          </a:p>
        </p:txBody>
      </p:sp>
      <p:sp>
        <p:nvSpPr>
          <p:cNvPr id="158741" name="AutoShape 21"/>
          <p:cNvSpPr>
            <a:spLocks noChangeArrowheads="1"/>
          </p:cNvSpPr>
          <p:nvPr/>
        </p:nvSpPr>
        <p:spPr bwMode="auto">
          <a:xfrm>
            <a:off x="6016625" y="5668963"/>
            <a:ext cx="693738" cy="427037"/>
          </a:xfrm>
          <a:prstGeom prst="roundRect">
            <a:avLst>
              <a:gd name="adj" fmla="val 16667"/>
            </a:avLst>
          </a:prstGeom>
          <a:noFill/>
          <a:ln w="19050">
            <a:solidFill>
              <a:schemeClr val="tx1"/>
            </a:solidFill>
            <a:prstDash val="dash"/>
            <a:round/>
            <a:headEnd/>
            <a:tailEnd/>
          </a:ln>
          <a:effectLst/>
        </p:spPr>
        <p:txBody>
          <a:bodyPr wrap="none" anchor="ctr"/>
          <a:lstStyle/>
          <a:p>
            <a:r>
              <a:rPr lang="en-US" sz="1600">
                <a:solidFill>
                  <a:schemeClr val="bg1"/>
                </a:solidFill>
              </a:rPr>
              <a:t>8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8</a:t>
            </a:r>
          </a:p>
        </p:txBody>
      </p:sp>
      <p:sp>
        <p:nvSpPr>
          <p:cNvPr id="158742" name="AutoShape 22"/>
          <p:cNvSpPr>
            <a:spLocks noChangeArrowheads="1"/>
          </p:cNvSpPr>
          <p:nvPr/>
        </p:nvSpPr>
        <p:spPr bwMode="auto">
          <a:xfrm>
            <a:off x="7158038" y="5668963"/>
            <a:ext cx="706437" cy="427037"/>
          </a:xfrm>
          <a:prstGeom prst="roundRect">
            <a:avLst>
              <a:gd name="adj" fmla="val 16667"/>
            </a:avLst>
          </a:prstGeom>
          <a:noFill/>
          <a:ln w="19050">
            <a:solidFill>
              <a:schemeClr val="tx1"/>
            </a:solidFill>
            <a:prstDash val="dash"/>
            <a:round/>
            <a:headEnd/>
            <a:tailEnd/>
          </a:ln>
          <a:effectLst/>
        </p:spPr>
        <p:txBody>
          <a:bodyPr wrap="none" anchor="ctr"/>
          <a:lstStyle/>
          <a:p>
            <a:r>
              <a:rPr lang="en-US" sz="1600">
                <a:solidFill>
                  <a:schemeClr val="bg1"/>
                </a:solidFill>
              </a:rPr>
              <a:t>6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6</a:t>
            </a:r>
          </a:p>
        </p:txBody>
      </p:sp>
      <p:sp>
        <p:nvSpPr>
          <p:cNvPr id="158743" name="AutoShape 23"/>
          <p:cNvSpPr>
            <a:spLocks noChangeArrowheads="1"/>
          </p:cNvSpPr>
          <p:nvPr/>
        </p:nvSpPr>
        <p:spPr bwMode="auto">
          <a:xfrm>
            <a:off x="8151813" y="5668963"/>
            <a:ext cx="687387" cy="427037"/>
          </a:xfrm>
          <a:prstGeom prst="roundRect">
            <a:avLst>
              <a:gd name="adj" fmla="val 16667"/>
            </a:avLst>
          </a:prstGeom>
          <a:noFill/>
          <a:ln w="19050">
            <a:solidFill>
              <a:schemeClr val="tx1"/>
            </a:solidFill>
            <a:prstDash val="dash"/>
            <a:round/>
            <a:headEnd/>
            <a:tailEnd/>
          </a:ln>
          <a:effectLst/>
        </p:spPr>
        <p:txBody>
          <a:bodyPr wrap="none" anchor="ctr"/>
          <a:lstStyle/>
          <a:p>
            <a:r>
              <a:rPr lang="en-US" sz="1600">
                <a:solidFill>
                  <a:schemeClr val="bg1"/>
                </a:solidFill>
              </a:rPr>
              <a:t>1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1</a:t>
            </a:r>
          </a:p>
        </p:txBody>
      </p:sp>
      <p:cxnSp>
        <p:nvCxnSpPr>
          <p:cNvPr id="158744" name="AutoShape 24"/>
          <p:cNvCxnSpPr>
            <a:cxnSpLocks noChangeShapeType="1"/>
            <a:stCxn id="158734" idx="0"/>
            <a:endCxn id="158731" idx="2"/>
          </p:cNvCxnSpPr>
          <p:nvPr/>
        </p:nvCxnSpPr>
        <p:spPr bwMode="auto">
          <a:xfrm flipV="1">
            <a:off x="5856288" y="4054475"/>
            <a:ext cx="1068387"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8745" name="AutoShape 25"/>
          <p:cNvCxnSpPr>
            <a:cxnSpLocks noChangeShapeType="1"/>
            <a:stCxn id="158735" idx="0"/>
            <a:endCxn id="158731" idx="2"/>
          </p:cNvCxnSpPr>
          <p:nvPr/>
        </p:nvCxnSpPr>
        <p:spPr bwMode="auto">
          <a:xfrm flipH="1" flipV="1">
            <a:off x="6924675" y="4054475"/>
            <a:ext cx="10668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8746" name="AutoShape 26"/>
          <p:cNvCxnSpPr>
            <a:cxnSpLocks noChangeShapeType="1"/>
            <a:stCxn id="158740" idx="0"/>
            <a:endCxn id="158734" idx="2"/>
          </p:cNvCxnSpPr>
          <p:nvPr/>
        </p:nvCxnSpPr>
        <p:spPr bwMode="auto">
          <a:xfrm flipV="1">
            <a:off x="5389563" y="5080000"/>
            <a:ext cx="4667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8747" name="AutoShape 27"/>
          <p:cNvCxnSpPr>
            <a:cxnSpLocks noChangeShapeType="1"/>
            <a:stCxn id="158742" idx="0"/>
            <a:endCxn id="158735" idx="2"/>
          </p:cNvCxnSpPr>
          <p:nvPr/>
        </p:nvCxnSpPr>
        <p:spPr bwMode="auto">
          <a:xfrm flipV="1">
            <a:off x="7512050" y="5080000"/>
            <a:ext cx="4794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8748" name="AutoShape 28"/>
          <p:cNvCxnSpPr>
            <a:cxnSpLocks noChangeShapeType="1"/>
            <a:stCxn id="158734" idx="2"/>
            <a:endCxn id="158741" idx="0"/>
          </p:cNvCxnSpPr>
          <p:nvPr/>
        </p:nvCxnSpPr>
        <p:spPr bwMode="auto">
          <a:xfrm>
            <a:off x="5856288" y="5080000"/>
            <a:ext cx="5080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8749" name="AutoShape 29"/>
          <p:cNvCxnSpPr>
            <a:cxnSpLocks noChangeShapeType="1"/>
            <a:stCxn id="158735" idx="2"/>
            <a:endCxn id="158743" idx="0"/>
          </p:cNvCxnSpPr>
          <p:nvPr/>
        </p:nvCxnSpPr>
        <p:spPr bwMode="auto">
          <a:xfrm>
            <a:off x="7991475" y="5080000"/>
            <a:ext cx="5048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8750" name="AutoShape 30"/>
          <p:cNvSpPr>
            <a:spLocks noChangeArrowheads="1"/>
          </p:cNvSpPr>
          <p:nvPr/>
        </p:nvSpPr>
        <p:spPr bwMode="auto">
          <a:xfrm>
            <a:off x="2286000" y="2590800"/>
            <a:ext cx="4876800" cy="430213"/>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7  2  9  4 </a:t>
            </a:r>
            <a:r>
              <a:rPr lang="en-US" sz="1800" b="1" dirty="0">
                <a:latin typeface="Symbol Tiger" charset="2"/>
                <a:cs typeface="Symbol Tiger" charset="2"/>
                <a:sym typeface="Symbol" pitchFamily="18" charset="2"/>
              </a:rPr>
              <a:t></a:t>
            </a:r>
            <a:r>
              <a:rPr lang="en-US" sz="1800" dirty="0"/>
              <a:t> 3  8  6  1  </a:t>
            </a:r>
            <a:r>
              <a:rPr lang="en-US" sz="1800" b="1" dirty="0">
                <a:solidFill>
                  <a:schemeClr val="accent1"/>
                </a:solidFill>
                <a:sym typeface="Symbol" pitchFamily="18" charset="2"/>
              </a:rPr>
              <a:t></a:t>
            </a:r>
            <a:r>
              <a:rPr lang="en-US" sz="1800" dirty="0"/>
              <a:t>  </a:t>
            </a:r>
            <a:r>
              <a:rPr lang="en-US" sz="1800" dirty="0">
                <a:solidFill>
                  <a:schemeClr val="accent1"/>
                </a:solidFill>
              </a:rPr>
              <a:t>1  2  3  4  6  7  8  9</a:t>
            </a:r>
          </a:p>
        </p:txBody>
      </p:sp>
      <p:cxnSp>
        <p:nvCxnSpPr>
          <p:cNvPr id="158751" name="AutoShape 31"/>
          <p:cNvCxnSpPr>
            <a:cxnSpLocks noChangeShapeType="1"/>
            <a:stCxn id="158730" idx="0"/>
            <a:endCxn id="158750" idx="2"/>
          </p:cNvCxnSpPr>
          <p:nvPr/>
        </p:nvCxnSpPr>
        <p:spPr bwMode="auto">
          <a:xfrm flipV="1">
            <a:off x="2505075" y="3030538"/>
            <a:ext cx="221932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8752" name="AutoShape 32"/>
          <p:cNvCxnSpPr>
            <a:cxnSpLocks noChangeShapeType="1"/>
            <a:stCxn id="158731" idx="0"/>
            <a:endCxn id="158750" idx="2"/>
          </p:cNvCxnSpPr>
          <p:nvPr/>
        </p:nvCxnSpPr>
        <p:spPr bwMode="auto">
          <a:xfrm flipH="1" flipV="1">
            <a:off x="4724400" y="3030538"/>
            <a:ext cx="220027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8753" name="Line 33"/>
          <p:cNvSpPr>
            <a:spLocks noChangeShapeType="1"/>
          </p:cNvSpPr>
          <p:nvPr/>
        </p:nvSpPr>
        <p:spPr bwMode="auto">
          <a:xfrm flipH="1">
            <a:off x="2895600" y="5181600"/>
            <a:ext cx="381000" cy="381000"/>
          </a:xfrm>
          <a:prstGeom prst="line">
            <a:avLst/>
          </a:prstGeom>
          <a:noFill/>
          <a:ln w="762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8754" name="Line 34"/>
          <p:cNvSpPr>
            <a:spLocks noChangeShapeType="1"/>
          </p:cNvSpPr>
          <p:nvPr/>
        </p:nvSpPr>
        <p:spPr bwMode="auto">
          <a:xfrm>
            <a:off x="3886200" y="5181600"/>
            <a:ext cx="381000" cy="381000"/>
          </a:xfrm>
          <a:prstGeom prst="line">
            <a:avLst/>
          </a:prstGeom>
          <a:noFill/>
          <a:ln w="762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5" name="TextBox 34"/>
          <p:cNvSpPr txBox="1"/>
          <p:nvPr/>
        </p:nvSpPr>
        <p:spPr bwMode="auto">
          <a:xfrm>
            <a:off x="6372200" y="6597352"/>
            <a:ext cx="99257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Merge Sort</a:t>
            </a:r>
          </a:p>
        </p:txBody>
      </p:sp>
    </p:spTree>
    <p:extLst>
      <p:ext uri="{BB962C8B-B14F-4D97-AF65-F5344CB8AC3E}">
        <p14:creationId xmlns:p14="http://schemas.microsoft.com/office/powerpoint/2010/main" val="2471061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dirty="0"/>
              <a:t>Merge Sort: Example (9)</a:t>
            </a:r>
          </a:p>
        </p:txBody>
      </p:sp>
      <p:sp>
        <p:nvSpPr>
          <p:cNvPr id="155651" name="Rectangle 3" descr="Rectangle: Click to edit Master text styles&#10;Second level&#10;Third level&#10;Fourth level&#10;Fifth level"/>
          <p:cNvSpPr>
            <a:spLocks noGrp="1" noChangeArrowheads="1"/>
          </p:cNvSpPr>
          <p:nvPr>
            <p:ph type="body" idx="1"/>
          </p:nvPr>
        </p:nvSpPr>
        <p:spPr>
          <a:xfrm>
            <a:off x="838200" y="1676400"/>
            <a:ext cx="7772400" cy="685800"/>
          </a:xfrm>
        </p:spPr>
        <p:txBody>
          <a:bodyPr/>
          <a:lstStyle/>
          <a:p>
            <a:r>
              <a:rPr lang="en-US"/>
              <a:t>Merge</a:t>
            </a:r>
          </a:p>
        </p:txBody>
      </p:sp>
      <p:cxnSp>
        <p:nvCxnSpPr>
          <p:cNvPr id="155652" name="AutoShape 4"/>
          <p:cNvCxnSpPr>
            <a:cxnSpLocks noChangeShapeType="1"/>
            <a:stCxn id="155661" idx="0"/>
            <a:endCxn id="155658" idx="2"/>
          </p:cNvCxnSpPr>
          <p:nvPr/>
        </p:nvCxnSpPr>
        <p:spPr bwMode="auto">
          <a:xfrm flipV="1">
            <a:off x="1436688" y="4064000"/>
            <a:ext cx="1068387" cy="56991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5653" name="AutoShape 5"/>
          <p:cNvCxnSpPr>
            <a:cxnSpLocks noChangeShapeType="1"/>
            <a:stCxn id="155662" idx="0"/>
            <a:endCxn id="155658" idx="2"/>
          </p:cNvCxnSpPr>
          <p:nvPr/>
        </p:nvCxnSpPr>
        <p:spPr bwMode="auto">
          <a:xfrm flipH="1" flipV="1">
            <a:off x="2505075" y="4064000"/>
            <a:ext cx="1098550" cy="56991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5654" name="AutoShape 6"/>
          <p:cNvCxnSpPr>
            <a:cxnSpLocks noChangeShapeType="1"/>
            <a:stCxn id="155665" idx="0"/>
            <a:endCxn id="155661" idx="2"/>
          </p:cNvCxnSpPr>
          <p:nvPr/>
        </p:nvCxnSpPr>
        <p:spPr bwMode="auto">
          <a:xfrm flipV="1">
            <a:off x="969963" y="5080000"/>
            <a:ext cx="4667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5655" name="AutoShape 7"/>
          <p:cNvCxnSpPr>
            <a:cxnSpLocks noChangeShapeType="1"/>
            <a:stCxn id="155667" idx="0"/>
            <a:endCxn id="155662" idx="2"/>
          </p:cNvCxnSpPr>
          <p:nvPr/>
        </p:nvCxnSpPr>
        <p:spPr bwMode="auto">
          <a:xfrm flipV="1">
            <a:off x="3092450" y="5080000"/>
            <a:ext cx="51117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5656" name="AutoShape 8"/>
          <p:cNvCxnSpPr>
            <a:cxnSpLocks noChangeShapeType="1"/>
            <a:stCxn id="155661" idx="2"/>
            <a:endCxn id="155666" idx="0"/>
          </p:cNvCxnSpPr>
          <p:nvPr/>
        </p:nvCxnSpPr>
        <p:spPr bwMode="auto">
          <a:xfrm>
            <a:off x="1436688" y="5080000"/>
            <a:ext cx="506412"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5657" name="AutoShape 9"/>
          <p:cNvCxnSpPr>
            <a:cxnSpLocks noChangeShapeType="1"/>
            <a:stCxn id="155662" idx="2"/>
            <a:endCxn id="155668" idx="0"/>
          </p:cNvCxnSpPr>
          <p:nvPr/>
        </p:nvCxnSpPr>
        <p:spPr bwMode="auto">
          <a:xfrm>
            <a:off x="3603625" y="5080000"/>
            <a:ext cx="47307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5658" name="AutoShape 10"/>
          <p:cNvSpPr>
            <a:spLocks noChangeArrowheads="1"/>
          </p:cNvSpPr>
          <p:nvPr/>
        </p:nvSpPr>
        <p:spPr bwMode="auto">
          <a:xfrm>
            <a:off x="1223963" y="3617913"/>
            <a:ext cx="2562225" cy="427037"/>
          </a:xfrm>
          <a:prstGeom prst="roundRect">
            <a:avLst>
              <a:gd name="adj" fmla="val 16667"/>
            </a:avLst>
          </a:prstGeom>
          <a:solidFill>
            <a:schemeClr val="accent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 7  2 </a:t>
            </a:r>
            <a:r>
              <a:rPr lang="en-US" sz="1800" b="1" dirty="0">
                <a:latin typeface="Symbol Tiger" charset="2"/>
                <a:cs typeface="Symbol Tiger" charset="2"/>
                <a:sym typeface="Symbol" pitchFamily="18" charset="2"/>
              </a:rPr>
              <a:t></a:t>
            </a:r>
            <a:r>
              <a:rPr lang="en-US" sz="1800" dirty="0"/>
              <a:t> 9  4 </a:t>
            </a:r>
            <a:r>
              <a:rPr lang="en-US" b="1" dirty="0">
                <a:sym typeface="Wingdings" pitchFamily="2" charset="2"/>
              </a:rPr>
              <a:t></a:t>
            </a:r>
            <a:r>
              <a:rPr lang="en-US" sz="1800" dirty="0"/>
              <a:t>  2  4  7  9</a:t>
            </a:r>
          </a:p>
        </p:txBody>
      </p:sp>
      <p:sp>
        <p:nvSpPr>
          <p:cNvPr id="155659" name="AutoShape 11"/>
          <p:cNvSpPr>
            <a:spLocks noChangeArrowheads="1"/>
          </p:cNvSpPr>
          <p:nvPr/>
        </p:nvSpPr>
        <p:spPr bwMode="auto">
          <a:xfrm>
            <a:off x="5643563" y="3617913"/>
            <a:ext cx="25622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3  8  6  </a:t>
            </a:r>
            <a:r>
              <a:rPr lang="en-US" sz="1800">
                <a:solidFill>
                  <a:schemeClr val="accent1"/>
                </a:solidFill>
              </a:rPr>
              <a:t>1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1  3  8  6</a:t>
            </a:r>
          </a:p>
        </p:txBody>
      </p:sp>
      <p:sp>
        <p:nvSpPr>
          <p:cNvPr id="155661" name="AutoShape 13"/>
          <p:cNvSpPr>
            <a:spLocks noChangeArrowheads="1"/>
          </p:cNvSpPr>
          <p:nvPr/>
        </p:nvSpPr>
        <p:spPr bwMode="auto">
          <a:xfrm>
            <a:off x="742950" y="4643438"/>
            <a:ext cx="1387475" cy="427037"/>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7 </a:t>
            </a:r>
            <a:r>
              <a:rPr lang="en-US" sz="1800" b="1" dirty="0">
                <a:latin typeface="Symbol Tiger" charset="2"/>
                <a:cs typeface="Symbol Tiger" charset="2"/>
                <a:sym typeface="Symbol" pitchFamily="18" charset="2"/>
              </a:rPr>
              <a:t></a:t>
            </a:r>
            <a:r>
              <a:rPr lang="en-US" sz="1800" dirty="0"/>
              <a:t> 2 </a:t>
            </a:r>
            <a:r>
              <a:rPr lang="en-US" b="1" dirty="0">
                <a:sym typeface="Wingdings" pitchFamily="2" charset="2"/>
              </a:rPr>
              <a:t> </a:t>
            </a:r>
            <a:r>
              <a:rPr lang="en-US" sz="1800" dirty="0"/>
              <a:t>2  7</a:t>
            </a:r>
          </a:p>
        </p:txBody>
      </p:sp>
      <p:sp>
        <p:nvSpPr>
          <p:cNvPr id="155662" name="AutoShape 14"/>
          <p:cNvSpPr>
            <a:spLocks noChangeArrowheads="1"/>
          </p:cNvSpPr>
          <p:nvPr/>
        </p:nvSpPr>
        <p:spPr bwMode="auto">
          <a:xfrm>
            <a:off x="2805113" y="4643438"/>
            <a:ext cx="1595437" cy="427037"/>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9  4 </a:t>
            </a:r>
            <a:r>
              <a:rPr lang="en-US" b="1" dirty="0">
                <a:sym typeface="Wingdings" pitchFamily="2" charset="2"/>
              </a:rPr>
              <a:t></a:t>
            </a:r>
            <a:r>
              <a:rPr lang="en-US" sz="1800" dirty="0"/>
              <a:t>  4  9</a:t>
            </a:r>
          </a:p>
        </p:txBody>
      </p:sp>
      <p:sp>
        <p:nvSpPr>
          <p:cNvPr id="155663" name="AutoShape 15"/>
          <p:cNvSpPr>
            <a:spLocks noChangeArrowheads="1"/>
          </p:cNvSpPr>
          <p:nvPr/>
        </p:nvSpPr>
        <p:spPr bwMode="auto">
          <a:xfrm>
            <a:off x="5162550" y="4643438"/>
            <a:ext cx="138747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3  </a:t>
            </a:r>
            <a:r>
              <a:rPr lang="en-US" sz="1800">
                <a:solidFill>
                  <a:schemeClr val="accent1"/>
                </a:solidFill>
              </a:rPr>
              <a:t>8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3  8</a:t>
            </a:r>
          </a:p>
        </p:txBody>
      </p:sp>
      <p:sp>
        <p:nvSpPr>
          <p:cNvPr id="155664" name="AutoShape 16"/>
          <p:cNvSpPr>
            <a:spLocks noChangeArrowheads="1"/>
          </p:cNvSpPr>
          <p:nvPr/>
        </p:nvSpPr>
        <p:spPr bwMode="auto">
          <a:xfrm>
            <a:off x="7243763" y="4643438"/>
            <a:ext cx="1495425" cy="427037"/>
          </a:xfrm>
          <a:prstGeom prst="roundRect">
            <a:avLst>
              <a:gd name="adj" fmla="val 16667"/>
            </a:avLst>
          </a:prstGeom>
          <a:solidFill>
            <a:schemeClr val="accent1"/>
          </a:solidFill>
          <a:ln w="19050">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solidFill>
                  <a:schemeClr val="accent1"/>
                </a:solidFill>
              </a:rPr>
              <a:t>6  </a:t>
            </a:r>
            <a:r>
              <a:rPr lang="en-US" sz="1800">
                <a:solidFill>
                  <a:schemeClr val="accent1"/>
                </a:solidFill>
              </a:rPr>
              <a:t>1  </a:t>
            </a:r>
            <a:r>
              <a:rPr lang="en-US" sz="1800" b="1">
                <a:solidFill>
                  <a:schemeClr val="accent1"/>
                </a:solidFill>
                <a:sym typeface="Symbol" pitchFamily="18" charset="2"/>
              </a:rPr>
              <a:t></a:t>
            </a:r>
            <a:r>
              <a:rPr lang="en-US" sz="1800">
                <a:solidFill>
                  <a:schemeClr val="accent1"/>
                </a:solidFill>
              </a:rPr>
              <a:t>  </a:t>
            </a:r>
            <a:r>
              <a:rPr lang="en-US" sz="1800" dirty="0">
                <a:solidFill>
                  <a:schemeClr val="accent1"/>
                </a:solidFill>
              </a:rPr>
              <a:t>1  6</a:t>
            </a:r>
          </a:p>
        </p:txBody>
      </p:sp>
      <p:sp>
        <p:nvSpPr>
          <p:cNvPr id="155665" name="AutoShape 17"/>
          <p:cNvSpPr>
            <a:spLocks noChangeArrowheads="1"/>
          </p:cNvSpPr>
          <p:nvPr/>
        </p:nvSpPr>
        <p:spPr bwMode="auto">
          <a:xfrm>
            <a:off x="609600" y="5668963"/>
            <a:ext cx="720725" cy="427037"/>
          </a:xfrm>
          <a:prstGeom prst="roundRect">
            <a:avLst>
              <a:gd name="adj" fmla="val 16667"/>
            </a:avLst>
          </a:prstGeom>
          <a:noFill/>
          <a:ln w="19050">
            <a:solidFill>
              <a:schemeClr val="tx1"/>
            </a:solidFill>
            <a:round/>
            <a:headEnd/>
            <a:tailEnd/>
          </a:ln>
          <a:effectLst/>
        </p:spPr>
        <p:txBody>
          <a:bodyPr wrap="none" anchor="ctr"/>
          <a:lstStyle/>
          <a:p>
            <a:r>
              <a:rPr lang="en-US" sz="1600" dirty="0"/>
              <a:t>7</a:t>
            </a:r>
            <a:r>
              <a:rPr lang="en-US" sz="1600" b="1" dirty="0">
                <a:sym typeface="Wingdings" pitchFamily="2" charset="2"/>
              </a:rPr>
              <a:t>  </a:t>
            </a:r>
            <a:r>
              <a:rPr lang="en-US" sz="1600" dirty="0"/>
              <a:t>7</a:t>
            </a:r>
          </a:p>
        </p:txBody>
      </p:sp>
      <p:sp>
        <p:nvSpPr>
          <p:cNvPr id="155666" name="AutoShape 18"/>
          <p:cNvSpPr>
            <a:spLocks noChangeArrowheads="1"/>
          </p:cNvSpPr>
          <p:nvPr/>
        </p:nvSpPr>
        <p:spPr bwMode="auto">
          <a:xfrm>
            <a:off x="1524000" y="5668963"/>
            <a:ext cx="838200" cy="427037"/>
          </a:xfrm>
          <a:prstGeom prst="roundRect">
            <a:avLst>
              <a:gd name="adj" fmla="val 16667"/>
            </a:avLst>
          </a:prstGeom>
          <a:noFill/>
          <a:ln w="19050">
            <a:solidFill>
              <a:schemeClr val="tx1"/>
            </a:solidFill>
            <a:round/>
            <a:headEnd/>
            <a:tailEnd/>
          </a:ln>
          <a:effectLst/>
        </p:spPr>
        <p:txBody>
          <a:bodyPr wrap="none" anchor="ctr"/>
          <a:lstStyle/>
          <a:p>
            <a:r>
              <a:rPr lang="en-US" sz="1600" dirty="0"/>
              <a:t>2 </a:t>
            </a:r>
            <a:r>
              <a:rPr lang="en-US" sz="1600" b="1" dirty="0">
                <a:sym typeface="Wingdings" pitchFamily="2" charset="2"/>
              </a:rPr>
              <a:t></a:t>
            </a:r>
            <a:r>
              <a:rPr lang="en-US" sz="1600" dirty="0"/>
              <a:t> 2</a:t>
            </a:r>
          </a:p>
        </p:txBody>
      </p:sp>
      <p:sp>
        <p:nvSpPr>
          <p:cNvPr id="155667" name="AutoShape 19"/>
          <p:cNvSpPr>
            <a:spLocks noChangeArrowheads="1"/>
          </p:cNvSpPr>
          <p:nvPr/>
        </p:nvSpPr>
        <p:spPr bwMode="auto">
          <a:xfrm>
            <a:off x="2738438" y="5668963"/>
            <a:ext cx="706437" cy="427037"/>
          </a:xfrm>
          <a:prstGeom prst="roundRect">
            <a:avLst>
              <a:gd name="adj" fmla="val 16667"/>
            </a:avLst>
          </a:prstGeom>
          <a:noFill/>
          <a:ln w="19050">
            <a:solidFill>
              <a:schemeClr val="tx1"/>
            </a:solidFill>
            <a:round/>
            <a:headEnd/>
            <a:tailEnd/>
          </a:ln>
          <a:effectLst/>
        </p:spPr>
        <p:txBody>
          <a:bodyPr wrap="none" anchor="ctr"/>
          <a:lstStyle/>
          <a:p>
            <a:r>
              <a:rPr lang="en-US" sz="1600" dirty="0"/>
              <a:t>9 </a:t>
            </a:r>
            <a:r>
              <a:rPr lang="en-US" sz="1600" b="1" dirty="0">
                <a:sym typeface="Wingdings" pitchFamily="2" charset="2"/>
              </a:rPr>
              <a:t></a:t>
            </a:r>
            <a:r>
              <a:rPr lang="en-US" sz="1600" dirty="0"/>
              <a:t> 9</a:t>
            </a:r>
          </a:p>
        </p:txBody>
      </p:sp>
      <p:sp>
        <p:nvSpPr>
          <p:cNvPr id="155668" name="AutoShape 20"/>
          <p:cNvSpPr>
            <a:spLocks noChangeArrowheads="1"/>
          </p:cNvSpPr>
          <p:nvPr/>
        </p:nvSpPr>
        <p:spPr bwMode="auto">
          <a:xfrm>
            <a:off x="3732213" y="5668963"/>
            <a:ext cx="687387" cy="427037"/>
          </a:xfrm>
          <a:prstGeom prst="roundRect">
            <a:avLst>
              <a:gd name="adj" fmla="val 16667"/>
            </a:avLst>
          </a:prstGeom>
          <a:noFill/>
          <a:ln w="19050">
            <a:solidFill>
              <a:schemeClr val="tx1"/>
            </a:solidFill>
            <a:round/>
            <a:headEnd/>
            <a:tailEnd/>
          </a:ln>
          <a:effectLst/>
        </p:spPr>
        <p:txBody>
          <a:bodyPr wrap="none" anchor="ctr"/>
          <a:lstStyle/>
          <a:p>
            <a:r>
              <a:rPr lang="en-US" sz="1600" dirty="0"/>
              <a:t>4 </a:t>
            </a:r>
            <a:r>
              <a:rPr lang="en-US" sz="1600" b="1" dirty="0">
                <a:sym typeface="Wingdings" pitchFamily="2" charset="2"/>
              </a:rPr>
              <a:t></a:t>
            </a:r>
            <a:r>
              <a:rPr lang="en-US" sz="1600" dirty="0"/>
              <a:t> 4</a:t>
            </a:r>
          </a:p>
        </p:txBody>
      </p:sp>
      <p:sp>
        <p:nvSpPr>
          <p:cNvPr id="155669" name="AutoShape 21"/>
          <p:cNvSpPr>
            <a:spLocks noChangeArrowheads="1"/>
          </p:cNvSpPr>
          <p:nvPr/>
        </p:nvSpPr>
        <p:spPr bwMode="auto">
          <a:xfrm>
            <a:off x="5029200" y="5668963"/>
            <a:ext cx="720725" cy="427037"/>
          </a:xfrm>
          <a:prstGeom prst="roundRect">
            <a:avLst>
              <a:gd name="adj" fmla="val 16667"/>
            </a:avLst>
          </a:prstGeom>
          <a:noFill/>
          <a:ln w="19050">
            <a:solidFill>
              <a:schemeClr val="tx1"/>
            </a:solidFill>
            <a:prstDash val="dash"/>
            <a:round/>
            <a:headEnd/>
            <a:tailEnd/>
          </a:ln>
          <a:effectLst/>
        </p:spPr>
        <p:txBody>
          <a:bodyPr wrap="none" anchor="ctr"/>
          <a:lstStyle/>
          <a:p>
            <a:r>
              <a:rPr lang="en-US" sz="1600">
                <a:solidFill>
                  <a:schemeClr val="bg1"/>
                </a:solidFill>
              </a:rPr>
              <a:t>3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3</a:t>
            </a:r>
          </a:p>
        </p:txBody>
      </p:sp>
      <p:sp>
        <p:nvSpPr>
          <p:cNvPr id="155670" name="AutoShape 22"/>
          <p:cNvSpPr>
            <a:spLocks noChangeArrowheads="1"/>
          </p:cNvSpPr>
          <p:nvPr/>
        </p:nvSpPr>
        <p:spPr bwMode="auto">
          <a:xfrm>
            <a:off x="6016625" y="5668963"/>
            <a:ext cx="693738" cy="427037"/>
          </a:xfrm>
          <a:prstGeom prst="roundRect">
            <a:avLst>
              <a:gd name="adj" fmla="val 16667"/>
            </a:avLst>
          </a:prstGeom>
          <a:noFill/>
          <a:ln w="19050">
            <a:solidFill>
              <a:schemeClr val="tx1"/>
            </a:solidFill>
            <a:prstDash val="dash"/>
            <a:round/>
            <a:headEnd/>
            <a:tailEnd/>
          </a:ln>
          <a:effectLst/>
        </p:spPr>
        <p:txBody>
          <a:bodyPr wrap="none" anchor="ctr"/>
          <a:lstStyle/>
          <a:p>
            <a:r>
              <a:rPr lang="en-US" sz="1600">
                <a:solidFill>
                  <a:schemeClr val="bg1"/>
                </a:solidFill>
              </a:rPr>
              <a:t>8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8</a:t>
            </a:r>
          </a:p>
        </p:txBody>
      </p:sp>
      <p:sp>
        <p:nvSpPr>
          <p:cNvPr id="155671" name="AutoShape 23"/>
          <p:cNvSpPr>
            <a:spLocks noChangeArrowheads="1"/>
          </p:cNvSpPr>
          <p:nvPr/>
        </p:nvSpPr>
        <p:spPr bwMode="auto">
          <a:xfrm>
            <a:off x="7158038" y="5668963"/>
            <a:ext cx="706437" cy="427037"/>
          </a:xfrm>
          <a:prstGeom prst="roundRect">
            <a:avLst>
              <a:gd name="adj" fmla="val 16667"/>
            </a:avLst>
          </a:prstGeom>
          <a:noFill/>
          <a:ln w="19050">
            <a:solidFill>
              <a:schemeClr val="tx1"/>
            </a:solidFill>
            <a:prstDash val="dash"/>
            <a:round/>
            <a:headEnd/>
            <a:tailEnd/>
          </a:ln>
          <a:effectLst/>
        </p:spPr>
        <p:txBody>
          <a:bodyPr wrap="none" anchor="ctr"/>
          <a:lstStyle/>
          <a:p>
            <a:r>
              <a:rPr lang="en-US" sz="1600">
                <a:solidFill>
                  <a:schemeClr val="bg1"/>
                </a:solidFill>
              </a:rPr>
              <a:t>6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6</a:t>
            </a:r>
          </a:p>
        </p:txBody>
      </p:sp>
      <p:sp>
        <p:nvSpPr>
          <p:cNvPr id="155672" name="AutoShape 24"/>
          <p:cNvSpPr>
            <a:spLocks noChangeArrowheads="1"/>
          </p:cNvSpPr>
          <p:nvPr/>
        </p:nvSpPr>
        <p:spPr bwMode="auto">
          <a:xfrm>
            <a:off x="8151813" y="5668963"/>
            <a:ext cx="687387" cy="427037"/>
          </a:xfrm>
          <a:prstGeom prst="roundRect">
            <a:avLst>
              <a:gd name="adj" fmla="val 16667"/>
            </a:avLst>
          </a:prstGeom>
          <a:noFill/>
          <a:ln w="19050">
            <a:solidFill>
              <a:schemeClr val="tx1"/>
            </a:solidFill>
            <a:prstDash val="dash"/>
            <a:round/>
            <a:headEnd/>
            <a:tailEnd/>
          </a:ln>
          <a:effectLst/>
        </p:spPr>
        <p:txBody>
          <a:bodyPr wrap="none" anchor="ctr"/>
          <a:lstStyle/>
          <a:p>
            <a:r>
              <a:rPr lang="en-US" sz="1600">
                <a:solidFill>
                  <a:schemeClr val="bg1"/>
                </a:solidFill>
              </a:rPr>
              <a:t>1 </a:t>
            </a:r>
            <a:r>
              <a:rPr lang="en-US" sz="1600" b="1">
                <a:solidFill>
                  <a:schemeClr val="bg1"/>
                </a:solidFill>
                <a:sym typeface="Symbol" pitchFamily="18" charset="2"/>
              </a:rPr>
              <a:t></a:t>
            </a:r>
            <a:r>
              <a:rPr lang="en-US" sz="1600">
                <a:solidFill>
                  <a:schemeClr val="bg1"/>
                </a:solidFill>
              </a:rPr>
              <a:t> </a:t>
            </a:r>
            <a:r>
              <a:rPr lang="en-US" sz="1600" dirty="0">
                <a:solidFill>
                  <a:schemeClr val="bg1"/>
                </a:solidFill>
              </a:rPr>
              <a:t>1</a:t>
            </a:r>
          </a:p>
        </p:txBody>
      </p:sp>
      <p:cxnSp>
        <p:nvCxnSpPr>
          <p:cNvPr id="155673" name="AutoShape 25"/>
          <p:cNvCxnSpPr>
            <a:cxnSpLocks noChangeShapeType="1"/>
            <a:stCxn id="155663" idx="0"/>
            <a:endCxn id="155659" idx="2"/>
          </p:cNvCxnSpPr>
          <p:nvPr/>
        </p:nvCxnSpPr>
        <p:spPr bwMode="auto">
          <a:xfrm flipV="1">
            <a:off x="5856288" y="4054475"/>
            <a:ext cx="1068387"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5674" name="AutoShape 26"/>
          <p:cNvCxnSpPr>
            <a:cxnSpLocks noChangeShapeType="1"/>
            <a:stCxn id="155664" idx="0"/>
            <a:endCxn id="155659" idx="2"/>
          </p:cNvCxnSpPr>
          <p:nvPr/>
        </p:nvCxnSpPr>
        <p:spPr bwMode="auto">
          <a:xfrm flipH="1" flipV="1">
            <a:off x="6924675" y="4054475"/>
            <a:ext cx="10668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5675" name="AutoShape 27"/>
          <p:cNvCxnSpPr>
            <a:cxnSpLocks noChangeShapeType="1"/>
            <a:stCxn id="155669" idx="0"/>
            <a:endCxn id="155663" idx="2"/>
          </p:cNvCxnSpPr>
          <p:nvPr/>
        </p:nvCxnSpPr>
        <p:spPr bwMode="auto">
          <a:xfrm flipV="1">
            <a:off x="5389563" y="5080000"/>
            <a:ext cx="4667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5676" name="AutoShape 28"/>
          <p:cNvCxnSpPr>
            <a:cxnSpLocks noChangeShapeType="1"/>
            <a:stCxn id="155671" idx="0"/>
            <a:endCxn id="155664" idx="2"/>
          </p:cNvCxnSpPr>
          <p:nvPr/>
        </p:nvCxnSpPr>
        <p:spPr bwMode="auto">
          <a:xfrm flipV="1">
            <a:off x="7512050" y="5080000"/>
            <a:ext cx="4794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5677" name="AutoShape 29"/>
          <p:cNvCxnSpPr>
            <a:cxnSpLocks noChangeShapeType="1"/>
            <a:stCxn id="155663" idx="2"/>
            <a:endCxn id="155670" idx="0"/>
          </p:cNvCxnSpPr>
          <p:nvPr/>
        </p:nvCxnSpPr>
        <p:spPr bwMode="auto">
          <a:xfrm>
            <a:off x="5856288" y="5080000"/>
            <a:ext cx="5080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5678" name="AutoShape 30"/>
          <p:cNvCxnSpPr>
            <a:cxnSpLocks noChangeShapeType="1"/>
            <a:stCxn id="155664" idx="2"/>
            <a:endCxn id="155672" idx="0"/>
          </p:cNvCxnSpPr>
          <p:nvPr/>
        </p:nvCxnSpPr>
        <p:spPr bwMode="auto">
          <a:xfrm>
            <a:off x="7991475" y="5080000"/>
            <a:ext cx="5048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5679" name="AutoShape 31"/>
          <p:cNvSpPr>
            <a:spLocks noChangeArrowheads="1"/>
          </p:cNvSpPr>
          <p:nvPr/>
        </p:nvSpPr>
        <p:spPr bwMode="auto">
          <a:xfrm>
            <a:off x="2286000" y="2590800"/>
            <a:ext cx="4876800" cy="430213"/>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7  2  9  4 </a:t>
            </a:r>
            <a:r>
              <a:rPr lang="en-US" sz="1800" b="1" dirty="0">
                <a:latin typeface="Symbol Tiger" charset="2"/>
                <a:cs typeface="Symbol Tiger" charset="2"/>
                <a:sym typeface="Symbol" pitchFamily="18" charset="2"/>
              </a:rPr>
              <a:t></a:t>
            </a:r>
            <a:r>
              <a:rPr lang="en-US" sz="1800" dirty="0"/>
              <a:t> 3  8  6  1</a:t>
            </a:r>
            <a:r>
              <a:rPr lang="en-US" sz="1800" dirty="0">
                <a:solidFill>
                  <a:schemeClr val="accent1"/>
                </a:solidFill>
              </a:rPr>
              <a:t>  </a:t>
            </a:r>
            <a:r>
              <a:rPr lang="en-US" sz="1800" b="1" dirty="0">
                <a:solidFill>
                  <a:schemeClr val="accent1"/>
                </a:solidFill>
                <a:sym typeface="Symbol" pitchFamily="18" charset="2"/>
              </a:rPr>
              <a:t></a:t>
            </a:r>
            <a:r>
              <a:rPr lang="en-US" sz="1800" dirty="0"/>
              <a:t>  </a:t>
            </a:r>
            <a:r>
              <a:rPr lang="en-US" sz="1800" dirty="0">
                <a:solidFill>
                  <a:schemeClr val="accent1"/>
                </a:solidFill>
              </a:rPr>
              <a:t>1  2  3  4  6  7  8  9</a:t>
            </a:r>
          </a:p>
        </p:txBody>
      </p:sp>
      <p:cxnSp>
        <p:nvCxnSpPr>
          <p:cNvPr id="155680" name="AutoShape 32"/>
          <p:cNvCxnSpPr>
            <a:cxnSpLocks noChangeShapeType="1"/>
            <a:stCxn id="155658" idx="0"/>
            <a:endCxn id="155679" idx="2"/>
          </p:cNvCxnSpPr>
          <p:nvPr/>
        </p:nvCxnSpPr>
        <p:spPr bwMode="auto">
          <a:xfrm flipV="1">
            <a:off x="2505075" y="3030538"/>
            <a:ext cx="2219325" cy="56832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5681" name="AutoShape 33"/>
          <p:cNvCxnSpPr>
            <a:cxnSpLocks noChangeShapeType="1"/>
            <a:stCxn id="155659" idx="0"/>
            <a:endCxn id="155679" idx="2"/>
          </p:cNvCxnSpPr>
          <p:nvPr/>
        </p:nvCxnSpPr>
        <p:spPr bwMode="auto">
          <a:xfrm flipH="1" flipV="1">
            <a:off x="4724400" y="3030538"/>
            <a:ext cx="220027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5682" name="Line 34"/>
          <p:cNvSpPr>
            <a:spLocks noChangeShapeType="1"/>
          </p:cNvSpPr>
          <p:nvPr/>
        </p:nvSpPr>
        <p:spPr bwMode="auto">
          <a:xfrm flipH="1">
            <a:off x="1143000" y="4191000"/>
            <a:ext cx="609600" cy="304800"/>
          </a:xfrm>
          <a:prstGeom prst="line">
            <a:avLst/>
          </a:prstGeom>
          <a:noFill/>
          <a:ln w="762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5684" name="Line 36"/>
          <p:cNvSpPr>
            <a:spLocks noChangeShapeType="1"/>
          </p:cNvSpPr>
          <p:nvPr/>
        </p:nvSpPr>
        <p:spPr bwMode="auto">
          <a:xfrm>
            <a:off x="3276600" y="4191000"/>
            <a:ext cx="609600" cy="304800"/>
          </a:xfrm>
          <a:prstGeom prst="line">
            <a:avLst/>
          </a:prstGeom>
          <a:noFill/>
          <a:ln w="762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5" name="TextBox 34"/>
          <p:cNvSpPr txBox="1"/>
          <p:nvPr/>
        </p:nvSpPr>
        <p:spPr bwMode="auto">
          <a:xfrm>
            <a:off x="6372200" y="6597352"/>
            <a:ext cx="99257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Merge Sort</a:t>
            </a:r>
          </a:p>
        </p:txBody>
      </p:sp>
    </p:spTree>
    <p:extLst>
      <p:ext uri="{BB962C8B-B14F-4D97-AF65-F5344CB8AC3E}">
        <p14:creationId xmlns:p14="http://schemas.microsoft.com/office/powerpoint/2010/main" val="886878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dirty="0"/>
              <a:t>Merge Sort: Example (10)</a:t>
            </a:r>
          </a:p>
        </p:txBody>
      </p:sp>
      <p:sp>
        <p:nvSpPr>
          <p:cNvPr id="157699" name="Rectangle 3" descr="Rectangle: Click to edit Master text styles&#10;Second level&#10;Third level&#10;Fourth level&#10;Fifth level"/>
          <p:cNvSpPr>
            <a:spLocks noGrp="1" noChangeArrowheads="1"/>
          </p:cNvSpPr>
          <p:nvPr>
            <p:ph type="body" idx="1"/>
          </p:nvPr>
        </p:nvSpPr>
        <p:spPr>
          <a:xfrm>
            <a:off x="838200" y="1752600"/>
            <a:ext cx="7772400" cy="685800"/>
          </a:xfrm>
        </p:spPr>
        <p:txBody>
          <a:bodyPr/>
          <a:lstStyle/>
          <a:p>
            <a:r>
              <a:rPr lang="en-US"/>
              <a:t>Recursive call, …, merge, merge</a:t>
            </a:r>
          </a:p>
        </p:txBody>
      </p:sp>
      <p:cxnSp>
        <p:nvCxnSpPr>
          <p:cNvPr id="157700" name="AutoShape 4"/>
          <p:cNvCxnSpPr>
            <a:cxnSpLocks noChangeShapeType="1"/>
            <a:stCxn id="157708" idx="0"/>
            <a:endCxn id="157706" idx="2"/>
          </p:cNvCxnSpPr>
          <p:nvPr/>
        </p:nvCxnSpPr>
        <p:spPr bwMode="auto">
          <a:xfrm flipV="1">
            <a:off x="1436688" y="4054475"/>
            <a:ext cx="1068387"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7701" name="AutoShape 5"/>
          <p:cNvCxnSpPr>
            <a:cxnSpLocks noChangeShapeType="1"/>
            <a:stCxn id="157709" idx="0"/>
            <a:endCxn id="157706" idx="2"/>
          </p:cNvCxnSpPr>
          <p:nvPr/>
        </p:nvCxnSpPr>
        <p:spPr bwMode="auto">
          <a:xfrm flipH="1" flipV="1">
            <a:off x="2505075" y="4054475"/>
            <a:ext cx="109855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7702" name="AutoShape 6"/>
          <p:cNvCxnSpPr>
            <a:cxnSpLocks noChangeShapeType="1"/>
            <a:stCxn id="157712" idx="0"/>
            <a:endCxn id="157708" idx="2"/>
          </p:cNvCxnSpPr>
          <p:nvPr/>
        </p:nvCxnSpPr>
        <p:spPr bwMode="auto">
          <a:xfrm flipV="1">
            <a:off x="969963" y="5080000"/>
            <a:ext cx="4667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7703" name="AutoShape 7"/>
          <p:cNvCxnSpPr>
            <a:cxnSpLocks noChangeShapeType="1"/>
            <a:stCxn id="157714" idx="0"/>
            <a:endCxn id="157709" idx="2"/>
          </p:cNvCxnSpPr>
          <p:nvPr/>
        </p:nvCxnSpPr>
        <p:spPr bwMode="auto">
          <a:xfrm flipV="1">
            <a:off x="3092450" y="5080000"/>
            <a:ext cx="51117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7704" name="AutoShape 8"/>
          <p:cNvCxnSpPr>
            <a:cxnSpLocks noChangeShapeType="1"/>
            <a:stCxn id="157708" idx="2"/>
            <a:endCxn id="157713" idx="0"/>
          </p:cNvCxnSpPr>
          <p:nvPr/>
        </p:nvCxnSpPr>
        <p:spPr bwMode="auto">
          <a:xfrm>
            <a:off x="1436688" y="5080000"/>
            <a:ext cx="506412"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7705" name="AutoShape 9"/>
          <p:cNvCxnSpPr>
            <a:cxnSpLocks noChangeShapeType="1"/>
            <a:stCxn id="157709" idx="2"/>
            <a:endCxn id="157715" idx="0"/>
          </p:cNvCxnSpPr>
          <p:nvPr/>
        </p:nvCxnSpPr>
        <p:spPr bwMode="auto">
          <a:xfrm>
            <a:off x="3603625" y="5080000"/>
            <a:ext cx="47307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7706" name="AutoShape 10"/>
          <p:cNvSpPr>
            <a:spLocks noChangeArrowheads="1"/>
          </p:cNvSpPr>
          <p:nvPr/>
        </p:nvSpPr>
        <p:spPr bwMode="auto">
          <a:xfrm>
            <a:off x="1223963" y="3617913"/>
            <a:ext cx="2562225" cy="427037"/>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 7  2 </a:t>
            </a:r>
            <a:r>
              <a:rPr lang="en-US" sz="1800" b="1" dirty="0">
                <a:latin typeface="Symbol Tiger" charset="2"/>
                <a:cs typeface="Symbol Tiger" charset="2"/>
                <a:sym typeface="Symbol" pitchFamily="18" charset="2"/>
              </a:rPr>
              <a:t></a:t>
            </a:r>
            <a:r>
              <a:rPr lang="en-US" sz="1800" dirty="0"/>
              <a:t> 9  4 </a:t>
            </a:r>
            <a:r>
              <a:rPr lang="en-US" b="1" dirty="0">
                <a:sym typeface="Wingdings" pitchFamily="2" charset="2"/>
              </a:rPr>
              <a:t></a:t>
            </a:r>
            <a:r>
              <a:rPr lang="en-US" sz="1800" dirty="0"/>
              <a:t> 2  4  7  9</a:t>
            </a:r>
          </a:p>
        </p:txBody>
      </p:sp>
      <p:sp>
        <p:nvSpPr>
          <p:cNvPr id="157707" name="AutoShape 11"/>
          <p:cNvSpPr>
            <a:spLocks noChangeArrowheads="1"/>
          </p:cNvSpPr>
          <p:nvPr/>
        </p:nvSpPr>
        <p:spPr bwMode="auto">
          <a:xfrm>
            <a:off x="5643563" y="3617913"/>
            <a:ext cx="2562225" cy="427037"/>
          </a:xfrm>
          <a:prstGeom prst="roundRect">
            <a:avLst>
              <a:gd name="adj" fmla="val 16667"/>
            </a:avLst>
          </a:prstGeom>
          <a:solidFill>
            <a:schemeClr val="accent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3  8  6  1 </a:t>
            </a:r>
            <a:r>
              <a:rPr lang="en-US" b="1" dirty="0">
                <a:sym typeface="Wingdings" pitchFamily="2" charset="2"/>
              </a:rPr>
              <a:t> </a:t>
            </a:r>
            <a:r>
              <a:rPr lang="en-US" sz="1800" dirty="0"/>
              <a:t>1  3  6  8</a:t>
            </a:r>
          </a:p>
        </p:txBody>
      </p:sp>
      <p:sp>
        <p:nvSpPr>
          <p:cNvPr id="157708" name="AutoShape 12"/>
          <p:cNvSpPr>
            <a:spLocks noChangeArrowheads="1"/>
          </p:cNvSpPr>
          <p:nvPr/>
        </p:nvSpPr>
        <p:spPr bwMode="auto">
          <a:xfrm>
            <a:off x="742950" y="4643438"/>
            <a:ext cx="1387475" cy="427037"/>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7 </a:t>
            </a:r>
            <a:r>
              <a:rPr lang="en-US" sz="1800" b="1" dirty="0">
                <a:latin typeface="Symbol Tiger" charset="2"/>
                <a:cs typeface="Symbol Tiger" charset="2"/>
                <a:sym typeface="Symbol" pitchFamily="18" charset="2"/>
              </a:rPr>
              <a:t></a:t>
            </a:r>
            <a:r>
              <a:rPr lang="en-US" sz="1800" dirty="0"/>
              <a:t> 2 </a:t>
            </a:r>
            <a:r>
              <a:rPr lang="en-US" b="1" dirty="0">
                <a:sym typeface="Wingdings" pitchFamily="2" charset="2"/>
              </a:rPr>
              <a:t></a:t>
            </a:r>
            <a:r>
              <a:rPr lang="en-US" sz="1800" dirty="0"/>
              <a:t> 2  7</a:t>
            </a:r>
          </a:p>
        </p:txBody>
      </p:sp>
      <p:sp>
        <p:nvSpPr>
          <p:cNvPr id="157709" name="AutoShape 13"/>
          <p:cNvSpPr>
            <a:spLocks noChangeArrowheads="1"/>
          </p:cNvSpPr>
          <p:nvPr/>
        </p:nvSpPr>
        <p:spPr bwMode="auto">
          <a:xfrm>
            <a:off x="2805113" y="4643438"/>
            <a:ext cx="1595437" cy="427037"/>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9  4 </a:t>
            </a:r>
            <a:r>
              <a:rPr lang="en-US" b="1" dirty="0">
                <a:sym typeface="Wingdings" pitchFamily="2" charset="2"/>
              </a:rPr>
              <a:t></a:t>
            </a:r>
            <a:r>
              <a:rPr lang="en-US" sz="1800" dirty="0"/>
              <a:t> 4  9</a:t>
            </a:r>
          </a:p>
        </p:txBody>
      </p:sp>
      <p:sp>
        <p:nvSpPr>
          <p:cNvPr id="157710" name="AutoShape 14"/>
          <p:cNvSpPr>
            <a:spLocks noChangeArrowheads="1"/>
          </p:cNvSpPr>
          <p:nvPr/>
        </p:nvSpPr>
        <p:spPr bwMode="auto">
          <a:xfrm>
            <a:off x="5162550" y="4643438"/>
            <a:ext cx="1387475" cy="427037"/>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3  8 </a:t>
            </a:r>
            <a:r>
              <a:rPr lang="en-US" b="1" dirty="0">
                <a:sym typeface="Wingdings" pitchFamily="2" charset="2"/>
              </a:rPr>
              <a:t></a:t>
            </a:r>
            <a:r>
              <a:rPr lang="en-US" sz="1800" dirty="0"/>
              <a:t>  3  8</a:t>
            </a:r>
          </a:p>
        </p:txBody>
      </p:sp>
      <p:sp>
        <p:nvSpPr>
          <p:cNvPr id="157711" name="AutoShape 15"/>
          <p:cNvSpPr>
            <a:spLocks noChangeArrowheads="1"/>
          </p:cNvSpPr>
          <p:nvPr/>
        </p:nvSpPr>
        <p:spPr bwMode="auto">
          <a:xfrm>
            <a:off x="7243763" y="4643438"/>
            <a:ext cx="1495425" cy="427037"/>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6  1 </a:t>
            </a:r>
            <a:r>
              <a:rPr lang="en-US" b="1" dirty="0">
                <a:sym typeface="Wingdings" pitchFamily="2" charset="2"/>
              </a:rPr>
              <a:t> </a:t>
            </a:r>
            <a:r>
              <a:rPr lang="en-US" sz="1800" dirty="0"/>
              <a:t>1  6</a:t>
            </a:r>
          </a:p>
        </p:txBody>
      </p:sp>
      <p:sp>
        <p:nvSpPr>
          <p:cNvPr id="157712" name="AutoShape 16"/>
          <p:cNvSpPr>
            <a:spLocks noChangeArrowheads="1"/>
          </p:cNvSpPr>
          <p:nvPr/>
        </p:nvSpPr>
        <p:spPr bwMode="auto">
          <a:xfrm>
            <a:off x="609600" y="5668963"/>
            <a:ext cx="720725" cy="427037"/>
          </a:xfrm>
          <a:prstGeom prst="roundRect">
            <a:avLst>
              <a:gd name="adj" fmla="val 16667"/>
            </a:avLst>
          </a:prstGeom>
          <a:noFill/>
          <a:ln w="19050">
            <a:solidFill>
              <a:schemeClr val="tx1"/>
            </a:solidFill>
            <a:round/>
            <a:headEnd/>
            <a:tailEnd/>
          </a:ln>
          <a:effectLst/>
        </p:spPr>
        <p:txBody>
          <a:bodyPr wrap="none" anchor="ctr"/>
          <a:lstStyle/>
          <a:p>
            <a:r>
              <a:rPr lang="en-US" sz="1600" dirty="0"/>
              <a:t>7 </a:t>
            </a:r>
            <a:r>
              <a:rPr lang="en-US" sz="1600" b="1" dirty="0">
                <a:sym typeface="Wingdings" pitchFamily="2" charset="2"/>
              </a:rPr>
              <a:t></a:t>
            </a:r>
            <a:r>
              <a:rPr lang="en-US" sz="1600" dirty="0"/>
              <a:t> 7</a:t>
            </a:r>
          </a:p>
        </p:txBody>
      </p:sp>
      <p:sp>
        <p:nvSpPr>
          <p:cNvPr id="157713" name="AutoShape 17"/>
          <p:cNvSpPr>
            <a:spLocks noChangeArrowheads="1"/>
          </p:cNvSpPr>
          <p:nvPr/>
        </p:nvSpPr>
        <p:spPr bwMode="auto">
          <a:xfrm>
            <a:off x="1524000" y="5668963"/>
            <a:ext cx="838200" cy="427037"/>
          </a:xfrm>
          <a:prstGeom prst="roundRect">
            <a:avLst>
              <a:gd name="adj" fmla="val 16667"/>
            </a:avLst>
          </a:prstGeom>
          <a:noFill/>
          <a:ln w="19050">
            <a:solidFill>
              <a:schemeClr val="tx1"/>
            </a:solidFill>
            <a:round/>
            <a:headEnd/>
            <a:tailEnd/>
          </a:ln>
          <a:effectLst/>
        </p:spPr>
        <p:txBody>
          <a:bodyPr wrap="none" anchor="ctr"/>
          <a:lstStyle/>
          <a:p>
            <a:r>
              <a:rPr lang="en-US" sz="1600" dirty="0"/>
              <a:t>2 </a:t>
            </a:r>
            <a:r>
              <a:rPr lang="en-US" sz="1600" b="1" dirty="0">
                <a:sym typeface="Wingdings" pitchFamily="2" charset="2"/>
              </a:rPr>
              <a:t></a:t>
            </a:r>
            <a:r>
              <a:rPr lang="en-US" sz="1600" dirty="0"/>
              <a:t> 2</a:t>
            </a:r>
          </a:p>
        </p:txBody>
      </p:sp>
      <p:sp>
        <p:nvSpPr>
          <p:cNvPr id="157714" name="AutoShape 18"/>
          <p:cNvSpPr>
            <a:spLocks noChangeArrowheads="1"/>
          </p:cNvSpPr>
          <p:nvPr/>
        </p:nvSpPr>
        <p:spPr bwMode="auto">
          <a:xfrm>
            <a:off x="2738438" y="5668963"/>
            <a:ext cx="706437" cy="427037"/>
          </a:xfrm>
          <a:prstGeom prst="roundRect">
            <a:avLst>
              <a:gd name="adj" fmla="val 16667"/>
            </a:avLst>
          </a:prstGeom>
          <a:noFill/>
          <a:ln w="19050">
            <a:solidFill>
              <a:schemeClr val="tx1"/>
            </a:solidFill>
            <a:round/>
            <a:headEnd/>
            <a:tailEnd/>
          </a:ln>
          <a:effectLst/>
        </p:spPr>
        <p:txBody>
          <a:bodyPr wrap="none" anchor="ctr"/>
          <a:lstStyle/>
          <a:p>
            <a:r>
              <a:rPr lang="en-US" sz="1600" dirty="0"/>
              <a:t>9 </a:t>
            </a:r>
            <a:r>
              <a:rPr lang="en-US" sz="1600" b="1" dirty="0">
                <a:sym typeface="Wingdings" pitchFamily="2" charset="2"/>
              </a:rPr>
              <a:t></a:t>
            </a:r>
            <a:r>
              <a:rPr lang="en-US" sz="1600" dirty="0"/>
              <a:t> 9</a:t>
            </a:r>
          </a:p>
        </p:txBody>
      </p:sp>
      <p:sp>
        <p:nvSpPr>
          <p:cNvPr id="157715" name="AutoShape 19"/>
          <p:cNvSpPr>
            <a:spLocks noChangeArrowheads="1"/>
          </p:cNvSpPr>
          <p:nvPr/>
        </p:nvSpPr>
        <p:spPr bwMode="auto">
          <a:xfrm>
            <a:off x="3732213" y="5668963"/>
            <a:ext cx="687387" cy="427037"/>
          </a:xfrm>
          <a:prstGeom prst="roundRect">
            <a:avLst>
              <a:gd name="adj" fmla="val 16667"/>
            </a:avLst>
          </a:prstGeom>
          <a:noFill/>
          <a:ln w="19050">
            <a:solidFill>
              <a:schemeClr val="tx1"/>
            </a:solidFill>
            <a:round/>
            <a:headEnd/>
            <a:tailEnd/>
          </a:ln>
          <a:effectLst/>
        </p:spPr>
        <p:txBody>
          <a:bodyPr wrap="none" anchor="ctr"/>
          <a:lstStyle/>
          <a:p>
            <a:r>
              <a:rPr lang="en-US" sz="1600" dirty="0"/>
              <a:t>4 </a:t>
            </a:r>
            <a:r>
              <a:rPr lang="en-US" sz="1600" b="1" dirty="0">
                <a:sym typeface="Wingdings" pitchFamily="2" charset="2"/>
              </a:rPr>
              <a:t></a:t>
            </a:r>
            <a:r>
              <a:rPr lang="en-US" sz="1600" dirty="0"/>
              <a:t> 4</a:t>
            </a:r>
          </a:p>
        </p:txBody>
      </p:sp>
      <p:sp>
        <p:nvSpPr>
          <p:cNvPr id="157716" name="AutoShape 20"/>
          <p:cNvSpPr>
            <a:spLocks noChangeArrowheads="1"/>
          </p:cNvSpPr>
          <p:nvPr/>
        </p:nvSpPr>
        <p:spPr bwMode="auto">
          <a:xfrm>
            <a:off x="5029200" y="5668963"/>
            <a:ext cx="720725" cy="427037"/>
          </a:xfrm>
          <a:prstGeom prst="roundRect">
            <a:avLst>
              <a:gd name="adj" fmla="val 16667"/>
            </a:avLst>
          </a:prstGeom>
          <a:noFill/>
          <a:ln w="19050">
            <a:solidFill>
              <a:schemeClr val="tx1"/>
            </a:solidFill>
            <a:round/>
            <a:headEnd/>
            <a:tailEnd/>
          </a:ln>
          <a:effectLst/>
        </p:spPr>
        <p:txBody>
          <a:bodyPr wrap="none" anchor="ctr"/>
          <a:lstStyle/>
          <a:p>
            <a:r>
              <a:rPr lang="en-US" sz="1600" dirty="0"/>
              <a:t>3 </a:t>
            </a:r>
            <a:r>
              <a:rPr lang="en-US" sz="1600" b="1" dirty="0">
                <a:sym typeface="Wingdings" pitchFamily="2" charset="2"/>
              </a:rPr>
              <a:t></a:t>
            </a:r>
            <a:r>
              <a:rPr lang="en-US" sz="1600" dirty="0"/>
              <a:t> 3</a:t>
            </a:r>
          </a:p>
        </p:txBody>
      </p:sp>
      <p:sp>
        <p:nvSpPr>
          <p:cNvPr id="157717" name="AutoShape 21"/>
          <p:cNvSpPr>
            <a:spLocks noChangeArrowheads="1"/>
          </p:cNvSpPr>
          <p:nvPr/>
        </p:nvSpPr>
        <p:spPr bwMode="auto">
          <a:xfrm>
            <a:off x="6016625" y="5668963"/>
            <a:ext cx="693738" cy="427037"/>
          </a:xfrm>
          <a:prstGeom prst="roundRect">
            <a:avLst>
              <a:gd name="adj" fmla="val 16667"/>
            </a:avLst>
          </a:prstGeom>
          <a:noFill/>
          <a:ln w="19050">
            <a:solidFill>
              <a:schemeClr val="tx1"/>
            </a:solidFill>
            <a:round/>
            <a:headEnd/>
            <a:tailEnd/>
          </a:ln>
          <a:effectLst/>
        </p:spPr>
        <p:txBody>
          <a:bodyPr wrap="none" anchor="ctr"/>
          <a:lstStyle/>
          <a:p>
            <a:r>
              <a:rPr lang="en-US" sz="1600" dirty="0"/>
              <a:t>8</a:t>
            </a:r>
            <a:r>
              <a:rPr lang="en-US" sz="1600" b="1" dirty="0">
                <a:sym typeface="Wingdings" pitchFamily="2" charset="2"/>
              </a:rPr>
              <a:t>  </a:t>
            </a:r>
            <a:r>
              <a:rPr lang="en-US" sz="1600" dirty="0"/>
              <a:t>8</a:t>
            </a:r>
          </a:p>
        </p:txBody>
      </p:sp>
      <p:sp>
        <p:nvSpPr>
          <p:cNvPr id="157718" name="AutoShape 22"/>
          <p:cNvSpPr>
            <a:spLocks noChangeArrowheads="1"/>
          </p:cNvSpPr>
          <p:nvPr/>
        </p:nvSpPr>
        <p:spPr bwMode="auto">
          <a:xfrm>
            <a:off x="7158038" y="5668963"/>
            <a:ext cx="706437" cy="427037"/>
          </a:xfrm>
          <a:prstGeom prst="roundRect">
            <a:avLst>
              <a:gd name="adj" fmla="val 16667"/>
            </a:avLst>
          </a:prstGeom>
          <a:noFill/>
          <a:ln w="19050">
            <a:solidFill>
              <a:schemeClr val="tx1"/>
            </a:solidFill>
            <a:round/>
            <a:headEnd/>
            <a:tailEnd/>
          </a:ln>
          <a:effectLst/>
        </p:spPr>
        <p:txBody>
          <a:bodyPr wrap="none" anchor="ctr"/>
          <a:lstStyle/>
          <a:p>
            <a:r>
              <a:rPr lang="en-US" sz="1600" dirty="0"/>
              <a:t>6 </a:t>
            </a:r>
            <a:r>
              <a:rPr lang="en-US" sz="1600" b="1" dirty="0">
                <a:sym typeface="Wingdings" pitchFamily="2" charset="2"/>
              </a:rPr>
              <a:t> </a:t>
            </a:r>
            <a:r>
              <a:rPr lang="en-US" sz="1600" dirty="0"/>
              <a:t>6</a:t>
            </a:r>
          </a:p>
        </p:txBody>
      </p:sp>
      <p:sp>
        <p:nvSpPr>
          <p:cNvPr id="157719" name="AutoShape 23"/>
          <p:cNvSpPr>
            <a:spLocks noChangeArrowheads="1"/>
          </p:cNvSpPr>
          <p:nvPr/>
        </p:nvSpPr>
        <p:spPr bwMode="auto">
          <a:xfrm>
            <a:off x="8151813" y="5668963"/>
            <a:ext cx="687387" cy="427037"/>
          </a:xfrm>
          <a:prstGeom prst="roundRect">
            <a:avLst>
              <a:gd name="adj" fmla="val 16667"/>
            </a:avLst>
          </a:prstGeom>
          <a:noFill/>
          <a:ln w="19050">
            <a:solidFill>
              <a:schemeClr val="tx1"/>
            </a:solidFill>
            <a:round/>
            <a:headEnd/>
            <a:tailEnd/>
          </a:ln>
          <a:effectLst/>
        </p:spPr>
        <p:txBody>
          <a:bodyPr wrap="none" anchor="ctr"/>
          <a:lstStyle/>
          <a:p>
            <a:r>
              <a:rPr lang="en-US" sz="1600" dirty="0"/>
              <a:t>1 </a:t>
            </a:r>
            <a:r>
              <a:rPr lang="en-US" sz="1600" b="1" dirty="0">
                <a:sym typeface="Wingdings" pitchFamily="2" charset="2"/>
              </a:rPr>
              <a:t></a:t>
            </a:r>
            <a:r>
              <a:rPr lang="en-US" sz="1600" dirty="0"/>
              <a:t> 1</a:t>
            </a:r>
          </a:p>
        </p:txBody>
      </p:sp>
      <p:cxnSp>
        <p:nvCxnSpPr>
          <p:cNvPr id="157720" name="AutoShape 24"/>
          <p:cNvCxnSpPr>
            <a:cxnSpLocks noChangeShapeType="1"/>
            <a:stCxn id="157710" idx="0"/>
            <a:endCxn id="157707" idx="2"/>
          </p:cNvCxnSpPr>
          <p:nvPr/>
        </p:nvCxnSpPr>
        <p:spPr bwMode="auto">
          <a:xfrm flipV="1">
            <a:off x="5856288" y="4064000"/>
            <a:ext cx="1068387" cy="56991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7721" name="AutoShape 25"/>
          <p:cNvCxnSpPr>
            <a:cxnSpLocks noChangeShapeType="1"/>
            <a:stCxn id="157711" idx="0"/>
            <a:endCxn id="157707" idx="2"/>
          </p:cNvCxnSpPr>
          <p:nvPr/>
        </p:nvCxnSpPr>
        <p:spPr bwMode="auto">
          <a:xfrm flipH="1" flipV="1">
            <a:off x="6924675" y="4064000"/>
            <a:ext cx="1066800" cy="569913"/>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7722" name="AutoShape 26"/>
          <p:cNvCxnSpPr>
            <a:cxnSpLocks noChangeShapeType="1"/>
            <a:stCxn id="157716" idx="0"/>
            <a:endCxn id="157710" idx="2"/>
          </p:cNvCxnSpPr>
          <p:nvPr/>
        </p:nvCxnSpPr>
        <p:spPr bwMode="auto">
          <a:xfrm flipV="1">
            <a:off x="5389563" y="5080000"/>
            <a:ext cx="4667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7723" name="AutoShape 27"/>
          <p:cNvCxnSpPr>
            <a:cxnSpLocks noChangeShapeType="1"/>
            <a:stCxn id="157718" idx="0"/>
            <a:endCxn id="157711" idx="2"/>
          </p:cNvCxnSpPr>
          <p:nvPr/>
        </p:nvCxnSpPr>
        <p:spPr bwMode="auto">
          <a:xfrm flipV="1">
            <a:off x="7512050" y="5080000"/>
            <a:ext cx="4794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7724" name="AutoShape 28"/>
          <p:cNvCxnSpPr>
            <a:cxnSpLocks noChangeShapeType="1"/>
            <a:stCxn id="157710" idx="2"/>
            <a:endCxn id="157717" idx="0"/>
          </p:cNvCxnSpPr>
          <p:nvPr/>
        </p:nvCxnSpPr>
        <p:spPr bwMode="auto">
          <a:xfrm>
            <a:off x="5856288" y="5080000"/>
            <a:ext cx="5080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7725" name="AutoShape 29"/>
          <p:cNvCxnSpPr>
            <a:cxnSpLocks noChangeShapeType="1"/>
            <a:stCxn id="157711" idx="2"/>
            <a:endCxn id="157719" idx="0"/>
          </p:cNvCxnSpPr>
          <p:nvPr/>
        </p:nvCxnSpPr>
        <p:spPr bwMode="auto">
          <a:xfrm>
            <a:off x="7991475" y="5080000"/>
            <a:ext cx="5048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7726" name="AutoShape 30"/>
          <p:cNvSpPr>
            <a:spLocks noChangeArrowheads="1"/>
          </p:cNvSpPr>
          <p:nvPr/>
        </p:nvSpPr>
        <p:spPr bwMode="auto">
          <a:xfrm>
            <a:off x="2286000" y="2590800"/>
            <a:ext cx="4876800" cy="430213"/>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7  2  9  4 </a:t>
            </a:r>
            <a:r>
              <a:rPr lang="en-US" sz="1800" b="1" dirty="0">
                <a:latin typeface="Symbol Tiger" charset="2"/>
                <a:cs typeface="Symbol Tiger" charset="2"/>
                <a:sym typeface="Symbol" pitchFamily="18" charset="2"/>
              </a:rPr>
              <a:t></a:t>
            </a:r>
            <a:r>
              <a:rPr lang="en-US" sz="1800" dirty="0"/>
              <a:t> 3  8  6  1  </a:t>
            </a:r>
            <a:r>
              <a:rPr lang="en-US" sz="1800" b="1" dirty="0">
                <a:solidFill>
                  <a:schemeClr val="accent1"/>
                </a:solidFill>
                <a:sym typeface="Symbol" pitchFamily="18" charset="2"/>
              </a:rPr>
              <a:t></a:t>
            </a:r>
            <a:r>
              <a:rPr lang="en-US" sz="1800" dirty="0"/>
              <a:t>  </a:t>
            </a:r>
            <a:r>
              <a:rPr lang="en-US" sz="1800" dirty="0">
                <a:solidFill>
                  <a:schemeClr val="accent1"/>
                </a:solidFill>
              </a:rPr>
              <a:t>1  2  3  4  6  7  8  9</a:t>
            </a:r>
          </a:p>
        </p:txBody>
      </p:sp>
      <p:cxnSp>
        <p:nvCxnSpPr>
          <p:cNvPr id="157727" name="AutoShape 31"/>
          <p:cNvCxnSpPr>
            <a:cxnSpLocks noChangeShapeType="1"/>
            <a:stCxn id="157706" idx="0"/>
            <a:endCxn id="157726" idx="2"/>
          </p:cNvCxnSpPr>
          <p:nvPr/>
        </p:nvCxnSpPr>
        <p:spPr bwMode="auto">
          <a:xfrm flipV="1">
            <a:off x="2505075" y="3030538"/>
            <a:ext cx="2219325" cy="577850"/>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7728" name="AutoShape 32"/>
          <p:cNvCxnSpPr>
            <a:cxnSpLocks noChangeShapeType="1"/>
            <a:stCxn id="157707" idx="0"/>
            <a:endCxn id="157726" idx="2"/>
          </p:cNvCxnSpPr>
          <p:nvPr/>
        </p:nvCxnSpPr>
        <p:spPr bwMode="auto">
          <a:xfrm flipH="1" flipV="1">
            <a:off x="4724400" y="3030538"/>
            <a:ext cx="2200275" cy="56832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7729" name="Line 33"/>
          <p:cNvSpPr>
            <a:spLocks noChangeShapeType="1"/>
          </p:cNvSpPr>
          <p:nvPr/>
        </p:nvSpPr>
        <p:spPr bwMode="auto">
          <a:xfrm flipH="1">
            <a:off x="5562600" y="4191000"/>
            <a:ext cx="609600" cy="304800"/>
          </a:xfrm>
          <a:prstGeom prst="line">
            <a:avLst/>
          </a:prstGeom>
          <a:noFill/>
          <a:ln w="762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7730" name="Line 34"/>
          <p:cNvSpPr>
            <a:spLocks noChangeShapeType="1"/>
          </p:cNvSpPr>
          <p:nvPr/>
        </p:nvSpPr>
        <p:spPr bwMode="auto">
          <a:xfrm>
            <a:off x="7696200" y="4191000"/>
            <a:ext cx="609600" cy="304800"/>
          </a:xfrm>
          <a:prstGeom prst="line">
            <a:avLst/>
          </a:prstGeom>
          <a:noFill/>
          <a:ln w="762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5" name="TextBox 34"/>
          <p:cNvSpPr txBox="1"/>
          <p:nvPr/>
        </p:nvSpPr>
        <p:spPr bwMode="auto">
          <a:xfrm>
            <a:off x="6372200" y="6597352"/>
            <a:ext cx="99257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Merge Sort</a:t>
            </a:r>
          </a:p>
        </p:txBody>
      </p:sp>
    </p:spTree>
    <p:extLst>
      <p:ext uri="{BB962C8B-B14F-4D97-AF65-F5344CB8AC3E}">
        <p14:creationId xmlns:p14="http://schemas.microsoft.com/office/powerpoint/2010/main" val="73261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dirty="0"/>
              <a:t>Merge Sort: Example (11)</a:t>
            </a:r>
          </a:p>
        </p:txBody>
      </p:sp>
      <p:sp>
        <p:nvSpPr>
          <p:cNvPr id="159747" name="Rectangle 3" descr="Rectangle: Click to edit Master text styles&#10;Second level&#10;Third level&#10;Fourth level&#10;Fifth level"/>
          <p:cNvSpPr>
            <a:spLocks noGrp="1" noChangeArrowheads="1"/>
          </p:cNvSpPr>
          <p:nvPr>
            <p:ph type="body" idx="1"/>
          </p:nvPr>
        </p:nvSpPr>
        <p:spPr>
          <a:xfrm>
            <a:off x="838200" y="1676400"/>
            <a:ext cx="7772400" cy="685800"/>
          </a:xfrm>
        </p:spPr>
        <p:txBody>
          <a:bodyPr/>
          <a:lstStyle/>
          <a:p>
            <a:r>
              <a:rPr lang="en-US" dirty="0"/>
              <a:t>Final merge and return</a:t>
            </a:r>
          </a:p>
        </p:txBody>
      </p:sp>
      <p:cxnSp>
        <p:nvCxnSpPr>
          <p:cNvPr id="159748" name="AutoShape 4"/>
          <p:cNvCxnSpPr>
            <a:cxnSpLocks noChangeShapeType="1"/>
            <a:stCxn id="159756" idx="0"/>
            <a:endCxn id="159754" idx="2"/>
          </p:cNvCxnSpPr>
          <p:nvPr/>
        </p:nvCxnSpPr>
        <p:spPr bwMode="auto">
          <a:xfrm flipV="1">
            <a:off x="1436688" y="4054475"/>
            <a:ext cx="1068387"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9749" name="AutoShape 5"/>
          <p:cNvCxnSpPr>
            <a:cxnSpLocks noChangeShapeType="1"/>
            <a:stCxn id="159757" idx="0"/>
            <a:endCxn id="159754" idx="2"/>
          </p:cNvCxnSpPr>
          <p:nvPr/>
        </p:nvCxnSpPr>
        <p:spPr bwMode="auto">
          <a:xfrm flipH="1" flipV="1">
            <a:off x="2505075" y="4054475"/>
            <a:ext cx="109855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9750" name="AutoShape 6"/>
          <p:cNvCxnSpPr>
            <a:cxnSpLocks noChangeShapeType="1"/>
            <a:stCxn id="159760" idx="0"/>
            <a:endCxn id="159756" idx="2"/>
          </p:cNvCxnSpPr>
          <p:nvPr/>
        </p:nvCxnSpPr>
        <p:spPr bwMode="auto">
          <a:xfrm flipV="1">
            <a:off x="969963" y="5080000"/>
            <a:ext cx="4667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9751" name="AutoShape 7"/>
          <p:cNvCxnSpPr>
            <a:cxnSpLocks noChangeShapeType="1"/>
            <a:stCxn id="159762" idx="0"/>
            <a:endCxn id="159757" idx="2"/>
          </p:cNvCxnSpPr>
          <p:nvPr/>
        </p:nvCxnSpPr>
        <p:spPr bwMode="auto">
          <a:xfrm flipV="1">
            <a:off x="3092450" y="5080000"/>
            <a:ext cx="51117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9752" name="AutoShape 8"/>
          <p:cNvCxnSpPr>
            <a:cxnSpLocks noChangeShapeType="1"/>
            <a:stCxn id="159756" idx="2"/>
            <a:endCxn id="159761" idx="0"/>
          </p:cNvCxnSpPr>
          <p:nvPr/>
        </p:nvCxnSpPr>
        <p:spPr bwMode="auto">
          <a:xfrm>
            <a:off x="1436688" y="5080000"/>
            <a:ext cx="506412"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9753" name="AutoShape 9"/>
          <p:cNvCxnSpPr>
            <a:cxnSpLocks noChangeShapeType="1"/>
            <a:stCxn id="159757" idx="2"/>
            <a:endCxn id="159763" idx="0"/>
          </p:cNvCxnSpPr>
          <p:nvPr/>
        </p:nvCxnSpPr>
        <p:spPr bwMode="auto">
          <a:xfrm>
            <a:off x="3603625" y="5080000"/>
            <a:ext cx="47307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9754" name="AutoShape 10"/>
          <p:cNvSpPr>
            <a:spLocks noChangeArrowheads="1"/>
          </p:cNvSpPr>
          <p:nvPr/>
        </p:nvSpPr>
        <p:spPr bwMode="auto">
          <a:xfrm>
            <a:off x="1223963" y="3617913"/>
            <a:ext cx="2562225" cy="427037"/>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 7  2 </a:t>
            </a:r>
            <a:r>
              <a:rPr lang="en-US" sz="1800" b="1" dirty="0">
                <a:latin typeface="Symbol Tiger" charset="2"/>
                <a:cs typeface="Symbol Tiger" charset="2"/>
                <a:sym typeface="Symbol" pitchFamily="18" charset="2"/>
              </a:rPr>
              <a:t></a:t>
            </a:r>
            <a:r>
              <a:rPr lang="en-US" sz="1800" dirty="0"/>
              <a:t> 9  4 </a:t>
            </a:r>
            <a:r>
              <a:rPr lang="en-US" b="1" dirty="0">
                <a:sym typeface="Wingdings" pitchFamily="2" charset="2"/>
              </a:rPr>
              <a:t></a:t>
            </a:r>
            <a:r>
              <a:rPr lang="en-US" sz="1800" dirty="0"/>
              <a:t>  2  4  7  9</a:t>
            </a:r>
          </a:p>
        </p:txBody>
      </p:sp>
      <p:sp>
        <p:nvSpPr>
          <p:cNvPr id="159755" name="AutoShape 11"/>
          <p:cNvSpPr>
            <a:spLocks noChangeArrowheads="1"/>
          </p:cNvSpPr>
          <p:nvPr/>
        </p:nvSpPr>
        <p:spPr bwMode="auto">
          <a:xfrm>
            <a:off x="5643563" y="3617913"/>
            <a:ext cx="2562225" cy="427037"/>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3  8  6  1 </a:t>
            </a:r>
            <a:r>
              <a:rPr lang="en-US" b="1" dirty="0">
                <a:sym typeface="Wingdings" pitchFamily="2" charset="2"/>
              </a:rPr>
              <a:t></a:t>
            </a:r>
            <a:r>
              <a:rPr lang="en-US" sz="1800" dirty="0"/>
              <a:t> 1  3  6  8</a:t>
            </a:r>
          </a:p>
        </p:txBody>
      </p:sp>
      <p:sp>
        <p:nvSpPr>
          <p:cNvPr id="159756" name="AutoShape 12"/>
          <p:cNvSpPr>
            <a:spLocks noChangeArrowheads="1"/>
          </p:cNvSpPr>
          <p:nvPr/>
        </p:nvSpPr>
        <p:spPr bwMode="auto">
          <a:xfrm>
            <a:off x="742950" y="4643438"/>
            <a:ext cx="1387475" cy="427037"/>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7 </a:t>
            </a:r>
            <a:r>
              <a:rPr lang="en-US" sz="1800" b="1" dirty="0">
                <a:latin typeface="Symbol Tiger" charset="2"/>
                <a:cs typeface="Symbol Tiger" charset="2"/>
                <a:sym typeface="Symbol" pitchFamily="18" charset="2"/>
              </a:rPr>
              <a:t></a:t>
            </a:r>
            <a:r>
              <a:rPr lang="en-US" sz="1800" dirty="0"/>
              <a:t> 2 </a:t>
            </a:r>
            <a:r>
              <a:rPr lang="en-US" b="1" dirty="0">
                <a:sym typeface="Wingdings" pitchFamily="2" charset="2"/>
              </a:rPr>
              <a:t></a:t>
            </a:r>
            <a:r>
              <a:rPr lang="en-US" sz="1800" dirty="0"/>
              <a:t> 2  7</a:t>
            </a:r>
          </a:p>
        </p:txBody>
      </p:sp>
      <p:sp>
        <p:nvSpPr>
          <p:cNvPr id="159757" name="AutoShape 13"/>
          <p:cNvSpPr>
            <a:spLocks noChangeArrowheads="1"/>
          </p:cNvSpPr>
          <p:nvPr/>
        </p:nvSpPr>
        <p:spPr bwMode="auto">
          <a:xfrm>
            <a:off x="2805113" y="4643438"/>
            <a:ext cx="1595437" cy="427037"/>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9  4 </a:t>
            </a:r>
            <a:r>
              <a:rPr lang="en-US" b="1" dirty="0">
                <a:sym typeface="Wingdings" pitchFamily="2" charset="2"/>
              </a:rPr>
              <a:t> </a:t>
            </a:r>
            <a:r>
              <a:rPr lang="en-US" sz="1800" dirty="0"/>
              <a:t>4  9</a:t>
            </a:r>
          </a:p>
        </p:txBody>
      </p:sp>
      <p:sp>
        <p:nvSpPr>
          <p:cNvPr id="159758" name="AutoShape 14"/>
          <p:cNvSpPr>
            <a:spLocks noChangeArrowheads="1"/>
          </p:cNvSpPr>
          <p:nvPr/>
        </p:nvSpPr>
        <p:spPr bwMode="auto">
          <a:xfrm>
            <a:off x="5162550" y="4643438"/>
            <a:ext cx="1387475" cy="427037"/>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3  8 </a:t>
            </a:r>
            <a:r>
              <a:rPr lang="en-US" b="1" dirty="0">
                <a:sym typeface="Wingdings" pitchFamily="2" charset="2"/>
              </a:rPr>
              <a:t> </a:t>
            </a:r>
            <a:r>
              <a:rPr lang="en-US" sz="1800" dirty="0"/>
              <a:t>3  8</a:t>
            </a:r>
          </a:p>
        </p:txBody>
      </p:sp>
      <p:sp>
        <p:nvSpPr>
          <p:cNvPr id="159759" name="AutoShape 15"/>
          <p:cNvSpPr>
            <a:spLocks noChangeArrowheads="1"/>
          </p:cNvSpPr>
          <p:nvPr/>
        </p:nvSpPr>
        <p:spPr bwMode="auto">
          <a:xfrm>
            <a:off x="7243763" y="4643438"/>
            <a:ext cx="1495425" cy="427037"/>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6  1 </a:t>
            </a:r>
            <a:r>
              <a:rPr lang="en-US" b="1" dirty="0">
                <a:sym typeface="Wingdings" pitchFamily="2" charset="2"/>
              </a:rPr>
              <a:t> </a:t>
            </a:r>
            <a:r>
              <a:rPr lang="en-US" sz="1800" dirty="0"/>
              <a:t>1  6</a:t>
            </a:r>
          </a:p>
        </p:txBody>
      </p:sp>
      <p:sp>
        <p:nvSpPr>
          <p:cNvPr id="159760" name="AutoShape 16"/>
          <p:cNvSpPr>
            <a:spLocks noChangeArrowheads="1"/>
          </p:cNvSpPr>
          <p:nvPr/>
        </p:nvSpPr>
        <p:spPr bwMode="auto">
          <a:xfrm>
            <a:off x="609600" y="5668963"/>
            <a:ext cx="720725" cy="427037"/>
          </a:xfrm>
          <a:prstGeom prst="roundRect">
            <a:avLst>
              <a:gd name="adj" fmla="val 16667"/>
            </a:avLst>
          </a:prstGeom>
          <a:noFill/>
          <a:ln w="19050">
            <a:solidFill>
              <a:schemeClr val="tx1"/>
            </a:solidFill>
            <a:round/>
            <a:headEnd/>
            <a:tailEnd/>
          </a:ln>
          <a:effectLst/>
        </p:spPr>
        <p:txBody>
          <a:bodyPr wrap="none" anchor="ctr"/>
          <a:lstStyle/>
          <a:p>
            <a:r>
              <a:rPr lang="en-US" sz="1600" dirty="0"/>
              <a:t>7 </a:t>
            </a:r>
            <a:r>
              <a:rPr lang="en-US" sz="1600" b="1" dirty="0">
                <a:sym typeface="Wingdings" pitchFamily="2" charset="2"/>
              </a:rPr>
              <a:t></a:t>
            </a:r>
            <a:r>
              <a:rPr lang="en-US" sz="1600" dirty="0"/>
              <a:t> 7</a:t>
            </a:r>
          </a:p>
        </p:txBody>
      </p:sp>
      <p:sp>
        <p:nvSpPr>
          <p:cNvPr id="159761" name="AutoShape 17"/>
          <p:cNvSpPr>
            <a:spLocks noChangeArrowheads="1"/>
          </p:cNvSpPr>
          <p:nvPr/>
        </p:nvSpPr>
        <p:spPr bwMode="auto">
          <a:xfrm>
            <a:off x="1524000" y="5668963"/>
            <a:ext cx="838200" cy="427037"/>
          </a:xfrm>
          <a:prstGeom prst="roundRect">
            <a:avLst>
              <a:gd name="adj" fmla="val 16667"/>
            </a:avLst>
          </a:prstGeom>
          <a:noFill/>
          <a:ln w="19050">
            <a:solidFill>
              <a:schemeClr val="tx1"/>
            </a:solidFill>
            <a:round/>
            <a:headEnd/>
            <a:tailEnd/>
          </a:ln>
          <a:effectLst/>
        </p:spPr>
        <p:txBody>
          <a:bodyPr wrap="none" anchor="ctr"/>
          <a:lstStyle/>
          <a:p>
            <a:r>
              <a:rPr lang="en-US" sz="1600" dirty="0"/>
              <a:t>2 </a:t>
            </a:r>
            <a:r>
              <a:rPr lang="en-US" sz="1600" b="1" dirty="0">
                <a:sym typeface="Wingdings" pitchFamily="2" charset="2"/>
              </a:rPr>
              <a:t></a:t>
            </a:r>
            <a:r>
              <a:rPr lang="en-US" sz="1600" dirty="0"/>
              <a:t> 2</a:t>
            </a:r>
          </a:p>
        </p:txBody>
      </p:sp>
      <p:sp>
        <p:nvSpPr>
          <p:cNvPr id="159762" name="AutoShape 18"/>
          <p:cNvSpPr>
            <a:spLocks noChangeArrowheads="1"/>
          </p:cNvSpPr>
          <p:nvPr/>
        </p:nvSpPr>
        <p:spPr bwMode="auto">
          <a:xfrm>
            <a:off x="2738438" y="5668963"/>
            <a:ext cx="706437" cy="427037"/>
          </a:xfrm>
          <a:prstGeom prst="roundRect">
            <a:avLst>
              <a:gd name="adj" fmla="val 16667"/>
            </a:avLst>
          </a:prstGeom>
          <a:noFill/>
          <a:ln w="19050">
            <a:solidFill>
              <a:schemeClr val="tx1"/>
            </a:solidFill>
            <a:round/>
            <a:headEnd/>
            <a:tailEnd/>
          </a:ln>
          <a:effectLst/>
        </p:spPr>
        <p:txBody>
          <a:bodyPr wrap="none" anchor="ctr"/>
          <a:lstStyle/>
          <a:p>
            <a:r>
              <a:rPr lang="en-US" sz="1600" dirty="0"/>
              <a:t>9</a:t>
            </a:r>
            <a:r>
              <a:rPr lang="en-US" sz="1600" b="1" dirty="0">
                <a:sym typeface="Wingdings" pitchFamily="2" charset="2"/>
              </a:rPr>
              <a:t>  </a:t>
            </a:r>
            <a:r>
              <a:rPr lang="en-US" sz="1600" dirty="0"/>
              <a:t>9</a:t>
            </a:r>
          </a:p>
        </p:txBody>
      </p:sp>
      <p:sp>
        <p:nvSpPr>
          <p:cNvPr id="159763" name="AutoShape 19"/>
          <p:cNvSpPr>
            <a:spLocks noChangeArrowheads="1"/>
          </p:cNvSpPr>
          <p:nvPr/>
        </p:nvSpPr>
        <p:spPr bwMode="auto">
          <a:xfrm>
            <a:off x="3732213" y="5668963"/>
            <a:ext cx="687387" cy="427037"/>
          </a:xfrm>
          <a:prstGeom prst="roundRect">
            <a:avLst>
              <a:gd name="adj" fmla="val 16667"/>
            </a:avLst>
          </a:prstGeom>
          <a:noFill/>
          <a:ln w="19050">
            <a:solidFill>
              <a:schemeClr val="tx1"/>
            </a:solidFill>
            <a:round/>
            <a:headEnd/>
            <a:tailEnd/>
          </a:ln>
          <a:effectLst/>
        </p:spPr>
        <p:txBody>
          <a:bodyPr wrap="none" anchor="ctr"/>
          <a:lstStyle/>
          <a:p>
            <a:r>
              <a:rPr lang="en-US" sz="1600" dirty="0"/>
              <a:t>4 </a:t>
            </a:r>
            <a:r>
              <a:rPr lang="en-US" sz="1600" b="1" dirty="0">
                <a:sym typeface="Wingdings" pitchFamily="2" charset="2"/>
              </a:rPr>
              <a:t></a:t>
            </a:r>
            <a:r>
              <a:rPr lang="en-US" sz="1600" dirty="0"/>
              <a:t> 4</a:t>
            </a:r>
          </a:p>
        </p:txBody>
      </p:sp>
      <p:sp>
        <p:nvSpPr>
          <p:cNvPr id="159764" name="AutoShape 20"/>
          <p:cNvSpPr>
            <a:spLocks noChangeArrowheads="1"/>
          </p:cNvSpPr>
          <p:nvPr/>
        </p:nvSpPr>
        <p:spPr bwMode="auto">
          <a:xfrm>
            <a:off x="5029200" y="5668963"/>
            <a:ext cx="720725" cy="427037"/>
          </a:xfrm>
          <a:prstGeom prst="roundRect">
            <a:avLst>
              <a:gd name="adj" fmla="val 16667"/>
            </a:avLst>
          </a:prstGeom>
          <a:noFill/>
          <a:ln w="19050">
            <a:solidFill>
              <a:schemeClr val="tx1"/>
            </a:solidFill>
            <a:round/>
            <a:headEnd/>
            <a:tailEnd/>
          </a:ln>
          <a:effectLst/>
        </p:spPr>
        <p:txBody>
          <a:bodyPr wrap="none" anchor="ctr"/>
          <a:lstStyle/>
          <a:p>
            <a:r>
              <a:rPr lang="en-US" sz="1600" dirty="0"/>
              <a:t>3 </a:t>
            </a:r>
            <a:r>
              <a:rPr lang="en-US" sz="1600" b="1" dirty="0">
                <a:sym typeface="Wingdings" pitchFamily="2" charset="2"/>
              </a:rPr>
              <a:t></a:t>
            </a:r>
            <a:r>
              <a:rPr lang="en-US" sz="1600" dirty="0"/>
              <a:t> 3</a:t>
            </a:r>
          </a:p>
        </p:txBody>
      </p:sp>
      <p:sp>
        <p:nvSpPr>
          <p:cNvPr id="159765" name="AutoShape 21"/>
          <p:cNvSpPr>
            <a:spLocks noChangeArrowheads="1"/>
          </p:cNvSpPr>
          <p:nvPr/>
        </p:nvSpPr>
        <p:spPr bwMode="auto">
          <a:xfrm>
            <a:off x="6016625" y="5668963"/>
            <a:ext cx="693738" cy="427037"/>
          </a:xfrm>
          <a:prstGeom prst="roundRect">
            <a:avLst>
              <a:gd name="adj" fmla="val 16667"/>
            </a:avLst>
          </a:prstGeom>
          <a:noFill/>
          <a:ln w="19050">
            <a:solidFill>
              <a:schemeClr val="tx1"/>
            </a:solidFill>
            <a:round/>
            <a:headEnd/>
            <a:tailEnd/>
          </a:ln>
          <a:effectLst/>
        </p:spPr>
        <p:txBody>
          <a:bodyPr wrap="none" anchor="ctr"/>
          <a:lstStyle/>
          <a:p>
            <a:r>
              <a:rPr lang="en-US" sz="1600" dirty="0"/>
              <a:t>8 </a:t>
            </a:r>
            <a:r>
              <a:rPr lang="en-US" sz="1600" b="1" dirty="0">
                <a:sym typeface="Wingdings" pitchFamily="2" charset="2"/>
              </a:rPr>
              <a:t></a:t>
            </a:r>
            <a:r>
              <a:rPr lang="en-US" sz="1600" dirty="0"/>
              <a:t> 8</a:t>
            </a:r>
          </a:p>
        </p:txBody>
      </p:sp>
      <p:sp>
        <p:nvSpPr>
          <p:cNvPr id="159766" name="AutoShape 22"/>
          <p:cNvSpPr>
            <a:spLocks noChangeArrowheads="1"/>
          </p:cNvSpPr>
          <p:nvPr/>
        </p:nvSpPr>
        <p:spPr bwMode="auto">
          <a:xfrm>
            <a:off x="7158038" y="5668963"/>
            <a:ext cx="706437" cy="427037"/>
          </a:xfrm>
          <a:prstGeom prst="roundRect">
            <a:avLst>
              <a:gd name="adj" fmla="val 16667"/>
            </a:avLst>
          </a:prstGeom>
          <a:noFill/>
          <a:ln w="19050">
            <a:solidFill>
              <a:schemeClr val="tx1"/>
            </a:solidFill>
            <a:round/>
            <a:headEnd/>
            <a:tailEnd/>
          </a:ln>
          <a:effectLst/>
        </p:spPr>
        <p:txBody>
          <a:bodyPr wrap="none" anchor="ctr"/>
          <a:lstStyle/>
          <a:p>
            <a:r>
              <a:rPr lang="en-US" sz="1600" dirty="0"/>
              <a:t>6 </a:t>
            </a:r>
            <a:r>
              <a:rPr lang="en-US" sz="1600" b="1" dirty="0">
                <a:sym typeface="Wingdings" pitchFamily="2" charset="2"/>
              </a:rPr>
              <a:t> </a:t>
            </a:r>
            <a:r>
              <a:rPr lang="en-US" sz="1600" dirty="0"/>
              <a:t>6</a:t>
            </a:r>
          </a:p>
        </p:txBody>
      </p:sp>
      <p:sp>
        <p:nvSpPr>
          <p:cNvPr id="159767" name="AutoShape 23"/>
          <p:cNvSpPr>
            <a:spLocks noChangeArrowheads="1"/>
          </p:cNvSpPr>
          <p:nvPr/>
        </p:nvSpPr>
        <p:spPr bwMode="auto">
          <a:xfrm>
            <a:off x="8151813" y="5668963"/>
            <a:ext cx="687387" cy="427037"/>
          </a:xfrm>
          <a:prstGeom prst="roundRect">
            <a:avLst>
              <a:gd name="adj" fmla="val 16667"/>
            </a:avLst>
          </a:prstGeom>
          <a:noFill/>
          <a:ln w="19050">
            <a:solidFill>
              <a:schemeClr val="tx1"/>
            </a:solidFill>
            <a:round/>
            <a:headEnd/>
            <a:tailEnd/>
          </a:ln>
          <a:effectLst/>
        </p:spPr>
        <p:txBody>
          <a:bodyPr wrap="none" anchor="ctr"/>
          <a:lstStyle/>
          <a:p>
            <a:r>
              <a:rPr lang="en-US" sz="1600" dirty="0"/>
              <a:t>1 </a:t>
            </a:r>
            <a:r>
              <a:rPr lang="en-US" sz="1600" b="1" dirty="0">
                <a:sym typeface="Wingdings" pitchFamily="2" charset="2"/>
              </a:rPr>
              <a:t></a:t>
            </a:r>
            <a:r>
              <a:rPr lang="en-US" sz="1600" dirty="0"/>
              <a:t> 1</a:t>
            </a:r>
          </a:p>
        </p:txBody>
      </p:sp>
      <p:cxnSp>
        <p:nvCxnSpPr>
          <p:cNvPr id="159768" name="AutoShape 24"/>
          <p:cNvCxnSpPr>
            <a:cxnSpLocks noChangeShapeType="1"/>
            <a:stCxn id="159758" idx="0"/>
            <a:endCxn id="159755" idx="2"/>
          </p:cNvCxnSpPr>
          <p:nvPr/>
        </p:nvCxnSpPr>
        <p:spPr bwMode="auto">
          <a:xfrm flipV="1">
            <a:off x="5856288" y="4054475"/>
            <a:ext cx="1068387"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9769" name="AutoShape 25"/>
          <p:cNvCxnSpPr>
            <a:cxnSpLocks noChangeShapeType="1"/>
            <a:stCxn id="159759" idx="0"/>
            <a:endCxn id="159755" idx="2"/>
          </p:cNvCxnSpPr>
          <p:nvPr/>
        </p:nvCxnSpPr>
        <p:spPr bwMode="auto">
          <a:xfrm flipH="1" flipV="1">
            <a:off x="6924675" y="4054475"/>
            <a:ext cx="10668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9770" name="AutoShape 26"/>
          <p:cNvCxnSpPr>
            <a:cxnSpLocks noChangeShapeType="1"/>
            <a:stCxn id="159764" idx="0"/>
            <a:endCxn id="159758" idx="2"/>
          </p:cNvCxnSpPr>
          <p:nvPr/>
        </p:nvCxnSpPr>
        <p:spPr bwMode="auto">
          <a:xfrm flipV="1">
            <a:off x="5389563" y="5080000"/>
            <a:ext cx="4667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9771" name="AutoShape 27"/>
          <p:cNvCxnSpPr>
            <a:cxnSpLocks noChangeShapeType="1"/>
            <a:stCxn id="159766" idx="0"/>
            <a:endCxn id="159759" idx="2"/>
          </p:cNvCxnSpPr>
          <p:nvPr/>
        </p:nvCxnSpPr>
        <p:spPr bwMode="auto">
          <a:xfrm flipV="1">
            <a:off x="7512050" y="5080000"/>
            <a:ext cx="4794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9772" name="AutoShape 28"/>
          <p:cNvCxnSpPr>
            <a:cxnSpLocks noChangeShapeType="1"/>
            <a:stCxn id="159758" idx="2"/>
            <a:endCxn id="159765" idx="0"/>
          </p:cNvCxnSpPr>
          <p:nvPr/>
        </p:nvCxnSpPr>
        <p:spPr bwMode="auto">
          <a:xfrm>
            <a:off x="5856288" y="5080000"/>
            <a:ext cx="508000"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9773" name="AutoShape 29"/>
          <p:cNvCxnSpPr>
            <a:cxnSpLocks noChangeShapeType="1"/>
            <a:stCxn id="159759" idx="2"/>
            <a:endCxn id="159767" idx="0"/>
          </p:cNvCxnSpPr>
          <p:nvPr/>
        </p:nvCxnSpPr>
        <p:spPr bwMode="auto">
          <a:xfrm>
            <a:off x="7991475" y="5080000"/>
            <a:ext cx="504825" cy="579438"/>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9774" name="AutoShape 30"/>
          <p:cNvSpPr>
            <a:spLocks noChangeArrowheads="1"/>
          </p:cNvSpPr>
          <p:nvPr/>
        </p:nvSpPr>
        <p:spPr bwMode="auto">
          <a:xfrm>
            <a:off x="2286000" y="2590800"/>
            <a:ext cx="4876800" cy="430213"/>
          </a:xfrm>
          <a:prstGeom prst="roundRect">
            <a:avLst>
              <a:gd name="adj" fmla="val 16667"/>
            </a:avLst>
          </a:prstGeom>
          <a:solidFill>
            <a:schemeClr val="accent1"/>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1800" dirty="0"/>
              <a:t>7  2  9  4 </a:t>
            </a:r>
            <a:r>
              <a:rPr lang="en-US" sz="1800" b="1" dirty="0">
                <a:latin typeface="Symbol Tiger" charset="2"/>
                <a:cs typeface="Symbol Tiger" charset="2"/>
                <a:sym typeface="Symbol" pitchFamily="18" charset="2"/>
              </a:rPr>
              <a:t></a:t>
            </a:r>
            <a:r>
              <a:rPr lang="en-US" sz="1800" dirty="0"/>
              <a:t> 3  8  6  1 </a:t>
            </a:r>
            <a:r>
              <a:rPr lang="en-US" b="1" dirty="0">
                <a:sym typeface="Wingdings" pitchFamily="2" charset="2"/>
              </a:rPr>
              <a:t></a:t>
            </a:r>
            <a:r>
              <a:rPr lang="en-US" sz="1800" dirty="0"/>
              <a:t>  1  2  3  4  6  7  8  9</a:t>
            </a:r>
          </a:p>
        </p:txBody>
      </p:sp>
      <p:cxnSp>
        <p:nvCxnSpPr>
          <p:cNvPr id="159775" name="AutoShape 31"/>
          <p:cNvCxnSpPr>
            <a:cxnSpLocks noChangeShapeType="1"/>
            <a:stCxn id="159754" idx="0"/>
            <a:endCxn id="159774" idx="2"/>
          </p:cNvCxnSpPr>
          <p:nvPr/>
        </p:nvCxnSpPr>
        <p:spPr bwMode="auto">
          <a:xfrm flipV="1">
            <a:off x="2505075" y="3040063"/>
            <a:ext cx="2219325" cy="56832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9776" name="AutoShape 32"/>
          <p:cNvCxnSpPr>
            <a:cxnSpLocks noChangeShapeType="1"/>
            <a:stCxn id="159755" idx="0"/>
            <a:endCxn id="159774" idx="2"/>
          </p:cNvCxnSpPr>
          <p:nvPr/>
        </p:nvCxnSpPr>
        <p:spPr bwMode="auto">
          <a:xfrm flipH="1" flipV="1">
            <a:off x="4724400" y="3040063"/>
            <a:ext cx="2200275" cy="568325"/>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9777" name="Line 33"/>
          <p:cNvSpPr>
            <a:spLocks noChangeShapeType="1"/>
          </p:cNvSpPr>
          <p:nvPr/>
        </p:nvSpPr>
        <p:spPr bwMode="auto">
          <a:xfrm flipH="1">
            <a:off x="2743200" y="3124200"/>
            <a:ext cx="685800" cy="228600"/>
          </a:xfrm>
          <a:prstGeom prst="line">
            <a:avLst/>
          </a:prstGeom>
          <a:noFill/>
          <a:ln w="762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9779" name="Line 35"/>
          <p:cNvSpPr>
            <a:spLocks noChangeShapeType="1"/>
          </p:cNvSpPr>
          <p:nvPr/>
        </p:nvSpPr>
        <p:spPr bwMode="auto">
          <a:xfrm>
            <a:off x="6019800" y="3124200"/>
            <a:ext cx="685800" cy="228600"/>
          </a:xfrm>
          <a:prstGeom prst="line">
            <a:avLst/>
          </a:prstGeom>
          <a:noFill/>
          <a:ln w="762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5" name="TextBox 34"/>
          <p:cNvSpPr txBox="1"/>
          <p:nvPr/>
        </p:nvSpPr>
        <p:spPr bwMode="auto">
          <a:xfrm>
            <a:off x="6372200" y="6597352"/>
            <a:ext cx="99257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Merge Sort</a:t>
            </a:r>
          </a:p>
        </p:txBody>
      </p:sp>
    </p:spTree>
    <p:extLst>
      <p:ext uri="{BB962C8B-B14F-4D97-AF65-F5344CB8AC3E}">
        <p14:creationId xmlns:p14="http://schemas.microsoft.com/office/powerpoint/2010/main" val="3130924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 </a:t>
            </a:r>
            <a:r>
              <a:rPr lang="en-US" dirty="0" err="1"/>
              <a:t>Pseudocode</a:t>
            </a:r>
            <a:endParaRPr lang="en-US" dirty="0"/>
          </a:p>
        </p:txBody>
      </p:sp>
      <p:sp>
        <p:nvSpPr>
          <p:cNvPr id="6" name="Content Placeholder 2"/>
          <p:cNvSpPr>
            <a:spLocks noGrp="1"/>
          </p:cNvSpPr>
          <p:nvPr>
            <p:ph sz="half" idx="1"/>
          </p:nvPr>
        </p:nvSpPr>
        <p:spPr>
          <a:xfrm>
            <a:off x="539552" y="980728"/>
            <a:ext cx="6781800" cy="5181600"/>
          </a:xfrm>
        </p:spPr>
        <p:txBody>
          <a:bodyPr>
            <a:noAutofit/>
          </a:bodyPr>
          <a:lstStyle/>
          <a:p>
            <a:pPr marL="0" indent="0">
              <a:buNone/>
            </a:pPr>
            <a:r>
              <a:rPr lang="en-US" sz="2400" b="1" dirty="0">
                <a:latin typeface="Consolas" pitchFamily="49" charset="0"/>
                <a:cs typeface="Consolas" pitchFamily="49" charset="0"/>
              </a:rPr>
              <a:t>function </a:t>
            </a:r>
            <a:r>
              <a:rPr lang="en-US" sz="2400" b="1" dirty="0" err="1">
                <a:latin typeface="Consolas" pitchFamily="49" charset="0"/>
                <a:cs typeface="Consolas" pitchFamily="49" charset="0"/>
              </a:rPr>
              <a:t>mergeSort</a:t>
            </a:r>
            <a:r>
              <a:rPr lang="en-US" sz="2400" b="1" dirty="0">
                <a:latin typeface="Consolas" pitchFamily="49" charset="0"/>
                <a:cs typeface="Consolas" pitchFamily="49" charset="0"/>
              </a:rPr>
              <a:t>(A):</a:t>
            </a:r>
          </a:p>
          <a:p>
            <a:pPr marL="0" indent="0">
              <a:buNone/>
            </a:pPr>
            <a:r>
              <a:rPr lang="en-US" sz="2400" dirty="0">
                <a:solidFill>
                  <a:schemeClr val="bg2">
                    <a:lumMod val="50000"/>
                  </a:schemeClr>
                </a:solidFill>
                <a:latin typeface="Consolas" pitchFamily="49" charset="0"/>
                <a:cs typeface="Consolas" pitchFamily="49" charset="0"/>
              </a:rPr>
              <a:t>   // Input: an unsorted array a</a:t>
            </a:r>
          </a:p>
          <a:p>
            <a:pPr marL="0" indent="0">
              <a:buNone/>
            </a:pPr>
            <a:r>
              <a:rPr lang="en-US" sz="2400" dirty="0">
                <a:solidFill>
                  <a:schemeClr val="bg2">
                    <a:lumMod val="50000"/>
                  </a:schemeClr>
                </a:solidFill>
                <a:latin typeface="Consolas" pitchFamily="49" charset="0"/>
                <a:cs typeface="Consolas" pitchFamily="49" charset="0"/>
              </a:rPr>
              <a:t>   // Output: array a in sorted order</a:t>
            </a:r>
          </a:p>
          <a:p>
            <a:pPr marL="0" indent="0">
              <a:buNone/>
            </a:pPr>
            <a:r>
              <a:rPr lang="en-US" sz="2400" dirty="0">
                <a:latin typeface="Consolas" pitchFamily="49" charset="0"/>
                <a:cs typeface="Consolas" pitchFamily="49" charset="0"/>
              </a:rPr>
              <a:t>   n = </a:t>
            </a:r>
            <a:r>
              <a:rPr lang="en-US" sz="2400" dirty="0" err="1">
                <a:latin typeface="Consolas" pitchFamily="49" charset="0"/>
                <a:cs typeface="Consolas" pitchFamily="49" charset="0"/>
              </a:rPr>
              <a:t>A.length</a:t>
            </a:r>
            <a:r>
              <a:rPr lang="en-US" sz="2400" dirty="0">
                <a:latin typeface="Consolas" pitchFamily="49" charset="0"/>
                <a:cs typeface="Consolas" pitchFamily="49" charset="0"/>
              </a:rPr>
              <a:t>   </a:t>
            </a:r>
          </a:p>
          <a:p>
            <a:pPr marL="0" indent="0">
              <a:buNone/>
            </a:pPr>
            <a:r>
              <a:rPr lang="en-US" sz="2400" dirty="0">
                <a:latin typeface="Consolas" pitchFamily="49" charset="0"/>
                <a:cs typeface="Consolas" pitchFamily="49" charset="0"/>
              </a:rPr>
              <a:t>   if n &lt;= 1:</a:t>
            </a:r>
          </a:p>
          <a:p>
            <a:pPr marL="0" indent="0">
              <a:buNone/>
            </a:pPr>
            <a:r>
              <a:rPr lang="en-US" sz="2400" dirty="0">
                <a:latin typeface="Consolas" pitchFamily="49" charset="0"/>
                <a:cs typeface="Consolas" pitchFamily="49" charset="0"/>
              </a:rPr>
              <a:t>      return A</a:t>
            </a:r>
          </a:p>
          <a:p>
            <a:pPr marL="0" indent="0">
              <a:buNone/>
            </a:pPr>
            <a:endParaRPr lang="en-US" sz="2400" dirty="0">
              <a:latin typeface="Consolas" pitchFamily="49" charset="0"/>
              <a:cs typeface="Consolas" pitchFamily="49" charset="0"/>
            </a:endParaRPr>
          </a:p>
          <a:p>
            <a:pPr marL="0" indent="0">
              <a:buNone/>
            </a:pPr>
            <a:r>
              <a:rPr lang="en-US" sz="2400" dirty="0">
                <a:latin typeface="Consolas" pitchFamily="49" charset="0"/>
                <a:cs typeface="Consolas" pitchFamily="49" charset="0"/>
              </a:rPr>
              <a:t>   mid = n/2</a:t>
            </a:r>
            <a:br>
              <a:rPr lang="en-US" sz="2400" dirty="0">
                <a:latin typeface="Consolas" pitchFamily="49" charset="0"/>
                <a:cs typeface="Consolas" pitchFamily="49" charset="0"/>
              </a:rPr>
            </a:br>
            <a:r>
              <a:rPr lang="en-US" sz="2400" dirty="0">
                <a:latin typeface="Consolas" pitchFamily="49" charset="0"/>
                <a:cs typeface="Consolas" pitchFamily="49" charset="0"/>
              </a:rPr>
              <a:t>   left = </a:t>
            </a:r>
            <a:r>
              <a:rPr lang="en-US" sz="2400" dirty="0" err="1">
                <a:latin typeface="Consolas" pitchFamily="49" charset="0"/>
                <a:cs typeface="Consolas" pitchFamily="49" charset="0"/>
              </a:rPr>
              <a:t>mergeSort</a:t>
            </a:r>
            <a:r>
              <a:rPr lang="en-US" sz="2400" dirty="0">
                <a:latin typeface="Consolas" pitchFamily="49" charset="0"/>
                <a:cs typeface="Consolas" pitchFamily="49" charset="0"/>
              </a:rPr>
              <a:t>(A[0 ... </a:t>
            </a:r>
            <a:r>
              <a:rPr lang="en-US" sz="2400">
                <a:latin typeface="Consolas" pitchFamily="49" charset="0"/>
                <a:cs typeface="Consolas" pitchFamily="49" charset="0"/>
              </a:rPr>
              <a:t>mid-1</a:t>
            </a:r>
            <a:r>
              <a:rPr lang="en-US" sz="2400" dirty="0">
                <a:latin typeface="Consolas" pitchFamily="49" charset="0"/>
                <a:cs typeface="Consolas" pitchFamily="49" charset="0"/>
              </a:rPr>
              <a:t>])</a:t>
            </a:r>
          </a:p>
          <a:p>
            <a:pPr marL="0" indent="0">
              <a:buNone/>
            </a:pPr>
            <a:r>
              <a:rPr lang="en-US" sz="2400" dirty="0">
                <a:latin typeface="Consolas" pitchFamily="49" charset="0"/>
                <a:cs typeface="Consolas" pitchFamily="49" charset="0"/>
              </a:rPr>
              <a:t>   right = </a:t>
            </a:r>
            <a:r>
              <a:rPr lang="en-US" sz="2400" dirty="0" err="1">
                <a:latin typeface="Consolas" pitchFamily="49" charset="0"/>
                <a:cs typeface="Consolas" pitchFamily="49" charset="0"/>
              </a:rPr>
              <a:t>mergeSort</a:t>
            </a:r>
            <a:r>
              <a:rPr lang="en-US" sz="2400" dirty="0">
                <a:latin typeface="Consolas" pitchFamily="49" charset="0"/>
                <a:cs typeface="Consolas" pitchFamily="49" charset="0"/>
              </a:rPr>
              <a:t>(A[mid ... n-1])</a:t>
            </a:r>
          </a:p>
          <a:p>
            <a:pPr marL="0" indent="0">
              <a:buNone/>
            </a:pPr>
            <a:r>
              <a:rPr lang="en-US" sz="2400" dirty="0">
                <a:latin typeface="Consolas" pitchFamily="49" charset="0"/>
                <a:cs typeface="Consolas" pitchFamily="49" charset="0"/>
              </a:rPr>
              <a:t>   return </a:t>
            </a:r>
            <a:r>
              <a:rPr lang="en-US" sz="2400" b="1" dirty="0">
                <a:latin typeface="Consolas" pitchFamily="49" charset="0"/>
                <a:cs typeface="Consolas" pitchFamily="49" charset="0"/>
              </a:rPr>
              <a:t>merge</a:t>
            </a:r>
            <a:r>
              <a:rPr lang="en-US" sz="2400" dirty="0">
                <a:latin typeface="Consolas" pitchFamily="49" charset="0"/>
                <a:cs typeface="Consolas" pitchFamily="49" charset="0"/>
              </a:rPr>
              <a:t>(left, right)</a:t>
            </a:r>
          </a:p>
        </p:txBody>
      </p:sp>
      <p:sp>
        <p:nvSpPr>
          <p:cNvPr id="4" name="TextBox 3"/>
          <p:cNvSpPr txBox="1"/>
          <p:nvPr/>
        </p:nvSpPr>
        <p:spPr bwMode="auto">
          <a:xfrm>
            <a:off x="6372200" y="6597352"/>
            <a:ext cx="99257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Merge Sort</a:t>
            </a:r>
          </a:p>
        </p:txBody>
      </p:sp>
    </p:spTree>
    <p:extLst>
      <p:ext uri="{BB962C8B-B14F-4D97-AF65-F5344CB8AC3E}">
        <p14:creationId xmlns:p14="http://schemas.microsoft.com/office/powerpoint/2010/main" val="29779001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 </a:t>
            </a:r>
            <a:r>
              <a:rPr lang="en-US" dirty="0" err="1"/>
              <a:t>Pseudocode</a:t>
            </a:r>
            <a:r>
              <a:rPr lang="en-US" dirty="0"/>
              <a:t> (2)</a:t>
            </a:r>
          </a:p>
        </p:txBody>
      </p:sp>
      <p:sp>
        <p:nvSpPr>
          <p:cNvPr id="6" name="Rectangle 5"/>
          <p:cNvSpPr/>
          <p:nvPr/>
        </p:nvSpPr>
        <p:spPr>
          <a:xfrm>
            <a:off x="525983" y="1124744"/>
            <a:ext cx="8610600" cy="5157252"/>
          </a:xfrm>
          <a:prstGeom prst="rect">
            <a:avLst/>
          </a:prstGeom>
        </p:spPr>
        <p:txBody>
          <a:bodyPr wrap="square">
            <a:normAutofit fontScale="92500" lnSpcReduction="10000"/>
          </a:bodyPr>
          <a:lstStyle/>
          <a:p>
            <a:r>
              <a:rPr lang="en-US" sz="2400" b="1" dirty="0">
                <a:latin typeface="Consolas" pitchFamily="49" charset="0"/>
                <a:cs typeface="Consolas" pitchFamily="49" charset="0"/>
              </a:rPr>
              <a:t>function merge(A, B):</a:t>
            </a:r>
          </a:p>
          <a:p>
            <a:r>
              <a:rPr lang="en-US" sz="2400" dirty="0">
                <a:latin typeface="Consolas" pitchFamily="49" charset="0"/>
                <a:cs typeface="Consolas" pitchFamily="49" charset="0"/>
              </a:rPr>
              <a:t>   result = []</a:t>
            </a:r>
            <a:br>
              <a:rPr lang="en-US" sz="2400" dirty="0">
                <a:latin typeface="Consolas" pitchFamily="49" charset="0"/>
                <a:cs typeface="Consolas" pitchFamily="49" charset="0"/>
              </a:rPr>
            </a:br>
            <a:r>
              <a:rPr lang="en-US" sz="2400" dirty="0">
                <a:latin typeface="Consolas" pitchFamily="49" charset="0"/>
                <a:cs typeface="Consolas" pitchFamily="49" charset="0"/>
              </a:rPr>
              <a:t>   </a:t>
            </a:r>
            <a:r>
              <a:rPr lang="en-US" sz="2400" dirty="0" err="1">
                <a:latin typeface="Consolas" pitchFamily="49" charset="0"/>
                <a:cs typeface="Consolas" pitchFamily="49" charset="0"/>
              </a:rPr>
              <a:t>aIndex</a:t>
            </a:r>
            <a:r>
              <a:rPr lang="en-US" sz="2400" dirty="0">
                <a:latin typeface="Consolas" pitchFamily="49" charset="0"/>
                <a:cs typeface="Consolas" pitchFamily="49" charset="0"/>
              </a:rPr>
              <a:t> = 0</a:t>
            </a:r>
          </a:p>
          <a:p>
            <a:r>
              <a:rPr lang="en-US" sz="2400" dirty="0">
                <a:latin typeface="Consolas" pitchFamily="49" charset="0"/>
                <a:cs typeface="Consolas" pitchFamily="49" charset="0"/>
              </a:rPr>
              <a:t>   </a:t>
            </a:r>
            <a:r>
              <a:rPr lang="en-US" sz="2400" dirty="0" err="1">
                <a:latin typeface="Consolas" pitchFamily="49" charset="0"/>
                <a:cs typeface="Consolas" pitchFamily="49" charset="0"/>
              </a:rPr>
              <a:t>bIndex</a:t>
            </a:r>
            <a:r>
              <a:rPr lang="en-US" sz="2400" dirty="0">
                <a:latin typeface="Consolas" pitchFamily="49" charset="0"/>
                <a:cs typeface="Consolas" pitchFamily="49" charset="0"/>
              </a:rPr>
              <a:t> = 0</a:t>
            </a:r>
          </a:p>
          <a:p>
            <a:r>
              <a:rPr lang="en-US" sz="2400" dirty="0">
                <a:latin typeface="Consolas" pitchFamily="49" charset="0"/>
                <a:cs typeface="Consolas" pitchFamily="49" charset="0"/>
              </a:rPr>
              <a:t>   while </a:t>
            </a:r>
            <a:r>
              <a:rPr lang="en-US" sz="2400" dirty="0" err="1">
                <a:latin typeface="Consolas" pitchFamily="49" charset="0"/>
                <a:cs typeface="Consolas" pitchFamily="49" charset="0"/>
              </a:rPr>
              <a:t>aIndex</a:t>
            </a:r>
            <a:r>
              <a:rPr lang="en-US" sz="2400" dirty="0">
                <a:latin typeface="Consolas" pitchFamily="49" charset="0"/>
                <a:cs typeface="Consolas" pitchFamily="49" charset="0"/>
              </a:rPr>
              <a:t> &lt; </a:t>
            </a:r>
            <a:r>
              <a:rPr lang="en-US" sz="2400" dirty="0" err="1">
                <a:latin typeface="Consolas" pitchFamily="49" charset="0"/>
                <a:cs typeface="Consolas" pitchFamily="49" charset="0"/>
              </a:rPr>
              <a:t>A.length</a:t>
            </a:r>
            <a:r>
              <a:rPr lang="en-US" sz="2400" dirty="0">
                <a:latin typeface="Consolas" pitchFamily="49" charset="0"/>
                <a:cs typeface="Consolas" pitchFamily="49" charset="0"/>
              </a:rPr>
              <a:t> and </a:t>
            </a:r>
            <a:r>
              <a:rPr lang="en-US" sz="2400" dirty="0" err="1">
                <a:latin typeface="Consolas" pitchFamily="49" charset="0"/>
                <a:cs typeface="Consolas" pitchFamily="49" charset="0"/>
              </a:rPr>
              <a:t>bIndex</a:t>
            </a:r>
            <a:r>
              <a:rPr lang="en-US" sz="2400" dirty="0">
                <a:latin typeface="Consolas" pitchFamily="49" charset="0"/>
                <a:cs typeface="Consolas" pitchFamily="49" charset="0"/>
              </a:rPr>
              <a:t> &lt; </a:t>
            </a:r>
            <a:r>
              <a:rPr lang="en-US" sz="2400" dirty="0" err="1">
                <a:latin typeface="Consolas" pitchFamily="49" charset="0"/>
                <a:cs typeface="Consolas" pitchFamily="49" charset="0"/>
              </a:rPr>
              <a:t>B.length</a:t>
            </a:r>
            <a:r>
              <a:rPr lang="en-US" sz="2400" dirty="0">
                <a:latin typeface="Consolas" pitchFamily="49" charset="0"/>
                <a:cs typeface="Consolas" pitchFamily="49" charset="0"/>
              </a:rPr>
              <a:t>:</a:t>
            </a:r>
          </a:p>
          <a:p>
            <a:r>
              <a:rPr lang="en-US" sz="2400" dirty="0">
                <a:latin typeface="Consolas" pitchFamily="49" charset="0"/>
                <a:cs typeface="Consolas" pitchFamily="49" charset="0"/>
              </a:rPr>
              <a:t>      if A[</a:t>
            </a:r>
            <a:r>
              <a:rPr lang="en-US" sz="2400" dirty="0" err="1">
                <a:latin typeface="Consolas" pitchFamily="49" charset="0"/>
                <a:cs typeface="Consolas" pitchFamily="49" charset="0"/>
              </a:rPr>
              <a:t>aIndex</a:t>
            </a:r>
            <a:r>
              <a:rPr lang="en-US" sz="2400" dirty="0">
                <a:latin typeface="Consolas" pitchFamily="49" charset="0"/>
                <a:cs typeface="Consolas" pitchFamily="49" charset="0"/>
              </a:rPr>
              <a:t>] &lt;= B[</a:t>
            </a:r>
            <a:r>
              <a:rPr lang="en-US" sz="2400" dirty="0" err="1">
                <a:latin typeface="Consolas" pitchFamily="49" charset="0"/>
                <a:cs typeface="Consolas" pitchFamily="49" charset="0"/>
              </a:rPr>
              <a:t>bIndex</a:t>
            </a:r>
            <a:r>
              <a:rPr lang="en-US" sz="2400" dirty="0">
                <a:latin typeface="Consolas" pitchFamily="49" charset="0"/>
                <a:cs typeface="Consolas" pitchFamily="49" charset="0"/>
              </a:rPr>
              <a:t>]:</a:t>
            </a:r>
          </a:p>
          <a:p>
            <a:r>
              <a:rPr lang="en-US" sz="2400" dirty="0">
                <a:latin typeface="Consolas" pitchFamily="49" charset="0"/>
                <a:cs typeface="Consolas" pitchFamily="49" charset="0"/>
              </a:rPr>
              <a:t>         </a:t>
            </a:r>
            <a:r>
              <a:rPr lang="en-US" sz="2400" dirty="0" err="1">
                <a:latin typeface="Consolas" pitchFamily="49" charset="0"/>
                <a:cs typeface="Consolas" pitchFamily="49" charset="0"/>
              </a:rPr>
              <a:t>result.append</a:t>
            </a:r>
            <a:r>
              <a:rPr lang="en-US" sz="2400" dirty="0">
                <a:latin typeface="Consolas" pitchFamily="49" charset="0"/>
                <a:cs typeface="Consolas" pitchFamily="49" charset="0"/>
              </a:rPr>
              <a:t>(A[</a:t>
            </a:r>
            <a:r>
              <a:rPr lang="en-US" sz="2400" dirty="0" err="1">
                <a:latin typeface="Consolas" pitchFamily="49" charset="0"/>
                <a:cs typeface="Consolas" pitchFamily="49" charset="0"/>
              </a:rPr>
              <a:t>aIndex</a:t>
            </a:r>
            <a:r>
              <a:rPr lang="en-US" sz="2400" dirty="0">
                <a:latin typeface="Consolas" pitchFamily="49" charset="0"/>
                <a:cs typeface="Consolas" pitchFamily="49" charset="0"/>
              </a:rPr>
              <a:t>])</a:t>
            </a:r>
          </a:p>
          <a:p>
            <a:r>
              <a:rPr lang="en-US" sz="2400" dirty="0">
                <a:latin typeface="Consolas" pitchFamily="49" charset="0"/>
                <a:cs typeface="Consolas" pitchFamily="49" charset="0"/>
              </a:rPr>
              <a:t>         </a:t>
            </a:r>
            <a:r>
              <a:rPr lang="en-US" sz="2400" dirty="0" err="1">
                <a:latin typeface="Consolas" pitchFamily="49" charset="0"/>
                <a:cs typeface="Consolas" pitchFamily="49" charset="0"/>
              </a:rPr>
              <a:t>aIndex</a:t>
            </a:r>
            <a:r>
              <a:rPr lang="en-US" sz="2400" dirty="0">
                <a:latin typeface="Consolas" pitchFamily="49" charset="0"/>
                <a:cs typeface="Consolas" pitchFamily="49" charset="0"/>
              </a:rPr>
              <a:t>++</a:t>
            </a:r>
          </a:p>
          <a:p>
            <a:r>
              <a:rPr lang="en-US" sz="2400" dirty="0">
                <a:latin typeface="Consolas" pitchFamily="49" charset="0"/>
                <a:cs typeface="Consolas" pitchFamily="49" charset="0"/>
              </a:rPr>
              <a:t>      else:</a:t>
            </a:r>
          </a:p>
          <a:p>
            <a:r>
              <a:rPr lang="en-US" sz="2400" dirty="0">
                <a:latin typeface="Consolas" pitchFamily="49" charset="0"/>
                <a:cs typeface="Consolas" pitchFamily="49" charset="0"/>
              </a:rPr>
              <a:t>         </a:t>
            </a:r>
            <a:r>
              <a:rPr lang="en-US" sz="2400" dirty="0" err="1">
                <a:latin typeface="Consolas" pitchFamily="49" charset="0"/>
                <a:cs typeface="Consolas" pitchFamily="49" charset="0"/>
              </a:rPr>
              <a:t>result.append</a:t>
            </a:r>
            <a:r>
              <a:rPr lang="en-US" sz="2400" dirty="0">
                <a:latin typeface="Consolas" pitchFamily="49" charset="0"/>
                <a:cs typeface="Consolas" pitchFamily="49" charset="0"/>
              </a:rPr>
              <a:t>(B[</a:t>
            </a:r>
            <a:r>
              <a:rPr lang="en-US" sz="2400" dirty="0" err="1">
                <a:latin typeface="Consolas" pitchFamily="49" charset="0"/>
                <a:cs typeface="Consolas" pitchFamily="49" charset="0"/>
              </a:rPr>
              <a:t>bIndex</a:t>
            </a:r>
            <a:r>
              <a:rPr lang="en-US" sz="2400" dirty="0">
                <a:latin typeface="Consolas" pitchFamily="49" charset="0"/>
                <a:cs typeface="Consolas" pitchFamily="49" charset="0"/>
              </a:rPr>
              <a:t>])</a:t>
            </a:r>
          </a:p>
          <a:p>
            <a:r>
              <a:rPr lang="en-US" sz="2400" dirty="0">
                <a:latin typeface="Consolas" pitchFamily="49" charset="0"/>
                <a:cs typeface="Consolas" pitchFamily="49" charset="0"/>
              </a:rPr>
              <a:t>         </a:t>
            </a:r>
            <a:r>
              <a:rPr lang="en-US" sz="2400" dirty="0" err="1">
                <a:latin typeface="Consolas" pitchFamily="49" charset="0"/>
                <a:cs typeface="Consolas" pitchFamily="49" charset="0"/>
              </a:rPr>
              <a:t>bIndex</a:t>
            </a:r>
            <a:r>
              <a:rPr lang="en-US" sz="2400" dirty="0">
                <a:latin typeface="Consolas" pitchFamily="49" charset="0"/>
                <a:cs typeface="Consolas" pitchFamily="49" charset="0"/>
              </a:rPr>
              <a:t>++</a:t>
            </a:r>
          </a:p>
          <a:p>
            <a:r>
              <a:rPr lang="en-US" sz="2400" dirty="0">
                <a:latin typeface="Consolas" pitchFamily="49" charset="0"/>
                <a:cs typeface="Consolas" pitchFamily="49" charset="0"/>
              </a:rPr>
              <a:t>   if </a:t>
            </a:r>
            <a:r>
              <a:rPr lang="en-US" sz="2400" dirty="0" err="1">
                <a:latin typeface="Consolas" pitchFamily="49" charset="0"/>
                <a:cs typeface="Consolas" pitchFamily="49" charset="0"/>
              </a:rPr>
              <a:t>aIndex</a:t>
            </a:r>
            <a:r>
              <a:rPr lang="en-US" sz="2400" dirty="0">
                <a:latin typeface="Consolas" pitchFamily="49" charset="0"/>
                <a:cs typeface="Consolas" pitchFamily="49" charset="0"/>
              </a:rPr>
              <a:t> &lt; </a:t>
            </a:r>
            <a:r>
              <a:rPr lang="en-US" sz="2400" dirty="0" err="1">
                <a:latin typeface="Consolas" pitchFamily="49" charset="0"/>
                <a:cs typeface="Consolas" pitchFamily="49" charset="0"/>
              </a:rPr>
              <a:t>A.length</a:t>
            </a:r>
            <a:r>
              <a:rPr lang="en-US" sz="2400" dirty="0">
                <a:latin typeface="Consolas" pitchFamily="49" charset="0"/>
                <a:cs typeface="Consolas" pitchFamily="49" charset="0"/>
              </a:rPr>
              <a:t>:</a:t>
            </a:r>
          </a:p>
          <a:p>
            <a:r>
              <a:rPr lang="en-US" sz="2400" dirty="0">
                <a:latin typeface="Consolas" pitchFamily="49" charset="0"/>
                <a:cs typeface="Consolas" pitchFamily="49" charset="0"/>
              </a:rPr>
              <a:t>      result = result + A[</a:t>
            </a:r>
            <a:r>
              <a:rPr lang="en-US" sz="2400" dirty="0" err="1">
                <a:latin typeface="Consolas" pitchFamily="49" charset="0"/>
                <a:cs typeface="Consolas" pitchFamily="49" charset="0"/>
              </a:rPr>
              <a:t>aIndex:end</a:t>
            </a:r>
            <a:r>
              <a:rPr lang="en-US" sz="2400" dirty="0">
                <a:latin typeface="Consolas" pitchFamily="49" charset="0"/>
                <a:cs typeface="Consolas" pitchFamily="49" charset="0"/>
              </a:rPr>
              <a:t>]</a:t>
            </a:r>
          </a:p>
          <a:p>
            <a:r>
              <a:rPr lang="en-US" sz="2400" dirty="0">
                <a:latin typeface="Consolas" pitchFamily="49" charset="0"/>
                <a:cs typeface="Consolas" pitchFamily="49" charset="0"/>
              </a:rPr>
              <a:t>   if </a:t>
            </a:r>
            <a:r>
              <a:rPr lang="en-US" sz="2400" dirty="0" err="1">
                <a:latin typeface="Consolas" pitchFamily="49" charset="0"/>
                <a:cs typeface="Consolas" pitchFamily="49" charset="0"/>
              </a:rPr>
              <a:t>bIndex</a:t>
            </a:r>
            <a:r>
              <a:rPr lang="en-US" sz="2400" dirty="0">
                <a:latin typeface="Consolas" pitchFamily="49" charset="0"/>
                <a:cs typeface="Consolas" pitchFamily="49" charset="0"/>
              </a:rPr>
              <a:t> &lt; </a:t>
            </a:r>
            <a:r>
              <a:rPr lang="en-US" sz="2400" dirty="0" err="1">
                <a:latin typeface="Consolas" pitchFamily="49" charset="0"/>
                <a:cs typeface="Consolas" pitchFamily="49" charset="0"/>
              </a:rPr>
              <a:t>B.length</a:t>
            </a:r>
            <a:r>
              <a:rPr lang="en-US" sz="2400" dirty="0">
                <a:latin typeface="Consolas" pitchFamily="49" charset="0"/>
                <a:cs typeface="Consolas" pitchFamily="49" charset="0"/>
              </a:rPr>
              <a:t>:</a:t>
            </a:r>
          </a:p>
          <a:p>
            <a:r>
              <a:rPr lang="en-US" sz="2400" dirty="0">
                <a:latin typeface="Consolas" pitchFamily="49" charset="0"/>
                <a:cs typeface="Consolas" pitchFamily="49" charset="0"/>
              </a:rPr>
              <a:t>      result = result + B[</a:t>
            </a:r>
            <a:r>
              <a:rPr lang="en-US" sz="2400" dirty="0" err="1">
                <a:latin typeface="Consolas" pitchFamily="49" charset="0"/>
                <a:cs typeface="Consolas" pitchFamily="49" charset="0"/>
              </a:rPr>
              <a:t>bIndex:end</a:t>
            </a:r>
            <a:r>
              <a:rPr lang="en-US" sz="2400" dirty="0">
                <a:latin typeface="Consolas" pitchFamily="49" charset="0"/>
                <a:cs typeface="Consolas" pitchFamily="49" charset="0"/>
              </a:rPr>
              <a:t>]</a:t>
            </a:r>
            <a:br>
              <a:rPr lang="en-US" sz="2400" dirty="0">
                <a:latin typeface="Consolas" pitchFamily="49" charset="0"/>
                <a:cs typeface="Consolas" pitchFamily="49" charset="0"/>
              </a:rPr>
            </a:br>
            <a:r>
              <a:rPr lang="en-US" sz="2400" dirty="0">
                <a:latin typeface="Consolas" pitchFamily="49" charset="0"/>
                <a:cs typeface="Consolas" pitchFamily="49" charset="0"/>
              </a:rPr>
              <a:t>   return result</a:t>
            </a:r>
          </a:p>
        </p:txBody>
      </p:sp>
      <p:sp>
        <p:nvSpPr>
          <p:cNvPr id="4" name="TextBox 3"/>
          <p:cNvSpPr txBox="1"/>
          <p:nvPr/>
        </p:nvSpPr>
        <p:spPr bwMode="auto">
          <a:xfrm>
            <a:off x="6372200" y="6597352"/>
            <a:ext cx="99257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Merge Sort</a:t>
            </a:r>
          </a:p>
        </p:txBody>
      </p:sp>
    </p:spTree>
    <p:extLst>
      <p:ext uri="{BB962C8B-B14F-4D97-AF65-F5344CB8AC3E}">
        <p14:creationId xmlns:p14="http://schemas.microsoft.com/office/powerpoint/2010/main" val="27487269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 Recurrence Relation</a:t>
            </a:r>
          </a:p>
        </p:txBody>
      </p:sp>
      <p:sp>
        <p:nvSpPr>
          <p:cNvPr id="3" name="Content Placeholder 2"/>
          <p:cNvSpPr>
            <a:spLocks noGrp="1"/>
          </p:cNvSpPr>
          <p:nvPr>
            <p:ph idx="1"/>
          </p:nvPr>
        </p:nvSpPr>
        <p:spPr/>
        <p:txBody>
          <a:bodyPr>
            <a:normAutofit/>
          </a:bodyPr>
          <a:lstStyle/>
          <a:p>
            <a:r>
              <a:rPr lang="en-US" dirty="0"/>
              <a:t>Steps to merge sort:</a:t>
            </a:r>
          </a:p>
          <a:p>
            <a:pPr marL="788670" lvl="1" indent="-514350">
              <a:buFont typeface="+mj-lt"/>
              <a:buAutoNum type="arabicPeriod"/>
            </a:pPr>
            <a:r>
              <a:rPr lang="en-US" dirty="0"/>
              <a:t>Recursively merge sort the left half of the list</a:t>
            </a:r>
          </a:p>
          <a:p>
            <a:pPr marL="788670" lvl="1" indent="-514350">
              <a:buFont typeface="+mj-lt"/>
              <a:buAutoNum type="arabicPeriod"/>
            </a:pPr>
            <a:r>
              <a:rPr lang="en-US" dirty="0"/>
              <a:t>Recursively merge sort the right half of the list</a:t>
            </a:r>
          </a:p>
          <a:p>
            <a:pPr marL="788670" lvl="1" indent="-514350">
              <a:buFont typeface="+mj-lt"/>
              <a:buAutoNum type="arabicPeriod"/>
            </a:pPr>
            <a:r>
              <a:rPr lang="en-US" dirty="0"/>
              <a:t>Merge both halves together</a:t>
            </a:r>
          </a:p>
          <a:p>
            <a:r>
              <a:rPr lang="en-US" dirty="0"/>
              <a:t>Let T(n) be the running time of merge sort on an input of size n</a:t>
            </a:r>
          </a:p>
          <a:p>
            <a:r>
              <a:rPr lang="en-US" dirty="0"/>
              <a:t>T(n) = step 1 + step 2 + step3</a:t>
            </a:r>
          </a:p>
          <a:p>
            <a:r>
              <a:rPr lang="en-US" dirty="0"/>
              <a:t>Notice that steps 1 and 2 are simply merge sorts on half the input and step 3 runs in O(n) time</a:t>
            </a:r>
          </a:p>
          <a:p>
            <a:r>
              <a:rPr lang="en-US" dirty="0"/>
              <a:t>T(n) = T(n/2) + T(n/2) + O(n)</a:t>
            </a:r>
          </a:p>
          <a:p>
            <a:pPr marL="0" indent="0">
              <a:buNone/>
            </a:pPr>
            <a:r>
              <a:rPr lang="en-US" dirty="0"/>
              <a:t>	= 2T(n/2) + O(n)</a:t>
            </a:r>
          </a:p>
        </p:txBody>
      </p:sp>
      <p:sp>
        <p:nvSpPr>
          <p:cNvPr id="4" name="TextBox 3"/>
          <p:cNvSpPr txBox="1"/>
          <p:nvPr/>
        </p:nvSpPr>
        <p:spPr bwMode="auto">
          <a:xfrm>
            <a:off x="6372200" y="6597352"/>
            <a:ext cx="99257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Merge Sort</a:t>
            </a:r>
          </a:p>
        </p:txBody>
      </p:sp>
    </p:spTree>
    <p:extLst>
      <p:ext uri="{BB962C8B-B14F-4D97-AF65-F5344CB8AC3E}">
        <p14:creationId xmlns:p14="http://schemas.microsoft.com/office/powerpoint/2010/main" val="3344163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AB568-ACDC-00E8-2C7B-344BCFA173B7}"/>
            </a:ext>
          </a:extLst>
        </p:cNvPr>
        <p:cNvGrpSpPr/>
        <p:nvPr/>
      </p:nvGrpSpPr>
      <p:grpSpPr>
        <a:xfrm>
          <a:off x="0" y="0"/>
          <a:ext cx="0" cy="0"/>
          <a:chOff x="0" y="0"/>
          <a:chExt cx="0" cy="0"/>
        </a:xfrm>
      </p:grpSpPr>
      <p:sp>
        <p:nvSpPr>
          <p:cNvPr id="18434" name="Rectangle 2">
            <a:extLst>
              <a:ext uri="{FF2B5EF4-FFF2-40B4-BE49-F238E27FC236}">
                <a16:creationId xmlns:a16="http://schemas.microsoft.com/office/drawing/2014/main" id="{B887E11B-38BF-3101-E0BF-21695D22183B}"/>
              </a:ext>
            </a:extLst>
          </p:cNvPr>
          <p:cNvSpPr>
            <a:spLocks noGrp="1" noChangeArrowheads="1"/>
          </p:cNvSpPr>
          <p:nvPr>
            <p:ph type="title"/>
          </p:nvPr>
        </p:nvSpPr>
        <p:spPr/>
        <p:txBody>
          <a:bodyPr/>
          <a:lstStyle/>
          <a:p>
            <a:pPr>
              <a:defRPr/>
            </a:pPr>
            <a:r>
              <a:rPr lang="en-US" dirty="0">
                <a:latin typeface="Arial" charset="0"/>
                <a:cs typeface="Arial" charset="0"/>
              </a:rPr>
              <a:t>Learning outcomes</a:t>
            </a:r>
          </a:p>
        </p:txBody>
      </p:sp>
      <p:sp>
        <p:nvSpPr>
          <p:cNvPr id="18435" name="Rectangle 3" descr="Rectangle: Click to edit Master text styles&#10;Second level&#10;Third level&#10;Fourth level&#10;Fifth level">
            <a:extLst>
              <a:ext uri="{FF2B5EF4-FFF2-40B4-BE49-F238E27FC236}">
                <a16:creationId xmlns:a16="http://schemas.microsoft.com/office/drawing/2014/main" id="{A3E4B779-2CB1-2D5B-0EE2-D29C678F91F3}"/>
              </a:ext>
            </a:extLst>
          </p:cNvPr>
          <p:cNvSpPr>
            <a:spLocks noGrp="1" noChangeArrowheads="1"/>
          </p:cNvSpPr>
          <p:nvPr>
            <p:ph type="body" idx="1"/>
          </p:nvPr>
        </p:nvSpPr>
        <p:spPr>
          <a:xfrm>
            <a:off x="430560" y="1330491"/>
            <a:ext cx="8282880" cy="5257800"/>
          </a:xfrm>
        </p:spPr>
        <p:txBody>
          <a:bodyPr>
            <a:normAutofit/>
          </a:bodyPr>
          <a:lstStyle/>
          <a:p>
            <a:pPr marL="0" indent="0">
              <a:buNone/>
            </a:pPr>
            <a:r>
              <a:rPr lang="en-US" dirty="0"/>
              <a:t>After completing this module, you will be able to:</a:t>
            </a:r>
          </a:p>
          <a:p>
            <a:pPr lvl="1">
              <a:buFont typeface="Arial" panose="020B0604020202020204" pitchFamily="34" charset="0"/>
              <a:buChar char="•"/>
            </a:pPr>
            <a:r>
              <a:rPr lang="en-US" dirty="0"/>
              <a:t>Understand the core ideas of </a:t>
            </a:r>
            <a:r>
              <a:rPr lang="en-US" b="1" dirty="0"/>
              <a:t>Selection Sort, Insertion Sort, Bubble Sort, and Merge Sort</a:t>
            </a:r>
          </a:p>
          <a:p>
            <a:pPr lvl="1">
              <a:buFont typeface="Arial" panose="020B0604020202020204" pitchFamily="34" charset="0"/>
              <a:buChar char="•"/>
            </a:pPr>
            <a:r>
              <a:rPr lang="en-US" dirty="0"/>
              <a:t>Work through examples illustrating how each algorithm operates</a:t>
            </a:r>
          </a:p>
          <a:p>
            <a:pPr lvl="1">
              <a:buFont typeface="Arial" panose="020B0604020202020204" pitchFamily="34" charset="0"/>
              <a:buChar char="•"/>
            </a:pPr>
            <a:r>
              <a:rPr lang="en-US" dirty="0"/>
              <a:t>Compare their performance in terms of time and space complexity</a:t>
            </a:r>
          </a:p>
        </p:txBody>
      </p:sp>
    </p:spTree>
    <p:extLst>
      <p:ext uri="{BB962C8B-B14F-4D97-AF65-F5344CB8AC3E}">
        <p14:creationId xmlns:p14="http://schemas.microsoft.com/office/powerpoint/2010/main" val="49100437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Merge Sort Recurrence Solution</a:t>
            </a:r>
          </a:p>
        </p:txBody>
      </p:sp>
      <p:sp>
        <p:nvSpPr>
          <p:cNvPr id="3" name="Content Placeholder 2"/>
          <p:cNvSpPr>
            <a:spLocks noGrp="1"/>
          </p:cNvSpPr>
          <p:nvPr>
            <p:ph idx="1"/>
          </p:nvPr>
        </p:nvSpPr>
        <p:spPr/>
        <p:txBody>
          <a:bodyPr>
            <a:normAutofit/>
          </a:bodyPr>
          <a:lstStyle/>
          <a:p>
            <a:r>
              <a:rPr lang="en-US" sz="2800" dirty="0"/>
              <a:t>Recurrence relation:</a:t>
            </a:r>
          </a:p>
          <a:p>
            <a:pPr lvl="1"/>
            <a:r>
              <a:rPr lang="en-US" sz="2400" dirty="0"/>
              <a:t>Base case: 	T(1) = c</a:t>
            </a:r>
            <a:r>
              <a:rPr lang="en-US" sz="2400" baseline="-25000" dirty="0"/>
              <a:t>1</a:t>
            </a:r>
            <a:endParaRPr lang="en-US" sz="2400" dirty="0"/>
          </a:p>
          <a:p>
            <a:pPr lvl="1"/>
            <a:r>
              <a:rPr lang="en-US" sz="2400" dirty="0"/>
              <a:t>General case: 	T(n) = 2T(n/2) + O(n)</a:t>
            </a:r>
          </a:p>
          <a:p>
            <a:r>
              <a:rPr lang="en-US" sz="2800" dirty="0"/>
              <a:t>Manual substitution for a solution:</a:t>
            </a:r>
          </a:p>
          <a:p>
            <a:pPr marL="274320" lvl="1" indent="0">
              <a:buNone/>
            </a:pPr>
            <a:r>
              <a:rPr lang="en-US" sz="2000" dirty="0">
                <a:latin typeface="Cambria Math" pitchFamily="18" charset="0"/>
                <a:ea typeface="Cambria Math" pitchFamily="18" charset="0"/>
              </a:rPr>
              <a:t>T(1)	= c</a:t>
            </a:r>
            <a:r>
              <a:rPr lang="en-US" sz="2000" baseline="-25000" dirty="0">
                <a:latin typeface="Cambria Math" pitchFamily="18" charset="0"/>
                <a:ea typeface="Cambria Math" pitchFamily="18" charset="0"/>
              </a:rPr>
              <a:t>1</a:t>
            </a:r>
            <a:r>
              <a:rPr lang="en-US" sz="2000" dirty="0">
                <a:latin typeface="Cambria Math" pitchFamily="18" charset="0"/>
                <a:ea typeface="Cambria Math" pitchFamily="18" charset="0"/>
              </a:rPr>
              <a:t>					= c</a:t>
            </a:r>
            <a:r>
              <a:rPr lang="en-US" sz="2000" baseline="-25000" dirty="0">
                <a:latin typeface="Cambria Math" pitchFamily="18" charset="0"/>
                <a:ea typeface="Cambria Math" pitchFamily="18" charset="0"/>
              </a:rPr>
              <a:t>1</a:t>
            </a:r>
            <a:endParaRPr lang="en-US" sz="2000" dirty="0">
              <a:latin typeface="Cambria Math" pitchFamily="18" charset="0"/>
              <a:ea typeface="Cambria Math" pitchFamily="18" charset="0"/>
            </a:endParaRPr>
          </a:p>
          <a:p>
            <a:pPr marL="274320" lvl="1" indent="0">
              <a:buNone/>
            </a:pPr>
            <a:r>
              <a:rPr lang="en-US" sz="2000" dirty="0">
                <a:latin typeface="Cambria Math" pitchFamily="18" charset="0"/>
                <a:ea typeface="Cambria Math" pitchFamily="18" charset="0"/>
              </a:rPr>
              <a:t>T(2)	= 2 T(1) + 2				= 2c</a:t>
            </a:r>
            <a:r>
              <a:rPr lang="en-US" sz="2000" baseline="-25000" dirty="0">
                <a:latin typeface="Cambria Math" pitchFamily="18" charset="0"/>
                <a:ea typeface="Cambria Math" pitchFamily="18" charset="0"/>
              </a:rPr>
              <a:t>1</a:t>
            </a:r>
            <a:r>
              <a:rPr lang="en-US" sz="2000" dirty="0">
                <a:latin typeface="Cambria Math" pitchFamily="18" charset="0"/>
                <a:ea typeface="Cambria Math" pitchFamily="18" charset="0"/>
              </a:rPr>
              <a:t> + 2</a:t>
            </a:r>
          </a:p>
          <a:p>
            <a:pPr marL="274320" lvl="1" indent="0">
              <a:buNone/>
            </a:pPr>
            <a:r>
              <a:rPr lang="en-US" sz="2000" dirty="0">
                <a:latin typeface="Cambria Math" pitchFamily="18" charset="0"/>
                <a:ea typeface="Cambria Math" pitchFamily="18" charset="0"/>
              </a:rPr>
              <a:t>T(4)	= 2 T(2) + 4	= 2(2c</a:t>
            </a:r>
            <a:r>
              <a:rPr lang="en-US" sz="2000" baseline="-25000" dirty="0">
                <a:latin typeface="Cambria Math" pitchFamily="18" charset="0"/>
                <a:ea typeface="Cambria Math" pitchFamily="18" charset="0"/>
              </a:rPr>
              <a:t>1</a:t>
            </a:r>
            <a:r>
              <a:rPr lang="en-US" sz="2000" dirty="0">
                <a:latin typeface="Cambria Math" pitchFamily="18" charset="0"/>
                <a:ea typeface="Cambria Math" pitchFamily="18" charset="0"/>
              </a:rPr>
              <a:t> + 2) + 4 	= 4c</a:t>
            </a:r>
            <a:r>
              <a:rPr lang="en-US" sz="2000" baseline="-25000" dirty="0">
                <a:latin typeface="Cambria Math" pitchFamily="18" charset="0"/>
                <a:ea typeface="Cambria Math" pitchFamily="18" charset="0"/>
              </a:rPr>
              <a:t>1</a:t>
            </a:r>
            <a:r>
              <a:rPr lang="en-US" sz="2000" dirty="0">
                <a:latin typeface="Cambria Math" pitchFamily="18" charset="0"/>
                <a:ea typeface="Cambria Math" pitchFamily="18" charset="0"/>
              </a:rPr>
              <a:t> + 8</a:t>
            </a:r>
          </a:p>
          <a:p>
            <a:pPr marL="274320" lvl="1" indent="0">
              <a:buNone/>
            </a:pPr>
            <a:r>
              <a:rPr lang="en-US" sz="2000" dirty="0">
                <a:latin typeface="Cambria Math" pitchFamily="18" charset="0"/>
                <a:ea typeface="Cambria Math" pitchFamily="18" charset="0"/>
              </a:rPr>
              <a:t>T(8)	= 2 T(4) + 8 	= 2(4c</a:t>
            </a:r>
            <a:r>
              <a:rPr lang="en-US" sz="2000" baseline="-25000" dirty="0">
                <a:latin typeface="Cambria Math" pitchFamily="18" charset="0"/>
                <a:ea typeface="Cambria Math" pitchFamily="18" charset="0"/>
              </a:rPr>
              <a:t>1</a:t>
            </a:r>
            <a:r>
              <a:rPr lang="en-US" sz="2000" dirty="0">
                <a:latin typeface="Cambria Math" pitchFamily="18" charset="0"/>
                <a:ea typeface="Cambria Math" pitchFamily="18" charset="0"/>
              </a:rPr>
              <a:t> + 8) + 8		= 8c</a:t>
            </a:r>
            <a:r>
              <a:rPr lang="en-US" sz="2000" baseline="-25000" dirty="0">
                <a:latin typeface="Cambria Math" pitchFamily="18" charset="0"/>
                <a:ea typeface="Cambria Math" pitchFamily="18" charset="0"/>
              </a:rPr>
              <a:t>1</a:t>
            </a:r>
            <a:r>
              <a:rPr lang="en-US" sz="2000" dirty="0">
                <a:latin typeface="Cambria Math" pitchFamily="18" charset="0"/>
                <a:ea typeface="Cambria Math" pitchFamily="18" charset="0"/>
              </a:rPr>
              <a:t> + 24</a:t>
            </a:r>
          </a:p>
          <a:p>
            <a:pPr marL="274320" lvl="1" indent="0">
              <a:buNone/>
            </a:pPr>
            <a:r>
              <a:rPr lang="en-US" sz="2000" dirty="0">
                <a:latin typeface="Cambria Math" pitchFamily="18" charset="0"/>
                <a:ea typeface="Cambria Math" pitchFamily="18" charset="0"/>
              </a:rPr>
              <a:t>T(16)= 2 T(8) + 16	= 2(8c</a:t>
            </a:r>
            <a:r>
              <a:rPr lang="en-US" sz="2000" baseline="-25000" dirty="0">
                <a:latin typeface="Cambria Math" pitchFamily="18" charset="0"/>
                <a:ea typeface="Cambria Math" pitchFamily="18" charset="0"/>
              </a:rPr>
              <a:t>1</a:t>
            </a:r>
            <a:r>
              <a:rPr lang="en-US" sz="2000" dirty="0">
                <a:latin typeface="Cambria Math" pitchFamily="18" charset="0"/>
                <a:ea typeface="Cambria Math" pitchFamily="18" charset="0"/>
              </a:rPr>
              <a:t> + 24) + 16	= 16c</a:t>
            </a:r>
            <a:r>
              <a:rPr lang="en-US" sz="2000" baseline="-25000" dirty="0">
                <a:latin typeface="Cambria Math" pitchFamily="18" charset="0"/>
                <a:ea typeface="Cambria Math" pitchFamily="18" charset="0"/>
              </a:rPr>
              <a:t>1</a:t>
            </a:r>
            <a:r>
              <a:rPr lang="en-US" sz="2000" dirty="0">
                <a:latin typeface="Cambria Math" pitchFamily="18" charset="0"/>
                <a:ea typeface="Cambria Math" pitchFamily="18" charset="0"/>
              </a:rPr>
              <a:t> + 64</a:t>
            </a:r>
            <a:endParaRPr lang="en-US" sz="3600" dirty="0">
              <a:latin typeface="Cambria Math" pitchFamily="18" charset="0"/>
              <a:ea typeface="Cambria Math" pitchFamily="18" charset="0"/>
            </a:endParaRPr>
          </a:p>
          <a:p>
            <a:pPr marL="274320" lvl="1" indent="0">
              <a:buNone/>
            </a:pPr>
            <a:r>
              <a:rPr lang="en-US" sz="2000" dirty="0">
                <a:latin typeface="Cambria Math" pitchFamily="18" charset="0"/>
                <a:ea typeface="Cambria Math" pitchFamily="18" charset="0"/>
              </a:rPr>
              <a:t>T(n)					       	= nc</a:t>
            </a:r>
            <a:r>
              <a:rPr lang="en-US" sz="2000" baseline="-25000" dirty="0">
                <a:latin typeface="Cambria Math" pitchFamily="18" charset="0"/>
                <a:ea typeface="Cambria Math" pitchFamily="18" charset="0"/>
              </a:rPr>
              <a:t>1</a:t>
            </a:r>
            <a:r>
              <a:rPr lang="en-US" sz="2000" dirty="0">
                <a:latin typeface="Cambria Math" pitchFamily="18" charset="0"/>
                <a:ea typeface="Cambria Math" pitchFamily="18" charset="0"/>
              </a:rPr>
              <a:t> + n log n</a:t>
            </a:r>
          </a:p>
          <a:p>
            <a:pPr marL="274320" lvl="1" indent="0">
              <a:buNone/>
            </a:pPr>
            <a:r>
              <a:rPr lang="en-US" sz="2000" dirty="0">
                <a:latin typeface="Cambria Math" pitchFamily="18" charset="0"/>
                <a:ea typeface="Cambria Math" pitchFamily="18" charset="0"/>
              </a:rPr>
              <a:t>						= </a:t>
            </a:r>
            <a:r>
              <a:rPr lang="en-US" sz="2000" b="1" dirty="0">
                <a:latin typeface="Cambria Math" pitchFamily="18" charset="0"/>
                <a:ea typeface="Cambria Math" pitchFamily="18" charset="0"/>
              </a:rPr>
              <a:t>O(n log n)</a:t>
            </a:r>
            <a:endParaRPr lang="en-US" sz="1600" b="1" dirty="0">
              <a:latin typeface="Cambria Math" pitchFamily="18" charset="0"/>
              <a:ea typeface="Cambria Math" pitchFamily="18" charset="0"/>
            </a:endParaRPr>
          </a:p>
        </p:txBody>
      </p:sp>
      <p:sp>
        <p:nvSpPr>
          <p:cNvPr id="4" name="TextBox 3"/>
          <p:cNvSpPr txBox="1"/>
          <p:nvPr/>
        </p:nvSpPr>
        <p:spPr bwMode="auto">
          <a:xfrm>
            <a:off x="6372200" y="6597352"/>
            <a:ext cx="99257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Merge Sort</a:t>
            </a:r>
          </a:p>
        </p:txBody>
      </p:sp>
    </p:spTree>
    <p:extLst>
      <p:ext uri="{BB962C8B-B14F-4D97-AF65-F5344CB8AC3E}">
        <p14:creationId xmlns:p14="http://schemas.microsoft.com/office/powerpoint/2010/main" val="3319145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Merge Sort</a:t>
            </a:r>
          </a:p>
        </p:txBody>
      </p:sp>
      <p:sp>
        <p:nvSpPr>
          <p:cNvPr id="3" name="Content Placeholder 2"/>
          <p:cNvSpPr>
            <a:spLocks noGrp="1"/>
          </p:cNvSpPr>
          <p:nvPr>
            <p:ph idx="1"/>
          </p:nvPr>
        </p:nvSpPr>
        <p:spPr/>
        <p:txBody>
          <a:bodyPr>
            <a:normAutofit/>
          </a:bodyPr>
          <a:lstStyle/>
          <a:p>
            <a:r>
              <a:rPr lang="en-US" sz="2400" dirty="0"/>
              <a:t>To understand why merge sort is </a:t>
            </a:r>
            <a:r>
              <a:rPr lang="en-US" sz="2400" dirty="0">
                <a:latin typeface="Cambria Math" pitchFamily="18" charset="0"/>
                <a:ea typeface="Cambria Math" pitchFamily="18" charset="0"/>
              </a:rPr>
              <a:t>O(n log n), </a:t>
            </a:r>
            <a:r>
              <a:rPr lang="en-US" sz="2400" dirty="0">
                <a:ea typeface="Cambria Math" pitchFamily="18" charset="0"/>
              </a:rPr>
              <a:t>notice that t</a:t>
            </a:r>
            <a:r>
              <a:rPr lang="en-US" sz="2400" dirty="0"/>
              <a:t>he </a:t>
            </a:r>
            <a:r>
              <a:rPr lang="en-US" sz="2400" b="1" dirty="0"/>
              <a:t>height </a:t>
            </a:r>
            <a:r>
              <a:rPr lang="en-US" sz="2400" b="1" dirty="0">
                <a:latin typeface="Cambria Math" pitchFamily="18" charset="0"/>
                <a:ea typeface="Cambria Math" pitchFamily="18" charset="0"/>
              </a:rPr>
              <a:t>h </a:t>
            </a:r>
            <a:r>
              <a:rPr lang="en-US" sz="2400" b="1" dirty="0"/>
              <a:t>of the merge sort tree is </a:t>
            </a:r>
            <a:r>
              <a:rPr lang="en-US" sz="2400" b="1" dirty="0">
                <a:latin typeface="Cambria Math" pitchFamily="18" charset="0"/>
                <a:ea typeface="Cambria Math" pitchFamily="18" charset="0"/>
              </a:rPr>
              <a:t>O(log n)</a:t>
            </a:r>
            <a:r>
              <a:rPr lang="en-US" sz="2400" dirty="0">
                <a:latin typeface="Cambria Math" pitchFamily="18" charset="0"/>
                <a:ea typeface="Cambria Math" pitchFamily="18" charset="0"/>
              </a:rPr>
              <a:t> </a:t>
            </a:r>
            <a:r>
              <a:rPr lang="en-US" sz="2400" dirty="0">
                <a:ea typeface="Cambria Math" pitchFamily="18" charset="0"/>
              </a:rPr>
              <a:t>since it forms a perfect binary tree</a:t>
            </a:r>
          </a:p>
          <a:p>
            <a:r>
              <a:rPr lang="en-US" sz="2400" dirty="0"/>
              <a:t>Overall amount of work done </a:t>
            </a:r>
            <a:r>
              <a:rPr lang="en-US" sz="2400" b="1" dirty="0"/>
              <a:t>at each depth </a:t>
            </a:r>
            <a:r>
              <a:rPr lang="en-US" sz="2400" b="1" dirty="0">
                <a:latin typeface="Cambria Math" pitchFamily="18" charset="0"/>
                <a:ea typeface="Cambria Math" pitchFamily="18" charset="0"/>
              </a:rPr>
              <a:t>k</a:t>
            </a:r>
            <a:r>
              <a:rPr lang="en-US" sz="2400" b="1" i="1" dirty="0">
                <a:latin typeface="Times New Roman" pitchFamily="18" charset="0"/>
              </a:rPr>
              <a:t> </a:t>
            </a:r>
            <a:r>
              <a:rPr lang="en-US" sz="2400" b="1" dirty="0"/>
              <a:t>is </a:t>
            </a:r>
            <a:r>
              <a:rPr lang="en-US" sz="2400" b="1" dirty="0">
                <a:latin typeface="Cambria Math" pitchFamily="18" charset="0"/>
                <a:ea typeface="Cambria Math" pitchFamily="18" charset="0"/>
              </a:rPr>
              <a:t>O(n)</a:t>
            </a:r>
            <a:r>
              <a:rPr lang="en-US" sz="2400" b="1" dirty="0">
                <a:ea typeface="Cambria Math" pitchFamily="18" charset="0"/>
              </a:rPr>
              <a:t> </a:t>
            </a:r>
            <a:r>
              <a:rPr lang="en-US" sz="2400" dirty="0">
                <a:ea typeface="Cambria Math" pitchFamily="18" charset="0"/>
              </a:rPr>
              <a:t>to </a:t>
            </a:r>
            <a:r>
              <a:rPr lang="en-US" sz="2400" dirty="0"/>
              <a:t>partition and merge </a:t>
            </a:r>
            <a:r>
              <a:rPr lang="en-US" sz="2400" dirty="0">
                <a:latin typeface="Cambria Math" pitchFamily="18" charset="0"/>
                <a:ea typeface="Cambria Math" pitchFamily="18" charset="0"/>
              </a:rPr>
              <a:t>2</a:t>
            </a:r>
            <a:r>
              <a:rPr lang="en-US" sz="2400" b="1" baseline="30000" dirty="0">
                <a:latin typeface="Cambria Math" pitchFamily="18" charset="0"/>
                <a:ea typeface="Cambria Math" pitchFamily="18" charset="0"/>
              </a:rPr>
              <a:t>k</a:t>
            </a:r>
            <a:r>
              <a:rPr lang="en-US" sz="2400" dirty="0"/>
              <a:t> sequences of size </a:t>
            </a:r>
            <a:r>
              <a:rPr lang="en-US" sz="2400" dirty="0">
                <a:latin typeface="Cambria Math" pitchFamily="18" charset="0"/>
                <a:ea typeface="Cambria Math" pitchFamily="18" charset="0"/>
              </a:rPr>
              <a:t>n/2</a:t>
            </a:r>
            <a:r>
              <a:rPr lang="en-US" sz="2400" baseline="30000" dirty="0">
                <a:latin typeface="Cambria Math" pitchFamily="18" charset="0"/>
                <a:ea typeface="Cambria Math" pitchFamily="18" charset="0"/>
              </a:rPr>
              <a:t>k</a:t>
            </a:r>
            <a:endParaRPr lang="en-US" sz="2400" dirty="0">
              <a:latin typeface="Cambria Math" pitchFamily="18" charset="0"/>
              <a:ea typeface="Cambria Math" pitchFamily="18" charset="0"/>
            </a:endParaRPr>
          </a:p>
        </p:txBody>
      </p:sp>
      <p:cxnSp>
        <p:nvCxnSpPr>
          <p:cNvPr id="7" name="AutoShape 4"/>
          <p:cNvCxnSpPr>
            <a:cxnSpLocks noChangeShapeType="1"/>
            <a:stCxn id="34" idx="0"/>
            <a:endCxn id="13" idx="2"/>
          </p:cNvCxnSpPr>
          <p:nvPr/>
        </p:nvCxnSpPr>
        <p:spPr bwMode="auto">
          <a:xfrm flipV="1">
            <a:off x="4335549" y="5047783"/>
            <a:ext cx="650002" cy="321266"/>
          </a:xfrm>
          <a:prstGeom prst="straightConnector1">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 name="AutoShape 5"/>
          <p:cNvCxnSpPr>
            <a:cxnSpLocks noChangeShapeType="1"/>
            <a:stCxn id="35" idx="0"/>
            <a:endCxn id="13" idx="2"/>
          </p:cNvCxnSpPr>
          <p:nvPr/>
        </p:nvCxnSpPr>
        <p:spPr bwMode="auto">
          <a:xfrm flipH="1" flipV="1">
            <a:off x="4985550" y="5047783"/>
            <a:ext cx="649036" cy="321266"/>
          </a:xfrm>
          <a:prstGeom prst="straightConnector1">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 name="AutoShape 6"/>
          <p:cNvCxnSpPr>
            <a:cxnSpLocks noChangeShapeType="1"/>
            <a:stCxn id="26" idx="0"/>
            <a:endCxn id="34" idx="2"/>
          </p:cNvCxnSpPr>
          <p:nvPr/>
        </p:nvCxnSpPr>
        <p:spPr bwMode="auto">
          <a:xfrm flipV="1">
            <a:off x="4051596" y="5598282"/>
            <a:ext cx="283953" cy="726318"/>
          </a:xfrm>
          <a:prstGeom prst="straightConnector1">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0" name="AutoShape 7"/>
          <p:cNvCxnSpPr>
            <a:cxnSpLocks noChangeShapeType="1"/>
            <a:stCxn id="28" idx="0"/>
            <a:endCxn id="35" idx="2"/>
          </p:cNvCxnSpPr>
          <p:nvPr/>
        </p:nvCxnSpPr>
        <p:spPr bwMode="auto">
          <a:xfrm flipV="1">
            <a:off x="5342424" y="5598282"/>
            <a:ext cx="292162" cy="726318"/>
          </a:xfrm>
          <a:prstGeom prst="straightConnector1">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 name="AutoShape 8"/>
          <p:cNvCxnSpPr>
            <a:cxnSpLocks noChangeShapeType="1"/>
            <a:stCxn id="34" idx="2"/>
            <a:endCxn id="27" idx="0"/>
          </p:cNvCxnSpPr>
          <p:nvPr/>
        </p:nvCxnSpPr>
        <p:spPr bwMode="auto">
          <a:xfrm>
            <a:off x="4335549" y="5598282"/>
            <a:ext cx="308581" cy="726318"/>
          </a:xfrm>
          <a:prstGeom prst="straightConnector1">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 name="AutoShape 9"/>
          <p:cNvCxnSpPr>
            <a:cxnSpLocks noChangeShapeType="1"/>
            <a:stCxn id="35" idx="2"/>
            <a:endCxn id="29" idx="0"/>
          </p:cNvCxnSpPr>
          <p:nvPr/>
        </p:nvCxnSpPr>
        <p:spPr bwMode="auto">
          <a:xfrm>
            <a:off x="5634586" y="5598282"/>
            <a:ext cx="306651" cy="726318"/>
          </a:xfrm>
          <a:prstGeom prst="straightConnector1">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 name="AutoShape 10"/>
          <p:cNvSpPr>
            <a:spLocks noChangeArrowheads="1"/>
          </p:cNvSpPr>
          <p:nvPr/>
        </p:nvSpPr>
        <p:spPr bwMode="auto">
          <a:xfrm>
            <a:off x="4206128" y="4818551"/>
            <a:ext cx="1558845" cy="229232"/>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a:solidFill>
                <a:schemeClr val="accent1"/>
              </a:solidFill>
            </a:endParaRPr>
          </a:p>
        </p:txBody>
      </p:sp>
      <p:sp>
        <p:nvSpPr>
          <p:cNvPr id="14" name="AutoShape 11"/>
          <p:cNvSpPr>
            <a:spLocks noChangeArrowheads="1"/>
          </p:cNvSpPr>
          <p:nvPr/>
        </p:nvSpPr>
        <p:spPr bwMode="auto">
          <a:xfrm>
            <a:off x="6894990" y="4818551"/>
            <a:ext cx="1558845" cy="229232"/>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a:solidFill>
                <a:schemeClr val="accent1"/>
              </a:solidFill>
            </a:endParaRPr>
          </a:p>
        </p:txBody>
      </p:sp>
      <p:grpSp>
        <p:nvGrpSpPr>
          <p:cNvPr id="15" name="Group 12"/>
          <p:cNvGrpSpPr>
            <a:grpSpLocks/>
          </p:cNvGrpSpPr>
          <p:nvPr/>
        </p:nvGrpSpPr>
        <p:grpSpPr bwMode="auto">
          <a:xfrm>
            <a:off x="3913482" y="5369050"/>
            <a:ext cx="4864870" cy="229232"/>
            <a:chOff x="468" y="3168"/>
            <a:chExt cx="5037" cy="269"/>
          </a:xfrm>
        </p:grpSpPr>
        <p:sp>
          <p:nvSpPr>
            <p:cNvPr id="34" name="AutoShape 13"/>
            <p:cNvSpPr>
              <a:spLocks noChangeArrowheads="1"/>
            </p:cNvSpPr>
            <p:nvPr/>
          </p:nvSpPr>
          <p:spPr bwMode="auto">
            <a:xfrm>
              <a:off x="468" y="3168"/>
              <a:ext cx="874" cy="269"/>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a:solidFill>
                  <a:schemeClr val="accent1"/>
                </a:solidFill>
              </a:endParaRPr>
            </a:p>
          </p:txBody>
        </p:sp>
        <p:sp>
          <p:nvSpPr>
            <p:cNvPr id="35" name="AutoShape 14"/>
            <p:cNvSpPr>
              <a:spLocks noChangeArrowheads="1"/>
            </p:cNvSpPr>
            <p:nvPr/>
          </p:nvSpPr>
          <p:spPr bwMode="auto">
            <a:xfrm>
              <a:off x="1779" y="3168"/>
              <a:ext cx="942" cy="269"/>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a:solidFill>
                  <a:schemeClr val="accent1"/>
                </a:solidFill>
              </a:endParaRPr>
            </a:p>
          </p:txBody>
        </p:sp>
        <p:sp>
          <p:nvSpPr>
            <p:cNvPr id="36" name="AutoShape 15"/>
            <p:cNvSpPr>
              <a:spLocks noChangeArrowheads="1"/>
            </p:cNvSpPr>
            <p:nvPr/>
          </p:nvSpPr>
          <p:spPr bwMode="auto">
            <a:xfrm>
              <a:off x="3252" y="3168"/>
              <a:ext cx="874" cy="269"/>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a:solidFill>
                  <a:schemeClr val="accent1"/>
                </a:solidFill>
              </a:endParaRPr>
            </a:p>
          </p:txBody>
        </p:sp>
        <p:sp>
          <p:nvSpPr>
            <p:cNvPr id="37" name="AutoShape 16"/>
            <p:cNvSpPr>
              <a:spLocks noChangeArrowheads="1"/>
            </p:cNvSpPr>
            <p:nvPr/>
          </p:nvSpPr>
          <p:spPr bwMode="auto">
            <a:xfrm>
              <a:off x="4563" y="3168"/>
              <a:ext cx="942" cy="269"/>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a:solidFill>
                  <a:schemeClr val="accent1"/>
                </a:solidFill>
              </a:endParaRPr>
            </a:p>
          </p:txBody>
        </p:sp>
      </p:grpSp>
      <p:grpSp>
        <p:nvGrpSpPr>
          <p:cNvPr id="16" name="Group 17"/>
          <p:cNvGrpSpPr>
            <a:grpSpLocks/>
          </p:cNvGrpSpPr>
          <p:nvPr/>
        </p:nvGrpSpPr>
        <p:grpSpPr bwMode="auto">
          <a:xfrm>
            <a:off x="3832353" y="6324600"/>
            <a:ext cx="5006847" cy="229232"/>
            <a:chOff x="384" y="3571"/>
            <a:chExt cx="5184" cy="269"/>
          </a:xfrm>
        </p:grpSpPr>
        <p:sp>
          <p:nvSpPr>
            <p:cNvPr id="26" name="AutoShape 18"/>
            <p:cNvSpPr>
              <a:spLocks noChangeArrowheads="1"/>
            </p:cNvSpPr>
            <p:nvPr/>
          </p:nvSpPr>
          <p:spPr bwMode="auto">
            <a:xfrm>
              <a:off x="384" y="3571"/>
              <a:ext cx="454" cy="269"/>
            </a:xfrm>
            <a:prstGeom prst="roundRect">
              <a:avLst>
                <a:gd name="adj" fmla="val 16667"/>
              </a:avLst>
            </a:prstGeom>
            <a:no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a:solidFill>
                  <a:schemeClr val="folHlink"/>
                </a:solidFill>
              </a:endParaRPr>
            </a:p>
          </p:txBody>
        </p:sp>
        <p:sp>
          <p:nvSpPr>
            <p:cNvPr id="27" name="AutoShape 19"/>
            <p:cNvSpPr>
              <a:spLocks noChangeArrowheads="1"/>
            </p:cNvSpPr>
            <p:nvPr/>
          </p:nvSpPr>
          <p:spPr bwMode="auto">
            <a:xfrm>
              <a:off x="1006" y="3571"/>
              <a:ext cx="437" cy="269"/>
            </a:xfrm>
            <a:prstGeom prst="roundRect">
              <a:avLst>
                <a:gd name="adj" fmla="val 16667"/>
              </a:avLst>
            </a:prstGeom>
            <a:no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a:solidFill>
                  <a:schemeClr val="folHlink"/>
                </a:solidFill>
              </a:endParaRPr>
            </a:p>
          </p:txBody>
        </p:sp>
        <p:sp>
          <p:nvSpPr>
            <p:cNvPr id="28" name="AutoShape 20"/>
            <p:cNvSpPr>
              <a:spLocks noChangeArrowheads="1"/>
            </p:cNvSpPr>
            <p:nvPr/>
          </p:nvSpPr>
          <p:spPr bwMode="auto">
            <a:xfrm>
              <a:off x="1725" y="3571"/>
              <a:ext cx="445" cy="269"/>
            </a:xfrm>
            <a:prstGeom prst="roundRect">
              <a:avLst>
                <a:gd name="adj" fmla="val 16667"/>
              </a:avLst>
            </a:prstGeom>
            <a:no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a:solidFill>
                  <a:schemeClr val="folHlink"/>
                </a:solidFill>
              </a:endParaRPr>
            </a:p>
          </p:txBody>
        </p:sp>
        <p:sp>
          <p:nvSpPr>
            <p:cNvPr id="29" name="AutoShape 21"/>
            <p:cNvSpPr>
              <a:spLocks noChangeArrowheads="1"/>
            </p:cNvSpPr>
            <p:nvPr/>
          </p:nvSpPr>
          <p:spPr bwMode="auto">
            <a:xfrm>
              <a:off x="2351" y="3571"/>
              <a:ext cx="433" cy="269"/>
            </a:xfrm>
            <a:prstGeom prst="roundRect">
              <a:avLst>
                <a:gd name="adj" fmla="val 16667"/>
              </a:avLst>
            </a:prstGeom>
            <a:no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a:solidFill>
                  <a:schemeClr val="folHlink"/>
                </a:solidFill>
              </a:endParaRPr>
            </a:p>
          </p:txBody>
        </p:sp>
        <p:sp>
          <p:nvSpPr>
            <p:cNvPr id="30" name="AutoShape 22"/>
            <p:cNvSpPr>
              <a:spLocks noChangeArrowheads="1"/>
            </p:cNvSpPr>
            <p:nvPr/>
          </p:nvSpPr>
          <p:spPr bwMode="auto">
            <a:xfrm>
              <a:off x="3168" y="3571"/>
              <a:ext cx="454" cy="269"/>
            </a:xfrm>
            <a:prstGeom prst="roundRect">
              <a:avLst>
                <a:gd name="adj" fmla="val 16667"/>
              </a:avLst>
            </a:prstGeom>
            <a:no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a:solidFill>
                  <a:schemeClr val="folHlink"/>
                </a:solidFill>
              </a:endParaRPr>
            </a:p>
          </p:txBody>
        </p:sp>
        <p:sp>
          <p:nvSpPr>
            <p:cNvPr id="31" name="AutoShape 23"/>
            <p:cNvSpPr>
              <a:spLocks noChangeArrowheads="1"/>
            </p:cNvSpPr>
            <p:nvPr/>
          </p:nvSpPr>
          <p:spPr bwMode="auto">
            <a:xfrm>
              <a:off x="3790" y="3571"/>
              <a:ext cx="437" cy="269"/>
            </a:xfrm>
            <a:prstGeom prst="roundRect">
              <a:avLst>
                <a:gd name="adj" fmla="val 16667"/>
              </a:avLst>
            </a:prstGeom>
            <a:no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a:solidFill>
                  <a:schemeClr val="folHlink"/>
                </a:solidFill>
              </a:endParaRPr>
            </a:p>
          </p:txBody>
        </p:sp>
        <p:sp>
          <p:nvSpPr>
            <p:cNvPr id="32" name="AutoShape 24"/>
            <p:cNvSpPr>
              <a:spLocks noChangeArrowheads="1"/>
            </p:cNvSpPr>
            <p:nvPr/>
          </p:nvSpPr>
          <p:spPr bwMode="auto">
            <a:xfrm>
              <a:off x="4509" y="3571"/>
              <a:ext cx="445" cy="269"/>
            </a:xfrm>
            <a:prstGeom prst="roundRect">
              <a:avLst>
                <a:gd name="adj" fmla="val 16667"/>
              </a:avLst>
            </a:prstGeom>
            <a:no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a:solidFill>
                  <a:schemeClr val="folHlink"/>
                </a:solidFill>
              </a:endParaRPr>
            </a:p>
          </p:txBody>
        </p:sp>
        <p:sp>
          <p:nvSpPr>
            <p:cNvPr id="33" name="AutoShape 25"/>
            <p:cNvSpPr>
              <a:spLocks noChangeArrowheads="1"/>
            </p:cNvSpPr>
            <p:nvPr/>
          </p:nvSpPr>
          <p:spPr bwMode="auto">
            <a:xfrm>
              <a:off x="5135" y="3571"/>
              <a:ext cx="433" cy="269"/>
            </a:xfrm>
            <a:prstGeom prst="roundRect">
              <a:avLst>
                <a:gd name="adj" fmla="val 16667"/>
              </a:avLst>
            </a:prstGeom>
            <a:no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a:solidFill>
                  <a:schemeClr val="folHlink"/>
                </a:solidFill>
              </a:endParaRPr>
            </a:p>
          </p:txBody>
        </p:sp>
      </p:grpSp>
      <p:cxnSp>
        <p:nvCxnSpPr>
          <p:cNvPr id="17" name="AutoShape 26"/>
          <p:cNvCxnSpPr>
            <a:cxnSpLocks noChangeShapeType="1"/>
            <a:stCxn id="36" idx="0"/>
            <a:endCxn id="14" idx="2"/>
          </p:cNvCxnSpPr>
          <p:nvPr/>
        </p:nvCxnSpPr>
        <p:spPr bwMode="auto">
          <a:xfrm flipV="1">
            <a:off x="7024411" y="5047783"/>
            <a:ext cx="650002" cy="321266"/>
          </a:xfrm>
          <a:prstGeom prst="straightConnector1">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 name="AutoShape 27"/>
          <p:cNvCxnSpPr>
            <a:cxnSpLocks noChangeShapeType="1"/>
            <a:stCxn id="37" idx="0"/>
            <a:endCxn id="14" idx="2"/>
          </p:cNvCxnSpPr>
          <p:nvPr/>
        </p:nvCxnSpPr>
        <p:spPr bwMode="auto">
          <a:xfrm flipH="1" flipV="1">
            <a:off x="7674413" y="5047783"/>
            <a:ext cx="649036" cy="321266"/>
          </a:xfrm>
          <a:prstGeom prst="straightConnector1">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9" name="AutoShape 28"/>
          <p:cNvCxnSpPr>
            <a:cxnSpLocks noChangeShapeType="1"/>
            <a:stCxn id="30" idx="0"/>
            <a:endCxn id="36" idx="2"/>
          </p:cNvCxnSpPr>
          <p:nvPr/>
        </p:nvCxnSpPr>
        <p:spPr bwMode="auto">
          <a:xfrm flipV="1">
            <a:off x="6740458" y="5598282"/>
            <a:ext cx="283953" cy="726318"/>
          </a:xfrm>
          <a:prstGeom prst="straightConnector1">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 name="AutoShape 29"/>
          <p:cNvCxnSpPr>
            <a:cxnSpLocks noChangeShapeType="1"/>
            <a:stCxn id="32" idx="0"/>
            <a:endCxn id="37" idx="2"/>
          </p:cNvCxnSpPr>
          <p:nvPr/>
        </p:nvCxnSpPr>
        <p:spPr bwMode="auto">
          <a:xfrm flipV="1">
            <a:off x="8031286" y="5598282"/>
            <a:ext cx="292162" cy="726318"/>
          </a:xfrm>
          <a:prstGeom prst="straightConnector1">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1" name="AutoShape 30"/>
          <p:cNvCxnSpPr>
            <a:cxnSpLocks noChangeShapeType="1"/>
            <a:stCxn id="36" idx="2"/>
            <a:endCxn id="31" idx="0"/>
          </p:cNvCxnSpPr>
          <p:nvPr/>
        </p:nvCxnSpPr>
        <p:spPr bwMode="auto">
          <a:xfrm>
            <a:off x="7024411" y="5598282"/>
            <a:ext cx="308582" cy="726318"/>
          </a:xfrm>
          <a:prstGeom prst="straightConnector1">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2" name="AutoShape 31"/>
          <p:cNvCxnSpPr>
            <a:cxnSpLocks noChangeShapeType="1"/>
            <a:stCxn id="37" idx="2"/>
            <a:endCxn id="33" idx="0"/>
          </p:cNvCxnSpPr>
          <p:nvPr/>
        </p:nvCxnSpPr>
        <p:spPr bwMode="auto">
          <a:xfrm>
            <a:off x="8323448" y="5598282"/>
            <a:ext cx="306651" cy="726318"/>
          </a:xfrm>
          <a:prstGeom prst="straightConnector1">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3" name="AutoShape 32"/>
          <p:cNvSpPr>
            <a:spLocks noChangeArrowheads="1"/>
          </p:cNvSpPr>
          <p:nvPr/>
        </p:nvSpPr>
        <p:spPr bwMode="auto">
          <a:xfrm>
            <a:off x="4852266" y="4267200"/>
            <a:ext cx="2967020" cy="230937"/>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800">
              <a:solidFill>
                <a:schemeClr val="accent1"/>
              </a:solidFill>
            </a:endParaRPr>
          </a:p>
        </p:txBody>
      </p:sp>
      <p:cxnSp>
        <p:nvCxnSpPr>
          <p:cNvPr id="24" name="AutoShape 33"/>
          <p:cNvCxnSpPr>
            <a:cxnSpLocks noChangeShapeType="1"/>
            <a:stCxn id="13" idx="0"/>
            <a:endCxn id="23" idx="2"/>
          </p:cNvCxnSpPr>
          <p:nvPr/>
        </p:nvCxnSpPr>
        <p:spPr bwMode="auto">
          <a:xfrm flipV="1">
            <a:off x="4985550" y="4498137"/>
            <a:ext cx="1350226" cy="320414"/>
          </a:xfrm>
          <a:prstGeom prst="straightConnector1">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 name="AutoShape 34"/>
          <p:cNvCxnSpPr>
            <a:cxnSpLocks noChangeShapeType="1"/>
            <a:stCxn id="14" idx="0"/>
            <a:endCxn id="23" idx="2"/>
          </p:cNvCxnSpPr>
          <p:nvPr/>
        </p:nvCxnSpPr>
        <p:spPr bwMode="auto">
          <a:xfrm flipH="1" flipV="1">
            <a:off x="6335777" y="4498137"/>
            <a:ext cx="1338636" cy="320414"/>
          </a:xfrm>
          <a:prstGeom prst="straightConnector1">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aphicFrame>
        <p:nvGraphicFramePr>
          <p:cNvPr id="38" name="Group 165"/>
          <p:cNvGraphicFramePr>
            <a:graphicFrameLocks noGrp="1"/>
          </p:cNvGraphicFramePr>
          <p:nvPr>
            <p:extLst>
              <p:ext uri="{D42A27DB-BD31-4B8C-83A1-F6EECF244321}">
                <p14:modId xmlns:p14="http://schemas.microsoft.com/office/powerpoint/2010/main" val="1959016682"/>
              </p:ext>
            </p:extLst>
          </p:nvPr>
        </p:nvGraphicFramePr>
        <p:xfrm>
          <a:off x="251520" y="3356992"/>
          <a:ext cx="3451353" cy="2971800"/>
        </p:xfrm>
        <a:graphic>
          <a:graphicData uri="http://schemas.openxmlformats.org/drawingml/2006/table">
            <a:tbl>
              <a:tblPr firstRow="1" bandRow="1">
                <a:tableStyleId>{7E9639D4-E3E2-4D34-9284-5A2195B3D0D7}</a:tableStyleId>
              </a:tblPr>
              <a:tblGrid>
                <a:gridCol w="1042299">
                  <a:extLst>
                    <a:ext uri="{9D8B030D-6E8A-4147-A177-3AD203B41FA5}">
                      <a16:colId xmlns:a16="http://schemas.microsoft.com/office/drawing/2014/main" val="20000"/>
                    </a:ext>
                  </a:extLst>
                </a:gridCol>
                <a:gridCol w="1258603">
                  <a:extLst>
                    <a:ext uri="{9D8B030D-6E8A-4147-A177-3AD203B41FA5}">
                      <a16:colId xmlns:a16="http://schemas.microsoft.com/office/drawing/2014/main" val="20001"/>
                    </a:ext>
                  </a:extLst>
                </a:gridCol>
                <a:gridCol w="1150451">
                  <a:extLst>
                    <a:ext uri="{9D8B030D-6E8A-4147-A177-3AD203B41FA5}">
                      <a16:colId xmlns:a16="http://schemas.microsoft.com/office/drawing/2014/main" val="20002"/>
                    </a:ext>
                  </a:extLst>
                </a:gridCol>
              </a:tblGrid>
              <a:tr h="47705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u="none" strike="noStrike" cap="none" normalizeH="0" baseline="0" dirty="0">
                          <a:ln>
                            <a:noFill/>
                          </a:ln>
                          <a:effectLst/>
                        </a:rPr>
                        <a:t>depth</a:t>
                      </a:r>
                      <a:endParaRPr kumimoji="0" lang="en-US" sz="1800" b="0" i="0" u="none" strike="noStrike" cap="none" normalizeH="0" baseline="0" dirty="0">
                        <a:ln>
                          <a:noFill/>
                        </a:ln>
                        <a:solidFill>
                          <a:schemeClr val="tx1"/>
                        </a:solidFill>
                        <a:effectLst/>
                        <a:latin typeface="Tahoma"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u="none" strike="noStrike" cap="none" normalizeH="0" baseline="0" dirty="0">
                          <a:ln>
                            <a:noFill/>
                          </a:ln>
                          <a:effectLst/>
                        </a:rPr>
                        <a:t>sequences</a:t>
                      </a:r>
                      <a:endParaRPr kumimoji="0" lang="en-US" sz="1800" b="0" i="0" u="none" strike="noStrike" cap="none" normalizeH="0" baseline="0" dirty="0">
                        <a:ln>
                          <a:noFill/>
                        </a:ln>
                        <a:solidFill>
                          <a:schemeClr val="tx1"/>
                        </a:solidFill>
                        <a:effectLst/>
                        <a:latin typeface="Tahoma"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u="none" strike="noStrike" cap="none" normalizeH="0" baseline="0" dirty="0">
                          <a:ln>
                            <a:noFill/>
                          </a:ln>
                          <a:effectLst/>
                        </a:rPr>
                        <a:t>size</a:t>
                      </a:r>
                      <a:endParaRPr kumimoji="0" lang="en-US" sz="1800" b="0" i="0" u="none" strike="noStrike" cap="none" normalizeH="0" baseline="0" dirty="0">
                        <a:ln>
                          <a:noFill/>
                        </a:ln>
                        <a:solidFill>
                          <a:schemeClr val="tx1"/>
                        </a:solidFill>
                        <a:effectLst/>
                        <a:latin typeface="Tahoma" pitchFamily="34" charset="0"/>
                      </a:endParaRPr>
                    </a:p>
                  </a:txBody>
                  <a:tcPr marL="0" marR="0" marT="0" marB="0" anchor="ctr" horzOverflow="overflow"/>
                </a:tc>
                <a:extLst>
                  <a:ext uri="{0D108BD9-81ED-4DB2-BD59-A6C34878D82A}">
                    <a16:rowId xmlns:a16="http://schemas.microsoft.com/office/drawing/2014/main" val="10000"/>
                  </a:ext>
                </a:extLst>
              </a:tr>
              <a:tr h="49773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u="none" strike="noStrike" cap="none" normalizeH="0" baseline="0" dirty="0">
                          <a:ln>
                            <a:noFill/>
                          </a:ln>
                          <a:effectLst/>
                        </a:rPr>
                        <a:t>0</a:t>
                      </a:r>
                      <a:endParaRPr kumimoji="0" lang="en-US" sz="1800" b="0" i="0" u="none" strike="noStrike" cap="none" normalizeH="0" baseline="0" dirty="0">
                        <a:ln>
                          <a:noFill/>
                        </a:ln>
                        <a:solidFill>
                          <a:schemeClr val="tx1"/>
                        </a:solidFill>
                        <a:effectLst/>
                        <a:latin typeface="Cambria Math" pitchFamily="18" charset="0"/>
                        <a:ea typeface="Cambria Math" pitchFamily="18"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u="none" strike="noStrike" cap="none" normalizeH="0" baseline="0" dirty="0">
                          <a:ln>
                            <a:noFill/>
                          </a:ln>
                          <a:effectLst/>
                        </a:rPr>
                        <a:t>1</a:t>
                      </a:r>
                      <a:endParaRPr kumimoji="0" lang="en-US" sz="1800" b="0" i="0" u="none" strike="noStrike" cap="none" normalizeH="0" baseline="0" dirty="0">
                        <a:ln>
                          <a:noFill/>
                        </a:ln>
                        <a:solidFill>
                          <a:schemeClr val="tx1"/>
                        </a:solidFill>
                        <a:effectLst/>
                        <a:latin typeface="Cambria Math" pitchFamily="18" charset="0"/>
                        <a:ea typeface="Cambria Math" pitchFamily="18"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u="none" strike="noStrike" cap="none" normalizeH="0" baseline="0">
                          <a:ln>
                            <a:noFill/>
                          </a:ln>
                          <a:effectLst/>
                        </a:rPr>
                        <a:t>n</a:t>
                      </a:r>
                      <a:endParaRPr kumimoji="0" lang="en-US" sz="1800" b="0" i="1" u="none" strike="noStrike" cap="none" normalizeH="0" baseline="0">
                        <a:ln>
                          <a:noFill/>
                        </a:ln>
                        <a:solidFill>
                          <a:schemeClr val="tx1"/>
                        </a:solidFill>
                        <a:effectLst/>
                        <a:latin typeface="Cambria Math" pitchFamily="18" charset="0"/>
                        <a:ea typeface="Cambria Math" pitchFamily="18" charset="0"/>
                      </a:endParaRPr>
                    </a:p>
                  </a:txBody>
                  <a:tcPr marL="0" marR="0" marT="0" marB="0" anchor="ctr" horzOverflow="overflow"/>
                </a:tc>
                <a:extLst>
                  <a:ext uri="{0D108BD9-81ED-4DB2-BD59-A6C34878D82A}">
                    <a16:rowId xmlns:a16="http://schemas.microsoft.com/office/drawing/2014/main" val="10001"/>
                  </a:ext>
                </a:extLst>
              </a:tr>
              <a:tr h="50227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u="none" strike="noStrike" cap="none" normalizeH="0" baseline="0" dirty="0">
                          <a:ln>
                            <a:noFill/>
                          </a:ln>
                          <a:effectLst/>
                        </a:rPr>
                        <a:t>1</a:t>
                      </a:r>
                      <a:endParaRPr kumimoji="0" lang="en-US" sz="1800" b="0" i="0" u="none" strike="noStrike" cap="none" normalizeH="0" baseline="0" dirty="0">
                        <a:ln>
                          <a:noFill/>
                        </a:ln>
                        <a:solidFill>
                          <a:schemeClr val="tx1"/>
                        </a:solidFill>
                        <a:effectLst/>
                        <a:latin typeface="Cambria Math" pitchFamily="18" charset="0"/>
                        <a:ea typeface="Cambria Math" pitchFamily="18"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u="none" strike="noStrike" cap="none" normalizeH="0" baseline="0" dirty="0">
                          <a:ln>
                            <a:noFill/>
                          </a:ln>
                          <a:effectLst/>
                        </a:rPr>
                        <a:t>2</a:t>
                      </a:r>
                      <a:endParaRPr kumimoji="0" lang="en-US" sz="1800" b="0" i="0" u="none" strike="noStrike" cap="none" normalizeH="0" baseline="0" dirty="0">
                        <a:ln>
                          <a:noFill/>
                        </a:ln>
                        <a:solidFill>
                          <a:schemeClr val="tx1"/>
                        </a:solidFill>
                        <a:effectLst/>
                        <a:latin typeface="Cambria Math" pitchFamily="18" charset="0"/>
                        <a:ea typeface="Cambria Math" pitchFamily="18"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u="none" strike="noStrike" cap="none" normalizeH="0" baseline="0" dirty="0">
                          <a:ln>
                            <a:noFill/>
                          </a:ln>
                          <a:effectLst/>
                        </a:rPr>
                        <a:t>n/2</a:t>
                      </a:r>
                      <a:endParaRPr kumimoji="0" lang="en-US" sz="1800" b="0" i="1" u="none" strike="noStrike" cap="none" normalizeH="0" baseline="30000" dirty="0">
                        <a:ln>
                          <a:noFill/>
                        </a:ln>
                        <a:solidFill>
                          <a:schemeClr val="tx1"/>
                        </a:solidFill>
                        <a:effectLst/>
                        <a:latin typeface="Cambria Math" pitchFamily="18" charset="0"/>
                        <a:ea typeface="Cambria Math" pitchFamily="18" charset="0"/>
                      </a:endParaRPr>
                    </a:p>
                  </a:txBody>
                  <a:tcPr marL="0" marR="0" marT="0" marB="0" anchor="ctr" horzOverflow="overflow"/>
                </a:tc>
                <a:extLst>
                  <a:ext uri="{0D108BD9-81ED-4DB2-BD59-A6C34878D82A}">
                    <a16:rowId xmlns:a16="http://schemas.microsoft.com/office/drawing/2014/main" val="10002"/>
                  </a:ext>
                </a:extLst>
              </a:tr>
              <a:tr h="497739">
                <a:tc>
                  <a:txBody>
                    <a:bodyPr/>
                    <a:lstStyle/>
                    <a:p>
                      <a:pPr algn="ctr"/>
                      <a:r>
                        <a:rPr lang="en-US" sz="1800" kern="1200" dirty="0">
                          <a:effectLst/>
                        </a:rPr>
                        <a:t>2</a:t>
                      </a:r>
                      <a:endParaRPr lang="en-US" sz="1800" b="0" i="0" kern="1200" dirty="0">
                        <a:solidFill>
                          <a:schemeClr val="tx1"/>
                        </a:solidFill>
                        <a:effectLst/>
                        <a:latin typeface="Cambria Math" pitchFamily="18" charset="0"/>
                        <a:ea typeface="Cambria Math" pitchFamily="18" charset="0"/>
                        <a:cs typeface="+mn-cs"/>
                      </a:endParaRPr>
                    </a:p>
                  </a:txBody>
                  <a:tcPr marL="0" marR="0" marT="0" marB="0" anchor="ctr" horzOverflow="overflow"/>
                </a:tc>
                <a:tc>
                  <a:txBody>
                    <a:bodyPr/>
                    <a:lstStyle/>
                    <a:p>
                      <a:pPr algn="ctr"/>
                      <a:r>
                        <a:rPr lang="en-US" dirty="0">
                          <a:effectLst/>
                        </a:rPr>
                        <a:t>4</a:t>
                      </a:r>
                      <a:endParaRPr lang="en-US" b="0" i="0" dirty="0">
                        <a:solidFill>
                          <a:srgbClr val="000000"/>
                        </a:solidFill>
                        <a:effectLst/>
                        <a:latin typeface="Cambria Math" pitchFamily="18" charset="0"/>
                        <a:ea typeface="Cambria Math" pitchFamily="18" charset="0"/>
                      </a:endParaRPr>
                    </a:p>
                  </a:txBody>
                  <a:tcPr marL="0" marR="0" marT="0" marB="0" anchor="ctr" horzOverflow="overflow"/>
                </a:tc>
                <a:tc>
                  <a:txBody>
                    <a:bodyPr/>
                    <a:lstStyle/>
                    <a:p>
                      <a:pPr algn="ctr"/>
                      <a:r>
                        <a:rPr lang="en-US" dirty="0">
                          <a:effectLst/>
                        </a:rPr>
                        <a:t>n/4</a:t>
                      </a:r>
                      <a:endParaRPr lang="en-US" b="0" i="0" dirty="0">
                        <a:solidFill>
                          <a:srgbClr val="000000"/>
                        </a:solidFill>
                        <a:effectLst/>
                        <a:latin typeface="Cambria Math" pitchFamily="18" charset="0"/>
                        <a:ea typeface="Cambria Math" pitchFamily="18" charset="0"/>
                      </a:endParaRPr>
                    </a:p>
                  </a:txBody>
                  <a:tcPr marL="0" marR="0" marT="0" marB="0" anchor="ctr" horzOverflow="overflow"/>
                </a:tc>
                <a:extLst>
                  <a:ext uri="{0D108BD9-81ED-4DB2-BD59-A6C34878D82A}">
                    <a16:rowId xmlns:a16="http://schemas.microsoft.com/office/drawing/2014/main" val="10003"/>
                  </a:ext>
                </a:extLst>
              </a:tr>
              <a:tr h="497739">
                <a:tc>
                  <a:txBody>
                    <a:bodyPr/>
                    <a:lstStyle/>
                    <a:p>
                      <a:pPr algn="ctr"/>
                      <a:r>
                        <a:rPr lang="en-US" sz="1800" kern="1200" dirty="0">
                          <a:effectLst/>
                        </a:rPr>
                        <a:t>⋮</a:t>
                      </a:r>
                      <a:endParaRPr lang="en-US" sz="1800" b="0" i="0" kern="1200" dirty="0">
                        <a:solidFill>
                          <a:schemeClr val="tx1"/>
                        </a:solidFill>
                        <a:effectLst/>
                        <a:latin typeface="Cambria Math" pitchFamily="18" charset="0"/>
                        <a:ea typeface="Cambria Math" pitchFamily="18" charset="0"/>
                        <a:cs typeface="+mn-cs"/>
                      </a:endParaRPr>
                    </a:p>
                  </a:txBody>
                  <a:tcPr marL="0" marR="0" marT="0" marB="0" anchor="ctr" horzOverflow="overflow"/>
                </a:tc>
                <a:tc>
                  <a:txBody>
                    <a:bodyPr/>
                    <a:lstStyle/>
                    <a:p>
                      <a:pPr algn="ctr"/>
                      <a:r>
                        <a:rPr lang="en-US" dirty="0">
                          <a:effectLst/>
                        </a:rPr>
                        <a:t>⋮</a:t>
                      </a:r>
                      <a:endParaRPr lang="en-US" b="0" i="0" dirty="0">
                        <a:solidFill>
                          <a:srgbClr val="000000"/>
                        </a:solidFill>
                        <a:effectLst/>
                        <a:latin typeface="Cambria Math" pitchFamily="18" charset="0"/>
                        <a:ea typeface="Cambria Math" pitchFamily="18" charset="0"/>
                      </a:endParaRPr>
                    </a:p>
                  </a:txBody>
                  <a:tcPr marL="0" marR="0" marT="0" marB="0" anchor="ctr" horzOverflow="overflow"/>
                </a:tc>
                <a:tc>
                  <a:txBody>
                    <a:bodyPr/>
                    <a:lstStyle/>
                    <a:p>
                      <a:pPr algn="ctr"/>
                      <a:r>
                        <a:rPr lang="en-US" dirty="0">
                          <a:effectLst/>
                        </a:rPr>
                        <a:t>⋮</a:t>
                      </a:r>
                      <a:endParaRPr lang="en-US" b="0" i="0" dirty="0">
                        <a:solidFill>
                          <a:srgbClr val="000000"/>
                        </a:solidFill>
                        <a:effectLst/>
                        <a:latin typeface="Cambria Math" pitchFamily="18" charset="0"/>
                        <a:ea typeface="Cambria Math" pitchFamily="18" charset="0"/>
                      </a:endParaRPr>
                    </a:p>
                  </a:txBody>
                  <a:tcPr marL="0" marR="0" marT="0" marB="0" anchor="ctr" horzOverflow="overflow"/>
                </a:tc>
                <a:extLst>
                  <a:ext uri="{0D108BD9-81ED-4DB2-BD59-A6C34878D82A}">
                    <a16:rowId xmlns:a16="http://schemas.microsoft.com/office/drawing/2014/main" val="10004"/>
                  </a:ext>
                </a:extLst>
              </a:tr>
              <a:tr h="49925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u="none" strike="noStrike" cap="none" normalizeH="0" baseline="0" dirty="0" err="1">
                          <a:ln>
                            <a:noFill/>
                          </a:ln>
                          <a:effectLst/>
                        </a:rPr>
                        <a:t>k</a:t>
                      </a:r>
                      <a:endParaRPr kumimoji="0" lang="en-US" sz="1800" b="0" i="0" u="none" strike="noStrike" cap="none" normalizeH="0" baseline="0" dirty="0">
                        <a:ln>
                          <a:noFill/>
                        </a:ln>
                        <a:solidFill>
                          <a:schemeClr val="tx1"/>
                        </a:solidFill>
                        <a:effectLst/>
                        <a:latin typeface="Cambria Math" pitchFamily="18" charset="0"/>
                        <a:ea typeface="Cambria Math" pitchFamily="18"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u="none" strike="noStrike" cap="none" normalizeH="0" baseline="0" dirty="0">
                          <a:ln>
                            <a:noFill/>
                          </a:ln>
                          <a:effectLst/>
                        </a:rPr>
                        <a:t>2</a:t>
                      </a:r>
                      <a:r>
                        <a:rPr kumimoji="0" lang="en-US" sz="1800" u="none" strike="noStrike" cap="none" normalizeH="0" baseline="30000" dirty="0">
                          <a:ln>
                            <a:noFill/>
                          </a:ln>
                          <a:effectLst/>
                        </a:rPr>
                        <a:t>k</a:t>
                      </a:r>
                      <a:endParaRPr kumimoji="0" lang="en-US" sz="1800" b="0" i="0" u="none" strike="noStrike" cap="none" normalizeH="0" baseline="30000" dirty="0">
                        <a:ln>
                          <a:noFill/>
                        </a:ln>
                        <a:solidFill>
                          <a:schemeClr val="tx1"/>
                        </a:solidFill>
                        <a:effectLst/>
                        <a:latin typeface="Cambria Math" pitchFamily="18" charset="0"/>
                        <a:ea typeface="Cambria Math" pitchFamily="18"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u="none" strike="noStrike" cap="none" normalizeH="0" baseline="0" dirty="0">
                          <a:ln>
                            <a:noFill/>
                          </a:ln>
                          <a:effectLst/>
                        </a:rPr>
                        <a:t>n/2</a:t>
                      </a:r>
                      <a:r>
                        <a:rPr kumimoji="0" lang="en-US" sz="1800" u="none" strike="noStrike" cap="none" normalizeH="0" baseline="30000" dirty="0">
                          <a:ln>
                            <a:noFill/>
                          </a:ln>
                          <a:effectLst/>
                        </a:rPr>
                        <a:t>k</a:t>
                      </a:r>
                      <a:endParaRPr kumimoji="0" lang="en-US" sz="1800" b="0" i="1" u="none" strike="noStrike" cap="none" normalizeH="0" baseline="30000" dirty="0">
                        <a:ln>
                          <a:noFill/>
                        </a:ln>
                        <a:solidFill>
                          <a:schemeClr val="tx1"/>
                        </a:solidFill>
                        <a:effectLst/>
                        <a:latin typeface="Cambria Math" pitchFamily="18" charset="0"/>
                        <a:ea typeface="Cambria Math" pitchFamily="18" charset="0"/>
                      </a:endParaRPr>
                    </a:p>
                  </a:txBody>
                  <a:tcPr marL="0" marR="0" marT="0" marB="0" anchor="ctr" horzOverflow="overflow"/>
                </a:tc>
                <a:extLst>
                  <a:ext uri="{0D108BD9-81ED-4DB2-BD59-A6C34878D82A}">
                    <a16:rowId xmlns:a16="http://schemas.microsoft.com/office/drawing/2014/main" val="10005"/>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1227168896"/>
              </p:ext>
            </p:extLst>
          </p:nvPr>
        </p:nvGraphicFramePr>
        <p:xfrm>
          <a:off x="3788196" y="5750661"/>
          <a:ext cx="5203404" cy="497739"/>
        </p:xfrm>
        <a:graphic>
          <a:graphicData uri="http://schemas.openxmlformats.org/drawingml/2006/table">
            <a:tbl>
              <a:tblPr firstRow="1" bandRow="1">
                <a:tableStyleId>{2D5ABB26-0587-4C30-8999-92F81FD0307C}</a:tableStyleId>
              </a:tblPr>
              <a:tblGrid>
                <a:gridCol w="1178561">
                  <a:extLst>
                    <a:ext uri="{9D8B030D-6E8A-4147-A177-3AD203B41FA5}">
                      <a16:colId xmlns:a16="http://schemas.microsoft.com/office/drawing/2014/main" val="20000"/>
                    </a:ext>
                  </a:extLst>
                </a:gridCol>
                <a:gridCol w="1423141">
                  <a:extLst>
                    <a:ext uri="{9D8B030D-6E8A-4147-A177-3AD203B41FA5}">
                      <a16:colId xmlns:a16="http://schemas.microsoft.com/office/drawing/2014/main" val="20001"/>
                    </a:ext>
                  </a:extLst>
                </a:gridCol>
                <a:gridCol w="1300851">
                  <a:extLst>
                    <a:ext uri="{9D8B030D-6E8A-4147-A177-3AD203B41FA5}">
                      <a16:colId xmlns:a16="http://schemas.microsoft.com/office/drawing/2014/main" val="20002"/>
                    </a:ext>
                  </a:extLst>
                </a:gridCol>
                <a:gridCol w="1300851">
                  <a:extLst>
                    <a:ext uri="{9D8B030D-6E8A-4147-A177-3AD203B41FA5}">
                      <a16:colId xmlns:a16="http://schemas.microsoft.com/office/drawing/2014/main" val="20003"/>
                    </a:ext>
                  </a:extLst>
                </a:gridCol>
              </a:tblGrid>
              <a:tr h="497739">
                <a:tc>
                  <a:txBody>
                    <a:bodyPr/>
                    <a:lstStyle/>
                    <a:p>
                      <a:pPr algn="ctr"/>
                      <a:r>
                        <a:rPr lang="en-US" sz="1800" kern="1200" dirty="0">
                          <a:effectLst/>
                        </a:rPr>
                        <a:t>⋮</a:t>
                      </a:r>
                      <a:endParaRPr lang="en-US" sz="1800" b="0" i="0" kern="1200" dirty="0">
                        <a:solidFill>
                          <a:schemeClr val="tx1"/>
                        </a:solidFill>
                        <a:effectLst/>
                        <a:latin typeface="Cambria Math" pitchFamily="18" charset="0"/>
                        <a:ea typeface="Cambria Math" pitchFamily="18" charset="0"/>
                        <a:cs typeface="+mn-cs"/>
                      </a:endParaRPr>
                    </a:p>
                  </a:txBody>
                  <a:tcPr marL="0" marR="0" marT="0" marB="0" anchor="ctr" horzOverflow="overflow">
                    <a:solidFill>
                      <a:schemeClr val="bg1"/>
                    </a:solidFill>
                  </a:tcPr>
                </a:tc>
                <a:tc>
                  <a:txBody>
                    <a:bodyPr/>
                    <a:lstStyle/>
                    <a:p>
                      <a:pPr algn="ctr"/>
                      <a:r>
                        <a:rPr lang="en-US" dirty="0">
                          <a:effectLst/>
                        </a:rPr>
                        <a:t>⋮</a:t>
                      </a:r>
                      <a:endParaRPr lang="en-US" b="0" i="0" dirty="0">
                        <a:solidFill>
                          <a:srgbClr val="000000"/>
                        </a:solidFill>
                        <a:effectLst/>
                        <a:latin typeface="Cambria Math" pitchFamily="18" charset="0"/>
                        <a:ea typeface="Cambria Math" pitchFamily="18" charset="0"/>
                      </a:endParaRPr>
                    </a:p>
                  </a:txBody>
                  <a:tcPr marL="0" marR="0" marT="0" marB="0" anchor="ctr" horzOverflow="overflow">
                    <a:solidFill>
                      <a:schemeClr val="bg1"/>
                    </a:solidFill>
                  </a:tcPr>
                </a:tc>
                <a:tc>
                  <a:txBody>
                    <a:bodyPr/>
                    <a:lstStyle/>
                    <a:p>
                      <a:pPr algn="ctr"/>
                      <a:r>
                        <a:rPr lang="en-US" dirty="0">
                          <a:effectLst/>
                        </a:rPr>
                        <a:t>⋮</a:t>
                      </a:r>
                      <a:endParaRPr lang="en-US" b="0" i="0" dirty="0">
                        <a:solidFill>
                          <a:srgbClr val="000000"/>
                        </a:solidFill>
                        <a:effectLst/>
                        <a:latin typeface="Cambria Math" pitchFamily="18" charset="0"/>
                        <a:ea typeface="Cambria Math" pitchFamily="18" charset="0"/>
                      </a:endParaRPr>
                    </a:p>
                  </a:txBody>
                  <a:tcPr marL="0" marR="0" marT="0" marB="0" anchor="ctr" horzOverflow="overflow">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effectLst/>
                        </a:rPr>
                        <a:t>⋮</a:t>
                      </a:r>
                      <a:endParaRPr lang="en-US" b="0" i="0" dirty="0">
                        <a:solidFill>
                          <a:srgbClr val="000000"/>
                        </a:solidFill>
                        <a:effectLst/>
                        <a:latin typeface="Cambria Math" pitchFamily="18" charset="0"/>
                        <a:ea typeface="Cambria Math" pitchFamily="18" charset="0"/>
                      </a:endParaRPr>
                    </a:p>
                  </a:txBody>
                  <a:tcPr marL="0" marR="0" marT="0" marB="0" anchor="ctr" horzOverflow="overflow">
                    <a:solidFill>
                      <a:schemeClr val="bg1"/>
                    </a:solidFill>
                  </a:tcPr>
                </a:tc>
                <a:extLst>
                  <a:ext uri="{0D108BD9-81ED-4DB2-BD59-A6C34878D82A}">
                    <a16:rowId xmlns:a16="http://schemas.microsoft.com/office/drawing/2014/main" val="10000"/>
                  </a:ext>
                </a:extLst>
              </a:tr>
            </a:tbl>
          </a:graphicData>
        </a:graphic>
      </p:graphicFrame>
      <p:sp>
        <p:nvSpPr>
          <p:cNvPr id="40" name="TextBox 39"/>
          <p:cNvSpPr txBox="1"/>
          <p:nvPr/>
        </p:nvSpPr>
        <p:spPr bwMode="auto">
          <a:xfrm>
            <a:off x="6372200" y="6597352"/>
            <a:ext cx="992579"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Merge Sort</a:t>
            </a:r>
          </a:p>
        </p:txBody>
      </p:sp>
    </p:spTree>
    <p:extLst>
      <p:ext uri="{BB962C8B-B14F-4D97-AF65-F5344CB8AC3E}">
        <p14:creationId xmlns:p14="http://schemas.microsoft.com/office/powerpoint/2010/main" val="37259654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FF571-4739-7F3C-ECC2-3A06DC03793E}"/>
            </a:ext>
          </a:extLst>
        </p:cNvPr>
        <p:cNvGrpSpPr/>
        <p:nvPr/>
      </p:nvGrpSpPr>
      <p:grpSpPr>
        <a:xfrm>
          <a:off x="0" y="0"/>
          <a:ext cx="0" cy="0"/>
          <a:chOff x="0" y="0"/>
          <a:chExt cx="0" cy="0"/>
        </a:xfrm>
      </p:grpSpPr>
      <p:sp>
        <p:nvSpPr>
          <p:cNvPr id="18434" name="Rectangle 2">
            <a:extLst>
              <a:ext uri="{FF2B5EF4-FFF2-40B4-BE49-F238E27FC236}">
                <a16:creationId xmlns:a16="http://schemas.microsoft.com/office/drawing/2014/main" id="{6B9828FE-70DA-0644-9221-63B5DCDDD343}"/>
              </a:ext>
            </a:extLst>
          </p:cNvPr>
          <p:cNvSpPr>
            <a:spLocks noGrp="1" noChangeArrowheads="1"/>
          </p:cNvSpPr>
          <p:nvPr>
            <p:ph type="title"/>
          </p:nvPr>
        </p:nvSpPr>
        <p:spPr/>
        <p:txBody>
          <a:bodyPr/>
          <a:lstStyle/>
          <a:p>
            <a:pPr>
              <a:defRPr/>
            </a:pPr>
            <a:r>
              <a:rPr lang="en-US" dirty="0">
                <a:latin typeface="Arial" charset="0"/>
                <a:cs typeface="Arial" charset="0"/>
              </a:rPr>
              <a:t>Summary</a:t>
            </a:r>
          </a:p>
        </p:txBody>
      </p:sp>
      <p:sp>
        <p:nvSpPr>
          <p:cNvPr id="18435" name="Rectangle 3" descr="Rectangle: Click to edit Master text styles&#10;Second level&#10;Third level&#10;Fourth level&#10;Fifth level">
            <a:extLst>
              <a:ext uri="{FF2B5EF4-FFF2-40B4-BE49-F238E27FC236}">
                <a16:creationId xmlns:a16="http://schemas.microsoft.com/office/drawing/2014/main" id="{B1728A14-1E9A-596A-A9A5-4ACDB53749C5}"/>
              </a:ext>
            </a:extLst>
          </p:cNvPr>
          <p:cNvSpPr>
            <a:spLocks noGrp="1" noChangeArrowheads="1"/>
          </p:cNvSpPr>
          <p:nvPr>
            <p:ph type="body" idx="1"/>
          </p:nvPr>
        </p:nvSpPr>
        <p:spPr>
          <a:xfrm>
            <a:off x="179512" y="1484784"/>
            <a:ext cx="8282880" cy="5257800"/>
          </a:xfrm>
        </p:spPr>
        <p:txBody>
          <a:bodyPr>
            <a:normAutofit/>
          </a:bodyPr>
          <a:lstStyle/>
          <a:p>
            <a:pPr lvl="1">
              <a:buFont typeface="Arial" panose="020B0604020202020204" pitchFamily="34" charset="0"/>
              <a:buChar char="•"/>
            </a:pPr>
            <a:r>
              <a:rPr lang="en-US" b="1" dirty="0"/>
              <a:t>Sorting Overview </a:t>
            </a:r>
            <a:r>
              <a:rPr lang="en-US" dirty="0"/>
              <a:t>- Sorting is a fundamental operation that arranges elements in a specific order.</a:t>
            </a:r>
          </a:p>
          <a:p>
            <a:pPr lvl="1">
              <a:buFont typeface="Arial" panose="020B0604020202020204" pitchFamily="34" charset="0"/>
              <a:buChar char="•"/>
            </a:pPr>
            <a:r>
              <a:rPr lang="en-US" b="1" dirty="0"/>
              <a:t>Sorting Techniques Covered </a:t>
            </a:r>
            <a:r>
              <a:rPr lang="en-US" dirty="0"/>
              <a:t>– Selection Sort, Insertion Sort, Bubble Sort &amp; Merge Sort</a:t>
            </a:r>
          </a:p>
          <a:p>
            <a:pPr lvl="1">
              <a:buFont typeface="Arial" panose="020B0604020202020204" pitchFamily="34" charset="0"/>
              <a:buChar char="•"/>
            </a:pPr>
            <a:r>
              <a:rPr lang="en-US" b="1" dirty="0"/>
              <a:t>Performance Comparison </a:t>
            </a:r>
          </a:p>
          <a:p>
            <a:pPr lvl="2">
              <a:buFont typeface="Arial" panose="020B0604020202020204" pitchFamily="34" charset="0"/>
              <a:buChar char="•"/>
            </a:pPr>
            <a:r>
              <a:rPr lang="en-US" b="1" dirty="0"/>
              <a:t>Selection Sort &amp; Bubble Sort</a:t>
            </a:r>
            <a:r>
              <a:rPr lang="en-US" dirty="0"/>
              <a:t>: </a:t>
            </a:r>
            <a:r>
              <a:rPr lang="en-US" i="1" dirty="0"/>
              <a:t>O(</a:t>
            </a:r>
            <a:r>
              <a:rPr lang="en-US" sz="2400" i="1" kern="100" dirty="0">
                <a:latin typeface="Aptos" panose="020B0004020202020204" pitchFamily="34" charset="0"/>
                <a:ea typeface="Aptos" panose="020B0004020202020204" pitchFamily="34" charset="0"/>
                <a:cs typeface="Times New Roman" panose="02020603050405020304" pitchFamily="18" charset="0"/>
              </a:rPr>
              <a:t>n²</a:t>
            </a:r>
            <a:r>
              <a:rPr lang="en-US" i="1" dirty="0"/>
              <a:t>) </a:t>
            </a:r>
            <a:r>
              <a:rPr lang="en-US" dirty="0"/>
              <a:t>time complexity</a:t>
            </a:r>
          </a:p>
          <a:p>
            <a:pPr lvl="2">
              <a:buFont typeface="Arial" panose="020B0604020202020204" pitchFamily="34" charset="0"/>
              <a:buChar char="•"/>
            </a:pPr>
            <a:r>
              <a:rPr lang="pt-BR" b="1" dirty="0"/>
              <a:t>Insertion Sort</a:t>
            </a:r>
            <a:r>
              <a:rPr lang="pt-BR" dirty="0"/>
              <a:t>: </a:t>
            </a:r>
            <a:r>
              <a:rPr lang="en-US" i="1" dirty="0"/>
              <a:t>O(</a:t>
            </a:r>
            <a:r>
              <a:rPr lang="en-US" sz="2000" i="1" kern="100" dirty="0">
                <a:latin typeface="Aptos" panose="020B0004020202020204" pitchFamily="34" charset="0"/>
                <a:ea typeface="Aptos" panose="020B0004020202020204" pitchFamily="34" charset="0"/>
                <a:cs typeface="Times New Roman" panose="02020603050405020304" pitchFamily="18" charset="0"/>
              </a:rPr>
              <a:t>n²</a:t>
            </a:r>
            <a:r>
              <a:rPr lang="en-US" i="1" dirty="0"/>
              <a:t>) </a:t>
            </a:r>
            <a:r>
              <a:rPr lang="pt-BR" dirty="0"/>
              <a:t>worst case, </a:t>
            </a:r>
            <a:r>
              <a:rPr lang="en-US" i="1" dirty="0"/>
              <a:t>O(</a:t>
            </a:r>
            <a:r>
              <a:rPr lang="en-US" sz="2000" i="1" kern="100" dirty="0">
                <a:latin typeface="Aptos" panose="020B0004020202020204" pitchFamily="34" charset="0"/>
                <a:ea typeface="Aptos" panose="020B0004020202020204" pitchFamily="34" charset="0"/>
                <a:cs typeface="Times New Roman" panose="02020603050405020304" pitchFamily="18" charset="0"/>
              </a:rPr>
              <a:t>n</a:t>
            </a:r>
            <a:r>
              <a:rPr lang="en-US" i="1" dirty="0"/>
              <a:t>)</a:t>
            </a:r>
            <a:r>
              <a:rPr lang="pt-BR" dirty="0"/>
              <a:t> best case</a:t>
            </a:r>
          </a:p>
          <a:p>
            <a:pPr lvl="2">
              <a:buFont typeface="Arial" panose="020B0604020202020204" pitchFamily="34" charset="0"/>
              <a:buChar char="•"/>
            </a:pPr>
            <a:r>
              <a:rPr lang="pt-BR" b="1" dirty="0"/>
              <a:t>Merge Sort</a:t>
            </a:r>
            <a:r>
              <a:rPr lang="pt-BR" dirty="0"/>
              <a:t>: </a:t>
            </a:r>
            <a:r>
              <a:rPr lang="en-US" sz="2400" i="1" kern="100" dirty="0">
                <a:latin typeface="Aptos" panose="020B0004020202020204" pitchFamily="34" charset="0"/>
                <a:ea typeface="Aptos" panose="020B0004020202020204" pitchFamily="34" charset="0"/>
                <a:cs typeface="Times New Roman" panose="02020603050405020304" pitchFamily="18" charset="0"/>
              </a:rPr>
              <a:t>O(n log n) </a:t>
            </a:r>
            <a:r>
              <a:rPr lang="pt-BR" dirty="0"/>
              <a:t>in all cases</a:t>
            </a:r>
            <a:endParaRPr lang="en-US" i="1" dirty="0"/>
          </a:p>
        </p:txBody>
      </p:sp>
    </p:spTree>
    <p:extLst>
      <p:ext uri="{BB962C8B-B14F-4D97-AF65-F5344CB8AC3E}">
        <p14:creationId xmlns:p14="http://schemas.microsoft.com/office/powerpoint/2010/main" val="381380497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0D577-880A-AEDA-209C-92336CF5F2F6}"/>
            </a:ext>
          </a:extLst>
        </p:cNvPr>
        <p:cNvGrpSpPr/>
        <p:nvPr/>
      </p:nvGrpSpPr>
      <p:grpSpPr>
        <a:xfrm>
          <a:off x="0" y="0"/>
          <a:ext cx="0" cy="0"/>
          <a:chOff x="0" y="0"/>
          <a:chExt cx="0" cy="0"/>
        </a:xfrm>
      </p:grpSpPr>
      <p:sp>
        <p:nvSpPr>
          <p:cNvPr id="18434" name="Rectangle 2">
            <a:extLst>
              <a:ext uri="{FF2B5EF4-FFF2-40B4-BE49-F238E27FC236}">
                <a16:creationId xmlns:a16="http://schemas.microsoft.com/office/drawing/2014/main" id="{4EE04A80-5211-4825-DB10-1E251FBFB509}"/>
              </a:ext>
            </a:extLst>
          </p:cNvPr>
          <p:cNvSpPr>
            <a:spLocks noGrp="1" noChangeArrowheads="1"/>
          </p:cNvSpPr>
          <p:nvPr>
            <p:ph type="title"/>
          </p:nvPr>
        </p:nvSpPr>
        <p:spPr/>
        <p:txBody>
          <a:bodyPr/>
          <a:lstStyle/>
          <a:p>
            <a:pPr>
              <a:defRPr/>
            </a:pPr>
            <a:r>
              <a:rPr lang="en-US" dirty="0">
                <a:latin typeface="Arial" charset="0"/>
                <a:cs typeface="Arial" charset="0"/>
              </a:rPr>
              <a:t>Topics</a:t>
            </a:r>
          </a:p>
        </p:txBody>
      </p:sp>
      <p:sp>
        <p:nvSpPr>
          <p:cNvPr id="18435" name="Rectangle 3" descr="Rectangle: Click to edit Master text styles&#10;Second level&#10;Third level&#10;Fourth level&#10;Fifth level">
            <a:extLst>
              <a:ext uri="{FF2B5EF4-FFF2-40B4-BE49-F238E27FC236}">
                <a16:creationId xmlns:a16="http://schemas.microsoft.com/office/drawing/2014/main" id="{E5A40B39-C390-6CBE-DE3A-8274EB96FA4C}"/>
              </a:ext>
            </a:extLst>
          </p:cNvPr>
          <p:cNvSpPr>
            <a:spLocks noGrp="1" noChangeArrowheads="1"/>
          </p:cNvSpPr>
          <p:nvPr>
            <p:ph type="body" idx="1"/>
          </p:nvPr>
        </p:nvSpPr>
        <p:spPr>
          <a:xfrm>
            <a:off x="323528" y="1052736"/>
            <a:ext cx="8282880" cy="5257800"/>
          </a:xfrm>
        </p:spPr>
        <p:txBody>
          <a:bodyPr>
            <a:normAutofit/>
          </a:bodyPr>
          <a:lstStyle/>
          <a:p>
            <a:pPr marL="514350" indent="-514350">
              <a:buFont typeface="+mj-lt"/>
              <a:buAutoNum type="arabicParenR"/>
            </a:pPr>
            <a:r>
              <a:rPr lang="en-US" dirty="0"/>
              <a:t>Selection Sort</a:t>
            </a:r>
          </a:p>
          <a:p>
            <a:pPr marL="514350" indent="-514350">
              <a:buFont typeface="+mj-lt"/>
              <a:buAutoNum type="arabicParenR"/>
            </a:pPr>
            <a:r>
              <a:rPr lang="en-US" dirty="0"/>
              <a:t>Insertion Sort</a:t>
            </a:r>
          </a:p>
          <a:p>
            <a:pPr marL="514350" indent="-514350">
              <a:buFont typeface="+mj-lt"/>
              <a:buAutoNum type="arabicParenR"/>
            </a:pPr>
            <a:r>
              <a:rPr lang="en-US" dirty="0"/>
              <a:t>Bubble Sort</a:t>
            </a:r>
          </a:p>
          <a:p>
            <a:pPr marL="514350" indent="-514350">
              <a:buFont typeface="+mj-lt"/>
              <a:buAutoNum type="arabicParenR"/>
            </a:pPr>
            <a:r>
              <a:rPr lang="en-US"/>
              <a:t>Merge Sort</a:t>
            </a:r>
            <a:endParaRPr lang="en-US" dirty="0"/>
          </a:p>
        </p:txBody>
      </p:sp>
    </p:spTree>
    <p:extLst>
      <p:ext uri="{BB962C8B-B14F-4D97-AF65-F5344CB8AC3E}">
        <p14:creationId xmlns:p14="http://schemas.microsoft.com/office/powerpoint/2010/main" val="356640961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Problem:</a:t>
            </a:r>
          </a:p>
          <a:p>
            <a:pPr lvl="1"/>
            <a:r>
              <a:rPr lang="en-US" dirty="0"/>
              <a:t>Turn this:</a:t>
            </a:r>
          </a:p>
          <a:p>
            <a:pPr lvl="1"/>
            <a:endParaRPr lang="en-US" dirty="0"/>
          </a:p>
          <a:p>
            <a:pPr marL="274320" lvl="1" indent="0">
              <a:buNone/>
            </a:pPr>
            <a:endParaRPr lang="en-US" dirty="0"/>
          </a:p>
          <a:p>
            <a:pPr lvl="1"/>
            <a:r>
              <a:rPr lang="en-US" dirty="0"/>
              <a:t>Into this:</a:t>
            </a:r>
          </a:p>
          <a:p>
            <a:pPr lvl="1"/>
            <a:endParaRPr lang="en-US" dirty="0"/>
          </a:p>
          <a:p>
            <a:pPr lvl="1"/>
            <a:endParaRPr lang="en-US" dirty="0"/>
          </a:p>
          <a:p>
            <a:pPr marL="0" indent="0">
              <a:buNone/>
            </a:pPr>
            <a:r>
              <a:rPr lang="en-US" dirty="0"/>
              <a:t>As efficiently as possible!</a:t>
            </a:r>
          </a:p>
        </p:txBody>
      </p:sp>
      <p:grpSp>
        <p:nvGrpSpPr>
          <p:cNvPr id="6" name="Group 5"/>
          <p:cNvGrpSpPr/>
          <p:nvPr/>
        </p:nvGrpSpPr>
        <p:grpSpPr>
          <a:xfrm>
            <a:off x="571500" y="2819400"/>
            <a:ext cx="8001000" cy="533400"/>
            <a:chOff x="457200" y="4114800"/>
            <a:chExt cx="8001000" cy="533400"/>
          </a:xfrm>
        </p:grpSpPr>
        <p:sp>
          <p:nvSpPr>
            <p:cNvPr id="7" name="Rectangle 6"/>
            <p:cNvSpPr/>
            <p:nvPr/>
          </p:nvSpPr>
          <p:spPr>
            <a:xfrm>
              <a:off x="4572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8" name="Rectangle 7"/>
            <p:cNvSpPr/>
            <p:nvPr/>
          </p:nvSpPr>
          <p:spPr>
            <a:xfrm>
              <a:off x="9906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19</a:t>
              </a:r>
            </a:p>
          </p:txBody>
        </p:sp>
        <p:sp>
          <p:nvSpPr>
            <p:cNvPr id="9" name="Rectangle 8"/>
            <p:cNvSpPr/>
            <p:nvPr/>
          </p:nvSpPr>
          <p:spPr>
            <a:xfrm>
              <a:off x="15240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10" name="Rectangle 9"/>
            <p:cNvSpPr/>
            <p:nvPr/>
          </p:nvSpPr>
          <p:spPr>
            <a:xfrm>
              <a:off x="20574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1" name="Rectangle 10"/>
            <p:cNvSpPr/>
            <p:nvPr/>
          </p:nvSpPr>
          <p:spPr>
            <a:xfrm>
              <a:off x="25908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2" name="Rectangle 11"/>
            <p:cNvSpPr/>
            <p:nvPr/>
          </p:nvSpPr>
          <p:spPr>
            <a:xfrm>
              <a:off x="31242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21</a:t>
              </a:r>
            </a:p>
          </p:txBody>
        </p:sp>
        <p:sp>
          <p:nvSpPr>
            <p:cNvPr id="13" name="Rectangle 12"/>
            <p:cNvSpPr/>
            <p:nvPr/>
          </p:nvSpPr>
          <p:spPr>
            <a:xfrm>
              <a:off x="36576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14" name="Rectangle 13"/>
            <p:cNvSpPr/>
            <p:nvPr/>
          </p:nvSpPr>
          <p:spPr>
            <a:xfrm>
              <a:off x="41910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23</a:t>
              </a:r>
            </a:p>
          </p:txBody>
        </p:sp>
        <p:sp>
          <p:nvSpPr>
            <p:cNvPr id="15" name="Rectangle 14"/>
            <p:cNvSpPr/>
            <p:nvPr/>
          </p:nvSpPr>
          <p:spPr>
            <a:xfrm>
              <a:off x="47244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24</a:t>
              </a:r>
            </a:p>
          </p:txBody>
        </p:sp>
        <p:sp>
          <p:nvSpPr>
            <p:cNvPr id="16" name="Rectangle 15"/>
            <p:cNvSpPr/>
            <p:nvPr/>
          </p:nvSpPr>
          <p:spPr>
            <a:xfrm>
              <a:off x="52578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18</a:t>
              </a:r>
            </a:p>
          </p:txBody>
        </p:sp>
        <p:sp>
          <p:nvSpPr>
            <p:cNvPr id="17" name="Rectangle 16"/>
            <p:cNvSpPr/>
            <p:nvPr/>
          </p:nvSpPr>
          <p:spPr>
            <a:xfrm>
              <a:off x="57912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8" name="Rectangle 17"/>
            <p:cNvSpPr/>
            <p:nvPr/>
          </p:nvSpPr>
          <p:spPr>
            <a:xfrm>
              <a:off x="63246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9" name="Rectangle 18"/>
            <p:cNvSpPr/>
            <p:nvPr/>
          </p:nvSpPr>
          <p:spPr>
            <a:xfrm>
              <a:off x="68580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23</a:t>
              </a:r>
            </a:p>
          </p:txBody>
        </p:sp>
        <p:sp>
          <p:nvSpPr>
            <p:cNvPr id="20" name="Rectangle 19"/>
            <p:cNvSpPr/>
            <p:nvPr/>
          </p:nvSpPr>
          <p:spPr>
            <a:xfrm>
              <a:off x="73914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1" name="Rectangle 20"/>
            <p:cNvSpPr/>
            <p:nvPr/>
          </p:nvSpPr>
          <p:spPr>
            <a:xfrm>
              <a:off x="79248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12</a:t>
              </a:r>
            </a:p>
          </p:txBody>
        </p:sp>
      </p:grpSp>
      <p:grpSp>
        <p:nvGrpSpPr>
          <p:cNvPr id="22" name="Group 21"/>
          <p:cNvGrpSpPr/>
          <p:nvPr/>
        </p:nvGrpSpPr>
        <p:grpSpPr>
          <a:xfrm>
            <a:off x="683568" y="5013176"/>
            <a:ext cx="8001000" cy="533400"/>
            <a:chOff x="457200" y="4114800"/>
            <a:chExt cx="8001000" cy="533400"/>
          </a:xfrm>
        </p:grpSpPr>
        <p:sp>
          <p:nvSpPr>
            <p:cNvPr id="23" name="Rectangle 22"/>
            <p:cNvSpPr/>
            <p:nvPr/>
          </p:nvSpPr>
          <p:spPr>
            <a:xfrm>
              <a:off x="4572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4" name="Rectangle 23"/>
            <p:cNvSpPr/>
            <p:nvPr/>
          </p:nvSpPr>
          <p:spPr>
            <a:xfrm>
              <a:off x="9906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5" name="Rectangle 24"/>
            <p:cNvSpPr/>
            <p:nvPr/>
          </p:nvSpPr>
          <p:spPr>
            <a:xfrm>
              <a:off x="15240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26" name="Rectangle 25"/>
            <p:cNvSpPr/>
            <p:nvPr/>
          </p:nvSpPr>
          <p:spPr>
            <a:xfrm>
              <a:off x="20574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27" name="Rectangle 26"/>
            <p:cNvSpPr/>
            <p:nvPr/>
          </p:nvSpPr>
          <p:spPr>
            <a:xfrm>
              <a:off x="25908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8" name="Rectangle 27"/>
            <p:cNvSpPr/>
            <p:nvPr/>
          </p:nvSpPr>
          <p:spPr>
            <a:xfrm>
              <a:off x="31242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29" name="Rectangle 28"/>
            <p:cNvSpPr/>
            <p:nvPr/>
          </p:nvSpPr>
          <p:spPr>
            <a:xfrm>
              <a:off x="36576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30" name="Rectangle 29"/>
            <p:cNvSpPr/>
            <p:nvPr/>
          </p:nvSpPr>
          <p:spPr>
            <a:xfrm>
              <a:off x="41910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31" name="Rectangle 30"/>
            <p:cNvSpPr/>
            <p:nvPr/>
          </p:nvSpPr>
          <p:spPr>
            <a:xfrm>
              <a:off x="47244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12</a:t>
              </a:r>
            </a:p>
          </p:txBody>
        </p:sp>
        <p:sp>
          <p:nvSpPr>
            <p:cNvPr id="32" name="Rectangle 31"/>
            <p:cNvSpPr/>
            <p:nvPr/>
          </p:nvSpPr>
          <p:spPr>
            <a:xfrm>
              <a:off x="52578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18</a:t>
              </a:r>
            </a:p>
          </p:txBody>
        </p:sp>
        <p:sp>
          <p:nvSpPr>
            <p:cNvPr id="33" name="Rectangle 32"/>
            <p:cNvSpPr/>
            <p:nvPr/>
          </p:nvSpPr>
          <p:spPr>
            <a:xfrm>
              <a:off x="57912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19</a:t>
              </a:r>
            </a:p>
          </p:txBody>
        </p:sp>
        <p:sp>
          <p:nvSpPr>
            <p:cNvPr id="34" name="Rectangle 33"/>
            <p:cNvSpPr/>
            <p:nvPr/>
          </p:nvSpPr>
          <p:spPr>
            <a:xfrm>
              <a:off x="63246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21</a:t>
              </a:r>
            </a:p>
          </p:txBody>
        </p:sp>
        <p:sp>
          <p:nvSpPr>
            <p:cNvPr id="35" name="Rectangle 34"/>
            <p:cNvSpPr/>
            <p:nvPr/>
          </p:nvSpPr>
          <p:spPr>
            <a:xfrm>
              <a:off x="68580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23</a:t>
              </a:r>
            </a:p>
          </p:txBody>
        </p:sp>
        <p:sp>
          <p:nvSpPr>
            <p:cNvPr id="36" name="Rectangle 35"/>
            <p:cNvSpPr/>
            <p:nvPr/>
          </p:nvSpPr>
          <p:spPr>
            <a:xfrm>
              <a:off x="73914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23</a:t>
              </a:r>
            </a:p>
          </p:txBody>
        </p:sp>
        <p:sp>
          <p:nvSpPr>
            <p:cNvPr id="37" name="Rectangle 36"/>
            <p:cNvSpPr/>
            <p:nvPr/>
          </p:nvSpPr>
          <p:spPr>
            <a:xfrm>
              <a:off x="7924800" y="4114800"/>
              <a:ext cx="533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24</a:t>
              </a:r>
            </a:p>
          </p:txBody>
        </p:sp>
      </p:grpSp>
    </p:spTree>
    <p:extLst>
      <p:ext uri="{BB962C8B-B14F-4D97-AF65-F5344CB8AC3E}">
        <p14:creationId xmlns:p14="http://schemas.microsoft.com/office/powerpoint/2010/main" val="1042109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Algorithms</a:t>
            </a:r>
          </a:p>
        </p:txBody>
      </p:sp>
      <p:sp>
        <p:nvSpPr>
          <p:cNvPr id="3" name="Content Placeholder 2"/>
          <p:cNvSpPr>
            <a:spLocks noGrp="1"/>
          </p:cNvSpPr>
          <p:nvPr>
            <p:ph idx="1"/>
          </p:nvPr>
        </p:nvSpPr>
        <p:spPr/>
        <p:txBody>
          <a:bodyPr>
            <a:normAutofit/>
          </a:bodyPr>
          <a:lstStyle/>
          <a:p>
            <a:r>
              <a:rPr lang="en-US" dirty="0"/>
              <a:t>Some ways to sort arrays:</a:t>
            </a:r>
          </a:p>
          <a:p>
            <a:pPr lvl="1"/>
            <a:r>
              <a:rPr lang="en-US" dirty="0"/>
              <a:t>Iterative vs. recursive</a:t>
            </a:r>
          </a:p>
          <a:p>
            <a:pPr lvl="1"/>
            <a:r>
              <a:rPr lang="en-US" dirty="0"/>
              <a:t>Comparison-based vs. non-comparative</a:t>
            </a:r>
          </a:p>
          <a:p>
            <a:pPr lvl="2"/>
            <a:r>
              <a:rPr lang="en-US" dirty="0"/>
              <a:t>Most sorting algorithms we’ll analyze are comparison-based--that is, the sort is produced by comparing elements with each other</a:t>
            </a:r>
          </a:p>
        </p:txBody>
      </p:sp>
    </p:spTree>
    <p:extLst>
      <p:ext uri="{BB962C8B-B14F-4D97-AF65-F5344CB8AC3E}">
        <p14:creationId xmlns:p14="http://schemas.microsoft.com/office/powerpoint/2010/main" val="1132307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026"/>
          <p:cNvSpPr>
            <a:spLocks noGrp="1" noChangeArrowheads="1"/>
          </p:cNvSpPr>
          <p:nvPr>
            <p:ph type="title"/>
          </p:nvPr>
        </p:nvSpPr>
        <p:spPr>
          <a:xfrm>
            <a:off x="609600" y="304800"/>
            <a:ext cx="8077200" cy="1143000"/>
          </a:xfrm>
        </p:spPr>
        <p:txBody>
          <a:bodyPr/>
          <a:lstStyle/>
          <a:p>
            <a:r>
              <a:rPr lang="en-US"/>
              <a:t>Summary of Sorting Algorithms</a:t>
            </a:r>
          </a:p>
        </p:txBody>
      </p:sp>
      <p:graphicFrame>
        <p:nvGraphicFramePr>
          <p:cNvPr id="144644" name="Group 1284"/>
          <p:cNvGraphicFramePr>
            <a:graphicFrameLocks noGrp="1"/>
          </p:cNvGraphicFramePr>
          <p:nvPr>
            <p:extLst>
              <p:ext uri="{D42A27DB-BD31-4B8C-83A1-F6EECF244321}">
                <p14:modId xmlns:p14="http://schemas.microsoft.com/office/powerpoint/2010/main" val="2095097971"/>
              </p:ext>
            </p:extLst>
          </p:nvPr>
        </p:nvGraphicFramePr>
        <p:xfrm>
          <a:off x="755576" y="1124744"/>
          <a:ext cx="7829550" cy="4424839"/>
        </p:xfrm>
        <a:graphic>
          <a:graphicData uri="http://schemas.openxmlformats.org/drawingml/2006/table">
            <a:tbl>
              <a:tblPr firstRow="1" bandRow="1">
                <a:tableStyleId>{775DCB02-9BB8-47FD-8907-85C794F793BA}</a:tableStyleId>
              </a:tblPr>
              <a:tblGrid>
                <a:gridCol w="2353582">
                  <a:extLst>
                    <a:ext uri="{9D8B030D-6E8A-4147-A177-3AD203B41FA5}">
                      <a16:colId xmlns:a16="http://schemas.microsoft.com/office/drawing/2014/main" val="20000"/>
                    </a:ext>
                  </a:extLst>
                </a:gridCol>
                <a:gridCol w="1976253">
                  <a:extLst>
                    <a:ext uri="{9D8B030D-6E8A-4147-A177-3AD203B41FA5}">
                      <a16:colId xmlns:a16="http://schemas.microsoft.com/office/drawing/2014/main" val="20001"/>
                    </a:ext>
                  </a:extLst>
                </a:gridCol>
                <a:gridCol w="3499715">
                  <a:extLst>
                    <a:ext uri="{9D8B030D-6E8A-4147-A177-3AD203B41FA5}">
                      <a16:colId xmlns:a16="http://schemas.microsoft.com/office/drawing/2014/main" val="20002"/>
                    </a:ext>
                  </a:extLst>
                </a:gridCol>
              </a:tblGrid>
              <a:tr h="4916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u="none" strike="noStrike" cap="none" normalizeH="0" baseline="0" dirty="0">
                          <a:ln>
                            <a:noFill/>
                          </a:ln>
                          <a:effectLst/>
                        </a:rPr>
                        <a:t>Algorithm</a:t>
                      </a:r>
                      <a:endParaRPr kumimoji="0" lang="en-US" sz="2800" b="0" i="0" u="none" strike="noStrike" cap="none" normalizeH="0" baseline="0" dirty="0">
                        <a:ln>
                          <a:noFill/>
                        </a:ln>
                        <a:solidFill>
                          <a:schemeClr val="tx2"/>
                        </a:solidFill>
                        <a:effectLst/>
                        <a:latin typeface="Tahoma"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u="none" strike="noStrike" cap="none" normalizeH="0" baseline="0">
                          <a:ln>
                            <a:noFill/>
                          </a:ln>
                          <a:effectLst/>
                        </a:rPr>
                        <a:t>Time</a:t>
                      </a:r>
                      <a:endParaRPr kumimoji="0" lang="en-US" sz="2800" b="0" i="0" u="none" strike="noStrike" cap="none" normalizeH="0" baseline="0">
                        <a:ln>
                          <a:noFill/>
                        </a:ln>
                        <a:solidFill>
                          <a:schemeClr val="tx2"/>
                        </a:solidFill>
                        <a:effectLst/>
                        <a:latin typeface="Tahoma"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u="none" strike="noStrike" cap="none" normalizeH="0" baseline="0" dirty="0">
                          <a:ln>
                            <a:noFill/>
                          </a:ln>
                          <a:effectLst/>
                        </a:rPr>
                        <a:t>Notes</a:t>
                      </a:r>
                      <a:endParaRPr kumimoji="0" lang="en-US" sz="2800" b="0" i="0" u="none" strike="noStrike" cap="none" normalizeH="0" baseline="0" dirty="0">
                        <a:ln>
                          <a:noFill/>
                        </a:ln>
                        <a:solidFill>
                          <a:schemeClr val="tx2"/>
                        </a:solidFill>
                        <a:effectLst/>
                        <a:latin typeface="Tahoma" pitchFamily="34" charset="0"/>
                      </a:endParaRPr>
                    </a:p>
                  </a:txBody>
                  <a:tcPr anchor="ctr" horzOverflow="overflow"/>
                </a:tc>
                <a:extLst>
                  <a:ext uri="{0D108BD9-81ED-4DB2-BD59-A6C34878D82A}">
                    <a16:rowId xmlns:a16="http://schemas.microsoft.com/office/drawing/2014/main" val="10000"/>
                  </a:ext>
                </a:extLst>
              </a:tr>
              <a:tr h="76176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u="none" strike="noStrike" cap="none" normalizeH="0" baseline="0" dirty="0">
                          <a:ln>
                            <a:noFill/>
                          </a:ln>
                          <a:effectLst/>
                        </a:rPr>
                        <a:t>Selection sort</a:t>
                      </a:r>
                      <a:endParaRPr kumimoji="0" lang="en-US" sz="2400" b="0" i="0" u="none" strike="noStrike" cap="none" normalizeH="0" baseline="0" dirty="0">
                        <a:ln>
                          <a:noFill/>
                        </a:ln>
                        <a:solidFill>
                          <a:schemeClr val="tx1"/>
                        </a:solidFill>
                        <a:effectLst/>
                        <a:latin typeface="Tahoma"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u="none" strike="noStrike" cap="none" normalizeH="0" baseline="0" dirty="0">
                          <a:ln>
                            <a:noFill/>
                          </a:ln>
                          <a:effectLst/>
                        </a:rPr>
                        <a:t>O(n</a:t>
                      </a:r>
                      <a:r>
                        <a:rPr kumimoji="0" lang="en-US" sz="2400" u="none" strike="noStrike" cap="none" normalizeH="0" baseline="30000" dirty="0">
                          <a:ln>
                            <a:noFill/>
                          </a:ln>
                          <a:effectLst/>
                        </a:rPr>
                        <a:t>2</a:t>
                      </a:r>
                      <a:r>
                        <a:rPr kumimoji="0" lang="en-US" sz="2400" u="none" strike="noStrike" cap="none" normalizeH="0" baseline="0" dirty="0">
                          <a:ln>
                            <a:noFill/>
                          </a:ln>
                          <a:effectLst/>
                        </a:rPr>
                        <a:t>)</a:t>
                      </a:r>
                      <a:endParaRPr kumimoji="0" lang="en-US" sz="2400" b="0" i="0" u="none" strike="noStrike" cap="none" normalizeH="0" baseline="0" dirty="0">
                        <a:ln>
                          <a:noFill/>
                        </a:ln>
                        <a:solidFill>
                          <a:schemeClr val="tx1"/>
                        </a:solidFill>
                        <a:effectLst/>
                        <a:latin typeface="Tahoma"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Arial"/>
                        <a:buNone/>
                        <a:tabLst/>
                      </a:pPr>
                      <a:r>
                        <a:rPr kumimoji="0" lang="en-US" sz="1800" u="none" strike="noStrike" cap="none" normalizeH="0" baseline="0" dirty="0">
                          <a:ln>
                            <a:noFill/>
                          </a:ln>
                          <a:effectLst/>
                        </a:rPr>
                        <a:t>slow (good for small inputs)</a:t>
                      </a:r>
                      <a:endParaRPr kumimoji="0" lang="en-US" sz="1800" b="0" i="0" u="none" strike="noStrike" cap="none" normalizeH="0" baseline="0" dirty="0">
                        <a:ln>
                          <a:noFill/>
                        </a:ln>
                        <a:solidFill>
                          <a:schemeClr val="tx1"/>
                        </a:solidFill>
                        <a:effectLst/>
                        <a:latin typeface="Tahoma" pitchFamily="34" charset="0"/>
                      </a:endParaRPr>
                    </a:p>
                  </a:txBody>
                  <a:tcPr anchor="ctr" horzOverflow="overflow"/>
                </a:tc>
                <a:extLst>
                  <a:ext uri="{0D108BD9-81ED-4DB2-BD59-A6C34878D82A}">
                    <a16:rowId xmlns:a16="http://schemas.microsoft.com/office/drawing/2014/main" val="10001"/>
                  </a:ext>
                </a:extLst>
              </a:tr>
              <a:tr h="76026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u="none" strike="noStrike" cap="none" normalizeH="0" baseline="0" dirty="0">
                          <a:ln>
                            <a:noFill/>
                          </a:ln>
                          <a:effectLst/>
                        </a:rPr>
                        <a:t>Insertion sort</a:t>
                      </a:r>
                      <a:endParaRPr kumimoji="0" lang="en-US" sz="2400" b="0" i="0" u="none" strike="noStrike" cap="none" normalizeH="0" baseline="0" dirty="0">
                        <a:ln>
                          <a:noFill/>
                        </a:ln>
                        <a:solidFill>
                          <a:schemeClr val="tx1"/>
                        </a:solidFill>
                        <a:effectLst/>
                        <a:latin typeface="Tahoma"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u="none" strike="noStrike" cap="none" normalizeH="0" baseline="0" dirty="0">
                          <a:ln>
                            <a:noFill/>
                          </a:ln>
                          <a:effectLst/>
                        </a:rPr>
                        <a:t>O(n</a:t>
                      </a:r>
                      <a:r>
                        <a:rPr kumimoji="0" lang="en-US" sz="2400" u="none" strike="noStrike" cap="none" normalizeH="0" baseline="30000" dirty="0">
                          <a:ln>
                            <a:noFill/>
                          </a:ln>
                          <a:effectLst/>
                        </a:rPr>
                        <a:t>2</a:t>
                      </a:r>
                      <a:r>
                        <a:rPr kumimoji="0" lang="en-US" sz="2400" u="none" strike="noStrike" cap="none" normalizeH="0" baseline="0" dirty="0">
                          <a:ln>
                            <a:noFill/>
                          </a:ln>
                          <a:effectLst/>
                        </a:rPr>
                        <a:t>)</a:t>
                      </a:r>
                      <a:endParaRPr kumimoji="0" lang="en-US" sz="2400" b="0" i="0" u="none" strike="noStrike" cap="none" normalizeH="0" baseline="0" dirty="0">
                        <a:ln>
                          <a:noFill/>
                        </a:ln>
                        <a:solidFill>
                          <a:schemeClr val="tx1"/>
                        </a:solidFill>
                        <a:effectLst/>
                        <a:latin typeface="Times New Roman" pitchFamily="18"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Arial"/>
                        <a:buNone/>
                        <a:tabLst/>
                      </a:pPr>
                      <a:r>
                        <a:rPr kumimoji="0" lang="en-US" sz="1800" u="none" strike="noStrike" cap="none" normalizeH="0" baseline="0" dirty="0">
                          <a:ln>
                            <a:noFill/>
                          </a:ln>
                          <a:effectLst/>
                        </a:rPr>
                        <a:t>slow (good for small inputs)</a:t>
                      </a:r>
                      <a:endParaRPr kumimoji="0" lang="en-US" sz="1800" b="0" i="0" u="none" strike="noStrike" cap="none" normalizeH="0" baseline="0" dirty="0">
                        <a:ln>
                          <a:noFill/>
                        </a:ln>
                        <a:solidFill>
                          <a:schemeClr val="tx1"/>
                        </a:solidFill>
                        <a:effectLst/>
                        <a:latin typeface="Tahoma" pitchFamily="34" charset="0"/>
                      </a:endParaRPr>
                    </a:p>
                  </a:txBody>
                  <a:tcPr anchor="ctr" horzOverflow="overflow"/>
                </a:tc>
                <a:extLst>
                  <a:ext uri="{0D108BD9-81ED-4DB2-BD59-A6C34878D82A}">
                    <a16:rowId xmlns:a16="http://schemas.microsoft.com/office/drawing/2014/main" val="10002"/>
                  </a:ext>
                </a:extLst>
              </a:tr>
              <a:tr h="78084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u="none" strike="noStrike" cap="none" normalizeH="0" baseline="0" dirty="0">
                          <a:ln>
                            <a:noFill/>
                          </a:ln>
                          <a:effectLst/>
                        </a:rPr>
                        <a:t>Merge sort</a:t>
                      </a:r>
                      <a:endParaRPr kumimoji="0" lang="en-US" sz="2400" b="0" i="0" u="none" strike="noStrike" cap="none" normalizeH="0" baseline="0" dirty="0">
                        <a:ln>
                          <a:noFill/>
                        </a:ln>
                        <a:solidFill>
                          <a:schemeClr val="tx1"/>
                        </a:solidFill>
                        <a:effectLst/>
                        <a:latin typeface="Tahoma"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u="none" strike="noStrike" cap="none" normalizeH="0" baseline="0" dirty="0">
                          <a:ln>
                            <a:noFill/>
                          </a:ln>
                          <a:effectLst/>
                        </a:rPr>
                        <a:t>O(n log n)</a:t>
                      </a:r>
                      <a:endParaRPr kumimoji="0" lang="en-US" sz="2400" b="0" i="0" u="none" strike="noStrike" cap="none" normalizeH="0" baseline="0" dirty="0">
                        <a:ln>
                          <a:noFill/>
                        </a:ln>
                        <a:solidFill>
                          <a:schemeClr val="tx1"/>
                        </a:solidFill>
                        <a:effectLst/>
                        <a:latin typeface="Tahoma"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Arial"/>
                        <a:buNone/>
                        <a:tabLst/>
                      </a:pPr>
                      <a:r>
                        <a:rPr kumimoji="0" lang="en-US" sz="1800" u="none" strike="noStrike" cap="none" normalizeH="0" baseline="0" dirty="0">
                          <a:ln>
                            <a:noFill/>
                          </a:ln>
                          <a:effectLst/>
                        </a:rPr>
                        <a:t>fast  (good for large inputs)</a:t>
                      </a:r>
                      <a:endParaRPr kumimoji="0" lang="en-US" sz="1800" b="0" i="0" u="none" strike="noStrike" cap="none" normalizeH="0" baseline="0" dirty="0">
                        <a:ln>
                          <a:noFill/>
                        </a:ln>
                        <a:solidFill>
                          <a:schemeClr val="tx1"/>
                        </a:solidFill>
                        <a:effectLst/>
                        <a:latin typeface="Tahoma" pitchFamily="34" charset="0"/>
                      </a:endParaRPr>
                    </a:p>
                  </a:txBody>
                  <a:tcPr anchor="ctr" horzOverflow="overflow"/>
                </a:tc>
                <a:extLst>
                  <a:ext uri="{0D108BD9-81ED-4DB2-BD59-A6C34878D82A}">
                    <a16:rowId xmlns:a16="http://schemas.microsoft.com/office/drawing/2014/main" val="10003"/>
                  </a:ext>
                </a:extLst>
              </a:tr>
              <a:tr h="78084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u="none" strike="noStrike" cap="none" normalizeH="0" baseline="0" dirty="0">
                          <a:ln>
                            <a:noFill/>
                          </a:ln>
                          <a:effectLst/>
                        </a:rPr>
                        <a:t>Quick sort</a:t>
                      </a:r>
                      <a:endParaRPr kumimoji="0" lang="en-US" sz="2400" b="0" i="0" u="none" strike="noStrike" cap="none" normalizeH="0" baseline="0" dirty="0">
                        <a:ln>
                          <a:noFill/>
                        </a:ln>
                        <a:solidFill>
                          <a:schemeClr val="tx1"/>
                        </a:solidFill>
                        <a:effectLst/>
                        <a:latin typeface="Tahoma"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u="none" strike="noStrike" cap="none" normalizeH="0" baseline="0" dirty="0">
                          <a:ln>
                            <a:noFill/>
                          </a:ln>
                          <a:effectLst/>
                        </a:rPr>
                        <a:t>O(n log n)</a:t>
                      </a:r>
                      <a:br>
                        <a:rPr kumimoji="0" lang="en-US" sz="2400" u="none" strike="noStrike" cap="none" normalizeH="0" baseline="0" dirty="0">
                          <a:ln>
                            <a:noFill/>
                          </a:ln>
                          <a:effectLst/>
                        </a:rPr>
                      </a:br>
                      <a:r>
                        <a:rPr kumimoji="0" lang="en-US" sz="2400" u="none" strike="noStrike" cap="none" normalizeH="0" baseline="0" dirty="0">
                          <a:ln>
                            <a:noFill/>
                          </a:ln>
                          <a:effectLst/>
                        </a:rPr>
                        <a:t>expected</a:t>
                      </a:r>
                      <a:endParaRPr kumimoji="0" lang="en-US" sz="2400" b="0" i="0" u="none" strike="noStrike" cap="none" normalizeH="0" baseline="0" dirty="0">
                        <a:ln>
                          <a:noFill/>
                        </a:ln>
                        <a:solidFill>
                          <a:schemeClr val="tx1"/>
                        </a:solidFill>
                        <a:effectLst/>
                        <a:latin typeface="Tahoma"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Arial"/>
                        <a:buNone/>
                        <a:tabLst/>
                      </a:pPr>
                      <a:r>
                        <a:rPr kumimoji="0" lang="en-US" sz="1800" u="none" strike="noStrike" cap="none" normalizeH="0" baseline="0" dirty="0">
                          <a:ln>
                            <a:noFill/>
                          </a:ln>
                          <a:effectLst/>
                        </a:rPr>
                        <a:t> randomized</a:t>
                      </a:r>
                    </a:p>
                    <a:p>
                      <a:pPr marL="0" marR="0" lvl="0" indent="0" algn="l" defTabSz="914400" rtl="0" eaLnBrk="1" fontAlgn="base" latinLnBrk="0" hangingPunct="1">
                        <a:lnSpc>
                          <a:spcPct val="100000"/>
                        </a:lnSpc>
                        <a:spcBef>
                          <a:spcPct val="20000"/>
                        </a:spcBef>
                        <a:spcAft>
                          <a:spcPct val="0"/>
                        </a:spcAft>
                        <a:buClr>
                          <a:schemeClr val="hlink"/>
                        </a:buClr>
                        <a:buSzPct val="110000"/>
                        <a:buFont typeface="Arial"/>
                        <a:buNone/>
                        <a:tabLst/>
                      </a:pPr>
                      <a:r>
                        <a:rPr kumimoji="0" lang="en-US" sz="1800" u="none" strike="noStrike" cap="none" normalizeH="0" baseline="0" dirty="0">
                          <a:ln>
                            <a:noFill/>
                          </a:ln>
                          <a:effectLst/>
                        </a:rPr>
                        <a:t> fastest (good for large inputs)</a:t>
                      </a:r>
                      <a:endParaRPr kumimoji="0" lang="en-US" sz="1800" b="0" i="0" u="none" strike="noStrike" cap="none" normalizeH="0" baseline="0" dirty="0">
                        <a:ln>
                          <a:noFill/>
                        </a:ln>
                        <a:solidFill>
                          <a:schemeClr val="tx1"/>
                        </a:solidFill>
                        <a:effectLst/>
                        <a:latin typeface="Tahoma" pitchFamily="34" charset="0"/>
                      </a:endParaRPr>
                    </a:p>
                  </a:txBody>
                  <a:tcPr anchor="ctr" horzOverflow="overflow"/>
                </a:tc>
                <a:extLst>
                  <a:ext uri="{0D108BD9-81ED-4DB2-BD59-A6C34878D82A}">
                    <a16:rowId xmlns:a16="http://schemas.microsoft.com/office/drawing/2014/main" val="10004"/>
                  </a:ext>
                </a:extLst>
              </a:tr>
              <a:tr h="78084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Heap sort</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sz="2400" u="none" strike="noStrike" cap="none" normalizeH="0" baseline="0" dirty="0">
                          <a:ln>
                            <a:noFill/>
                          </a:ln>
                          <a:effectLst/>
                        </a:rPr>
                        <a:t>O(n log n)</a:t>
                      </a:r>
                      <a:endParaRPr kumimoji="0" lang="en-US" sz="2400" b="0" i="0" u="none" strike="noStrike" cap="none" normalizeH="0" baseline="0" dirty="0">
                        <a:ln>
                          <a:noFill/>
                        </a:ln>
                        <a:solidFill>
                          <a:schemeClr val="tx1"/>
                        </a:solidFill>
                        <a:effectLst/>
                        <a:latin typeface="Tahoma"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Arial"/>
                        <a:buNone/>
                        <a:tabLst/>
                      </a:pPr>
                      <a:endParaRPr kumimoji="0" lang="en-US" sz="1800" b="0" i="0" u="none" strike="noStrike" cap="none" normalizeH="0" baseline="0" dirty="0">
                        <a:ln>
                          <a:noFill/>
                        </a:ln>
                        <a:solidFill>
                          <a:schemeClr val="tx1"/>
                        </a:solidFill>
                        <a:effectLst/>
                        <a:latin typeface="Tahoma" pitchFamily="34" charset="0"/>
                      </a:endParaRPr>
                    </a:p>
                  </a:txBody>
                  <a:tcPr anchor="ct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74576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t>1. Selection Sort: Example</a:t>
            </a:r>
            <a:endParaRPr lang="en-US" dirty="0">
              <a:latin typeface="Arial" charset="0"/>
              <a:cs typeface="Arial" charset="0"/>
            </a:endParaRPr>
          </a:p>
        </p:txBody>
      </p:sp>
      <p:pic>
        <p:nvPicPr>
          <p:cNvPr id="4" name="Picture 3" descr="Diagram&#10;&#10;Description automatically generated">
            <a:extLst>
              <a:ext uri="{FF2B5EF4-FFF2-40B4-BE49-F238E27FC236}">
                <a16:creationId xmlns:a16="http://schemas.microsoft.com/office/drawing/2014/main" id="{7581685E-BF67-3B9A-4795-F471A94CC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116" y="2574247"/>
            <a:ext cx="6429768" cy="3674153"/>
          </a:xfrm>
          <a:prstGeom prst="rect">
            <a:avLst/>
          </a:prstGeom>
        </p:spPr>
      </p:pic>
      <p:sp>
        <p:nvSpPr>
          <p:cNvPr id="5" name="TextBox 4">
            <a:extLst>
              <a:ext uri="{FF2B5EF4-FFF2-40B4-BE49-F238E27FC236}">
                <a16:creationId xmlns:a16="http://schemas.microsoft.com/office/drawing/2014/main" id="{C080D5D6-6A4D-D5BF-0A44-A64D281AE6D2}"/>
              </a:ext>
            </a:extLst>
          </p:cNvPr>
          <p:cNvSpPr txBox="1"/>
          <p:nvPr/>
        </p:nvSpPr>
        <p:spPr bwMode="auto">
          <a:xfrm>
            <a:off x="2104160" y="1974082"/>
            <a:ext cx="4935680"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wrap="square">
            <a:spAutoFit/>
          </a:bodyPr>
          <a:lstStyle/>
          <a:p>
            <a:pPr algn="l"/>
            <a:r>
              <a:rPr lang="en-US" dirty="0">
                <a:latin typeface="Helvetica" pitchFamily="2" charset="0"/>
              </a:rPr>
              <a:t>Selection sort is a sorting algorithm that selects the smallest element from an unsorted list in each iteration and places that element at the beginning of the unsorted list.</a:t>
            </a:r>
          </a:p>
        </p:txBody>
      </p:sp>
      <p:sp>
        <p:nvSpPr>
          <p:cNvPr id="2" name="TextBox 1">
            <a:extLst>
              <a:ext uri="{FF2B5EF4-FFF2-40B4-BE49-F238E27FC236}">
                <a16:creationId xmlns:a16="http://schemas.microsoft.com/office/drawing/2014/main" id="{1FE5A173-8539-08EE-1853-8D2C2E7B8BDF}"/>
              </a:ext>
            </a:extLst>
          </p:cNvPr>
          <p:cNvSpPr txBox="1"/>
          <p:nvPr/>
        </p:nvSpPr>
        <p:spPr bwMode="auto">
          <a:xfrm>
            <a:off x="611560" y="6021288"/>
            <a:ext cx="4968552" cy="313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US" kern="0" dirty="0">
                <a:latin typeface="Arial" pitchFamily="34" charset="0"/>
                <a:cs typeface="Arial" pitchFamily="34" charset="0"/>
              </a:rPr>
              <a:t>Video: </a:t>
            </a:r>
            <a:r>
              <a:rPr lang="en-US" kern="0" dirty="0">
                <a:latin typeface="Arial" pitchFamily="34" charset="0"/>
                <a:cs typeface="Arial" pitchFamily="34" charset="0"/>
                <a:hlinkClick r:id="rId4"/>
              </a:rPr>
              <a:t>Selection Sort in 3 Minutes</a:t>
            </a:r>
            <a:endParaRPr lang="en-US" kern="0" dirty="0">
              <a:latin typeface="Arial" pitchFamily="34" charset="0"/>
              <a:cs typeface="Arial" pitchFamily="34" charset="0"/>
            </a:endParaRPr>
          </a:p>
        </p:txBody>
      </p:sp>
    </p:spTree>
    <p:extLst>
      <p:ext uri="{BB962C8B-B14F-4D97-AF65-F5344CB8AC3E}">
        <p14:creationId xmlns:p14="http://schemas.microsoft.com/office/powerpoint/2010/main" val="3770032179"/>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DVSECTIONID" val="Ajm9g9drkF7kgVdYFfEEQP"/>
</p:tagLst>
</file>

<file path=ppt/tags/tag2.xml><?xml version="1.0" encoding="utf-8"?>
<p:tagLst xmlns:a="http://schemas.openxmlformats.org/drawingml/2006/main" xmlns:r="http://schemas.openxmlformats.org/officeDocument/2006/relationships" xmlns:p="http://schemas.openxmlformats.org/presentationml/2006/main">
  <p:tag name="DVSHAPEID" val="ju57uRFzHGH5nxVhlOpHVX"/>
</p:tagLst>
</file>

<file path=ppt/tags/tag3.xml><?xml version="1.0" encoding="utf-8"?>
<p:tagLst xmlns:a="http://schemas.openxmlformats.org/drawingml/2006/main" xmlns:r="http://schemas.openxmlformats.org/officeDocument/2006/relationships" xmlns:p="http://schemas.openxmlformats.org/presentationml/2006/main">
  <p:tag name="DVSHAPEID" val="eEWRTHfobDGQ2eVtafrtPU"/>
</p:tagLst>
</file>

<file path=ppt/theme/theme1.xml><?xml version="1.0" encoding="utf-8"?>
<a:theme xmlns:a="http://schemas.openxmlformats.org/drawingml/2006/main" name="1_bevpre~1">
  <a:themeElements>
    <a:clrScheme name="Custom 3">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BF2425"/>
      </a:hlink>
      <a:folHlink>
        <a:srgbClr val="BF242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 tIns="36000" rIns="36000" bIns="3600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 tIns="36000" rIns="36000" bIns="3600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000" b="1" i="0" u="none" strike="noStrike" cap="none" normalizeH="0" baseline="0" smtClean="0">
            <a:ln>
              <a:noFill/>
            </a:ln>
            <a:solidFill>
              <a:schemeClr val="tx1"/>
            </a:solidFill>
            <a:effectLst/>
            <a:latin typeface="Arial" charset="0"/>
          </a:defRPr>
        </a:defPPr>
      </a:lstStyle>
    </a:lnDef>
    <a:txDef>
      <a:spPr bwMode="auto">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vert="horz" wrap="square" lIns="91440" tIns="0" rIns="91440" bIns="36000" numCol="1" rtlCol="0" anchor="t" anchorCtr="0" compatLnSpc="1">
        <a:prstTxWarp prst="textNoShape">
          <a:avLst/>
        </a:prstTxWarp>
        <a:spAutoFit/>
      </a:bodyPr>
      <a:lstStyle>
        <a:defPPr>
          <a:buFont typeface="Wingdings" charset="0"/>
          <a:buNone/>
          <a:defRPr sz="2400" kern="0" dirty="0">
            <a:latin typeface="Arial" pitchFamily="34" charset="0"/>
            <a:cs typeface="Arial" pitchFamily="34" charset="0"/>
          </a:defRPr>
        </a:defPPr>
      </a:lstStyle>
    </a:txDef>
  </a:objectDefaults>
  <a:extraClrSchemeLst>
    <a:extraClrScheme>
      <a:clrScheme name="bevp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evp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evp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evp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evp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evp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evp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evpre~1 8">
        <a:dk1>
          <a:srgbClr val="000000"/>
        </a:dk1>
        <a:lt1>
          <a:srgbClr val="FFFFFF"/>
        </a:lt1>
        <a:dk2>
          <a:srgbClr val="000000"/>
        </a:dk2>
        <a:lt2>
          <a:srgbClr val="B2B2B2"/>
        </a:lt2>
        <a:accent1>
          <a:srgbClr val="00CCFF"/>
        </a:accent1>
        <a:accent2>
          <a:srgbClr val="FF0066"/>
        </a:accent2>
        <a:accent3>
          <a:srgbClr val="FFFFFF"/>
        </a:accent3>
        <a:accent4>
          <a:srgbClr val="000000"/>
        </a:accent4>
        <a:accent5>
          <a:srgbClr val="AAE2FF"/>
        </a:accent5>
        <a:accent6>
          <a:srgbClr val="E7005C"/>
        </a:accent6>
        <a:hlink>
          <a:srgbClr val="FFFFFF"/>
        </a:hlink>
        <a:folHlink>
          <a:srgbClr val="00FF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adaa4be3-f650-4692-881a-64ae220cbceb}" enabled="1" method="Standar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emplate>WWTF_unit2_1</Template>
  <TotalTime>17629</TotalTime>
  <Words>6869</Words>
  <Application>Microsoft Office PowerPoint</Application>
  <PresentationFormat>On-screen Show (4:3)</PresentationFormat>
  <Paragraphs>769</Paragraphs>
  <Slides>42</Slides>
  <Notes>42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42</vt:i4>
      </vt:variant>
    </vt:vector>
  </HeadingPairs>
  <TitlesOfParts>
    <vt:vector size="57" baseType="lpstr">
      <vt:lpstr>Aptos</vt:lpstr>
      <vt:lpstr>Arial</vt:lpstr>
      <vt:lpstr>Calibri</vt:lpstr>
      <vt:lpstr>Cambria Math</vt:lpstr>
      <vt:lpstr>Consolas</vt:lpstr>
      <vt:lpstr>Courier New</vt:lpstr>
      <vt:lpstr>Helvetica</vt:lpstr>
      <vt:lpstr>Segoe UI Symbol</vt:lpstr>
      <vt:lpstr>Symbol</vt:lpstr>
      <vt:lpstr>Symbol Tiger</vt:lpstr>
      <vt:lpstr>Tahoma</vt:lpstr>
      <vt:lpstr>Times New Roman</vt:lpstr>
      <vt:lpstr>Verdana</vt:lpstr>
      <vt:lpstr>Wingdings</vt:lpstr>
      <vt:lpstr>1_bevpre~1</vt:lpstr>
      <vt:lpstr>PowerPoint Presentation</vt:lpstr>
      <vt:lpstr>Module 3: Sorting Algorithms</vt:lpstr>
      <vt:lpstr>Revise previous week</vt:lpstr>
      <vt:lpstr>Learning outcomes</vt:lpstr>
      <vt:lpstr>Topics</vt:lpstr>
      <vt:lpstr>Motivation</vt:lpstr>
      <vt:lpstr>Sorting Algorithms</vt:lpstr>
      <vt:lpstr>Summary of Sorting Algorithms</vt:lpstr>
      <vt:lpstr>1. Selection Sort: Example</vt:lpstr>
      <vt:lpstr>1. Selection Sort: Pseudo Code</vt:lpstr>
      <vt:lpstr>1. Selection Sort: Another Example</vt:lpstr>
      <vt:lpstr>1. Selection Sort: Analysis</vt:lpstr>
      <vt:lpstr>2. Insertion Sort: Illustration</vt:lpstr>
      <vt:lpstr>2. Insertion Sort: Pseudo Code</vt:lpstr>
      <vt:lpstr>2. Insertion Sort: Analysis</vt:lpstr>
      <vt:lpstr>2. Insertion Sort: Another Example</vt:lpstr>
      <vt:lpstr>3. Bubble Sort</vt:lpstr>
      <vt:lpstr>3. Bubble Sort: Example</vt:lpstr>
      <vt:lpstr>3. Bubble Sort: Extra example</vt:lpstr>
      <vt:lpstr>4. Merge Sort</vt:lpstr>
      <vt:lpstr>Divide-and-Conquer</vt:lpstr>
      <vt:lpstr>Merge Sort is a divide and conquer algorithm</vt:lpstr>
      <vt:lpstr>Merge Sort: Example</vt:lpstr>
      <vt:lpstr>Merge Sort: Example</vt:lpstr>
      <vt:lpstr>Merge Sort: Another Example</vt:lpstr>
      <vt:lpstr>Merge Sort: Another Example</vt:lpstr>
      <vt:lpstr>Merge Sort: Example (2)</vt:lpstr>
      <vt:lpstr>Merge Sort: Example (3)</vt:lpstr>
      <vt:lpstr>Merge Sort: Example (4)</vt:lpstr>
      <vt:lpstr>Merge Sort: Example (5)</vt:lpstr>
      <vt:lpstr>Merge Sort: Example (6)</vt:lpstr>
      <vt:lpstr>Merge Sort: Example (7)</vt:lpstr>
      <vt:lpstr>Merge Sort: Example (8)</vt:lpstr>
      <vt:lpstr>Merge Sort: Example (9)</vt:lpstr>
      <vt:lpstr>Merge Sort: Example (10)</vt:lpstr>
      <vt:lpstr>Merge Sort: Example (11)</vt:lpstr>
      <vt:lpstr>Merge Sort Pseudocode</vt:lpstr>
      <vt:lpstr>Merge Sort Pseudocode (2)</vt:lpstr>
      <vt:lpstr>Merge Sort Recurrence Relation</vt:lpstr>
      <vt:lpstr>Merge Sort Recurrence Solution</vt:lpstr>
      <vt:lpstr>Analysis of Merge Sort</vt:lpstr>
      <vt:lpstr>Summary</vt:lpstr>
    </vt:vector>
  </TitlesOfParts>
  <Company>Griffith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and Wastewater Treatment Fundamentals</dc:title>
  <dc:creator>Qin Li</dc:creator>
  <cp:lastModifiedBy>Nguyen Duc Anh 20225468</cp:lastModifiedBy>
  <cp:revision>228</cp:revision>
  <cp:lastPrinted>2019-03-22T08:23:03Z</cp:lastPrinted>
  <dcterms:created xsi:type="dcterms:W3CDTF">2012-02-27T07:26:44Z</dcterms:created>
  <dcterms:modified xsi:type="dcterms:W3CDTF">2025-03-13T04:05:52Z</dcterms:modified>
</cp:coreProperties>
</file>