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2"/>
  </p:notesMasterIdLst>
  <p:handoutMasterIdLst>
    <p:handoutMasterId r:id="rId63"/>
  </p:handoutMasterIdLst>
  <p:sldIdLst>
    <p:sldId id="590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506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518" r:id="rId30"/>
    <p:sldId id="519" r:id="rId31"/>
    <p:sldId id="520" r:id="rId32"/>
    <p:sldId id="521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24" r:id="rId41"/>
    <p:sldId id="625" r:id="rId42"/>
    <p:sldId id="626" r:id="rId43"/>
    <p:sldId id="627" r:id="rId44"/>
    <p:sldId id="628" r:id="rId45"/>
    <p:sldId id="629" r:id="rId46"/>
    <p:sldId id="630" r:id="rId47"/>
    <p:sldId id="631" r:id="rId48"/>
    <p:sldId id="632" r:id="rId49"/>
    <p:sldId id="547" r:id="rId50"/>
    <p:sldId id="633" r:id="rId51"/>
    <p:sldId id="549" r:id="rId52"/>
    <p:sldId id="550" r:id="rId53"/>
    <p:sldId id="551" r:id="rId54"/>
    <p:sldId id="552" r:id="rId55"/>
    <p:sldId id="634" r:id="rId56"/>
    <p:sldId id="635" r:id="rId57"/>
    <p:sldId id="558" r:id="rId58"/>
    <p:sldId id="559" r:id="rId59"/>
    <p:sldId id="636" r:id="rId60"/>
    <p:sldId id="561" r:id="rId6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6"/>
    <p:restoredTop sz="86941"/>
  </p:normalViewPr>
  <p:slideViewPr>
    <p:cSldViewPr>
      <p:cViewPr varScale="1">
        <p:scale>
          <a:sx n="107" d="100"/>
          <a:sy n="107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15/2/2025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15/2/2025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2204" y="4560608"/>
            <a:ext cx="5850795" cy="431831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260648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8164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2801ICT Computing Algorithms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Week 1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Introduction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NumPy" TargetMode="Externa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Homework</a:t>
            </a:r>
          </a:p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000000"/>
                </a:solidFill>
              </a:rPr>
              <a:t>(Python) Fundamentals</a:t>
            </a:r>
          </a:p>
        </p:txBody>
      </p:sp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2935287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5043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functions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642938" y="2714625"/>
            <a:ext cx="3221037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function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p1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p2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,...)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  <a:endParaRPr lang="en-US" b="1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80808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</a:t>
            </a:r>
            <a:endParaRPr lang="en-US" b="1">
              <a:solidFill>
                <a:srgbClr val="336699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...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6738" y="1600200"/>
            <a:ext cx="8001000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break complex problems in manageable pieces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encapsulate/generalize common functionalities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642938" y="4786313"/>
            <a:ext cx="2425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divider()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print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"--------"</a:t>
            </a: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642938" y="5572125"/>
            <a:ext cx="22018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divider(ch,n)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print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ch*n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71938" y="3357563"/>
            <a:ext cx="2428875" cy="181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def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 output(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  <a:t>text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):</a:t>
            </a:r>
            <a:b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    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print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  <a:t>text</a:t>
            </a:r>
            <a:b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</a:br>
            <a:endParaRPr lang="en-US" sz="1600" b="1" dirty="0">
              <a:solidFill>
                <a:srgbClr val="7030A0"/>
              </a:solidFill>
              <a:latin typeface="Consolas" pitchFamily="49" charset="0"/>
              <a:ea typeface="+mn-ea"/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  <a:t>text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 = "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outer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"</a:t>
            </a:r>
            <a:b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print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  <a:t>text</a:t>
            </a:r>
            <a:b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output("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inner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")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print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ea typeface="+mn-ea"/>
                <a:cs typeface="Arial" charset="0"/>
              </a:rPr>
              <a:t>text</a:t>
            </a:r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642938" y="4000500"/>
            <a:ext cx="1752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add(a,b)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a+b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286500" y="3071813"/>
            <a:ext cx="2214563" cy="2143125"/>
            <a:chOff x="6286512" y="3071810"/>
            <a:chExt cx="2214578" cy="2143140"/>
          </a:xfrm>
        </p:grpSpPr>
        <p:grpSp>
          <p:nvGrpSpPr>
            <p:cNvPr id="57353" name="Group 17"/>
            <p:cNvGrpSpPr>
              <a:grpSpLocks/>
            </p:cNvGrpSpPr>
            <p:nvPr/>
          </p:nvGrpSpPr>
          <p:grpSpPr bwMode="auto">
            <a:xfrm>
              <a:off x="6357950" y="3429000"/>
              <a:ext cx="2143140" cy="1785950"/>
              <a:chOff x="6357950" y="3429000"/>
              <a:chExt cx="2143140" cy="178595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6357950" y="3428999"/>
                <a:ext cx="2143140" cy="178595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Verdana" pitchFamily="32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57950" y="3428999"/>
                <a:ext cx="1571636" cy="2762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Times New Roman" pitchFamily="16" charset="0"/>
                  <a:buNone/>
                  <a:defRPr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charset="0"/>
                  </a:rPr>
                  <a:t>text = "outer"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6643702" y="3929065"/>
                <a:ext cx="1571636" cy="857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en-US">
                  <a:latin typeface="Verdana" pitchFamily="32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15139" y="4357693"/>
                <a:ext cx="1500199" cy="2762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Times New Roman" pitchFamily="16" charset="0"/>
                  <a:buNone/>
                  <a:defRPr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charset="0"/>
                  </a:rPr>
                  <a:t>text == "inner"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43702" y="3929065"/>
                <a:ext cx="1571636" cy="2762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buFont typeface="Times New Roman" pitchFamily="16" charset="0"/>
                  <a:buNone/>
                  <a:defRPr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charset="0"/>
                  </a:rPr>
                  <a:t>output(text)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286512" y="3071810"/>
              <a:ext cx="2071702" cy="307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>
                  <a:solidFill>
                    <a:srgbClr val="C00000"/>
                  </a:solidFill>
                  <a:latin typeface="+mj-lt"/>
                  <a:ea typeface="+mn-ea"/>
                  <a:cs typeface="Arial" charset="0"/>
                </a:rPr>
                <a:t>Scope of a variable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  <p:bldP spid="17414" grpId="0"/>
      <p:bldP spid="10" grpId="0"/>
      <p:bldP spid="174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7979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complete example </a:t>
            </a:r>
          </a:p>
        </p:txBody>
      </p:sp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621506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99"/>
                </a:solidFill>
                <a:latin typeface="Consolas" charset="0"/>
              </a:rPr>
              <a:t>def </a:t>
            </a:r>
            <a:r>
              <a:rPr lang="en-US" sz="1400" b="1">
                <a:solidFill>
                  <a:srgbClr val="7030A0"/>
                </a:solidFill>
                <a:latin typeface="Consolas" charset="0"/>
              </a:rPr>
              <a:t>count_gc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(sequence)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400" b="1">
                <a:solidFill>
                  <a:srgbClr val="336699"/>
                </a:solidFill>
                <a:latin typeface="Consolas" charset="0"/>
              </a:rPr>
            </a:br>
            <a:r>
              <a:rPr lang="en-US" sz="1400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chemeClr val="bg2"/>
                </a:solidFill>
                <a:latin typeface="Consolas" charset="0"/>
              </a:rPr>
              <a:t>"""Counts the nitrogenous bases of the given sequence. </a:t>
            </a:r>
            <a:br>
              <a:rPr lang="en-US" sz="1400" b="1">
                <a:solidFill>
                  <a:schemeClr val="bg2"/>
                </a:solidFill>
                <a:latin typeface="Consolas" charset="0"/>
              </a:rPr>
            </a:br>
            <a:r>
              <a:rPr lang="en-US" sz="1400" b="1">
                <a:solidFill>
                  <a:schemeClr val="bg2"/>
                </a:solidFill>
                <a:latin typeface="Consolas" charset="0"/>
              </a:rPr>
              <a:t>    Ambiguous bases are counted fractionally.</a:t>
            </a:r>
            <a:br>
              <a:rPr lang="en-US" sz="1400" b="1">
                <a:solidFill>
                  <a:schemeClr val="bg2"/>
                </a:solidFill>
                <a:latin typeface="Consolas" charset="0"/>
              </a:rPr>
            </a:br>
            <a:r>
              <a:rPr lang="en-US" sz="1400" b="1">
                <a:solidFill>
                  <a:schemeClr val="bg2"/>
                </a:solidFill>
                <a:latin typeface="Consolas" charset="0"/>
              </a:rPr>
              <a:t>    Sequence must be in upper case"""</a:t>
            </a:r>
          </a:p>
          <a:p>
            <a:pPr eaLnBrk="1" hangingPunct="1"/>
            <a:r>
              <a:rPr lang="en-US" sz="1400" b="1">
                <a:solidFill>
                  <a:srgbClr val="0070C0"/>
                </a:solidFill>
                <a:latin typeface="Consolas" charset="0"/>
              </a:rPr>
              <a:t>    gc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= 0</a:t>
            </a:r>
          </a:p>
          <a:p>
            <a:pPr eaLnBrk="1" hangingPunct="1"/>
            <a:r>
              <a:rPr lang="en-US" sz="1400" b="1">
                <a:solidFill>
                  <a:srgbClr val="7878DE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base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sequence: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base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'</a:t>
            </a:r>
            <a:r>
              <a:rPr lang="en-US" sz="1400" b="1">
                <a:solidFill>
                  <a:srgbClr val="009973"/>
                </a:solidFill>
                <a:latin typeface="Consolas" charset="0"/>
              </a:rPr>
              <a:t>GC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':     </a:t>
            </a:r>
            <a:r>
              <a:rPr lang="en-US" sz="1400" b="1">
                <a:solidFill>
                  <a:srgbClr val="0070C0"/>
                </a:solidFill>
                <a:latin typeface="Consolas" charset="0"/>
              </a:rPr>
              <a:t>gc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+= 1.0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elif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base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'</a:t>
            </a:r>
            <a:r>
              <a:rPr lang="en-US" sz="1400" b="1">
                <a:solidFill>
                  <a:srgbClr val="009973"/>
                </a:solidFill>
                <a:latin typeface="Consolas" charset="0"/>
              </a:rPr>
              <a:t>YRWSKM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': </a:t>
            </a:r>
            <a:r>
              <a:rPr lang="en-US" sz="1400" b="1">
                <a:solidFill>
                  <a:srgbClr val="0070C0"/>
                </a:solidFill>
                <a:latin typeface="Consolas" charset="0"/>
              </a:rPr>
              <a:t>gc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+= 0.5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elif 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base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'</a:t>
            </a:r>
            <a:r>
              <a:rPr lang="en-US" sz="1400" b="1">
                <a:solidFill>
                  <a:srgbClr val="009973"/>
                </a:solidFill>
                <a:latin typeface="Consolas" charset="0"/>
              </a:rPr>
              <a:t>DH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':     </a:t>
            </a:r>
            <a:r>
              <a:rPr lang="en-US" sz="1400" b="1">
                <a:solidFill>
                  <a:srgbClr val="0070C0"/>
                </a:solidFill>
                <a:latin typeface="Consolas" charset="0"/>
              </a:rPr>
              <a:t>gc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+= 0.33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7878DE"/>
                </a:solidFill>
                <a:latin typeface="Consolas" charset="0"/>
              </a:rPr>
              <a:t>    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elif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base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'</a:t>
            </a:r>
            <a:r>
              <a:rPr lang="en-US" sz="1400" b="1">
                <a:solidFill>
                  <a:srgbClr val="009973"/>
                </a:solidFill>
                <a:latin typeface="Consolas" charset="0"/>
              </a:rPr>
              <a:t>VB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':     </a:t>
            </a:r>
            <a:r>
              <a:rPr lang="en-US" sz="1400" b="1">
                <a:solidFill>
                  <a:srgbClr val="0070C0"/>
                </a:solidFill>
                <a:latin typeface="Consolas" charset="0"/>
              </a:rPr>
              <a:t>gc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+= 0.66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 charset="0"/>
              </a:rPr>
              <a:t>gc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336699"/>
                </a:solidFill>
                <a:latin typeface="Consolas" charset="0"/>
              </a:rPr>
              <a:t>def </a:t>
            </a:r>
            <a:r>
              <a:rPr lang="en-US" sz="1400" b="1">
                <a:solidFill>
                  <a:srgbClr val="7030A0"/>
                </a:solidFill>
                <a:latin typeface="Consolas" charset="0"/>
              </a:rPr>
              <a:t>gc_content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(sequence)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400" b="1">
                <a:solidFill>
                  <a:srgbClr val="336699"/>
                </a:solidFill>
                <a:latin typeface="Consolas" charset="0"/>
              </a:rPr>
            </a:br>
            <a:r>
              <a:rPr lang="en-US" sz="1400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chemeClr val="bg2"/>
                </a:solidFill>
                <a:latin typeface="Consolas" charset="0"/>
              </a:rPr>
              <a:t>"""Calculates the GC content of a DNA sequence.</a:t>
            </a:r>
            <a:br>
              <a:rPr lang="en-US" sz="1400" b="1">
                <a:solidFill>
                  <a:schemeClr val="bg2"/>
                </a:solidFill>
                <a:latin typeface="Consolas" charset="0"/>
              </a:rPr>
            </a:br>
            <a:r>
              <a:rPr lang="en-US" sz="1400" b="1">
                <a:solidFill>
                  <a:schemeClr val="bg2"/>
                </a:solidFill>
                <a:latin typeface="Consolas" charset="0"/>
              </a:rPr>
              <a:t>       Mixed case, gaps and ambiguity codes are permitted"""</a:t>
            </a:r>
          </a:p>
          <a:p>
            <a:pPr eaLnBrk="1" hangingPunct="1"/>
            <a:r>
              <a:rPr lang="en-US" sz="1400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sequence = sequence.upper().remove('-')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if not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 sequence: </a:t>
            </a:r>
          </a:p>
          <a:p>
            <a:pPr eaLnBrk="1" hangingPunct="1"/>
            <a:r>
              <a:rPr lang="en-US" sz="1400" b="1">
                <a:solidFill>
                  <a:schemeClr val="tx1"/>
                </a:solidFill>
                <a:latin typeface="Consolas" charset="0"/>
              </a:rPr>
              <a:t>    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 0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 100.0 * </a:t>
            </a:r>
            <a:r>
              <a:rPr lang="en-US" sz="1400" b="1">
                <a:solidFill>
                  <a:srgbClr val="7030A0"/>
                </a:solidFill>
                <a:latin typeface="Consolas" charset="0"/>
              </a:rPr>
              <a:t>count_gc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(sequence) / len(sequence)</a:t>
            </a:r>
          </a:p>
          <a:p>
            <a:pPr eaLnBrk="1" hangingPunct="1"/>
            <a:endParaRPr lang="en-US" sz="1400" b="1">
              <a:solidFill>
                <a:schemeClr val="tx1"/>
              </a:solidFill>
              <a:latin typeface="Consolas" charset="0"/>
            </a:endParaRPr>
          </a:p>
          <a:p>
            <a:pPr eaLnBrk="1" hangingPunct="1"/>
            <a:r>
              <a:rPr lang="en-US" sz="1400" b="1">
                <a:solidFill>
                  <a:srgbClr val="336699"/>
                </a:solidFill>
                <a:latin typeface="Consolas" charset="0"/>
              </a:rPr>
              <a:t>print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 gc_content("</a:t>
            </a:r>
            <a:r>
              <a:rPr lang="en-US" sz="1400" b="1">
                <a:solidFill>
                  <a:srgbClr val="009973"/>
                </a:solidFill>
                <a:latin typeface="Consolas" charset="0"/>
              </a:rPr>
              <a:t>actacgattagag</a:t>
            </a:r>
            <a:r>
              <a:rPr lang="en-US" sz="1400" b="1">
                <a:solidFill>
                  <a:schemeClr val="tx1"/>
                </a:solidFill>
                <a:latin typeface="Consolas" charset="0"/>
              </a:rPr>
              <a:t>")</a:t>
            </a:r>
            <a:endParaRPr lang="en-US" sz="14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4592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tips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42938" y="2000250"/>
            <a:ext cx="80010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568325" indent="-568325" eaLnBrk="0" hangingPunct="0"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5519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Times New Roman" charset="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no tabs, use 4 spaces for indentation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Times New Roman" charset="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lines should not be longer than 80 characters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Times New Roman" charset="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break complex code into small functions</a:t>
            </a:r>
          </a:p>
          <a:p>
            <a:pPr eaLnBrk="1" hangingPunct="1">
              <a:spcBef>
                <a:spcPts val="650"/>
              </a:spcBef>
              <a:buClr>
                <a:srgbClr val="CC0000"/>
              </a:buClr>
              <a:buFont typeface="Times New Roman" charset="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do not duplicate code, create functions instead</a:t>
            </a:r>
          </a:p>
          <a:p>
            <a:pPr eaLnBrk="1" hangingPunct="1">
              <a:spcBef>
                <a:spcPts val="6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data types</a:t>
            </a: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20725" y="1920875"/>
            <a:ext cx="25638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808080"/>
                </a:solidFill>
                <a:latin typeface="Consolas" charset="0"/>
              </a:rPr>
              <a:t># simple types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 : "string"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integer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: 42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long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   : 4200000L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float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  : 3.145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hex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    : 0xFF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boolean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: True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complex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=:1+2j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83113" y="1981200"/>
            <a:ext cx="372745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808080"/>
                </a:solidFill>
                <a:latin typeface="Consolas" charset="0"/>
              </a:rPr>
              <a:t># structured types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= [1,2,'a']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tuple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= (1,2,'a')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dict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= {"pi":3.14, "e":2.17}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([1,2,'a'])</a:t>
            </a:r>
            <a:br>
              <a:rPr lang="en-US" b="1">
                <a:solidFill>
                  <a:srgbClr val="000000"/>
                </a:solidFill>
                <a:latin typeface="Consolas" charset="0"/>
              </a:rPr>
            </a:br>
            <a:r>
              <a:rPr lang="en-US" b="1">
                <a:solidFill>
                  <a:srgbClr val="336699"/>
                </a:solidFill>
                <a:latin typeface="Consolas" charset="0"/>
              </a:rPr>
              <a:t>frozenset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([1,2,'a'])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func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= lambda x,y: x+y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all data types are objects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425950" y="4419600"/>
            <a:ext cx="25558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dir(3.14)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dir(float)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help(float)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help(float.__add__)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help(string)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tuples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267200" y="1828800"/>
            <a:ext cx="419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tuples are not just round brackets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tuples are immutable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14375" y="1857375"/>
            <a:ext cx="2962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(1,2,3)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('red','green','blue')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('red',)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(1,)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!=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(1)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      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empty tuple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3429000"/>
            <a:ext cx="3505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(1,2,3,4)[0] 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-&gt; 1</a:t>
            </a:r>
            <a:br>
              <a:rPr lang="en-US" sz="1600" b="1">
                <a:solidFill>
                  <a:srgbClr val="80808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(1,2,3,4)[2] 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-&gt; 3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(1,2,3,4)[1:3]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-&gt; (2,3)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0" y="5638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a,b = b,a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swap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214813" y="4000500"/>
            <a:ext cx="4738687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i,c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[(1,'I'), (2,'II), (3,'III')]:</a:t>
            </a:r>
            <a:endParaRPr lang="en-US" sz="1600" b="1">
              <a:solidFill>
                <a:srgbClr val="336699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i,c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vector addition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add(v1, v2):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x,y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=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v1[0]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+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v2[0], v1[1]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+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v2[1]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(x,y)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286250" y="2786063"/>
            <a:ext cx="11953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help(())</a:t>
            </a:r>
            <a:br>
              <a:rPr lang="en-US" b="1">
                <a:solidFill>
                  <a:srgbClr val="000000"/>
                </a:solidFill>
                <a:latin typeface="Consolas" charset="0"/>
              </a:rPr>
            </a:br>
            <a:r>
              <a:rPr lang="en-US" b="1">
                <a:solidFill>
                  <a:srgbClr val="000000"/>
                </a:solidFill>
                <a:latin typeface="Consolas" charset="0"/>
              </a:rPr>
              <a:t>dir(())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85800" y="4421188"/>
            <a:ext cx="350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(a,b,c) = (1,2,3)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(a,b,c) =  1,2,3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a,b,c  = (1,2,3)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a,b,c  = [1,2,3]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lists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800600" y="1828800"/>
            <a:ext cx="24384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lists are mutable*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lists are arrays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786313" y="3643313"/>
            <a:ext cx="22018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dir([]), dir(list)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help([])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help([].sort)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88975" y="1795463"/>
            <a:ext cx="1976438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[] == list()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 = [1,2,3,4]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nums[0]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nums[:]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nums[0:2]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nums[::2]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nums[1::2]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nums[1::2]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nums.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append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(5)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nums + [5,6]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70C0"/>
                </a:solidFill>
                <a:latin typeface="Consolas" charset="0"/>
              </a:rPr>
              <a:t>range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(5)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70C0"/>
                </a:solidFill>
                <a:latin typeface="Consolas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(nums)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70C0"/>
                </a:solidFill>
                <a:latin typeface="Consolas" charset="0"/>
              </a:rPr>
              <a:t>max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(nums)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[0]*5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786313" y="2786063"/>
            <a:ext cx="3571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400">
                <a:solidFill>
                  <a:srgbClr val="336699"/>
                </a:solidFill>
              </a:rPr>
              <a:t>*since lists are mutable you cannot </a:t>
            </a:r>
            <a:br>
              <a:rPr lang="en-US" sz="1400">
                <a:solidFill>
                  <a:srgbClr val="336699"/>
                </a:solidFill>
              </a:rPr>
            </a:br>
            <a:r>
              <a:rPr lang="en-US" sz="1400">
                <a:solidFill>
                  <a:srgbClr val="336699"/>
                </a:solidFill>
              </a:rPr>
              <a:t>  use them as a dictionary keys!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916238" y="4797425"/>
            <a:ext cx="4786312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nums.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Arial" charset="0"/>
              </a:rPr>
              <a:t>reverse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()        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# in place</a:t>
            </a:r>
            <a:b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nums2 =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Arial" charset="0"/>
              </a:rPr>
              <a:t>reversed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# new list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16238" y="5519738"/>
            <a:ext cx="4786312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nums.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ea typeface="+mn-ea"/>
                <a:cs typeface="Arial" charset="0"/>
              </a:rPr>
              <a:t>sort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()           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# in place</a:t>
            </a:r>
            <a:b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nums2 =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+mn-ea"/>
                <a:cs typeface="Arial" charset="0"/>
              </a:rPr>
              <a:t>sorted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  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# new list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166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lists examples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57875" y="3643313"/>
            <a:ext cx="25717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l1 = ['a','b','c']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l2 = [1,2,3]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l3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zip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(l1,l2)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zip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(*l3)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42938" y="1916113"/>
            <a:ext cx="5000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 = [('a',3), ('b',2), ('c',1)]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l.sort(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key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lambda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x: x[1])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l.sort(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key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lambda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(c,n): n) 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l.sort(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cmp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lambda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x,y: x[1]-y[1])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l.sort(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cmp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lambda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(c1,n1),(c2,n2): n1-n2)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2938" y="5373688"/>
            <a:ext cx="36576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colstr = ",".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join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(colors)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857875" y="4929188"/>
            <a:ext cx="2819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 = [(1,2,3),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(4,5,6)]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flip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zip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(*mat)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flipback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zip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(*flip)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42938" y="4087813"/>
            <a:ext cx="36576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colors = ['red','green','blue']</a:t>
            </a:r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642938" y="4373563"/>
            <a:ext cx="3571875" cy="857250"/>
            <a:chOff x="405" y="2755"/>
            <a:chExt cx="2250" cy="540"/>
          </a:xfrm>
        </p:grpSpPr>
        <p:sp>
          <p:nvSpPr>
            <p:cNvPr id="81928" name="Rectangle 6"/>
            <p:cNvSpPr>
              <a:spLocks noChangeArrowheads="1"/>
            </p:cNvSpPr>
            <p:nvPr/>
          </p:nvSpPr>
          <p:spPr bwMode="auto">
            <a:xfrm>
              <a:off x="405" y="2755"/>
              <a:ext cx="2250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colstr = ''</a:t>
              </a:r>
              <a:br>
                <a:rPr lang="en-US" sz="1600" b="1">
                  <a:solidFill>
                    <a:srgbClr val="000000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for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color </a:t>
              </a: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in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colors: </a:t>
              </a:r>
              <a:br>
                <a:rPr lang="en-US" sz="1600" b="1">
                  <a:solidFill>
                    <a:srgbClr val="000000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   colstr = colstr+','+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color</a:t>
              </a:r>
              <a:endParaRPr lang="en-US" sz="1600" b="1">
                <a:solidFill>
                  <a:srgbClr val="000000"/>
                </a:solidFill>
                <a:latin typeface="Consolas" charset="0"/>
              </a:endParaRPr>
            </a:p>
          </p:txBody>
        </p:sp>
        <p:cxnSp>
          <p:nvCxnSpPr>
            <p:cNvPr id="81929" name="Straight Connector 15"/>
            <p:cNvCxnSpPr>
              <a:cxnSpLocks noChangeShapeType="1"/>
            </p:cNvCxnSpPr>
            <p:nvPr/>
          </p:nvCxnSpPr>
          <p:spPr bwMode="auto">
            <a:xfrm>
              <a:off x="450" y="2845"/>
              <a:ext cx="2205" cy="45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0" name="Straight Connector 16"/>
            <p:cNvCxnSpPr>
              <a:cxnSpLocks noChangeShapeType="1"/>
            </p:cNvCxnSpPr>
            <p:nvPr/>
          </p:nvCxnSpPr>
          <p:spPr bwMode="auto">
            <a:xfrm flipV="1">
              <a:off x="495" y="2845"/>
              <a:ext cx="2160" cy="45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" name="Straight Connector 1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-19764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slicing</a:t>
            </a: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645150" y="1979613"/>
            <a:ext cx="30940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slice[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start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end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stride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]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7388" y="2441575"/>
            <a:ext cx="1404937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s[0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len(s)]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s[2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7]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s[-1]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-1]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s[-6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-6]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2]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-1]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85800" y="1995488"/>
            <a:ext cx="2517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 = "another string"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336699"/>
                </a:solidFill>
              </a:rPr>
              <a:t>slicing works the same for lists and tuples (&lt;= sequences)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638800" y="2438400"/>
            <a:ext cx="28194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sz="1800" b="1">
                <a:solidFill>
                  <a:srgbClr val="CC0000"/>
                </a:solidFill>
                <a:latin typeface="Consolas" charset="0"/>
              </a:rPr>
              <a:t>start</a:t>
            </a:r>
            <a:r>
              <a:rPr lang="en-US" sz="1800" b="1">
                <a:solidFill>
                  <a:srgbClr val="336699"/>
                </a:solidFill>
                <a:latin typeface="Consolas" charset="0"/>
              </a:rPr>
              <a:t>  inclusive </a:t>
            </a:r>
            <a:br>
              <a:rPr lang="en-US" sz="1800" b="1">
                <a:solidFill>
                  <a:srgbClr val="336699"/>
                </a:solidFill>
                <a:latin typeface="Consolas" charset="0"/>
              </a:rPr>
            </a:br>
            <a:r>
              <a:rPr lang="en-US" sz="1800" b="1">
                <a:solidFill>
                  <a:srgbClr val="CC0000"/>
                </a:solidFill>
                <a:latin typeface="Consolas" charset="0"/>
              </a:rPr>
              <a:t>end</a:t>
            </a:r>
            <a:r>
              <a:rPr lang="en-US" sz="1800" b="1">
                <a:solidFill>
                  <a:srgbClr val="336699"/>
                </a:solidFill>
                <a:latin typeface="Consolas" charset="0"/>
              </a:rPr>
              <a:t>    exclusive </a:t>
            </a:r>
            <a:br>
              <a:rPr lang="en-US" sz="1800" b="1">
                <a:solidFill>
                  <a:srgbClr val="336699"/>
                </a:solidFill>
                <a:latin typeface="Consolas" charset="0"/>
              </a:rPr>
            </a:br>
            <a:r>
              <a:rPr lang="en-US" sz="1800" b="1">
                <a:solidFill>
                  <a:srgbClr val="CC0000"/>
                </a:solidFill>
                <a:latin typeface="Consolas" charset="0"/>
              </a:rPr>
              <a:t>stride </a:t>
            </a:r>
            <a:r>
              <a:rPr lang="en-US" sz="1800" b="1">
                <a:solidFill>
                  <a:srgbClr val="336699"/>
                </a:solidFill>
                <a:latin typeface="Consolas" charset="0"/>
              </a:rPr>
              <a:t>optional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209800" y="3200400"/>
            <a:ext cx="3200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from numpy import array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 = array([[1,2,3],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      [4,5,6]])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mat[1][1]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mat[1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3, 0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2]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mat[1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3, ...]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sets</a:t>
            </a: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09600" y="1905000"/>
            <a:ext cx="26289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set([3,2,2,3,4])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frozenset([3,2,2,3,4])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 = "my little string"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set(s)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805363" y="3087688"/>
            <a:ext cx="20558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dir(set())</a:t>
            </a:r>
            <a:br>
              <a:rPr lang="en-US" b="1">
                <a:solidFill>
                  <a:srgbClr val="000000"/>
                </a:solidFill>
                <a:latin typeface="Consolas" charset="0"/>
              </a:rPr>
            </a:br>
            <a:r>
              <a:rPr lang="en-US" b="1">
                <a:solidFill>
                  <a:srgbClr val="000000"/>
                </a:solidFill>
                <a:latin typeface="Consolas" charset="0"/>
              </a:rPr>
              <a:t>help(set)</a:t>
            </a:r>
            <a:br>
              <a:rPr lang="en-US" b="1">
                <a:solidFill>
                  <a:srgbClr val="000000"/>
                </a:solidFill>
                <a:latin typeface="Consolas" charset="0"/>
              </a:rPr>
            </a:br>
            <a:r>
              <a:rPr lang="en-US" b="1">
                <a:solidFill>
                  <a:srgbClr val="000000"/>
                </a:solidFill>
                <a:latin typeface="Consolas" charset="0"/>
              </a:rPr>
              <a:t>help(set.add)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help(frozenset)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800600" y="1905000"/>
            <a:ext cx="358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sets are mutable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frozensets are immutable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00600" y="4800600"/>
            <a:ext cx="2851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 = set([2,3,3,34,51,1])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min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0075" y="4216400"/>
            <a:ext cx="22939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s1 = set([1,2,3,4])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s2 = set([3,4,5])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s1.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union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s1.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difference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-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s2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and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s2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00075" y="3378200"/>
            <a:ext cx="16271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remove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('t')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pop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dictionaries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5299075" y="1773238"/>
            <a:ext cx="32004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directories are hashes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only immutables are allowed as keys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684213" y="1785938"/>
            <a:ext cx="3848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 = {}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 = dict()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 = {'pi':3.14, 'e':2.7}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 = dict(pi=3.14, e=2.7)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 = dict([('pi',3.14),('e',2.7)])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257800" y="3278188"/>
            <a:ext cx="20716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dir({})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help({})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help(dict)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help(dict.values)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help(dict.keys)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808413" y="5029200"/>
            <a:ext cx="46307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mat = [[0,1], [1,3], [2,0]]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sparse = dict([((i,j),e)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i,r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enumerate(mat)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j,e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enumerate(r) if e])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42938" y="4857750"/>
            <a:ext cx="26257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('two', 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setdefault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('one', 1)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d.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has_key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('one')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'one'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42938" y="3357563"/>
            <a:ext cx="2851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d['pi']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d['pi'] = 3.0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d['zero'] = 0.0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d[math.pi] = "pi"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d[(1,2)] = "one and two"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simple data types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71500" y="4286250"/>
            <a:ext cx="8001000" cy="178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 err="1">
                <a:solidFill>
                  <a:srgbClr val="C00000"/>
                </a:solidFill>
                <a:latin typeface="+mj-lt"/>
                <a:ea typeface="+mn-ea"/>
                <a:cs typeface="Arial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+mj-lt"/>
                <a:ea typeface="+mn-ea"/>
                <a:cs typeface="Arial" charset="0"/>
              </a:rPr>
              <a:t>: Boolean, e.g.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Arial" charset="0"/>
              </a:rPr>
              <a:t>True, False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 err="1">
                <a:solidFill>
                  <a:srgbClr val="C00000"/>
                </a:solidFill>
                <a:latin typeface="+mj-lt"/>
                <a:ea typeface="+mn-ea"/>
                <a:cs typeface="Arial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: Integer, e.g.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Arial" charset="0"/>
              </a:rPr>
              <a:t>12, 23345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C00000"/>
                </a:solidFill>
                <a:latin typeface="+mj-lt"/>
                <a:ea typeface="+mn-ea"/>
                <a:cs typeface="Arial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: Floating point number, e.g.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Arial" charset="0"/>
              </a:rPr>
              <a:t>3.1415, 1.1e-5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C00000"/>
                </a:solidFill>
                <a:latin typeface="+mj-lt"/>
                <a:ea typeface="+mn-ea"/>
                <a:cs typeface="Arial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: Character string, e.g.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Arial" charset="0"/>
              </a:rPr>
              <a:t>"This is a string"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...</a:t>
            </a:r>
          </a:p>
        </p:txBody>
      </p:sp>
      <p:sp>
        <p:nvSpPr>
          <p:cNvPr id="36867" name="TextBox 37"/>
          <p:cNvSpPr txBox="1">
            <a:spLocks noChangeArrowheads="1"/>
          </p:cNvSpPr>
          <p:nvPr/>
        </p:nvSpPr>
        <p:spPr bwMode="auto">
          <a:xfrm>
            <a:off x="571500" y="1714500"/>
            <a:ext cx="750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Values of different </a:t>
            </a:r>
            <a:r>
              <a:rPr lang="en-US">
                <a:solidFill>
                  <a:srgbClr val="C00000"/>
                </a:solidFill>
              </a:rPr>
              <a:t>type</a:t>
            </a:r>
            <a:r>
              <a:rPr lang="en-US">
                <a:solidFill>
                  <a:schemeClr val="tx1"/>
                </a:solidFill>
              </a:rPr>
              <a:t> allow different </a:t>
            </a:r>
            <a:r>
              <a:rPr lang="en-US">
                <a:solidFill>
                  <a:srgbClr val="C00000"/>
                </a:solidFill>
              </a:rPr>
              <a:t>operations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42938" y="2428875"/>
            <a:ext cx="1500187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12 + 3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42938" y="2928938"/>
            <a:ext cx="1500187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"12" + "3"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2428875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== 15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214813" y="2428875"/>
            <a:ext cx="1500187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12 - 3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29313" y="2428875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==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2928938"/>
            <a:ext cx="1214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== "123"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4214813" y="2928938"/>
            <a:ext cx="1500187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"12" - "3"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29313" y="2928938"/>
            <a:ext cx="15001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rgbClr val="C00000"/>
                </a:solidFill>
                <a:cs typeface="Arial" charset="0"/>
              </a:rPr>
              <a:t>-</a:t>
            </a:r>
            <a:r>
              <a:rPr lang="en-US" dirty="0">
                <a:solidFill>
                  <a:srgbClr val="C00000"/>
                </a:solidFill>
                <a:latin typeface="+mn-lt"/>
                <a:ea typeface="+mn-ea"/>
                <a:cs typeface="Arial" charset="0"/>
              </a:rPr>
              <a:t>&gt; ERROR!</a:t>
            </a: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642938" y="3429000"/>
            <a:ext cx="1500187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"12"*3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3429000"/>
            <a:ext cx="214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== "121212"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41" grpId="0" animBg="1"/>
      <p:bldP spid="42" grpId="0" animBg="1"/>
      <p:bldP spid="43" grpId="0"/>
      <p:bldP spid="44" grpId="0" animBg="1"/>
      <p:bldP spid="46" grpId="0"/>
      <p:bldP spid="47" grpId="0"/>
      <p:bldP spid="48" grpId="0" animBg="1"/>
      <p:bldP spid="49" grpId="0"/>
      <p:bldP spid="51" grpId="0" animBg="1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data structures - tips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71500" y="2071688"/>
            <a:ext cx="8001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List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many similar items to store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e.g, numbers, protein ids,  sequences, ...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no need to </a:t>
            </a:r>
            <a:r>
              <a:rPr lang="en-US" sz="1400">
                <a:solidFill>
                  <a:srgbClr val="C00000"/>
                </a:solidFill>
              </a:rPr>
              <a:t>find</a:t>
            </a:r>
            <a:r>
              <a:rPr lang="en-US" sz="1400">
                <a:solidFill>
                  <a:srgbClr val="000000"/>
                </a:solidFill>
              </a:rPr>
              <a:t> a specific item fast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fast access to items at a specific </a:t>
            </a:r>
            <a:r>
              <a:rPr lang="en-US" sz="1400">
                <a:solidFill>
                  <a:srgbClr val="C00000"/>
                </a:solidFill>
              </a:rPr>
              <a:t>position</a:t>
            </a:r>
            <a:r>
              <a:rPr lang="en-US" sz="1400">
                <a:solidFill>
                  <a:srgbClr val="000000"/>
                </a:solidFill>
              </a:rPr>
              <a:t> in the list</a:t>
            </a: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Tuple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a few (&lt;10), different items to store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e.g. addresses, protein id and its sequence, ...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want to use it as dictionary key</a:t>
            </a: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Set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many, unique items to store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e.g. unique protein ids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need to know quickly if a specific item is in the set</a:t>
            </a: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Dictionary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map from keys to values, is a look-up table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e.g. telephone dictionary, amino acid letters to hydrophobicity values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need to get quickly the value for a key</a:t>
            </a:r>
          </a:p>
        </p:txBody>
      </p:sp>
      <p:sp>
        <p:nvSpPr>
          <p:cNvPr id="90115" name="TextBox 3"/>
          <p:cNvSpPr txBox="1">
            <a:spLocks noChangeArrowheads="1"/>
          </p:cNvSpPr>
          <p:nvPr/>
        </p:nvSpPr>
        <p:spPr bwMode="auto">
          <a:xfrm>
            <a:off x="539750" y="1557338"/>
            <a:ext cx="792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when to use what?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boolean</a:t>
            </a:r>
            <a:r>
              <a:rPr lang="en-US" sz="3800" dirty="0">
                <a:solidFill>
                  <a:srgbClr val="7F7F7F"/>
                </a:solidFill>
              </a:rPr>
              <a:t> logic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9600" y="1828800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CC0000"/>
                </a:solidFill>
                <a:latin typeface="Consolas" charset="0"/>
              </a:rPr>
              <a:t>False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: False, 0, None, [], (,)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09600" y="2286000"/>
            <a:ext cx="701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CC0000"/>
                </a:solidFill>
                <a:latin typeface="Consolas" charset="0"/>
              </a:rPr>
              <a:t>True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: everything else, e.g.: 1, True, ['blah'], ...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2895600"/>
            <a:ext cx="1814513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 = 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B = 2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and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not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[1,2,3]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"b"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"abc"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all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([1,1,1])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any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([0,1,0])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57600" y="3168650"/>
            <a:ext cx="38481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l1 = [1,2,3]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l2 = [4,5]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not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l1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"list is empty or None"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and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l2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"both lists are filled"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comparisons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42938" y="1774825"/>
            <a:ext cx="60753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(1, 2, 3) &lt; (1, 2, 4)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[1, 2, 3] &lt; [1, 2, 4]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'C' &lt; 'Pascal' &lt; 'Perl' &lt;'Python'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(1, 2, 3, 4) &lt; (1, 2, 4)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(1, 2) &lt; (1, 2, -1)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(1, 2, 3) == (1.0, 2.0, 3.0)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(1, 2, ('aa', 'ab')) &lt; (1, 2, ('abc', 'a'), 4)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4267200"/>
            <a:ext cx="57150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s1 = "string1"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s2 = "string2"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s1 = s3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257800" y="178435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comparison of complex objects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chained comparisons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5257800"/>
            <a:ext cx="7693025" cy="684213"/>
            <a:chOff x="432" y="3312"/>
            <a:chExt cx="4846" cy="431"/>
          </a:xfrm>
        </p:grpSpPr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432" y="3321"/>
              <a:ext cx="333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s1 == s2    </a:t>
              </a:r>
              <a:r>
                <a:rPr lang="en-US" b="1">
                  <a:solidFill>
                    <a:srgbClr val="808080"/>
                  </a:solidFill>
                  <a:latin typeface="Consolas" charset="0"/>
                </a:rPr>
                <a:t># same content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432" y="3512"/>
              <a:ext cx="340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s1 </a:t>
              </a:r>
              <a:r>
                <a:rPr lang="en-US" b="1">
                  <a:solidFill>
                    <a:srgbClr val="CC0000"/>
                  </a:solidFill>
                  <a:latin typeface="Consolas" charset="0"/>
                </a:rPr>
                <a:t>is</a:t>
              </a: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 s3    </a:t>
              </a:r>
              <a:r>
                <a:rPr lang="en-US" b="1">
                  <a:solidFill>
                    <a:srgbClr val="808080"/>
                  </a:solidFill>
                  <a:latin typeface="Consolas" charset="0"/>
                </a:rPr>
                <a:t># same reference</a:t>
              </a: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3551" y="3408"/>
              <a:ext cx="172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ts val="875"/>
                </a:spcBef>
                <a:buClr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Java people watch out!</a:t>
              </a:r>
            </a:p>
          </p:txBody>
        </p:sp>
        <p:sp>
          <p:nvSpPr>
            <p:cNvPr id="94217" name="AutoShape 9"/>
            <p:cNvSpPr>
              <a:spLocks/>
            </p:cNvSpPr>
            <p:nvPr/>
          </p:nvSpPr>
          <p:spPr bwMode="auto">
            <a:xfrm>
              <a:off x="3455" y="3312"/>
              <a:ext cx="48" cy="383"/>
            </a:xfrm>
            <a:prstGeom prst="rightBrace">
              <a:avLst>
                <a:gd name="adj1" fmla="val 66493"/>
                <a:gd name="adj2" fmla="val 50000"/>
              </a:avLst>
            </a:prstGeom>
            <a:noFill/>
            <a:ln w="936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7437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if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09600" y="1795463"/>
            <a:ext cx="3227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1 &lt; x &lt; 10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"in range"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2744788"/>
            <a:ext cx="3657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1 &lt; x &lt; 5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"lower range"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elif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5 &lt; x &lt; 10: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"upper range"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"out of range"</a:t>
            </a: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381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indentation has meaning</a:t>
            </a:r>
            <a:br>
              <a:rPr lang="en-US" sz="1600">
                <a:solidFill>
                  <a:srgbClr val="CC0000"/>
                </a:solidFill>
              </a:rPr>
            </a:br>
            <a:r>
              <a:rPr lang="en-US" sz="1600">
                <a:solidFill>
                  <a:srgbClr val="CC0000"/>
                </a:solidFill>
              </a:rPr>
              <a:t>there is no switch() statement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16463" y="4724400"/>
            <a:ext cx="3190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808080"/>
                </a:solidFill>
                <a:latin typeface="Consolas" charset="0"/>
              </a:rPr>
              <a:t># one-line if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</a:t>
            </a:r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609600" y="4800600"/>
            <a:ext cx="6316663" cy="1266825"/>
            <a:chOff x="384" y="3024"/>
            <a:chExt cx="3979" cy="798"/>
          </a:xfrm>
        </p:grpSpPr>
        <p:sp>
          <p:nvSpPr>
            <p:cNvPr id="96264" name="Rectangle 3"/>
            <p:cNvSpPr>
              <a:spLocks noChangeArrowheads="1"/>
            </p:cNvSpPr>
            <p:nvPr/>
          </p:nvSpPr>
          <p:spPr bwMode="auto">
            <a:xfrm>
              <a:off x="384" y="3024"/>
              <a:ext cx="23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808080"/>
                  </a:solidFill>
                  <a:latin typeface="Consolas" charset="0"/>
                </a:rPr>
                <a:t># conditional expression</a:t>
              </a:r>
            </a:p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frac = 1/x </a:t>
              </a: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if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x&gt;0 </a:t>
              </a: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else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0</a:t>
              </a:r>
            </a:p>
          </p:txBody>
        </p:sp>
        <p:sp>
          <p:nvSpPr>
            <p:cNvPr id="96265" name="Rectangle 8"/>
            <p:cNvSpPr>
              <a:spLocks noChangeArrowheads="1"/>
            </p:cNvSpPr>
            <p:nvPr/>
          </p:nvSpPr>
          <p:spPr bwMode="auto">
            <a:xfrm>
              <a:off x="392" y="3590"/>
              <a:ext cx="397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result =</a:t>
              </a:r>
              <a:r>
                <a:rPr lang="en-US" b="1">
                  <a:solidFill>
                    <a:srgbClr val="336699"/>
                  </a:solidFill>
                  <a:latin typeface="Consolas" charset="0"/>
                </a:rPr>
                <a:t> </a:t>
              </a:r>
              <a:r>
                <a:rPr lang="en-US" b="1">
                  <a:solidFill>
                    <a:srgbClr val="CC0000"/>
                  </a:solidFill>
                  <a:latin typeface="Consolas" charset="0"/>
                </a:rPr>
                <a:t>statement</a:t>
              </a: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b="1">
                  <a:solidFill>
                    <a:srgbClr val="336699"/>
                  </a:solidFill>
                  <a:latin typeface="Consolas" charset="0"/>
                </a:rPr>
                <a:t>if</a:t>
              </a: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b="1">
                  <a:solidFill>
                    <a:srgbClr val="CC0000"/>
                  </a:solidFill>
                  <a:latin typeface="Consolas" charset="0"/>
                </a:rPr>
                <a:t>condition</a:t>
              </a: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b="1">
                  <a:solidFill>
                    <a:srgbClr val="336699"/>
                  </a:solidFill>
                  <a:latin typeface="Consolas" charset="0"/>
                </a:rPr>
                <a:t>else </a:t>
              </a:r>
              <a:r>
                <a:rPr lang="en-US" b="1">
                  <a:solidFill>
                    <a:srgbClr val="CC0000"/>
                  </a:solidFill>
                  <a:latin typeface="Consolas" charset="0"/>
                </a:rPr>
                <a:t>alternative</a:t>
              </a:r>
              <a:r>
                <a:rPr lang="en-US" b="1">
                  <a:solidFill>
                    <a:srgbClr val="000000"/>
                  </a:solidFill>
                  <a:latin typeface="Consolas" charset="0"/>
                </a:rPr>
                <a:t> </a:t>
              </a: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16463" y="2708275"/>
            <a:ext cx="30718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elif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condition2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do_something_else1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else: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do_something_else2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for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31838" y="3505200"/>
            <a:ext cx="26273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ch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"mystring":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ch 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857750" y="1928813"/>
            <a:ext cx="3429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variable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sequence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…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727075" y="1905000"/>
            <a:ext cx="25161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143500" y="3786188"/>
            <a:ext cx="18049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help(range)</a:t>
            </a:r>
            <a:br>
              <a:rPr lang="en-US" b="1">
                <a:solidFill>
                  <a:srgbClr val="000000"/>
                </a:solidFill>
                <a:latin typeface="Consolas" charset="0"/>
              </a:rPr>
            </a:br>
            <a:r>
              <a:rPr lang="en-US" b="1">
                <a:solidFill>
                  <a:srgbClr val="000000"/>
                </a:solidFill>
                <a:latin typeface="Consolas" charset="0"/>
              </a:rPr>
              <a:t>help(xrange)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4063" y="2667000"/>
            <a:ext cx="3073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xrange(10,0,-1):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92163" y="4343400"/>
            <a:ext cx="3851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e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["red","green","blue"]: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e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06450" y="5105400"/>
            <a:ext cx="3740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line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open("myfile.txt"):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line 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7166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more for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98500" y="5500688"/>
            <a:ext cx="52308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i,line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enumerate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(open("myfile.txt")):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i,line </a:t>
            </a:r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698500" y="3143250"/>
            <a:ext cx="2649538" cy="1079500"/>
            <a:chOff x="440" y="1980"/>
            <a:chExt cx="1669" cy="680"/>
          </a:xfrm>
        </p:grpSpPr>
        <p:sp>
          <p:nvSpPr>
            <p:cNvPr id="100364" name="Rectangle 2"/>
            <p:cNvSpPr>
              <a:spLocks noChangeArrowheads="1"/>
            </p:cNvSpPr>
            <p:nvPr/>
          </p:nvSpPr>
          <p:spPr bwMode="auto">
            <a:xfrm>
              <a:off x="440" y="1980"/>
              <a:ext cx="166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i = 0</a:t>
              </a:r>
              <a:br>
                <a:rPr lang="en-US" sz="1600" b="1">
                  <a:solidFill>
                    <a:srgbClr val="336699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for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ch </a:t>
              </a: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in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"mystring": </a:t>
              </a:r>
            </a:p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   print i,ch</a:t>
              </a:r>
            </a:p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   i = i + 1 </a:t>
              </a:r>
            </a:p>
          </p:txBody>
        </p:sp>
        <p:cxnSp>
          <p:nvCxnSpPr>
            <p:cNvPr id="100365" name="Straight Connector 11"/>
            <p:cNvCxnSpPr>
              <a:cxnSpLocks noChangeShapeType="1"/>
            </p:cNvCxnSpPr>
            <p:nvPr/>
          </p:nvCxnSpPr>
          <p:spPr bwMode="auto">
            <a:xfrm>
              <a:off x="485" y="1980"/>
              <a:ext cx="1440" cy="63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6" name="Straight Connector 12"/>
            <p:cNvCxnSpPr>
              <a:cxnSpLocks noChangeShapeType="1"/>
            </p:cNvCxnSpPr>
            <p:nvPr/>
          </p:nvCxnSpPr>
          <p:spPr bwMode="auto">
            <a:xfrm flipV="1">
              <a:off x="530" y="1980"/>
              <a:ext cx="1395" cy="63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98500" y="4500563"/>
            <a:ext cx="4108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i,ch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enumerate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("mystring"):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i,ch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714375" y="1785938"/>
            <a:ext cx="25384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2&lt;i&lt;5 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continue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 </a:t>
            </a:r>
          </a:p>
        </p:txBody>
      </p:sp>
      <p:sp>
        <p:nvSpPr>
          <p:cNvPr id="100358" name="Rectangle 4"/>
          <p:cNvSpPr>
            <a:spLocks noChangeArrowheads="1"/>
          </p:cNvSpPr>
          <p:nvPr/>
        </p:nvSpPr>
        <p:spPr bwMode="auto">
          <a:xfrm>
            <a:off x="4422775" y="1785938"/>
            <a:ext cx="3548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ch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"this is a string":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ch == ' ':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break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ch </a:t>
            </a:r>
          </a:p>
        </p:txBody>
      </p: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5214938" y="3429000"/>
            <a:ext cx="2874962" cy="1079500"/>
            <a:chOff x="3285" y="2160"/>
            <a:chExt cx="1811" cy="680"/>
          </a:xfrm>
        </p:grpSpPr>
        <p:sp>
          <p:nvSpPr>
            <p:cNvPr id="100361" name="Rectangle 4"/>
            <p:cNvSpPr>
              <a:spLocks noChangeArrowheads="1"/>
            </p:cNvSpPr>
            <p:nvPr/>
          </p:nvSpPr>
          <p:spPr bwMode="auto">
            <a:xfrm>
              <a:off x="3285" y="2160"/>
              <a:ext cx="1811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nums = [1,2,3,4,5]</a:t>
              </a:r>
              <a:br>
                <a:rPr lang="en-US" sz="1600" b="1">
                  <a:solidFill>
                    <a:srgbClr val="336699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for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i </a:t>
              </a: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in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nums: </a:t>
              </a:r>
            </a:p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sz="1600" b="1">
                  <a:solidFill>
                    <a:srgbClr val="336699"/>
                  </a:solidFill>
                  <a:latin typeface="Consolas" charset="0"/>
                </a:rPr>
                <a:t>if</a:t>
              </a: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i==3: del nums[3]</a:t>
              </a:r>
              <a:br>
                <a:rPr lang="en-US" sz="1600" b="1">
                  <a:solidFill>
                    <a:srgbClr val="000000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000000"/>
                  </a:solidFill>
                  <a:latin typeface="Consolas" charset="0"/>
                </a:rPr>
                <a:t>    print i </a:t>
              </a:r>
            </a:p>
          </p:txBody>
        </p:sp>
        <p:cxnSp>
          <p:nvCxnSpPr>
            <p:cNvPr id="100362" name="Straight Connector 19"/>
            <p:cNvCxnSpPr>
              <a:cxnSpLocks noChangeShapeType="1"/>
            </p:cNvCxnSpPr>
            <p:nvPr/>
          </p:nvCxnSpPr>
          <p:spPr bwMode="auto">
            <a:xfrm>
              <a:off x="3330" y="2205"/>
              <a:ext cx="1440" cy="63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3" name="Straight Connector 20"/>
            <p:cNvCxnSpPr>
              <a:cxnSpLocks noChangeShapeType="1"/>
            </p:cNvCxnSpPr>
            <p:nvPr/>
          </p:nvCxnSpPr>
          <p:spPr bwMode="auto">
            <a:xfrm flipV="1">
              <a:off x="3375" y="2205"/>
              <a:ext cx="1395" cy="63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Rounded Rectangular Callout 47"/>
          <p:cNvSpPr>
            <a:spLocks noChangeArrowheads="1"/>
          </p:cNvSpPr>
          <p:nvPr/>
        </p:nvSpPr>
        <p:spPr bwMode="auto">
          <a:xfrm>
            <a:off x="6372225" y="4652963"/>
            <a:ext cx="2376488" cy="928687"/>
          </a:xfrm>
          <a:prstGeom prst="wedgeRoundRectCallout">
            <a:avLst>
              <a:gd name="adj1" fmla="val -27486"/>
              <a:gd name="adj2" fmla="val -78032"/>
              <a:gd name="adj3" fmla="val 16667"/>
            </a:avLst>
          </a:prstGeom>
          <a:gradFill rotWithShape="1">
            <a:gsLst>
              <a:gs pos="0">
                <a:srgbClr val="FFFFDA"/>
              </a:gs>
              <a:gs pos="50000">
                <a:srgbClr val="FFFFB3"/>
              </a:gs>
              <a:gs pos="100000">
                <a:srgbClr val="FFFF8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chemeClr val="bg2"/>
                </a:solidFill>
                <a:latin typeface="Consolas" charset="0"/>
              </a:rPr>
              <a:t>Don't modify list while iterating over it!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while</a:t>
            </a: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205413" y="1981200"/>
            <a:ext cx="2305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…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09600" y="2043113"/>
            <a:ext cx="1865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 &lt; 10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 += 1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09600" y="3751263"/>
            <a:ext cx="18653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 += 1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if i &gt;= 10: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break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59138" y="3751263"/>
            <a:ext cx="220186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 += 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if i &lt; 5: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continue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strings</a:t>
            </a: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2154238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70C0"/>
                </a:solidFill>
                <a:latin typeface="Consolas" charset="0"/>
              </a:rPr>
              <a:t>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apostrophes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09600" y="2535238"/>
            <a:ext cx="281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70C0"/>
                </a:solidFill>
                <a:latin typeface="Consolas" charset="0"/>
              </a:rPr>
              <a:t>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You can 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mix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them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3960813"/>
            <a:ext cx="20891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70C0"/>
                </a:solidFill>
                <a:latin typeface="Consolas" charset="0"/>
              </a:rPr>
              <a:t>"""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Text over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multiple lines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"""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09600" y="2855913"/>
            <a:ext cx="3316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70C0"/>
                </a:solidFill>
                <a:latin typeface="Consolas" charset="0"/>
              </a:rPr>
              <a:t>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or you 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\'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escape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\'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them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'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85800" y="4799013"/>
            <a:ext cx="19764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70C0"/>
                </a:solidFill>
                <a:latin typeface="Consolas" charset="0"/>
              </a:rPr>
              <a:t>'''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Or like this,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if you like.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'''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562600" y="2833688"/>
            <a:ext cx="18653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70C0"/>
                </a:solidFill>
                <a:latin typeface="Consolas" charset="0"/>
              </a:rPr>
              <a:t>r"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(a-z)+\.doc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562600" y="3398838"/>
            <a:ext cx="18653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äöü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70C0"/>
                </a:solidFill>
                <a:latin typeface="Consolas" charset="0"/>
              </a:rPr>
              <a:t>u"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\xe4\xf6\xfc</a:t>
            </a:r>
            <a:r>
              <a:rPr lang="en-US" sz="1600" b="1">
                <a:solidFill>
                  <a:srgbClr val="0070C0"/>
                </a:solidFill>
                <a:latin typeface="Consolas" charset="0"/>
              </a:rPr>
              <a:t>"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533400" y="5638800"/>
            <a:ext cx="79248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336699"/>
                </a:solidFill>
              </a:rPr>
              <a:t>if you code in C/C++/Java/... as well, apostrophes for characters and quotes for strings, </a:t>
            </a:r>
            <a:r>
              <a:rPr lang="en-US" sz="1600" dirty="0" err="1">
                <a:solidFill>
                  <a:srgbClr val="336699"/>
                </a:solidFill>
              </a:rPr>
              <a:t>e.g</a:t>
            </a:r>
            <a:r>
              <a:rPr lang="en-US" sz="1600" dirty="0">
                <a:solidFill>
                  <a:srgbClr val="336699"/>
                </a:solidFill>
              </a:rPr>
              <a:t>:  'c' and "string"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611188" y="1773238"/>
            <a:ext cx="1309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quotes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609600" y="3236913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a tab 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\t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and a newline </a:t>
            </a:r>
            <a:r>
              <a:rPr lang="en-US" b="1">
                <a:solidFill>
                  <a:srgbClr val="0070C0"/>
                </a:solidFill>
                <a:latin typeface="Consolas" charset="0"/>
              </a:rPr>
              <a:t>\n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"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5562600" y="1828800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strings are immutable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564188" y="4814888"/>
            <a:ext cx="1516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"repeat "*3 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572125" y="4357688"/>
            <a:ext cx="230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"a"+" "+"string" 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string formatting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09600" y="2801938"/>
            <a:ext cx="6267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"height=",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," meters"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"height="+str(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)+" meters"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"height=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meters"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%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%.3f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meters or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cm"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%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"height"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1.0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100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17538" y="3333750"/>
            <a:ext cx="306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792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336699"/>
                </a:solidFill>
              </a:rPr>
              <a:t>format codes (</a:t>
            </a:r>
            <a:r>
              <a:rPr lang="en-US" sz="1600">
                <a:solidFill>
                  <a:srgbClr val="00664D"/>
                </a:solidFill>
              </a:rPr>
              <a:t>%d,</a:t>
            </a:r>
            <a:r>
              <a:rPr lang="en-US" sz="1600">
                <a:solidFill>
                  <a:srgbClr val="336699"/>
                </a:solidFill>
              </a:rPr>
              <a:t> </a:t>
            </a:r>
            <a:r>
              <a:rPr lang="en-US" sz="1600">
                <a:solidFill>
                  <a:srgbClr val="00664D"/>
                </a:solidFill>
              </a:rPr>
              <a:t>%s</a:t>
            </a:r>
            <a:r>
              <a:rPr lang="en-US" sz="1600">
                <a:solidFill>
                  <a:srgbClr val="336699"/>
                </a:solidFill>
              </a:rPr>
              <a:t>, </a:t>
            </a:r>
            <a:r>
              <a:rPr lang="en-US" sz="1600">
                <a:solidFill>
                  <a:srgbClr val="00664D"/>
                </a:solidFill>
              </a:rPr>
              <a:t>%f</a:t>
            </a:r>
            <a:r>
              <a:rPr lang="en-US" sz="1600">
                <a:solidFill>
                  <a:srgbClr val="336699"/>
                </a:solidFill>
              </a:rPr>
              <a:t>, …) similar to C/C++/Java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09600" y="1916113"/>
            <a:ext cx="3205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print "new line" 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print "same line"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,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4173538"/>
            <a:ext cx="6770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template strings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dic = {"prop1"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"height"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"len"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100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"color"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"green"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}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%(prop1)s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%(len)d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cm"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%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dic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"The color is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%(color)s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"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%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dic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16398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string methods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4981575"/>
            <a:ext cx="385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":".join(["red","green","blue"])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949950" y="1905000"/>
            <a:ext cx="1930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dir("")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dir(str)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help("".count)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help(str)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438400"/>
            <a:ext cx="2851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len(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.find("string")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.count("t")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.strip()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.replace("my", "your") 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85800" y="1843088"/>
            <a:ext cx="296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" my little string "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5514975"/>
            <a:ext cx="464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str(3.14); float("3.14"); int("3")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7388" y="4068763"/>
            <a:ext cx="958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[4]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336699"/>
                </a:solidFill>
                <a:latin typeface="Consolas" charset="0"/>
              </a:rPr>
              <a:t>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[4:10]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structured types</a:t>
            </a:r>
          </a:p>
        </p:txBody>
      </p:sp>
      <p:sp>
        <p:nvSpPr>
          <p:cNvPr id="38914" name="TextBox 37"/>
          <p:cNvSpPr txBox="1">
            <a:spLocks noChangeArrowheads="1"/>
          </p:cNvSpPr>
          <p:nvPr/>
        </p:nvSpPr>
        <p:spPr bwMode="auto">
          <a:xfrm>
            <a:off x="571500" y="1714500"/>
            <a:ext cx="7929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structured data types </a:t>
            </a:r>
            <a:r>
              <a:rPr lang="en-US">
                <a:solidFill>
                  <a:schemeClr val="tx1"/>
                </a:solidFill>
              </a:rPr>
              <a:t>are composed of other simple or structured types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2938" y="2714625"/>
            <a:ext cx="5500687" cy="178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C00000"/>
                </a:solidFill>
                <a:latin typeface="+mj-lt"/>
                <a:ea typeface="+mn-ea"/>
                <a:cs typeface="Arial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j-lt"/>
                <a:ea typeface="+mn-ea"/>
                <a:cs typeface="Arial" charset="0"/>
              </a:rPr>
              <a:t>: '</a:t>
            </a:r>
            <a:r>
              <a:rPr lang="en-US" dirty="0" err="1">
                <a:solidFill>
                  <a:schemeClr val="tx1"/>
                </a:solidFill>
                <a:latin typeface="+mj-lt"/>
                <a:ea typeface="+mn-ea"/>
                <a:cs typeface="Arial" charset="0"/>
              </a:rPr>
              <a:t>abc</a:t>
            </a:r>
            <a:r>
              <a:rPr lang="en-US" dirty="0">
                <a:solidFill>
                  <a:schemeClr val="tx1"/>
                </a:solidFill>
                <a:latin typeface="+mj-lt"/>
                <a:ea typeface="+mn-ea"/>
                <a:cs typeface="Arial" charset="0"/>
              </a:rPr>
              <a:t>'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C00000"/>
                </a:solidFill>
                <a:latin typeface="Verdana" pitchFamily="32" charset="0"/>
                <a:ea typeface="+mn-ea"/>
                <a:cs typeface="Arial" charset="0"/>
              </a:rPr>
              <a:t>list of integers</a:t>
            </a: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: [1,2,3]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C00000"/>
                </a:solidFill>
                <a:latin typeface="Verdana" pitchFamily="32" charset="0"/>
                <a:ea typeface="+mn-ea"/>
                <a:cs typeface="Arial" charset="0"/>
              </a:rPr>
              <a:t>list of strings</a:t>
            </a: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: ['</a:t>
            </a:r>
            <a:r>
              <a:rPr lang="en-US" dirty="0" err="1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abc</a:t>
            </a: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', 'def']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rgbClr val="C00000"/>
                </a:solidFill>
                <a:latin typeface="Verdana" pitchFamily="32" charset="0"/>
                <a:ea typeface="+mn-ea"/>
                <a:cs typeface="Arial" charset="0"/>
              </a:rPr>
              <a:t>list of lists of integers</a:t>
            </a: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: [[1,2,3],[4,5,6]]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...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endParaRPr lang="en-US" dirty="0">
              <a:solidFill>
                <a:srgbClr val="000000"/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38916" name="TextBox 37"/>
          <p:cNvSpPr txBox="1">
            <a:spLocks noChangeArrowheads="1"/>
          </p:cNvSpPr>
          <p:nvPr/>
        </p:nvSpPr>
        <p:spPr bwMode="auto">
          <a:xfrm>
            <a:off x="642938" y="4857750"/>
            <a:ext cx="792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there are much more advanced data structures...</a:t>
            </a:r>
          </a:p>
        </p:txBody>
      </p:sp>
      <p:sp>
        <p:nvSpPr>
          <p:cNvPr id="38917" name="TextBox 37"/>
          <p:cNvSpPr txBox="1">
            <a:spLocks noChangeArrowheads="1"/>
          </p:cNvSpPr>
          <p:nvPr/>
        </p:nvSpPr>
        <p:spPr bwMode="auto">
          <a:xfrm>
            <a:off x="642938" y="5357813"/>
            <a:ext cx="792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data structures are models of the objects you want to work with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-10667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references</a:t>
            </a: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533400" y="1981200"/>
            <a:ext cx="6019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v1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v2 = v1      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-&gt; v2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content copied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v1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50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-&gt; v2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as expected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39750" y="5805488"/>
            <a:ext cx="815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sz="1400">
                <a:solidFill>
                  <a:srgbClr val="336699"/>
                </a:solidFill>
              </a:rPr>
              <a:t>same for sets (and dictionaries) but not for tuples, strings or frozensets (&lt;- immutable)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2514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copy 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help(copy.copy)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help(copy.deepcopy)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3400" y="4267200"/>
            <a:ext cx="6019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l1 =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l2 = l1[:]   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-&gt; l2 =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]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content copied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l1[0]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50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-&gt; l2 =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]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that's okay now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33400" y="3124200"/>
            <a:ext cx="6019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l1 =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l2 = l1      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-&gt; l2 =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10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]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address copied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l1[0]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50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-&gt; l2 =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50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]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oops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list comprehension</a:t>
            </a: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609600" y="2971800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xrange(10)]         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square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not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%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2]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even numbers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b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b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[(1,2), (3,4)]] 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swap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611560" y="1772816"/>
            <a:ext cx="655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expression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variable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sequence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] 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792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condition</a:t>
            </a:r>
            <a:r>
              <a:rPr lang="en-US" sz="1800">
                <a:solidFill>
                  <a:srgbClr val="336699"/>
                </a:solidFill>
              </a:rPr>
              <a:t> is optional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9600" y="4495800"/>
            <a:ext cx="853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 = "mary has a little lamb"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[ord(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enumerate(s)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==' ']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9600" y="5486400"/>
            <a:ext cx="853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what's this doing?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xrange(100)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not [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xrange(2,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not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p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%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generators</a:t>
            </a: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09600" y="2286000"/>
            <a:ext cx="47244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336699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336699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*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x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"-".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join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"try this")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xrange1(n):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return (x+1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xrange(n))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623888" y="1676400"/>
            <a:ext cx="655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expression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variable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sequence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)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019800" y="2286000"/>
            <a:ext cx="28956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my_xrange(n):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i&lt;n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i += 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yield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my_range(n):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l = []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i&lt;n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i += 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l.append(i)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functions</a:t>
            </a: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571500" y="1857375"/>
            <a:ext cx="1738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add(a, b)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a+b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71500" y="4643438"/>
            <a:ext cx="2071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list_add(l)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600" b="1">
                <a:solidFill>
                  <a:srgbClr val="336699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sum(l)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71500" y="2786063"/>
            <a:ext cx="1960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inc(a, b=1)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a+b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865688" y="1858963"/>
            <a:ext cx="322103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function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p1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p2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,...)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808080"/>
                </a:solidFill>
                <a:latin typeface="Consolas" charset="0"/>
              </a:rPr>
              <a:t>    """ doc string 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80808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...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...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71500" y="3643313"/>
            <a:ext cx="26289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add(a, b)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"""adds a and b"""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a+b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429000" y="3357563"/>
            <a:ext cx="1304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help(add)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786313" y="4070350"/>
            <a:ext cx="22923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duck typing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add(1,2)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add("my", "string")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add([1, 2], [3, 4])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71500" y="5429250"/>
            <a:ext cx="44084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list_add(l1, l2)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600" b="1">
                <a:solidFill>
                  <a:srgbClr val="336699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[a+b for a,b in zip(l1,l2)]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functions - </a:t>
            </a:r>
            <a:r>
              <a:rPr lang="en-US" sz="3800" dirty="0" err="1">
                <a:solidFill>
                  <a:srgbClr val="7F7F7F"/>
                </a:solidFill>
              </a:rPr>
              <a:t>args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69938" y="2667000"/>
            <a:ext cx="34067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add(*args)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600" b="1">
                <a:solidFill>
                  <a:srgbClr val="336699"/>
                </a:solidFill>
                <a:latin typeface="Consolas" charset="0"/>
              </a:rPr>
            </a:br>
            <a:r>
              <a:rPr lang="en-US" sz="1600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"""example: add(1,2,3)"""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sum(args)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85813" y="3714750"/>
            <a:ext cx="45196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scaled_add(c, *args)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600" b="1">
                <a:solidFill>
                  <a:srgbClr val="336699"/>
                </a:solidFill>
                <a:latin typeface="Consolas" charset="0"/>
              </a:rPr>
            </a:br>
            <a:r>
              <a:rPr lang="en-US" sz="1600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808080"/>
                </a:solidFill>
                <a:latin typeface="Consolas" charset="0"/>
              </a:rPr>
              <a:t>"""example: scaled_add(2, 1,2,3)"""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c*sum(args)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785813" y="1785938"/>
            <a:ext cx="492918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function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p1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p2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,...,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*args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*kwargs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...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85813" y="4786313"/>
            <a:ext cx="5075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super_add(*args, **kwargs)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"""example: super_add(1,2,3, scale=2)"""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scale  = kwargs.get('scale', 1)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offset = kwargs.get('offset', 0)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offset + scale * sum(args)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5410200" y="2514600"/>
            <a:ext cx="3124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variable arguments are lists or dictionaries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410200" y="3505200"/>
            <a:ext cx="2182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showme(*args)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print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args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410200" y="4343400"/>
            <a:ext cx="2962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showmemore(**kwargs)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print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kwargs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30388"/>
            <a:ext cx="4824413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Exceptions - handle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841375" y="2951163"/>
            <a:ext cx="35274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f = open("c:/somefile.txt")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x = 1/y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except ZeroDivisionError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print "cannot divide by zero"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except IOError, msg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print "file error: ",msg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except Exception, msg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print "ouch, surprise: ",msg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else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x = x+1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f.close()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841375" y="1822450"/>
            <a:ext cx="3330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f = open("c:/somefile.txt")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except: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     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print "cannot open file" 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Exceptions - raise</a:t>
            </a: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85800" y="1981200"/>
            <a:ext cx="5638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charset="0"/>
              </a:rPr>
              <a:t># do something and raise an exception</a:t>
            </a:r>
            <a:br>
              <a:rPr lang="en-US" sz="1400" b="1">
                <a:solidFill>
                  <a:srgbClr val="808080"/>
                </a:solidFill>
                <a:latin typeface="Consolas" charset="0"/>
              </a:rPr>
            </a:b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raise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IOError, "Something went wrong"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except IOError, error_text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 print error_text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doctest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609600" y="1987550"/>
            <a:ext cx="4572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(a, b)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"""Adds two numbers or lists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&gt;&gt;&gt; add(1,2)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3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&gt;&gt;&gt; add([1,2], [3,4])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[1, 2, 3, 4]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    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a+b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__name__ == "__main__"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doctest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doctest.testmod()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unittest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1758950"/>
            <a:ext cx="66294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import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unittest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(a,b)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a+b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mult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(a,b):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a*b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TestCalculator(unittest.TestCase)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test_add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(self)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self.assertEqual( 4, add(1,3))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self.assertEqual( 0, add(0,0))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self.assertEqual(-3, add(-1,-2))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test_mult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(self):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self.assertEqual( 3, mult(1,3))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self.assertEqual( 0, mult(0,3))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__name__ == "__main__"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unittest.main()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09600" y="1752600"/>
            <a:ext cx="1849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math.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sin(3.14) 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609600" y="2438400"/>
            <a:ext cx="24050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from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import sin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sin(3.14)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.cos(3.14) 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09600" y="4343400"/>
            <a:ext cx="434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from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import *    </a:t>
            </a:r>
            <a:r>
              <a:rPr lang="en-US" sz="1600" b="1">
                <a:solidFill>
                  <a:srgbClr val="A3B2C1"/>
                </a:solidFill>
                <a:latin typeface="Consolas" charset="0"/>
              </a:rPr>
              <a:t># careful!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sin(3.14)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cos(3.14)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609600" y="5335588"/>
            <a:ext cx="19605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as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 m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m.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sin(3.14)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m.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cos(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.pi) 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09600" y="3429000"/>
            <a:ext cx="3429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from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import sin, cos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sin(3.14)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cos(3.14) 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5797550" y="3886200"/>
            <a:ext cx="1930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import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math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math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.sin)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5175250" y="1752600"/>
            <a:ext cx="3305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CC0000"/>
                </a:solidFill>
                <a:latin typeface="Consolas" charset="0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module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CC0000"/>
                </a:solidFill>
                <a:latin typeface="Consolas" charset="0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module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as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m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CC0000"/>
                </a:solidFill>
                <a:latin typeface="Consolas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module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f1, f2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CC0000"/>
                </a:solidFill>
                <a:latin typeface="Consolas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module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*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data structures 1</a:t>
            </a: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66738" y="2357438"/>
            <a:ext cx="43624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100"/>
              </a:spcAft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List (Array)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collection of (many) things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constant access time 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linear search time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changeable (=mutable)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5214938" y="2686050"/>
            <a:ext cx="3429000" cy="1314450"/>
            <a:chOff x="3285" y="1692"/>
            <a:chExt cx="2160" cy="828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3285" y="1692"/>
              <a:ext cx="211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colors = ['red', 'red', 'blue']</a:t>
              </a: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3285" y="1899"/>
              <a:ext cx="76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colors[1]</a:t>
              </a: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4680" y="1890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'red'</a:t>
              </a:r>
            </a:p>
          </p:txBody>
        </p:sp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3285" y="2115"/>
              <a:ext cx="117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'blue' in colors</a:t>
              </a:r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4680" y="2088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True</a:t>
              </a: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3285" y="2340"/>
              <a:ext cx="135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ＭＳ Ｐゴシック" charset="0"/>
                  <a:cs typeface="Arial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Verdana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000000"/>
                  </a:solidFill>
                  <a:latin typeface="Consolas" charset="0"/>
                </a:rPr>
                <a:t>colors[1] = “pink”</a:t>
              </a:r>
            </a:p>
          </p:txBody>
        </p:sp>
      </p:grp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571500" y="1643063"/>
            <a:ext cx="8001000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  <a:ea typeface="+mn-ea"/>
                <a:cs typeface="Arial" charset="0"/>
              </a:rPr>
              <a:t>organizing data depending on task and usage pattern</a:t>
            </a:r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5214938" y="4543425"/>
            <a:ext cx="3571875" cy="1357313"/>
            <a:chOff x="3285" y="2862"/>
            <a:chExt cx="2250" cy="855"/>
          </a:xfrm>
        </p:grpSpPr>
        <p:sp>
          <p:nvSpPr>
            <p:cNvPr id="75" name="Text Box 5"/>
            <p:cNvSpPr txBox="1">
              <a:spLocks noChangeArrowheads="1"/>
            </p:cNvSpPr>
            <p:nvPr/>
          </p:nvSpPr>
          <p:spPr bwMode="auto">
            <a:xfrm>
              <a:off x="3285" y="2862"/>
              <a:ext cx="225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address = (3, 'Queen Street')</a:t>
              </a:r>
            </a:p>
          </p:txBody>
        </p:sp>
        <p:sp>
          <p:nvSpPr>
            <p:cNvPr id="76" name="Text Box 5"/>
            <p:cNvSpPr txBox="1">
              <a:spLocks noChangeArrowheads="1"/>
            </p:cNvSpPr>
            <p:nvPr/>
          </p:nvSpPr>
          <p:spPr bwMode="auto">
            <a:xfrm>
              <a:off x="3285" y="3087"/>
              <a:ext cx="76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address[0]</a:t>
              </a: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680" y="3060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3</a:t>
              </a:r>
            </a:p>
          </p:txBody>
        </p:sp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3285" y="3312"/>
              <a:ext cx="117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3 in address</a:t>
              </a: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4680" y="3285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True</a:t>
              </a:r>
            </a:p>
          </p:txBody>
        </p:sp>
        <p:sp>
          <p:nvSpPr>
            <p:cNvPr id="80" name="Text Box 5"/>
            <p:cNvSpPr txBox="1">
              <a:spLocks noChangeArrowheads="1"/>
            </p:cNvSpPr>
            <p:nvPr/>
          </p:nvSpPr>
          <p:spPr bwMode="auto">
            <a:xfrm>
              <a:off x="3285" y="3537"/>
              <a:ext cx="135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address[0] = 4</a:t>
              </a:r>
            </a:p>
          </p:txBody>
        </p:sp>
        <p:cxnSp>
          <p:nvCxnSpPr>
            <p:cNvPr id="45069" name="Straight Connector 81"/>
            <p:cNvCxnSpPr>
              <a:cxnSpLocks noChangeShapeType="1"/>
            </p:cNvCxnSpPr>
            <p:nvPr/>
          </p:nvCxnSpPr>
          <p:spPr bwMode="auto">
            <a:xfrm>
              <a:off x="3285" y="3537"/>
              <a:ext cx="1350" cy="180"/>
            </a:xfrm>
            <a:prstGeom prst="line">
              <a:avLst/>
            </a:prstGeom>
            <a:noFill/>
            <a:ln w="9525">
              <a:solidFill>
                <a:srgbClr val="FF0000">
                  <a:alpha val="6980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82"/>
            <p:cNvCxnSpPr>
              <a:cxnSpLocks noChangeShapeType="1"/>
            </p:cNvCxnSpPr>
            <p:nvPr/>
          </p:nvCxnSpPr>
          <p:spPr bwMode="auto">
            <a:xfrm flipV="1">
              <a:off x="3285" y="3537"/>
              <a:ext cx="1350" cy="180"/>
            </a:xfrm>
            <a:prstGeom prst="line">
              <a:avLst/>
            </a:prstGeom>
            <a:noFill/>
            <a:ln w="9525">
              <a:solidFill>
                <a:srgbClr val="FF0000">
                  <a:alpha val="6980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71500" y="4286250"/>
            <a:ext cx="4429125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100"/>
              </a:spcAft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Tuple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collection of (a few) things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constant access time 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linear search time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not changeable (=immutable)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 =&gt; can be used as hash key </a:t>
            </a:r>
          </a:p>
          <a:p>
            <a:pPr eaLnBrk="1" hangingPunct="1">
              <a:spcBef>
                <a:spcPts val="450"/>
              </a:spcBef>
              <a:spcAft>
                <a:spcPts val="100"/>
              </a:spcAft>
              <a:buClr>
                <a:srgbClr val="CC0000"/>
              </a:buClr>
            </a:pP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703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import example</a:t>
            </a: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85800" y="1828800"/>
            <a:ext cx="3810000" cy="1798638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808080"/>
                </a:solidFill>
                <a:latin typeface="Consolas" charset="0"/>
              </a:rPr>
              <a:t># module calculator.py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A3B2C1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(a,b)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return a+b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__name__ == "__main__"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print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(1,2)    </a:t>
            </a:r>
            <a:r>
              <a:rPr lang="en-US" sz="1400" b="1">
                <a:solidFill>
                  <a:srgbClr val="A3B2C1"/>
                </a:solidFill>
                <a:latin typeface="Consolas" charset="0"/>
              </a:rPr>
              <a:t># test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A3B2C1"/>
              </a:solidFill>
              <a:latin typeface="Consolas" charset="0"/>
            </a:endParaRP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685800" y="3962400"/>
            <a:ext cx="3810000" cy="2011363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808080"/>
                </a:solidFill>
                <a:latin typeface="Consolas" charset="0"/>
              </a:rPr>
              <a:t># module do_calcs.py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calculator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main()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    print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calculator.</a:t>
            </a:r>
            <a:r>
              <a:rPr lang="en-US" sz="1400" b="1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(3,4)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__name__ == "__main__"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main()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package example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85800" y="2057400"/>
            <a:ext cx="5257800" cy="823913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calcpack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/__init__.py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calcpack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/calculator.py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calcpack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/do_calcs.py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685800" y="3581400"/>
            <a:ext cx="5257800" cy="1797050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in a different package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from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calcpack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.calculator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add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x = add(1,2)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from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calcpack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.do_calcs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main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main()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-11074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template</a:t>
            </a:r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714375" y="17145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""" This module implements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some calculator functions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 dirty="0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 err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</a:rPr>
              <a:t>a,b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sz="1600" b="1" dirty="0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    """Adds two numbers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    a -- first number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    b -- second number</a:t>
            </a:r>
            <a:br>
              <a:rPr lang="en-US" sz="1600" b="1" dirty="0">
                <a:solidFill>
                  <a:srgbClr val="808080"/>
                </a:solidFill>
                <a:latin typeface="Consolas" charset="0"/>
              </a:rPr>
            </a:b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    returns the sum 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 dirty="0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</a:rPr>
              <a:t>a+b</a:t>
            </a:r>
            <a:endParaRPr lang="en-US" sz="1600" b="1" dirty="0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 dirty="0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 err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nsolas" charset="0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1600" b="1" dirty="0">
                <a:solidFill>
                  <a:srgbClr val="336699"/>
                </a:solidFill>
                <a:latin typeface="Consolas" charset="0"/>
              </a:rPr>
              <a:t>:</a:t>
            </a:r>
            <a:br>
              <a:rPr lang="en-US" sz="1600" b="1" dirty="0">
                <a:solidFill>
                  <a:srgbClr val="336699"/>
                </a:solidFill>
                <a:latin typeface="Consolas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charset="0"/>
              </a:rPr>
              <a:t>"""Main method. Adds 1 and 2"""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600" b="1" dirty="0">
                <a:solidFill>
                  <a:srgbClr val="336699"/>
                </a:solidFill>
                <a:latin typeface="Consolas" charset="0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nsolas" charset="0"/>
              </a:rPr>
              <a:t>add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(1,2)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 dirty="0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__name__ == "__main__"</a:t>
            </a:r>
            <a:r>
              <a:rPr lang="en-US" sz="1600" b="1" dirty="0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nsolas" charset="0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 dirty="0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regular expressions</a:t>
            </a:r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609600" y="1831975"/>
            <a:ext cx="51498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re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= "date is 24/07/2008"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re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findall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(r'(..)/(..)/(....)',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re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split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(r'[\s/]',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re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match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(r'date is (.*)',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).group(1)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8000"/>
                </a:solidFill>
                <a:latin typeface="Consolas" charset="0"/>
              </a:rPr>
              <a:t>re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sub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(r'(../)(../)', r'\2\1',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791200" y="1828800"/>
            <a:ext cx="2819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Perl addicts: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only use regex if there is no other way.</a:t>
            </a:r>
            <a:br>
              <a:rPr lang="en-US" sz="1600">
                <a:solidFill>
                  <a:srgbClr val="CC0000"/>
                </a:solidFill>
              </a:rPr>
            </a:br>
            <a:r>
              <a:rPr lang="en-US" sz="1600">
                <a:solidFill>
                  <a:srgbClr val="CC0000"/>
                </a:solidFill>
              </a:rPr>
              <a:t>Tip: string methods and data structures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9600" y="4041775"/>
            <a:ext cx="61722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808080"/>
                </a:solidFill>
                <a:latin typeface="Consolas" charset="0"/>
              </a:rPr>
              <a:t># compile pattern if used multiple times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pattern = compile(r'(..)/(..)/(....)')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pattern.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findall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pattern.split(...)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pattern.match(...)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pattern.sub(...)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7075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file reading/writing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642938" y="1785938"/>
            <a:ext cx="1847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(fname)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line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f: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line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close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42938" y="4357688"/>
            <a:ext cx="79248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write_matrix(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fname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 mat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f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fname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'w')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writelines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([' '.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join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(str,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row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))+'\n' for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row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in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mat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])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close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read_matrix(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fname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map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(float,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line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.split())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line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open(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fname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42938" y="3143250"/>
            <a:ext cx="2403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(fname, 'w')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write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("blah blah")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close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929063" y="1714500"/>
            <a:ext cx="2740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(fname).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read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(fname).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readline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(fname).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readlines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7143750" y="1714500"/>
            <a:ext cx="14303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dir(file)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help(file)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59338" y="2924175"/>
            <a:ext cx="34591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chemeClr val="bg2"/>
                </a:solidFill>
                <a:latin typeface="Consolas" charset="0"/>
              </a:rPr>
              <a:t>#skip header and first col</a:t>
            </a:r>
            <a:br>
              <a:rPr lang="en-US" sz="1600" b="1">
                <a:solidFill>
                  <a:schemeClr val="bg2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f =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open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(fname)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next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  </a:t>
            </a:r>
            <a:endParaRPr lang="en-US" sz="1600" b="1">
              <a:solidFill>
                <a:srgbClr val="B3B3B3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 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line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f: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line[1:]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f.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close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file handling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14375" y="3286125"/>
            <a:ext cx="23622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os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os.listdir('.')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os.getcwd()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glob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glob.glob("*.py")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92500" y="3284538"/>
            <a:ext cx="20701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os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dir(os)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help(os.walk)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os.path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dir(os.path)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shutil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dir(shutil)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help(shutil.move)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14375" y="1857375"/>
            <a:ext cx="41862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os.path as path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path.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split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("c:/myfolder/test.dat")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path.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join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("c:/myfolder", "test.dat")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file processing examples</a:t>
            </a: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611560" y="1484784"/>
            <a:ext cx="8135937" cy="351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number_of_lines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(open(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readlines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nsolas" pitchFamily="49" charset="0"/>
              <a:ea typeface="+mn-ea"/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number_of_words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(open(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).read().split())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nsolas" pitchFamily="49" charset="0"/>
              <a:ea typeface="+mn-ea"/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enumerate_lines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</a:t>
            </a:r>
            <a:b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[t for t in enumerate(open(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))]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nsolas" pitchFamily="49" charset="0"/>
              <a:ea typeface="+mn-ea"/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shortest_line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min(enumerate(open(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)), key=lambda 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i,l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(l))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nsolas" pitchFamily="49" charset="0"/>
              <a:ea typeface="+mn-ea"/>
              <a:cs typeface="Arial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wordiest_line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max(enumerate(open(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fname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)), key=lambda 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i,l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):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l.split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()))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2536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system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408738" y="2057400"/>
            <a:ext cx="1849437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sys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dir(sys)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sys.version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sys.path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os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dir(os)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help(os.sys)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help(os.getcwd)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help(os.mkdir)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49530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subprocess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A3B2C1"/>
                </a:solidFill>
                <a:latin typeface="Consolas" charset="0"/>
              </a:rPr>
              <a:t># run and do not wait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subprocess.Popen("mydir/blast -o %s" % fname, shell=True)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905000"/>
            <a:ext cx="4648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sys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__name__ == "__main__"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args =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sys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.argv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"script name: ", args[1]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"script args: ", args[1:]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14375" y="3643313"/>
            <a:ext cx="4408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import os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A3B2C1"/>
                </a:solidFill>
                <a:latin typeface="Consolas" charset="0"/>
              </a:rPr>
              <a:t># run and wait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os.system("mydir/blast -o %s" % fname)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Object Oriented Programming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500" y="2286000"/>
            <a:ext cx="43576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brings data and functions together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helps to manage complex code</a:t>
            </a:r>
          </a:p>
          <a:p>
            <a:pPr marL="466725" indent="-466725">
              <a:spcBef>
                <a:spcPts val="450"/>
              </a:spcBef>
              <a:buClr>
                <a:srgbClr val="CC0000"/>
              </a:buClr>
              <a:buFont typeface="Wingdings" charset="2"/>
              <a:buChar char="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n-ea"/>
                <a:cs typeface="Arial" charset="0"/>
              </a:rPr>
              <a:t>limited support in Python</a:t>
            </a:r>
          </a:p>
        </p:txBody>
      </p:sp>
      <p:sp>
        <p:nvSpPr>
          <p:cNvPr id="165891" name="Rectangle 9"/>
          <p:cNvSpPr>
            <a:spLocks noChangeArrowheads="1"/>
          </p:cNvSpPr>
          <p:nvPr/>
        </p:nvSpPr>
        <p:spPr bwMode="auto">
          <a:xfrm>
            <a:off x="571500" y="1714500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Object-oriented programming (OOP) </a:t>
            </a:r>
            <a:r>
              <a:rPr lang="en-US" sz="1400">
                <a:solidFill>
                  <a:schemeClr val="tx1"/>
                </a:solidFill>
              </a:rPr>
              <a:t>is a programming paradigm that uses "</a:t>
            </a:r>
            <a:r>
              <a:rPr lang="en-US" sz="1400">
                <a:solidFill>
                  <a:srgbClr val="C00000"/>
                </a:solidFill>
              </a:rPr>
              <a:t>objects</a:t>
            </a:r>
            <a:r>
              <a:rPr lang="en-US" sz="1400">
                <a:solidFill>
                  <a:schemeClr val="tx1"/>
                </a:solidFill>
              </a:rPr>
              <a:t>" – data structures consisting of data fields and associated methods.</a:t>
            </a: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4140200" y="3573463"/>
            <a:ext cx="3816350" cy="2578100"/>
            <a:chOff x="3015" y="2295"/>
            <a:chExt cx="1935" cy="1624"/>
          </a:xfrm>
        </p:grpSpPr>
        <p:sp>
          <p:nvSpPr>
            <p:cNvPr id="165899" name="Rectangle 28"/>
            <p:cNvSpPr>
              <a:spLocks noChangeArrowheads="1"/>
            </p:cNvSpPr>
            <p:nvPr/>
          </p:nvSpPr>
          <p:spPr bwMode="auto">
            <a:xfrm>
              <a:off x="3015" y="2475"/>
              <a:ext cx="1935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text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 = "some text"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text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.</a:t>
              </a:r>
              <a:r>
                <a:rPr lang="en-US" sz="1600" b="1">
                  <a:solidFill>
                    <a:schemeClr val="accent2"/>
                  </a:solidFill>
                  <a:latin typeface="Consolas" charset="0"/>
                </a:rPr>
                <a:t>upper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()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len(text) </a:t>
              </a:r>
              <a:r>
                <a:rPr lang="en-US" sz="1600" b="1">
                  <a:solidFill>
                    <a:schemeClr val="bg2"/>
                  </a:solidFill>
                  <a:latin typeface="Consolas" charset="0"/>
                </a:rPr>
                <a:t>#not a method call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text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.</a:t>
              </a:r>
              <a:r>
                <a:rPr lang="en-US" sz="1600" b="1">
                  <a:solidFill>
                    <a:schemeClr val="accent2"/>
                  </a:solidFill>
                  <a:latin typeface="Consolas" charset="0"/>
                </a:rPr>
                <a:t>__len__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() 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f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 = open(filename)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if not </a:t>
              </a: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f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.</a:t>
              </a:r>
              <a:r>
                <a:rPr lang="en-US" sz="1600" b="1">
                  <a:solidFill>
                    <a:srgbClr val="7878DE"/>
                  </a:solidFill>
                  <a:latin typeface="Consolas" charset="0"/>
                </a:rPr>
                <a:t>closed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 :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  lines = </a:t>
              </a: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f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.</a:t>
              </a:r>
              <a:r>
                <a:rPr lang="en-US" sz="1600" b="1">
                  <a:solidFill>
                    <a:schemeClr val="accent2"/>
                  </a:solidFill>
                  <a:latin typeface="Consolas" charset="0"/>
                </a:rPr>
                <a:t>readlines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()</a:t>
              </a:r>
              <a:br>
                <a:rPr lang="en-US" sz="1600" b="1">
                  <a:solidFill>
                    <a:schemeClr val="tx1"/>
                  </a:solidFill>
                  <a:latin typeface="Consolas" charset="0"/>
                </a:rPr>
              </a:br>
              <a:r>
                <a:rPr lang="en-US" sz="1600" b="1">
                  <a:solidFill>
                    <a:srgbClr val="00664D"/>
                  </a:solidFill>
                  <a:latin typeface="Consolas" charset="0"/>
                </a:rPr>
                <a:t>f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.</a:t>
              </a:r>
              <a:r>
                <a:rPr lang="en-US" sz="1600" b="1">
                  <a:solidFill>
                    <a:schemeClr val="accent2"/>
                  </a:solidFill>
                  <a:latin typeface="Consolas" charset="0"/>
                </a:rPr>
                <a:t>close</a:t>
              </a:r>
              <a:r>
                <a:rPr lang="en-US" sz="1600" b="1">
                  <a:solidFill>
                    <a:schemeClr val="tx1"/>
                  </a:solidFill>
                  <a:latin typeface="Consolas" charset="0"/>
                </a:rPr>
                <a:t>()</a:t>
              </a:r>
            </a:p>
          </p:txBody>
        </p:sp>
        <p:sp>
          <p:nvSpPr>
            <p:cNvPr id="165900" name="Rectangle 16"/>
            <p:cNvSpPr>
              <a:spLocks noChangeArrowheads="1"/>
            </p:cNvSpPr>
            <p:nvPr/>
          </p:nvSpPr>
          <p:spPr bwMode="auto">
            <a:xfrm>
              <a:off x="3015" y="2295"/>
              <a:ext cx="19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Examples</a:t>
              </a:r>
            </a:p>
          </p:txBody>
        </p:sp>
      </p:grpSp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5508625" y="2420938"/>
            <a:ext cx="2428875" cy="927100"/>
            <a:chOff x="3465" y="1528"/>
            <a:chExt cx="1530" cy="584"/>
          </a:xfrm>
        </p:grpSpPr>
        <p:sp>
          <p:nvSpPr>
            <p:cNvPr id="165897" name="Rectangle 16"/>
            <p:cNvSpPr>
              <a:spLocks noChangeArrowheads="1"/>
            </p:cNvSpPr>
            <p:nvPr/>
          </p:nvSpPr>
          <p:spPr bwMode="auto">
            <a:xfrm>
              <a:off x="3465" y="1528"/>
              <a:ext cx="15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Dot notation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465" y="1708"/>
              <a:ext cx="153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object</a:t>
              </a:r>
              <a:r>
                <a:rPr lang="en-US" b="1" dirty="0" err="1">
                  <a:solidFill>
                    <a:srgbClr val="FF0000"/>
                  </a:solidFill>
                  <a:latin typeface="+mn-lt"/>
                  <a:ea typeface="+mn-ea"/>
                  <a:cs typeface="Arial" charset="0"/>
                </a:rPr>
                <a:t>.</a:t>
              </a:r>
              <a:r>
                <a:rPr lang="en-US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Arial" charset="0"/>
                </a:rPr>
                <a:t>attribute</a:t>
              </a:r>
              <a:endPara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charset="0"/>
              </a:endParaRP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Arial" charset="0"/>
                </a:rPr>
                <a:t>object</a:t>
              </a:r>
              <a:r>
                <a:rPr lang="en-US" b="1" dirty="0" err="1">
                  <a:solidFill>
                    <a:srgbClr val="FF0000"/>
                  </a:solidFill>
                  <a:latin typeface="+mn-lt"/>
                  <a:ea typeface="+mn-ea"/>
                  <a:cs typeface="Arial" charset="0"/>
                </a:rPr>
                <a:t>.</a:t>
              </a:r>
              <a:r>
                <a:rPr lang="en-US" b="1" dirty="0" err="1">
                  <a:solidFill>
                    <a:schemeClr val="accent2"/>
                  </a:solidFill>
                  <a:latin typeface="+mn-lt"/>
                  <a:ea typeface="+mn-ea"/>
                  <a:cs typeface="Arial" charset="0"/>
                </a:rPr>
                <a:t>method</a:t>
              </a:r>
              <a:r>
                <a:rPr lang="en-US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()</a:t>
              </a:r>
            </a:p>
          </p:txBody>
        </p:sp>
      </p:grpSp>
      <p:sp>
        <p:nvSpPr>
          <p:cNvPr id="17" name="Rounded Rectangular Callout 47"/>
          <p:cNvSpPr>
            <a:spLocks noChangeArrowheads="1"/>
          </p:cNvSpPr>
          <p:nvPr/>
        </p:nvSpPr>
        <p:spPr bwMode="auto">
          <a:xfrm>
            <a:off x="6996113" y="4941888"/>
            <a:ext cx="1500187" cy="1000125"/>
          </a:xfrm>
          <a:prstGeom prst="wedgeRoundRectCallout">
            <a:avLst>
              <a:gd name="adj1" fmla="val -50954"/>
              <a:gd name="adj2" fmla="val -26667"/>
              <a:gd name="adj3" fmla="val 16667"/>
            </a:avLst>
          </a:pr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162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sz="1600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try:</a:t>
            </a:r>
            <a:br>
              <a:rPr lang="en-US" sz="1600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dir(file)</a:t>
            </a:r>
            <a:br>
              <a:rPr lang="en-US" sz="1600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</a:br>
            <a:r>
              <a:rPr lang="en-US" sz="1600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help(file)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11188" y="3500438"/>
            <a:ext cx="1643062" cy="85725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5">
            <a:solidFill>
              <a:srgbClr val="B3B3B3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Class</a:t>
            </a:r>
            <a:br>
              <a:rPr lang="en-US" sz="1600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-  attributes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methods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2938" y="4786313"/>
            <a:ext cx="2357437" cy="114300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5">
            <a:solidFill>
              <a:srgbClr val="B3B3B3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Car</a:t>
            </a:r>
            <a:br>
              <a:rPr lang="en-US" sz="1600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-  color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-  brand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consumption(speed)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OO motivation</a:t>
            </a:r>
          </a:p>
        </p:txBody>
      </p:sp>
      <p:sp>
        <p:nvSpPr>
          <p:cNvPr id="167938" name="Rectangle 24"/>
          <p:cNvSpPr>
            <a:spLocks noChangeArrowheads="1"/>
          </p:cNvSpPr>
          <p:nvPr/>
        </p:nvSpPr>
        <p:spPr bwMode="auto">
          <a:xfrm>
            <a:off x="571500" y="1785938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Problem 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for some genes print out name, length and GC content</a:t>
            </a:r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684213" y="5214938"/>
            <a:ext cx="6357937" cy="1111250"/>
            <a:chOff x="431" y="3285"/>
            <a:chExt cx="4005" cy="700"/>
          </a:xfrm>
        </p:grpSpPr>
        <p:sp>
          <p:nvSpPr>
            <p:cNvPr id="167945" name="Rectangle 15"/>
            <p:cNvSpPr>
              <a:spLocks noChangeArrowheads="1"/>
            </p:cNvSpPr>
            <p:nvPr/>
          </p:nvSpPr>
          <p:spPr bwMode="auto">
            <a:xfrm>
              <a:off x="431" y="3285"/>
              <a:ext cx="11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Object oriented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1" y="3465"/>
              <a:ext cx="4005" cy="5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600" b="1" dirty="0">
                  <a:solidFill>
                    <a:srgbClr val="336699"/>
                  </a:solidFill>
                  <a:latin typeface="+mn-lt"/>
                  <a:ea typeface="+mn-ea"/>
                  <a:cs typeface="Arial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gene </a:t>
              </a:r>
              <a:r>
                <a:rPr lang="en-US" sz="1600" b="1" dirty="0">
                  <a:solidFill>
                    <a:srgbClr val="336699"/>
                  </a:solidFill>
                  <a:latin typeface="+mn-lt"/>
                  <a:ea typeface="+mn-ea"/>
                  <a:cs typeface="Arial" charset="0"/>
                </a:rPr>
                <a:t>in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genes:</a:t>
              </a:r>
              <a:b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</a:b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 print gene.name(), </a:t>
              </a:r>
              <a:r>
                <a:rPr lang="en-US" sz="1600" b="1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gene.length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(), </a:t>
              </a:r>
              <a:r>
                <a:rPr lang="en-US" sz="1600" b="1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gene.gc_content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()</a:t>
              </a:r>
              <a:b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</a:br>
              <a:endParaRPr lang="en-US" sz="1600" b="1" dirty="0">
                <a:solidFill>
                  <a:srgbClr val="000000"/>
                </a:solidFill>
                <a:latin typeface="+mn-lt"/>
                <a:ea typeface="+mn-ea"/>
                <a:cs typeface="Arial" charset="0"/>
              </a:endParaRPr>
            </a:p>
          </p:txBody>
        </p:sp>
      </p:grpSp>
      <p:grpSp>
        <p:nvGrpSpPr>
          <p:cNvPr id="71693" name="Group 13"/>
          <p:cNvGrpSpPr>
            <a:grpSpLocks/>
          </p:cNvGrpSpPr>
          <p:nvPr/>
        </p:nvGrpSpPr>
        <p:grpSpPr bwMode="auto">
          <a:xfrm>
            <a:off x="611188" y="2708275"/>
            <a:ext cx="6357937" cy="2409825"/>
            <a:chOff x="385" y="1706"/>
            <a:chExt cx="4005" cy="1518"/>
          </a:xfrm>
        </p:grpSpPr>
        <p:sp>
          <p:nvSpPr>
            <p:cNvPr id="167941" name="Rectangle 16"/>
            <p:cNvSpPr>
              <a:spLocks noChangeArrowheads="1"/>
            </p:cNvSpPr>
            <p:nvPr/>
          </p:nvSpPr>
          <p:spPr bwMode="auto">
            <a:xfrm>
              <a:off x="385" y="1706"/>
              <a:ext cx="11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Non-OO approach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5" y="2704"/>
              <a:ext cx="4005" cy="5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600" b="1" dirty="0">
                  <a:solidFill>
                    <a:srgbClr val="336699"/>
                  </a:solidFill>
                  <a:latin typeface="+mn-lt"/>
                  <a:ea typeface="+mn-ea"/>
                  <a:cs typeface="Arial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gene </a:t>
              </a:r>
              <a:r>
                <a:rPr lang="en-US" sz="1600" b="1" dirty="0">
                  <a:solidFill>
                    <a:srgbClr val="336699"/>
                  </a:solidFill>
                  <a:latin typeface="+mn-lt"/>
                  <a:ea typeface="+mn-ea"/>
                  <a:cs typeface="Arial" charset="0"/>
                </a:rPr>
                <a:t>in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genes:</a:t>
              </a:r>
              <a:b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</a:b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 print gene[0], gene[2]-gene[1], </a:t>
              </a:r>
              <a:r>
                <a:rPr lang="en-US" sz="1600" b="1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gc_content</a:t>
              </a:r>
              <a: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(gene[3])</a:t>
              </a:r>
              <a:br>
                <a:rPr lang="en-US" sz="1600" b="1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</a:br>
              <a:endParaRPr lang="en-US" sz="1600" b="1" dirty="0">
                <a:solidFill>
                  <a:srgbClr val="000000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167943" name="Rectangle 27"/>
            <p:cNvSpPr>
              <a:spLocks noChangeArrowheads="1"/>
            </p:cNvSpPr>
            <p:nvPr/>
          </p:nvSpPr>
          <p:spPr bwMode="auto">
            <a:xfrm>
              <a:off x="385" y="1933"/>
              <a:ext cx="2475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genes = [</a:t>
              </a:r>
              <a:br>
                <a:rPr lang="en-US" sz="1400" b="1">
                  <a:solidFill>
                    <a:schemeClr val="bg2"/>
                  </a:solidFill>
                  <a:latin typeface="Consolas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  ['gatA', 2108, 3583, 'agaccta'],</a:t>
              </a:r>
              <a:br>
                <a:rPr lang="en-US" sz="1400" b="1">
                  <a:solidFill>
                    <a:schemeClr val="bg2"/>
                  </a:solidFill>
                  <a:latin typeface="Consolas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  ['yfgA', 9373, 9804, 'agaaa'],</a:t>
              </a:r>
              <a:br>
                <a:rPr lang="en-US" sz="1400" b="1">
                  <a:solidFill>
                    <a:schemeClr val="bg2"/>
                  </a:solidFill>
                  <a:latin typeface="Consolas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  ... </a:t>
              </a:r>
              <a:br>
                <a:rPr lang="en-US" sz="1400" b="1">
                  <a:solidFill>
                    <a:schemeClr val="bg2"/>
                  </a:solidFill>
                  <a:latin typeface="Consolas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]</a:t>
              </a:r>
            </a:p>
          </p:txBody>
        </p:sp>
        <p:sp>
          <p:nvSpPr>
            <p:cNvPr id="167944" name="Rectangle 27"/>
            <p:cNvSpPr>
              <a:spLocks noChangeArrowheads="1"/>
            </p:cNvSpPr>
            <p:nvPr/>
          </p:nvSpPr>
          <p:spPr bwMode="auto">
            <a:xfrm>
              <a:off x="2971" y="1933"/>
              <a:ext cx="140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def gc_content(seq):</a:t>
              </a:r>
              <a:br>
                <a:rPr lang="en-US" sz="1400" b="1">
                  <a:solidFill>
                    <a:schemeClr val="bg2"/>
                  </a:solidFill>
                  <a:latin typeface="Consolas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  …</a:t>
              </a:r>
              <a:br>
                <a:rPr lang="en-US" sz="1400" b="1">
                  <a:solidFill>
                    <a:schemeClr val="bg2"/>
                  </a:solidFill>
                  <a:latin typeface="Consolas" charset="0"/>
                </a:rPr>
              </a:br>
              <a:r>
                <a:rPr lang="en-US" sz="1400" b="1">
                  <a:solidFill>
                    <a:schemeClr val="bg2"/>
                  </a:solidFill>
                  <a:latin typeface="Consolas" charset="0"/>
                </a:rPr>
                <a:t>  return gc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24998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data structures 2</a:t>
            </a: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66738" y="1814513"/>
            <a:ext cx="457676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Set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collection of unique things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no random access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constant search time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no guaranteed order of values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3337" name="Group 25"/>
          <p:cNvGrpSpPr>
            <a:grpSpLocks/>
          </p:cNvGrpSpPr>
          <p:nvPr/>
        </p:nvGrpSpPr>
        <p:grpSpPr bwMode="auto">
          <a:xfrm>
            <a:off x="5214938" y="2143125"/>
            <a:ext cx="3429000" cy="1357313"/>
            <a:chOff x="3285" y="1350"/>
            <a:chExt cx="2160" cy="855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3285" y="1350"/>
              <a:ext cx="211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even = set([2,4,6,8])</a:t>
              </a: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3285" y="1575"/>
              <a:ext cx="67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even[1]</a:t>
              </a:r>
            </a:p>
          </p:txBody>
        </p:sp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3285" y="1800"/>
              <a:ext cx="67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6 in even</a:t>
              </a:r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4680" y="1800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True</a:t>
              </a:r>
            </a:p>
          </p:txBody>
        </p:sp>
        <p:cxnSp>
          <p:nvCxnSpPr>
            <p:cNvPr id="47122" name="Straight Connector 10"/>
            <p:cNvCxnSpPr>
              <a:cxnSpLocks noChangeShapeType="1"/>
            </p:cNvCxnSpPr>
            <p:nvPr/>
          </p:nvCxnSpPr>
          <p:spPr bwMode="auto">
            <a:xfrm>
              <a:off x="3285" y="1575"/>
              <a:ext cx="675" cy="180"/>
            </a:xfrm>
            <a:prstGeom prst="line">
              <a:avLst/>
            </a:prstGeom>
            <a:noFill/>
            <a:ln w="9525">
              <a:solidFill>
                <a:srgbClr val="FF0000">
                  <a:alpha val="6980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3" name="Straight Connector 12"/>
            <p:cNvCxnSpPr>
              <a:cxnSpLocks noChangeShapeType="1"/>
            </p:cNvCxnSpPr>
            <p:nvPr/>
          </p:nvCxnSpPr>
          <p:spPr bwMode="auto">
            <a:xfrm flipV="1">
              <a:off x="3285" y="1575"/>
              <a:ext cx="675" cy="180"/>
            </a:xfrm>
            <a:prstGeom prst="line">
              <a:avLst/>
            </a:prstGeom>
            <a:noFill/>
            <a:ln w="9525">
              <a:solidFill>
                <a:srgbClr val="FF0000">
                  <a:alpha val="6980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3285" y="2025"/>
              <a:ext cx="166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for e in even: print e</a:t>
              </a:r>
            </a:p>
          </p:txBody>
        </p:sp>
      </p:grpSp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5214938" y="4143375"/>
            <a:ext cx="3500437" cy="1714500"/>
            <a:chOff x="3285" y="2610"/>
            <a:chExt cx="2205" cy="1080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285" y="2610"/>
              <a:ext cx="211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tel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 = {</a:t>
              </a:r>
              <a:r>
                <a:rPr lang="en-US" sz="1400" dirty="0">
                  <a:solidFill>
                    <a:srgbClr val="000000"/>
                  </a:solidFill>
                  <a:latin typeface="Verdana" pitchFamily="32" charset="0"/>
                  <a:ea typeface="+mn-ea"/>
                  <a:cs typeface="Arial" charset="0"/>
                </a:rPr>
                <a:t>'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Stef</a:t>
              </a:r>
              <a:r>
                <a:rPr lang="en-US" sz="1400" dirty="0">
                  <a:solidFill>
                    <a:srgbClr val="000000"/>
                  </a:solidFill>
                  <a:latin typeface="Verdana" pitchFamily="32" charset="0"/>
                  <a:ea typeface="+mn-ea"/>
                  <a:cs typeface="Arial" charset="0"/>
                </a:rPr>
                <a:t>'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:62606,</a:t>
              </a:r>
              <a:r>
                <a:rPr lang="en-US" sz="1400" dirty="0">
                  <a:solidFill>
                    <a:srgbClr val="000000"/>
                  </a:solidFill>
                  <a:latin typeface="Verdana" pitchFamily="32" charset="0"/>
                  <a:ea typeface="+mn-ea"/>
                  <a:cs typeface="Arial" charset="0"/>
                </a:rPr>
                <a:t> '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Mel</a:t>
              </a:r>
              <a:r>
                <a:rPr lang="en-US" sz="1400" dirty="0">
                  <a:solidFill>
                    <a:srgbClr val="000000"/>
                  </a:solidFill>
                  <a:latin typeface="Verdana" pitchFamily="32" charset="0"/>
                  <a:ea typeface="+mn-ea"/>
                  <a:cs typeface="Arial" charset="0"/>
                </a:rPr>
                <a:t>'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:62663}</a:t>
              </a: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3285" y="2835"/>
              <a:ext cx="76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tel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['Mel']</a:t>
              </a: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725" y="2835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62663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285" y="3510"/>
              <a:ext cx="1845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for name in </a:t>
              </a:r>
              <a:r>
                <a:rPr lang="en-US" sz="1400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tel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: print name</a:t>
              </a: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285" y="3060"/>
              <a:ext cx="99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'</a:t>
              </a:r>
              <a:r>
                <a:rPr lang="en-US" sz="1400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Stef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' in </a:t>
              </a:r>
              <a:r>
                <a:rPr lang="en-US" sz="1400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tel</a:t>
              </a:r>
              <a:endParaRPr lang="en-US" sz="1400" dirty="0">
                <a:solidFill>
                  <a:srgbClr val="000000"/>
                </a:solidFill>
                <a:latin typeface="+mn-lt"/>
                <a:ea typeface="+mn-ea"/>
                <a:cs typeface="Arial" charset="0"/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725" y="3060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True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285" y="3285"/>
              <a:ext cx="1440" cy="1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62663 in </a:t>
              </a:r>
              <a:r>
                <a:rPr lang="en-US" sz="1400" dirty="0" err="1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tel.values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()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4725" y="3285"/>
              <a:ext cx="765" cy="1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  <a:cs typeface="Arial" charset="0"/>
                </a:rPr>
                <a:t>=&gt; True</a:t>
              </a:r>
            </a:p>
          </p:txBody>
        </p:sp>
      </p:grp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71500" y="3571875"/>
            <a:ext cx="4576763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CC0000"/>
              </a:buClr>
            </a:pPr>
            <a:endParaRPr 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Dictionary (Hash)</a:t>
            </a:r>
            <a:br>
              <a:rPr lang="en-US" sz="1800">
                <a:solidFill>
                  <a:srgbClr val="C00000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- maps keys to values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- constant access time via key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- constant search time for key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- linear search time for value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- no </a:t>
            </a:r>
            <a:r>
              <a:rPr lang="en-US" sz="1800">
                <a:solidFill>
                  <a:srgbClr val="000000"/>
                </a:solidFill>
              </a:rPr>
              <a:t>guaranteed </a:t>
            </a:r>
            <a:r>
              <a:rPr lang="en-US" sz="1800">
                <a:solidFill>
                  <a:schemeClr val="tx1"/>
                </a:solidFill>
              </a:rPr>
              <a:t>order 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CC0000"/>
              </a:buClr>
            </a:pP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OO definitions</a:t>
            </a:r>
          </a:p>
        </p:txBody>
      </p:sp>
      <p:sp>
        <p:nvSpPr>
          <p:cNvPr id="169986" name="Rectangle 11"/>
          <p:cNvSpPr>
            <a:spLocks noChangeArrowheads="1"/>
          </p:cNvSpPr>
          <p:nvPr/>
        </p:nvSpPr>
        <p:spPr bwMode="auto">
          <a:xfrm>
            <a:off x="571500" y="1714500"/>
            <a:ext cx="76438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Class:</a:t>
            </a:r>
            <a:r>
              <a:rPr lang="en-US" sz="1600">
                <a:solidFill>
                  <a:schemeClr val="accent2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a template that defines attributes and functions of something,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          e.g.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                 </a:t>
            </a:r>
            <a:r>
              <a:rPr lang="en-US" sz="1600">
                <a:solidFill>
                  <a:schemeClr val="accent2"/>
                </a:solidFill>
              </a:rPr>
              <a:t>Car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                  - brand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                  - color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                  - calc_fuel_consumption(speed) </a:t>
            </a: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rgbClr val="C00000"/>
                </a:solidFill>
              </a:rPr>
              <a:t>Attributes, Fields, Properties: </a:t>
            </a:r>
            <a:r>
              <a:rPr lang="en-US" sz="1600">
                <a:solidFill>
                  <a:schemeClr val="tx1"/>
                </a:solidFill>
              </a:rPr>
              <a:t>things that describe an object,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          e.g. Brand, Color</a:t>
            </a: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rgbClr val="C00000"/>
                </a:solidFill>
              </a:rPr>
              <a:t>Methods, Operations, Functions: </a:t>
            </a:r>
            <a:r>
              <a:rPr lang="en-US" sz="1600">
                <a:solidFill>
                  <a:schemeClr val="tx1"/>
                </a:solidFill>
              </a:rPr>
              <a:t>something that an object can do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          e.g.  calc_fuel_consumption(speed)</a:t>
            </a: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rgbClr val="C00000"/>
                </a:solidFill>
              </a:rPr>
              <a:t>Instance:</a:t>
            </a:r>
            <a:r>
              <a:rPr lang="en-US" sz="1600">
                <a:solidFill>
                  <a:schemeClr val="tx1"/>
                </a:solidFill>
              </a:rPr>
              <a:t> an actual, specific object created from the template/class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          e.g. red BMW M5</a:t>
            </a: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rgbClr val="C00000"/>
                </a:solidFill>
              </a:rPr>
              <a:t>Object:</a:t>
            </a:r>
            <a:r>
              <a:rPr lang="en-US" sz="1600">
                <a:solidFill>
                  <a:schemeClr val="tx1"/>
                </a:solidFill>
              </a:rPr>
              <a:t> some unspecified class instance</a:t>
            </a:r>
          </a:p>
          <a:p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BioSeq</a:t>
            </a:r>
            <a:r>
              <a:rPr lang="en-US" sz="3800" dirty="0">
                <a:solidFill>
                  <a:srgbClr val="7F7F7F"/>
                </a:solidFill>
              </a:rPr>
              <a:t> class</a:t>
            </a: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1643063"/>
            <a:ext cx="717232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BioSeq:</a:t>
            </a:r>
            <a:endParaRPr lang="en-US" sz="1600" b="1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__init__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name, letters):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.name     = name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  = letters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toFasta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"&gt;"+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.name+"\n"+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__getslice__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,start,end):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.letters[start:end] 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714375" y="4818063"/>
            <a:ext cx="6477000" cy="1325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__name__ 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==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"__main__"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seq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BioSeq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("AC1004", "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actgcaccca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print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seq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.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,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seq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.</a:t>
            </a:r>
            <a:r>
              <a:rPr lang="en-US" sz="1600" b="1" dirty="0" err="1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letters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</a:t>
            </a:r>
            <a:b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print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seq</a:t>
            </a:r>
            <a:r>
              <a:rPr lang="en-US" sz="1600" b="1" dirty="0" err="1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.</a:t>
            </a:r>
            <a:r>
              <a:rPr lang="en-US" sz="1600" b="1" dirty="0" err="1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toFasta</a:t>
            </a:r>
            <a:r>
              <a:rPr lang="en-US" sz="1600" b="1" dirty="0">
                <a:solidFill>
                  <a:srgbClr val="336699"/>
                </a:solidFill>
                <a:latin typeface="Consolas" pitchFamily="49" charset="0"/>
                <a:ea typeface="+mn-ea"/>
                <a:cs typeface="Arial" charset="0"/>
              </a:rPr>
              <a:t>()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</a:t>
            </a:r>
            <a:b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    print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ea typeface="+mn-ea"/>
                <a:cs typeface="Arial" charset="0"/>
              </a:rPr>
              <a:t>seq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ea typeface="+mn-ea"/>
                <a:cs typeface="Arial" charset="0"/>
              </a:rPr>
              <a:t>[0:11] </a:t>
            </a:r>
          </a:p>
        </p:txBody>
      </p:sp>
      <p:sp>
        <p:nvSpPr>
          <p:cNvPr id="172036" name="Right Brace 5"/>
          <p:cNvSpPr>
            <a:spLocks/>
          </p:cNvSpPr>
          <p:nvPr/>
        </p:nvSpPr>
        <p:spPr bwMode="auto">
          <a:xfrm>
            <a:off x="6286500" y="2166938"/>
            <a:ext cx="71438" cy="8572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72037" name="TextBox 6"/>
          <p:cNvSpPr txBox="1">
            <a:spLocks noChangeArrowheads="1"/>
          </p:cNvSpPr>
          <p:nvPr/>
        </p:nvSpPr>
        <p:spPr bwMode="auto">
          <a:xfrm>
            <a:off x="6429375" y="2452688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constructor</a:t>
            </a:r>
          </a:p>
        </p:txBody>
      </p:sp>
      <p:sp>
        <p:nvSpPr>
          <p:cNvPr id="172038" name="Right Brace 7"/>
          <p:cNvSpPr>
            <a:spLocks/>
          </p:cNvSpPr>
          <p:nvPr/>
        </p:nvSpPr>
        <p:spPr bwMode="auto">
          <a:xfrm>
            <a:off x="4500563" y="2452688"/>
            <a:ext cx="71437" cy="42862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72039" name="TextBox 8"/>
          <p:cNvSpPr txBox="1">
            <a:spLocks noChangeArrowheads="1"/>
          </p:cNvSpPr>
          <p:nvPr/>
        </p:nvSpPr>
        <p:spPr bwMode="auto">
          <a:xfrm>
            <a:off x="4643438" y="2524125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attributes</a:t>
            </a:r>
          </a:p>
        </p:txBody>
      </p:sp>
      <p:sp>
        <p:nvSpPr>
          <p:cNvPr id="172040" name="Right Brace 9"/>
          <p:cNvSpPr>
            <a:spLocks/>
          </p:cNvSpPr>
          <p:nvPr/>
        </p:nvSpPr>
        <p:spPr bwMode="auto">
          <a:xfrm>
            <a:off x="6286500" y="3167063"/>
            <a:ext cx="71438" cy="42862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72041" name="TextBox 10"/>
          <p:cNvSpPr txBox="1">
            <a:spLocks noChangeArrowheads="1"/>
          </p:cNvSpPr>
          <p:nvPr/>
        </p:nvSpPr>
        <p:spPr bwMode="auto">
          <a:xfrm>
            <a:off x="6429375" y="3238500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method</a:t>
            </a:r>
          </a:p>
        </p:txBody>
      </p:sp>
      <p:sp>
        <p:nvSpPr>
          <p:cNvPr id="172042" name="Right Brace 11"/>
          <p:cNvSpPr>
            <a:spLocks/>
          </p:cNvSpPr>
          <p:nvPr/>
        </p:nvSpPr>
        <p:spPr bwMode="auto">
          <a:xfrm>
            <a:off x="6286500" y="3952875"/>
            <a:ext cx="71438" cy="42862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72043" name="TextBox 12"/>
          <p:cNvSpPr txBox="1">
            <a:spLocks noChangeArrowheads="1"/>
          </p:cNvSpPr>
          <p:nvPr/>
        </p:nvSpPr>
        <p:spPr bwMode="auto">
          <a:xfrm>
            <a:off x="6429375" y="4024313"/>
            <a:ext cx="1571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special method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Inheritance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00375" y="2143125"/>
            <a:ext cx="1643063" cy="1214438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5">
            <a:solidFill>
              <a:srgbClr val="B3B3B3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BioSeq</a:t>
            </a:r>
            <a:br>
              <a:rPr lang="en-US" sz="1600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-  name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-  letters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toFasta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()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938" y="4214813"/>
            <a:ext cx="1643062" cy="1285875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5">
            <a:solidFill>
              <a:srgbClr val="B3B3B3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DNASeq</a:t>
            </a:r>
            <a:br>
              <a:rPr lang="en-US" sz="1600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revcomp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()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gc_content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()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transcribe()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translate()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00375" y="4214813"/>
            <a:ext cx="1643063" cy="1214437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5">
            <a:solidFill>
              <a:srgbClr val="B3B3B3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RNASeq</a:t>
            </a:r>
            <a:br>
              <a:rPr lang="en-US" sz="1600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invrepeats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()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translate() </a:t>
            </a:r>
            <a:b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</a:b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57813" y="4214813"/>
            <a:ext cx="1928812" cy="1214437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5">
            <a:solidFill>
              <a:srgbClr val="B3B3B3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  <a:t>AASeq</a:t>
            </a:r>
            <a:br>
              <a:rPr lang="en-US" sz="1600" dirty="0">
                <a:solidFill>
                  <a:schemeClr val="tx1"/>
                </a:solidFill>
                <a:latin typeface="Verdana" pitchFamily="32" charset="0"/>
                <a:ea typeface="+mn-ea"/>
                <a:cs typeface="Arial" charset="0"/>
              </a:rPr>
            </a:b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+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hydrophobicity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()</a:t>
            </a:r>
          </a:p>
        </p:txBody>
      </p:sp>
      <p:sp>
        <p:nvSpPr>
          <p:cNvPr id="174086" name="Right Brace 17"/>
          <p:cNvSpPr>
            <a:spLocks/>
          </p:cNvSpPr>
          <p:nvPr/>
        </p:nvSpPr>
        <p:spPr bwMode="auto">
          <a:xfrm>
            <a:off x="5786438" y="2143125"/>
            <a:ext cx="71437" cy="1214438"/>
          </a:xfrm>
          <a:prstGeom prst="rightBrace">
            <a:avLst>
              <a:gd name="adj1" fmla="val 83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74087" name="TextBox 18"/>
          <p:cNvSpPr txBox="1">
            <a:spLocks noChangeArrowheads="1"/>
          </p:cNvSpPr>
          <p:nvPr/>
        </p:nvSpPr>
        <p:spPr bwMode="auto">
          <a:xfrm>
            <a:off x="5929313" y="2595563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super-class</a:t>
            </a:r>
          </a:p>
        </p:txBody>
      </p:sp>
      <p:cxnSp>
        <p:nvCxnSpPr>
          <p:cNvPr id="23" name="Elbow Connector 22"/>
          <p:cNvCxnSpPr>
            <a:stCxn id="15" idx="0"/>
            <a:endCxn id="14" idx="2"/>
          </p:cNvCxnSpPr>
          <p:nvPr/>
        </p:nvCxnSpPr>
        <p:spPr bwMode="auto">
          <a:xfrm rot="5400000" flipH="1" flipV="1">
            <a:off x="2213769" y="2607469"/>
            <a:ext cx="857250" cy="235743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17" idx="0"/>
            <a:endCxn id="14" idx="2"/>
          </p:cNvCxnSpPr>
          <p:nvPr/>
        </p:nvCxnSpPr>
        <p:spPr bwMode="auto">
          <a:xfrm rot="16200000" flipV="1">
            <a:off x="4643438" y="2535238"/>
            <a:ext cx="857250" cy="25019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Elbow Connector 26"/>
          <p:cNvCxnSpPr>
            <a:stCxn id="16" idx="0"/>
            <a:endCxn id="14" idx="2"/>
          </p:cNvCxnSpPr>
          <p:nvPr/>
        </p:nvCxnSpPr>
        <p:spPr bwMode="auto">
          <a:xfrm rot="5400000" flipH="1" flipV="1">
            <a:off x="3392488" y="3786188"/>
            <a:ext cx="858837" cy="158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091" name="Right Brace 27"/>
          <p:cNvSpPr>
            <a:spLocks/>
          </p:cNvSpPr>
          <p:nvPr/>
        </p:nvSpPr>
        <p:spPr bwMode="auto">
          <a:xfrm>
            <a:off x="7572375" y="4214813"/>
            <a:ext cx="71438" cy="1214437"/>
          </a:xfrm>
          <a:prstGeom prst="rightBrace">
            <a:avLst>
              <a:gd name="adj1" fmla="val 83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74092" name="TextBox 28"/>
          <p:cNvSpPr txBox="1">
            <a:spLocks noChangeArrowheads="1"/>
          </p:cNvSpPr>
          <p:nvPr/>
        </p:nvSpPr>
        <p:spPr bwMode="auto">
          <a:xfrm>
            <a:off x="7715250" y="4667250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sub-classes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DNASeq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539750" y="1557338"/>
            <a:ext cx="82296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DNASeq(BioSeq):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_alpha = {'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a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':'t', '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':'a', '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':'g', '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g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':'c'}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__init__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name, letters):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BioSeq.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__init__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name, letters.lower())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not all(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._alpha.has_key(c)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            raise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ValueError("Invalid nucleotide:"+c)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600" b="1">
              <a:solidFill>
                <a:srgbClr val="00000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revcomp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"".join(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._alpha[c] for c in reversed(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.letters))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7030A0"/>
                </a:solidFill>
                <a:latin typeface="Consolas" charset="0"/>
              </a:rPr>
              <a:t>@classmethod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alphabet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cls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return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cls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._alpha.keys()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84213" y="5300663"/>
            <a:ext cx="647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__name__ 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==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"__main__"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seq = DNASeq("AC1004", "TTGACA")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print seq.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revcomp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()</a:t>
            </a:r>
            <a:br>
              <a:rPr lang="en-US" sz="1400" b="1">
                <a:solidFill>
                  <a:srgbClr val="000000"/>
                </a:solidFill>
                <a:latin typeface="Consolas" charset="0"/>
              </a:rPr>
            </a:br>
            <a:r>
              <a:rPr lang="en-US" sz="1400" b="1">
                <a:solidFill>
                  <a:srgbClr val="000000"/>
                </a:solidFill>
                <a:latin typeface="Consolas" charset="0"/>
              </a:rPr>
              <a:t>    print DNASeq.</a:t>
            </a:r>
            <a:r>
              <a:rPr lang="en-US" sz="1400" b="1">
                <a:solidFill>
                  <a:srgbClr val="336699"/>
                </a:solidFill>
                <a:latin typeface="Consolas" charset="0"/>
              </a:rPr>
              <a:t>alphabet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() 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special methods</a:t>
            </a:r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84213" y="1700213"/>
            <a:ext cx="71723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BioSeq:</a:t>
            </a:r>
            <a:endParaRPr lang="en-US" sz="1600" b="1">
              <a:solidFill>
                <a:srgbClr val="808080"/>
              </a:solidFill>
              <a:latin typeface="Consolas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__init__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 name, letters):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.name     = name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  = letters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__getslice__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,start,end):          </a:t>
            </a:r>
            <a:r>
              <a:rPr lang="en-US" sz="1600" b="1">
                <a:solidFill>
                  <a:schemeClr val="bg2"/>
                </a:solidFill>
                <a:latin typeface="Consolas" charset="0"/>
              </a:rPr>
              <a:t># seq[2:34]</a:t>
            </a:r>
            <a:br>
              <a:rPr lang="en-US" sz="1600" b="1">
                <a:solidFill>
                  <a:schemeClr val="bg2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.letters[start:end]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__getitem__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,index):               </a:t>
            </a:r>
            <a:r>
              <a:rPr lang="en-US" sz="1600" b="1">
                <a:solidFill>
                  <a:schemeClr val="bg2"/>
                </a:solidFill>
                <a:latin typeface="Consolas" charset="0"/>
              </a:rPr>
              <a:t># seq[4]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.letters[index]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__eq__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,other):                    </a:t>
            </a:r>
            <a:r>
              <a:rPr lang="en-US" sz="1600" b="1">
                <a:solidFill>
                  <a:schemeClr val="bg2"/>
                </a:solidFill>
                <a:latin typeface="Consolas" charset="0"/>
              </a:rPr>
              <a:t># seq1 == seq2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 == other.letters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__add__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,other):                   </a:t>
            </a:r>
            <a:r>
              <a:rPr lang="en-US" sz="1600" b="1">
                <a:solidFill>
                  <a:schemeClr val="bg2"/>
                </a:solidFill>
                <a:latin typeface="Consolas" charset="0"/>
              </a:rPr>
              <a:t># seq1 + seq2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BioSeq(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.name+"_"+other.name,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             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.letters+other.letters)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__str__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                         </a:t>
            </a:r>
            <a:r>
              <a:rPr lang="en-US" sz="1600" b="1">
                <a:solidFill>
                  <a:schemeClr val="bg2"/>
                </a:solidFill>
                <a:latin typeface="Consolas" charset="0"/>
              </a:rPr>
              <a:t># print seq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.name+":"+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rgbClr val="CC0000"/>
                </a:solidFill>
                <a:latin typeface="Consolas" charset="0"/>
              </a:rPr>
              <a:t>__len__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):                         </a:t>
            </a:r>
            <a:r>
              <a:rPr lang="en-US" sz="1600" b="1">
                <a:solidFill>
                  <a:schemeClr val="bg2"/>
                </a:solidFill>
                <a:latin typeface="Consolas" charset="0"/>
              </a:rPr>
              <a:t># len(seq)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nsolas" charset="0"/>
              </a:rPr>
              <a:t>len(</a:t>
            </a:r>
            <a:r>
              <a:rPr lang="en-US" sz="1600" b="1">
                <a:solidFill>
                  <a:srgbClr val="008000"/>
                </a:solidFill>
                <a:latin typeface="Consolas" charset="0"/>
              </a:rPr>
              <a:t>self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.letters)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Scientific Python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57224" y="2357430"/>
            <a:ext cx="1071570" cy="92869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endParaRPr lang="en-US" dirty="0">
              <a:latin typeface="Verdana" pitchFamily="32" charset="0"/>
              <a:ea typeface="+mn-ea"/>
              <a:cs typeface="Arial" charset="0"/>
            </a:endParaRPr>
          </a:p>
          <a:p>
            <a:pPr algn="ctr">
              <a:buFont typeface="Times New Roman" pitchFamily="16" charset="0"/>
              <a:buNone/>
              <a:defRPr/>
            </a:pPr>
            <a:r>
              <a:rPr lang="en-US" dirty="0" err="1">
                <a:latin typeface="Verdana" pitchFamily="32" charset="0"/>
                <a:ea typeface="+mn-ea"/>
                <a:cs typeface="Arial" charset="0"/>
              </a:rPr>
              <a:t>scipy</a:t>
            </a:r>
            <a:endParaRPr lang="en-US" dirty="0"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224" y="3286124"/>
            <a:ext cx="1071570" cy="92869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endParaRPr lang="en-US" dirty="0">
              <a:latin typeface="Verdana" pitchFamily="32" charset="0"/>
              <a:ea typeface="+mn-ea"/>
              <a:cs typeface="Arial" charset="0"/>
            </a:endParaRPr>
          </a:p>
          <a:p>
            <a:pPr algn="ctr">
              <a:buFont typeface="Times New Roman" pitchFamily="16" charset="0"/>
              <a:buNone/>
              <a:defRPr/>
            </a:pPr>
            <a:r>
              <a:rPr lang="en-US" dirty="0" err="1">
                <a:latin typeface="Verdana" pitchFamily="32" charset="0"/>
                <a:ea typeface="+mn-ea"/>
                <a:cs typeface="Arial" charset="0"/>
              </a:rPr>
              <a:t>numpy</a:t>
            </a:r>
            <a:endParaRPr lang="en-US" dirty="0"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28794" y="2357430"/>
            <a:ext cx="1571636" cy="1857388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endParaRPr lang="en-US" dirty="0">
              <a:latin typeface="Verdana" pitchFamily="32" charset="0"/>
              <a:ea typeface="+mn-ea"/>
              <a:cs typeface="Arial" charset="0"/>
            </a:endParaRPr>
          </a:p>
          <a:p>
            <a:pPr algn="ctr">
              <a:buFont typeface="Times New Roman" pitchFamily="16" charset="0"/>
              <a:buNone/>
              <a:defRPr/>
            </a:pPr>
            <a:endParaRPr lang="en-US" dirty="0">
              <a:latin typeface="Verdana" pitchFamily="32" charset="0"/>
              <a:ea typeface="+mn-ea"/>
              <a:cs typeface="Arial" charset="0"/>
            </a:endParaRPr>
          </a:p>
          <a:p>
            <a:pPr algn="ctr">
              <a:buFont typeface="Times New Roman" pitchFamily="16" charset="0"/>
              <a:buNone/>
              <a:defRPr/>
            </a:pPr>
            <a:endParaRPr lang="en-US" dirty="0">
              <a:latin typeface="Verdana" pitchFamily="32" charset="0"/>
              <a:ea typeface="+mn-ea"/>
              <a:cs typeface="Arial" charset="0"/>
            </a:endParaRPr>
          </a:p>
          <a:p>
            <a:pPr algn="ctr">
              <a:buFont typeface="Times New Roman" pitchFamily="16" charset="0"/>
              <a:buNone/>
              <a:defRPr/>
            </a:pPr>
            <a:r>
              <a:rPr lang="en-US" dirty="0" err="1">
                <a:latin typeface="Verdana" pitchFamily="32" charset="0"/>
                <a:ea typeface="+mn-ea"/>
                <a:cs typeface="Arial" charset="0"/>
              </a:rPr>
              <a:t>matplotlib</a:t>
            </a:r>
            <a:endParaRPr lang="en-US" dirty="0"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2938" y="1857375"/>
            <a:ext cx="3000375" cy="25003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38" y="1857375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2" charset="0"/>
                <a:ea typeface="+mn-ea"/>
                <a:cs typeface="Arial" charset="0"/>
              </a:rPr>
              <a:t>pylab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2" charset="0"/>
              <a:ea typeface="+mn-ea"/>
              <a:cs typeface="Arial" charset="0"/>
            </a:endParaRPr>
          </a:p>
        </p:txBody>
      </p:sp>
      <p:sp>
        <p:nvSpPr>
          <p:cNvPr id="186381" name="Rectangle 14"/>
          <p:cNvSpPr>
            <a:spLocks noChangeArrowheads="1"/>
          </p:cNvSpPr>
          <p:nvPr/>
        </p:nvSpPr>
        <p:spPr bwMode="auto">
          <a:xfrm>
            <a:off x="500063" y="4786313"/>
            <a:ext cx="80724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NumPy</a:t>
            </a:r>
            <a:r>
              <a:rPr lang="en-US" sz="1600">
                <a:solidFill>
                  <a:schemeClr val="tx1"/>
                </a:solidFill>
              </a:rPr>
              <a:t>: a library for array and matrix types and basic operations on them.</a:t>
            </a:r>
          </a:p>
          <a:p>
            <a:pPr>
              <a:buFont typeface="Arial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SciPy</a:t>
            </a:r>
            <a:r>
              <a:rPr lang="en-US" sz="1600">
                <a:solidFill>
                  <a:schemeClr val="tx1"/>
                </a:solidFill>
              </a:rPr>
              <a:t>: library that uses NumPy to do advanced math.</a:t>
            </a:r>
          </a:p>
          <a:p>
            <a:pPr>
              <a:buFont typeface="Arial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matplotlib</a:t>
            </a:r>
            <a:r>
              <a:rPr lang="en-US" sz="1600">
                <a:solidFill>
                  <a:schemeClr val="tx1"/>
                </a:solidFill>
              </a:rPr>
              <a:t>: a library that facilitates plotting.</a:t>
            </a:r>
          </a:p>
          <a:p>
            <a:pPr>
              <a:buFont typeface="Arial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rgbClr val="C00000"/>
                </a:solidFill>
              </a:rPr>
              <a:t>pylab</a:t>
            </a:r>
            <a:r>
              <a:rPr lang="en-US" sz="1600">
                <a:solidFill>
                  <a:schemeClr val="tx1"/>
                </a:solidFill>
              </a:rPr>
              <a:t>: a thin wrapper to simplify the API (http://www.scipy.org/PyLab).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0" y="-1714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SciPy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571500" y="2211388"/>
            <a:ext cx="2601913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statistics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optimization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numerical integration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linear algebra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Fourier transforms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signal processing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image processing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genetic algorithms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ODE solvers </a:t>
            </a:r>
          </a:p>
          <a:p>
            <a:pPr eaLnBrk="0" hangingPunct="0">
              <a:buFont typeface="Arial" charset="0"/>
              <a:buChar char="•"/>
            </a:pPr>
            <a:r>
              <a:rPr lang="en-GB" sz="1600">
                <a:solidFill>
                  <a:schemeClr val="tx1"/>
                </a:solidFill>
              </a:rPr>
              <a:t> special functions </a:t>
            </a:r>
          </a:p>
        </p:txBody>
      </p:sp>
      <p:sp>
        <p:nvSpPr>
          <p:cNvPr id="188419" name="Rectangle 5"/>
          <p:cNvSpPr>
            <a:spLocks noChangeArrowheads="1"/>
          </p:cNvSpPr>
          <p:nvPr/>
        </p:nvSpPr>
        <p:spPr bwMode="auto">
          <a:xfrm>
            <a:off x="571500" y="1854200"/>
            <a:ext cx="246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http://www.scipy.org/</a:t>
            </a:r>
          </a:p>
        </p:txBody>
      </p:sp>
      <p:grpSp>
        <p:nvGrpSpPr>
          <p:cNvPr id="81929" name="Group 9"/>
          <p:cNvGrpSpPr>
            <a:grpSpLocks/>
          </p:cNvGrpSpPr>
          <p:nvPr/>
        </p:nvGrpSpPr>
        <p:grpSpPr bwMode="auto">
          <a:xfrm>
            <a:off x="3500438" y="1857375"/>
            <a:ext cx="5643562" cy="4373563"/>
            <a:chOff x="2205" y="1170"/>
            <a:chExt cx="3555" cy="2755"/>
          </a:xfrm>
        </p:grpSpPr>
        <p:sp>
          <p:nvSpPr>
            <p:cNvPr id="7" name="Rectangle 6"/>
            <p:cNvSpPr/>
            <p:nvPr/>
          </p:nvSpPr>
          <p:spPr>
            <a:xfrm>
              <a:off x="2205" y="1395"/>
              <a:ext cx="3555" cy="24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import 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ols</a:t>
              </a:r>
              <a:endParaRPr lang="en-US" sz="11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endParaRP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from 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numpy.random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 import 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randn</a:t>
              </a:r>
              <a:endParaRPr lang="en-US" sz="11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endParaRP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data = 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randn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(100,5)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y = data[:,0]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x = data[:,1:]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mymodel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 = ols.ols(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y,x,'y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',['x1','x2','x3','x4'])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print 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mymodel.summary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()     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==================================================================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variable     coefficient     std. Error      t-statistic     prob.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==================================================================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const           0.107348      0.107121      1.002113      0.318834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x1             -0.037116      0.113819     -0.326100      0.745066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x2              0.006657      0.114407      0.058183      0.953725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...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===================================================================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Models stats                         Residual stats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===================================================================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R-squared             0.033047         Durbin-Watson stat  2.012949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Adjusted R-squared   -0.007667         Omnibus stat        5.664393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F-statistic           0.811684         </a:t>
              </a: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Prob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(Omnibus stat)  0.058883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 err="1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Prob</a:t>
              </a: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 (F-statistic)    0.520770         JB stat             6.109005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100" b="1" dirty="0">
                  <a:solidFill>
                    <a:schemeClr val="tx1"/>
                  </a:solidFill>
                  <a:latin typeface="+mn-lt"/>
                  <a:ea typeface="+mn-ea"/>
                  <a:cs typeface="Arial" charset="0"/>
                </a:rPr>
                <a:t>...</a:t>
              </a:r>
            </a:p>
          </p:txBody>
        </p:sp>
        <p:sp>
          <p:nvSpPr>
            <p:cNvPr id="188422" name="Rectangle 5"/>
            <p:cNvSpPr>
              <a:spLocks noChangeArrowheads="1"/>
            </p:cNvSpPr>
            <p:nvPr/>
          </p:nvSpPr>
          <p:spPr bwMode="auto">
            <a:xfrm>
              <a:off x="2205" y="1170"/>
              <a:ext cx="18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C00000"/>
                  </a:solidFill>
                </a:rPr>
                <a:t>multi-variate regression model</a:t>
              </a:r>
            </a:p>
          </p:txBody>
        </p:sp>
        <p:sp>
          <p:nvSpPr>
            <p:cNvPr id="188423" name="Rectangle 8"/>
            <p:cNvSpPr>
              <a:spLocks noChangeArrowheads="1"/>
            </p:cNvSpPr>
            <p:nvPr/>
          </p:nvSpPr>
          <p:spPr bwMode="auto">
            <a:xfrm>
              <a:off x="2205" y="3780"/>
              <a:ext cx="147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rgbClr val="C00000"/>
                  </a:solidFill>
                </a:rPr>
                <a:t>http://www.scipy.org/Cookbook/OLS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NumPy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190466" name="Rectangle 5"/>
          <p:cNvSpPr>
            <a:spLocks noChangeArrowheads="1"/>
          </p:cNvSpPr>
          <p:nvPr/>
        </p:nvSpPr>
        <p:spPr bwMode="auto">
          <a:xfrm>
            <a:off x="571500" y="1714500"/>
            <a:ext cx="246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http://www.scipy.org/</a:t>
            </a:r>
          </a:p>
        </p:txBody>
      </p:sp>
      <p:sp>
        <p:nvSpPr>
          <p:cNvPr id="190469" name="TextBox 18"/>
          <p:cNvSpPr txBox="1">
            <a:spLocks noChangeArrowheads="1"/>
          </p:cNvSpPr>
          <p:nvPr/>
        </p:nvSpPr>
        <p:spPr bwMode="auto">
          <a:xfrm>
            <a:off x="611188" y="2420938"/>
            <a:ext cx="65008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Consolas" charset="0"/>
              </a:rPr>
              <a:t>a = array([1,2,3]) 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M = array([[1, 2], [3, 4]])</a:t>
            </a:r>
          </a:p>
          <a:p>
            <a:r>
              <a:rPr lang="en-US" sz="1400" b="1">
                <a:solidFill>
                  <a:schemeClr val="tx1"/>
                </a:solidFill>
                <a:latin typeface="Consolas" charset="0"/>
              </a:rPr>
              <a:t>M.sum()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M.sum(axis=1)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M[M&gt;2]</a:t>
            </a:r>
          </a:p>
          <a:p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mydescriptor = {'names': ('gender','age','weight'), 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                'formats': ('S1', 'f4', 'f4')} 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M = array([('M', 64.0, 75.0), 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          ('F', 25.0, 60.0)], 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           dtype=mydescriptor)</a:t>
            </a:r>
            <a:br>
              <a:rPr lang="en-US" sz="1400" b="1">
                <a:solidFill>
                  <a:schemeClr val="tx1"/>
                </a:solidFill>
                <a:latin typeface="Consolas" charset="0"/>
              </a:rPr>
            </a:br>
            <a:r>
              <a:rPr lang="en-US" sz="1400" b="1">
                <a:solidFill>
                  <a:schemeClr val="tx1"/>
                </a:solidFill>
                <a:latin typeface="Consolas" charset="0"/>
              </a:rPr>
              <a:t>M['weight'] </a:t>
            </a:r>
          </a:p>
        </p:txBody>
      </p:sp>
      <p:sp>
        <p:nvSpPr>
          <p:cNvPr id="190471" name="Rectangle 20"/>
          <p:cNvSpPr>
            <a:spLocks noChangeArrowheads="1"/>
          </p:cNvSpPr>
          <p:nvPr/>
        </p:nvSpPr>
        <p:spPr bwMode="auto">
          <a:xfrm>
            <a:off x="539750" y="5589588"/>
            <a:ext cx="457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http://www.scipy.org/Tentative_NumPy_Tutorial</a:t>
            </a:r>
          </a:p>
        </p:txBody>
      </p:sp>
      <p:sp>
        <p:nvSpPr>
          <p:cNvPr id="22" name="Rounded Rectangular Callout 47"/>
          <p:cNvSpPr>
            <a:spLocks noChangeArrowheads="1"/>
          </p:cNvSpPr>
          <p:nvPr/>
        </p:nvSpPr>
        <p:spPr bwMode="auto">
          <a:xfrm>
            <a:off x="5148263" y="2492375"/>
            <a:ext cx="2143125" cy="857250"/>
          </a:xfrm>
          <a:prstGeom prst="wedgeRoundRectCallout">
            <a:avLst>
              <a:gd name="adj1" fmla="val -36519"/>
              <a:gd name="adj2" fmla="val -16667"/>
              <a:gd name="adj3" fmla="val 16667"/>
            </a:avLst>
          </a:pr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162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bg2"/>
                </a:solidFill>
                <a:latin typeface="+mn-lt"/>
                <a:ea typeface="+mn-ea"/>
                <a:cs typeface="Arial" charset="0"/>
              </a:rPr>
              <a:t>and much, much more ...</a:t>
            </a:r>
          </a:p>
        </p:txBody>
      </p:sp>
      <p:sp>
        <p:nvSpPr>
          <p:cNvPr id="190473" name="Rectangle 8"/>
          <p:cNvSpPr>
            <a:spLocks noChangeArrowheads="1"/>
          </p:cNvSpPr>
          <p:nvPr/>
        </p:nvSpPr>
        <p:spPr bwMode="auto">
          <a:xfrm>
            <a:off x="539750" y="6021388"/>
            <a:ext cx="7786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http://www.scipy.org/NumPy_for_Matlab_Users?highlight=%28CategorySciPyPackages%29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539750" y="5805488"/>
            <a:ext cx="26019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000">
                <a:solidFill>
                  <a:srgbClr val="CC0000"/>
                </a:solidFill>
                <a:cs typeface="Arial" charset="0"/>
              </a:rPr>
              <a:t>http://www.tramy.us/numpybook.pdf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Verdana" charset="0"/>
              </a:rPr>
              <a:t>speed?</a:t>
            </a:r>
          </a:p>
        </p:txBody>
      </p:sp>
      <p:graphicFrame>
        <p:nvGraphicFramePr>
          <p:cNvPr id="201916" name="Group 188"/>
          <p:cNvGraphicFramePr>
            <a:graphicFrameLocks noGrp="1"/>
          </p:cNvGraphicFramePr>
          <p:nvPr>
            <p:ph sz="half" idx="1"/>
          </p:nvPr>
        </p:nvGraphicFramePr>
        <p:xfrm>
          <a:off x="611188" y="3438525"/>
          <a:ext cx="3922712" cy="2727424"/>
        </p:xfrm>
        <a:graphic>
          <a:graphicData uri="http://schemas.openxmlformats.org/drawingml/2006/table">
            <a:tbl>
              <a:tblPr/>
              <a:tblGrid>
                <a:gridCol w="241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040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Type of solution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Time (sec)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8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Python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1500.0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88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Python + Psyco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1138.0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39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Python + 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  <a:hlinkClick r:id="rId2"/>
                        </a:rPr>
                        <a:t>NumPy</a:t>
                      </a: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 Expression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29.3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02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Blitz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9.5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14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Inline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4.3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14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Fast Inline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2.3 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539750" y="2349500"/>
            <a:ext cx="77041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400" b="1">
                <a:solidFill>
                  <a:schemeClr val="tx1"/>
                </a:solidFill>
                <a:latin typeface="Consolas" charset="0"/>
                <a:cs typeface="Arial" charset="0"/>
              </a:rPr>
              <a:t>for i in range(1, nx-1): </a:t>
            </a:r>
          </a:p>
          <a:p>
            <a:pPr eaLnBrk="0" hangingPunct="0">
              <a:defRPr/>
            </a:pPr>
            <a:r>
              <a:rPr lang="en-US" sz="1400" b="1">
                <a:solidFill>
                  <a:schemeClr val="tx1"/>
                </a:solidFill>
                <a:latin typeface="Consolas" charset="0"/>
                <a:cs typeface="Arial" charset="0"/>
              </a:rPr>
              <a:t>    for j in range(1, ny-1): </a:t>
            </a:r>
          </a:p>
          <a:p>
            <a:pPr eaLnBrk="0" hangingPunct="0">
              <a:defRPr/>
            </a:pPr>
            <a:r>
              <a:rPr lang="en-US" sz="1400" b="1">
                <a:solidFill>
                  <a:schemeClr val="tx1"/>
                </a:solidFill>
                <a:latin typeface="Consolas" charset="0"/>
                <a:cs typeface="Arial" charset="0"/>
              </a:rPr>
              <a:t>        u[i,j] = ((u[i-1, j] + u[i+1, j])*dy**2 + </a:t>
            </a:r>
          </a:p>
          <a:p>
            <a:pPr eaLnBrk="0" hangingPunct="0">
              <a:defRPr/>
            </a:pPr>
            <a:r>
              <a:rPr lang="en-US" sz="1400" b="1">
                <a:solidFill>
                  <a:schemeClr val="tx1"/>
                </a:solidFill>
                <a:latin typeface="Consolas" charset="0"/>
                <a:cs typeface="Arial" charset="0"/>
              </a:rPr>
              <a:t>                 (u[i, j-1] + u[i, j+1])*dx**2)/(2.0*(dx**2 + dy**2)) 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539750" y="1679575"/>
            <a:ext cx="392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400">
                <a:solidFill>
                  <a:srgbClr val="CC0000"/>
                </a:solidFill>
                <a:cs typeface="Arial" charset="0"/>
              </a:rPr>
              <a:t>http://www.scipy.org/PerformancePython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539750" y="2060575"/>
            <a:ext cx="7993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AU" sz="1400">
                <a:solidFill>
                  <a:schemeClr val="bg2"/>
                </a:solidFill>
                <a:cs typeface="Arial" charset="0"/>
              </a:rPr>
              <a:t>inner loop to solve a 2D Laplace equation using Gauss-Seidel iteration</a:t>
            </a:r>
          </a:p>
        </p:txBody>
      </p:sp>
      <p:graphicFrame>
        <p:nvGraphicFramePr>
          <p:cNvPr id="201915" name="Group 187"/>
          <p:cNvGraphicFramePr>
            <a:graphicFrameLocks noGrp="1"/>
          </p:cNvGraphicFramePr>
          <p:nvPr>
            <p:ph sz="half" idx="2"/>
          </p:nvPr>
        </p:nvGraphicFramePr>
        <p:xfrm>
          <a:off x="4643438" y="3429000"/>
          <a:ext cx="3922712" cy="2206626"/>
        </p:xfrm>
        <a:graphic>
          <a:graphicData uri="http://schemas.openxmlformats.org/drawingml/2006/table">
            <a:tbl>
              <a:tblPr/>
              <a:tblGrid>
                <a:gridCol w="241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Type of solution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Time (sec)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Python/Fortran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2.9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Pyrex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2.5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Matlab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29.0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Octave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60.0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Pure C++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2.16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 err="1">
                <a:solidFill>
                  <a:srgbClr val="7F7F7F"/>
                </a:solidFill>
              </a:rPr>
              <a:t>matplotlib</a:t>
            </a:r>
            <a:endParaRPr lang="en-US" sz="3800" dirty="0">
              <a:solidFill>
                <a:srgbClr val="7F7F7F"/>
              </a:solidFill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642938" y="1785938"/>
            <a:ext cx="4037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http://matplotlib.sourceforge.net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38" y="228600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from </a:t>
            </a:r>
            <a:r>
              <a:rPr lang="en-US" sz="1400" b="1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pylab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import *</a:t>
            </a:r>
          </a:p>
          <a:p>
            <a:pPr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t = </a:t>
            </a:r>
            <a:r>
              <a:rPr lang="en-US" sz="1400" b="1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arange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(0.0, 2.0, 0.01)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 = sin(2*pi*t)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plot(t, s, </a:t>
            </a:r>
            <a:r>
              <a:rPr lang="en-US" sz="1400" b="1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linewidth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=1.0)</a:t>
            </a:r>
          </a:p>
          <a:p>
            <a:pPr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xlabel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('time (s)')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 err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ylabel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('voltage (mV)')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title('About as simple as it gets, folks')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grid(True)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show()</a:t>
            </a:r>
          </a:p>
        </p:txBody>
      </p:sp>
      <p:pic>
        <p:nvPicPr>
          <p:cNvPr id="19354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2143125"/>
            <a:ext cx="3230562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42938" y="4714875"/>
            <a:ext cx="4572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700">
                <a:solidFill>
                  <a:srgbClr val="C00000"/>
                </a:solidFill>
              </a:rPr>
              <a:t>http://matplotlib.sourceforge.net/users/screenshots.html</a:t>
            </a:r>
          </a:p>
        </p:txBody>
      </p:sp>
      <p:pic>
        <p:nvPicPr>
          <p:cNvPr id="1935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6363"/>
            <a:ext cx="1257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5186363"/>
            <a:ext cx="1257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5186363"/>
            <a:ext cx="1257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5186363"/>
            <a:ext cx="1257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5186363"/>
            <a:ext cx="1257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43500"/>
            <a:ext cx="1257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-2474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data structures - tips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71500" y="2071688"/>
            <a:ext cx="8001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List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many similar items to store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e.g, numbers, protein ids,  sequences, ...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no need to </a:t>
            </a:r>
            <a:r>
              <a:rPr lang="en-US" sz="1400">
                <a:solidFill>
                  <a:srgbClr val="C00000"/>
                </a:solidFill>
              </a:rPr>
              <a:t>find</a:t>
            </a:r>
            <a:r>
              <a:rPr lang="en-US" sz="1400">
                <a:solidFill>
                  <a:srgbClr val="000000"/>
                </a:solidFill>
              </a:rPr>
              <a:t> a specific item fast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fast access to items at a specific </a:t>
            </a:r>
            <a:r>
              <a:rPr lang="en-US" sz="1400">
                <a:solidFill>
                  <a:srgbClr val="C00000"/>
                </a:solidFill>
              </a:rPr>
              <a:t>position</a:t>
            </a:r>
            <a:r>
              <a:rPr lang="en-US" sz="1400">
                <a:solidFill>
                  <a:srgbClr val="000000"/>
                </a:solidFill>
              </a:rPr>
              <a:t> in the list</a:t>
            </a: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Tuple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a few (&lt;10), different items to store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e.g. addresses, protein id and its sequence, ...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want to use it as dictionary key</a:t>
            </a: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Set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many, unique items to store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e.g. unique protein ids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need to know quickly if a specific item is in the set</a:t>
            </a: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400">
                <a:solidFill>
                  <a:srgbClr val="C00000"/>
                </a:solidFill>
              </a:rPr>
              <a:t>Dictionary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map from keys to values, is a look-up table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  e.g. telephone dictionary, amino acid letters to hydrophobicity values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- need to get quickly the value for a key</a:t>
            </a: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571500" y="1571625"/>
            <a:ext cx="792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when to use what?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ext Box 1"/>
          <p:cNvSpPr txBox="1">
            <a:spLocks noChangeArrowheads="1"/>
          </p:cNvSpPr>
          <p:nvPr/>
        </p:nvSpPr>
        <p:spPr bwMode="auto">
          <a:xfrm>
            <a:off x="-20623" y="-1714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whatever you want ...</a:t>
            </a:r>
          </a:p>
        </p:txBody>
      </p:sp>
      <p:sp>
        <p:nvSpPr>
          <p:cNvPr id="195586" name="Rectangle 3"/>
          <p:cNvSpPr txBox="1">
            <a:spLocks noChangeArrowheads="1"/>
          </p:cNvSpPr>
          <p:nvPr/>
        </p:nvSpPr>
        <p:spPr bwMode="auto">
          <a:xfrm>
            <a:off x="571500" y="1857375"/>
            <a:ext cx="82296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Scientific computing</a:t>
            </a:r>
            <a:r>
              <a:rPr lang="en-US" sz="1600">
                <a:solidFill>
                  <a:srgbClr val="000000"/>
                </a:solidFill>
              </a:rPr>
              <a:t>: SciPy, NumPy, matplotlib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Bioinformatics</a:t>
            </a:r>
            <a:r>
              <a:rPr lang="en-US" sz="1600">
                <a:solidFill>
                  <a:srgbClr val="000000"/>
                </a:solidFill>
              </a:rPr>
              <a:t>: BioPython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Phylogenetic trees</a:t>
            </a:r>
            <a:r>
              <a:rPr lang="en-US" sz="1600">
                <a:solidFill>
                  <a:srgbClr val="000000"/>
                </a:solidFill>
              </a:rPr>
              <a:t>: Mavric, Plone, P4, Newick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Microarrays</a:t>
            </a:r>
            <a:r>
              <a:rPr lang="en-US" sz="1600">
                <a:solidFill>
                  <a:srgbClr val="000000"/>
                </a:solidFill>
              </a:rPr>
              <a:t>: SciGraph, CompClust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Molecular modeling</a:t>
            </a:r>
            <a:r>
              <a:rPr lang="en-US" sz="1600">
                <a:solidFill>
                  <a:srgbClr val="000000"/>
                </a:solidFill>
              </a:rPr>
              <a:t>: MMTK, OpenBabel, CDK, RDKit, cinfony, mmLib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Dynamic systems modeling</a:t>
            </a:r>
            <a:r>
              <a:rPr lang="en-US" sz="1600">
                <a:solidFill>
                  <a:srgbClr val="000000"/>
                </a:solidFill>
              </a:rPr>
              <a:t>: PyDSTools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Protein structure visualization</a:t>
            </a:r>
            <a:r>
              <a:rPr lang="en-US" sz="1600">
                <a:solidFill>
                  <a:srgbClr val="000000"/>
                </a:solidFill>
              </a:rPr>
              <a:t>: PyMol, UCSF Chimera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Networks/Graphs</a:t>
            </a:r>
            <a:r>
              <a:rPr lang="en-US" sz="1600">
                <a:solidFill>
                  <a:srgbClr val="000000"/>
                </a:solidFill>
              </a:rPr>
              <a:t>: NetworkX, igraph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Symbolic math</a:t>
            </a:r>
            <a:r>
              <a:rPr lang="en-US" sz="1600">
                <a:solidFill>
                  <a:srgbClr val="000000"/>
                </a:solidFill>
              </a:rPr>
              <a:t>: SymPy, Sage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Wrapper for C/C++ code</a:t>
            </a:r>
            <a:r>
              <a:rPr lang="en-US" sz="1600">
                <a:solidFill>
                  <a:srgbClr val="000000"/>
                </a:solidFill>
              </a:rPr>
              <a:t>: SWIG, Pyrex, Cython 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R/SPlus interface</a:t>
            </a:r>
            <a:r>
              <a:rPr lang="en-US" sz="1600">
                <a:solidFill>
                  <a:srgbClr val="000000"/>
                </a:solidFill>
              </a:rPr>
              <a:t>: RSPython, RPy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Java interface</a:t>
            </a:r>
            <a:r>
              <a:rPr lang="en-US" sz="1600">
                <a:solidFill>
                  <a:srgbClr val="000000"/>
                </a:solidFill>
              </a:rPr>
              <a:t>: Jython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Fortran to Python</a:t>
            </a:r>
            <a:r>
              <a:rPr lang="en-US" sz="1600">
                <a:solidFill>
                  <a:srgbClr val="000000"/>
                </a:solidFill>
              </a:rPr>
              <a:t>: F2PY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…</a:t>
            </a:r>
          </a:p>
          <a:p>
            <a:pPr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1,2,3... action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71500" y="2214563"/>
            <a:ext cx="8001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66725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  <a:tab pos="9450388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statement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executes some function or operation, e.g. 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rgbClr val="C00000"/>
                </a:solidFill>
                <a:latin typeface="Consolas" charset="0"/>
              </a:rPr>
              <a:t>print 1+2</a:t>
            </a:r>
            <a:br>
              <a:rPr lang="en-US" sz="1800">
                <a:solidFill>
                  <a:srgbClr val="C00000"/>
                </a:solidFill>
              </a:rPr>
            </a:br>
            <a:endParaRPr lang="en-US" sz="1800">
              <a:solidFill>
                <a:srgbClr val="C00000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condition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describes when something is done, e.g.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rgbClr val="C00000"/>
                </a:solidFill>
                <a:latin typeface="Consolas" charset="0"/>
              </a:rPr>
              <a:t>if number &gt; 3:</a:t>
            </a:r>
            <a:br>
              <a:rPr lang="en-US" sz="1800">
                <a:solidFill>
                  <a:srgbClr val="C00000"/>
                </a:solidFill>
                <a:latin typeface="Consolas" charset="0"/>
              </a:rPr>
            </a:br>
            <a:r>
              <a:rPr lang="en-US" sz="1800">
                <a:solidFill>
                  <a:srgbClr val="C00000"/>
                </a:solidFill>
                <a:latin typeface="Consolas" charset="0"/>
              </a:rPr>
              <a:t>   print "greater than 3"</a:t>
            </a: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CC0000"/>
              </a:buClr>
              <a:buFont typeface="Wingdings" charset="0"/>
              <a:buChar char=""/>
            </a:pPr>
            <a:r>
              <a:rPr lang="en-US" sz="1800">
                <a:solidFill>
                  <a:srgbClr val="C00000"/>
                </a:solidFill>
              </a:rPr>
              <a:t>iteration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- describes how to repeat something, e.g.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rgbClr val="C00000"/>
                </a:solidFill>
                <a:latin typeface="Consolas" charset="0"/>
              </a:rPr>
              <a:t>for number in [1,2,3]:</a:t>
            </a:r>
            <a:br>
              <a:rPr lang="en-US" sz="1800">
                <a:solidFill>
                  <a:srgbClr val="C00000"/>
                </a:solidFill>
                <a:latin typeface="Consolas" charset="0"/>
              </a:rPr>
            </a:br>
            <a:r>
              <a:rPr lang="en-US" sz="1800">
                <a:solidFill>
                  <a:srgbClr val="C00000"/>
                </a:solidFill>
                <a:latin typeface="Consolas" charset="0"/>
              </a:rPr>
              <a:t>   print number 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571500" y="1571625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how to do something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5269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condition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43438" y="1857375"/>
            <a:ext cx="32273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 &lt; 10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"in range"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43438" y="4357688"/>
            <a:ext cx="3657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 &lt; 5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"lower range"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elif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 &lt; 10: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"upper range"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"out of range"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42938" y="1857375"/>
            <a:ext cx="22082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</a:t>
            </a:r>
            <a:endParaRPr lang="en-US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2938" y="2786063"/>
            <a:ext cx="3071812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else: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do_something_else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="1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43438" y="2786063"/>
            <a:ext cx="365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 &lt; 5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"lower range"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"out of range"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2938" y="4357688"/>
            <a:ext cx="3071812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elif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condition2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do_something_else1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else: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do_something_else2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4340" grpId="0"/>
      <p:bldP spid="14342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6940" y="-243408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dirty="0">
                <a:solidFill>
                  <a:srgbClr val="7F7F7F"/>
                </a:solidFill>
              </a:rPr>
              <a:t>iteration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2938" y="5214938"/>
            <a:ext cx="29876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char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"some text":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char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71500" y="1928813"/>
            <a:ext cx="3475038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variable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sequence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do_something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42938" y="4286250"/>
            <a:ext cx="2516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xrange(10):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2938" y="3357563"/>
            <a:ext cx="43338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color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["red","green","blue"]: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color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29313" y="1857375"/>
            <a:ext cx="2305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condition </a:t>
            </a:r>
            <a:r>
              <a:rPr lang="en-US" b="1">
                <a:solidFill>
                  <a:srgbClr val="336699"/>
                </a:solidFill>
                <a:latin typeface="Consola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b="1">
                <a:solidFill>
                  <a:srgbClr val="CC0000"/>
                </a:solidFill>
                <a:latin typeface="Consolas" charset="0"/>
              </a:rPr>
              <a:t>statement2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  <a:latin typeface="Consolas" charset="0"/>
              </a:rPr>
              <a:t>    …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929313" y="3357563"/>
            <a:ext cx="18653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336699"/>
                </a:solidFill>
                <a:latin typeface="Consolas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i &lt; 10 </a:t>
            </a:r>
            <a:r>
              <a:rPr lang="en-US" sz="1600" b="1">
                <a:solidFill>
                  <a:srgbClr val="336699"/>
                </a:solidFill>
                <a:latin typeface="Consolas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print i</a:t>
            </a:r>
            <a:br>
              <a:rPr lang="en-US" sz="1600" b="1">
                <a:solidFill>
                  <a:srgbClr val="000000"/>
                </a:solidFill>
                <a:latin typeface="Consolas" charset="0"/>
              </a:rPr>
            </a:br>
            <a:r>
              <a:rPr lang="en-US" sz="1600" b="1">
                <a:solidFill>
                  <a:srgbClr val="000000"/>
                </a:solidFill>
                <a:latin typeface="Consolas" charset="0"/>
              </a:rPr>
              <a:t>    i += 1 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764704"/>
            <a:ext cx="6588224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6372200" y="6525344"/>
            <a:ext cx="137068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Overview of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89" grpId="0"/>
      <p:bldP spid="15367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15234</TotalTime>
  <Words>7017</Words>
  <Application>Microsoft Macintosh PowerPoint</Application>
  <PresentationFormat>On-screen Show (4:3)</PresentationFormat>
  <Paragraphs>1000</Paragraphs>
  <Slides>60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Times New Roman</vt:lpstr>
      <vt:lpstr>Verdana</vt:lpstr>
      <vt:lpstr>Wingdings</vt:lpstr>
      <vt:lpstr>1_bevpre~1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speed?</vt:lpstr>
      <vt:lpstr>PowerPoint Presentation</vt:lpstr>
      <vt:lpstr>PowerPoint Presentation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Minh Hieu Nguyen</cp:lastModifiedBy>
  <cp:revision>267</cp:revision>
  <cp:lastPrinted>2022-03-14T05:50:46Z</cp:lastPrinted>
  <dcterms:created xsi:type="dcterms:W3CDTF">2012-02-27T07:26:44Z</dcterms:created>
  <dcterms:modified xsi:type="dcterms:W3CDTF">2025-02-14T23:49:30Z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aa4be3-f650-4692-881a-64ae220cbceb_Enabled">
    <vt:lpwstr>true</vt:lpwstr>
  </property>
  <property fmtid="{D5CDD505-2E9C-101B-9397-08002B2CF9AE}" pid="3" name="MSIP_Label_adaa4be3-f650-4692-881a-64ae220cbceb_SetDate">
    <vt:lpwstr>2023-03-06T14:44:42Z</vt:lpwstr>
  </property>
  <property fmtid="{D5CDD505-2E9C-101B-9397-08002B2CF9AE}" pid="4" name="MSIP_Label_adaa4be3-f650-4692-881a-64ae220cbceb_Method">
    <vt:lpwstr>Standard</vt:lpwstr>
  </property>
  <property fmtid="{D5CDD505-2E9C-101B-9397-08002B2CF9AE}" pid="5" name="MSIP_Label_adaa4be3-f650-4692-881a-64ae220cbceb_Name">
    <vt:lpwstr>OFFICIAL  Internal (External sharing)</vt:lpwstr>
  </property>
  <property fmtid="{D5CDD505-2E9C-101B-9397-08002B2CF9AE}" pid="6" name="MSIP_Label_adaa4be3-f650-4692-881a-64ae220cbceb_SiteId">
    <vt:lpwstr>5a7cc8ab-a4dc-4f9b-bf60-66714049ad62</vt:lpwstr>
  </property>
  <property fmtid="{D5CDD505-2E9C-101B-9397-08002B2CF9AE}" pid="7" name="MSIP_Label_adaa4be3-f650-4692-881a-64ae220cbceb_ActionId">
    <vt:lpwstr>fe78dec2-d081-4f1c-8d71-e9b72c059bf0</vt:lpwstr>
  </property>
  <property fmtid="{D5CDD505-2E9C-101B-9397-08002B2CF9AE}" pid="8" name="MSIP_Label_adaa4be3-f650-4692-881a-64ae220cbceb_ContentBits">
    <vt:lpwstr>0</vt:lpwstr>
  </property>
</Properties>
</file>