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0"/>
  </p:notesMasterIdLst>
  <p:handoutMasterIdLst>
    <p:handoutMasterId r:id="rId31"/>
  </p:handoutMasterIdLst>
  <p:sldIdLst>
    <p:sldId id="613" r:id="rId2"/>
    <p:sldId id="458" r:id="rId3"/>
    <p:sldId id="610" r:id="rId4"/>
    <p:sldId id="615"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1069" r:id="rId21"/>
    <p:sldId id="1060" r:id="rId22"/>
    <p:sldId id="1118" r:id="rId23"/>
    <p:sldId id="1068" r:id="rId24"/>
    <p:sldId id="1072" r:id="rId25"/>
    <p:sldId id="1110" r:id="rId26"/>
    <p:sldId id="1119" r:id="rId27"/>
    <p:sldId id="1120" r:id="rId28"/>
    <p:sldId id="61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FF"/>
    <a:srgbClr val="BF2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57175" autoAdjust="0"/>
  </p:normalViewPr>
  <p:slideViewPr>
    <p:cSldViewPr>
      <p:cViewPr varScale="1">
        <p:scale>
          <a:sx n="54" d="100"/>
          <a:sy n="54" d="100"/>
        </p:scale>
        <p:origin x="2386" y="62"/>
      </p:cViewPr>
      <p:guideLst>
        <p:guide orient="horz" pos="2160"/>
        <p:guide pos="2880"/>
      </p:guideLst>
    </p:cSldViewPr>
  </p:slideViewPr>
  <p:notesTextViewPr>
    <p:cViewPr>
      <p:scale>
        <a:sx n="1" d="1"/>
        <a:sy n="1" d="1"/>
      </p:scale>
      <p:origin x="0" y="0"/>
    </p:cViewPr>
  </p:notesTextViewPr>
  <p:sorterViewPr>
    <p:cViewPr>
      <p:scale>
        <a:sx n="185" d="100"/>
        <a:sy n="185" d="100"/>
      </p:scale>
      <p:origin x="0" y="9312"/>
    </p:cViewPr>
  </p:sorterViewPr>
  <p:notesViewPr>
    <p:cSldViewPr>
      <p:cViewPr varScale="1">
        <p:scale>
          <a:sx n="86" d="100"/>
          <a:sy n="86" d="100"/>
        </p:scale>
        <p:origin x="-30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2242A5-F639-4664-BD41-BCD4B3AE61B3}" type="datetimeFigureOut">
              <a:rPr lang="en-AU" smtClean="0"/>
              <a:t>7/04/2025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60082-EA30-4057-AB90-B4ED5F4D7845}" type="slidenum">
              <a:rPr lang="en-AU" smtClean="0"/>
              <a:t>‹#›</a:t>
            </a:fld>
            <a:endParaRPr lang="en-AU"/>
          </a:p>
        </p:txBody>
      </p:sp>
    </p:spTree>
    <p:extLst>
      <p:ext uri="{BB962C8B-B14F-4D97-AF65-F5344CB8AC3E}">
        <p14:creationId xmlns:p14="http://schemas.microsoft.com/office/powerpoint/2010/main" val="219463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1B193-6215-402E-AF09-FD5F760B2495}" type="datetimeFigureOut">
              <a:rPr lang="en-AU" smtClean="0"/>
              <a:t>7/04/2025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8395D-4A6C-4B89-AE76-7C26F2891DF7}" type="slidenum">
              <a:rPr lang="en-AU" smtClean="0"/>
              <a:t>‹#›</a:t>
            </a:fld>
            <a:endParaRPr lang="en-AU"/>
          </a:p>
        </p:txBody>
      </p:sp>
    </p:spTree>
    <p:extLst>
      <p:ext uri="{BB962C8B-B14F-4D97-AF65-F5344CB8AC3E}">
        <p14:creationId xmlns:p14="http://schemas.microsoft.com/office/powerpoint/2010/main" val="14114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04A9-F288-EE0C-2EB4-A5FF4BFB0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DC6F6-A3DB-6B37-1857-C22651751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7DA69-666E-BFA1-0DD1-0EF9126AE0A2}"/>
              </a:ext>
            </a:extLst>
          </p:cNvPr>
          <p:cNvSpPr>
            <a:spLocks noGrp="1"/>
          </p:cNvSpPr>
          <p:nvPr>
            <p:ph type="body" idx="1"/>
          </p:nvPr>
        </p:nvSpPr>
        <p:spPr/>
        <p:txBody>
          <a:bodyPr/>
          <a:lstStyle/>
          <a:p>
            <a:r>
              <a:rPr lang="en-US" dirty="0"/>
              <a:t>In </a:t>
            </a:r>
            <a:r>
              <a:rPr lang="en-US" b="1" dirty="0"/>
              <a:t>Module 11</a:t>
            </a:r>
            <a:r>
              <a:rPr lang="en-US" dirty="0"/>
              <a:t>, we will explore </a:t>
            </a:r>
            <a:r>
              <a:rPr lang="en-US" b="1" dirty="0"/>
              <a:t>string algorithms</a:t>
            </a:r>
            <a:r>
              <a:rPr lang="en-US" dirty="0"/>
              <a:t>, focusing on efficient techniques for string matching and searching, including </a:t>
            </a:r>
            <a:r>
              <a:rPr lang="en-US" b="1" dirty="0"/>
              <a:t>brute-force</a:t>
            </a:r>
            <a:r>
              <a:rPr lang="en-US" dirty="0"/>
              <a:t>, </a:t>
            </a:r>
            <a:r>
              <a:rPr lang="en-US" b="1" dirty="0"/>
              <a:t>Horspool’s algorithm</a:t>
            </a:r>
            <a:r>
              <a:rPr lang="en-US" dirty="0"/>
              <a:t>, and </a:t>
            </a:r>
            <a:r>
              <a:rPr lang="en-US" b="1" dirty="0"/>
              <a:t>Tries</a:t>
            </a:r>
            <a:r>
              <a:rPr lang="en-US" dirty="0"/>
              <a:t>. These methods are essential for solving problems in areas like </a:t>
            </a:r>
            <a:r>
              <a:rPr lang="en-US" b="1" dirty="0"/>
              <a:t>text processing</a:t>
            </a:r>
            <a:r>
              <a:rPr lang="en-US" dirty="0"/>
              <a:t>, </a:t>
            </a:r>
            <a:r>
              <a:rPr lang="en-US" b="1" dirty="0"/>
              <a:t>spell-checking</a:t>
            </a:r>
            <a:r>
              <a:rPr lang="en-US" dirty="0"/>
              <a:t>, and </a:t>
            </a:r>
            <a:r>
              <a:rPr lang="en-US" b="1" dirty="0"/>
              <a:t>bioinformatics</a:t>
            </a:r>
            <a:r>
              <a:rPr lang="en-US" dirty="0"/>
              <a:t>.</a:t>
            </a:r>
          </a:p>
        </p:txBody>
      </p:sp>
      <p:sp>
        <p:nvSpPr>
          <p:cNvPr id="4" name="Slide Number Placeholder 3">
            <a:extLst>
              <a:ext uri="{FF2B5EF4-FFF2-40B4-BE49-F238E27FC236}">
                <a16:creationId xmlns:a16="http://schemas.microsoft.com/office/drawing/2014/main" id="{163DE281-B5CA-77DE-C37D-D00B3B8C6DE2}"/>
              </a:ext>
            </a:extLst>
          </p:cNvPr>
          <p:cNvSpPr>
            <a:spLocks noGrp="1"/>
          </p:cNvSpPr>
          <p:nvPr>
            <p:ph type="sldNum" sz="quarter" idx="5"/>
          </p:nvPr>
        </p:nvSpPr>
        <p:spPr/>
        <p:txBody>
          <a:bodyPr/>
          <a:lstStyle/>
          <a:p>
            <a:fld id="{F438395D-4A6C-4B89-AE76-7C26F2891DF7}" type="slidenum">
              <a:rPr lang="en-AU" smtClean="0"/>
              <a:t>1</a:t>
            </a:fld>
            <a:endParaRPr lang="en-AU"/>
          </a:p>
        </p:txBody>
      </p:sp>
    </p:spTree>
    <p:extLst>
      <p:ext uri="{BB962C8B-B14F-4D97-AF65-F5344CB8AC3E}">
        <p14:creationId xmlns:p14="http://schemas.microsoft.com/office/powerpoint/2010/main" val="2379548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charset="0"/>
                <a:ea typeface="ＭＳ Ｐゴシック" charset="0"/>
                <a:cs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78429174-100C-7A43-96DA-5563DA12A808}" type="slidenum">
              <a:rPr lang="en-US" sz="1100"/>
              <a:pPr/>
              <a:t>10</a:t>
            </a:fld>
            <a:endParaRPr lang="en-US" sz="1100"/>
          </a:p>
        </p:txBody>
      </p:sp>
      <p:sp>
        <p:nvSpPr>
          <p:cNvPr id="32770" name="Rectangle 1026"/>
          <p:cNvSpPr>
            <a:spLocks noGrp="1" noRot="1" noChangeAspect="1" noChangeArrowheads="1" noTextEdit="1"/>
          </p:cNvSpPr>
          <p:nvPr>
            <p:ph type="sldImg"/>
          </p:nvPr>
        </p:nvSpPr>
        <p:spPr>
          <a:ln/>
        </p:spPr>
      </p:sp>
      <p:sp>
        <p:nvSpPr>
          <p:cNvPr id="32771" name="Rectangle 1027"/>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Shift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created by preprocessing the pattern: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table entries are the distance from a character’s rightmost occurrence in the pattern to its end.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a character doesn’t appear in the pattern, the shift is the length of the pattern.</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For the pattern "BAOBAB", the shift table is precomputed and stored for efficient searching, ensuring minimal shifts during the match process.</a:t>
            </a:r>
          </a:p>
          <a:p>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algorithm to create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Shift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as follows: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Preprocess the pattern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initialize all entries in the table with the pattern’s length.</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each character in the pattern, calculate the shift size based on its rightmost occurrence.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Update the table for each character and return the completed shift table for use during the string search.</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there are multiple occurrences of the same character, the table entry is updated by the rightmost occurrence.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11</a:t>
            </a:fld>
            <a:endParaRPr lang="en-AU"/>
          </a:p>
        </p:txBody>
      </p:sp>
    </p:spTree>
    <p:extLst>
      <p:ext uri="{BB962C8B-B14F-4D97-AF65-F5344CB8AC3E}">
        <p14:creationId xmlns:p14="http://schemas.microsoft.com/office/powerpoint/2010/main" val="3638773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charset="0"/>
                <a:ea typeface="ＭＳ Ｐゴシック" charset="0"/>
                <a:cs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C001EC62-14D4-4A46-BB2C-738ECC9BF15B}" type="slidenum">
              <a:rPr lang="en-US" sz="1100"/>
              <a:pPr/>
              <a:t>12</a:t>
            </a:fld>
            <a:endParaRPr lang="en-US" sz="1100"/>
          </a:p>
        </p:txBody>
      </p:sp>
      <p:sp>
        <p:nvSpPr>
          <p:cNvPr id="35842" name="Rectangle 2"/>
          <p:cNvSpPr>
            <a:spLocks noGrp="1" noRot="1" noChangeAspect="1" noChangeArrowheads="1" noTextEdit="1"/>
          </p:cNvSpPr>
          <p:nvPr>
            <p:ph type="sldImg"/>
          </p:nvPr>
        </p:nvSpPr>
        <p:spPr>
          <a:xfrm>
            <a:off x="1144588" y="652463"/>
            <a:ext cx="4570412" cy="3429000"/>
          </a:xfrm>
          <a:ln/>
        </p:spPr>
      </p:sp>
      <p:sp>
        <p:nvSpPr>
          <p:cNvPr id="35843" name="Rectangle 3"/>
          <p:cNvSpPr>
            <a:spLocks noGrp="1" noChangeArrowheads="1"/>
          </p:cNvSpPr>
          <p:nvPr>
            <p:ph type="body" idx="1"/>
          </p:nvPr>
        </p:nvSpPr>
        <p:spPr>
          <a:xfrm>
            <a:off x="913805" y="4343704"/>
            <a:ext cx="5030391" cy="411389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shows an example of how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Horspool’s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applied to search for the pattern "BAOBAB" in the text "BARD LOVED BANANAS":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Shift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precomputed for the pattern "BAOBAB" and used during the search.</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text is scanned from left to right, comparing characters in the pattern with the corresponding characters in the text.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a mismatch occurs, the algorithm shifts the pattern based on the shift table. The process repeats until a match is found or the text is exhausted.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example, the search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unsuccessful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no match is found.</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presents the pseudocode for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Horspool’s Algorithm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algorithm preprocesses the pattern to create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Shift Table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determines how far to shift the pattern when a mismatch occurs.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search process starts by aligning the pattern with the text and comparing characters from right to left.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a match is found (all characters match), the algorithm returns the index of the first matching substring.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a mismatch occurs, the algorithm shifts the pattern based on the shift table, and the process continues.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function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ShiftTable(P)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used to generate the shift table, and the result is returned when a match is found.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algorithm efficiently searches for a pattern in a text by minimizing the number of comparisons needed.</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13</a:t>
            </a:fld>
            <a:endParaRPr lang="en-AU"/>
          </a:p>
        </p:txBody>
      </p:sp>
    </p:spTree>
    <p:extLst>
      <p:ext uri="{BB962C8B-B14F-4D97-AF65-F5344CB8AC3E}">
        <p14:creationId xmlns:p14="http://schemas.microsoft.com/office/powerpoint/2010/main" val="134202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explains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string comparison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how Tries help with efficient string operations: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String comparison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be inefficient, especially with long strings. Directly comparing two strings lexicographically takes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O(min(|s1|, |s2|))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time, where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the string length.</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offer efficient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prefix-based searching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reduces redundant comparisons. Instead of comparing whole strings, Tries break them into manageable pieces (prefixes).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Insert, search, and prefix-matching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operations in a Trie take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time, making these operations much faster in practice.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Handling long text fragments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(e.g., the word "pneumonoultramicroscopicsilicovolcanoconiosis") becomes efficient because a Trie breaks the text into prefixes, making the search process more manageable.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14</a:t>
            </a:fld>
            <a:endParaRPr lang="en-AU"/>
          </a:p>
        </p:txBody>
      </p:sp>
    </p:spTree>
    <p:extLst>
      <p:ext uri="{BB962C8B-B14F-4D97-AF65-F5344CB8AC3E}">
        <p14:creationId xmlns:p14="http://schemas.microsoft.com/office/powerpoint/2010/main" val="3357787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describes how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 applied in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auto-complete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search suggestions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Use case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Search engines, messaging apps, and code editors use Tries to suggest words as users type.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 Tries help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Each prefix of a word is stored as a node, and as users type, the system quickly finds all words with the given prefix.</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If a user types "ca", the Trie will suggest "cat", "car", "castle", etc.</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15</a:t>
            </a:fld>
            <a:endParaRPr lang="en-AU"/>
          </a:p>
        </p:txBody>
      </p:sp>
    </p:spTree>
    <p:extLst>
      <p:ext uri="{BB962C8B-B14F-4D97-AF65-F5344CB8AC3E}">
        <p14:creationId xmlns:p14="http://schemas.microsoft.com/office/powerpoint/2010/main" val="205746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discusses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spell checking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auto-correction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using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Use case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Word processors (e.g., MS Word, Google Docs) detect spelling mistakes and suggest corrections.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How Tries help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dictionary of words is stored in a Trie. If a word is not found, the system suggests the closest valid words based 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edit distance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If a user types the misspelled word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helo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Trie might suggest "hello", "hero", or "help".</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16</a:t>
            </a:fld>
            <a:endParaRPr lang="en-AU"/>
          </a:p>
        </p:txBody>
      </p:sp>
    </p:spTree>
    <p:extLst>
      <p:ext uri="{BB962C8B-B14F-4D97-AF65-F5344CB8AC3E}">
        <p14:creationId xmlns:p14="http://schemas.microsoft.com/office/powerpoint/2010/main" val="81334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slide explores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Word Break Problem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DNA sequence matching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Word Break Problem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Used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Natural Language Processing (NLP)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check if a sentence in languages without spaces (e.g., Chinese) can be split into valid words. Tries store a dictionary of words and help in breaking the sentence into valid words.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ilovecoding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can be split into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love coding".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DNA Sequence Matching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 bioinformatics, Tries are used for fast matching of DNA sequences.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Searching for the DNA sequence "ATG" quickly finds all occurrences in a genome dataset.</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17</a:t>
            </a:fld>
            <a:endParaRPr lang="en-AU"/>
          </a:p>
        </p:txBody>
      </p:sp>
    </p:spTree>
    <p:extLst>
      <p:ext uri="{BB962C8B-B14F-4D97-AF65-F5344CB8AC3E}">
        <p14:creationId xmlns:p14="http://schemas.microsoft.com/office/powerpoint/2010/main" val="569831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slide introduces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 tree-like data structure that is similar to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balanced binary search tree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but it is designed for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string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operations.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derived from the word "retrieval", and the nodes in this tree are not binary. Instead, each node contains potentially one outgoing edge for each possible character in the alphabet.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degree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each node is at most the alphabet size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the set of possible characters (e.g., 26 for English letters).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18</a:t>
            </a:fld>
            <a:endParaRPr lang="en-AU"/>
          </a:p>
        </p:txBody>
      </p:sp>
    </p:spTree>
    <p:extLst>
      <p:ext uri="{BB962C8B-B14F-4D97-AF65-F5344CB8AC3E}">
        <p14:creationId xmlns:p14="http://schemas.microsoft.com/office/powerpoint/2010/main" val="3096079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these strings demonstrates how we store strings with shared prefixes in a space-efficient way. For example:</a:t>
            </a:r>
          </a:p>
          <a:p>
            <a:pPr marL="342900" marR="0" lvl="0" indent="-342900">
              <a:lnSpc>
                <a:spcPct val="115000"/>
              </a:lnSpc>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"bear" and "bell" share the prefix "be", so in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 will only appear once. Similarly, "bull" and "buy" share the prefix "b", so this is reused for both.</a:t>
            </a:r>
          </a:p>
          <a:p>
            <a:pPr marL="342900" marR="0" lvl="0" indent="-342900">
              <a:lnSpc>
                <a:spcPct val="115000"/>
              </a:lnSpc>
              <a:spcAft>
                <a:spcPts val="800"/>
              </a:spcAft>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we move down the tree, each node represents a character. If two strings share the same prefix, only a single path will be followed for the shared part of the strings. For instance, after "b", the paths will diverge based on the next characters (e.g., "bear" diverges to "r" and "bell" to "l").</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structure avoids storing the same characters multiple times and optimizes both time and space complexity by reusing common prefixes.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F438395D-4A6C-4B89-AE76-7C26F2891DF7}" type="slidenum">
              <a:rPr lang="en-AU" smtClean="0"/>
              <a:t>19</a:t>
            </a:fld>
            <a:endParaRPr lang="en-AU"/>
          </a:p>
        </p:txBody>
      </p:sp>
    </p:spTree>
    <p:extLst>
      <p:ext uri="{BB962C8B-B14F-4D97-AF65-F5344CB8AC3E}">
        <p14:creationId xmlns:p14="http://schemas.microsoft.com/office/powerpoint/2010/main" val="1323424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b="1" dirty="0"/>
              <a:t>Module 11</a:t>
            </a:r>
            <a:r>
              <a:rPr lang="en-US" dirty="0"/>
              <a:t>, we will explore </a:t>
            </a:r>
            <a:r>
              <a:rPr lang="en-US" b="1" dirty="0"/>
              <a:t>string algorithms</a:t>
            </a:r>
            <a:r>
              <a:rPr lang="en-US" dirty="0"/>
              <a:t>, focusing on efficient techniques for string matching and searching, including </a:t>
            </a:r>
            <a:r>
              <a:rPr lang="en-US" b="1" dirty="0"/>
              <a:t>brute-force</a:t>
            </a:r>
            <a:r>
              <a:rPr lang="en-US" dirty="0"/>
              <a:t>, </a:t>
            </a:r>
            <a:r>
              <a:rPr lang="en-US" b="1" dirty="0"/>
              <a:t>Horspool’s algorithm</a:t>
            </a:r>
            <a:r>
              <a:rPr lang="en-US" dirty="0"/>
              <a:t>, and </a:t>
            </a:r>
            <a:r>
              <a:rPr lang="en-US" b="1" dirty="0"/>
              <a:t>Tries</a:t>
            </a:r>
            <a:r>
              <a:rPr lang="en-US" dirty="0"/>
              <a:t>. These methods are essential for solving problems in areas like </a:t>
            </a:r>
            <a:r>
              <a:rPr lang="en-US" b="1" dirty="0"/>
              <a:t>text processing</a:t>
            </a:r>
            <a:r>
              <a:rPr lang="en-US" dirty="0"/>
              <a:t>, </a:t>
            </a:r>
            <a:r>
              <a:rPr lang="en-US" b="1" dirty="0"/>
              <a:t>spell-checking</a:t>
            </a:r>
            <a:r>
              <a:rPr lang="en-US" dirty="0"/>
              <a:t>, and </a:t>
            </a:r>
            <a:r>
              <a:rPr lang="en-US" b="1" dirty="0"/>
              <a:t>bioinformatics</a:t>
            </a:r>
            <a:r>
              <a:rPr lang="en-US" dirty="0"/>
              <a:t>.</a:t>
            </a:r>
          </a:p>
        </p:txBody>
      </p:sp>
      <p:sp>
        <p:nvSpPr>
          <p:cNvPr id="4" name="Slide Number Placeholder 3"/>
          <p:cNvSpPr>
            <a:spLocks noGrp="1"/>
          </p:cNvSpPr>
          <p:nvPr>
            <p:ph type="sldNum" sz="quarter" idx="5"/>
          </p:nvPr>
        </p:nvSpPr>
        <p:spPr/>
        <p:txBody>
          <a:bodyPr/>
          <a:lstStyle/>
          <a:p>
            <a:fld id="{F438395D-4A6C-4B89-AE76-7C26F2891DF7}" type="slidenum">
              <a:rPr lang="en-AU" smtClean="0"/>
              <a:t>2</a:t>
            </a:fld>
            <a:endParaRPr lang="en-AU"/>
          </a:p>
        </p:txBody>
      </p:sp>
    </p:spTree>
    <p:extLst>
      <p:ext uri="{BB962C8B-B14F-4D97-AF65-F5344CB8AC3E}">
        <p14:creationId xmlns:p14="http://schemas.microsoft.com/office/powerpoint/2010/main" val="4119899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E9BEC-F7E5-5144-90A6-1E4CD8DF33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A5E90-744E-0BCF-9663-3A7B93A869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6F48F2-AB4F-3384-2A6B-54EBFBA84E03}"/>
              </a:ext>
            </a:extLst>
          </p:cNvPr>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How to recognize where the string ends in a Trie?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Explicit termination character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(\0) added at the end of each string.</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Store length</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together with each string (though less common).</a:t>
            </a:r>
          </a:p>
          <a:p>
            <a:pPr marL="0" marR="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Solution Chosen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this example, the explicit \0 character marks the end of a string. For instance, when inserting "she" into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after the "e" node, we append the termination character \0 to signify the end of the word.</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helps the algorithm recognize the boundary of the string while searching for words or prefixes.</a:t>
            </a:r>
          </a:p>
          <a:p>
            <a:endParaRPr lang="en-US" dirty="0"/>
          </a:p>
        </p:txBody>
      </p:sp>
      <p:sp>
        <p:nvSpPr>
          <p:cNvPr id="4" name="Slide Number Placeholder 3">
            <a:extLst>
              <a:ext uri="{FF2B5EF4-FFF2-40B4-BE49-F238E27FC236}">
                <a16:creationId xmlns:a16="http://schemas.microsoft.com/office/drawing/2014/main" id="{1E19B8A5-C42D-2E39-FDBE-779812D500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8395D-4A6C-4B89-AE76-7C26F2891DF7}" type="slidenum">
              <a:rPr kumimoji="0" lang="en-AU"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U"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152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33AA8-937C-D909-5F78-95B229F02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F4079-62E1-4476-58F8-4C468A336F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2F1D19-D92D-7033-FBA5-15F47458BD28}"/>
              </a:ext>
            </a:extLst>
          </p:cNvPr>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How to construct a Trie?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insert a string, we begin at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root node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 root doesn't have any children, we create new nodes for each character of the string.</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Inserting "she" starts by adding a root node.</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move from the root to the node for "s", then add a new node for "h", and a new one for "e".</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 the end of "e", the termination character \0 is added to mark the end of the string.</a:t>
            </a:r>
          </a:p>
          <a:p>
            <a:endParaRPr lang="en-US" dirty="0"/>
          </a:p>
        </p:txBody>
      </p:sp>
      <p:sp>
        <p:nvSpPr>
          <p:cNvPr id="4" name="Slide Number Placeholder 3">
            <a:extLst>
              <a:ext uri="{FF2B5EF4-FFF2-40B4-BE49-F238E27FC236}">
                <a16:creationId xmlns:a16="http://schemas.microsoft.com/office/drawing/2014/main" id="{7873E844-848D-7FE6-1990-3E398CFAFF4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8395D-4A6C-4B89-AE76-7C26F2891DF7}" type="slidenum">
              <a:rPr kumimoji="0" lang="en-AU"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U"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6843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63D8E-4CDA-87AB-7DE1-A106CAC2F6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69B85-9A3D-5CFA-64B1-BC1B3D60C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1A13-BE28-0255-95A9-29DDC0C5A7ED}"/>
              </a:ext>
            </a:extLst>
          </p:cNvPr>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If character overlaps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any string being inserted, if a part of it already exists in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reuse the nodes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that represent the already-existing characters.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Let's insert "shell" after inserting "she" into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 "h", and "e" nodes already exist, so we don't need to create them again.</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 only create new nodes for the remaining characters "l", "l", and the termination character \0.</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reuse of nodes helps save memory and makes insertion more efficient, as we only add the new parts of the string.</a:t>
            </a:r>
          </a:p>
          <a:p>
            <a:endParaRPr lang="en-US" dirty="0"/>
          </a:p>
        </p:txBody>
      </p:sp>
      <p:sp>
        <p:nvSpPr>
          <p:cNvPr id="4" name="Slide Number Placeholder 3">
            <a:extLst>
              <a:ext uri="{FF2B5EF4-FFF2-40B4-BE49-F238E27FC236}">
                <a16:creationId xmlns:a16="http://schemas.microsoft.com/office/drawing/2014/main" id="{A0A8A644-015A-1456-2211-87627A485D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8395D-4A6C-4B89-AE76-7C26F2891DF7}" type="slidenum">
              <a:rPr kumimoji="0" lang="en-AU"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U"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433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EE5F9-E088-B3E7-455A-34DC62CDE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42F42-8731-B40D-330C-62DA428A4E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82317F-BFA4-E59E-0E87-33584119BAEA}"/>
              </a:ext>
            </a:extLst>
          </p:cNvPr>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example demonstrates how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structure works for a set of strings with some common prefixes. Here's how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looks: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"she" and "shell" share the prefix "she", so the first part of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will be the same for both strings.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"she", the word "shell" adds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whereas "she" ends with the termination character \0.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"bear" shares "b", "e", and "a" with other words, but the last characters are unique, so they are stored individually in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22117643-7BF1-83B9-C7E3-3597A284AD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8395D-4A6C-4B89-AE76-7C26F2891DF7}" type="slidenum">
              <a:rPr kumimoji="0" lang="en-AU"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U"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082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Strings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fail</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false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tree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true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Trie Explanation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example highlights how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stores words efficiently.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Words like "exam", "example", and "example" share the prefix "ex", so this part of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shared.</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Similarly, "tree",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"true" share "t", and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optimizes space by storing the prefix "t" once.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each string, we add the rest of the characters only if they haven't been seen in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already.</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24</a:t>
            </a:fld>
            <a:endParaRPr lang="en-AU"/>
          </a:p>
        </p:txBody>
      </p:sp>
    </p:spTree>
    <p:extLst>
      <p:ext uri="{BB962C8B-B14F-4D97-AF65-F5344CB8AC3E}">
        <p14:creationId xmlns:p14="http://schemas.microsoft.com/office/powerpoint/2010/main" val="813326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F413-98FC-4D4F-5684-CFC6F2599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B586A4-B2F3-537D-A7C8-AE23943948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C7CF0-7E0C-1479-7E7E-F64AF168EC83}"/>
              </a:ext>
            </a:extLst>
          </p:cNvPr>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To perform a delete operation in the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Font typeface="+mj-lt"/>
              <a:buAutoNum type="arabicPeriod"/>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Find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string in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it's found, we proceed to the next step.</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Starting from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termination character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(\0), we delete nodes as long as they don't branch into multiple paths (i.e., they don't have more than one child).</a:t>
            </a:r>
          </a:p>
          <a:p>
            <a:pPr marL="742950" marR="0" lvl="1" indent="-285750">
              <a:lnSpc>
                <a:spcPct val="115000"/>
              </a:lnSpc>
              <a:spcAft>
                <a:spcPts val="800"/>
              </a:spcAft>
              <a:buFont typeface="+mj-lt"/>
              <a:buAutoNum type="arabicPeriod"/>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Once we reach a node with more than one child, we stop deleting, as this node is needed for other words.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br>
              <a:rPr lang="en-US" sz="1200" kern="100" dirty="0">
                <a:effectLst/>
                <a:latin typeface="Aptos" panose="020B0004020202020204" pitchFamily="34" charset="0"/>
                <a:ea typeface="Aptos" panose="020B0004020202020204" pitchFamily="34" charset="0"/>
                <a:cs typeface="Times New Roman" panose="02020603050405020304" pitchFamily="18" charset="0"/>
              </a:rPr>
            </a:br>
            <a:r>
              <a:rPr lang="en-US" sz="1200" kern="100" dirty="0">
                <a:effectLst/>
                <a:latin typeface="Aptos" panose="020B0004020202020204" pitchFamily="34" charset="0"/>
                <a:ea typeface="Aptos" panose="020B0004020202020204" pitchFamily="34" charset="0"/>
                <a:cs typeface="Times New Roman" panose="02020603050405020304" pitchFamily="18" charset="0"/>
              </a:rPr>
              <a:t>Deleting "shell" from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involves finding the "shell" string, marking the end at \0, and then removing the nodes that follow until we reach a node (like the "e" in "bear") that has multiple children.</a:t>
            </a:r>
          </a:p>
          <a:p>
            <a:endParaRPr lang="en-US" dirty="0"/>
          </a:p>
        </p:txBody>
      </p:sp>
      <p:sp>
        <p:nvSpPr>
          <p:cNvPr id="4" name="Slide Number Placeholder 3">
            <a:extLst>
              <a:ext uri="{FF2B5EF4-FFF2-40B4-BE49-F238E27FC236}">
                <a16:creationId xmlns:a16="http://schemas.microsoft.com/office/drawing/2014/main" id="{5F73FB0A-409B-23F0-1E37-12A63B45098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8395D-4A6C-4B89-AE76-7C26F2891DF7}" type="slidenum">
              <a:rPr kumimoji="0" lang="en-AU"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U"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4263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High Space Complexity and Pointer Overhead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Each node in a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contains one character, and for every character, there are child pointers (one for each possible character). This overhead can become significant for large datasets or when words have long prefixes.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Storing the word "pneumonoultramicroscopicsilicovolcanoconiosis" in a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would require more than 45 nodes because each character gets a separate node, and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needs to store pointers for each one.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Long Lookup Paths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word of length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requires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node traversals, which can be slow for long words.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26</a:t>
            </a:fld>
            <a:endParaRPr lang="en-AU"/>
          </a:p>
        </p:txBody>
      </p:sp>
    </p:spTree>
    <p:extLst>
      <p:ext uri="{BB962C8B-B14F-4D97-AF65-F5344CB8AC3E}">
        <p14:creationId xmlns:p14="http://schemas.microsoft.com/office/powerpoint/2010/main" val="2113307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Merges consecutive single-child nodes into one node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which reduces both space usage and traversal time.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marR="0" lvl="2" indent="-228600">
              <a:lnSpc>
                <a:spcPct val="115000"/>
              </a:lnSpc>
              <a:spcAft>
                <a:spcPts val="800"/>
              </a:spcAft>
              <a:buSzPts val="1000"/>
              <a:buFont typeface="Wingdings" panose="05000000000000000000" pitchFamily="2" charset="2"/>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standard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may store each character of "she" in separate nodes, but a compressed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combines them into one node labeled "she" from the root. This results in fewer nodes, making the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more compact and faster for lookups.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27</a:t>
            </a:fld>
            <a:endParaRPr lang="en-AU"/>
          </a:p>
        </p:txBody>
      </p:sp>
    </p:spTree>
    <p:extLst>
      <p:ext uri="{BB962C8B-B14F-4D97-AF65-F5344CB8AC3E}">
        <p14:creationId xmlns:p14="http://schemas.microsoft.com/office/powerpoint/2010/main" val="679442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28D5F-629D-59A6-5749-4720FDE762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3B818-A403-9943-E11A-6646712F65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160147-FC45-C6CA-E375-B6906D321791}"/>
              </a:ext>
            </a:extLst>
          </p:cNvPr>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Brute-Force String Matching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simplest method for pattern matching, where we compare each character of the pattern with the corresponding character in the text.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Inefficient for large datasets with a time complexity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 * 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where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the text length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is the pattern length.</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Horspool’s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An optimization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Boyer-Moore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which uses a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shift table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efficiently shift the pattern during mismatches.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Reduces the number of comparisons by leveraging the rightmost character in the pattern.</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tree-based structure where each node represents a character of a string, optimizing string operations like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insertion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searching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deletion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allow efficient prefix-based searching, reducing redundant comparisons and speeding up string lookups.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Auto-completion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Tries suggest words as users type by quickly finding prefixes.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Spell-checking and correction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Tries help find and suggest correct words based on input.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Word Break Problem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Used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NLP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split sentences without spaces into valid words.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DNA Sequence Matching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Helps with fast lookups for gene sequences in bioinformatics.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Space Complexity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can consume more memory due to the large number of pointers per node.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Compressed Tries (Radix Trees)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merge single-child nodes to optimize both space and traversal time, making them more efficient for large datasets.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485990-1155-2025-5FB0-3DFADE10B1CE}"/>
              </a:ext>
            </a:extLst>
          </p:cNvPr>
          <p:cNvSpPr>
            <a:spLocks noGrp="1"/>
          </p:cNvSpPr>
          <p:nvPr>
            <p:ph type="sldNum" sz="quarter" idx="5"/>
          </p:nvPr>
        </p:nvSpPr>
        <p:spPr/>
        <p:txBody>
          <a:bodyPr/>
          <a:lstStyle/>
          <a:p>
            <a:fld id="{F438395D-4A6C-4B89-AE76-7C26F2891DF7}" type="slidenum">
              <a:rPr lang="en-AU" smtClean="0"/>
              <a:t>28</a:t>
            </a:fld>
            <a:endParaRPr lang="en-AU"/>
          </a:p>
        </p:txBody>
      </p:sp>
    </p:spTree>
    <p:extLst>
      <p:ext uri="{BB962C8B-B14F-4D97-AF65-F5344CB8AC3E}">
        <p14:creationId xmlns:p14="http://schemas.microsoft.com/office/powerpoint/2010/main" val="107107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Dynamic Programming (DP)</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technique for solving complex problems by breaking them into smaller, overlapping subproblems.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Stores the results of subproblems to avoid redundant computations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memoization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improving efficiency.</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Key Problems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Longest Common Subsequence (LCS)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Finds the longest subsequence common to two sequences, used in text comparison and bioinformatics.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Minimum Edit Distance (MED)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Calculates the minimum number of operations (insertions, deletions, substitutions) to transform one string into another, commonly used in spell-checking and DNA sequence alignment.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Fibonacci 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naive recursive approach is inefficient due to repeated calculations. DP stores intermediate results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memoization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compute the Fibonacci sequence in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time instead of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O(2^n)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a:effectLst/>
                <a:latin typeface="Aptos" panose="020B0004020202020204" pitchFamily="34" charset="0"/>
                <a:ea typeface="Aptos" panose="020B0004020202020204" pitchFamily="34" charset="0"/>
                <a:cs typeface="Times New Roman" panose="02020603050405020304" pitchFamily="18" charset="0"/>
              </a:rPr>
              <a:t>DP is widely used in optimization problems like </a:t>
            </a:r>
            <a:r>
              <a:rPr lang="en-US" sz="1200" b="1" kern="100">
                <a:effectLst/>
                <a:latin typeface="Aptos" panose="020B0004020202020204" pitchFamily="34" charset="0"/>
                <a:ea typeface="Aptos" panose="020B0004020202020204" pitchFamily="34" charset="0"/>
                <a:cs typeface="Times New Roman" panose="02020603050405020304" pitchFamily="18" charset="0"/>
              </a:rPr>
              <a:t>resource allocation</a:t>
            </a:r>
            <a:r>
              <a:rPr lang="en-US" sz="1200" kern="100">
                <a:effectLst/>
                <a:latin typeface="Aptos" panose="020B0004020202020204" pitchFamily="34" charset="0"/>
                <a:ea typeface="Aptos" panose="020B0004020202020204" pitchFamily="34" charset="0"/>
                <a:cs typeface="Times New Roman" panose="02020603050405020304" pitchFamily="18" charset="0"/>
              </a:rPr>
              <a:t>, </a:t>
            </a:r>
            <a:r>
              <a:rPr lang="en-US" sz="1200" b="1" kern="100">
                <a:effectLst/>
                <a:latin typeface="Aptos" panose="020B0004020202020204" pitchFamily="34" charset="0"/>
                <a:ea typeface="Aptos" panose="020B0004020202020204" pitchFamily="34" charset="0"/>
                <a:cs typeface="Times New Roman" panose="02020603050405020304" pitchFamily="18" charset="0"/>
              </a:rPr>
              <a:t>sequence alignment</a:t>
            </a:r>
            <a:r>
              <a:rPr lang="en-US" sz="1200" kern="100">
                <a:effectLst/>
                <a:latin typeface="Aptos" panose="020B0004020202020204" pitchFamily="34" charset="0"/>
                <a:ea typeface="Aptos" panose="020B0004020202020204" pitchFamily="34" charset="0"/>
                <a:cs typeface="Times New Roman" panose="02020603050405020304" pitchFamily="18" charset="0"/>
              </a:rPr>
              <a:t>, </a:t>
            </a:r>
            <a:r>
              <a:rPr lang="en-US" sz="1200" b="1" kern="100">
                <a:effectLst/>
                <a:latin typeface="Aptos" panose="020B0004020202020204" pitchFamily="34" charset="0"/>
                <a:ea typeface="Aptos" panose="020B0004020202020204" pitchFamily="34" charset="0"/>
                <a:cs typeface="Times New Roman" panose="02020603050405020304" pitchFamily="18" charset="0"/>
              </a:rPr>
              <a:t>task scheduling</a:t>
            </a:r>
            <a:r>
              <a:rPr lang="en-US" sz="1200" kern="10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a:effectLst/>
                <a:latin typeface="Aptos" panose="020B0004020202020204" pitchFamily="34" charset="0"/>
                <a:ea typeface="Aptos" panose="020B0004020202020204" pitchFamily="34" charset="0"/>
                <a:cs typeface="Times New Roman" panose="02020603050405020304" pitchFamily="18" charset="0"/>
              </a:rPr>
              <a:t>network routing</a:t>
            </a:r>
            <a:r>
              <a:rPr lang="en-US" sz="1200" kern="100">
                <a:effectLst/>
                <a:latin typeface="Aptos" panose="020B0004020202020204" pitchFamily="34" charset="0"/>
                <a:ea typeface="Aptos" panose="020B0004020202020204" pitchFamily="34" charset="0"/>
                <a:cs typeface="Times New Roman" panose="02020603050405020304" pitchFamily="18" charset="0"/>
              </a:rPr>
              <a:t> where solutions need to be efficient and optimal.</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a:t>
            </a:fld>
            <a:endParaRPr lang="en-AU"/>
          </a:p>
        </p:txBody>
      </p:sp>
    </p:spTree>
    <p:extLst>
      <p:ext uri="{BB962C8B-B14F-4D97-AF65-F5344CB8AC3E}">
        <p14:creationId xmlns:p14="http://schemas.microsoft.com/office/powerpoint/2010/main" val="299186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6A14A-75DC-A800-8270-1B7B8023BC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FFB57-DEA6-8371-5516-92666A238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83B144-181E-BACB-26A6-B3D2B4D7FEA8}"/>
              </a:ext>
            </a:extLst>
          </p:cNvPr>
          <p:cNvSpPr>
            <a:spLocks noGrp="1"/>
          </p:cNvSpPr>
          <p:nvPr>
            <p:ph type="body" idx="1"/>
          </p:nvPr>
        </p:nvSpPr>
        <p:spPr/>
        <p:txBody>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By the end of this module, you will be able to:</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Understand String Matching Algorithms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Grasp the core concepts behind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brute-force string matching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Horspool’s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Trie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data structures.</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Apply Horspool’s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 Horspool's optimization of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Boyer-Moore algorithm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efficiently search for patterns in strings by utilizing a shift table.</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Construct and Utilize Tries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Understand how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work for efficient string operations, including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insertion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searching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deletion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Apply Tries in various applications such as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auto-completion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spell-checking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word break problems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DNA sequence matching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Recognize Trade-offs in Data Structures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Evaluate the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space complexity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pointer overhead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of Tries, and understand how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compressed Tries (Radix Trees)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can optimize performance.</a:t>
            </a:r>
          </a:p>
          <a:p>
            <a:pPr marL="342900" marR="0" lvl="0" indent="-342900">
              <a:lnSpc>
                <a:spcPct val="115000"/>
              </a:lnSpc>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Optimize Search and Matching Tasks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 advanced algorithms and data structures to enhance the performance of string matching and searching tasks in real-world applications.</a:t>
            </a: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92BDAF-D269-F134-5350-B726915DEAB4}"/>
              </a:ext>
            </a:extLst>
          </p:cNvPr>
          <p:cNvSpPr>
            <a:spLocks noGrp="1"/>
          </p:cNvSpPr>
          <p:nvPr>
            <p:ph type="sldNum" sz="quarter" idx="5"/>
          </p:nvPr>
        </p:nvSpPr>
        <p:spPr/>
        <p:txBody>
          <a:bodyPr/>
          <a:lstStyle/>
          <a:p>
            <a:fld id="{F438395D-4A6C-4B89-AE76-7C26F2891DF7}" type="slidenum">
              <a:rPr lang="en-AU" smtClean="0"/>
              <a:t>4</a:t>
            </a:fld>
            <a:endParaRPr lang="en-AU"/>
          </a:p>
        </p:txBody>
      </p:sp>
    </p:spTree>
    <p:extLst>
      <p:ext uri="{BB962C8B-B14F-4D97-AF65-F5344CB8AC3E}">
        <p14:creationId xmlns:p14="http://schemas.microsoft.com/office/powerpoint/2010/main" val="188463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module, we cover the following topics in string algorithms:</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Brute-Force String Matching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simplest method for string search.</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Horspool’s Algorithm for String Matching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 optimized version of Boyer-Moore for efficient string matching.</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Tries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tree-based data structure used for efficient string search operations, particularly useful for autocomplete and spell-checking.</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5</a:t>
            </a:fld>
            <a:endParaRPr lang="en-AU"/>
          </a:p>
        </p:txBody>
      </p:sp>
    </p:spTree>
    <p:extLst>
      <p:ext uri="{BB962C8B-B14F-4D97-AF65-F5344CB8AC3E}">
        <p14:creationId xmlns:p14="http://schemas.microsoft.com/office/powerpoint/2010/main" val="96844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charset="0"/>
                <a:ea typeface="ＭＳ Ｐゴシック" charset="0"/>
                <a:cs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907DEB58-AF03-3C4D-9F7B-1722E9BA9953}" type="slidenum">
              <a:rPr lang="en-US" sz="1100"/>
              <a:pPr/>
              <a:t>6</a:t>
            </a:fld>
            <a:endParaRPr lang="en-US" sz="1100"/>
          </a:p>
        </p:txBody>
      </p:sp>
      <p:sp>
        <p:nvSpPr>
          <p:cNvPr id="24578" name="Rectangle 1026"/>
          <p:cNvSpPr>
            <a:spLocks noGrp="1" noRot="1" noChangeAspect="1" noChangeArrowheads="1" noTextEdit="1"/>
          </p:cNvSpPr>
          <p:nvPr>
            <p:ph type="sldImg"/>
          </p:nvPr>
        </p:nvSpPr>
        <p:spPr>
          <a:ln/>
        </p:spPr>
      </p:sp>
      <p:sp>
        <p:nvSpPr>
          <p:cNvPr id="24579" name="Rectangle 1027"/>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Brute-Force String Matching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algorithm works as follows:</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Align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pattern at the beginning of the text.</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Compare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each character of the pattern to the corresponding character in the text, moving left to right.</a:t>
            </a:r>
          </a:p>
          <a:p>
            <a:pPr marL="342900" marR="0" lvl="0"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a mismatch occurs,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realign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pattern one position to the right and repeat until the text is exhausted or a match is found.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method is simple but inefficient with a time complexity of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 * 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where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the length of the text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the length of the pattern.</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charset="0"/>
                <a:ea typeface="ＭＳ Ｐゴシック" charset="0"/>
                <a:cs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E5103FDB-9084-D942-924B-B5042D94923B}" type="slidenum">
              <a:rPr lang="en-US" sz="1100"/>
              <a:pPr/>
              <a:t>7</a:t>
            </a:fld>
            <a:endParaRPr lang="en-US" sz="1100"/>
          </a:p>
        </p:txBody>
      </p:sp>
      <p:sp>
        <p:nvSpPr>
          <p:cNvPr id="26626" name="Rectangle 1026"/>
          <p:cNvSpPr>
            <a:spLocks noGrp="1" noRot="1" noChangeAspect="1" noChangeArrowheads="1" noTextEdit="1"/>
          </p:cNvSpPr>
          <p:nvPr>
            <p:ph type="sldImg"/>
          </p:nvPr>
        </p:nvSpPr>
        <p:spPr>
          <a:ln/>
        </p:spPr>
      </p:sp>
      <p:sp>
        <p:nvSpPr>
          <p:cNvPr id="26627" name="Rectangle 1027"/>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Several advanced string matching algorithms improve the brute-force method by preprocessing the pattern: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Knuth-Morris-Pratt (KMP)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Preprocesses the pattern left to right to gather information for faster searching.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Boyer-Moore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Preprocesses the pattern from right to left and uses two tables for efficient matching.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charset="0"/>
                <a:ea typeface="ＭＳ Ｐゴシック" charset="0"/>
                <a:cs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A9FA43BE-DCDB-D24E-B8A5-103150644D1D}" type="slidenum">
              <a:rPr lang="en-US" sz="1100"/>
              <a:pPr/>
              <a:t>8</a:t>
            </a:fld>
            <a:endParaRPr lang="en-US" sz="11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a:buNone/>
            </a:pPr>
            <a:r>
              <a:rPr lang="en-US" b="1" dirty="0"/>
              <a:t>Horspool’s Algorithm</a:t>
            </a:r>
            <a:r>
              <a:rPr lang="en-US" dirty="0"/>
              <a:t> simplifies </a:t>
            </a:r>
            <a:r>
              <a:rPr lang="en-US" b="1" dirty="0"/>
              <a:t>Boyer-Moore</a:t>
            </a:r>
            <a:r>
              <a:rPr lang="en-US" dirty="0"/>
              <a:t> by preprocessing the pattern and generating a </a:t>
            </a:r>
            <a:r>
              <a:rPr lang="en-US" b="1" dirty="0"/>
              <a:t>shift table</a:t>
            </a:r>
            <a:r>
              <a:rPr lang="en-US" dirty="0"/>
              <a:t> that determines how far the pattern should be shifted when a mismatch occurs. It always shifts based on the character in the text aligned with the last character in the pattern.</a:t>
            </a:r>
          </a:p>
          <a:p>
            <a:r>
              <a:rPr lang="en-US" dirty="0"/>
              <a:t>This simplification improves efficiency compared to the brute-force approach, especially when the pattern is large.</a:t>
            </a:r>
          </a:p>
          <a:p>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charset="0"/>
                <a:ea typeface="ＭＳ Ｐゴシック" charset="0"/>
                <a:cs typeface="ＭＳ Ｐゴシック" charset="0"/>
              </a:defRPr>
            </a:lvl1pPr>
            <a:lvl2pPr marL="702756" indent="-270291" defTabSz="914485">
              <a:defRPr sz="2300">
                <a:solidFill>
                  <a:schemeClr val="tx1"/>
                </a:solidFill>
                <a:latin typeface="Times New Roman" charset="0"/>
                <a:ea typeface="ＭＳ Ｐゴシック" charset="0"/>
              </a:defRPr>
            </a:lvl2pPr>
            <a:lvl3pPr marL="1081164" indent="-216233" defTabSz="914485">
              <a:defRPr sz="2300">
                <a:solidFill>
                  <a:schemeClr val="tx1"/>
                </a:solidFill>
                <a:latin typeface="Times New Roman" charset="0"/>
                <a:ea typeface="ＭＳ Ｐゴシック" charset="0"/>
              </a:defRPr>
            </a:lvl3pPr>
            <a:lvl4pPr marL="1513629" indent="-216233" defTabSz="914485">
              <a:defRPr sz="2300">
                <a:solidFill>
                  <a:schemeClr val="tx1"/>
                </a:solidFill>
                <a:latin typeface="Times New Roman" charset="0"/>
                <a:ea typeface="ＭＳ Ｐゴシック" charset="0"/>
              </a:defRPr>
            </a:lvl4pPr>
            <a:lvl5pPr marL="1946095" indent="-216233" defTabSz="914485">
              <a:defRPr sz="2300">
                <a:solidFill>
                  <a:schemeClr val="tx1"/>
                </a:solidFill>
                <a:latin typeface="Times New Roman" charset="0"/>
                <a:ea typeface="ＭＳ Ｐゴシック" charset="0"/>
              </a:defRPr>
            </a:lvl5pPr>
            <a:lvl6pPr marL="2378560"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6pPr>
            <a:lvl7pPr marL="2811026"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7pPr>
            <a:lvl8pPr marL="3243491"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8pPr>
            <a:lvl9pPr marL="3675957" indent="-216233" algn="ctr" defTabSz="914485" eaLnBrk="0" fontAlgn="base" hangingPunct="0">
              <a:spcBef>
                <a:spcPct val="0"/>
              </a:spcBef>
              <a:spcAft>
                <a:spcPct val="0"/>
              </a:spcAft>
              <a:defRPr sz="2300">
                <a:solidFill>
                  <a:schemeClr val="tx1"/>
                </a:solidFill>
                <a:latin typeface="Times New Roman" charset="0"/>
                <a:ea typeface="ＭＳ Ｐゴシック" charset="0"/>
              </a:defRPr>
            </a:lvl9pPr>
          </a:lstStyle>
          <a:p>
            <a:fld id="{588B8CA9-A46B-6C4F-A261-B2F7628B6633}" type="slidenum">
              <a:rPr lang="en-US" sz="1100"/>
              <a:pPr/>
              <a:t>9</a:t>
            </a:fld>
            <a:endParaRPr lang="en-US" sz="1100"/>
          </a:p>
        </p:txBody>
      </p:sp>
      <p:sp>
        <p:nvSpPr>
          <p:cNvPr id="30722" name="Rectangle 1026"/>
          <p:cNvSpPr>
            <a:spLocks noGrp="1" noRot="1" noChangeAspect="1" noChangeArrowheads="1" noTextEdit="1"/>
          </p:cNvSpPr>
          <p:nvPr>
            <p:ph type="sldImg"/>
          </p:nvPr>
        </p:nvSpPr>
        <p:spPr>
          <a:ln/>
        </p:spPr>
      </p:sp>
      <p:sp>
        <p:nvSpPr>
          <p:cNvPr id="30723" name="Rectangle 1027"/>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Horspool’s algorithm uses the following logic to determine the shift:</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 character in the text isn’t in the pattern, the shift is the length of the pattern.</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 character exists in the pattern but isn’t the rightmost, the shift is based on its occurrence in the pattern.</a:t>
            </a:r>
          </a:p>
          <a:p>
            <a:pPr marL="800100" marR="0" lvl="1" indent="-34290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the rightmost characters match, no shift is needed.</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approach minimizes unnecessary comparisons, speeding up the search process.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435" y="4406903"/>
            <a:ext cx="7772400" cy="608497"/>
          </a:xfrm>
        </p:spPr>
        <p:txBody>
          <a:bodyPr/>
          <a:lstStyle>
            <a:lvl1pPr algn="l">
              <a:defRPr sz="3600" b="1" cap="all"/>
            </a:lvl1pPr>
          </a:lstStyle>
          <a:p>
            <a:r>
              <a:rPr lang="en-AU" dirty="0"/>
              <a:t>MODULE Name</a:t>
            </a:r>
            <a:endParaRPr lang="en-GB" dirty="0"/>
          </a:p>
        </p:txBody>
      </p:sp>
      <p:sp>
        <p:nvSpPr>
          <p:cNvPr id="3" name="Text Placeholder 2"/>
          <p:cNvSpPr>
            <a:spLocks noGrp="1"/>
          </p:cNvSpPr>
          <p:nvPr>
            <p:ph type="body" idx="1" hasCustomPrompt="1"/>
          </p:nvPr>
        </p:nvSpPr>
        <p:spPr>
          <a:xfrm>
            <a:off x="722435" y="2906713"/>
            <a:ext cx="1545309" cy="1500187"/>
          </a:xfrm>
        </p:spPr>
        <p:txBody>
          <a:bodyPr anchor="b"/>
          <a:lstStyle>
            <a:lvl1pPr marL="0" indent="0">
              <a:buNone/>
              <a:defRPr sz="2400">
                <a:solidFill>
                  <a:srgbClr val="BF242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solidFill>
                  <a:srgbClr val="BF2425"/>
                </a:solidFill>
              </a:rPr>
              <a:t>Topic X</a:t>
            </a:r>
            <a:endParaRPr lang="en-AU" sz="2800" b="1"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6" name="Text Placeholder 2"/>
          <p:cNvSpPr>
            <a:spLocks noGrp="1"/>
          </p:cNvSpPr>
          <p:nvPr>
            <p:ph type="body" idx="10" hasCustomPrompt="1"/>
          </p:nvPr>
        </p:nvSpPr>
        <p:spPr>
          <a:xfrm>
            <a:off x="2267744" y="2906713"/>
            <a:ext cx="6234418"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t>Topic Name</a:t>
            </a:r>
          </a:p>
        </p:txBody>
      </p:sp>
    </p:spTree>
    <p:extLst>
      <p:ext uri="{BB962C8B-B14F-4D97-AF65-F5344CB8AC3E}">
        <p14:creationId xmlns:p14="http://schemas.microsoft.com/office/powerpoint/2010/main" val="365320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ong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68815" cy="546942"/>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56091"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84837"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273467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400" y="259200"/>
            <a:ext cx="8229600" cy="546942"/>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412776"/>
            <a:ext cx="4040066"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271" y="1412776"/>
            <a:ext cx="4041531"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0932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5374"/>
            <a:ext cx="3008435" cy="733425"/>
          </a:xfrm>
        </p:spPr>
        <p:txBody>
          <a:bodyPr anchor="b"/>
          <a:lstStyle>
            <a:lvl1pPr algn="l">
              <a:defRPr sz="2400" b="0"/>
            </a:lvl1pPr>
          </a:lstStyle>
          <a:p>
            <a:r>
              <a:rPr lang="en-US"/>
              <a:t>Click to edit Master title style</a:t>
            </a:r>
            <a:endParaRPr lang="en-GB" dirty="0"/>
          </a:p>
        </p:txBody>
      </p:sp>
      <p:sp>
        <p:nvSpPr>
          <p:cNvPr id="3" name="Content Placeholder 2"/>
          <p:cNvSpPr>
            <a:spLocks noGrp="1"/>
          </p:cNvSpPr>
          <p:nvPr>
            <p:ph idx="1"/>
          </p:nvPr>
        </p:nvSpPr>
        <p:spPr>
          <a:xfrm>
            <a:off x="3575538" y="1095375"/>
            <a:ext cx="5111262" cy="5030788"/>
          </a:xfrm>
        </p:spPr>
        <p:txBody>
          <a:bodyPr/>
          <a:lstStyle>
            <a:lvl1pPr>
              <a:defRPr sz="24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1" y="1828801"/>
            <a:ext cx="3008435" cy="4297363"/>
          </a:xfrm>
        </p:spPr>
        <p:txBody>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1"/>
          <p:cNvSpPr txBox="1">
            <a:spLocks/>
          </p:cNvSpPr>
          <p:nvPr/>
        </p:nvSpPr>
        <p:spPr bwMode="auto">
          <a:xfrm>
            <a:off x="356400" y="258763"/>
            <a:ext cx="5880275"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lvl1pPr algn="l" rtl="0" eaLnBrk="0" fontAlgn="base" hangingPunct="0">
              <a:spcBef>
                <a:spcPct val="0"/>
              </a:spcBef>
              <a:spcAft>
                <a:spcPct val="0"/>
              </a:spcAft>
              <a:defRPr sz="3200" b="0">
                <a:solidFill>
                  <a:srgbClr val="7F7F7F"/>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7F7F7F"/>
                </a:solidFill>
                <a:latin typeface="Verdana" pitchFamily="34" charset="0"/>
              </a:defRPr>
            </a:lvl2pPr>
            <a:lvl3pPr algn="l" rtl="0" eaLnBrk="0" fontAlgn="base" hangingPunct="0">
              <a:spcBef>
                <a:spcPct val="0"/>
              </a:spcBef>
              <a:spcAft>
                <a:spcPct val="0"/>
              </a:spcAft>
              <a:defRPr sz="2800" b="1">
                <a:solidFill>
                  <a:srgbClr val="7F7F7F"/>
                </a:solidFill>
                <a:latin typeface="Verdana" pitchFamily="34" charset="0"/>
              </a:defRPr>
            </a:lvl3pPr>
            <a:lvl4pPr algn="l" rtl="0" eaLnBrk="0" fontAlgn="base" hangingPunct="0">
              <a:spcBef>
                <a:spcPct val="0"/>
              </a:spcBef>
              <a:spcAft>
                <a:spcPct val="0"/>
              </a:spcAft>
              <a:defRPr sz="2800" b="1">
                <a:solidFill>
                  <a:srgbClr val="7F7F7F"/>
                </a:solidFill>
                <a:latin typeface="Verdana" pitchFamily="34" charset="0"/>
              </a:defRPr>
            </a:lvl4pPr>
            <a:lvl5pPr algn="l" rtl="0" eaLnBrk="0" fontAlgn="base" hangingPunct="0">
              <a:spcBef>
                <a:spcPct val="0"/>
              </a:spcBef>
              <a:spcAft>
                <a:spcPct val="0"/>
              </a:spcAft>
              <a:defRPr sz="2800" b="1">
                <a:solidFill>
                  <a:srgbClr val="7F7F7F"/>
                </a:solidFill>
                <a:latin typeface="Verdana" pitchFamily="34" charset="0"/>
              </a:defRPr>
            </a:lvl5pPr>
            <a:lvl6pPr marL="457200" algn="l" rtl="0" eaLnBrk="0" fontAlgn="base" hangingPunct="0">
              <a:spcBef>
                <a:spcPct val="0"/>
              </a:spcBef>
              <a:spcAft>
                <a:spcPct val="0"/>
              </a:spcAft>
              <a:defRPr sz="2800" b="1">
                <a:solidFill>
                  <a:srgbClr val="000099"/>
                </a:solidFill>
                <a:latin typeface="Verdana" pitchFamily="34" charset="0"/>
              </a:defRPr>
            </a:lvl6pPr>
            <a:lvl7pPr marL="914400" algn="l" rtl="0" eaLnBrk="0" fontAlgn="base" hangingPunct="0">
              <a:spcBef>
                <a:spcPct val="0"/>
              </a:spcBef>
              <a:spcAft>
                <a:spcPct val="0"/>
              </a:spcAft>
              <a:defRPr sz="2800" b="1">
                <a:solidFill>
                  <a:srgbClr val="000099"/>
                </a:solidFill>
                <a:latin typeface="Verdana" pitchFamily="34" charset="0"/>
              </a:defRPr>
            </a:lvl7pPr>
            <a:lvl8pPr marL="1371600" algn="l" rtl="0" eaLnBrk="0" fontAlgn="base" hangingPunct="0">
              <a:spcBef>
                <a:spcPct val="0"/>
              </a:spcBef>
              <a:spcAft>
                <a:spcPct val="0"/>
              </a:spcAft>
              <a:defRPr sz="2800" b="1">
                <a:solidFill>
                  <a:srgbClr val="000099"/>
                </a:solidFill>
                <a:latin typeface="Verdana" pitchFamily="34" charset="0"/>
              </a:defRPr>
            </a:lvl8pPr>
            <a:lvl9pPr marL="1828800" algn="l" rtl="0" eaLnBrk="0" fontAlgn="base" hangingPunct="0">
              <a:spcBef>
                <a:spcPct val="0"/>
              </a:spcBef>
              <a:spcAft>
                <a:spcPct val="0"/>
              </a:spcAft>
              <a:defRPr sz="2800" b="1">
                <a:solidFill>
                  <a:srgbClr val="000099"/>
                </a:solidFill>
                <a:latin typeface="Verdana" pitchFamily="34" charset="0"/>
              </a:defRPr>
            </a:lvl9pPr>
          </a:lstStyle>
          <a:p>
            <a:pPr>
              <a:buNone/>
            </a:pPr>
            <a:r>
              <a:rPr lang="en-US" kern="0" dirty="0"/>
              <a:t>Click to edit Master title style</a:t>
            </a:r>
            <a:endParaRPr lang="en-GB" kern="0" dirty="0"/>
          </a:p>
        </p:txBody>
      </p:sp>
      <p:sp>
        <p:nvSpPr>
          <p:cNvPr id="6"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8395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81952"/>
            <a:ext cx="5486400" cy="485386"/>
          </a:xfrm>
        </p:spPr>
        <p:txBody>
          <a:bodyPr anchor="b"/>
          <a:lstStyle>
            <a:lvl1pPr algn="l">
              <a:defRPr sz="2800" b="0"/>
            </a:lvl1pPr>
          </a:lstStyle>
          <a:p>
            <a:r>
              <a:rPr lang="en-US"/>
              <a:t>Click to edit Master title style</a:t>
            </a:r>
            <a:endParaRPr lang="en-GB"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Line 46"/>
          <p:cNvSpPr>
            <a:spLocks noChangeShapeType="1"/>
          </p:cNvSpPr>
          <p:nvPr/>
        </p:nvSpPr>
        <p:spPr bwMode="auto">
          <a:xfrm>
            <a:off x="1784839" y="5368925"/>
            <a:ext cx="549519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418107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354515" cy="546942"/>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1873546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9025" y="1076328"/>
            <a:ext cx="623880" cy="52038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131886" y="258766"/>
            <a:ext cx="6415454"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80957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CD2F21-37AD-3AC8-D928-110BB98A6AA7}"/>
              </a:ext>
            </a:extLst>
          </p:cNvPr>
          <p:cNvSpPr/>
          <p:nvPr userDrawn="1"/>
        </p:nvSpPr>
        <p:spPr bwMode="auto">
          <a:xfrm>
            <a:off x="251520" y="6453336"/>
            <a:ext cx="4320480"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182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ub-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4413" y="3239248"/>
            <a:ext cx="6715173" cy="546942"/>
          </a:xfrm>
        </p:spPr>
        <p:txBody>
          <a:bodyPr/>
          <a:lstStyle>
            <a:lvl1pPr algn="ctr">
              <a:defRPr sz="3200" b="1" cap="none">
                <a:solidFill>
                  <a:srgbClr val="C00000"/>
                </a:solidFill>
              </a:defRPr>
            </a:lvl1pPr>
          </a:lstStyle>
          <a:p>
            <a:r>
              <a:rPr lang="en-US" dirty="0"/>
              <a:t>Click To Edit Master Title Style</a:t>
            </a:r>
            <a:endParaRPr lang="en-GB"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5320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759" y="1099323"/>
            <a:ext cx="7373938" cy="820738"/>
          </a:xfrm>
        </p:spPr>
        <p:txBody>
          <a:bodyPr/>
          <a:lstStyle>
            <a:lvl1pPr>
              <a:defRPr sz="4000"/>
            </a:lvl1pPr>
          </a:lstStyle>
          <a:p>
            <a:pPr lvl="0"/>
            <a:r>
              <a:rPr lang="en-US" noProof="0"/>
              <a:t>Click to edit Master title style</a:t>
            </a:r>
            <a:endParaRPr lang="en-US" noProof="0" dirty="0"/>
          </a:p>
        </p:txBody>
      </p:sp>
      <p:sp>
        <p:nvSpPr>
          <p:cNvPr id="9219" name="Rectangle 3"/>
          <p:cNvSpPr>
            <a:spLocks noGrp="1" noChangeArrowheads="1"/>
          </p:cNvSpPr>
          <p:nvPr>
            <p:ph type="subTitle" idx="1"/>
          </p:nvPr>
        </p:nvSpPr>
        <p:spPr>
          <a:xfrm>
            <a:off x="722759" y="2492896"/>
            <a:ext cx="7924800" cy="3939654"/>
          </a:xfrm>
        </p:spPr>
        <p:txBody>
          <a:bodyPr tIns="45720" bIns="45720"/>
          <a:lstStyle>
            <a:lvl1pPr marL="0" indent="0">
              <a:buFont typeface="Wingdings" charset="0"/>
              <a:buNone/>
              <a:defRPr sz="2800"/>
            </a:lvl1pPr>
          </a:lstStyle>
          <a:p>
            <a:pPr lvl="0"/>
            <a:r>
              <a:rPr lang="en-US" noProof="0"/>
              <a:t>Click to edit Master subtitle style</a:t>
            </a:r>
            <a:endParaRPr lang="en-US" noProof="0" dirty="0"/>
          </a:p>
        </p:txBody>
      </p:sp>
      <p:sp>
        <p:nvSpPr>
          <p:cNvPr id="7" name="Line 46"/>
          <p:cNvSpPr>
            <a:spLocks noChangeShapeType="1"/>
          </p:cNvSpPr>
          <p:nvPr/>
        </p:nvSpPr>
        <p:spPr bwMode="auto">
          <a:xfrm>
            <a:off x="722759" y="2132856"/>
            <a:ext cx="702027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pic>
        <p:nvPicPr>
          <p:cNvPr id="6" name="Picture 7" descr="ppt-header"/>
          <p:cNvPicPr>
            <a:picLocks noChangeAspect="1" noChangeArrowheads="1"/>
          </p:cNvPicPr>
          <p:nvPr/>
        </p:nvPicPr>
        <p:blipFill>
          <a:blip r:embed="rId2" cstate="print"/>
          <a:srcRect r="20804"/>
          <a:stretch>
            <a:fillRect/>
          </a:stretch>
        </p:blipFill>
        <p:spPr bwMode="auto">
          <a:xfrm>
            <a:off x="1902070" y="0"/>
            <a:ext cx="7241931" cy="1079500"/>
          </a:xfrm>
          <a:prstGeom prst="rect">
            <a:avLst/>
          </a:prstGeom>
          <a:noFill/>
          <a:ln w="9525">
            <a:noFill/>
            <a:miter lim="800000"/>
            <a:headEnd/>
            <a:tailEnd/>
          </a:ln>
        </p:spPr>
      </p:pic>
      <p:sp>
        <p:nvSpPr>
          <p:cNvPr id="9"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11" name="TextBox 10"/>
          <p:cNvSpPr txBox="1"/>
          <p:nvPr/>
        </p:nvSpPr>
        <p:spPr>
          <a:xfrm>
            <a:off x="378656" y="6471235"/>
            <a:ext cx="2771043" cy="338554"/>
          </a:xfrm>
          <a:prstGeom prst="rect">
            <a:avLst/>
          </a:prstGeom>
          <a:noFill/>
        </p:spPr>
        <p:txBody>
          <a:bodyPr>
            <a:spAutoFit/>
          </a:bodyPr>
          <a:lstStyle/>
          <a:p>
            <a:pPr>
              <a:buNone/>
              <a:defRPr/>
            </a:pPr>
            <a:r>
              <a:rPr lang="en-AU" sz="800" b="0" dirty="0">
                <a:solidFill>
                  <a:schemeClr val="bg1">
                    <a:lumMod val="50000"/>
                  </a:schemeClr>
                </a:solidFill>
                <a:latin typeface="Arial" pitchFamily="34" charset="0"/>
                <a:cs typeface="Arial" pitchFamily="34" charset="0"/>
              </a:rPr>
              <a:t>Water and Wastewater</a:t>
            </a:r>
            <a:r>
              <a:rPr lang="en-AU" sz="800" b="0" baseline="0" dirty="0">
                <a:solidFill>
                  <a:schemeClr val="bg1">
                    <a:lumMod val="50000"/>
                  </a:schemeClr>
                </a:solidFill>
                <a:latin typeface="Arial" pitchFamily="34" charset="0"/>
                <a:cs typeface="Arial" pitchFamily="34" charset="0"/>
              </a:rPr>
              <a:t> Treatment Fundamentals</a:t>
            </a:r>
            <a:endParaRPr lang="en-AU" sz="800" b="0" dirty="0">
              <a:solidFill>
                <a:schemeClr val="bg1">
                  <a:lumMod val="50000"/>
                </a:schemeClr>
              </a:solidFill>
              <a:latin typeface="Arial" pitchFamily="34" charset="0"/>
              <a:cs typeface="Arial" pitchFamily="34" charset="0"/>
            </a:endParaRPr>
          </a:p>
          <a:p>
            <a:pPr>
              <a:buNone/>
              <a:defRPr/>
            </a:pPr>
            <a:r>
              <a:rPr lang="en-AU" sz="800" b="0" dirty="0">
                <a:solidFill>
                  <a:schemeClr val="bg1">
                    <a:lumMod val="50000"/>
                  </a:schemeClr>
                </a:solidFill>
                <a:latin typeface="Arial" pitchFamily="34" charset="0"/>
                <a:cs typeface="Arial" pitchFamily="34" charset="0"/>
              </a:rPr>
              <a:t>Unit 2</a:t>
            </a:r>
            <a:r>
              <a:rPr lang="en-AU" sz="800" b="0" baseline="0" dirty="0">
                <a:solidFill>
                  <a:schemeClr val="bg1">
                    <a:lumMod val="50000"/>
                  </a:schemeClr>
                </a:solidFill>
                <a:latin typeface="Arial" pitchFamily="34" charset="0"/>
                <a:cs typeface="Arial" pitchFamily="34" charset="0"/>
              </a:rPr>
              <a:t> – Part 1</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2755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07269"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6344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a:xfrm>
            <a:off x="356089" y="1154684"/>
            <a:ext cx="8516815" cy="4488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ong 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ng Title and 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4" name="Content Placeholder 2"/>
          <p:cNvSpPr>
            <a:spLocks noGrp="1"/>
          </p:cNvSpPr>
          <p:nvPr>
            <p:ph idx="1"/>
          </p:nvPr>
        </p:nvSpPr>
        <p:spPr>
          <a:xfrm>
            <a:off x="356089" y="1154684"/>
            <a:ext cx="8516815" cy="4488894"/>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162705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2" descr="20%"/>
          <p:cNvSpPr>
            <a:spLocks noGrp="1" noChangeArrowheads="1"/>
          </p:cNvSpPr>
          <p:nvPr>
            <p:ph type="body" idx="1"/>
          </p:nvPr>
        </p:nvSpPr>
        <p:spPr bwMode="auto">
          <a:xfrm>
            <a:off x="356089" y="1154684"/>
            <a:ext cx="8516815" cy="501062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13" descr="20%"/>
          <p:cNvSpPr>
            <a:spLocks noGrp="1" noChangeArrowheads="1"/>
          </p:cNvSpPr>
          <p:nvPr>
            <p:ph type="title"/>
          </p:nvPr>
        </p:nvSpPr>
        <p:spPr bwMode="auto">
          <a:xfrm>
            <a:off x="356400" y="258763"/>
            <a:ext cx="5592244"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p>
            <a:pPr lvl="0"/>
            <a:r>
              <a:rPr lang="en-US" dirty="0"/>
              <a:t>Click to edit Master title style</a:t>
            </a:r>
            <a:endParaRPr lang="en-GB" dirty="0"/>
          </a:p>
        </p:txBody>
      </p:sp>
      <p:sp>
        <p:nvSpPr>
          <p:cNvPr id="1060"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7" name="TextBox 6"/>
          <p:cNvSpPr txBox="1"/>
          <p:nvPr/>
        </p:nvSpPr>
        <p:spPr>
          <a:xfrm>
            <a:off x="395536" y="6525344"/>
            <a:ext cx="3816424" cy="215444"/>
          </a:xfrm>
          <a:prstGeom prst="rect">
            <a:avLst/>
          </a:prstGeom>
          <a:noFill/>
        </p:spPr>
        <p:txBody>
          <a:bodyPr wrap="square">
            <a:spAutoFit/>
          </a:bodyPr>
          <a:lstStyle/>
          <a:p>
            <a:pPr>
              <a:buNone/>
              <a:defRPr/>
            </a:pPr>
            <a:r>
              <a:rPr lang="en-AU" sz="800" b="0" dirty="0">
                <a:solidFill>
                  <a:schemeClr val="bg1">
                    <a:lumMod val="50000"/>
                  </a:schemeClr>
                </a:solidFill>
                <a:latin typeface="Arial" pitchFamily="34" charset="0"/>
                <a:cs typeface="Arial" pitchFamily="34" charset="0"/>
              </a:rPr>
              <a:t>Module </a:t>
            </a:r>
            <a:r>
              <a:rPr lang="en-AU" sz="800" b="0" baseline="0" dirty="0">
                <a:solidFill>
                  <a:schemeClr val="bg1">
                    <a:lumMod val="50000"/>
                  </a:schemeClr>
                </a:solidFill>
                <a:latin typeface="Arial" pitchFamily="34" charset="0"/>
                <a:cs typeface="Arial" pitchFamily="34" charset="0"/>
              </a:rPr>
              <a:t>9</a:t>
            </a:r>
            <a:r>
              <a:rPr lang="en-AU" sz="800" b="0" dirty="0">
                <a:solidFill>
                  <a:schemeClr val="bg1">
                    <a:lumMod val="50000"/>
                  </a:schemeClr>
                </a:solidFill>
                <a:latin typeface="Arial" pitchFamily="34" charset="0"/>
                <a:cs typeface="Arial" pitchFamily="34" charset="0"/>
              </a:rPr>
              <a:t>:</a:t>
            </a:r>
            <a:r>
              <a:rPr lang="en-AU" sz="800" b="0" baseline="0" dirty="0">
                <a:solidFill>
                  <a:schemeClr val="bg1">
                    <a:lumMod val="50000"/>
                  </a:schemeClr>
                </a:solidFill>
                <a:latin typeface="Arial" pitchFamily="34" charset="0"/>
                <a:cs typeface="Arial" pitchFamily="34" charset="0"/>
              </a:rPr>
              <a:t> String Algorithms</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09646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p:titleStyle>
    <p:body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F4164-4322-6257-D1D9-E8625214E26A}"/>
            </a:ext>
          </a:extLst>
        </p:cNvPr>
        <p:cNvGrpSpPr/>
        <p:nvPr/>
      </p:nvGrpSpPr>
      <p:grpSpPr>
        <a:xfrm>
          <a:off x="0" y="0"/>
          <a:ext cx="0" cy="0"/>
          <a:chOff x="0" y="0"/>
          <a:chExt cx="0" cy="0"/>
        </a:xfrm>
      </p:grpSpPr>
      <p:sp>
        <p:nvSpPr>
          <p:cNvPr id="3" name="Arrow: Left 2">
            <a:extLst>
              <a:ext uri="{FF2B5EF4-FFF2-40B4-BE49-F238E27FC236}">
                <a16:creationId xmlns:a16="http://schemas.microsoft.com/office/drawing/2014/main" id="{A95849BF-2ED6-FF09-E9C6-B75F803F863F}"/>
              </a:ext>
            </a:extLst>
          </p:cNvPr>
          <p:cNvSpPr/>
          <p:nvPr/>
        </p:nvSpPr>
        <p:spPr>
          <a:xfrm>
            <a:off x="3995936" y="22660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1: Introduction to Algorithms</a:t>
            </a:r>
            <a:endParaRPr lang="en-AU" sz="1200" b="1" dirty="0">
              <a:solidFill>
                <a:schemeClr val="bg1"/>
              </a:solidFill>
            </a:endParaRPr>
          </a:p>
        </p:txBody>
      </p:sp>
      <p:sp>
        <p:nvSpPr>
          <p:cNvPr id="15" name="Arrow: Left 14">
            <a:extLst>
              <a:ext uri="{FF2B5EF4-FFF2-40B4-BE49-F238E27FC236}">
                <a16:creationId xmlns:a16="http://schemas.microsoft.com/office/drawing/2014/main" id="{C362111B-0440-B0EC-00D1-C0371F4A9781}"/>
              </a:ext>
            </a:extLst>
          </p:cNvPr>
          <p:cNvSpPr/>
          <p:nvPr/>
        </p:nvSpPr>
        <p:spPr>
          <a:xfrm>
            <a:off x="3988859" y="832463"/>
            <a:ext cx="4464496" cy="478174"/>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b="1" dirty="0">
                <a:solidFill>
                  <a:schemeClr val="bg1"/>
                </a:solidFill>
              </a:rPr>
              <a:t>          </a:t>
            </a:r>
            <a:r>
              <a:rPr lang="vi-VN" sz="1200" b="1" dirty="0">
                <a:solidFill>
                  <a:schemeClr val="bg1"/>
                </a:solidFill>
              </a:rPr>
              <a:t>Module 2: </a:t>
            </a:r>
            <a:r>
              <a:rPr lang="en-US" sz="1200" b="1" dirty="0">
                <a:solidFill>
                  <a:schemeClr val="bg1"/>
                </a:solidFill>
              </a:rPr>
              <a:t>Basic Data Structures</a:t>
            </a:r>
            <a:endParaRPr lang="en-AU" sz="1200" b="1" dirty="0">
              <a:solidFill>
                <a:schemeClr val="bg1"/>
              </a:solidFill>
            </a:endParaRPr>
          </a:p>
        </p:txBody>
      </p:sp>
      <p:sp>
        <p:nvSpPr>
          <p:cNvPr id="17" name="Arrow: Left 16">
            <a:extLst>
              <a:ext uri="{FF2B5EF4-FFF2-40B4-BE49-F238E27FC236}">
                <a16:creationId xmlns:a16="http://schemas.microsoft.com/office/drawing/2014/main" id="{2217F976-D1CB-5C27-9EE6-57BACC9580A3}"/>
              </a:ext>
            </a:extLst>
          </p:cNvPr>
          <p:cNvSpPr/>
          <p:nvPr/>
        </p:nvSpPr>
        <p:spPr>
          <a:xfrm>
            <a:off x="3988859" y="1458006"/>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3: Sorting Algorithms P1</a:t>
            </a:r>
          </a:p>
        </p:txBody>
      </p:sp>
      <p:sp>
        <p:nvSpPr>
          <p:cNvPr id="19" name="Arrow: Left 18">
            <a:extLst>
              <a:ext uri="{FF2B5EF4-FFF2-40B4-BE49-F238E27FC236}">
                <a16:creationId xmlns:a16="http://schemas.microsoft.com/office/drawing/2014/main" id="{32046373-87D9-A59A-15E3-F47390847246}"/>
              </a:ext>
            </a:extLst>
          </p:cNvPr>
          <p:cNvSpPr/>
          <p:nvPr/>
        </p:nvSpPr>
        <p:spPr>
          <a:xfrm>
            <a:off x="3995936" y="206844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4: Sorting Algorithms P2  </a:t>
            </a:r>
          </a:p>
        </p:txBody>
      </p:sp>
      <p:sp>
        <p:nvSpPr>
          <p:cNvPr id="21" name="Arrow: Left 20">
            <a:extLst>
              <a:ext uri="{FF2B5EF4-FFF2-40B4-BE49-F238E27FC236}">
                <a16:creationId xmlns:a16="http://schemas.microsoft.com/office/drawing/2014/main" id="{19A717BC-F22D-3CB8-CBD5-54B962CF8301}"/>
              </a:ext>
            </a:extLst>
          </p:cNvPr>
          <p:cNvSpPr/>
          <p:nvPr/>
        </p:nvSpPr>
        <p:spPr>
          <a:xfrm>
            <a:off x="3995936" y="2663172"/>
            <a:ext cx="4464496" cy="488656"/>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5: Searching Algorithms P1</a:t>
            </a:r>
          </a:p>
        </p:txBody>
      </p:sp>
      <p:sp>
        <p:nvSpPr>
          <p:cNvPr id="23" name="Arrow: Left 22">
            <a:extLst>
              <a:ext uri="{FF2B5EF4-FFF2-40B4-BE49-F238E27FC236}">
                <a16:creationId xmlns:a16="http://schemas.microsoft.com/office/drawing/2014/main" id="{1F5C30AB-EE09-1F34-FF36-00DD91070ABA}"/>
              </a:ext>
            </a:extLst>
          </p:cNvPr>
          <p:cNvSpPr/>
          <p:nvPr/>
        </p:nvSpPr>
        <p:spPr>
          <a:xfrm>
            <a:off x="3995936" y="329475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6: Searching Algorithms P2</a:t>
            </a:r>
          </a:p>
        </p:txBody>
      </p:sp>
      <p:sp>
        <p:nvSpPr>
          <p:cNvPr id="25" name="Arrow: Left 24">
            <a:extLst>
              <a:ext uri="{FF2B5EF4-FFF2-40B4-BE49-F238E27FC236}">
                <a16:creationId xmlns:a16="http://schemas.microsoft.com/office/drawing/2014/main" id="{69C2FE5F-8251-3CA3-4680-5BAC0101DFAF}"/>
              </a:ext>
            </a:extLst>
          </p:cNvPr>
          <p:cNvSpPr/>
          <p:nvPr/>
        </p:nvSpPr>
        <p:spPr>
          <a:xfrm>
            <a:off x="3988859" y="451429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7&amp;8: Graph Algorithms P1</a:t>
            </a:r>
          </a:p>
        </p:txBody>
      </p:sp>
      <p:sp>
        <p:nvSpPr>
          <p:cNvPr id="27" name="Arrow: Left 26">
            <a:extLst>
              <a:ext uri="{FF2B5EF4-FFF2-40B4-BE49-F238E27FC236}">
                <a16:creationId xmlns:a16="http://schemas.microsoft.com/office/drawing/2014/main" id="{E03A4117-13A5-92F2-97EA-93249C439117}"/>
              </a:ext>
            </a:extLst>
          </p:cNvPr>
          <p:cNvSpPr/>
          <p:nvPr/>
        </p:nvSpPr>
        <p:spPr>
          <a:xfrm>
            <a:off x="3995936" y="5124682"/>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9: Graph Algorithms P2 </a:t>
            </a:r>
          </a:p>
          <a:p>
            <a:r>
              <a:rPr lang="en-AU" sz="1200" b="1" dirty="0">
                <a:solidFill>
                  <a:schemeClr val="bg1"/>
                </a:solidFill>
              </a:rPr>
              <a:t>          (lecture on Tuesday)</a:t>
            </a:r>
          </a:p>
        </p:txBody>
      </p:sp>
      <p:sp>
        <p:nvSpPr>
          <p:cNvPr id="29" name="Arrow: Left 28">
            <a:extLst>
              <a:ext uri="{FF2B5EF4-FFF2-40B4-BE49-F238E27FC236}">
                <a16:creationId xmlns:a16="http://schemas.microsoft.com/office/drawing/2014/main" id="{DFA9703D-9633-5380-A229-584F69CE8F46}"/>
              </a:ext>
            </a:extLst>
          </p:cNvPr>
          <p:cNvSpPr/>
          <p:nvPr/>
        </p:nvSpPr>
        <p:spPr>
          <a:xfrm>
            <a:off x="3995936" y="5730541"/>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10: Dynamic Programming</a:t>
            </a:r>
          </a:p>
        </p:txBody>
      </p:sp>
      <p:sp>
        <p:nvSpPr>
          <p:cNvPr id="31" name="Arrow: Left 30">
            <a:extLst>
              <a:ext uri="{FF2B5EF4-FFF2-40B4-BE49-F238E27FC236}">
                <a16:creationId xmlns:a16="http://schemas.microsoft.com/office/drawing/2014/main" id="{CE783F95-1D61-DBD2-BEEC-BDADF6141150}"/>
              </a:ext>
            </a:extLst>
          </p:cNvPr>
          <p:cNvSpPr/>
          <p:nvPr/>
        </p:nvSpPr>
        <p:spPr>
          <a:xfrm>
            <a:off x="3988859" y="6341531"/>
            <a:ext cx="4464496" cy="471845"/>
          </a:xfrm>
          <a:prstGeom prst="leftArrow">
            <a:avLst>
              <a:gd name="adj1" fmla="val 100000"/>
              <a:gd name="adj2" fmla="val 50000"/>
            </a:avLst>
          </a:prstGeom>
          <a:solidFill>
            <a:schemeClr val="accent2">
              <a:lumMod val="75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AU" sz="1200" b="1" dirty="0">
                <a:solidFill>
                  <a:schemeClr val="bg1"/>
                </a:solidFill>
              </a:rPr>
              <a:t>          Module 11: String Algorithms</a:t>
            </a:r>
          </a:p>
        </p:txBody>
      </p:sp>
      <p:cxnSp>
        <p:nvCxnSpPr>
          <p:cNvPr id="34" name="Straight Connector 33">
            <a:extLst>
              <a:ext uri="{FF2B5EF4-FFF2-40B4-BE49-F238E27FC236}">
                <a16:creationId xmlns:a16="http://schemas.microsoft.com/office/drawing/2014/main" id="{353DA77B-4E3E-A075-C5CA-EF068D47723E}"/>
              </a:ext>
            </a:extLst>
          </p:cNvPr>
          <p:cNvCxnSpPr>
            <a:cxnSpLocks/>
          </p:cNvCxnSpPr>
          <p:nvPr/>
        </p:nvCxnSpPr>
        <p:spPr bwMode="auto">
          <a:xfrm>
            <a:off x="395536" y="69844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4565DB3-D5DE-3D8C-5B89-8C14330CE9A2}"/>
              </a:ext>
            </a:extLst>
          </p:cNvPr>
          <p:cNvCxnSpPr>
            <a:cxnSpLocks/>
          </p:cNvCxnSpPr>
          <p:nvPr/>
        </p:nvCxnSpPr>
        <p:spPr bwMode="auto">
          <a:xfrm>
            <a:off x="395536" y="130898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1014AA-CE8A-1294-6887-AB1665F04531}"/>
              </a:ext>
            </a:extLst>
          </p:cNvPr>
          <p:cNvCxnSpPr>
            <a:cxnSpLocks/>
          </p:cNvCxnSpPr>
          <p:nvPr/>
        </p:nvCxnSpPr>
        <p:spPr bwMode="auto">
          <a:xfrm>
            <a:off x="395536" y="193430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071D28F-48E7-E9B4-6911-62B7A49C8782}"/>
              </a:ext>
            </a:extLst>
          </p:cNvPr>
          <p:cNvCxnSpPr>
            <a:cxnSpLocks/>
          </p:cNvCxnSpPr>
          <p:nvPr/>
        </p:nvCxnSpPr>
        <p:spPr bwMode="auto">
          <a:xfrm>
            <a:off x="395536" y="2534773"/>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7EF9A87B-DA8C-CE7B-9347-1E6C354AB028}"/>
              </a:ext>
            </a:extLst>
          </p:cNvPr>
          <p:cNvCxnSpPr>
            <a:cxnSpLocks/>
          </p:cNvCxnSpPr>
          <p:nvPr/>
        </p:nvCxnSpPr>
        <p:spPr bwMode="auto">
          <a:xfrm>
            <a:off x="395536" y="3156892"/>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C193F3A-8933-AA10-6F4A-0EAE4E1A2E66}"/>
              </a:ext>
            </a:extLst>
          </p:cNvPr>
          <p:cNvCxnSpPr>
            <a:cxnSpLocks/>
          </p:cNvCxnSpPr>
          <p:nvPr/>
        </p:nvCxnSpPr>
        <p:spPr bwMode="auto">
          <a:xfrm>
            <a:off x="395536" y="3761840"/>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1C22FD36-A053-20D1-CC55-AF0DBDE255DC}"/>
              </a:ext>
            </a:extLst>
          </p:cNvPr>
          <p:cNvCxnSpPr>
            <a:cxnSpLocks/>
          </p:cNvCxnSpPr>
          <p:nvPr/>
        </p:nvCxnSpPr>
        <p:spPr bwMode="auto">
          <a:xfrm>
            <a:off x="395536" y="436963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3798AEB8-50BB-FFE3-001D-EBE8BD0EE5B5}"/>
              </a:ext>
            </a:extLst>
          </p:cNvPr>
          <p:cNvCxnSpPr>
            <a:cxnSpLocks/>
          </p:cNvCxnSpPr>
          <p:nvPr/>
        </p:nvCxnSpPr>
        <p:spPr bwMode="auto">
          <a:xfrm>
            <a:off x="395536" y="4993195"/>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084943A8-95CB-6B97-27DA-36F51E9A99D9}"/>
              </a:ext>
            </a:extLst>
          </p:cNvPr>
          <p:cNvCxnSpPr>
            <a:cxnSpLocks/>
          </p:cNvCxnSpPr>
          <p:nvPr/>
        </p:nvCxnSpPr>
        <p:spPr bwMode="auto">
          <a:xfrm>
            <a:off x="395536" y="5596527"/>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E889DFF1-1C6F-BEA6-F6A9-AC9A4C52772D}"/>
              </a:ext>
            </a:extLst>
          </p:cNvPr>
          <p:cNvCxnSpPr>
            <a:cxnSpLocks/>
          </p:cNvCxnSpPr>
          <p:nvPr/>
        </p:nvCxnSpPr>
        <p:spPr bwMode="auto">
          <a:xfrm>
            <a:off x="395536" y="6818088"/>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Oval 56">
            <a:extLst>
              <a:ext uri="{FF2B5EF4-FFF2-40B4-BE49-F238E27FC236}">
                <a16:creationId xmlns:a16="http://schemas.microsoft.com/office/drawing/2014/main" id="{11605B2C-91F5-CC3E-DB46-4C1CC6AA29A9}"/>
              </a:ext>
            </a:extLst>
          </p:cNvPr>
          <p:cNvSpPr/>
          <p:nvPr/>
        </p:nvSpPr>
        <p:spPr bwMode="auto">
          <a:xfrm>
            <a:off x="3707904" y="6516578"/>
            <a:ext cx="144016" cy="152041"/>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60" name="Rectangle 3" descr="Rectangle: Click to edit Master text styles&#10;Second level&#10;Third level&#10;Fourth level&#10;Fifth level">
            <a:extLst>
              <a:ext uri="{FF2B5EF4-FFF2-40B4-BE49-F238E27FC236}">
                <a16:creationId xmlns:a16="http://schemas.microsoft.com/office/drawing/2014/main" id="{490028BD-4502-7142-A407-415CB5BB0313}"/>
              </a:ext>
            </a:extLst>
          </p:cNvPr>
          <p:cNvSpPr txBox="1">
            <a:spLocks noChangeArrowheads="1"/>
          </p:cNvSpPr>
          <p:nvPr/>
        </p:nvSpPr>
        <p:spPr>
          <a:xfrm>
            <a:off x="323015" y="884224"/>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Understand core data structures and their operations.</a:t>
            </a:r>
            <a:endParaRPr lang="en-AU" sz="1200" kern="0" dirty="0"/>
          </a:p>
        </p:txBody>
      </p:sp>
      <p:sp>
        <p:nvSpPr>
          <p:cNvPr id="62" name="Rectangle 3" descr="Rectangle: Click to edit Master text styles&#10;Second level&#10;Third level&#10;Fourth level&#10;Fifth level">
            <a:extLst>
              <a:ext uri="{FF2B5EF4-FFF2-40B4-BE49-F238E27FC236}">
                <a16:creationId xmlns:a16="http://schemas.microsoft.com/office/drawing/2014/main" id="{2FEDB6D4-FEE4-566C-A172-0B8A8417B4AC}"/>
              </a:ext>
            </a:extLst>
          </p:cNvPr>
          <p:cNvSpPr txBox="1">
            <a:spLocks noChangeArrowheads="1"/>
          </p:cNvSpPr>
          <p:nvPr/>
        </p:nvSpPr>
        <p:spPr>
          <a:xfrm>
            <a:off x="312938" y="1496875"/>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Discover basic sorting techniques and performance analysis.</a:t>
            </a:r>
            <a:endParaRPr lang="en-AU" sz="1200" kern="0" dirty="0"/>
          </a:p>
        </p:txBody>
      </p:sp>
      <p:sp>
        <p:nvSpPr>
          <p:cNvPr id="63" name="Rectangle 3" descr="Rectangle: Click to edit Master text styles&#10;Second level&#10;Third level&#10;Fourth level&#10;Fifth level">
            <a:extLst>
              <a:ext uri="{FF2B5EF4-FFF2-40B4-BE49-F238E27FC236}">
                <a16:creationId xmlns:a16="http://schemas.microsoft.com/office/drawing/2014/main" id="{DBF4B8C2-9958-355B-95A3-C96A1700E5A8}"/>
              </a:ext>
            </a:extLst>
          </p:cNvPr>
          <p:cNvSpPr txBox="1">
            <a:spLocks noChangeArrowheads="1"/>
          </p:cNvSpPr>
          <p:nvPr/>
        </p:nvSpPr>
        <p:spPr>
          <a:xfrm>
            <a:off x="312938" y="210659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Examine advanced sorting methods and efficiency improvements.</a:t>
            </a:r>
            <a:endParaRPr lang="en-AU" sz="1200" kern="0" dirty="0"/>
          </a:p>
        </p:txBody>
      </p:sp>
      <p:sp>
        <p:nvSpPr>
          <p:cNvPr id="5" name="Rectangle 3" descr="Rectangle: Click to edit Master text styles&#10;Second level&#10;Third level&#10;Fourth level&#10;Fifth level">
            <a:extLst>
              <a:ext uri="{FF2B5EF4-FFF2-40B4-BE49-F238E27FC236}">
                <a16:creationId xmlns:a16="http://schemas.microsoft.com/office/drawing/2014/main" id="{225A53A5-4068-F7BF-8D47-6EDB51D66529}"/>
              </a:ext>
            </a:extLst>
          </p:cNvPr>
          <p:cNvSpPr txBox="1">
            <a:spLocks noChangeArrowheads="1"/>
          </p:cNvSpPr>
          <p:nvPr/>
        </p:nvSpPr>
        <p:spPr>
          <a:xfrm>
            <a:off x="312938" y="2733102"/>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Learn fundamental searching algorithms for data retrieval.</a:t>
            </a:r>
            <a:endParaRPr lang="en-AU" sz="1200" kern="0" dirty="0"/>
          </a:p>
        </p:txBody>
      </p:sp>
      <p:sp>
        <p:nvSpPr>
          <p:cNvPr id="6" name="Rectangle 3" descr="Rectangle: Click to edit Master text styles&#10;Second level&#10;Third level&#10;Fourth level&#10;Fifth level">
            <a:extLst>
              <a:ext uri="{FF2B5EF4-FFF2-40B4-BE49-F238E27FC236}">
                <a16:creationId xmlns:a16="http://schemas.microsoft.com/office/drawing/2014/main" id="{F788E95D-BEA7-C3FB-BDE8-74FEE15780DC}"/>
              </a:ext>
            </a:extLst>
          </p:cNvPr>
          <p:cNvSpPr txBox="1">
            <a:spLocks noChangeArrowheads="1"/>
          </p:cNvSpPr>
          <p:nvPr/>
        </p:nvSpPr>
        <p:spPr>
          <a:xfrm>
            <a:off x="312938" y="3332714"/>
            <a:ext cx="3384376" cy="405161"/>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advanced search structures and optimization strategies.</a:t>
            </a:r>
            <a:endParaRPr lang="en-AU" sz="1200" kern="0" dirty="0"/>
          </a:p>
        </p:txBody>
      </p:sp>
      <p:sp>
        <p:nvSpPr>
          <p:cNvPr id="7" name="Rectangle 3" descr="Rectangle: Click to edit Master text styles&#10;Second level&#10;Third level&#10;Fourth level&#10;Fifth level">
            <a:extLst>
              <a:ext uri="{FF2B5EF4-FFF2-40B4-BE49-F238E27FC236}">
                <a16:creationId xmlns:a16="http://schemas.microsoft.com/office/drawing/2014/main" id="{40811C26-17AC-2664-3F15-A176AE70DDD6}"/>
              </a:ext>
            </a:extLst>
          </p:cNvPr>
          <p:cNvSpPr txBox="1">
            <a:spLocks noChangeArrowheads="1"/>
          </p:cNvSpPr>
          <p:nvPr/>
        </p:nvSpPr>
        <p:spPr>
          <a:xfrm>
            <a:off x="325697" y="4101442"/>
            <a:ext cx="3384376" cy="228736"/>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AU" sz="1200" kern="0" dirty="0">
                <a:solidFill>
                  <a:schemeClr val="accent2">
                    <a:lumMod val="75000"/>
                  </a:schemeClr>
                </a:solidFill>
              </a:rPr>
              <a:t>No class scheduled due to a public holiday.</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5676E82D-D121-FD37-20B3-CE7EFF0467BA}"/>
              </a:ext>
            </a:extLst>
          </p:cNvPr>
          <p:cNvSpPr txBox="1">
            <a:spLocks noChangeArrowheads="1"/>
          </p:cNvSpPr>
          <p:nvPr/>
        </p:nvSpPr>
        <p:spPr>
          <a:xfrm>
            <a:off x="338735" y="5420709"/>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endParaRPr lang="en-AU" sz="1000" kern="0" dirty="0"/>
          </a:p>
        </p:txBody>
      </p:sp>
      <p:sp>
        <p:nvSpPr>
          <p:cNvPr id="11" name="Rectangle 3" descr="Rectangle: Click to edit Master text styles&#10;Second level&#10;Third level&#10;Fourth level&#10;Fifth level">
            <a:extLst>
              <a:ext uri="{FF2B5EF4-FFF2-40B4-BE49-F238E27FC236}">
                <a16:creationId xmlns:a16="http://schemas.microsoft.com/office/drawing/2014/main" id="{68CF8FA2-3287-09AE-7164-39C596104B65}"/>
              </a:ext>
            </a:extLst>
          </p:cNvPr>
          <p:cNvSpPr txBox="1">
            <a:spLocks noChangeArrowheads="1"/>
          </p:cNvSpPr>
          <p:nvPr/>
        </p:nvSpPr>
        <p:spPr>
          <a:xfrm>
            <a:off x="323015" y="260648"/>
            <a:ext cx="3384376" cy="39146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Explore fundamental concepts in algorithms and data structures.</a:t>
            </a:r>
            <a:endParaRPr lang="en-AU" sz="1200" kern="0" dirty="0"/>
          </a:p>
        </p:txBody>
      </p:sp>
      <p:sp>
        <p:nvSpPr>
          <p:cNvPr id="12" name="Arrow: Left 22">
            <a:extLst>
              <a:ext uri="{FF2B5EF4-FFF2-40B4-BE49-F238E27FC236}">
                <a16:creationId xmlns:a16="http://schemas.microsoft.com/office/drawing/2014/main" id="{BECA04B3-603A-7BEF-BD25-395B6A62E384}"/>
              </a:ext>
            </a:extLst>
          </p:cNvPr>
          <p:cNvSpPr/>
          <p:nvPr/>
        </p:nvSpPr>
        <p:spPr>
          <a:xfrm>
            <a:off x="3995936" y="3902143"/>
            <a:ext cx="4464496" cy="471845"/>
          </a:xfrm>
          <a:prstGeom prst="leftArrow">
            <a:avLst>
              <a:gd name="adj1" fmla="val 100000"/>
              <a:gd name="adj2" fmla="val 50000"/>
            </a:avLst>
          </a:prstGeom>
          <a:solidFill>
            <a:schemeClr val="accent2">
              <a:lumMod val="60000"/>
              <a:lumOff val="40000"/>
            </a:schemeClr>
          </a:solidFill>
          <a:ln w="3175">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AU" sz="1200" b="1" dirty="0">
                <a:solidFill>
                  <a:schemeClr val="bg1"/>
                </a:solidFill>
              </a:rPr>
              <a:t>Public Holiday</a:t>
            </a:r>
          </a:p>
        </p:txBody>
      </p:sp>
      <p:sp>
        <p:nvSpPr>
          <p:cNvPr id="36" name="Parallelogram 35">
            <a:extLst>
              <a:ext uri="{FF2B5EF4-FFF2-40B4-BE49-F238E27FC236}">
                <a16:creationId xmlns:a16="http://schemas.microsoft.com/office/drawing/2014/main" id="{DC20D7C2-47B8-D0D3-8860-544D212A3A15}"/>
              </a:ext>
            </a:extLst>
          </p:cNvPr>
          <p:cNvSpPr/>
          <p:nvPr/>
        </p:nvSpPr>
        <p:spPr bwMode="auto">
          <a:xfrm rot="20677047">
            <a:off x="8426737" y="154022"/>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38" name="Parallelogram 37">
            <a:extLst>
              <a:ext uri="{FF2B5EF4-FFF2-40B4-BE49-F238E27FC236}">
                <a16:creationId xmlns:a16="http://schemas.microsoft.com/office/drawing/2014/main" id="{5AB2A7C7-0FB1-646A-A6B6-E51E9C297D55}"/>
              </a:ext>
            </a:extLst>
          </p:cNvPr>
          <p:cNvSpPr/>
          <p:nvPr/>
        </p:nvSpPr>
        <p:spPr bwMode="auto">
          <a:xfrm rot="20677047">
            <a:off x="8418201" y="7542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0" name="Parallelogram 39">
            <a:extLst>
              <a:ext uri="{FF2B5EF4-FFF2-40B4-BE49-F238E27FC236}">
                <a16:creationId xmlns:a16="http://schemas.microsoft.com/office/drawing/2014/main" id="{448A98A5-D4EA-460C-25CD-DD8093441EB0}"/>
              </a:ext>
            </a:extLst>
          </p:cNvPr>
          <p:cNvSpPr/>
          <p:nvPr/>
        </p:nvSpPr>
        <p:spPr bwMode="auto">
          <a:xfrm rot="20677047">
            <a:off x="8426737" y="138108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1" name="Parallelogram 40">
            <a:extLst>
              <a:ext uri="{FF2B5EF4-FFF2-40B4-BE49-F238E27FC236}">
                <a16:creationId xmlns:a16="http://schemas.microsoft.com/office/drawing/2014/main" id="{42498BC7-FA7D-F859-20B4-F15F36F16474}"/>
              </a:ext>
            </a:extLst>
          </p:cNvPr>
          <p:cNvSpPr/>
          <p:nvPr/>
        </p:nvSpPr>
        <p:spPr bwMode="auto">
          <a:xfrm rot="20677047">
            <a:off x="8426738" y="199034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2" name="Parallelogram 41">
            <a:extLst>
              <a:ext uri="{FF2B5EF4-FFF2-40B4-BE49-F238E27FC236}">
                <a16:creationId xmlns:a16="http://schemas.microsoft.com/office/drawing/2014/main" id="{B4ACDAD0-4708-F26B-8B44-B9D5D1486B95}"/>
              </a:ext>
            </a:extLst>
          </p:cNvPr>
          <p:cNvSpPr/>
          <p:nvPr/>
        </p:nvSpPr>
        <p:spPr bwMode="auto">
          <a:xfrm rot="20677047">
            <a:off x="8418202" y="2590570"/>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3" name="Parallelogram 42">
            <a:extLst>
              <a:ext uri="{FF2B5EF4-FFF2-40B4-BE49-F238E27FC236}">
                <a16:creationId xmlns:a16="http://schemas.microsoft.com/office/drawing/2014/main" id="{20DC9A61-10CA-A23F-9B95-59978DB2D85F}"/>
              </a:ext>
            </a:extLst>
          </p:cNvPr>
          <p:cNvSpPr/>
          <p:nvPr/>
        </p:nvSpPr>
        <p:spPr bwMode="auto">
          <a:xfrm rot="20677047">
            <a:off x="8426738" y="321741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4" name="Parallelogram 43">
            <a:extLst>
              <a:ext uri="{FF2B5EF4-FFF2-40B4-BE49-F238E27FC236}">
                <a16:creationId xmlns:a16="http://schemas.microsoft.com/office/drawing/2014/main" id="{F85346EB-D137-2471-D82F-86803B0F0D23}"/>
              </a:ext>
            </a:extLst>
          </p:cNvPr>
          <p:cNvSpPr/>
          <p:nvPr/>
        </p:nvSpPr>
        <p:spPr bwMode="auto">
          <a:xfrm rot="20677047">
            <a:off x="8435273" y="3825209"/>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5" name="Parallelogram 44">
            <a:extLst>
              <a:ext uri="{FF2B5EF4-FFF2-40B4-BE49-F238E27FC236}">
                <a16:creationId xmlns:a16="http://schemas.microsoft.com/office/drawing/2014/main" id="{D4D3A478-57B4-C5AB-7E8B-55531AF842AE}"/>
              </a:ext>
            </a:extLst>
          </p:cNvPr>
          <p:cNvSpPr/>
          <p:nvPr/>
        </p:nvSpPr>
        <p:spPr bwMode="auto">
          <a:xfrm rot="20677047">
            <a:off x="8426737" y="44254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6" name="Parallelogram 45">
            <a:extLst>
              <a:ext uri="{FF2B5EF4-FFF2-40B4-BE49-F238E27FC236}">
                <a16:creationId xmlns:a16="http://schemas.microsoft.com/office/drawing/2014/main" id="{76A8A2A9-1A2A-A116-AF32-43A269A7CB21}"/>
              </a:ext>
            </a:extLst>
          </p:cNvPr>
          <p:cNvSpPr/>
          <p:nvPr/>
        </p:nvSpPr>
        <p:spPr bwMode="auto">
          <a:xfrm rot="20677047">
            <a:off x="8435273" y="5052276"/>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7" name="Parallelogram 46">
            <a:extLst>
              <a:ext uri="{FF2B5EF4-FFF2-40B4-BE49-F238E27FC236}">
                <a16:creationId xmlns:a16="http://schemas.microsoft.com/office/drawing/2014/main" id="{1890EDBE-A587-9A29-0BB1-75BB82B42999}"/>
              </a:ext>
            </a:extLst>
          </p:cNvPr>
          <p:cNvSpPr/>
          <p:nvPr/>
        </p:nvSpPr>
        <p:spPr bwMode="auto">
          <a:xfrm rot="20677047">
            <a:off x="8435274" y="5661533"/>
            <a:ext cx="757055" cy="452116"/>
          </a:xfrm>
          <a:prstGeom prst="parallelogram">
            <a:avLst>
              <a:gd name="adj" fmla="val 27743"/>
            </a:avLst>
          </a:prstGeom>
          <a:solidFill>
            <a:schemeClr val="accent2">
              <a:lumMod val="60000"/>
              <a:lumOff val="40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48" name="Parallelogram 47">
            <a:extLst>
              <a:ext uri="{FF2B5EF4-FFF2-40B4-BE49-F238E27FC236}">
                <a16:creationId xmlns:a16="http://schemas.microsoft.com/office/drawing/2014/main" id="{7659DB52-FB3A-ACF9-8234-660C865430BF}"/>
              </a:ext>
            </a:extLst>
          </p:cNvPr>
          <p:cNvSpPr/>
          <p:nvPr/>
        </p:nvSpPr>
        <p:spPr bwMode="auto">
          <a:xfrm rot="20677047">
            <a:off x="8426738" y="6261757"/>
            <a:ext cx="757055" cy="452116"/>
          </a:xfrm>
          <a:prstGeom prst="parallelogram">
            <a:avLst>
              <a:gd name="adj" fmla="val 27743"/>
            </a:avLst>
          </a:prstGeom>
          <a:solidFill>
            <a:schemeClr val="accent2">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charset="0"/>
            </a:endParaRPr>
          </a:p>
        </p:txBody>
      </p:sp>
      <p:sp>
        <p:nvSpPr>
          <p:cNvPr id="59" name="TextBox 58">
            <a:extLst>
              <a:ext uri="{FF2B5EF4-FFF2-40B4-BE49-F238E27FC236}">
                <a16:creationId xmlns:a16="http://schemas.microsoft.com/office/drawing/2014/main" id="{8FED76E1-18EE-68F0-7C1E-3CB885B52B97}"/>
              </a:ext>
            </a:extLst>
          </p:cNvPr>
          <p:cNvSpPr txBox="1"/>
          <p:nvPr/>
        </p:nvSpPr>
        <p:spPr bwMode="auto">
          <a:xfrm rot="20807101">
            <a:off x="8478613" y="295941"/>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a:t>
            </a:r>
          </a:p>
        </p:txBody>
      </p:sp>
      <p:sp>
        <p:nvSpPr>
          <p:cNvPr id="61" name="TextBox 60">
            <a:extLst>
              <a:ext uri="{FF2B5EF4-FFF2-40B4-BE49-F238E27FC236}">
                <a16:creationId xmlns:a16="http://schemas.microsoft.com/office/drawing/2014/main" id="{FC325465-C33F-4E5C-C51E-568BA885AA99}"/>
              </a:ext>
            </a:extLst>
          </p:cNvPr>
          <p:cNvSpPr txBox="1"/>
          <p:nvPr/>
        </p:nvSpPr>
        <p:spPr bwMode="auto">
          <a:xfrm rot="20807101">
            <a:off x="8471160" y="916284"/>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2</a:t>
            </a:r>
          </a:p>
        </p:txBody>
      </p:sp>
      <p:sp>
        <p:nvSpPr>
          <p:cNvPr id="64" name="TextBox 63">
            <a:extLst>
              <a:ext uri="{FF2B5EF4-FFF2-40B4-BE49-F238E27FC236}">
                <a16:creationId xmlns:a16="http://schemas.microsoft.com/office/drawing/2014/main" id="{54A92A03-DD01-8462-BBCB-1C24CEB084B4}"/>
              </a:ext>
            </a:extLst>
          </p:cNvPr>
          <p:cNvSpPr txBox="1"/>
          <p:nvPr/>
        </p:nvSpPr>
        <p:spPr bwMode="auto">
          <a:xfrm rot="20807101">
            <a:off x="8461540" y="1536112"/>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3</a:t>
            </a:r>
          </a:p>
        </p:txBody>
      </p:sp>
      <p:sp>
        <p:nvSpPr>
          <p:cNvPr id="65" name="TextBox 64">
            <a:extLst>
              <a:ext uri="{FF2B5EF4-FFF2-40B4-BE49-F238E27FC236}">
                <a16:creationId xmlns:a16="http://schemas.microsoft.com/office/drawing/2014/main" id="{88EB4D71-F7CD-7930-92D5-20C7E6CDE49D}"/>
              </a:ext>
            </a:extLst>
          </p:cNvPr>
          <p:cNvSpPr txBox="1"/>
          <p:nvPr/>
        </p:nvSpPr>
        <p:spPr bwMode="auto">
          <a:xfrm rot="20807101">
            <a:off x="8478613" y="2156455"/>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4</a:t>
            </a:r>
          </a:p>
        </p:txBody>
      </p:sp>
      <p:sp>
        <p:nvSpPr>
          <p:cNvPr id="66" name="TextBox 65">
            <a:extLst>
              <a:ext uri="{FF2B5EF4-FFF2-40B4-BE49-F238E27FC236}">
                <a16:creationId xmlns:a16="http://schemas.microsoft.com/office/drawing/2014/main" id="{9FA7DCD0-2AA2-1718-D1FF-145C2ED0FFF6}"/>
              </a:ext>
            </a:extLst>
          </p:cNvPr>
          <p:cNvSpPr txBox="1"/>
          <p:nvPr/>
        </p:nvSpPr>
        <p:spPr bwMode="auto">
          <a:xfrm rot="20807101">
            <a:off x="8478611" y="2755818"/>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5</a:t>
            </a:r>
          </a:p>
        </p:txBody>
      </p:sp>
      <p:sp>
        <p:nvSpPr>
          <p:cNvPr id="67" name="TextBox 66">
            <a:extLst>
              <a:ext uri="{FF2B5EF4-FFF2-40B4-BE49-F238E27FC236}">
                <a16:creationId xmlns:a16="http://schemas.microsoft.com/office/drawing/2014/main" id="{16546CEB-5B71-DC2A-CCB7-FBF9B33498A1}"/>
              </a:ext>
            </a:extLst>
          </p:cNvPr>
          <p:cNvSpPr txBox="1"/>
          <p:nvPr/>
        </p:nvSpPr>
        <p:spPr bwMode="auto">
          <a:xfrm rot="20807101">
            <a:off x="8478611" y="3376160"/>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6</a:t>
            </a:r>
          </a:p>
        </p:txBody>
      </p:sp>
      <p:sp>
        <p:nvSpPr>
          <p:cNvPr id="68" name="TextBox 67">
            <a:extLst>
              <a:ext uri="{FF2B5EF4-FFF2-40B4-BE49-F238E27FC236}">
                <a16:creationId xmlns:a16="http://schemas.microsoft.com/office/drawing/2014/main" id="{10378279-08E2-DB5E-B8C7-5F2AB0C4972E}"/>
              </a:ext>
            </a:extLst>
          </p:cNvPr>
          <p:cNvSpPr txBox="1"/>
          <p:nvPr/>
        </p:nvSpPr>
        <p:spPr bwMode="auto">
          <a:xfrm rot="20807101">
            <a:off x="8478610" y="4575688"/>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8</a:t>
            </a:r>
          </a:p>
        </p:txBody>
      </p:sp>
      <p:sp>
        <p:nvSpPr>
          <p:cNvPr id="69" name="TextBox 68">
            <a:extLst>
              <a:ext uri="{FF2B5EF4-FFF2-40B4-BE49-F238E27FC236}">
                <a16:creationId xmlns:a16="http://schemas.microsoft.com/office/drawing/2014/main" id="{61C60CF1-6B7D-08E7-8DEE-96AD98CBC21D}"/>
              </a:ext>
            </a:extLst>
          </p:cNvPr>
          <p:cNvSpPr txBox="1"/>
          <p:nvPr/>
        </p:nvSpPr>
        <p:spPr bwMode="auto">
          <a:xfrm rot="20807101">
            <a:off x="8475060" y="5210345"/>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9</a:t>
            </a:r>
          </a:p>
        </p:txBody>
      </p:sp>
      <p:sp>
        <p:nvSpPr>
          <p:cNvPr id="70" name="TextBox 69">
            <a:extLst>
              <a:ext uri="{FF2B5EF4-FFF2-40B4-BE49-F238E27FC236}">
                <a16:creationId xmlns:a16="http://schemas.microsoft.com/office/drawing/2014/main" id="{3AE0F251-A22C-2DEA-5560-2B3C13440D6D}"/>
              </a:ext>
            </a:extLst>
          </p:cNvPr>
          <p:cNvSpPr txBox="1"/>
          <p:nvPr/>
        </p:nvSpPr>
        <p:spPr bwMode="auto">
          <a:xfrm rot="20807101">
            <a:off x="8446821" y="5822569"/>
            <a:ext cx="748923"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10</a:t>
            </a:r>
          </a:p>
        </p:txBody>
      </p:sp>
      <p:sp>
        <p:nvSpPr>
          <p:cNvPr id="71" name="TextBox 70">
            <a:extLst>
              <a:ext uri="{FF2B5EF4-FFF2-40B4-BE49-F238E27FC236}">
                <a16:creationId xmlns:a16="http://schemas.microsoft.com/office/drawing/2014/main" id="{90E151BC-D19D-4C26-19C0-10B106B44707}"/>
              </a:ext>
            </a:extLst>
          </p:cNvPr>
          <p:cNvSpPr txBox="1"/>
          <p:nvPr/>
        </p:nvSpPr>
        <p:spPr bwMode="auto">
          <a:xfrm rot="20807101">
            <a:off x="8478609" y="4004631"/>
            <a:ext cx="670376"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7</a:t>
            </a:r>
          </a:p>
        </p:txBody>
      </p:sp>
      <p:sp>
        <p:nvSpPr>
          <p:cNvPr id="72" name="TextBox 71">
            <a:extLst>
              <a:ext uri="{FF2B5EF4-FFF2-40B4-BE49-F238E27FC236}">
                <a16:creationId xmlns:a16="http://schemas.microsoft.com/office/drawing/2014/main" id="{2A462AD1-8D49-736E-310D-BAC05FD2D5B0}"/>
              </a:ext>
            </a:extLst>
          </p:cNvPr>
          <p:cNvSpPr txBox="1"/>
          <p:nvPr/>
        </p:nvSpPr>
        <p:spPr bwMode="auto">
          <a:xfrm rot="20807101">
            <a:off x="8446820" y="6423804"/>
            <a:ext cx="748923" cy="2056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1100" b="1" kern="0" dirty="0">
                <a:solidFill>
                  <a:schemeClr val="bg1"/>
                </a:solidFill>
                <a:latin typeface="Arial" pitchFamily="34" charset="0"/>
                <a:cs typeface="Arial" pitchFamily="34" charset="0"/>
              </a:rPr>
              <a:t>Week 11</a:t>
            </a:r>
          </a:p>
        </p:txBody>
      </p:sp>
      <p:cxnSp>
        <p:nvCxnSpPr>
          <p:cNvPr id="73" name="Straight Connector 72">
            <a:extLst>
              <a:ext uri="{FF2B5EF4-FFF2-40B4-BE49-F238E27FC236}">
                <a16:creationId xmlns:a16="http://schemas.microsoft.com/office/drawing/2014/main" id="{94B35FB7-247F-BE69-69AD-327700F0DD7A}"/>
              </a:ext>
            </a:extLst>
          </p:cNvPr>
          <p:cNvCxnSpPr>
            <a:cxnSpLocks/>
          </p:cNvCxnSpPr>
          <p:nvPr/>
        </p:nvCxnSpPr>
        <p:spPr bwMode="auto">
          <a:xfrm>
            <a:off x="395536" y="6202386"/>
            <a:ext cx="3384376" cy="0"/>
          </a:xfrm>
          <a:prstGeom prst="line">
            <a:avLst/>
          </a:prstGeom>
          <a:ln w="63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Rectangle 3" descr="Rectangle: Click to edit Master text styles&#10;Second level&#10;Third level&#10;Fourth level&#10;Fifth level">
            <a:extLst>
              <a:ext uri="{FF2B5EF4-FFF2-40B4-BE49-F238E27FC236}">
                <a16:creationId xmlns:a16="http://schemas.microsoft.com/office/drawing/2014/main" id="{129F8685-5EE1-1705-18D9-471F269D30D3}"/>
              </a:ext>
            </a:extLst>
          </p:cNvPr>
          <p:cNvSpPr txBox="1">
            <a:spLocks noChangeArrowheads="1"/>
          </p:cNvSpPr>
          <p:nvPr/>
        </p:nvSpPr>
        <p:spPr>
          <a:xfrm>
            <a:off x="311708" y="4574090"/>
            <a:ext cx="3384376" cy="299795"/>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Grasp basic graph theory and traversal techniques.</a:t>
            </a:r>
            <a:endParaRPr lang="en-AU" sz="1200" kern="0" dirty="0"/>
          </a:p>
        </p:txBody>
      </p:sp>
      <p:sp>
        <p:nvSpPr>
          <p:cNvPr id="4" name="Rectangle 3" descr="Rectangle: Click to edit Master text styles&#10;Second level&#10;Third level&#10;Fourth level&#10;Fifth level">
            <a:extLst>
              <a:ext uri="{FF2B5EF4-FFF2-40B4-BE49-F238E27FC236}">
                <a16:creationId xmlns:a16="http://schemas.microsoft.com/office/drawing/2014/main" id="{C314B493-B645-B819-53F7-949A3D5EC73C}"/>
              </a:ext>
            </a:extLst>
          </p:cNvPr>
          <p:cNvSpPr txBox="1">
            <a:spLocks noChangeArrowheads="1"/>
          </p:cNvSpPr>
          <p:nvPr/>
        </p:nvSpPr>
        <p:spPr>
          <a:xfrm>
            <a:off x="311708" y="5183807"/>
            <a:ext cx="3384376" cy="368052"/>
          </a:xfrm>
          <a:prstGeom prst="rect">
            <a:avLst/>
          </a:prstGeom>
        </p:spPr>
        <p:txBody>
          <a:bodyPr>
            <a:no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a:buNone/>
            </a:pPr>
            <a:r>
              <a:rPr lang="en-US" sz="1200" dirty="0"/>
              <a:t>Dive into advanced graph algorithms, including shortest path methods.</a:t>
            </a:r>
            <a:endParaRPr lang="en-AU" sz="1200" kern="0" dirty="0"/>
          </a:p>
        </p:txBody>
      </p:sp>
      <p:sp>
        <p:nvSpPr>
          <p:cNvPr id="13" name="TextBox 12" descr="Rectangle: Click to edit Master text styles&#10;Second level&#10;Third level&#10;Fourth level&#10;Fifth level">
            <a:extLst>
              <a:ext uri="{FF2B5EF4-FFF2-40B4-BE49-F238E27FC236}">
                <a16:creationId xmlns:a16="http://schemas.microsoft.com/office/drawing/2014/main" id="{A22A938A-A246-1E20-BFAB-B1971569B2F4}"/>
              </a:ext>
            </a:extLst>
          </p:cNvPr>
          <p:cNvSpPr txBox="1">
            <a:spLocks noChangeArrowheads="1"/>
          </p:cNvSpPr>
          <p:nvPr/>
        </p:nvSpPr>
        <p:spPr>
          <a:xfrm>
            <a:off x="329687" y="5784444"/>
            <a:ext cx="3384376" cy="407095"/>
          </a:xfrm>
          <a:prstGeom prst="rect">
            <a:avLst/>
          </a:prstGeom>
        </p:spPr>
        <p:txBody>
          <a:bodyPr>
            <a:noAutofit/>
          </a:bodyPr>
          <a:lstStyle>
            <a:defPPr>
              <a:defRPr lang="en-US"/>
            </a:defPPr>
            <a:lvl1pPr marL="182563" indent="-182563" algn="l" defTabSz="914400" rtl="0" eaLnBrk="1" fontAlgn="base" latinLnBrk="0" hangingPunct="1">
              <a:lnSpc>
                <a:spcPct val="97000"/>
              </a:lnSpc>
              <a:spcBef>
                <a:spcPct val="39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533400" indent="-285750" algn="l" defTabSz="914400" rtl="0" eaLnBrk="1" fontAlgn="base" latinLnBrk="0" hangingPunct="1">
              <a:lnSpc>
                <a:spcPct val="97000"/>
              </a:lnSpc>
              <a:spcBef>
                <a:spcPct val="39000"/>
              </a:spcBef>
              <a:spcAft>
                <a:spcPct val="0"/>
              </a:spcAft>
              <a:buSzPct val="100000"/>
              <a:buFont typeface="Arial" pitchFamily="34" charset="0"/>
              <a:buChar char="◦"/>
              <a:defRPr sz="2200" kern="1200">
                <a:solidFill>
                  <a:schemeClr val="tx1"/>
                </a:solidFill>
                <a:latin typeface="Arial" pitchFamily="34" charset="0"/>
                <a:ea typeface="+mn-ea"/>
                <a:cs typeface="Arial" pitchFamily="34" charset="0"/>
              </a:defRPr>
            </a:lvl2pPr>
            <a:lvl3pPr marL="1000125" indent="-284163" algn="l" defTabSz="914400" rtl="0" eaLnBrk="1" fontAlgn="base" latinLnBrk="0" hangingPunct="1">
              <a:lnSpc>
                <a:spcPct val="97000"/>
              </a:lnSpc>
              <a:spcBef>
                <a:spcPct val="39000"/>
              </a:spcBef>
              <a:spcAft>
                <a:spcPct val="0"/>
              </a:spcAft>
              <a:buChar char="-"/>
              <a:defRPr sz="2200" kern="1200">
                <a:solidFill>
                  <a:schemeClr val="tx1"/>
                </a:solidFill>
                <a:latin typeface="Arial" pitchFamily="34" charset="0"/>
                <a:ea typeface="+mn-ea"/>
                <a:cs typeface="Arial" pitchFamily="34" charset="0"/>
              </a:defRPr>
            </a:lvl3pPr>
            <a:lvl4pPr marL="1468438" indent="-285750" algn="l" defTabSz="914400" rtl="0" eaLnBrk="1" fontAlgn="base" latinLnBrk="0" hangingPunct="1">
              <a:lnSpc>
                <a:spcPct val="97000"/>
              </a:lnSpc>
              <a:spcBef>
                <a:spcPct val="39000"/>
              </a:spcBef>
              <a:spcAft>
                <a:spcPct val="0"/>
              </a:spcAft>
              <a:buSzPct val="60000"/>
              <a:buFont typeface="Wingdings" pitchFamily="2" charset="2"/>
              <a:buChar char="§"/>
              <a:defRPr sz="2200" kern="1200">
                <a:solidFill>
                  <a:schemeClr val="tx1"/>
                </a:solidFill>
                <a:latin typeface="Arial" pitchFamily="34" charset="0"/>
                <a:ea typeface="+mn-ea"/>
                <a:cs typeface="Arial" pitchFamily="34" charset="0"/>
              </a:defRPr>
            </a:lvl4pPr>
            <a:lvl5pPr marL="1879600" indent="-228600" algn="l" defTabSz="914400" rtl="0" eaLnBrk="1" fontAlgn="base" latinLnBrk="0" hangingPunct="1">
              <a:spcBef>
                <a:spcPct val="20000"/>
              </a:spcBef>
              <a:spcAft>
                <a:spcPct val="0"/>
              </a:spcAft>
              <a:buSzPct val="60000"/>
              <a:buFont typeface="Wingdings" pitchFamily="2" charset="2"/>
              <a:buChar char="Ø"/>
              <a:defRPr sz="2200" kern="1200">
                <a:solidFill>
                  <a:schemeClr val="tx1"/>
                </a:solidFill>
                <a:latin typeface="Arial" pitchFamily="34" charset="0"/>
                <a:ea typeface="+mn-ea"/>
                <a:cs typeface="Arial" pitchFamily="34" charset="0"/>
              </a:defRPr>
            </a:lvl5pPr>
            <a:lvl6pPr marL="23368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6pPr>
            <a:lvl7pPr marL="27940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7pPr>
            <a:lvl8pPr marL="32512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8pPr>
            <a:lvl9pPr marL="37084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9pPr>
          </a:lstStyle>
          <a:p>
            <a:pPr marL="0" indent="0">
              <a:buNone/>
            </a:pPr>
            <a:r>
              <a:rPr lang="en-US" sz="1200" dirty="0"/>
              <a:t>Learn dynamic programming techniques to solve optimization problems efficiently.</a:t>
            </a:r>
            <a:endParaRPr lang="en-AU" sz="1200" kern="0" dirty="0"/>
          </a:p>
        </p:txBody>
      </p:sp>
      <p:sp>
        <p:nvSpPr>
          <p:cNvPr id="14" name="TextBox 13" descr="Rectangle: Click to edit Master text styles&#10;Second level&#10;Third level&#10;Fourth level&#10;Fifth level">
            <a:extLst>
              <a:ext uri="{FF2B5EF4-FFF2-40B4-BE49-F238E27FC236}">
                <a16:creationId xmlns:a16="http://schemas.microsoft.com/office/drawing/2014/main" id="{020301F2-4095-2B5B-7A53-52620F888B93}"/>
              </a:ext>
            </a:extLst>
          </p:cNvPr>
          <p:cNvSpPr txBox="1">
            <a:spLocks noChangeArrowheads="1"/>
          </p:cNvSpPr>
          <p:nvPr/>
        </p:nvSpPr>
        <p:spPr>
          <a:xfrm>
            <a:off x="323528" y="6407185"/>
            <a:ext cx="3384376" cy="352616"/>
          </a:xfrm>
          <a:prstGeom prst="rect">
            <a:avLst/>
          </a:prstGeom>
        </p:spPr>
        <p:txBody>
          <a:bodyPr>
            <a:noAutofit/>
          </a:bodyPr>
          <a:lstStyle>
            <a:defPPr>
              <a:defRPr lang="en-US"/>
            </a:defPPr>
            <a:lvl1pPr marL="182563" indent="-182563" algn="l" defTabSz="914400" rtl="0" eaLnBrk="1" fontAlgn="base" latinLnBrk="0" hangingPunct="1">
              <a:lnSpc>
                <a:spcPct val="97000"/>
              </a:lnSpc>
              <a:spcBef>
                <a:spcPct val="39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533400" indent="-285750" algn="l" defTabSz="914400" rtl="0" eaLnBrk="1" fontAlgn="base" latinLnBrk="0" hangingPunct="1">
              <a:lnSpc>
                <a:spcPct val="97000"/>
              </a:lnSpc>
              <a:spcBef>
                <a:spcPct val="39000"/>
              </a:spcBef>
              <a:spcAft>
                <a:spcPct val="0"/>
              </a:spcAft>
              <a:buSzPct val="100000"/>
              <a:buFont typeface="Arial" pitchFamily="34" charset="0"/>
              <a:buChar char="◦"/>
              <a:defRPr sz="2200" kern="1200">
                <a:solidFill>
                  <a:schemeClr val="tx1"/>
                </a:solidFill>
                <a:latin typeface="Arial" pitchFamily="34" charset="0"/>
                <a:ea typeface="+mn-ea"/>
                <a:cs typeface="Arial" pitchFamily="34" charset="0"/>
              </a:defRPr>
            </a:lvl2pPr>
            <a:lvl3pPr marL="1000125" indent="-284163" algn="l" defTabSz="914400" rtl="0" eaLnBrk="1" fontAlgn="base" latinLnBrk="0" hangingPunct="1">
              <a:lnSpc>
                <a:spcPct val="97000"/>
              </a:lnSpc>
              <a:spcBef>
                <a:spcPct val="39000"/>
              </a:spcBef>
              <a:spcAft>
                <a:spcPct val="0"/>
              </a:spcAft>
              <a:buChar char="-"/>
              <a:defRPr sz="2200" kern="1200">
                <a:solidFill>
                  <a:schemeClr val="tx1"/>
                </a:solidFill>
                <a:latin typeface="Arial" pitchFamily="34" charset="0"/>
                <a:ea typeface="+mn-ea"/>
                <a:cs typeface="Arial" pitchFamily="34" charset="0"/>
              </a:defRPr>
            </a:lvl3pPr>
            <a:lvl4pPr marL="1468438" indent="-285750" algn="l" defTabSz="914400" rtl="0" eaLnBrk="1" fontAlgn="base" latinLnBrk="0" hangingPunct="1">
              <a:lnSpc>
                <a:spcPct val="97000"/>
              </a:lnSpc>
              <a:spcBef>
                <a:spcPct val="39000"/>
              </a:spcBef>
              <a:spcAft>
                <a:spcPct val="0"/>
              </a:spcAft>
              <a:buSzPct val="60000"/>
              <a:buFont typeface="Wingdings" pitchFamily="2" charset="2"/>
              <a:buChar char="§"/>
              <a:defRPr sz="2200" kern="1200">
                <a:solidFill>
                  <a:schemeClr val="tx1"/>
                </a:solidFill>
                <a:latin typeface="Arial" pitchFamily="34" charset="0"/>
                <a:ea typeface="+mn-ea"/>
                <a:cs typeface="Arial" pitchFamily="34" charset="0"/>
              </a:defRPr>
            </a:lvl4pPr>
            <a:lvl5pPr marL="1879600" indent="-228600" algn="l" defTabSz="914400" rtl="0" eaLnBrk="1" fontAlgn="base" latinLnBrk="0" hangingPunct="1">
              <a:spcBef>
                <a:spcPct val="20000"/>
              </a:spcBef>
              <a:spcAft>
                <a:spcPct val="0"/>
              </a:spcAft>
              <a:buSzPct val="60000"/>
              <a:buFont typeface="Wingdings" pitchFamily="2" charset="2"/>
              <a:buChar char="Ø"/>
              <a:defRPr sz="2200" kern="1200">
                <a:solidFill>
                  <a:schemeClr val="tx1"/>
                </a:solidFill>
                <a:latin typeface="Arial" pitchFamily="34" charset="0"/>
                <a:ea typeface="+mn-ea"/>
                <a:cs typeface="Arial" pitchFamily="34" charset="0"/>
              </a:defRPr>
            </a:lvl5pPr>
            <a:lvl6pPr marL="23368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6pPr>
            <a:lvl7pPr marL="27940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7pPr>
            <a:lvl8pPr marL="32512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8pPr>
            <a:lvl9pPr marL="3708400" indent="-228600" algn="l" defTabSz="914400" rtl="0" eaLnBrk="1" fontAlgn="base" latinLnBrk="0" hangingPunct="1">
              <a:spcBef>
                <a:spcPct val="20000"/>
              </a:spcBef>
              <a:spcAft>
                <a:spcPct val="0"/>
              </a:spcAft>
              <a:buChar char="-"/>
              <a:defRPr sz="1600" kern="1200">
                <a:solidFill>
                  <a:srgbClr val="000099"/>
                </a:solidFill>
                <a:latin typeface="+mn-lt"/>
                <a:ea typeface="+mn-ea"/>
                <a:cs typeface="+mn-cs"/>
              </a:defRPr>
            </a:lvl9pPr>
          </a:lstStyle>
          <a:p>
            <a:pPr marL="0" indent="0">
              <a:buNone/>
            </a:pPr>
            <a:r>
              <a:rPr lang="en-US" sz="1200" dirty="0"/>
              <a:t>Explore efficient techniques for string processing and pattern matching.</a:t>
            </a:r>
            <a:endParaRPr lang="en-AU" sz="1200" kern="0" dirty="0"/>
          </a:p>
        </p:txBody>
      </p:sp>
    </p:spTree>
    <p:extLst>
      <p:ext uri="{BB962C8B-B14F-4D97-AF65-F5344CB8AC3E}">
        <p14:creationId xmlns:p14="http://schemas.microsoft.com/office/powerpoint/2010/main" val="340395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356400" y="260648"/>
            <a:ext cx="6787368" cy="546942"/>
          </a:xfrm>
        </p:spPr>
        <p:txBody>
          <a:bodyPr rtlCol="0">
            <a:normAutofit/>
          </a:bodyPr>
          <a:lstStyle/>
          <a:p>
            <a:pPr eaLnBrk="1" fontAlgn="auto" hangingPunct="1">
              <a:spcAft>
                <a:spcPts val="0"/>
              </a:spcAft>
              <a:defRPr/>
            </a:pPr>
            <a:r>
              <a:rPr lang="en-US" dirty="0">
                <a:ea typeface="+mj-ea"/>
                <a:cs typeface="+mj-cs"/>
              </a:rPr>
              <a:t>Shift table</a:t>
            </a:r>
          </a:p>
        </p:txBody>
      </p:sp>
      <p:sp>
        <p:nvSpPr>
          <p:cNvPr id="31746" name="Rectangle 3"/>
          <p:cNvSpPr>
            <a:spLocks noGrp="1" noChangeArrowheads="1"/>
          </p:cNvSpPr>
          <p:nvPr>
            <p:ph idx="1"/>
          </p:nvPr>
        </p:nvSpPr>
        <p:spPr>
          <a:xfrm>
            <a:off x="457200" y="1066800"/>
            <a:ext cx="8610600" cy="5257800"/>
          </a:xfrm>
        </p:spPr>
        <p:txBody>
          <a:bodyPr/>
          <a:lstStyle/>
          <a:p>
            <a:pPr eaLnBrk="1" hangingPunct="1">
              <a:lnSpc>
                <a:spcPct val="80000"/>
              </a:lnSpc>
            </a:pPr>
            <a:r>
              <a:rPr lang="en-US" dirty="0">
                <a:latin typeface="Calibri" charset="0"/>
              </a:rPr>
              <a:t>Shift sizes can be </a:t>
            </a:r>
            <a:r>
              <a:rPr lang="en-US" dirty="0" err="1">
                <a:latin typeface="Calibri" charset="0"/>
              </a:rPr>
              <a:t>precomputed</a:t>
            </a:r>
            <a:r>
              <a:rPr lang="en-US" dirty="0">
                <a:latin typeface="Calibri" charset="0"/>
              </a:rPr>
              <a:t> by the formula</a:t>
            </a:r>
          </a:p>
          <a:p>
            <a:pPr lvl="1">
              <a:lnSpc>
                <a:spcPct val="80000"/>
              </a:lnSpc>
            </a:pPr>
            <a:r>
              <a:rPr lang="en-US" dirty="0">
                <a:latin typeface="Calibri" charset="0"/>
              </a:rPr>
              <a:t>distance from </a:t>
            </a:r>
            <a:r>
              <a:rPr lang="en-US" b="1" i="1" u="sng" dirty="0">
                <a:solidFill>
                  <a:srgbClr val="FF0000"/>
                </a:solidFill>
                <a:latin typeface="Calibri" charset="0"/>
              </a:rPr>
              <a:t>c</a:t>
            </a:r>
            <a:r>
              <a:rPr lang="ja-JP" altLang="en-US" b="1" u="sng" dirty="0">
                <a:solidFill>
                  <a:srgbClr val="FF0000"/>
                </a:solidFill>
                <a:latin typeface="Calibri" charset="0"/>
              </a:rPr>
              <a:t>’</a:t>
            </a:r>
            <a:r>
              <a:rPr lang="en-US" altLang="ja-JP" b="1" u="sng" dirty="0">
                <a:solidFill>
                  <a:srgbClr val="FF0000"/>
                </a:solidFill>
                <a:latin typeface="Calibri" charset="0"/>
              </a:rPr>
              <a:t>s rightmost occurrence in pattern among its first </a:t>
            </a:r>
            <a:r>
              <a:rPr lang="en-US" altLang="ja-JP" b="1" i="1" u="sng" dirty="0">
                <a:solidFill>
                  <a:srgbClr val="FF0000"/>
                </a:solidFill>
                <a:latin typeface="Calibri" charset="0"/>
              </a:rPr>
              <a:t>m-</a:t>
            </a:r>
            <a:r>
              <a:rPr lang="en-US" altLang="ja-JP" b="1" u="sng" dirty="0">
                <a:solidFill>
                  <a:srgbClr val="FF0000"/>
                </a:solidFill>
                <a:latin typeface="Calibri" charset="0"/>
              </a:rPr>
              <a:t>1 characters</a:t>
            </a:r>
            <a:r>
              <a:rPr lang="en-US" altLang="ja-JP" dirty="0">
                <a:latin typeface="Calibri" charset="0"/>
              </a:rPr>
              <a:t> to its </a:t>
            </a:r>
            <a:r>
              <a:rPr lang="en-US" altLang="ja-JP" b="1" u="sng" dirty="0">
                <a:solidFill>
                  <a:srgbClr val="7030A0"/>
                </a:solidFill>
                <a:latin typeface="Calibri" charset="0"/>
              </a:rPr>
              <a:t>right end</a:t>
            </a:r>
          </a:p>
          <a:p>
            <a:pPr lvl="1">
              <a:lnSpc>
                <a:spcPct val="80000"/>
              </a:lnSpc>
            </a:pPr>
            <a:r>
              <a:rPr lang="en-US" i="1" dirty="0">
                <a:latin typeface="Calibri" charset="0"/>
              </a:rPr>
              <a:t>t</a:t>
            </a:r>
            <a:r>
              <a:rPr lang="en-US" dirty="0">
                <a:latin typeface="Calibri" charset="0"/>
              </a:rPr>
              <a:t>(</a:t>
            </a:r>
            <a:r>
              <a:rPr lang="en-US" i="1" dirty="0">
                <a:latin typeface="Calibri" charset="0"/>
              </a:rPr>
              <a:t>c</a:t>
            </a:r>
            <a:r>
              <a:rPr lang="en-US" dirty="0">
                <a:latin typeface="Calibri" charset="0"/>
              </a:rPr>
              <a:t>) =   pattern</a:t>
            </a:r>
            <a:r>
              <a:rPr lang="ja-JP" altLang="en-US" dirty="0">
                <a:latin typeface="Calibri" charset="0"/>
              </a:rPr>
              <a:t>’</a:t>
            </a:r>
            <a:r>
              <a:rPr lang="en-US" altLang="ja-JP" dirty="0">
                <a:latin typeface="Calibri" charset="0"/>
              </a:rPr>
              <a:t>s length </a:t>
            </a:r>
            <a:r>
              <a:rPr lang="en-US" altLang="ja-JP" i="1" dirty="0">
                <a:latin typeface="Calibri" charset="0"/>
              </a:rPr>
              <a:t>m</a:t>
            </a:r>
            <a:r>
              <a:rPr lang="en-US" altLang="ja-JP" dirty="0">
                <a:latin typeface="Calibri" charset="0"/>
              </a:rPr>
              <a:t>, otherwise</a:t>
            </a:r>
          </a:p>
          <a:p>
            <a:pPr>
              <a:lnSpc>
                <a:spcPct val="80000"/>
              </a:lnSpc>
            </a:pPr>
            <a:r>
              <a:rPr lang="en-US" dirty="0">
                <a:latin typeface="Calibri" charset="0"/>
              </a:rPr>
              <a:t>by scanning pattern before search begins and stored in a table called </a:t>
            </a:r>
            <a:r>
              <a:rPr lang="en-US" i="1" dirty="0">
                <a:latin typeface="Calibri" charset="0"/>
              </a:rPr>
              <a:t>shift table</a:t>
            </a:r>
            <a:br>
              <a:rPr lang="en-US" i="1" u="sng" dirty="0">
                <a:latin typeface="Calibri" charset="0"/>
              </a:rPr>
            </a:br>
            <a:endParaRPr lang="en-US" dirty="0">
              <a:latin typeface="Calibri" charset="0"/>
            </a:endParaRPr>
          </a:p>
          <a:p>
            <a:pPr eaLnBrk="1" hangingPunct="1">
              <a:lnSpc>
                <a:spcPct val="80000"/>
              </a:lnSpc>
            </a:pPr>
            <a:r>
              <a:rPr lang="en-US" dirty="0">
                <a:latin typeface="Calibri" charset="0"/>
              </a:rPr>
              <a:t>Shift table is indexed by text and pattern alphabet </a:t>
            </a:r>
            <a:br>
              <a:rPr lang="en-US" dirty="0">
                <a:latin typeface="Calibri" charset="0"/>
              </a:rPr>
            </a:br>
            <a:r>
              <a:rPr lang="en-US" dirty="0" err="1">
                <a:latin typeface="Calibri" charset="0"/>
              </a:rPr>
              <a:t>Eg</a:t>
            </a:r>
            <a:r>
              <a:rPr lang="en-US" dirty="0">
                <a:latin typeface="Calibri" charset="0"/>
              </a:rPr>
              <a:t>, for </a:t>
            </a:r>
            <a:r>
              <a:rPr lang="en-US" b="1" dirty="0">
                <a:solidFill>
                  <a:srgbClr val="FF0000"/>
                </a:solidFill>
                <a:latin typeface="Courier New" charset="0"/>
              </a:rPr>
              <a:t>BAOBA</a:t>
            </a:r>
            <a:r>
              <a:rPr lang="en-US" b="1" dirty="0">
                <a:solidFill>
                  <a:srgbClr val="7030A0"/>
                </a:solidFill>
                <a:latin typeface="Courier New" charset="0"/>
              </a:rPr>
              <a:t>B</a:t>
            </a:r>
            <a:r>
              <a:rPr lang="en-US" dirty="0">
                <a:latin typeface="Courier New" charset="0"/>
              </a:rPr>
              <a:t>:</a:t>
            </a:r>
            <a:endParaRPr lang="en-US" sz="2800" dirty="0">
              <a:latin typeface="Calibri" charset="0"/>
            </a:endParaRPr>
          </a:p>
          <a:p>
            <a:pPr eaLnBrk="1" hangingPunct="1">
              <a:lnSpc>
                <a:spcPct val="80000"/>
              </a:lnSpc>
            </a:pPr>
            <a:endParaRPr lang="en-US" sz="2800" dirty="0">
              <a:latin typeface="Calibri" charset="0"/>
            </a:endParaRPr>
          </a:p>
          <a:p>
            <a:pPr eaLnBrk="1" hangingPunct="1">
              <a:lnSpc>
                <a:spcPct val="80000"/>
              </a:lnSpc>
              <a:buFont typeface="Monotype Sorts" charset="0"/>
              <a:buNone/>
            </a:pPr>
            <a:endParaRPr lang="en-US" dirty="0">
              <a:latin typeface="Calibri" charset="0"/>
              <a:cs typeface="Times New Roman" charset="0"/>
            </a:endParaRPr>
          </a:p>
          <a:p>
            <a:pPr eaLnBrk="1" hangingPunct="1">
              <a:lnSpc>
                <a:spcPct val="80000"/>
              </a:lnSpc>
            </a:pPr>
            <a:endParaRPr lang="en-US" dirty="0">
              <a:latin typeface="Calibri" charset="0"/>
            </a:endParaRPr>
          </a:p>
        </p:txBody>
      </p:sp>
      <p:sp>
        <p:nvSpPr>
          <p:cNvPr id="31747" name="Text Box 4"/>
          <p:cNvSpPr txBox="1">
            <a:spLocks noChangeArrowheads="1"/>
          </p:cNvSpPr>
          <p:nvPr/>
        </p:nvSpPr>
        <p:spPr bwMode="auto">
          <a:xfrm>
            <a:off x="5165725" y="5448300"/>
            <a:ext cx="184150"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n-US" sz="1800"/>
          </a:p>
        </p:txBody>
      </p:sp>
      <p:grpSp>
        <p:nvGrpSpPr>
          <p:cNvPr id="31748" name="Group 5"/>
          <p:cNvGrpSpPr>
            <a:grpSpLocks/>
          </p:cNvGrpSpPr>
          <p:nvPr/>
        </p:nvGrpSpPr>
        <p:grpSpPr bwMode="auto">
          <a:xfrm>
            <a:off x="827584" y="4653136"/>
            <a:ext cx="8001000" cy="1371600"/>
            <a:chOff x="720" y="1824"/>
            <a:chExt cx="5040" cy="672"/>
          </a:xfrm>
        </p:grpSpPr>
        <p:sp>
          <p:nvSpPr>
            <p:cNvPr id="31749" name="Rectangle 6"/>
            <p:cNvSpPr>
              <a:spLocks noChangeArrowheads="1"/>
            </p:cNvSpPr>
            <p:nvPr/>
          </p:nvSpPr>
          <p:spPr bwMode="auto">
            <a:xfrm>
              <a:off x="720" y="1824"/>
              <a:ext cx="5040" cy="336"/>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sz="2000" b="1" dirty="0">
                  <a:solidFill>
                    <a:srgbClr val="FF0000"/>
                  </a:solidFill>
                  <a:latin typeface="Courier New" charset="0"/>
                </a:rPr>
                <a:t>A B </a:t>
              </a:r>
              <a:r>
                <a:rPr lang="en-US" sz="2000" b="1" dirty="0">
                  <a:solidFill>
                    <a:schemeClr val="bg2"/>
                  </a:solidFill>
                  <a:latin typeface="Courier New" charset="0"/>
                </a:rPr>
                <a:t>C D E F G H I J K L M N </a:t>
              </a:r>
              <a:r>
                <a:rPr lang="en-US" sz="2000" b="1" dirty="0">
                  <a:solidFill>
                    <a:srgbClr val="FF0000"/>
                  </a:solidFill>
                  <a:latin typeface="Courier New" charset="0"/>
                </a:rPr>
                <a:t>O</a:t>
              </a:r>
              <a:r>
                <a:rPr lang="en-US" sz="2000" b="1" dirty="0">
                  <a:solidFill>
                    <a:schemeClr val="bg2"/>
                  </a:solidFill>
                  <a:latin typeface="Courier New" charset="0"/>
                </a:rPr>
                <a:t> P Q R S T U V W X Y Z</a:t>
              </a:r>
            </a:p>
          </p:txBody>
        </p:sp>
        <p:sp>
          <p:nvSpPr>
            <p:cNvPr id="31750" name="Rectangle 7"/>
            <p:cNvSpPr>
              <a:spLocks noChangeArrowheads="1"/>
            </p:cNvSpPr>
            <p:nvPr/>
          </p:nvSpPr>
          <p:spPr bwMode="auto">
            <a:xfrm>
              <a:off x="720" y="2160"/>
              <a:ext cx="5040" cy="336"/>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sz="2000" b="1" dirty="0">
                  <a:solidFill>
                    <a:srgbClr val="FF0000"/>
                  </a:solidFill>
                  <a:latin typeface="Courier New" charset="0"/>
                </a:rPr>
                <a:t>1 2</a:t>
              </a:r>
              <a:r>
                <a:rPr lang="en-US" sz="2000" b="1" dirty="0">
                  <a:solidFill>
                    <a:schemeClr val="bg2"/>
                  </a:solidFill>
                  <a:latin typeface="Courier New" charset="0"/>
                </a:rPr>
                <a:t> 6 6 6 6 6 6 6 6 6 6 6 6 </a:t>
              </a:r>
              <a:r>
                <a:rPr lang="en-US" sz="2000" b="1" dirty="0">
                  <a:solidFill>
                    <a:srgbClr val="FF0000"/>
                  </a:solidFill>
                  <a:latin typeface="Courier New" charset="0"/>
                </a:rPr>
                <a:t>3</a:t>
              </a:r>
              <a:r>
                <a:rPr lang="en-US" sz="2000" b="1" dirty="0">
                  <a:solidFill>
                    <a:schemeClr val="bg2"/>
                  </a:solidFill>
                  <a:latin typeface="Courier New" charset="0"/>
                </a:rPr>
                <a:t> 6 6 6 6 6 6 6 6 6 6 6</a:t>
              </a:r>
              <a:endParaRPr lang="en-US" sz="4000" dirty="0"/>
            </a:p>
          </p:txBody>
        </p:sp>
        <p:sp>
          <p:nvSpPr>
            <p:cNvPr id="31751" name="Line 8"/>
            <p:cNvSpPr>
              <a:spLocks noChangeShapeType="1"/>
            </p:cNvSpPr>
            <p:nvPr/>
          </p:nvSpPr>
          <p:spPr bwMode="auto">
            <a:xfrm>
              <a:off x="93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2" name="Line 9"/>
            <p:cNvSpPr>
              <a:spLocks noChangeShapeType="1"/>
            </p:cNvSpPr>
            <p:nvPr/>
          </p:nvSpPr>
          <p:spPr bwMode="auto">
            <a:xfrm>
              <a:off x="285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3" name="Line 10"/>
            <p:cNvSpPr>
              <a:spLocks noChangeShapeType="1"/>
            </p:cNvSpPr>
            <p:nvPr/>
          </p:nvSpPr>
          <p:spPr bwMode="auto">
            <a:xfrm>
              <a:off x="304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4" name="Line 11"/>
            <p:cNvSpPr>
              <a:spLocks noChangeShapeType="1"/>
            </p:cNvSpPr>
            <p:nvPr/>
          </p:nvSpPr>
          <p:spPr bwMode="auto">
            <a:xfrm>
              <a:off x="343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5" name="Line 12"/>
            <p:cNvSpPr>
              <a:spLocks noChangeShapeType="1"/>
            </p:cNvSpPr>
            <p:nvPr/>
          </p:nvSpPr>
          <p:spPr bwMode="auto">
            <a:xfrm>
              <a:off x="362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6" name="Line 13"/>
            <p:cNvSpPr>
              <a:spLocks noChangeShapeType="1"/>
            </p:cNvSpPr>
            <p:nvPr/>
          </p:nvSpPr>
          <p:spPr bwMode="auto">
            <a:xfrm>
              <a:off x="381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7" name="Line 14"/>
            <p:cNvSpPr>
              <a:spLocks noChangeShapeType="1"/>
            </p:cNvSpPr>
            <p:nvPr/>
          </p:nvSpPr>
          <p:spPr bwMode="auto">
            <a:xfrm>
              <a:off x="400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8" name="Line 15"/>
            <p:cNvSpPr>
              <a:spLocks noChangeShapeType="1"/>
            </p:cNvSpPr>
            <p:nvPr/>
          </p:nvSpPr>
          <p:spPr bwMode="auto">
            <a:xfrm>
              <a:off x="420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59" name="Line 16"/>
            <p:cNvSpPr>
              <a:spLocks noChangeShapeType="1"/>
            </p:cNvSpPr>
            <p:nvPr/>
          </p:nvSpPr>
          <p:spPr bwMode="auto">
            <a:xfrm>
              <a:off x="439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0" name="Line 17"/>
            <p:cNvSpPr>
              <a:spLocks noChangeShapeType="1"/>
            </p:cNvSpPr>
            <p:nvPr/>
          </p:nvSpPr>
          <p:spPr bwMode="auto">
            <a:xfrm>
              <a:off x="458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1" name="Line 18"/>
            <p:cNvSpPr>
              <a:spLocks noChangeShapeType="1"/>
            </p:cNvSpPr>
            <p:nvPr/>
          </p:nvSpPr>
          <p:spPr bwMode="auto">
            <a:xfrm>
              <a:off x="477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2" name="Line 19"/>
            <p:cNvSpPr>
              <a:spLocks noChangeShapeType="1"/>
            </p:cNvSpPr>
            <p:nvPr/>
          </p:nvSpPr>
          <p:spPr bwMode="auto">
            <a:xfrm>
              <a:off x="496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3" name="Line 20"/>
            <p:cNvSpPr>
              <a:spLocks noChangeShapeType="1"/>
            </p:cNvSpPr>
            <p:nvPr/>
          </p:nvSpPr>
          <p:spPr bwMode="auto">
            <a:xfrm>
              <a:off x="516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4" name="Line 21"/>
            <p:cNvSpPr>
              <a:spLocks noChangeShapeType="1"/>
            </p:cNvSpPr>
            <p:nvPr/>
          </p:nvSpPr>
          <p:spPr bwMode="auto">
            <a:xfrm>
              <a:off x="535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5" name="Line 22"/>
            <p:cNvSpPr>
              <a:spLocks noChangeShapeType="1"/>
            </p:cNvSpPr>
            <p:nvPr/>
          </p:nvSpPr>
          <p:spPr bwMode="auto">
            <a:xfrm>
              <a:off x="554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6" name="Line 23"/>
            <p:cNvSpPr>
              <a:spLocks noChangeShapeType="1"/>
            </p:cNvSpPr>
            <p:nvPr/>
          </p:nvSpPr>
          <p:spPr bwMode="auto">
            <a:xfrm>
              <a:off x="266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7" name="Line 24"/>
            <p:cNvSpPr>
              <a:spLocks noChangeShapeType="1"/>
            </p:cNvSpPr>
            <p:nvPr/>
          </p:nvSpPr>
          <p:spPr bwMode="auto">
            <a:xfrm>
              <a:off x="247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8" name="Line 25"/>
            <p:cNvSpPr>
              <a:spLocks noChangeShapeType="1"/>
            </p:cNvSpPr>
            <p:nvPr/>
          </p:nvSpPr>
          <p:spPr bwMode="auto">
            <a:xfrm>
              <a:off x="228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69" name="Line 26"/>
            <p:cNvSpPr>
              <a:spLocks noChangeShapeType="1"/>
            </p:cNvSpPr>
            <p:nvPr/>
          </p:nvSpPr>
          <p:spPr bwMode="auto">
            <a:xfrm>
              <a:off x="208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70" name="Line 27"/>
            <p:cNvSpPr>
              <a:spLocks noChangeShapeType="1"/>
            </p:cNvSpPr>
            <p:nvPr/>
          </p:nvSpPr>
          <p:spPr bwMode="auto">
            <a:xfrm>
              <a:off x="189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71" name="Line 28"/>
            <p:cNvSpPr>
              <a:spLocks noChangeShapeType="1"/>
            </p:cNvSpPr>
            <p:nvPr/>
          </p:nvSpPr>
          <p:spPr bwMode="auto">
            <a:xfrm>
              <a:off x="170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72" name="Line 29"/>
            <p:cNvSpPr>
              <a:spLocks noChangeShapeType="1"/>
            </p:cNvSpPr>
            <p:nvPr/>
          </p:nvSpPr>
          <p:spPr bwMode="auto">
            <a:xfrm>
              <a:off x="151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73" name="Line 30"/>
            <p:cNvSpPr>
              <a:spLocks noChangeShapeType="1"/>
            </p:cNvSpPr>
            <p:nvPr/>
          </p:nvSpPr>
          <p:spPr bwMode="auto">
            <a:xfrm>
              <a:off x="132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74" name="Line 31"/>
            <p:cNvSpPr>
              <a:spLocks noChangeShapeType="1"/>
            </p:cNvSpPr>
            <p:nvPr/>
          </p:nvSpPr>
          <p:spPr bwMode="auto">
            <a:xfrm>
              <a:off x="112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775" name="Line 32"/>
            <p:cNvSpPr>
              <a:spLocks noChangeShapeType="1"/>
            </p:cNvSpPr>
            <p:nvPr/>
          </p:nvSpPr>
          <p:spPr bwMode="auto">
            <a:xfrm>
              <a:off x="321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33" name="TextBox 32"/>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a:t>
            </a:r>
            <a:r>
              <a:rPr lang="en-US" sz="800" dirty="0" err="1"/>
              <a:t>Horspool’s</a:t>
            </a:r>
            <a:r>
              <a:rPr lang="en-US" sz="800" dirty="0"/>
              <a:t>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descr="7_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4744"/>
            <a:ext cx="8172450" cy="291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9235" name="Rectangle 3"/>
          <p:cNvSpPr>
            <a:spLocks noChangeArrowheads="1"/>
          </p:cNvSpPr>
          <p:nvPr/>
        </p:nvSpPr>
        <p:spPr bwMode="auto">
          <a:xfrm>
            <a:off x="533400" y="152400"/>
            <a:ext cx="8610600" cy="685800"/>
          </a:xfrm>
          <a:prstGeom prst="rect">
            <a:avLst/>
          </a:prstGeom>
          <a:noFill/>
          <a:ln w="9525">
            <a:noFill/>
            <a:miter lim="800000"/>
            <a:headEnd/>
            <a:tailEnd/>
          </a:ln>
        </p:spPr>
        <p:txBody>
          <a:bodyPr anchor="b"/>
          <a:lstStyle/>
          <a:p>
            <a:pPr>
              <a:defRPr/>
            </a:pPr>
            <a:r>
              <a:rPr lang="en-US" sz="4400" dirty="0">
                <a:solidFill>
                  <a:srgbClr val="7F7F7F"/>
                </a:solidFill>
                <a:latin typeface="+mj-lt"/>
                <a:ea typeface="+mj-ea"/>
                <a:cs typeface="+mj-cs"/>
              </a:rPr>
              <a:t>Shift table</a:t>
            </a:r>
          </a:p>
        </p:txBody>
      </p:sp>
      <p:sp>
        <p:nvSpPr>
          <p:cNvPr id="4" name="TextBox 3"/>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a:t>
            </a:r>
            <a:r>
              <a:rPr lang="en-US" sz="800" dirty="0" err="1"/>
              <a:t>Horspool’s</a:t>
            </a:r>
            <a:r>
              <a:rPr lang="en-US" sz="800" dirty="0"/>
              <a:t> Algorithm</a:t>
            </a:r>
          </a:p>
        </p:txBody>
      </p:sp>
      <p:sp>
        <p:nvSpPr>
          <p:cNvPr id="2" name="Rectangle 1">
            <a:extLst>
              <a:ext uri="{FF2B5EF4-FFF2-40B4-BE49-F238E27FC236}">
                <a16:creationId xmlns:a16="http://schemas.microsoft.com/office/drawing/2014/main" id="{DAADE083-13DF-4580-8CD4-46C44D524319}"/>
              </a:ext>
            </a:extLst>
          </p:cNvPr>
          <p:cNvSpPr/>
          <p:nvPr/>
        </p:nvSpPr>
        <p:spPr bwMode="auto">
          <a:xfrm>
            <a:off x="899592" y="3212976"/>
            <a:ext cx="5472608" cy="360040"/>
          </a:xfrm>
          <a:prstGeom prst="rect">
            <a:avLst/>
          </a:prstGeom>
          <a:noFill/>
          <a:ln w="25400" cap="flat" cmpd="sng" algn="ctr">
            <a:solidFill>
              <a:srgbClr val="FF0000"/>
            </a:solidFill>
            <a:prstDash val="dash"/>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50C9D832-D546-4688-907B-7022FF5DCD94}"/>
              </a:ext>
            </a:extLst>
          </p:cNvPr>
          <p:cNvCxnSpPr/>
          <p:nvPr/>
        </p:nvCxnSpPr>
        <p:spPr bwMode="auto">
          <a:xfrm>
            <a:off x="4334644" y="3573016"/>
            <a:ext cx="1008112" cy="576064"/>
          </a:xfrm>
          <a:prstGeom prst="straightConnector1">
            <a:avLst/>
          </a:prstGeom>
          <a:noFill/>
          <a:ln w="38100" cap="flat" cmpd="sng" algn="ctr">
            <a:solidFill>
              <a:srgbClr val="FF0000"/>
            </a:solidFill>
            <a:prstDash val="solid"/>
            <a:round/>
            <a:headEnd type="triangle" w="lg" len="sm"/>
            <a:tailEnd type="none"/>
          </a:ln>
          <a:effectLst/>
        </p:spPr>
      </p:cxnSp>
      <p:sp>
        <p:nvSpPr>
          <p:cNvPr id="3" name="TextBox 2">
            <a:extLst>
              <a:ext uri="{FF2B5EF4-FFF2-40B4-BE49-F238E27FC236}">
                <a16:creationId xmlns:a16="http://schemas.microsoft.com/office/drawing/2014/main" id="{69FFF161-3393-4293-B42B-D49DC0EC6037}"/>
              </a:ext>
            </a:extLst>
          </p:cNvPr>
          <p:cNvSpPr txBox="1"/>
          <p:nvPr/>
        </p:nvSpPr>
        <p:spPr bwMode="auto">
          <a:xfrm>
            <a:off x="3851920" y="4167779"/>
            <a:ext cx="4716066" cy="4672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1400" kern="0" dirty="0">
                <a:highlight>
                  <a:srgbClr val="FFFF00"/>
                </a:highlight>
                <a:latin typeface="Arial" pitchFamily="34" charset="0"/>
                <a:cs typeface="Arial" pitchFamily="34" charset="0"/>
              </a:rPr>
              <a:t>If there are more than one occurrence of the same char, Table entry will be updated by the rightmost occurrence.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1027"/>
          <p:cNvSpPr>
            <a:spLocks noGrp="1" noChangeArrowheads="1"/>
          </p:cNvSpPr>
          <p:nvPr>
            <p:ph idx="1"/>
          </p:nvPr>
        </p:nvSpPr>
        <p:spPr>
          <a:xfrm>
            <a:off x="356089" y="1154684"/>
            <a:ext cx="8516815" cy="5010620"/>
          </a:xfrm>
        </p:spPr>
        <p:txBody>
          <a:bodyPr rtlCol="0">
            <a:normAutofit/>
          </a:bodyPr>
          <a:lstStyle/>
          <a:p>
            <a:pPr eaLnBrk="1" fontAlgn="auto" hangingPunct="1">
              <a:spcAft>
                <a:spcPts val="0"/>
              </a:spcAft>
              <a:buFont typeface="Monotype Sorts" pitchFamily="2" charset="2"/>
              <a:buNone/>
              <a:defRPr/>
            </a:pPr>
            <a:endParaRPr lang="en-US" dirty="0">
              <a:latin typeface="Courier New" pitchFamily="49" charset="0"/>
              <a:ea typeface="+mn-ea"/>
              <a:cs typeface="+mn-cs"/>
            </a:endParaRPr>
          </a:p>
          <a:p>
            <a:pPr eaLnBrk="1" fontAlgn="auto" hangingPunct="1">
              <a:spcAft>
                <a:spcPts val="0"/>
              </a:spcAft>
              <a:buFont typeface="Monotype Sorts" pitchFamily="2" charset="2"/>
              <a:buNone/>
              <a:defRPr/>
            </a:pPr>
            <a:endParaRPr lang="en-US" dirty="0">
              <a:latin typeface="Courier New" pitchFamily="49" charset="0"/>
              <a:ea typeface="+mn-ea"/>
              <a:cs typeface="+mn-cs"/>
            </a:endParaRPr>
          </a:p>
          <a:p>
            <a:pPr eaLnBrk="1" fontAlgn="auto" hangingPunct="1">
              <a:spcAft>
                <a:spcPts val="0"/>
              </a:spcAft>
              <a:buFont typeface="Monotype Sorts" pitchFamily="2" charset="2"/>
              <a:buNone/>
              <a:defRPr/>
            </a:pPr>
            <a:endParaRPr lang="en-US" dirty="0">
              <a:latin typeface="Courier New" pitchFamily="49" charset="0"/>
              <a:ea typeface="+mn-ea"/>
              <a:cs typeface="+mn-cs"/>
            </a:endParaRPr>
          </a:p>
          <a:p>
            <a:pPr eaLnBrk="1" fontAlgn="auto" hangingPunct="1">
              <a:spcAft>
                <a:spcPts val="0"/>
              </a:spcAft>
              <a:buFont typeface="Monotype Sorts" pitchFamily="2" charset="2"/>
              <a:buNone/>
              <a:defRPr/>
            </a:pPr>
            <a:r>
              <a:rPr lang="en-US" dirty="0">
                <a:latin typeface="Courier New" pitchFamily="49" charset="0"/>
                <a:ea typeface="+mn-ea"/>
                <a:cs typeface="+mn-cs"/>
              </a:rPr>
              <a:t>BARD L</a:t>
            </a:r>
            <a:r>
              <a:rPr lang="en-US" b="1" dirty="0">
                <a:solidFill>
                  <a:srgbClr val="FF0000"/>
                </a:solidFill>
                <a:latin typeface="Courier New" pitchFamily="49" charset="0"/>
                <a:ea typeface="+mn-ea"/>
                <a:cs typeface="+mn-cs"/>
              </a:rPr>
              <a:t>O</a:t>
            </a:r>
            <a:r>
              <a:rPr lang="en-US" dirty="0">
                <a:latin typeface="Courier New" pitchFamily="49" charset="0"/>
                <a:ea typeface="+mn-ea"/>
                <a:cs typeface="+mn-cs"/>
              </a:rPr>
              <a:t>V</a:t>
            </a:r>
            <a:r>
              <a:rPr lang="en-US" b="1" dirty="0">
                <a:solidFill>
                  <a:srgbClr val="FF0000"/>
                </a:solidFill>
                <a:latin typeface="Courier New" pitchFamily="49" charset="0"/>
                <a:ea typeface="+mn-ea"/>
                <a:cs typeface="+mn-cs"/>
              </a:rPr>
              <a:t>E</a:t>
            </a:r>
            <a:r>
              <a:rPr lang="en-US" dirty="0">
                <a:latin typeface="Courier New" pitchFamily="49" charset="0"/>
                <a:ea typeface="+mn-ea"/>
                <a:cs typeface="+mn-cs"/>
              </a:rPr>
              <a:t>D BAN</a:t>
            </a:r>
            <a:r>
              <a:rPr lang="en-US" b="1" dirty="0">
                <a:solidFill>
                  <a:srgbClr val="FF0000"/>
                </a:solidFill>
                <a:latin typeface="Courier New" pitchFamily="49" charset="0"/>
                <a:ea typeface="+mn-ea"/>
                <a:cs typeface="+mn-cs"/>
              </a:rPr>
              <a:t>A</a:t>
            </a:r>
            <a:r>
              <a:rPr lang="en-US" dirty="0">
                <a:latin typeface="Courier New" pitchFamily="49" charset="0"/>
                <a:ea typeface="+mn-ea"/>
                <a:cs typeface="+mn-cs"/>
              </a:rPr>
              <a:t>NAS</a:t>
            </a:r>
          </a:p>
          <a:p>
            <a:pPr eaLnBrk="1" fontAlgn="auto" hangingPunct="1">
              <a:spcAft>
                <a:spcPts val="0"/>
              </a:spcAft>
              <a:buFont typeface="Monotype Sorts" pitchFamily="2" charset="2"/>
              <a:buNone/>
              <a:defRPr/>
            </a:pPr>
            <a:r>
              <a:rPr lang="en-US" dirty="0">
                <a:latin typeface="Courier New" pitchFamily="49" charset="0"/>
                <a:ea typeface="+mn-ea"/>
                <a:cs typeface="+mn-cs"/>
              </a:rPr>
              <a:t>BAOBA</a:t>
            </a:r>
            <a:r>
              <a:rPr lang="en-US" b="1" dirty="0">
                <a:solidFill>
                  <a:srgbClr val="00B050"/>
                </a:solidFill>
                <a:latin typeface="Courier New" pitchFamily="49" charset="0"/>
                <a:ea typeface="+mn-ea"/>
                <a:cs typeface="+mn-cs"/>
              </a:rPr>
              <a:t>B</a:t>
            </a:r>
          </a:p>
          <a:p>
            <a:pPr eaLnBrk="1" fontAlgn="auto" hangingPunct="1">
              <a:spcAft>
                <a:spcPts val="0"/>
              </a:spcAft>
              <a:buFont typeface="Monotype Sorts" pitchFamily="2" charset="2"/>
              <a:buNone/>
              <a:defRPr/>
            </a:pPr>
            <a:r>
              <a:rPr lang="en-US" dirty="0">
                <a:latin typeface="Courier New" pitchFamily="49" charset="0"/>
                <a:ea typeface="+mn-ea"/>
                <a:cs typeface="+mn-cs"/>
              </a:rPr>
              <a:t>      </a:t>
            </a:r>
            <a:r>
              <a:rPr lang="en-US" b="1" dirty="0">
                <a:solidFill>
                  <a:srgbClr val="00B050"/>
                </a:solidFill>
                <a:latin typeface="Courier New" pitchFamily="49" charset="0"/>
                <a:ea typeface="+mn-ea"/>
                <a:cs typeface="+mn-cs"/>
              </a:rPr>
              <a:t>B</a:t>
            </a:r>
            <a:r>
              <a:rPr lang="en-US" dirty="0">
                <a:latin typeface="Courier New" pitchFamily="49" charset="0"/>
                <a:ea typeface="+mn-ea"/>
                <a:cs typeface="+mn-cs"/>
              </a:rPr>
              <a:t>AOBAB</a:t>
            </a:r>
          </a:p>
          <a:p>
            <a:pPr eaLnBrk="1" fontAlgn="auto" hangingPunct="1">
              <a:spcAft>
                <a:spcPts val="0"/>
              </a:spcAft>
              <a:buFont typeface="Monotype Sorts" pitchFamily="2" charset="2"/>
              <a:buNone/>
              <a:defRPr/>
            </a:pPr>
            <a:r>
              <a:rPr lang="en-US" dirty="0">
                <a:latin typeface="Courier New" pitchFamily="49" charset="0"/>
                <a:ea typeface="+mn-ea"/>
                <a:cs typeface="+mn-cs"/>
              </a:rPr>
              <a:t>        </a:t>
            </a:r>
            <a:r>
              <a:rPr lang="en-US" b="1" dirty="0">
                <a:solidFill>
                  <a:srgbClr val="00B050"/>
                </a:solidFill>
                <a:latin typeface="Courier New" pitchFamily="49" charset="0"/>
                <a:ea typeface="+mn-ea"/>
                <a:cs typeface="+mn-cs"/>
              </a:rPr>
              <a:t>B</a:t>
            </a:r>
            <a:r>
              <a:rPr lang="en-US" dirty="0">
                <a:latin typeface="Courier New" pitchFamily="49" charset="0"/>
                <a:ea typeface="+mn-ea"/>
                <a:cs typeface="+mn-cs"/>
              </a:rPr>
              <a:t>AOBAB</a:t>
            </a:r>
          </a:p>
          <a:p>
            <a:pPr eaLnBrk="1" fontAlgn="auto" hangingPunct="1">
              <a:spcAft>
                <a:spcPts val="0"/>
              </a:spcAft>
              <a:buFont typeface="Monotype Sorts" pitchFamily="2" charset="2"/>
              <a:buNone/>
              <a:defRPr/>
            </a:pPr>
            <a:r>
              <a:rPr lang="en-US" dirty="0">
                <a:latin typeface="Courier New" pitchFamily="49" charset="0"/>
                <a:ea typeface="+mn-ea"/>
                <a:cs typeface="+mn-cs"/>
              </a:rPr>
              <a:t>			    </a:t>
            </a:r>
            <a:r>
              <a:rPr lang="en-US" b="1" dirty="0">
                <a:solidFill>
                  <a:srgbClr val="00B050"/>
                </a:solidFill>
                <a:latin typeface="Courier New" pitchFamily="49" charset="0"/>
                <a:ea typeface="+mn-ea"/>
                <a:cs typeface="+mn-cs"/>
              </a:rPr>
              <a:t>B</a:t>
            </a:r>
            <a:r>
              <a:rPr lang="en-US" dirty="0">
                <a:latin typeface="Courier New" pitchFamily="49" charset="0"/>
                <a:ea typeface="+mn-ea"/>
                <a:cs typeface="+mn-cs"/>
              </a:rPr>
              <a:t>AOBAB </a:t>
            </a:r>
            <a:r>
              <a:rPr lang="en-US" dirty="0">
                <a:ea typeface="+mn-ea"/>
                <a:cs typeface="+mn-cs"/>
              </a:rPr>
              <a:t>(unsuccessful search)</a:t>
            </a:r>
          </a:p>
        </p:txBody>
      </p:sp>
      <p:cxnSp>
        <p:nvCxnSpPr>
          <p:cNvPr id="44" name="Straight Arrow Connector 43">
            <a:extLst>
              <a:ext uri="{FF2B5EF4-FFF2-40B4-BE49-F238E27FC236}">
                <a16:creationId xmlns:a16="http://schemas.microsoft.com/office/drawing/2014/main" id="{28FC287F-7BE6-4299-B766-FFA5248AE523}"/>
              </a:ext>
            </a:extLst>
          </p:cNvPr>
          <p:cNvCxnSpPr>
            <a:cxnSpLocks/>
          </p:cNvCxnSpPr>
          <p:nvPr/>
        </p:nvCxnSpPr>
        <p:spPr bwMode="auto">
          <a:xfrm>
            <a:off x="2915816" y="2924944"/>
            <a:ext cx="0" cy="1368152"/>
          </a:xfrm>
          <a:prstGeom prst="straightConnector1">
            <a:avLst/>
          </a:prstGeom>
          <a:noFill/>
          <a:ln w="25400" cap="flat" cmpd="sng" algn="ctr">
            <a:solidFill>
              <a:srgbClr val="FF0000"/>
            </a:solidFill>
            <a:prstDash val="solid"/>
            <a:round/>
            <a:headEnd type="triangle" w="med" len="sm"/>
            <a:tailEnd type="triangle"/>
          </a:ln>
          <a:effectLst/>
        </p:spPr>
      </p:cxnSp>
      <p:sp>
        <p:nvSpPr>
          <p:cNvPr id="34817" name="Rectangle 1026"/>
          <p:cNvSpPr>
            <a:spLocks noGrp="1" noChangeArrowheads="1"/>
          </p:cNvSpPr>
          <p:nvPr>
            <p:ph type="title"/>
          </p:nvPr>
        </p:nvSpPr>
        <p:spPr>
          <a:xfrm>
            <a:off x="107504" y="260648"/>
            <a:ext cx="7743992" cy="608497"/>
          </a:xfrm>
        </p:spPr>
        <p:txBody>
          <a:bodyPr/>
          <a:lstStyle/>
          <a:p>
            <a:pPr eaLnBrk="1" hangingPunct="1"/>
            <a:r>
              <a:rPr lang="en-US" sz="3600" dirty="0">
                <a:latin typeface="Calibri" charset="0"/>
              </a:rPr>
              <a:t>Example of </a:t>
            </a:r>
            <a:r>
              <a:rPr lang="en-US" sz="3600" dirty="0" err="1">
                <a:latin typeface="Calibri" charset="0"/>
              </a:rPr>
              <a:t>Horspool’</a:t>
            </a:r>
            <a:r>
              <a:rPr lang="en-US" altLang="ja-JP" sz="3600" dirty="0" err="1">
                <a:latin typeface="Calibri" charset="0"/>
              </a:rPr>
              <a:t>s</a:t>
            </a:r>
            <a:r>
              <a:rPr lang="en-US" altLang="ja-JP" sz="3600" dirty="0">
                <a:latin typeface="Calibri" charset="0"/>
              </a:rPr>
              <a:t> alg. application</a:t>
            </a:r>
            <a:endParaRPr lang="en-US" sz="3600" dirty="0">
              <a:latin typeface="Calibri" charset="0"/>
            </a:endParaRPr>
          </a:p>
        </p:txBody>
      </p:sp>
      <p:grpSp>
        <p:nvGrpSpPr>
          <p:cNvPr id="34819" name="Group 1098"/>
          <p:cNvGrpSpPr>
            <a:grpSpLocks/>
          </p:cNvGrpSpPr>
          <p:nvPr/>
        </p:nvGrpSpPr>
        <p:grpSpPr bwMode="auto">
          <a:xfrm>
            <a:off x="609600" y="1219200"/>
            <a:ext cx="8382000" cy="1371600"/>
            <a:chOff x="384" y="768"/>
            <a:chExt cx="5280" cy="864"/>
          </a:xfrm>
        </p:grpSpPr>
        <p:grpSp>
          <p:nvGrpSpPr>
            <p:cNvPr id="34820" name="Group 1097"/>
            <p:cNvGrpSpPr>
              <a:grpSpLocks/>
            </p:cNvGrpSpPr>
            <p:nvPr/>
          </p:nvGrpSpPr>
          <p:grpSpPr bwMode="auto">
            <a:xfrm>
              <a:off x="384" y="768"/>
              <a:ext cx="5232" cy="864"/>
              <a:chOff x="384" y="768"/>
              <a:chExt cx="5232" cy="864"/>
            </a:xfrm>
          </p:grpSpPr>
          <p:grpSp>
            <p:nvGrpSpPr>
              <p:cNvPr id="34824" name="Group 1056"/>
              <p:cNvGrpSpPr>
                <a:grpSpLocks/>
              </p:cNvGrpSpPr>
              <p:nvPr/>
            </p:nvGrpSpPr>
            <p:grpSpPr bwMode="auto">
              <a:xfrm>
                <a:off x="384" y="768"/>
                <a:ext cx="5040" cy="864"/>
                <a:chOff x="720" y="1824"/>
                <a:chExt cx="5040" cy="672"/>
              </a:xfrm>
            </p:grpSpPr>
            <p:sp>
              <p:nvSpPr>
                <p:cNvPr id="34826" name="Rectangle 1057"/>
                <p:cNvSpPr>
                  <a:spLocks noChangeArrowheads="1"/>
                </p:cNvSpPr>
                <p:nvPr/>
              </p:nvSpPr>
              <p:spPr bwMode="auto">
                <a:xfrm>
                  <a:off x="720" y="1824"/>
                  <a:ext cx="5040" cy="336"/>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sz="2000" b="1">
                      <a:solidFill>
                        <a:schemeClr val="bg2"/>
                      </a:solidFill>
                      <a:latin typeface="Courier New" charset="0"/>
                    </a:rPr>
                    <a:t>A B C D E F G H I J K L M N O P Q R S T U V W X Y Z</a:t>
                  </a:r>
                </a:p>
              </p:txBody>
            </p:sp>
            <p:sp>
              <p:nvSpPr>
                <p:cNvPr id="34827" name="Rectangle 1058"/>
                <p:cNvSpPr>
                  <a:spLocks noChangeArrowheads="1"/>
                </p:cNvSpPr>
                <p:nvPr/>
              </p:nvSpPr>
              <p:spPr bwMode="auto">
                <a:xfrm>
                  <a:off x="720" y="2160"/>
                  <a:ext cx="5040" cy="336"/>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sz="2000" b="1">
                      <a:solidFill>
                        <a:schemeClr val="bg2"/>
                      </a:solidFill>
                      <a:latin typeface="Courier New" charset="0"/>
                    </a:rPr>
                    <a:t>1 2 6 6 6 6 6 6 6 6 6 6 6 6 3 6 6 6 6 6 6 6 6 6 6 6</a:t>
                  </a:r>
                  <a:endParaRPr lang="en-US" sz="4000"/>
                </a:p>
              </p:txBody>
            </p:sp>
            <p:sp>
              <p:nvSpPr>
                <p:cNvPr id="34828" name="Line 1059"/>
                <p:cNvSpPr>
                  <a:spLocks noChangeShapeType="1"/>
                </p:cNvSpPr>
                <p:nvPr/>
              </p:nvSpPr>
              <p:spPr bwMode="auto">
                <a:xfrm>
                  <a:off x="93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29" name="Line 1060"/>
                <p:cNvSpPr>
                  <a:spLocks noChangeShapeType="1"/>
                </p:cNvSpPr>
                <p:nvPr/>
              </p:nvSpPr>
              <p:spPr bwMode="auto">
                <a:xfrm>
                  <a:off x="285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0" name="Line 1061"/>
                <p:cNvSpPr>
                  <a:spLocks noChangeShapeType="1"/>
                </p:cNvSpPr>
                <p:nvPr/>
              </p:nvSpPr>
              <p:spPr bwMode="auto">
                <a:xfrm>
                  <a:off x="304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1" name="Line 1062"/>
                <p:cNvSpPr>
                  <a:spLocks noChangeShapeType="1"/>
                </p:cNvSpPr>
                <p:nvPr/>
              </p:nvSpPr>
              <p:spPr bwMode="auto">
                <a:xfrm>
                  <a:off x="343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2" name="Line 1063"/>
                <p:cNvSpPr>
                  <a:spLocks noChangeShapeType="1"/>
                </p:cNvSpPr>
                <p:nvPr/>
              </p:nvSpPr>
              <p:spPr bwMode="auto">
                <a:xfrm>
                  <a:off x="362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3" name="Line 1064"/>
                <p:cNvSpPr>
                  <a:spLocks noChangeShapeType="1"/>
                </p:cNvSpPr>
                <p:nvPr/>
              </p:nvSpPr>
              <p:spPr bwMode="auto">
                <a:xfrm>
                  <a:off x="381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4" name="Line 1065"/>
                <p:cNvSpPr>
                  <a:spLocks noChangeShapeType="1"/>
                </p:cNvSpPr>
                <p:nvPr/>
              </p:nvSpPr>
              <p:spPr bwMode="auto">
                <a:xfrm>
                  <a:off x="400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5" name="Line 1066"/>
                <p:cNvSpPr>
                  <a:spLocks noChangeShapeType="1"/>
                </p:cNvSpPr>
                <p:nvPr/>
              </p:nvSpPr>
              <p:spPr bwMode="auto">
                <a:xfrm>
                  <a:off x="420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6" name="Line 1067"/>
                <p:cNvSpPr>
                  <a:spLocks noChangeShapeType="1"/>
                </p:cNvSpPr>
                <p:nvPr/>
              </p:nvSpPr>
              <p:spPr bwMode="auto">
                <a:xfrm>
                  <a:off x="439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7" name="Line 1068"/>
                <p:cNvSpPr>
                  <a:spLocks noChangeShapeType="1"/>
                </p:cNvSpPr>
                <p:nvPr/>
              </p:nvSpPr>
              <p:spPr bwMode="auto">
                <a:xfrm>
                  <a:off x="458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8" name="Line 1069"/>
                <p:cNvSpPr>
                  <a:spLocks noChangeShapeType="1"/>
                </p:cNvSpPr>
                <p:nvPr/>
              </p:nvSpPr>
              <p:spPr bwMode="auto">
                <a:xfrm>
                  <a:off x="477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39" name="Line 1070"/>
                <p:cNvSpPr>
                  <a:spLocks noChangeShapeType="1"/>
                </p:cNvSpPr>
                <p:nvPr/>
              </p:nvSpPr>
              <p:spPr bwMode="auto">
                <a:xfrm>
                  <a:off x="496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0" name="Line 1071"/>
                <p:cNvSpPr>
                  <a:spLocks noChangeShapeType="1"/>
                </p:cNvSpPr>
                <p:nvPr/>
              </p:nvSpPr>
              <p:spPr bwMode="auto">
                <a:xfrm>
                  <a:off x="516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1" name="Line 1072"/>
                <p:cNvSpPr>
                  <a:spLocks noChangeShapeType="1"/>
                </p:cNvSpPr>
                <p:nvPr/>
              </p:nvSpPr>
              <p:spPr bwMode="auto">
                <a:xfrm>
                  <a:off x="535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2" name="Line 1073"/>
                <p:cNvSpPr>
                  <a:spLocks noChangeShapeType="1"/>
                </p:cNvSpPr>
                <p:nvPr/>
              </p:nvSpPr>
              <p:spPr bwMode="auto">
                <a:xfrm>
                  <a:off x="554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3" name="Line 1074"/>
                <p:cNvSpPr>
                  <a:spLocks noChangeShapeType="1"/>
                </p:cNvSpPr>
                <p:nvPr/>
              </p:nvSpPr>
              <p:spPr bwMode="auto">
                <a:xfrm>
                  <a:off x="266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4" name="Line 1075"/>
                <p:cNvSpPr>
                  <a:spLocks noChangeShapeType="1"/>
                </p:cNvSpPr>
                <p:nvPr/>
              </p:nvSpPr>
              <p:spPr bwMode="auto">
                <a:xfrm>
                  <a:off x="247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5" name="Line 1076"/>
                <p:cNvSpPr>
                  <a:spLocks noChangeShapeType="1"/>
                </p:cNvSpPr>
                <p:nvPr/>
              </p:nvSpPr>
              <p:spPr bwMode="auto">
                <a:xfrm>
                  <a:off x="228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6" name="Line 1077"/>
                <p:cNvSpPr>
                  <a:spLocks noChangeShapeType="1"/>
                </p:cNvSpPr>
                <p:nvPr/>
              </p:nvSpPr>
              <p:spPr bwMode="auto">
                <a:xfrm>
                  <a:off x="208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7" name="Line 1078"/>
                <p:cNvSpPr>
                  <a:spLocks noChangeShapeType="1"/>
                </p:cNvSpPr>
                <p:nvPr/>
              </p:nvSpPr>
              <p:spPr bwMode="auto">
                <a:xfrm>
                  <a:off x="189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8" name="Line 1079"/>
                <p:cNvSpPr>
                  <a:spLocks noChangeShapeType="1"/>
                </p:cNvSpPr>
                <p:nvPr/>
              </p:nvSpPr>
              <p:spPr bwMode="auto">
                <a:xfrm>
                  <a:off x="1704"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49" name="Line 1080"/>
                <p:cNvSpPr>
                  <a:spLocks noChangeShapeType="1"/>
                </p:cNvSpPr>
                <p:nvPr/>
              </p:nvSpPr>
              <p:spPr bwMode="auto">
                <a:xfrm>
                  <a:off x="1512"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50" name="Line 1081"/>
                <p:cNvSpPr>
                  <a:spLocks noChangeShapeType="1"/>
                </p:cNvSpPr>
                <p:nvPr/>
              </p:nvSpPr>
              <p:spPr bwMode="auto">
                <a:xfrm>
                  <a:off x="1320"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51" name="Line 1082"/>
                <p:cNvSpPr>
                  <a:spLocks noChangeShapeType="1"/>
                </p:cNvSpPr>
                <p:nvPr/>
              </p:nvSpPr>
              <p:spPr bwMode="auto">
                <a:xfrm>
                  <a:off x="1128"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52" name="Line 1083"/>
                <p:cNvSpPr>
                  <a:spLocks noChangeShapeType="1"/>
                </p:cNvSpPr>
                <p:nvPr/>
              </p:nvSpPr>
              <p:spPr bwMode="auto">
                <a:xfrm>
                  <a:off x="3216" y="1824"/>
                  <a:ext cx="0" cy="672"/>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34825" name="Rectangle 1091"/>
              <p:cNvSpPr>
                <a:spLocks noChangeArrowheads="1"/>
              </p:cNvSpPr>
              <p:nvPr/>
            </p:nvSpPr>
            <p:spPr bwMode="auto">
              <a:xfrm>
                <a:off x="5424" y="768"/>
                <a:ext cx="192" cy="864"/>
              </a:xfrm>
              <a:prstGeom prst="rect">
                <a:avLst/>
              </a:prstGeom>
              <a:solidFill>
                <a:schemeClr val="accent1"/>
              </a:solidFill>
              <a:ln w="12700">
                <a:solidFill>
                  <a:srgbClr val="FF0000"/>
                </a:solidFill>
                <a:miter lim="800000"/>
                <a:headEnd type="none" w="sm" len="sm"/>
                <a:tailEnd type="none" w="sm" len="sm"/>
              </a:ln>
            </p:spPr>
            <p:txBody>
              <a:bodyPr wrap="none" anchor="ctr"/>
              <a:lstStyle/>
              <a:p>
                <a:endParaRPr lang="en-AU"/>
              </a:p>
            </p:txBody>
          </p:sp>
        </p:grpSp>
        <p:sp>
          <p:nvSpPr>
            <p:cNvPr id="34821" name="Line 1092"/>
            <p:cNvSpPr>
              <a:spLocks noChangeShapeType="1"/>
            </p:cNvSpPr>
            <p:nvPr/>
          </p:nvSpPr>
          <p:spPr bwMode="auto">
            <a:xfrm>
              <a:off x="5424" y="1200"/>
              <a:ext cx="19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822" name="Text Box 1095"/>
            <p:cNvSpPr txBox="1">
              <a:spLocks noChangeArrowheads="1"/>
            </p:cNvSpPr>
            <p:nvPr/>
          </p:nvSpPr>
          <p:spPr bwMode="auto">
            <a:xfrm>
              <a:off x="5376" y="768"/>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a:solidFill>
                    <a:schemeClr val="bg2"/>
                  </a:solidFill>
                </a:rPr>
                <a:t>_</a:t>
              </a:r>
            </a:p>
          </p:txBody>
        </p:sp>
        <p:sp>
          <p:nvSpPr>
            <p:cNvPr id="34823" name="Text Box 1096"/>
            <p:cNvSpPr txBox="1">
              <a:spLocks noChangeArrowheads="1"/>
            </p:cNvSpPr>
            <p:nvPr/>
          </p:nvSpPr>
          <p:spPr bwMode="auto">
            <a:xfrm>
              <a:off x="5424" y="1296"/>
              <a:ext cx="19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2000" b="1">
                  <a:solidFill>
                    <a:schemeClr val="bg2"/>
                  </a:solidFill>
                  <a:latin typeface="Courier New" charset="0"/>
                </a:rPr>
                <a:t>6</a:t>
              </a:r>
            </a:p>
          </p:txBody>
        </p:sp>
      </p:grpSp>
      <p:sp>
        <p:nvSpPr>
          <p:cNvPr id="38" name="TextBox 37"/>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a:t>
            </a:r>
            <a:r>
              <a:rPr lang="en-US" sz="800" dirty="0" err="1"/>
              <a:t>Horspool’s</a:t>
            </a:r>
            <a:r>
              <a:rPr lang="en-US" sz="800" dirty="0"/>
              <a:t> Algorithm</a:t>
            </a:r>
          </a:p>
        </p:txBody>
      </p:sp>
      <p:cxnSp>
        <p:nvCxnSpPr>
          <p:cNvPr id="3" name="Straight Arrow Connector 2">
            <a:extLst>
              <a:ext uri="{FF2B5EF4-FFF2-40B4-BE49-F238E27FC236}">
                <a16:creationId xmlns:a16="http://schemas.microsoft.com/office/drawing/2014/main" id="{CF8198B3-CB80-49B9-97AC-42528CBEDF04}"/>
              </a:ext>
            </a:extLst>
          </p:cNvPr>
          <p:cNvCxnSpPr>
            <a:cxnSpLocks/>
          </p:cNvCxnSpPr>
          <p:nvPr/>
        </p:nvCxnSpPr>
        <p:spPr bwMode="auto">
          <a:xfrm>
            <a:off x="1403648" y="2924944"/>
            <a:ext cx="0" cy="288032"/>
          </a:xfrm>
          <a:prstGeom prst="straightConnector1">
            <a:avLst/>
          </a:prstGeom>
          <a:noFill/>
          <a:ln w="25400" cap="flat" cmpd="sng" algn="ctr">
            <a:solidFill>
              <a:srgbClr val="FF0000"/>
            </a:solidFill>
            <a:prstDash val="sysDot"/>
            <a:round/>
            <a:headEnd type="triangle" w="med" len="sm"/>
            <a:tailEnd type="triangle"/>
          </a:ln>
          <a:effectLst/>
        </p:spPr>
      </p:cxnSp>
      <p:cxnSp>
        <p:nvCxnSpPr>
          <p:cNvPr id="42" name="Straight Arrow Connector 41">
            <a:extLst>
              <a:ext uri="{FF2B5EF4-FFF2-40B4-BE49-F238E27FC236}">
                <a16:creationId xmlns:a16="http://schemas.microsoft.com/office/drawing/2014/main" id="{7ECCBF84-3552-4A33-8138-1223B9A410E5}"/>
              </a:ext>
            </a:extLst>
          </p:cNvPr>
          <p:cNvCxnSpPr>
            <a:cxnSpLocks/>
          </p:cNvCxnSpPr>
          <p:nvPr/>
        </p:nvCxnSpPr>
        <p:spPr bwMode="auto">
          <a:xfrm>
            <a:off x="2555776" y="2937520"/>
            <a:ext cx="0" cy="792088"/>
          </a:xfrm>
          <a:prstGeom prst="straightConnector1">
            <a:avLst/>
          </a:prstGeom>
          <a:noFill/>
          <a:ln w="25400" cap="flat" cmpd="sng" algn="ctr">
            <a:solidFill>
              <a:srgbClr val="FF0000"/>
            </a:solidFill>
            <a:prstDash val="sysDot"/>
            <a:round/>
            <a:headEnd type="triangle" w="med" len="sm"/>
            <a:tailEnd type="triangle"/>
          </a:ln>
          <a:effectLst/>
        </p:spPr>
      </p:cxnSp>
      <p:cxnSp>
        <p:nvCxnSpPr>
          <p:cNvPr id="46" name="Straight Arrow Connector 45">
            <a:extLst>
              <a:ext uri="{FF2B5EF4-FFF2-40B4-BE49-F238E27FC236}">
                <a16:creationId xmlns:a16="http://schemas.microsoft.com/office/drawing/2014/main" id="{14810B81-61C5-4824-9815-1CDF5418BEDA}"/>
              </a:ext>
            </a:extLst>
          </p:cNvPr>
          <p:cNvCxnSpPr>
            <a:cxnSpLocks/>
          </p:cNvCxnSpPr>
          <p:nvPr/>
        </p:nvCxnSpPr>
        <p:spPr bwMode="auto">
          <a:xfrm>
            <a:off x="3977640" y="2937520"/>
            <a:ext cx="0" cy="1800200"/>
          </a:xfrm>
          <a:prstGeom prst="straightConnector1">
            <a:avLst/>
          </a:prstGeom>
          <a:noFill/>
          <a:ln w="25400" cap="flat" cmpd="sng" algn="ctr">
            <a:solidFill>
              <a:srgbClr val="FF0000"/>
            </a:solidFill>
            <a:prstDash val="sysDot"/>
            <a:round/>
            <a:headEnd type="triangle" w="med" len="sm"/>
            <a:tailEnd type="triangle"/>
          </a:ln>
          <a:effectLst/>
        </p:spPr>
      </p:cxnSp>
      <p:sp>
        <p:nvSpPr>
          <p:cNvPr id="2" name="Oval 1">
            <a:extLst>
              <a:ext uri="{FF2B5EF4-FFF2-40B4-BE49-F238E27FC236}">
                <a16:creationId xmlns:a16="http://schemas.microsoft.com/office/drawing/2014/main" id="{3E1EBC39-8999-46B6-9CEC-46A162BFDD15}"/>
              </a:ext>
            </a:extLst>
          </p:cNvPr>
          <p:cNvSpPr/>
          <p:nvPr/>
        </p:nvSpPr>
        <p:spPr bwMode="auto">
          <a:xfrm>
            <a:off x="1289794" y="2739963"/>
            <a:ext cx="288032" cy="272752"/>
          </a:xfrm>
          <a:prstGeom prst="ellipse">
            <a:avLst/>
          </a:prstGeom>
          <a:noFill/>
          <a:ln w="19050" cap="flat" cmpd="dbl" algn="ctr">
            <a:solidFill>
              <a:srgbClr val="00B0F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a:ln>
                <a:noFill/>
              </a:ln>
              <a:solidFill>
                <a:schemeClr val="tx1"/>
              </a:solidFill>
              <a:effectLst/>
              <a:latin typeface="Arial" charset="0"/>
            </a:endParaRPr>
          </a:p>
        </p:txBody>
      </p:sp>
      <p:sp>
        <p:nvSpPr>
          <p:cNvPr id="45" name="Oval 44">
            <a:extLst>
              <a:ext uri="{FF2B5EF4-FFF2-40B4-BE49-F238E27FC236}">
                <a16:creationId xmlns:a16="http://schemas.microsoft.com/office/drawing/2014/main" id="{F78F91EC-BF4D-4D56-92AC-CB9075DC52FE}"/>
              </a:ext>
            </a:extLst>
          </p:cNvPr>
          <p:cNvSpPr/>
          <p:nvPr/>
        </p:nvSpPr>
        <p:spPr bwMode="auto">
          <a:xfrm>
            <a:off x="2411760" y="2724200"/>
            <a:ext cx="288032" cy="272752"/>
          </a:xfrm>
          <a:prstGeom prst="ellipse">
            <a:avLst/>
          </a:prstGeom>
          <a:noFill/>
          <a:ln w="19050" cap="flat" cmpd="dbl" algn="ctr">
            <a:solidFill>
              <a:srgbClr val="00B0F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a:ln>
                <a:noFill/>
              </a:ln>
              <a:solidFill>
                <a:schemeClr val="tx1"/>
              </a:solidFill>
              <a:effectLst/>
              <a:latin typeface="Arial" charset="0"/>
            </a:endParaRPr>
          </a:p>
        </p:txBody>
      </p:sp>
      <p:sp>
        <p:nvSpPr>
          <p:cNvPr id="47" name="Oval 46">
            <a:extLst>
              <a:ext uri="{FF2B5EF4-FFF2-40B4-BE49-F238E27FC236}">
                <a16:creationId xmlns:a16="http://schemas.microsoft.com/office/drawing/2014/main" id="{E42C4D9B-17EF-431F-9CE7-D4DC255DA28F}"/>
              </a:ext>
            </a:extLst>
          </p:cNvPr>
          <p:cNvSpPr/>
          <p:nvPr/>
        </p:nvSpPr>
        <p:spPr bwMode="auto">
          <a:xfrm>
            <a:off x="2771800" y="2724200"/>
            <a:ext cx="288032" cy="272752"/>
          </a:xfrm>
          <a:prstGeom prst="ellipse">
            <a:avLst/>
          </a:prstGeom>
          <a:noFill/>
          <a:ln w="19050" cap="flat" cmpd="dbl" algn="ctr">
            <a:solidFill>
              <a:srgbClr val="00B0F0"/>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AU" sz="1000" b="1" i="0" u="none" strike="noStrike" cap="none" normalizeH="0" baseline="0">
              <a:ln>
                <a:noFill/>
              </a:ln>
              <a:solidFill>
                <a:schemeClr val="tx1"/>
              </a:solidFill>
              <a:effectLst/>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descr="7_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991475"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6" name="Rectangle 3"/>
          <p:cNvSpPr>
            <a:spLocks noChangeArrowheads="1"/>
          </p:cNvSpPr>
          <p:nvPr/>
        </p:nvSpPr>
        <p:spPr bwMode="auto">
          <a:xfrm>
            <a:off x="533400" y="188913"/>
            <a:ext cx="86106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r>
              <a:rPr lang="en-US" sz="4400" dirty="0" err="1">
                <a:solidFill>
                  <a:srgbClr val="7F7F7F"/>
                </a:solidFill>
                <a:latin typeface="Calibri" charset="0"/>
              </a:rPr>
              <a:t>Horspool’</a:t>
            </a:r>
            <a:r>
              <a:rPr lang="en-US" altLang="ja-JP" sz="4400" dirty="0" err="1">
                <a:solidFill>
                  <a:srgbClr val="7F7F7F"/>
                </a:solidFill>
                <a:latin typeface="Calibri" charset="0"/>
              </a:rPr>
              <a:t>s</a:t>
            </a:r>
            <a:r>
              <a:rPr lang="en-US" altLang="ja-JP" sz="4400" dirty="0">
                <a:solidFill>
                  <a:srgbClr val="7F7F7F"/>
                </a:solidFill>
                <a:latin typeface="Calibri" charset="0"/>
              </a:rPr>
              <a:t> algorithm</a:t>
            </a:r>
            <a:endParaRPr lang="en-US" sz="4400" dirty="0">
              <a:solidFill>
                <a:srgbClr val="7F7F7F"/>
              </a:solidFill>
              <a:latin typeface="Calibri" charset="0"/>
            </a:endParaRPr>
          </a:p>
        </p:txBody>
      </p:sp>
      <p:sp>
        <p:nvSpPr>
          <p:cNvPr id="4" name="TextBox 3"/>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a:t>
            </a:r>
            <a:r>
              <a:rPr lang="en-US" sz="800" dirty="0" err="1"/>
              <a:t>Horspool’s</a:t>
            </a:r>
            <a:r>
              <a:rPr lang="en-US" sz="800" dirty="0"/>
              <a:t> Algorithm</a:t>
            </a:r>
          </a:p>
        </p:txBody>
      </p:sp>
      <p:cxnSp>
        <p:nvCxnSpPr>
          <p:cNvPr id="5" name="Straight Arrow Connector 4">
            <a:extLst>
              <a:ext uri="{FF2B5EF4-FFF2-40B4-BE49-F238E27FC236}">
                <a16:creationId xmlns:a16="http://schemas.microsoft.com/office/drawing/2014/main" id="{4796BAE5-D1AA-42B7-AEE0-FE859B6BEFE0}"/>
              </a:ext>
            </a:extLst>
          </p:cNvPr>
          <p:cNvCxnSpPr>
            <a:cxnSpLocks/>
          </p:cNvCxnSpPr>
          <p:nvPr/>
        </p:nvCxnSpPr>
        <p:spPr bwMode="auto">
          <a:xfrm>
            <a:off x="5724128" y="4653136"/>
            <a:ext cx="176168" cy="197325"/>
          </a:xfrm>
          <a:prstGeom prst="straightConnector1">
            <a:avLst/>
          </a:prstGeom>
          <a:noFill/>
          <a:ln w="38100" cap="flat" cmpd="sng" algn="ctr">
            <a:solidFill>
              <a:srgbClr val="FF0000"/>
            </a:solidFill>
            <a:prstDash val="solid"/>
            <a:round/>
            <a:headEnd type="triangle" w="lg" len="sm"/>
            <a:tailEnd type="none"/>
          </a:ln>
          <a:effectLst/>
        </p:spPr>
      </p:cxnSp>
      <p:sp>
        <p:nvSpPr>
          <p:cNvPr id="6" name="TextBox 5">
            <a:extLst>
              <a:ext uri="{FF2B5EF4-FFF2-40B4-BE49-F238E27FC236}">
                <a16:creationId xmlns:a16="http://schemas.microsoft.com/office/drawing/2014/main" id="{848F7395-0EE8-42FF-BCF5-E5F4DC3C602F}"/>
              </a:ext>
            </a:extLst>
          </p:cNvPr>
          <p:cNvSpPr txBox="1"/>
          <p:nvPr/>
        </p:nvSpPr>
        <p:spPr bwMode="auto">
          <a:xfrm>
            <a:off x="5004048" y="4847568"/>
            <a:ext cx="2538804" cy="2517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1400" kern="0" dirty="0">
                <a:highlight>
                  <a:srgbClr val="FFFF00"/>
                </a:highlight>
                <a:latin typeface="Arial" pitchFamily="34" charset="0"/>
                <a:cs typeface="Arial" pitchFamily="34" charset="0"/>
              </a:rPr>
              <a:t>Match chars from right to left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9DB9F369-5B2B-B11A-021F-F11566E1A577}"/>
              </a:ext>
            </a:extLst>
          </p:cNvPr>
          <p:cNvSpPr txBox="1">
            <a:spLocks noChangeArrowheads="1"/>
          </p:cNvSpPr>
          <p:nvPr/>
        </p:nvSpPr>
        <p:spPr>
          <a:xfrm>
            <a:off x="531373" y="58509"/>
            <a:ext cx="7886700" cy="1325563"/>
          </a:xfrm>
          <a:prstGeom prst="rect">
            <a:avLst/>
          </a:prstGeom>
        </p:spPr>
        <p:txBody>
          <a:bodyPr/>
          <a:lst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a:lstStyle>
          <a:p>
            <a:r>
              <a:rPr lang="en-US" altLang="en-US" kern="0" dirty="0"/>
              <a:t>Tries - Motivating Example</a:t>
            </a:r>
          </a:p>
        </p:txBody>
      </p:sp>
      <p:sp>
        <p:nvSpPr>
          <p:cNvPr id="6" name="Rectangle 1">
            <a:extLst>
              <a:ext uri="{FF2B5EF4-FFF2-40B4-BE49-F238E27FC236}">
                <a16:creationId xmlns:a16="http://schemas.microsoft.com/office/drawing/2014/main" id="{1C278652-8E68-5C2C-FDB3-8699F6939C49}"/>
              </a:ext>
            </a:extLst>
          </p:cNvPr>
          <p:cNvSpPr txBox="1">
            <a:spLocks noChangeArrowheads="1"/>
          </p:cNvSpPr>
          <p:nvPr/>
        </p:nvSpPr>
        <p:spPr bwMode="auto">
          <a:xfrm>
            <a:off x="531373" y="823693"/>
            <a:ext cx="799978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indent="0" eaLnBrk="0" hangingPunct="0">
              <a:lnSpc>
                <a:spcPct val="100000"/>
              </a:lnSpc>
              <a:spcBef>
                <a:spcPct val="0"/>
              </a:spcBef>
              <a:buFont typeface="Arial" pitchFamily="34" charset="0"/>
              <a:buNone/>
            </a:pPr>
            <a:r>
              <a:rPr lang="en-US" altLang="en-US" sz="1800" b="1" kern="0"/>
              <a:t>String Comparison Complexity</a:t>
            </a:r>
            <a:endParaRPr lang="en-US" altLang="en-US" sz="1800" kern="0"/>
          </a:p>
          <a:p>
            <a:pPr marL="0" indent="0" eaLnBrk="0" hangingPunct="0">
              <a:lnSpc>
                <a:spcPct val="100000"/>
              </a:lnSpc>
              <a:spcBef>
                <a:spcPct val="0"/>
              </a:spcBef>
              <a:buFont typeface="Arial" pitchFamily="34" charset="0"/>
              <a:buNone/>
            </a:pPr>
            <a:r>
              <a:rPr lang="en-US" altLang="en-US" sz="1800" kern="0"/>
              <a:t>Numerical comparison </a:t>
            </a:r>
            <a:r>
              <a:rPr lang="en-US" altLang="en-US" sz="1800" kern="0">
                <a:solidFill>
                  <a:srgbClr val="0070C0"/>
                </a:solidFill>
              </a:rPr>
              <a:t>112 &lt; 255</a:t>
            </a:r>
            <a:r>
              <a:rPr lang="en-US" altLang="en-US" sz="1800" kern="0"/>
              <a:t> is </a:t>
            </a:r>
            <a:r>
              <a:rPr lang="en-US" altLang="en-US" sz="1800" b="1" kern="0"/>
              <a:t>O(1)</a:t>
            </a:r>
            <a:r>
              <a:rPr lang="en-US" altLang="en-US" sz="1800" kern="0"/>
              <a:t> (constant time), but comparing strings lexicographically </a:t>
            </a:r>
            <a:r>
              <a:rPr lang="en-US" altLang="en-US" sz="1800" kern="0">
                <a:solidFill>
                  <a:srgbClr val="0070C0"/>
                </a:solidFill>
              </a:rPr>
              <a:t>Southern &gt; Eastern</a:t>
            </a:r>
            <a:r>
              <a:rPr lang="en-US" altLang="en-US" sz="1800" kern="0"/>
              <a:t> takes </a:t>
            </a:r>
            <a:r>
              <a:rPr lang="en-US" altLang="en-US" sz="1800" b="1" kern="0"/>
              <a:t>O(min(|s₁|, |s₂|))</a:t>
            </a:r>
            <a:r>
              <a:rPr lang="en-US" altLang="en-US" sz="1800" kern="0"/>
              <a:t>, where </a:t>
            </a:r>
            <a:r>
              <a:rPr lang="en-US" altLang="en-US" sz="1800" b="1" kern="0"/>
              <a:t>|s|</a:t>
            </a:r>
            <a:r>
              <a:rPr lang="en-US" altLang="en-US" sz="1800" kern="0"/>
              <a:t> is the string length.</a:t>
            </a:r>
          </a:p>
          <a:p>
            <a:pPr marL="0" indent="0" eaLnBrk="0" hangingPunct="0">
              <a:lnSpc>
                <a:spcPct val="100000"/>
              </a:lnSpc>
              <a:spcBef>
                <a:spcPct val="0"/>
              </a:spcBef>
              <a:buFont typeface="Arial" pitchFamily="34" charset="0"/>
              <a:buNone/>
            </a:pPr>
            <a:r>
              <a:rPr lang="en-US" altLang="en-US" sz="1800" kern="0"/>
              <a:t>=&gt; Inefficiency of direct string comparison, especially for long strings.</a:t>
            </a:r>
          </a:p>
          <a:p>
            <a:pPr marL="0" indent="0" eaLnBrk="0" hangingPunct="0">
              <a:lnSpc>
                <a:spcPct val="100000"/>
              </a:lnSpc>
              <a:spcBef>
                <a:spcPct val="0"/>
              </a:spcBef>
              <a:buFont typeface="Arial" pitchFamily="34" charset="0"/>
              <a:buNone/>
            </a:pPr>
            <a:endParaRPr lang="en-US" altLang="en-US" sz="1800" b="1" kern="0"/>
          </a:p>
          <a:p>
            <a:pPr marL="0" indent="0" eaLnBrk="0" hangingPunct="0">
              <a:lnSpc>
                <a:spcPct val="100000"/>
              </a:lnSpc>
              <a:spcBef>
                <a:spcPct val="0"/>
              </a:spcBef>
              <a:buFont typeface="Arial" pitchFamily="34" charset="0"/>
              <a:buNone/>
            </a:pPr>
            <a:r>
              <a:rPr lang="en-US" altLang="en-US" sz="1800" b="1" kern="0"/>
              <a:t>Trie for Efficient String Operations</a:t>
            </a:r>
            <a:endParaRPr lang="en-US" altLang="en-US" sz="1800" kern="0"/>
          </a:p>
          <a:p>
            <a:pPr>
              <a:lnSpc>
                <a:spcPct val="100000"/>
              </a:lnSpc>
              <a:spcBef>
                <a:spcPct val="0"/>
              </a:spcBef>
            </a:pPr>
            <a:r>
              <a:rPr lang="en-US" altLang="en-US" sz="1800" kern="0"/>
              <a:t>A </a:t>
            </a:r>
            <a:r>
              <a:rPr lang="en-US" altLang="en-US" sz="1800" b="1" kern="0"/>
              <a:t>Trie</a:t>
            </a:r>
            <a:r>
              <a:rPr lang="en-US" altLang="en-US" sz="1800" kern="0"/>
              <a:t> allows efficient </a:t>
            </a:r>
            <a:r>
              <a:rPr lang="en-US" altLang="en-US" sz="1800" b="1" kern="0"/>
              <a:t>prefix-based searching</a:t>
            </a:r>
            <a:r>
              <a:rPr lang="en-US" altLang="en-US" sz="1800" kern="0"/>
              <a:t>, reducing redundant comparisons.</a:t>
            </a:r>
          </a:p>
          <a:p>
            <a:pPr>
              <a:lnSpc>
                <a:spcPct val="100000"/>
              </a:lnSpc>
              <a:spcBef>
                <a:spcPct val="0"/>
              </a:spcBef>
            </a:pPr>
            <a:r>
              <a:rPr lang="en-US" altLang="en-US" sz="1800" kern="0"/>
              <a:t>Instead of checking the entire string character by character, Tries break it down into manageable steps.</a:t>
            </a:r>
          </a:p>
          <a:p>
            <a:pPr>
              <a:lnSpc>
                <a:spcPct val="100000"/>
              </a:lnSpc>
              <a:spcBef>
                <a:spcPct val="0"/>
              </a:spcBef>
            </a:pPr>
            <a:r>
              <a:rPr lang="en-US" altLang="en-US" sz="2000" kern="0">
                <a:latin typeface="Consolas" panose="020B0609020204030204" pitchFamily="49" charset="0"/>
              </a:rPr>
              <a:t>Insert</a:t>
            </a:r>
            <a:r>
              <a:rPr lang="en-US" altLang="en-US" sz="1800" kern="0"/>
              <a:t>, </a:t>
            </a:r>
            <a:r>
              <a:rPr lang="en-US" altLang="en-US" sz="2000" kern="0">
                <a:latin typeface="Consolas" panose="020B0609020204030204" pitchFamily="49" charset="0"/>
              </a:rPr>
              <a:t>search</a:t>
            </a:r>
            <a:r>
              <a:rPr lang="en-US" altLang="en-US" sz="1800" kern="0"/>
              <a:t>, and </a:t>
            </a:r>
            <a:r>
              <a:rPr lang="en-US" altLang="en-US" sz="2000" kern="0">
                <a:latin typeface="Consolas" panose="020B0609020204030204" pitchFamily="49" charset="0"/>
              </a:rPr>
              <a:t>prefix-matching</a:t>
            </a:r>
            <a:r>
              <a:rPr lang="en-US" altLang="en-US" sz="1800" kern="0"/>
              <a:t> operations take </a:t>
            </a:r>
            <a:r>
              <a:rPr lang="en-US" altLang="en-US" sz="1800" b="1" kern="0"/>
              <a:t>O(|s|)</a:t>
            </a:r>
            <a:r>
              <a:rPr lang="en-US" altLang="en-US" sz="1800" kern="0"/>
              <a:t> time (much faster in practice because of shared prefixes).</a:t>
            </a:r>
          </a:p>
          <a:p>
            <a:pPr marL="0" indent="0" eaLnBrk="0" hangingPunct="0">
              <a:lnSpc>
                <a:spcPct val="100000"/>
              </a:lnSpc>
              <a:spcBef>
                <a:spcPct val="0"/>
              </a:spcBef>
              <a:buFont typeface="Arial" pitchFamily="34" charset="0"/>
              <a:buNone/>
            </a:pPr>
            <a:endParaRPr lang="en-US" altLang="en-US" sz="1800" kern="0"/>
          </a:p>
          <a:p>
            <a:pPr marL="0" indent="0" eaLnBrk="0" hangingPunct="0">
              <a:lnSpc>
                <a:spcPct val="100000"/>
              </a:lnSpc>
              <a:spcBef>
                <a:spcPct val="0"/>
              </a:spcBef>
              <a:buFont typeface="Arial" pitchFamily="34" charset="0"/>
              <a:buNone/>
            </a:pPr>
            <a:r>
              <a:rPr lang="en-US" altLang="en-US" sz="1800" b="1" kern="0"/>
              <a:t>Handling Long Text Fragments</a:t>
            </a:r>
            <a:endParaRPr lang="en-US" altLang="en-US" sz="1800" kern="0"/>
          </a:p>
          <a:p>
            <a:pPr>
              <a:lnSpc>
                <a:spcPct val="100000"/>
              </a:lnSpc>
              <a:spcBef>
                <a:spcPct val="0"/>
              </a:spcBef>
            </a:pPr>
            <a:r>
              <a:rPr lang="en-US" altLang="en-US" sz="1800" i="1" kern="0"/>
              <a:t>Pneumonoultramicroscopicsilicovolcanoconiosis</a:t>
            </a:r>
            <a:r>
              <a:rPr lang="en-US" altLang="en-US" sz="1800" kern="0"/>
              <a:t> are inefficient to process as a whole.</a:t>
            </a:r>
          </a:p>
          <a:p>
            <a:pPr>
              <a:lnSpc>
                <a:spcPct val="100000"/>
              </a:lnSpc>
              <a:spcBef>
                <a:spcPct val="0"/>
              </a:spcBef>
            </a:pPr>
            <a:r>
              <a:rPr lang="en-US" altLang="en-US" sz="1800" kern="0"/>
              <a:t>A </a:t>
            </a:r>
            <a:r>
              <a:rPr lang="en-US" altLang="en-US" sz="1800" b="1" kern="0"/>
              <a:t>Trie</a:t>
            </a:r>
            <a:r>
              <a:rPr lang="en-US" altLang="en-US" sz="1800" kern="0"/>
              <a:t> helps store and search such words efficiently by breaking them down into prefixes.</a:t>
            </a:r>
            <a:endParaRPr lang="en-US" altLang="en-US" sz="1800" kern="0" dirty="0"/>
          </a:p>
        </p:txBody>
      </p:sp>
    </p:spTree>
    <p:extLst>
      <p:ext uri="{BB962C8B-B14F-4D97-AF65-F5344CB8AC3E}">
        <p14:creationId xmlns:p14="http://schemas.microsoft.com/office/powerpoint/2010/main" val="362078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57CE-EFE4-88E6-A098-50AA2D5509E2}"/>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6F8116BA-D174-ADD9-431F-2C96FF03C906}"/>
              </a:ext>
            </a:extLst>
          </p:cNvPr>
          <p:cNvSpPr txBox="1">
            <a:spLocks noChangeArrowheads="1"/>
          </p:cNvSpPr>
          <p:nvPr/>
        </p:nvSpPr>
        <p:spPr>
          <a:xfrm>
            <a:off x="531373" y="58509"/>
            <a:ext cx="7886700" cy="1325563"/>
          </a:xfrm>
          <a:prstGeom prst="rect">
            <a:avLst/>
          </a:prstGeom>
        </p:spPr>
        <p:txBody>
          <a:bodyPr/>
          <a:lst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a:lstStyle>
          <a:p>
            <a:r>
              <a:rPr lang="en-US" altLang="en-US" kern="0" dirty="0"/>
              <a:t>Applications</a:t>
            </a:r>
          </a:p>
        </p:txBody>
      </p:sp>
      <p:sp>
        <p:nvSpPr>
          <p:cNvPr id="6" name="Rectangle 1">
            <a:extLst>
              <a:ext uri="{FF2B5EF4-FFF2-40B4-BE49-F238E27FC236}">
                <a16:creationId xmlns:a16="http://schemas.microsoft.com/office/drawing/2014/main" id="{069CB41C-F218-75EA-04B9-974FE2E9902F}"/>
              </a:ext>
            </a:extLst>
          </p:cNvPr>
          <p:cNvSpPr txBox="1">
            <a:spLocks noChangeArrowheads="1"/>
          </p:cNvSpPr>
          <p:nvPr/>
        </p:nvSpPr>
        <p:spPr bwMode="auto">
          <a:xfrm>
            <a:off x="531373" y="823694"/>
            <a:ext cx="799978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rPr>
              <a:t>Auto-Complete and Search Suggestions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Use Case:</a:t>
            </a:r>
            <a:r>
              <a:rPr kumimoji="0" lang="en-US" altLang="en-US" sz="1800" b="0" i="0" u="none" strike="noStrike" cap="none" normalizeH="0" baseline="0" dirty="0">
                <a:ln>
                  <a:noFill/>
                </a:ln>
                <a:solidFill>
                  <a:schemeClr val="tx1"/>
                </a:solidFill>
                <a:effectLst/>
              </a:rPr>
              <a:t> Search engines, messaging apps, and code editors use Tries to suggest words as users type.</a:t>
            </a:r>
            <a:br>
              <a:rPr kumimoji="0" lang="en-US" altLang="en-US" sz="1800" b="0" i="0" u="none" strike="noStrike" cap="none" normalizeH="0" baseline="0" dirty="0">
                <a:ln>
                  <a:noFill/>
                </a:ln>
                <a:solidFill>
                  <a:schemeClr val="tx1"/>
                </a:solidFill>
                <a:effectLst/>
              </a:rPr>
            </a:br>
            <a:r>
              <a:rPr kumimoji="0" lang="en-US" altLang="en-US" sz="1800" b="1" i="0" u="none" strike="noStrike" cap="none" normalizeH="0" baseline="0" dirty="0">
                <a:ln>
                  <a:noFill/>
                </a:ln>
                <a:solidFill>
                  <a:schemeClr val="tx1"/>
                </a:solidFill>
                <a:effectLst/>
              </a:rPr>
              <a:t>How </a:t>
            </a:r>
            <a:r>
              <a:rPr kumimoji="0" lang="en-US" altLang="en-US" sz="1800" b="1" i="0" u="none" strike="noStrike" cap="none" normalizeH="0" baseline="0" dirty="0" err="1">
                <a:ln>
                  <a:noFill/>
                </a:ln>
                <a:solidFill>
                  <a:schemeClr val="tx1"/>
                </a:solidFill>
                <a:effectLst/>
              </a:rPr>
              <a:t>Trie</a:t>
            </a:r>
            <a:r>
              <a:rPr kumimoji="0" lang="en-US" altLang="en-US" sz="1800" b="1" i="0" u="none" strike="noStrike" cap="none" normalizeH="0" baseline="0" dirty="0">
                <a:ln>
                  <a:noFill/>
                </a:ln>
                <a:solidFill>
                  <a:schemeClr val="tx1"/>
                </a:solidFill>
                <a:effectLst/>
              </a:rPr>
              <a:t> Helps:</a:t>
            </a:r>
            <a:endParaRPr kumimoji="0" lang="en-US" altLang="en-US" sz="1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Each prefix of a word is stored as a node.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As the user types, the system quickly finds words with the given prefix.</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Example:</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If a user types "ca", </a:t>
            </a:r>
            <a:r>
              <a:rPr kumimoji="0" lang="en-US" altLang="en-US" sz="1800" b="0" i="0" u="none" strike="noStrike" cap="none" normalizeH="0" baseline="0" dirty="0" err="1">
                <a:ln>
                  <a:noFill/>
                </a:ln>
                <a:solidFill>
                  <a:schemeClr val="tx1"/>
                </a:solidFill>
                <a:effectLst/>
              </a:rPr>
              <a:t>Trie</a:t>
            </a:r>
            <a:r>
              <a:rPr kumimoji="0" lang="en-US" altLang="en-US" sz="1800" b="0" i="0" u="none" strike="noStrike" cap="none" normalizeH="0" baseline="0" dirty="0">
                <a:ln>
                  <a:noFill/>
                </a:ln>
                <a:solidFill>
                  <a:schemeClr val="tx1"/>
                </a:solidFill>
                <a:effectLst/>
              </a:rPr>
              <a:t> suggests: "cat", "car", "castle", etc.</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mn-lt"/>
              </a:rPr>
              <a:t>Spell Checking &amp; Auto-Correction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Use Case:</a:t>
            </a:r>
            <a:r>
              <a:rPr kumimoji="0" lang="en-US" altLang="en-US" sz="1800" b="0" i="0" u="none" strike="noStrike" cap="none" normalizeH="0" baseline="0" dirty="0">
                <a:ln>
                  <a:noFill/>
                </a:ln>
                <a:solidFill>
                  <a:schemeClr val="tx1"/>
                </a:solidFill>
                <a:effectLst/>
                <a:latin typeface="+mn-lt"/>
              </a:rPr>
              <a:t> Word processors (MS Word, Google Docs) detect spelling mistakes and suggest corrections.</a:t>
            </a:r>
            <a:br>
              <a:rPr kumimoji="0" lang="en-US" altLang="en-US" sz="1800" b="0" i="0" u="none" strike="noStrike" cap="none" normalizeH="0" baseline="0" dirty="0">
                <a:ln>
                  <a:noFill/>
                </a:ln>
                <a:solidFill>
                  <a:schemeClr val="tx1"/>
                </a:solidFill>
                <a:effectLst/>
                <a:latin typeface="+mn-lt"/>
              </a:rPr>
            </a:br>
            <a:r>
              <a:rPr kumimoji="0" lang="en-US" altLang="en-US" sz="1800" b="1" i="0" u="none" strike="noStrike" cap="none" normalizeH="0" baseline="0" dirty="0">
                <a:ln>
                  <a:noFill/>
                </a:ln>
                <a:solidFill>
                  <a:schemeClr val="tx1"/>
                </a:solidFill>
                <a:effectLst/>
                <a:latin typeface="+mn-lt"/>
              </a:rPr>
              <a:t>How </a:t>
            </a:r>
            <a:r>
              <a:rPr kumimoji="0" lang="en-US" altLang="en-US" sz="1800" b="1" i="0" u="none" strike="noStrike" cap="none" normalizeH="0" baseline="0" dirty="0" err="1">
                <a:ln>
                  <a:noFill/>
                </a:ln>
                <a:solidFill>
                  <a:schemeClr val="tx1"/>
                </a:solidFill>
                <a:effectLst/>
                <a:latin typeface="+mn-lt"/>
              </a:rPr>
              <a:t>Trie</a:t>
            </a:r>
            <a:r>
              <a:rPr kumimoji="0" lang="en-US" altLang="en-US" sz="1800" b="1" i="0" u="none" strike="noStrike" cap="none" normalizeH="0" baseline="0" dirty="0">
                <a:ln>
                  <a:noFill/>
                </a:ln>
                <a:solidFill>
                  <a:schemeClr val="tx1"/>
                </a:solidFill>
                <a:effectLst/>
                <a:latin typeface="+mn-lt"/>
              </a:rPr>
              <a:t> Helps:</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The dictionary is stored in a </a:t>
            </a:r>
            <a:r>
              <a:rPr kumimoji="0" lang="en-US" altLang="en-US" sz="1800" b="0" i="0" u="none" strike="noStrike" cap="none" normalizeH="0" baseline="0" dirty="0" err="1">
                <a:ln>
                  <a:noFill/>
                </a:ln>
                <a:solidFill>
                  <a:schemeClr val="tx1"/>
                </a:solidFill>
                <a:effectLst/>
                <a:latin typeface="+mn-lt"/>
              </a:rPr>
              <a:t>Trie</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If a word is not found, the system suggests the closest valid words (based on edit distance).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Example:</a:t>
            </a:r>
            <a:br>
              <a:rPr kumimoji="0" lang="en-US" altLang="en-US" sz="1800" b="0" i="0" u="none" strike="noStrike" cap="none" normalizeH="0" baseline="0" dirty="0">
                <a:ln>
                  <a:noFill/>
                </a:ln>
                <a:solidFill>
                  <a:schemeClr val="tx1"/>
                </a:solidFill>
                <a:effectLst/>
                <a:latin typeface="+mn-lt"/>
              </a:rPr>
            </a:br>
            <a:r>
              <a:rPr kumimoji="0" lang="en-US" altLang="en-US" sz="1800" b="0" i="0" u="none" strike="noStrike" cap="none" normalizeH="0" baseline="0" dirty="0">
                <a:ln>
                  <a:noFill/>
                </a:ln>
                <a:solidFill>
                  <a:schemeClr val="tx1"/>
                </a:solidFill>
                <a:effectLst/>
                <a:latin typeface="+mn-lt"/>
              </a:rPr>
              <a:t>Misspelled word "</a:t>
            </a:r>
            <a:r>
              <a:rPr kumimoji="0" lang="en-US" altLang="en-US" sz="1800" b="0" i="0" u="none" strike="noStrike" cap="none" normalizeH="0" baseline="0" dirty="0" err="1">
                <a:ln>
                  <a:noFill/>
                </a:ln>
                <a:solidFill>
                  <a:schemeClr val="tx1"/>
                </a:solidFill>
                <a:effectLst/>
                <a:latin typeface="+mn-lt"/>
              </a:rPr>
              <a:t>helo</a:t>
            </a:r>
            <a:r>
              <a:rPr kumimoji="0" lang="en-US" altLang="en-US" sz="1800" b="0" i="0" u="none" strike="noStrike" cap="none" normalizeH="0" baseline="0" dirty="0">
                <a:ln>
                  <a:noFill/>
                </a:ln>
                <a:solidFill>
                  <a:schemeClr val="tx1"/>
                </a:solidFill>
                <a:effectLst/>
                <a:latin typeface="+mn-lt"/>
              </a:rPr>
              <a:t>" → Suggested words: "hello", "hero", "help".</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8154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445CB-11E9-DC3A-E766-FAFE1C7CE728}"/>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93B315E8-86F1-DD9D-1462-B57BB9E1F9B5}"/>
              </a:ext>
            </a:extLst>
          </p:cNvPr>
          <p:cNvSpPr txBox="1">
            <a:spLocks noChangeArrowheads="1"/>
          </p:cNvSpPr>
          <p:nvPr/>
        </p:nvSpPr>
        <p:spPr>
          <a:xfrm>
            <a:off x="531373" y="293210"/>
            <a:ext cx="7886700" cy="1325563"/>
          </a:xfrm>
          <a:prstGeom prst="rect">
            <a:avLst/>
          </a:prstGeom>
        </p:spPr>
        <p:txBody>
          <a:bodyPr/>
          <a:lst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a:lstStyle>
          <a:p>
            <a:r>
              <a:rPr lang="en-US" altLang="en-US" kern="0" dirty="0"/>
              <a:t>Applications</a:t>
            </a:r>
          </a:p>
        </p:txBody>
      </p:sp>
      <p:sp>
        <p:nvSpPr>
          <p:cNvPr id="6" name="Rectangle 1">
            <a:extLst>
              <a:ext uri="{FF2B5EF4-FFF2-40B4-BE49-F238E27FC236}">
                <a16:creationId xmlns:a16="http://schemas.microsoft.com/office/drawing/2014/main" id="{5B3B548C-3AAC-325F-8C5B-D8CA41E77C32}"/>
              </a:ext>
            </a:extLst>
          </p:cNvPr>
          <p:cNvSpPr txBox="1">
            <a:spLocks noChangeArrowheads="1"/>
          </p:cNvSpPr>
          <p:nvPr/>
        </p:nvSpPr>
        <p:spPr bwMode="auto">
          <a:xfrm>
            <a:off x="531373" y="1100694"/>
            <a:ext cx="799978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mn-lt"/>
              </a:rPr>
              <a:t>Word Break Problem (Checking if a Sentence is Valid)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Use Case:</a:t>
            </a:r>
            <a:r>
              <a:rPr kumimoji="0" lang="en-US" altLang="en-US" sz="1800" b="0" i="0" u="none" strike="noStrike" cap="none" normalizeH="0" baseline="0" dirty="0">
                <a:ln>
                  <a:noFill/>
                </a:ln>
                <a:solidFill>
                  <a:schemeClr val="tx1"/>
                </a:solidFill>
                <a:effectLst/>
                <a:latin typeface="+mn-lt"/>
              </a:rPr>
              <a:t> NLP (Natural Language Processing) applications, like tokenizing text in languages without spaces (e.g., Chinese).</a:t>
            </a:r>
            <a:endParaRPr lang="en-US" altLang="en-US" sz="1800" b="0" dirty="0">
              <a:solidFill>
                <a:schemeClr val="tx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How </a:t>
            </a:r>
            <a:r>
              <a:rPr kumimoji="0" lang="en-US" altLang="en-US" sz="1800" b="1" i="0" u="none" strike="noStrike" cap="none" normalizeH="0" baseline="0" dirty="0" err="1">
                <a:ln>
                  <a:noFill/>
                </a:ln>
                <a:solidFill>
                  <a:schemeClr val="tx1"/>
                </a:solidFill>
                <a:effectLst/>
                <a:latin typeface="+mn-lt"/>
              </a:rPr>
              <a:t>Trie</a:t>
            </a:r>
            <a:r>
              <a:rPr kumimoji="0" lang="en-US" altLang="en-US" sz="1800" b="1" i="0" u="none" strike="noStrike" cap="none" normalizeH="0" baseline="0" dirty="0">
                <a:ln>
                  <a:noFill/>
                </a:ln>
                <a:solidFill>
                  <a:schemeClr val="tx1"/>
                </a:solidFill>
                <a:effectLst/>
                <a:latin typeface="+mn-lt"/>
              </a:rPr>
              <a:t> Helps:</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Stores a dictionary of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Checks if a sentence can be broken into valid words efficiently.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Example:</a:t>
            </a:r>
            <a:br>
              <a:rPr kumimoji="0" lang="en-US" altLang="en-US" sz="1800" b="0" i="0" u="none" strike="noStrike" cap="none" normalizeH="0" baseline="0" dirty="0">
                <a:ln>
                  <a:noFill/>
                </a:ln>
                <a:solidFill>
                  <a:schemeClr val="tx1"/>
                </a:solidFill>
                <a:effectLst/>
                <a:latin typeface="+mn-lt"/>
              </a:rPr>
            </a:br>
            <a:r>
              <a:rPr kumimoji="0" lang="en-US" altLang="en-US" sz="1800" b="0" i="0" u="none" strike="noStrike" cap="none" normalizeH="0" baseline="0" dirty="0">
                <a:ln>
                  <a:noFill/>
                </a:ln>
                <a:solidFill>
                  <a:schemeClr val="tx1"/>
                </a:solidFill>
                <a:effectLst/>
                <a:latin typeface="+mn-lt"/>
              </a:rPr>
              <a:t>Input: "</a:t>
            </a:r>
            <a:r>
              <a:rPr kumimoji="0" lang="en-US" altLang="en-US" sz="1800" b="0" i="0" u="none" strike="noStrike" cap="none" normalizeH="0" baseline="0" dirty="0" err="1">
                <a:ln>
                  <a:noFill/>
                </a:ln>
                <a:solidFill>
                  <a:schemeClr val="tx1"/>
                </a:solidFill>
                <a:effectLst/>
                <a:latin typeface="+mn-lt"/>
              </a:rPr>
              <a:t>ilovecoding</a:t>
            </a:r>
            <a:r>
              <a:rPr kumimoji="0" lang="en-US" altLang="en-US" sz="1800" b="0" i="0" u="none" strike="noStrike" cap="none" normalizeH="0" baseline="0" dirty="0">
                <a:ln>
                  <a:noFill/>
                </a:ln>
                <a:solidFill>
                  <a:schemeClr val="tx1"/>
                </a:solidFill>
                <a:effectLst/>
                <a:latin typeface="+mn-lt"/>
              </a:rPr>
              <a:t>" → Can be split into "</a:t>
            </a:r>
            <a:r>
              <a:rPr kumimoji="0" lang="en-US" altLang="en-US" sz="1800" b="0" i="0" u="none" strike="noStrike" cap="none" normalizeH="0" baseline="0" dirty="0" err="1">
                <a:ln>
                  <a:noFill/>
                </a:ln>
                <a:solidFill>
                  <a:schemeClr val="tx1"/>
                </a:solidFill>
                <a:effectLst/>
                <a:latin typeface="+mn-lt"/>
              </a:rPr>
              <a:t>i</a:t>
            </a:r>
            <a:r>
              <a:rPr kumimoji="0" lang="en-US" altLang="en-US" sz="1800" b="0" i="0" u="none" strike="noStrike" cap="none" normalizeH="0" baseline="0" dirty="0">
                <a:ln>
                  <a:noFill/>
                </a:ln>
                <a:solidFill>
                  <a:schemeClr val="tx1"/>
                </a:solidFill>
                <a:effectLst/>
                <a:latin typeface="+mn-lt"/>
              </a:rPr>
              <a:t> love coding".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mn-lt"/>
              </a:rPr>
              <a:t>DNA Sequence Matching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Use Case:</a:t>
            </a:r>
            <a:r>
              <a:rPr kumimoji="0" lang="en-US" altLang="en-US" sz="1800" b="0" i="0" u="none" strike="noStrike" cap="none" normalizeH="0" baseline="0" dirty="0">
                <a:ln>
                  <a:noFill/>
                </a:ln>
                <a:solidFill>
                  <a:schemeClr val="tx1"/>
                </a:solidFill>
                <a:effectLst/>
                <a:latin typeface="+mn-lt"/>
              </a:rPr>
              <a:t> Bioinformatics uses </a:t>
            </a:r>
            <a:r>
              <a:rPr kumimoji="0" lang="en-US" altLang="en-US" sz="1800" b="0" i="0" u="none" strike="noStrike" cap="none" normalizeH="0" baseline="0" dirty="0" err="1">
                <a:ln>
                  <a:noFill/>
                </a:ln>
                <a:solidFill>
                  <a:schemeClr val="tx1"/>
                </a:solidFill>
                <a:effectLst/>
                <a:latin typeface="+mn-lt"/>
              </a:rPr>
              <a:t>Trie</a:t>
            </a:r>
            <a:r>
              <a:rPr kumimoji="0" lang="en-US" altLang="en-US" sz="1800" b="0" i="0" u="none" strike="noStrike" cap="none" normalizeH="0" baseline="0" dirty="0">
                <a:ln>
                  <a:noFill/>
                </a:ln>
                <a:solidFill>
                  <a:schemeClr val="tx1"/>
                </a:solidFill>
                <a:effectLst/>
                <a:latin typeface="+mn-lt"/>
              </a:rPr>
              <a:t> for DNA pattern matching.</a:t>
            </a:r>
            <a:br>
              <a:rPr kumimoji="0" lang="en-US" altLang="en-US" sz="1800" b="0" i="0" u="none" strike="noStrike" cap="none" normalizeH="0" baseline="0" dirty="0">
                <a:ln>
                  <a:noFill/>
                </a:ln>
                <a:solidFill>
                  <a:schemeClr val="tx1"/>
                </a:solidFill>
                <a:effectLst/>
                <a:latin typeface="+mn-lt"/>
              </a:rPr>
            </a:br>
            <a:r>
              <a:rPr kumimoji="0" lang="en-US" altLang="en-US" sz="1800" b="1" i="0" u="none" strike="noStrike" cap="none" normalizeH="0" baseline="0" dirty="0">
                <a:ln>
                  <a:noFill/>
                </a:ln>
                <a:solidFill>
                  <a:schemeClr val="tx1"/>
                </a:solidFill>
                <a:effectLst/>
                <a:latin typeface="+mn-lt"/>
              </a:rPr>
              <a:t>How </a:t>
            </a:r>
            <a:r>
              <a:rPr kumimoji="0" lang="en-US" altLang="en-US" sz="1800" b="1" i="0" u="none" strike="noStrike" cap="none" normalizeH="0" baseline="0" dirty="0" err="1">
                <a:ln>
                  <a:noFill/>
                </a:ln>
                <a:solidFill>
                  <a:schemeClr val="tx1"/>
                </a:solidFill>
                <a:effectLst/>
                <a:latin typeface="+mn-lt"/>
              </a:rPr>
              <a:t>Trie</a:t>
            </a:r>
            <a:r>
              <a:rPr kumimoji="0" lang="en-US" altLang="en-US" sz="1800" b="1" i="0" u="none" strike="noStrike" cap="none" normalizeH="0" baseline="0" dirty="0">
                <a:ln>
                  <a:noFill/>
                </a:ln>
                <a:solidFill>
                  <a:schemeClr val="tx1"/>
                </a:solidFill>
                <a:effectLst/>
                <a:latin typeface="+mn-lt"/>
              </a:rPr>
              <a:t> Helps:</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DNA sequences (A, T, G, C) are stored in a </a:t>
            </a:r>
            <a:r>
              <a:rPr kumimoji="0" lang="en-US" altLang="en-US" sz="1800" b="0" i="0" u="none" strike="noStrike" cap="none" normalizeH="0" baseline="0" dirty="0" err="1">
                <a:ln>
                  <a:noFill/>
                </a:ln>
                <a:solidFill>
                  <a:schemeClr val="tx1"/>
                </a:solidFill>
                <a:effectLst/>
                <a:latin typeface="+mn-lt"/>
              </a:rPr>
              <a:t>Trie</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Fast lookup for mutations and disease markers.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Example:</a:t>
            </a:r>
            <a:br>
              <a:rPr kumimoji="0" lang="en-US" altLang="en-US" sz="1800" b="0" i="0" u="none" strike="noStrike" cap="none" normalizeH="0" baseline="0" dirty="0">
                <a:ln>
                  <a:noFill/>
                </a:ln>
                <a:solidFill>
                  <a:schemeClr val="tx1"/>
                </a:solidFill>
                <a:effectLst/>
                <a:latin typeface="+mn-lt"/>
              </a:rPr>
            </a:br>
            <a:r>
              <a:rPr kumimoji="0" lang="en-US" altLang="en-US" sz="1800" b="0" i="0" u="none" strike="noStrike" cap="none" normalizeH="0" baseline="0" dirty="0">
                <a:ln>
                  <a:noFill/>
                </a:ln>
                <a:solidFill>
                  <a:schemeClr val="tx1"/>
                </a:solidFill>
                <a:effectLst/>
                <a:latin typeface="+mn-lt"/>
              </a:rPr>
              <a:t>Searching "ATG" quickly finds all occurrences in a genome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9024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A115-54EB-1785-0FA0-EB4DC7E54D49}"/>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37DCBA59-160E-DB2D-8836-E95E5E9AAA8E}"/>
              </a:ext>
            </a:extLst>
          </p:cNvPr>
          <p:cNvSpPr txBox="1">
            <a:spLocks noChangeArrowheads="1"/>
          </p:cNvSpPr>
          <p:nvPr/>
        </p:nvSpPr>
        <p:spPr>
          <a:xfrm>
            <a:off x="531373" y="404664"/>
            <a:ext cx="7886700" cy="1325563"/>
          </a:xfrm>
          <a:prstGeom prst="rect">
            <a:avLst/>
          </a:prstGeom>
        </p:spPr>
        <p:txBody>
          <a:bodyPr/>
          <a:lst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a:lstStyle>
          <a:p>
            <a:r>
              <a:rPr lang="en-US" altLang="en-US" kern="0" dirty="0"/>
              <a:t>Tries</a:t>
            </a:r>
          </a:p>
        </p:txBody>
      </p:sp>
      <p:sp>
        <p:nvSpPr>
          <p:cNvPr id="6" name="Rectangle 1">
            <a:extLst>
              <a:ext uri="{FF2B5EF4-FFF2-40B4-BE49-F238E27FC236}">
                <a16:creationId xmlns:a16="http://schemas.microsoft.com/office/drawing/2014/main" id="{3A8C4670-BCDB-3660-E19B-7979A89EDE00}"/>
              </a:ext>
            </a:extLst>
          </p:cNvPr>
          <p:cNvSpPr txBox="1">
            <a:spLocks noChangeArrowheads="1"/>
          </p:cNvSpPr>
          <p:nvPr/>
        </p:nvSpPr>
        <p:spPr bwMode="auto">
          <a:xfrm>
            <a:off x="531373" y="1196752"/>
            <a:ext cx="7999783" cy="267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algn="just" eaLnBrk="1" hangingPunct="1"/>
            <a:r>
              <a:rPr lang="en-US" altLang="en-US" sz="1800" dirty="0">
                <a:cs typeface="Times New Roman" panose="02020603050405020304" pitchFamily="18" charset="0"/>
              </a:rPr>
              <a:t>The basic tool for string data structures, similar in role to the balanced binary search tree, is called “</a:t>
            </a:r>
            <a:r>
              <a:rPr lang="en-US" altLang="en-US" sz="1800" dirty="0" err="1">
                <a:solidFill>
                  <a:srgbClr val="FF0000"/>
                </a:solidFill>
                <a:cs typeface="Times New Roman" panose="02020603050405020304" pitchFamily="18" charset="0"/>
              </a:rPr>
              <a:t>trie</a:t>
            </a:r>
            <a:r>
              <a:rPr lang="en-US" altLang="en-US" sz="1800" dirty="0">
                <a:cs typeface="Times New Roman" panose="02020603050405020304" pitchFamily="18" charset="0"/>
              </a:rPr>
              <a:t>” </a:t>
            </a:r>
          </a:p>
          <a:p>
            <a:pPr algn="just" eaLnBrk="1" hangingPunct="1"/>
            <a:endParaRPr lang="en-US" altLang="en-US" sz="1800" dirty="0">
              <a:cs typeface="Times New Roman" panose="02020603050405020304" pitchFamily="18" charset="0"/>
            </a:endParaRPr>
          </a:p>
          <a:p>
            <a:pPr algn="just" eaLnBrk="1" hangingPunct="1"/>
            <a:r>
              <a:rPr lang="en-US" altLang="en-US" sz="1800" dirty="0">
                <a:cs typeface="Times New Roman" panose="02020603050405020304" pitchFamily="18" charset="0"/>
              </a:rPr>
              <a:t>Derive from “re</a:t>
            </a:r>
            <a:r>
              <a:rPr lang="en-US" altLang="en-US" sz="1800" dirty="0">
                <a:solidFill>
                  <a:srgbClr val="FF0000"/>
                </a:solidFill>
                <a:cs typeface="Times New Roman" panose="02020603050405020304" pitchFamily="18" charset="0"/>
              </a:rPr>
              <a:t>trie</a:t>
            </a:r>
            <a:r>
              <a:rPr lang="en-US" altLang="en-US" sz="1800" dirty="0">
                <a:cs typeface="Times New Roman" panose="02020603050405020304" pitchFamily="18" charset="0"/>
              </a:rPr>
              <a:t>val.”  (Pronounced either try or tree)</a:t>
            </a:r>
          </a:p>
          <a:p>
            <a:pPr algn="just" eaLnBrk="1" hangingPunct="1"/>
            <a:endParaRPr lang="en-US" altLang="en-US" sz="1800" dirty="0">
              <a:cs typeface="Times New Roman" panose="02020603050405020304" pitchFamily="18" charset="0"/>
            </a:endParaRPr>
          </a:p>
          <a:p>
            <a:pPr algn="just" eaLnBrk="1" hangingPunct="1"/>
            <a:r>
              <a:rPr lang="en-US" altLang="en-US" sz="1800" dirty="0">
                <a:cs typeface="Times New Roman" panose="02020603050405020304" pitchFamily="18" charset="0"/>
              </a:rPr>
              <a:t>In this tree, the nodes are not binary. They contain potentially one outgoing edge for each possible character, so the degree is at most the alphabet size   |A| .</a:t>
            </a:r>
          </a:p>
        </p:txBody>
      </p:sp>
    </p:spTree>
    <p:extLst>
      <p:ext uri="{BB962C8B-B14F-4D97-AF65-F5344CB8AC3E}">
        <p14:creationId xmlns:p14="http://schemas.microsoft.com/office/powerpoint/2010/main" val="341949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CA646-FDE3-6E85-A40D-635A13B7A21F}"/>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E6499171-447B-8AD4-D36C-96B220E9DCBD}"/>
              </a:ext>
            </a:extLst>
          </p:cNvPr>
          <p:cNvSpPr txBox="1">
            <a:spLocks noChangeArrowheads="1"/>
          </p:cNvSpPr>
          <p:nvPr/>
        </p:nvSpPr>
        <p:spPr>
          <a:xfrm>
            <a:off x="531373" y="332656"/>
            <a:ext cx="7886700" cy="1325563"/>
          </a:xfrm>
          <a:prstGeom prst="rect">
            <a:avLst/>
          </a:prstGeom>
        </p:spPr>
        <p:txBody>
          <a:bodyPr/>
          <a:lst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a:lstStyle>
          <a:p>
            <a:r>
              <a:rPr lang="en-US" altLang="en-US" kern="0" dirty="0"/>
              <a:t>Tries</a:t>
            </a:r>
          </a:p>
        </p:txBody>
      </p:sp>
      <p:sp>
        <p:nvSpPr>
          <p:cNvPr id="6" name="Rectangle 1">
            <a:extLst>
              <a:ext uri="{FF2B5EF4-FFF2-40B4-BE49-F238E27FC236}">
                <a16:creationId xmlns:a16="http://schemas.microsoft.com/office/drawing/2014/main" id="{1A7AD362-89B8-6C89-E940-D19C3C0E6C5F}"/>
              </a:ext>
            </a:extLst>
          </p:cNvPr>
          <p:cNvSpPr txBox="1">
            <a:spLocks noChangeArrowheads="1"/>
          </p:cNvSpPr>
          <p:nvPr/>
        </p:nvSpPr>
        <p:spPr bwMode="auto">
          <a:xfrm>
            <a:off x="531373" y="1273754"/>
            <a:ext cx="7999783" cy="445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algn="just" eaLnBrk="1" hangingPunct="1"/>
            <a:r>
              <a:rPr lang="en-US" altLang="en-US" dirty="0">
                <a:cs typeface="Times New Roman" panose="02020603050405020304" pitchFamily="18" charset="0"/>
              </a:rPr>
              <a:t>Prefix Vs. Suffix. </a:t>
            </a:r>
          </a:p>
          <a:p>
            <a:pPr algn="just" eaLnBrk="1" hangingPunct="1"/>
            <a:r>
              <a:rPr lang="en-US" altLang="en-US" dirty="0">
                <a:cs typeface="Times New Roman" panose="02020603050405020304" pitchFamily="18" charset="0"/>
              </a:rPr>
              <a:t>Ex. “computer”.    </a:t>
            </a:r>
          </a:p>
          <a:p>
            <a:pPr lvl="2" algn="just" eaLnBrk="1" hangingPunct="1"/>
            <a:r>
              <a:rPr lang="en-US" altLang="en-US" dirty="0">
                <a:cs typeface="Times New Roman" panose="02020603050405020304" pitchFamily="18" charset="0"/>
              </a:rPr>
              <a:t>Prefix:(c, co, com).     </a:t>
            </a:r>
          </a:p>
          <a:p>
            <a:pPr lvl="2" algn="just" eaLnBrk="1" hangingPunct="1"/>
            <a:r>
              <a:rPr lang="en-US" altLang="en-US" dirty="0">
                <a:cs typeface="Times New Roman" panose="02020603050405020304" pitchFamily="18" charset="0"/>
              </a:rPr>
              <a:t>Suffix: (r, er, </a:t>
            </a:r>
            <a:r>
              <a:rPr lang="en-US" altLang="en-US" dirty="0" err="1">
                <a:cs typeface="Times New Roman" panose="02020603050405020304" pitchFamily="18" charset="0"/>
              </a:rPr>
              <a:t>ter</a:t>
            </a:r>
            <a:r>
              <a:rPr lang="en-US" altLang="en-US" dirty="0">
                <a:cs typeface="Times New Roman" panose="02020603050405020304" pitchFamily="18" charset="0"/>
              </a:rPr>
              <a:t>)</a:t>
            </a:r>
          </a:p>
          <a:p>
            <a:pPr algn="just" eaLnBrk="1" hangingPunct="1"/>
            <a:r>
              <a:rPr lang="en-US" altLang="en-US" dirty="0">
                <a:cs typeface="Times New Roman" panose="02020603050405020304" pitchFamily="18" charset="0"/>
              </a:rPr>
              <a:t>Each node in this tree structure corresponds to a prefix of some strings of the set.</a:t>
            </a:r>
          </a:p>
          <a:p>
            <a:pPr algn="just" eaLnBrk="1" hangingPunct="1"/>
            <a:r>
              <a:rPr lang="en-US" altLang="en-US" dirty="0">
                <a:cs typeface="Times New Roman" panose="02020603050405020304" pitchFamily="18" charset="0"/>
              </a:rPr>
              <a:t>If the same prefix occurs several times, there is only one node to represent it.</a:t>
            </a:r>
          </a:p>
          <a:p>
            <a:pPr algn="just" eaLnBrk="1" hangingPunct="1"/>
            <a:r>
              <a:rPr lang="en-US" altLang="en-US" dirty="0">
                <a:cs typeface="Times New Roman" panose="02020603050405020304" pitchFamily="18" charset="0"/>
              </a:rPr>
              <a:t>The root of the tree structure is the node corresponding to the empty prefix.</a:t>
            </a:r>
          </a:p>
        </p:txBody>
      </p:sp>
    </p:spTree>
    <p:extLst>
      <p:ext uri="{BB962C8B-B14F-4D97-AF65-F5344CB8AC3E}">
        <p14:creationId xmlns:p14="http://schemas.microsoft.com/office/powerpoint/2010/main" val="344554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4D6D-B5EA-7D29-F3BD-D2CD31CEEDA4}"/>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36A091ED-1D90-3D6B-5FDA-39B044BD7D04}"/>
              </a:ext>
            </a:extLst>
          </p:cNvPr>
          <p:cNvSpPr txBox="1">
            <a:spLocks noChangeArrowheads="1"/>
          </p:cNvSpPr>
          <p:nvPr/>
        </p:nvSpPr>
        <p:spPr>
          <a:xfrm>
            <a:off x="531373" y="58509"/>
            <a:ext cx="7886700" cy="1325563"/>
          </a:xfrm>
          <a:prstGeom prst="rect">
            <a:avLst/>
          </a:prstGeom>
        </p:spPr>
        <p:txBody>
          <a:bodyPr/>
          <a:lst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a:lstStyle>
          <a:p>
            <a:r>
              <a:rPr lang="en-US" altLang="en-US" kern="0" dirty="0"/>
              <a:t>Tries Example</a:t>
            </a:r>
          </a:p>
        </p:txBody>
      </p:sp>
      <p:sp>
        <p:nvSpPr>
          <p:cNvPr id="6" name="Rectangle 1">
            <a:extLst>
              <a:ext uri="{FF2B5EF4-FFF2-40B4-BE49-F238E27FC236}">
                <a16:creationId xmlns:a16="http://schemas.microsoft.com/office/drawing/2014/main" id="{AE82118B-89AF-0DCD-7904-486D978E11CE}"/>
              </a:ext>
            </a:extLst>
          </p:cNvPr>
          <p:cNvSpPr txBox="1">
            <a:spLocks noChangeArrowheads="1"/>
          </p:cNvSpPr>
          <p:nvPr/>
        </p:nvSpPr>
        <p:spPr bwMode="auto">
          <a:xfrm>
            <a:off x="531373" y="1124744"/>
            <a:ext cx="7999783" cy="130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a:lstStyle>
          <a:p>
            <a:pPr>
              <a:lnSpc>
                <a:spcPct val="90000"/>
              </a:lnSpc>
            </a:pPr>
            <a:r>
              <a:rPr lang="en-US" altLang="en-US" sz="2000" b="0" dirty="0">
                <a:solidFill>
                  <a:schemeClr val="tx1"/>
                </a:solidFill>
                <a:latin typeface="+mn-lt"/>
              </a:rPr>
              <a:t>Example: standard </a:t>
            </a:r>
            <a:r>
              <a:rPr lang="en-US" altLang="en-US" sz="2000" b="0" dirty="0" err="1">
                <a:solidFill>
                  <a:schemeClr val="tx1"/>
                </a:solidFill>
                <a:latin typeface="+mn-lt"/>
              </a:rPr>
              <a:t>trie</a:t>
            </a:r>
            <a:r>
              <a:rPr lang="en-US" altLang="en-US" sz="2000" b="0" dirty="0">
                <a:solidFill>
                  <a:schemeClr val="tx1"/>
                </a:solidFill>
                <a:latin typeface="+mn-lt"/>
              </a:rPr>
              <a:t> for the set of strings</a:t>
            </a:r>
          </a:p>
          <a:p>
            <a:pPr lvl="1">
              <a:lnSpc>
                <a:spcPct val="90000"/>
              </a:lnSpc>
            </a:pPr>
            <a:r>
              <a:rPr lang="en-US" altLang="en-US" b="0" dirty="0">
                <a:solidFill>
                  <a:schemeClr val="tx1"/>
                </a:solidFill>
                <a:latin typeface="+mn-lt"/>
              </a:rPr>
              <a:t>S = { bear, bell, bid, bull, buy, sell, stock, stop }</a:t>
            </a:r>
          </a:p>
          <a:p>
            <a:endParaRPr lang="en-US" altLang="en-US" dirty="0">
              <a:latin typeface="+mn-lt"/>
            </a:endParaRPr>
          </a:p>
        </p:txBody>
      </p:sp>
      <p:graphicFrame>
        <p:nvGraphicFramePr>
          <p:cNvPr id="2" name="Object 1028">
            <a:extLst>
              <a:ext uri="{FF2B5EF4-FFF2-40B4-BE49-F238E27FC236}">
                <a16:creationId xmlns:a16="http://schemas.microsoft.com/office/drawing/2014/main" id="{32AC5DFD-2CC0-E0FF-5B72-8B8951234583}"/>
              </a:ext>
            </a:extLst>
          </p:cNvPr>
          <p:cNvGraphicFramePr>
            <a:graphicFrameLocks noChangeAspect="1"/>
          </p:cNvGraphicFramePr>
          <p:nvPr>
            <p:extLst>
              <p:ext uri="{D42A27DB-BD31-4B8C-83A1-F6EECF244321}">
                <p14:modId xmlns:p14="http://schemas.microsoft.com/office/powerpoint/2010/main" val="1434189470"/>
              </p:ext>
            </p:extLst>
          </p:nvPr>
        </p:nvGraphicFramePr>
        <p:xfrm>
          <a:off x="1331640" y="2430970"/>
          <a:ext cx="5819775" cy="2560637"/>
        </p:xfrm>
        <a:graphic>
          <a:graphicData uri="http://schemas.openxmlformats.org/presentationml/2006/ole">
            <mc:AlternateContent xmlns:mc="http://schemas.openxmlformats.org/markup-compatibility/2006">
              <mc:Choice xmlns:v="urn:schemas-microsoft-com:vml" Requires="v">
                <p:oleObj name="VISIO" r:id="rId3" imgW="5816600" imgH="2565400" progId="Visio.Drawing.11">
                  <p:embed/>
                </p:oleObj>
              </mc:Choice>
              <mc:Fallback>
                <p:oleObj name="VISIO" r:id="rId3" imgW="5816600" imgH="2565400" progId="Visio.Drawing.11">
                  <p:embed/>
                  <p:pic>
                    <p:nvPicPr>
                      <p:cNvPr id="378882" name="Object 1028">
                        <a:extLst>
                          <a:ext uri="{FF2B5EF4-FFF2-40B4-BE49-F238E27FC236}">
                            <a16:creationId xmlns:a16="http://schemas.microsoft.com/office/drawing/2014/main" id="{C7DA0A32-8794-4043-80A6-BECDA40BBF0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430970"/>
                        <a:ext cx="5819775"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963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861048"/>
            <a:ext cx="8064896" cy="423831"/>
          </a:xfrm>
        </p:spPr>
        <p:txBody>
          <a:bodyPr/>
          <a:lstStyle/>
          <a:p>
            <a:r>
              <a:rPr lang="en-AU" sz="2400" dirty="0"/>
              <a:t>MODULE 11: STRING ALGORITHMS</a:t>
            </a:r>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and also from the</a:t>
            </a:r>
          </a:p>
          <a:p>
            <a:r>
              <a:rPr lang="en-US" sz="800" dirty="0">
                <a:solidFill>
                  <a:schemeClr val="bg1">
                    <a:lumMod val="75000"/>
                  </a:schemeClr>
                </a:solidFill>
              </a:rPr>
              <a:t>slides accompanying the course textbook.   </a:t>
            </a:r>
          </a:p>
        </p:txBody>
      </p:sp>
    </p:spTree>
    <p:extLst>
      <p:ext uri="{BB962C8B-B14F-4D97-AF65-F5344CB8AC3E}">
        <p14:creationId xmlns:p14="http://schemas.microsoft.com/office/powerpoint/2010/main" val="298838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783A6-C5A6-8C1D-D98A-36534E1CC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D1AEF-702F-D6F4-6C41-F6F60AB3C8E7}"/>
              </a:ext>
            </a:extLst>
          </p:cNvPr>
          <p:cNvSpPr>
            <a:spLocks noGrp="1"/>
          </p:cNvSpPr>
          <p:nvPr>
            <p:ph type="title"/>
          </p:nvPr>
        </p:nvSpPr>
        <p:spPr/>
        <p:txBody>
          <a:bodyPr/>
          <a:lstStyle/>
          <a:p>
            <a:r>
              <a:rPr lang="en-US" dirty="0"/>
              <a:t>String end</a:t>
            </a:r>
          </a:p>
        </p:txBody>
      </p:sp>
      <p:sp>
        <p:nvSpPr>
          <p:cNvPr id="7" name="Content Placeholder 1">
            <a:extLst>
              <a:ext uri="{FF2B5EF4-FFF2-40B4-BE49-F238E27FC236}">
                <a16:creationId xmlns:a16="http://schemas.microsoft.com/office/drawing/2014/main" id="{84C86C02-604D-753E-FFDB-23BE3E66941A}"/>
              </a:ext>
            </a:extLst>
          </p:cNvPr>
          <p:cNvSpPr>
            <a:spLocks noGrp="1"/>
          </p:cNvSpPr>
          <p:nvPr>
            <p:ph idx="1"/>
          </p:nvPr>
        </p:nvSpPr>
        <p:spPr>
          <a:xfrm>
            <a:off x="335721" y="1362835"/>
            <a:ext cx="5657574" cy="5011737"/>
          </a:xfrm>
        </p:spPr>
        <p:txBody>
          <a:bodyPr rtlCol="0">
            <a:normAutofit/>
          </a:bodyPr>
          <a:lstStyle/>
          <a:p>
            <a:pPr eaLnBrk="1" hangingPunct="1">
              <a:defRPr/>
            </a:pPr>
            <a:r>
              <a:rPr lang="en-US" dirty="0">
                <a:cs typeface="Times New Roman"/>
              </a:rPr>
              <a:t>How to recognize where the string ends in a Trie? There are 2 solutions:</a:t>
            </a:r>
          </a:p>
          <a:p>
            <a:pPr marL="571500" indent="-457200" eaLnBrk="1" hangingPunct="1">
              <a:buFont typeface="+mj-lt"/>
              <a:buAutoNum type="arabicPeriod"/>
              <a:defRPr/>
            </a:pPr>
            <a:r>
              <a:rPr lang="en-US" dirty="0">
                <a:cs typeface="Times New Roman"/>
              </a:rPr>
              <a:t>Have explicit termination character “</a:t>
            </a:r>
            <a:r>
              <a:rPr lang="en-US" b="1" dirty="0">
                <a:cs typeface="Times New Roman"/>
              </a:rPr>
              <a:t>\0</a:t>
            </a:r>
            <a:r>
              <a:rPr lang="en-US" dirty="0">
                <a:cs typeface="Times New Roman"/>
              </a:rPr>
              <a:t>” added at the end of each string.</a:t>
            </a:r>
          </a:p>
          <a:p>
            <a:pPr marL="571500" indent="-457200" eaLnBrk="1" hangingPunct="1">
              <a:buFont typeface="+mj-lt"/>
              <a:buAutoNum type="arabicPeriod"/>
              <a:defRPr/>
            </a:pPr>
            <a:r>
              <a:rPr lang="en-US" dirty="0">
                <a:cs typeface="Times New Roman"/>
              </a:rPr>
              <a:t>Store length together with each.</a:t>
            </a:r>
          </a:p>
          <a:p>
            <a:pPr marL="571500" indent="-457200" eaLnBrk="1" hangingPunct="1">
              <a:buFont typeface="+mj-lt"/>
              <a:buAutoNum type="arabicPeriod"/>
              <a:defRPr/>
            </a:pPr>
            <a:endParaRPr lang="en-US" dirty="0">
              <a:cs typeface="Times New Roman"/>
            </a:endParaRPr>
          </a:p>
          <a:p>
            <a:pPr marL="114300" indent="0" eaLnBrk="1" hangingPunct="1">
              <a:buNone/>
              <a:defRPr/>
            </a:pPr>
            <a:r>
              <a:rPr lang="en-US" sz="1800" i="1" dirty="0"/>
              <a:t>For the rest of this slide, we will use solution 1.</a:t>
            </a:r>
          </a:p>
        </p:txBody>
      </p:sp>
      <p:sp>
        <p:nvSpPr>
          <p:cNvPr id="41" name="Oval 40">
            <a:extLst>
              <a:ext uri="{FF2B5EF4-FFF2-40B4-BE49-F238E27FC236}">
                <a16:creationId xmlns:a16="http://schemas.microsoft.com/office/drawing/2014/main" id="{F67C8826-3D02-A424-BD14-1995C5AC66DF}"/>
              </a:ext>
            </a:extLst>
          </p:cNvPr>
          <p:cNvSpPr/>
          <p:nvPr/>
        </p:nvSpPr>
        <p:spPr bwMode="auto">
          <a:xfrm>
            <a:off x="7071360" y="1849120"/>
            <a:ext cx="49784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a</a:t>
            </a:r>
            <a:endParaRPr kumimoji="0" lang="en-US" b="1" i="0" u="none" strike="noStrike" cap="none" normalizeH="0" baseline="0" dirty="0">
              <a:ln>
                <a:noFill/>
              </a:ln>
              <a:solidFill>
                <a:schemeClr val="tx1"/>
              </a:solidFill>
              <a:effectLst/>
              <a:latin typeface="Arial" charset="0"/>
            </a:endParaRPr>
          </a:p>
        </p:txBody>
      </p:sp>
      <p:sp>
        <p:nvSpPr>
          <p:cNvPr id="42" name="Oval 41">
            <a:extLst>
              <a:ext uri="{FF2B5EF4-FFF2-40B4-BE49-F238E27FC236}">
                <a16:creationId xmlns:a16="http://schemas.microsoft.com/office/drawing/2014/main" id="{F10CF0CD-6F28-60EA-40BC-214D4FB07789}"/>
              </a:ext>
            </a:extLst>
          </p:cNvPr>
          <p:cNvSpPr/>
          <p:nvPr/>
        </p:nvSpPr>
        <p:spPr bwMode="auto">
          <a:xfrm>
            <a:off x="7081520" y="2641600"/>
            <a:ext cx="49784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p</a:t>
            </a:r>
          </a:p>
        </p:txBody>
      </p:sp>
      <p:cxnSp>
        <p:nvCxnSpPr>
          <p:cNvPr id="43" name="Straight Arrow Connector 42">
            <a:extLst>
              <a:ext uri="{FF2B5EF4-FFF2-40B4-BE49-F238E27FC236}">
                <a16:creationId xmlns:a16="http://schemas.microsoft.com/office/drawing/2014/main" id="{7B389857-5083-C412-A14E-584337C4879C}"/>
              </a:ext>
            </a:extLst>
          </p:cNvPr>
          <p:cNvCxnSpPr>
            <a:stCxn id="41" idx="4"/>
            <a:endCxn id="42" idx="0"/>
          </p:cNvCxnSpPr>
          <p:nvPr/>
        </p:nvCxnSpPr>
        <p:spPr bwMode="auto">
          <a:xfrm>
            <a:off x="7320280" y="234086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298A30C0-D208-B32B-5BE8-C9158146D319}"/>
              </a:ext>
            </a:extLst>
          </p:cNvPr>
          <p:cNvSpPr/>
          <p:nvPr/>
        </p:nvSpPr>
        <p:spPr bwMode="auto">
          <a:xfrm>
            <a:off x="7081520" y="3434080"/>
            <a:ext cx="49784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p</a:t>
            </a:r>
          </a:p>
        </p:txBody>
      </p:sp>
      <p:cxnSp>
        <p:nvCxnSpPr>
          <p:cNvPr id="45" name="Straight Arrow Connector 44">
            <a:extLst>
              <a:ext uri="{FF2B5EF4-FFF2-40B4-BE49-F238E27FC236}">
                <a16:creationId xmlns:a16="http://schemas.microsoft.com/office/drawing/2014/main" id="{E51D8607-393A-19A7-EFE2-8054C189724E}"/>
              </a:ext>
            </a:extLst>
          </p:cNvPr>
          <p:cNvCxnSpPr>
            <a:cxnSpLocks/>
            <a:stCxn id="42" idx="4"/>
            <a:endCxn id="44" idx="0"/>
          </p:cNvCxnSpPr>
          <p:nvPr/>
        </p:nvCxnSpPr>
        <p:spPr bwMode="auto">
          <a:xfrm>
            <a:off x="7330440" y="3133347"/>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75DC5B29-C1C7-5B85-86B3-64FB1AD289F8}"/>
              </a:ext>
            </a:extLst>
          </p:cNvPr>
          <p:cNvSpPr/>
          <p:nvPr/>
        </p:nvSpPr>
        <p:spPr bwMode="auto">
          <a:xfrm>
            <a:off x="7091680" y="4216400"/>
            <a:ext cx="49784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cxnSp>
        <p:nvCxnSpPr>
          <p:cNvPr id="47" name="Straight Arrow Connector 46">
            <a:extLst>
              <a:ext uri="{FF2B5EF4-FFF2-40B4-BE49-F238E27FC236}">
                <a16:creationId xmlns:a16="http://schemas.microsoft.com/office/drawing/2014/main" id="{F1430B8F-9311-E713-E028-58188C3AC2F6}"/>
              </a:ext>
            </a:extLst>
          </p:cNvPr>
          <p:cNvCxnSpPr>
            <a:cxnSpLocks/>
            <a:stCxn id="44" idx="4"/>
            <a:endCxn id="46" idx="0"/>
          </p:cNvCxnSpPr>
          <p:nvPr/>
        </p:nvCxnSpPr>
        <p:spPr bwMode="auto">
          <a:xfrm>
            <a:off x="7330440" y="3925827"/>
            <a:ext cx="10160" cy="29057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45B31855-0967-904D-AB62-6C36A9553E66}"/>
              </a:ext>
            </a:extLst>
          </p:cNvPr>
          <p:cNvSpPr/>
          <p:nvPr/>
        </p:nvSpPr>
        <p:spPr bwMode="auto">
          <a:xfrm>
            <a:off x="7101840" y="4998720"/>
            <a:ext cx="49784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e</a:t>
            </a:r>
            <a:endParaRPr kumimoji="0" lang="en-US" b="1" i="0" u="none" strike="noStrike" cap="none" normalizeH="0" baseline="0" dirty="0">
              <a:ln>
                <a:noFill/>
              </a:ln>
              <a:solidFill>
                <a:schemeClr val="tx1"/>
              </a:solidFill>
              <a:effectLst/>
              <a:latin typeface="Arial" charset="0"/>
            </a:endParaRPr>
          </a:p>
        </p:txBody>
      </p:sp>
      <p:cxnSp>
        <p:nvCxnSpPr>
          <p:cNvPr id="49" name="Straight Arrow Connector 48">
            <a:extLst>
              <a:ext uri="{FF2B5EF4-FFF2-40B4-BE49-F238E27FC236}">
                <a16:creationId xmlns:a16="http://schemas.microsoft.com/office/drawing/2014/main" id="{8CB7BB32-3ECF-047C-33FF-56AACAC3FE52}"/>
              </a:ext>
            </a:extLst>
          </p:cNvPr>
          <p:cNvCxnSpPr>
            <a:cxnSpLocks/>
            <a:stCxn id="46" idx="4"/>
            <a:endCxn id="48" idx="0"/>
          </p:cNvCxnSpPr>
          <p:nvPr/>
        </p:nvCxnSpPr>
        <p:spPr bwMode="auto">
          <a:xfrm>
            <a:off x="7340600" y="4708147"/>
            <a:ext cx="10160" cy="29057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37BDB3A2-DD70-816E-6690-3B0726C77005}"/>
              </a:ext>
            </a:extLst>
          </p:cNvPr>
          <p:cNvSpPr/>
          <p:nvPr/>
        </p:nvSpPr>
        <p:spPr bwMode="auto">
          <a:xfrm>
            <a:off x="7112000" y="5791200"/>
            <a:ext cx="497840" cy="491747"/>
          </a:xfrm>
          <a:prstGeom prst="ellipse">
            <a:avLst/>
          </a:prstGeom>
          <a:solidFill>
            <a:schemeClr val="accent2">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cxnSp>
        <p:nvCxnSpPr>
          <p:cNvPr id="51" name="Straight Arrow Connector 50">
            <a:extLst>
              <a:ext uri="{FF2B5EF4-FFF2-40B4-BE49-F238E27FC236}">
                <a16:creationId xmlns:a16="http://schemas.microsoft.com/office/drawing/2014/main" id="{F555EC8B-8F20-DA3A-C880-B9AC705D445A}"/>
              </a:ext>
            </a:extLst>
          </p:cNvPr>
          <p:cNvCxnSpPr>
            <a:cxnSpLocks/>
            <a:stCxn id="48" idx="4"/>
            <a:endCxn id="50" idx="0"/>
          </p:cNvCxnSpPr>
          <p:nvPr/>
        </p:nvCxnSpPr>
        <p:spPr bwMode="auto">
          <a:xfrm>
            <a:off x="7350760" y="549046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840CB964-C72C-F82A-9609-5C3080BEDC7C}"/>
              </a:ext>
            </a:extLst>
          </p:cNvPr>
          <p:cNvSpPr/>
          <p:nvPr/>
        </p:nvSpPr>
        <p:spPr bwMode="auto">
          <a:xfrm>
            <a:off x="6888480" y="1046480"/>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53" name="Straight Arrow Connector 52">
            <a:extLst>
              <a:ext uri="{FF2B5EF4-FFF2-40B4-BE49-F238E27FC236}">
                <a16:creationId xmlns:a16="http://schemas.microsoft.com/office/drawing/2014/main" id="{EAE7DA7E-5253-149B-C748-79A0661DA7B2}"/>
              </a:ext>
            </a:extLst>
          </p:cNvPr>
          <p:cNvCxnSpPr/>
          <p:nvPr/>
        </p:nvCxnSpPr>
        <p:spPr bwMode="auto">
          <a:xfrm>
            <a:off x="7310120" y="153822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32BAF684-66E5-D501-E626-0DDD4665488E}"/>
              </a:ext>
            </a:extLst>
          </p:cNvPr>
          <p:cNvSpPr/>
          <p:nvPr/>
        </p:nvSpPr>
        <p:spPr bwMode="auto">
          <a:xfrm>
            <a:off x="7904480" y="5019040"/>
            <a:ext cx="49784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y</a:t>
            </a:r>
            <a:endParaRPr kumimoji="0" lang="en-US" b="1" i="0" u="none" strike="noStrike" cap="none" normalizeH="0" baseline="0" dirty="0">
              <a:ln>
                <a:noFill/>
              </a:ln>
              <a:solidFill>
                <a:schemeClr val="tx1"/>
              </a:solidFill>
              <a:effectLst/>
              <a:latin typeface="Arial" charset="0"/>
            </a:endParaRPr>
          </a:p>
        </p:txBody>
      </p:sp>
      <p:cxnSp>
        <p:nvCxnSpPr>
          <p:cNvPr id="55" name="Straight Arrow Connector 54">
            <a:extLst>
              <a:ext uri="{FF2B5EF4-FFF2-40B4-BE49-F238E27FC236}">
                <a16:creationId xmlns:a16="http://schemas.microsoft.com/office/drawing/2014/main" id="{9C17D949-999B-AF98-646F-E9873FB41907}"/>
              </a:ext>
            </a:extLst>
          </p:cNvPr>
          <p:cNvCxnSpPr>
            <a:cxnSpLocks/>
            <a:stCxn id="46" idx="6"/>
            <a:endCxn id="54" idx="0"/>
          </p:cNvCxnSpPr>
          <p:nvPr/>
        </p:nvCxnSpPr>
        <p:spPr bwMode="auto">
          <a:xfrm>
            <a:off x="7589520" y="4462274"/>
            <a:ext cx="563880" cy="556766"/>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90C4BBCB-5D90-C18B-1505-8D248ECD81CD}"/>
              </a:ext>
            </a:extLst>
          </p:cNvPr>
          <p:cNvSpPr/>
          <p:nvPr/>
        </p:nvSpPr>
        <p:spPr bwMode="auto">
          <a:xfrm>
            <a:off x="7914640" y="5811520"/>
            <a:ext cx="497840" cy="491747"/>
          </a:xfrm>
          <a:prstGeom prst="ellipse">
            <a:avLst/>
          </a:prstGeom>
          <a:solidFill>
            <a:schemeClr val="accent2">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cxnSp>
        <p:nvCxnSpPr>
          <p:cNvPr id="57" name="Straight Arrow Connector 56">
            <a:extLst>
              <a:ext uri="{FF2B5EF4-FFF2-40B4-BE49-F238E27FC236}">
                <a16:creationId xmlns:a16="http://schemas.microsoft.com/office/drawing/2014/main" id="{5B2E1748-E305-164F-3EDE-6DD907C5C510}"/>
              </a:ext>
            </a:extLst>
          </p:cNvPr>
          <p:cNvCxnSpPr>
            <a:cxnSpLocks/>
            <a:stCxn id="54" idx="4"/>
            <a:endCxn id="56" idx="0"/>
          </p:cNvCxnSpPr>
          <p:nvPr/>
        </p:nvCxnSpPr>
        <p:spPr bwMode="auto">
          <a:xfrm>
            <a:off x="8153400" y="551078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36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DDFA0-2031-66DE-017E-F2C81EC61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F8842-B619-066C-EB02-C9EE5995532C}"/>
              </a:ext>
            </a:extLst>
          </p:cNvPr>
          <p:cNvSpPr>
            <a:spLocks noGrp="1"/>
          </p:cNvSpPr>
          <p:nvPr>
            <p:ph type="title"/>
          </p:nvPr>
        </p:nvSpPr>
        <p:spPr/>
        <p:txBody>
          <a:bodyPr/>
          <a:lstStyle/>
          <a:p>
            <a:r>
              <a:rPr lang="en-US" dirty="0"/>
              <a:t>Operation: Insert</a:t>
            </a:r>
          </a:p>
        </p:txBody>
      </p:sp>
      <p:sp>
        <p:nvSpPr>
          <p:cNvPr id="11" name="object 60">
            <a:extLst>
              <a:ext uri="{FF2B5EF4-FFF2-40B4-BE49-F238E27FC236}">
                <a16:creationId xmlns:a16="http://schemas.microsoft.com/office/drawing/2014/main" id="{1B5CAF06-CF48-3090-78BF-DD30C62A0AC9}"/>
              </a:ext>
            </a:extLst>
          </p:cNvPr>
          <p:cNvSpPr txBox="1"/>
          <p:nvPr/>
        </p:nvSpPr>
        <p:spPr>
          <a:xfrm>
            <a:off x="474980" y="1531620"/>
            <a:ext cx="5742940" cy="930191"/>
          </a:xfrm>
          <a:prstGeom prst="rect">
            <a:avLst/>
          </a:prstGeom>
        </p:spPr>
        <p:txBody>
          <a:bodyPr vert="horz" wrap="square" lIns="0" tIns="0" rIns="0" bIns="0" rtlCol="0">
            <a:spAutoFit/>
          </a:bodyPr>
          <a:lstStyle/>
          <a:p>
            <a:pPr marL="12700" marR="5080" eaLnBrk="1" fontAlgn="auto" hangingPunct="1">
              <a:lnSpc>
                <a:spcPct val="102800"/>
              </a:lnSpc>
              <a:spcBef>
                <a:spcPts val="0"/>
              </a:spcBef>
              <a:spcAft>
                <a:spcPts val="0"/>
              </a:spcAft>
            </a:pPr>
            <a:r>
              <a:rPr lang="en-US" sz="2000" b="0" kern="0" spc="-30" dirty="0">
                <a:solidFill>
                  <a:schemeClr val="tx1"/>
                </a:solidFill>
                <a:latin typeface="Arial" panose="020B0604020202020204" pitchFamily="34" charset="0"/>
                <a:cs typeface="Arial" panose="020B0604020202020204" pitchFamily="34" charset="0"/>
              </a:rPr>
              <a:t>How to construct a Trie?</a:t>
            </a:r>
          </a:p>
          <a:p>
            <a:pPr marL="12700" marR="5080" eaLnBrk="1" fontAlgn="auto" hangingPunct="1">
              <a:lnSpc>
                <a:spcPct val="102800"/>
              </a:lnSpc>
              <a:spcBef>
                <a:spcPts val="0"/>
              </a:spcBef>
              <a:spcAft>
                <a:spcPts val="0"/>
              </a:spcAft>
            </a:pPr>
            <a:r>
              <a:rPr lang="en-US" sz="2000" b="0" kern="0" spc="-30" dirty="0">
                <a:solidFill>
                  <a:schemeClr val="tx1"/>
                </a:solidFill>
                <a:latin typeface="Arial" panose="020B0604020202020204" pitchFamily="34" charset="0"/>
                <a:cs typeface="Arial" panose="020B0604020202020204" pitchFamily="34" charset="0"/>
              </a:rPr>
              <a:t>First, we initialize the Trie with a </a:t>
            </a:r>
            <a:r>
              <a:rPr lang="en-US" sz="2000" kern="0" spc="-30" dirty="0">
                <a:solidFill>
                  <a:schemeClr val="tx1"/>
                </a:solidFill>
                <a:latin typeface="Arial" panose="020B0604020202020204" pitchFamily="34" charset="0"/>
                <a:cs typeface="Arial" panose="020B0604020202020204" pitchFamily="34" charset="0"/>
              </a:rPr>
              <a:t>root node</a:t>
            </a:r>
            <a:r>
              <a:rPr lang="en-US" sz="2000" b="0" kern="0" spc="-30" dirty="0">
                <a:solidFill>
                  <a:schemeClr val="tx1"/>
                </a:solidFill>
                <a:latin typeface="Arial" panose="020B0604020202020204" pitchFamily="34" charset="0"/>
                <a:cs typeface="Arial" panose="020B0604020202020204" pitchFamily="34" charset="0"/>
              </a:rPr>
              <a:t>.</a:t>
            </a:r>
            <a:br>
              <a:rPr lang="en-US" sz="2000" b="0" kern="0" spc="-30" dirty="0">
                <a:solidFill>
                  <a:schemeClr val="tx1"/>
                </a:solidFill>
                <a:latin typeface="Arial" panose="020B0604020202020204" pitchFamily="34" charset="0"/>
                <a:cs typeface="Arial" panose="020B0604020202020204" pitchFamily="34" charset="0"/>
              </a:rPr>
            </a:br>
            <a:r>
              <a:rPr lang="en-US" sz="2000" b="0" kern="0" spc="-30" dirty="0">
                <a:solidFill>
                  <a:schemeClr val="tx1"/>
                </a:solidFill>
                <a:latin typeface="Arial" panose="020B0604020202020204" pitchFamily="34" charset="0"/>
                <a:cs typeface="Arial" panose="020B0604020202020204" pitchFamily="34" charset="0"/>
              </a:rPr>
              <a:t>Then, we insert each character along the path.</a:t>
            </a:r>
            <a:endParaRPr sz="2000" b="0" kern="0" dirty="0">
              <a:solidFill>
                <a:schemeClr val="tx1"/>
              </a:solidFill>
              <a:latin typeface="Arial" panose="020B0604020202020204" pitchFamily="34" charset="0"/>
              <a:cs typeface="Arial" panose="020B0604020202020204" pitchFamily="34" charset="0"/>
            </a:endParaRPr>
          </a:p>
        </p:txBody>
      </p:sp>
      <p:sp>
        <p:nvSpPr>
          <p:cNvPr id="4" name="object 18">
            <a:extLst>
              <a:ext uri="{FF2B5EF4-FFF2-40B4-BE49-F238E27FC236}">
                <a16:creationId xmlns:a16="http://schemas.microsoft.com/office/drawing/2014/main" id="{E217FF9E-FC2F-431F-1382-2C597D530789}"/>
              </a:ext>
            </a:extLst>
          </p:cNvPr>
          <p:cNvSpPr txBox="1"/>
          <p:nvPr/>
        </p:nvSpPr>
        <p:spPr>
          <a:xfrm>
            <a:off x="1469525" y="3599219"/>
            <a:ext cx="149098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kern="0" spc="65" dirty="0">
                <a:solidFill>
                  <a:srgbClr val="8D3124"/>
                </a:solidFill>
                <a:latin typeface="Trebuchet MS"/>
                <a:cs typeface="Trebuchet MS"/>
              </a:rPr>
              <a:t>insert</a:t>
            </a:r>
            <a:r>
              <a:rPr kern="0" spc="65" dirty="0">
                <a:solidFill>
                  <a:srgbClr val="8D3124"/>
                </a:solidFill>
                <a:latin typeface="Trebuchet MS"/>
                <a:cs typeface="Trebuchet MS"/>
              </a:rPr>
              <a:t>("she"</a:t>
            </a:r>
            <a:r>
              <a:rPr lang="en-US" kern="0" spc="65" dirty="0">
                <a:solidFill>
                  <a:srgbClr val="8D3124"/>
                </a:solidFill>
                <a:latin typeface="Trebuchet MS"/>
                <a:cs typeface="Trebuchet MS"/>
              </a:rPr>
              <a:t>)</a:t>
            </a:r>
            <a:endParaRPr b="0" kern="0" dirty="0">
              <a:solidFill>
                <a:sysClr val="windowText" lastClr="000000"/>
              </a:solidFill>
              <a:latin typeface="Trebuchet MS"/>
              <a:cs typeface="Trebuchet MS"/>
            </a:endParaRPr>
          </a:p>
        </p:txBody>
      </p:sp>
      <p:sp>
        <p:nvSpPr>
          <p:cNvPr id="28" name="Oval 27">
            <a:extLst>
              <a:ext uri="{FF2B5EF4-FFF2-40B4-BE49-F238E27FC236}">
                <a16:creationId xmlns:a16="http://schemas.microsoft.com/office/drawing/2014/main" id="{4837C215-6DF2-4B95-5A51-4DE82DBECE62}"/>
              </a:ext>
            </a:extLst>
          </p:cNvPr>
          <p:cNvSpPr/>
          <p:nvPr/>
        </p:nvSpPr>
        <p:spPr bwMode="auto">
          <a:xfrm>
            <a:off x="7152640" y="191008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a:t>
            </a:r>
            <a:endParaRPr kumimoji="0" lang="en-US" b="1" i="0" u="none" strike="noStrike" cap="none" normalizeH="0" baseline="0" dirty="0">
              <a:ln>
                <a:noFill/>
              </a:ln>
              <a:solidFill>
                <a:schemeClr val="tx1"/>
              </a:solidFill>
              <a:effectLst/>
              <a:latin typeface="Arial" charset="0"/>
            </a:endParaRPr>
          </a:p>
        </p:txBody>
      </p:sp>
      <p:sp>
        <p:nvSpPr>
          <p:cNvPr id="29" name="Oval 28">
            <a:extLst>
              <a:ext uri="{FF2B5EF4-FFF2-40B4-BE49-F238E27FC236}">
                <a16:creationId xmlns:a16="http://schemas.microsoft.com/office/drawing/2014/main" id="{847129A0-FF34-6C2A-C920-37AB57901CCA}"/>
              </a:ext>
            </a:extLst>
          </p:cNvPr>
          <p:cNvSpPr/>
          <p:nvPr/>
        </p:nvSpPr>
        <p:spPr bwMode="auto">
          <a:xfrm>
            <a:off x="7162800" y="270256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h</a:t>
            </a:r>
          </a:p>
        </p:txBody>
      </p:sp>
      <p:cxnSp>
        <p:nvCxnSpPr>
          <p:cNvPr id="30" name="Straight Arrow Connector 29">
            <a:extLst>
              <a:ext uri="{FF2B5EF4-FFF2-40B4-BE49-F238E27FC236}">
                <a16:creationId xmlns:a16="http://schemas.microsoft.com/office/drawing/2014/main" id="{D005567F-DCDB-6421-1914-3E3AA59C2316}"/>
              </a:ext>
            </a:extLst>
          </p:cNvPr>
          <p:cNvCxnSpPr>
            <a:stCxn id="28" idx="4"/>
            <a:endCxn id="29" idx="0"/>
          </p:cNvCxnSpPr>
          <p:nvPr/>
        </p:nvCxnSpPr>
        <p:spPr bwMode="auto">
          <a:xfrm>
            <a:off x="7401560" y="240182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622E2754-F7CC-B46E-7B76-1160A20CB01B}"/>
              </a:ext>
            </a:extLst>
          </p:cNvPr>
          <p:cNvSpPr/>
          <p:nvPr/>
        </p:nvSpPr>
        <p:spPr bwMode="auto">
          <a:xfrm>
            <a:off x="7162800" y="349504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32" name="Straight Arrow Connector 31">
            <a:extLst>
              <a:ext uri="{FF2B5EF4-FFF2-40B4-BE49-F238E27FC236}">
                <a16:creationId xmlns:a16="http://schemas.microsoft.com/office/drawing/2014/main" id="{B0123012-1239-FD33-1CEC-95D815B85BE7}"/>
              </a:ext>
            </a:extLst>
          </p:cNvPr>
          <p:cNvCxnSpPr>
            <a:cxnSpLocks/>
            <a:stCxn id="29" idx="4"/>
            <a:endCxn id="31" idx="0"/>
          </p:cNvCxnSpPr>
          <p:nvPr/>
        </p:nvCxnSpPr>
        <p:spPr bwMode="auto">
          <a:xfrm>
            <a:off x="7411720" y="3194307"/>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76E222A-FF28-EAB6-2435-90F8A42183BB}"/>
              </a:ext>
            </a:extLst>
          </p:cNvPr>
          <p:cNvCxnSpPr>
            <a:cxnSpLocks/>
            <a:stCxn id="31" idx="4"/>
            <a:endCxn id="37" idx="0"/>
          </p:cNvCxnSpPr>
          <p:nvPr/>
        </p:nvCxnSpPr>
        <p:spPr bwMode="auto">
          <a:xfrm>
            <a:off x="7411720" y="3986787"/>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BB462F75-1B0E-3D7A-F352-C473D7D71D12}"/>
              </a:ext>
            </a:extLst>
          </p:cNvPr>
          <p:cNvSpPr/>
          <p:nvPr/>
        </p:nvSpPr>
        <p:spPr bwMode="auto">
          <a:xfrm>
            <a:off x="7164832" y="427532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39" name="Oval 38">
            <a:extLst>
              <a:ext uri="{FF2B5EF4-FFF2-40B4-BE49-F238E27FC236}">
                <a16:creationId xmlns:a16="http://schemas.microsoft.com/office/drawing/2014/main" id="{02456552-89AD-6938-22F3-7405BD24B933}"/>
              </a:ext>
            </a:extLst>
          </p:cNvPr>
          <p:cNvSpPr/>
          <p:nvPr/>
        </p:nvSpPr>
        <p:spPr bwMode="auto">
          <a:xfrm>
            <a:off x="6969760" y="1107440"/>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40" name="Straight Arrow Connector 39">
            <a:extLst>
              <a:ext uri="{FF2B5EF4-FFF2-40B4-BE49-F238E27FC236}">
                <a16:creationId xmlns:a16="http://schemas.microsoft.com/office/drawing/2014/main" id="{6EEDF23C-6981-F4F7-816E-EC37C6BBA775}"/>
              </a:ext>
            </a:extLst>
          </p:cNvPr>
          <p:cNvCxnSpPr/>
          <p:nvPr/>
        </p:nvCxnSpPr>
        <p:spPr bwMode="auto">
          <a:xfrm>
            <a:off x="7391400" y="159918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407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3D10D-282D-6506-238E-71777B539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D5BC8-7DFA-BEF2-668C-15687160A4B1}"/>
              </a:ext>
            </a:extLst>
          </p:cNvPr>
          <p:cNvSpPr>
            <a:spLocks noGrp="1"/>
          </p:cNvSpPr>
          <p:nvPr>
            <p:ph type="title"/>
          </p:nvPr>
        </p:nvSpPr>
        <p:spPr/>
        <p:txBody>
          <a:bodyPr/>
          <a:lstStyle/>
          <a:p>
            <a:r>
              <a:rPr lang="en-US" dirty="0"/>
              <a:t>Insert</a:t>
            </a:r>
          </a:p>
        </p:txBody>
      </p:sp>
      <p:sp>
        <p:nvSpPr>
          <p:cNvPr id="11" name="object 60">
            <a:extLst>
              <a:ext uri="{FF2B5EF4-FFF2-40B4-BE49-F238E27FC236}">
                <a16:creationId xmlns:a16="http://schemas.microsoft.com/office/drawing/2014/main" id="{96E26F53-1263-D1C6-1904-34E50ECDA95E}"/>
              </a:ext>
            </a:extLst>
          </p:cNvPr>
          <p:cNvSpPr txBox="1"/>
          <p:nvPr/>
        </p:nvSpPr>
        <p:spPr>
          <a:xfrm>
            <a:off x="474980" y="1531620"/>
            <a:ext cx="5742940" cy="1564211"/>
          </a:xfrm>
          <a:prstGeom prst="rect">
            <a:avLst/>
          </a:prstGeom>
        </p:spPr>
        <p:txBody>
          <a:bodyPr vert="horz" wrap="square" lIns="0" tIns="0" rIns="0" bIns="0" rtlCol="0">
            <a:spAutoFit/>
          </a:bodyPr>
          <a:lstStyle/>
          <a:p>
            <a:pPr marL="12700" marR="5080" eaLnBrk="1" fontAlgn="auto" hangingPunct="1">
              <a:lnSpc>
                <a:spcPct val="102800"/>
              </a:lnSpc>
              <a:spcBef>
                <a:spcPts val="0"/>
              </a:spcBef>
              <a:spcAft>
                <a:spcPts val="0"/>
              </a:spcAft>
            </a:pPr>
            <a:r>
              <a:rPr lang="en-US" sz="2000" b="0" kern="0" spc="-30" dirty="0">
                <a:solidFill>
                  <a:schemeClr val="tx1"/>
                </a:solidFill>
                <a:latin typeface="Arial" panose="020B0604020202020204" pitchFamily="34" charset="0"/>
                <a:cs typeface="Arial" panose="020B0604020202020204" pitchFamily="34" charset="0"/>
              </a:rPr>
              <a:t>If character overlapped:</a:t>
            </a:r>
          </a:p>
          <a:p>
            <a:pPr marL="355600" marR="5080" indent="-342900" eaLnBrk="1" fontAlgn="auto" hangingPunct="1">
              <a:lnSpc>
                <a:spcPct val="102800"/>
              </a:lnSpc>
              <a:spcBef>
                <a:spcPts val="0"/>
              </a:spcBef>
              <a:spcAft>
                <a:spcPts val="0"/>
              </a:spcAft>
              <a:buFont typeface="Arial" panose="020B0604020202020204" pitchFamily="34" charset="0"/>
              <a:buChar char="•"/>
            </a:pPr>
            <a:r>
              <a:rPr lang="en-US" sz="2000" b="0" kern="0" spc="-30" dirty="0">
                <a:solidFill>
                  <a:schemeClr val="tx1"/>
                </a:solidFill>
                <a:latin typeface="Arial" panose="020B0604020202020204" pitchFamily="34" charset="0"/>
                <a:cs typeface="Arial" panose="020B0604020202020204" pitchFamily="34" charset="0"/>
              </a:rPr>
              <a:t>Reuse the existing nodes for the shared characters</a:t>
            </a:r>
          </a:p>
          <a:p>
            <a:pPr marL="355600" marR="5080" indent="-342900" eaLnBrk="1" fontAlgn="auto" hangingPunct="1">
              <a:lnSpc>
                <a:spcPct val="102800"/>
              </a:lnSpc>
              <a:spcBef>
                <a:spcPts val="0"/>
              </a:spcBef>
              <a:spcAft>
                <a:spcPts val="0"/>
              </a:spcAft>
              <a:buFont typeface="Arial" panose="020B0604020202020204" pitchFamily="34" charset="0"/>
              <a:buChar char="•"/>
            </a:pPr>
            <a:r>
              <a:rPr lang="en-US" sz="2000" b="0" kern="0" spc="-30" dirty="0">
                <a:solidFill>
                  <a:schemeClr val="tx1"/>
                </a:solidFill>
                <a:latin typeface="Arial" panose="020B0604020202020204" pitchFamily="34" charset="0"/>
                <a:cs typeface="Arial" panose="020B0604020202020204" pitchFamily="34" charset="0"/>
              </a:rPr>
              <a:t>Only create new nodes for the remaining characters.</a:t>
            </a:r>
            <a:endParaRPr lang="en-US" sz="2000" b="0" kern="0" dirty="0">
              <a:solidFill>
                <a:schemeClr val="tx1"/>
              </a:solidFill>
              <a:latin typeface="Arial" panose="020B0604020202020204" pitchFamily="34" charset="0"/>
              <a:cs typeface="Arial" panose="020B0604020202020204" pitchFamily="34" charset="0"/>
            </a:endParaRPr>
          </a:p>
        </p:txBody>
      </p:sp>
      <p:sp>
        <p:nvSpPr>
          <p:cNvPr id="4" name="object 18">
            <a:extLst>
              <a:ext uri="{FF2B5EF4-FFF2-40B4-BE49-F238E27FC236}">
                <a16:creationId xmlns:a16="http://schemas.microsoft.com/office/drawing/2014/main" id="{6E00CFEB-43FF-76E6-F185-A1D2D9AFB59E}"/>
              </a:ext>
            </a:extLst>
          </p:cNvPr>
          <p:cNvSpPr txBox="1"/>
          <p:nvPr/>
        </p:nvSpPr>
        <p:spPr>
          <a:xfrm>
            <a:off x="1469524" y="3599219"/>
            <a:ext cx="17308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kern="0" spc="65" dirty="0">
                <a:solidFill>
                  <a:srgbClr val="8D3124"/>
                </a:solidFill>
                <a:latin typeface="Trebuchet MS"/>
                <a:cs typeface="Trebuchet MS"/>
              </a:rPr>
              <a:t>insert</a:t>
            </a:r>
            <a:r>
              <a:rPr kern="0" spc="65" dirty="0">
                <a:solidFill>
                  <a:srgbClr val="8D3124"/>
                </a:solidFill>
                <a:latin typeface="Trebuchet MS"/>
                <a:cs typeface="Trebuchet MS"/>
              </a:rPr>
              <a:t>("</a:t>
            </a:r>
            <a:r>
              <a:rPr lang="en-US" kern="0" spc="65" dirty="0">
                <a:solidFill>
                  <a:srgbClr val="8D3124"/>
                </a:solidFill>
                <a:latin typeface="Trebuchet MS"/>
                <a:cs typeface="Trebuchet MS"/>
              </a:rPr>
              <a:t>shell</a:t>
            </a:r>
            <a:r>
              <a:rPr kern="0" spc="65" dirty="0">
                <a:solidFill>
                  <a:srgbClr val="8D3124"/>
                </a:solidFill>
                <a:latin typeface="Trebuchet MS"/>
                <a:cs typeface="Trebuchet MS"/>
              </a:rPr>
              <a:t>"</a:t>
            </a:r>
            <a:r>
              <a:rPr lang="en-US" kern="0" spc="65" dirty="0">
                <a:solidFill>
                  <a:srgbClr val="8D3124"/>
                </a:solidFill>
                <a:latin typeface="Trebuchet MS"/>
                <a:cs typeface="Trebuchet MS"/>
              </a:rPr>
              <a:t>)</a:t>
            </a:r>
            <a:endParaRPr b="0" kern="0" dirty="0">
              <a:solidFill>
                <a:sysClr val="windowText" lastClr="000000"/>
              </a:solidFill>
              <a:latin typeface="Trebuchet MS"/>
              <a:cs typeface="Trebuchet MS"/>
            </a:endParaRPr>
          </a:p>
        </p:txBody>
      </p:sp>
      <p:sp>
        <p:nvSpPr>
          <p:cNvPr id="28" name="Oval 27">
            <a:extLst>
              <a:ext uri="{FF2B5EF4-FFF2-40B4-BE49-F238E27FC236}">
                <a16:creationId xmlns:a16="http://schemas.microsoft.com/office/drawing/2014/main" id="{31CFF163-8785-EE22-CC10-61D5EDD60409}"/>
              </a:ext>
            </a:extLst>
          </p:cNvPr>
          <p:cNvSpPr/>
          <p:nvPr/>
        </p:nvSpPr>
        <p:spPr bwMode="auto">
          <a:xfrm>
            <a:off x="7152640" y="191008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a:t>
            </a:r>
            <a:endParaRPr kumimoji="0" lang="en-US" b="1" i="0" u="none" strike="noStrike" cap="none" normalizeH="0" baseline="0" dirty="0">
              <a:ln>
                <a:noFill/>
              </a:ln>
              <a:solidFill>
                <a:schemeClr val="tx1"/>
              </a:solidFill>
              <a:effectLst/>
              <a:latin typeface="Arial" charset="0"/>
            </a:endParaRPr>
          </a:p>
        </p:txBody>
      </p:sp>
      <p:sp>
        <p:nvSpPr>
          <p:cNvPr id="29" name="Oval 28">
            <a:extLst>
              <a:ext uri="{FF2B5EF4-FFF2-40B4-BE49-F238E27FC236}">
                <a16:creationId xmlns:a16="http://schemas.microsoft.com/office/drawing/2014/main" id="{3547F297-CD4D-DEF6-449C-5FBA3ECDAF3F}"/>
              </a:ext>
            </a:extLst>
          </p:cNvPr>
          <p:cNvSpPr/>
          <p:nvPr/>
        </p:nvSpPr>
        <p:spPr bwMode="auto">
          <a:xfrm>
            <a:off x="7162800" y="270256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h</a:t>
            </a:r>
          </a:p>
        </p:txBody>
      </p:sp>
      <p:cxnSp>
        <p:nvCxnSpPr>
          <p:cNvPr id="30" name="Straight Arrow Connector 29">
            <a:extLst>
              <a:ext uri="{FF2B5EF4-FFF2-40B4-BE49-F238E27FC236}">
                <a16:creationId xmlns:a16="http://schemas.microsoft.com/office/drawing/2014/main" id="{8E26FE47-84C1-DA98-A902-FDCD269BBFB7}"/>
              </a:ext>
            </a:extLst>
          </p:cNvPr>
          <p:cNvCxnSpPr>
            <a:stCxn id="28" idx="4"/>
            <a:endCxn id="29" idx="0"/>
          </p:cNvCxnSpPr>
          <p:nvPr/>
        </p:nvCxnSpPr>
        <p:spPr bwMode="auto">
          <a:xfrm>
            <a:off x="7401560" y="240182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EBD4EE26-9CA1-B937-7F44-A710AECE2685}"/>
              </a:ext>
            </a:extLst>
          </p:cNvPr>
          <p:cNvSpPr/>
          <p:nvPr/>
        </p:nvSpPr>
        <p:spPr bwMode="auto">
          <a:xfrm>
            <a:off x="7162800" y="349504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32" name="Straight Arrow Connector 31">
            <a:extLst>
              <a:ext uri="{FF2B5EF4-FFF2-40B4-BE49-F238E27FC236}">
                <a16:creationId xmlns:a16="http://schemas.microsoft.com/office/drawing/2014/main" id="{7C98EC44-B6CC-AC0F-0AA0-43ED4081BC08}"/>
              </a:ext>
            </a:extLst>
          </p:cNvPr>
          <p:cNvCxnSpPr>
            <a:cxnSpLocks/>
            <a:stCxn id="29" idx="4"/>
            <a:endCxn id="31" idx="0"/>
          </p:cNvCxnSpPr>
          <p:nvPr/>
        </p:nvCxnSpPr>
        <p:spPr bwMode="auto">
          <a:xfrm>
            <a:off x="7411720" y="3194307"/>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F6F9EC1-1F7F-598D-912E-6B5E8035E975}"/>
              </a:ext>
            </a:extLst>
          </p:cNvPr>
          <p:cNvCxnSpPr>
            <a:cxnSpLocks/>
            <a:stCxn id="31" idx="4"/>
            <a:endCxn id="37" idx="0"/>
          </p:cNvCxnSpPr>
          <p:nvPr/>
        </p:nvCxnSpPr>
        <p:spPr bwMode="auto">
          <a:xfrm>
            <a:off x="7411720" y="3986787"/>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A9881D63-7015-1246-0BBD-39625F301F3B}"/>
              </a:ext>
            </a:extLst>
          </p:cNvPr>
          <p:cNvSpPr/>
          <p:nvPr/>
        </p:nvSpPr>
        <p:spPr bwMode="auto">
          <a:xfrm>
            <a:off x="7164832" y="427532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39" name="Oval 38">
            <a:extLst>
              <a:ext uri="{FF2B5EF4-FFF2-40B4-BE49-F238E27FC236}">
                <a16:creationId xmlns:a16="http://schemas.microsoft.com/office/drawing/2014/main" id="{D4803659-7EF8-ACF2-0841-3024D21C51A2}"/>
              </a:ext>
            </a:extLst>
          </p:cNvPr>
          <p:cNvSpPr/>
          <p:nvPr/>
        </p:nvSpPr>
        <p:spPr bwMode="auto">
          <a:xfrm>
            <a:off x="6969760" y="1107440"/>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40" name="Straight Arrow Connector 39">
            <a:extLst>
              <a:ext uri="{FF2B5EF4-FFF2-40B4-BE49-F238E27FC236}">
                <a16:creationId xmlns:a16="http://schemas.microsoft.com/office/drawing/2014/main" id="{812482A9-6274-15F3-F51E-7DD12C2AE0D4}"/>
              </a:ext>
            </a:extLst>
          </p:cNvPr>
          <p:cNvCxnSpPr/>
          <p:nvPr/>
        </p:nvCxnSpPr>
        <p:spPr bwMode="auto">
          <a:xfrm>
            <a:off x="7391400" y="159918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87BF1EBA-E6ED-8FE5-09F4-FFCDE23EFFE1}"/>
              </a:ext>
            </a:extLst>
          </p:cNvPr>
          <p:cNvSpPr/>
          <p:nvPr/>
        </p:nvSpPr>
        <p:spPr bwMode="auto">
          <a:xfrm>
            <a:off x="6390861" y="436570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sp>
        <p:nvSpPr>
          <p:cNvPr id="5" name="Oval 4">
            <a:extLst>
              <a:ext uri="{FF2B5EF4-FFF2-40B4-BE49-F238E27FC236}">
                <a16:creationId xmlns:a16="http://schemas.microsoft.com/office/drawing/2014/main" id="{BFA85322-9225-C24B-6942-F37720DFBD1F}"/>
              </a:ext>
            </a:extLst>
          </p:cNvPr>
          <p:cNvSpPr/>
          <p:nvPr/>
        </p:nvSpPr>
        <p:spPr bwMode="auto">
          <a:xfrm>
            <a:off x="6390861" y="515818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cxnSp>
        <p:nvCxnSpPr>
          <p:cNvPr id="6" name="Straight Arrow Connector 5">
            <a:extLst>
              <a:ext uri="{FF2B5EF4-FFF2-40B4-BE49-F238E27FC236}">
                <a16:creationId xmlns:a16="http://schemas.microsoft.com/office/drawing/2014/main" id="{23716955-2D90-5439-FCD3-C2574B407A9F}"/>
              </a:ext>
            </a:extLst>
          </p:cNvPr>
          <p:cNvCxnSpPr>
            <a:cxnSpLocks/>
            <a:stCxn id="3" idx="4"/>
            <a:endCxn id="5" idx="0"/>
          </p:cNvCxnSpPr>
          <p:nvPr/>
        </p:nvCxnSpPr>
        <p:spPr bwMode="auto">
          <a:xfrm>
            <a:off x="6639781" y="4857455"/>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33B92749-2051-0470-68D5-E6BAAB91D8BA}"/>
              </a:ext>
            </a:extLst>
          </p:cNvPr>
          <p:cNvCxnSpPr>
            <a:cxnSpLocks/>
            <a:stCxn id="5" idx="4"/>
            <a:endCxn id="8" idx="0"/>
          </p:cNvCxnSpPr>
          <p:nvPr/>
        </p:nvCxnSpPr>
        <p:spPr bwMode="auto">
          <a:xfrm>
            <a:off x="6639781" y="5649935"/>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3A4B0C91-A47B-F7A2-7B72-A589739F7022}"/>
              </a:ext>
            </a:extLst>
          </p:cNvPr>
          <p:cNvSpPr/>
          <p:nvPr/>
        </p:nvSpPr>
        <p:spPr bwMode="auto">
          <a:xfrm>
            <a:off x="6392893" y="5938476"/>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cxnSp>
        <p:nvCxnSpPr>
          <p:cNvPr id="9" name="Straight Arrow Connector 8">
            <a:extLst>
              <a:ext uri="{FF2B5EF4-FFF2-40B4-BE49-F238E27FC236}">
                <a16:creationId xmlns:a16="http://schemas.microsoft.com/office/drawing/2014/main" id="{E6554BEE-881F-399E-1217-5C02E1ECDDEA}"/>
              </a:ext>
            </a:extLst>
          </p:cNvPr>
          <p:cNvCxnSpPr>
            <a:cxnSpLocks/>
            <a:stCxn id="31" idx="4"/>
            <a:endCxn id="3" idx="0"/>
          </p:cNvCxnSpPr>
          <p:nvPr/>
        </p:nvCxnSpPr>
        <p:spPr bwMode="auto">
          <a:xfrm flipH="1">
            <a:off x="6639781" y="3986787"/>
            <a:ext cx="771939" cy="37892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383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66AB9-26EB-9B7D-CFF4-B6B3E1060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85177-D487-10DE-C7A0-05464512C7BD}"/>
              </a:ext>
            </a:extLst>
          </p:cNvPr>
          <p:cNvSpPr>
            <a:spLocks noGrp="1"/>
          </p:cNvSpPr>
          <p:nvPr>
            <p:ph type="title"/>
          </p:nvPr>
        </p:nvSpPr>
        <p:spPr/>
        <p:txBody>
          <a:bodyPr/>
          <a:lstStyle/>
          <a:p>
            <a:r>
              <a:rPr lang="en-US" dirty="0"/>
              <a:t>Example</a:t>
            </a:r>
          </a:p>
        </p:txBody>
      </p:sp>
      <p:sp>
        <p:nvSpPr>
          <p:cNvPr id="9" name="Content Placeholder 8">
            <a:extLst>
              <a:ext uri="{FF2B5EF4-FFF2-40B4-BE49-F238E27FC236}">
                <a16:creationId xmlns:a16="http://schemas.microsoft.com/office/drawing/2014/main" id="{BC258DD1-A484-FD30-D43A-B06F6A296889}"/>
              </a:ext>
            </a:extLst>
          </p:cNvPr>
          <p:cNvSpPr>
            <a:spLocks noGrp="1"/>
          </p:cNvSpPr>
          <p:nvPr>
            <p:ph idx="1"/>
          </p:nvPr>
        </p:nvSpPr>
        <p:spPr>
          <a:xfrm>
            <a:off x="336211" y="1244136"/>
            <a:ext cx="8516815" cy="5010620"/>
          </a:xfrm>
        </p:spPr>
        <p:txBody>
          <a:bodyPr/>
          <a:lstStyle/>
          <a:p>
            <a:pPr>
              <a:lnSpc>
                <a:spcPct val="90000"/>
              </a:lnSpc>
            </a:pPr>
            <a:r>
              <a:rPr lang="en-US" altLang="en-US" sz="2000" b="0" dirty="0">
                <a:solidFill>
                  <a:schemeClr val="tx1"/>
                </a:solidFill>
                <a:latin typeface="+mn-lt"/>
              </a:rPr>
              <a:t>S = {she, shell, bear}.</a:t>
            </a:r>
          </a:p>
        </p:txBody>
      </p:sp>
      <p:sp>
        <p:nvSpPr>
          <p:cNvPr id="10" name="Oval 9">
            <a:extLst>
              <a:ext uri="{FF2B5EF4-FFF2-40B4-BE49-F238E27FC236}">
                <a16:creationId xmlns:a16="http://schemas.microsoft.com/office/drawing/2014/main" id="{AC68922F-5556-CB9D-E9F8-F0F79A03A34D}"/>
              </a:ext>
            </a:extLst>
          </p:cNvPr>
          <p:cNvSpPr/>
          <p:nvPr/>
        </p:nvSpPr>
        <p:spPr bwMode="auto">
          <a:xfrm>
            <a:off x="3892605" y="191008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a:t>
            </a:r>
            <a:endParaRPr kumimoji="0" lang="en-US" b="1" i="0" u="none" strike="noStrike" cap="none" normalizeH="0" baseline="0" dirty="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757B0C70-4A44-65F1-7D1C-F8C959AA97A4}"/>
              </a:ext>
            </a:extLst>
          </p:cNvPr>
          <p:cNvSpPr/>
          <p:nvPr/>
        </p:nvSpPr>
        <p:spPr bwMode="auto">
          <a:xfrm>
            <a:off x="3902765" y="270256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h</a:t>
            </a:r>
          </a:p>
        </p:txBody>
      </p:sp>
      <p:cxnSp>
        <p:nvCxnSpPr>
          <p:cNvPr id="12" name="Straight Arrow Connector 11">
            <a:extLst>
              <a:ext uri="{FF2B5EF4-FFF2-40B4-BE49-F238E27FC236}">
                <a16:creationId xmlns:a16="http://schemas.microsoft.com/office/drawing/2014/main" id="{C6710319-03AB-0E2A-E700-E3EA6C1596F6}"/>
              </a:ext>
            </a:extLst>
          </p:cNvPr>
          <p:cNvCxnSpPr>
            <a:stCxn id="10" idx="4"/>
            <a:endCxn id="11" idx="0"/>
          </p:cNvCxnSpPr>
          <p:nvPr/>
        </p:nvCxnSpPr>
        <p:spPr bwMode="auto">
          <a:xfrm>
            <a:off x="4141525" y="240182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FFBB4131-FF5B-0670-F543-1F7A124799BC}"/>
              </a:ext>
            </a:extLst>
          </p:cNvPr>
          <p:cNvSpPr/>
          <p:nvPr/>
        </p:nvSpPr>
        <p:spPr bwMode="auto">
          <a:xfrm>
            <a:off x="3902765" y="3495040"/>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14" name="Straight Arrow Connector 13">
            <a:extLst>
              <a:ext uri="{FF2B5EF4-FFF2-40B4-BE49-F238E27FC236}">
                <a16:creationId xmlns:a16="http://schemas.microsoft.com/office/drawing/2014/main" id="{CE1B686D-0B76-6DFA-2150-DF50B3C232EF}"/>
              </a:ext>
            </a:extLst>
          </p:cNvPr>
          <p:cNvCxnSpPr>
            <a:cxnSpLocks/>
            <a:stCxn id="11" idx="4"/>
            <a:endCxn id="13" idx="0"/>
          </p:cNvCxnSpPr>
          <p:nvPr/>
        </p:nvCxnSpPr>
        <p:spPr bwMode="auto">
          <a:xfrm>
            <a:off x="4151685" y="3194307"/>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DAF58EA-8EBB-9A1A-796F-DD1116904D0B}"/>
              </a:ext>
            </a:extLst>
          </p:cNvPr>
          <p:cNvCxnSpPr>
            <a:cxnSpLocks/>
            <a:stCxn id="13" idx="4"/>
            <a:endCxn id="16" idx="0"/>
          </p:cNvCxnSpPr>
          <p:nvPr/>
        </p:nvCxnSpPr>
        <p:spPr bwMode="auto">
          <a:xfrm>
            <a:off x="4151685" y="3986787"/>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2CFB728-5F51-21CC-61B3-3B7E77AD9466}"/>
              </a:ext>
            </a:extLst>
          </p:cNvPr>
          <p:cNvSpPr/>
          <p:nvPr/>
        </p:nvSpPr>
        <p:spPr bwMode="auto">
          <a:xfrm>
            <a:off x="3904797" y="427532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17" name="Oval 16">
            <a:extLst>
              <a:ext uri="{FF2B5EF4-FFF2-40B4-BE49-F238E27FC236}">
                <a16:creationId xmlns:a16="http://schemas.microsoft.com/office/drawing/2014/main" id="{B7A08C73-B627-6029-8146-24C63D82D1B0}"/>
              </a:ext>
            </a:extLst>
          </p:cNvPr>
          <p:cNvSpPr/>
          <p:nvPr/>
        </p:nvSpPr>
        <p:spPr bwMode="auto">
          <a:xfrm>
            <a:off x="4286195" y="1117379"/>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18" name="Straight Arrow Connector 17">
            <a:extLst>
              <a:ext uri="{FF2B5EF4-FFF2-40B4-BE49-F238E27FC236}">
                <a16:creationId xmlns:a16="http://schemas.microsoft.com/office/drawing/2014/main" id="{25CAE1C2-8C06-0A94-8909-CA86336F038E}"/>
              </a:ext>
            </a:extLst>
          </p:cNvPr>
          <p:cNvCxnSpPr>
            <a:cxnSpLocks/>
            <a:endCxn id="10" idx="0"/>
          </p:cNvCxnSpPr>
          <p:nvPr/>
        </p:nvCxnSpPr>
        <p:spPr bwMode="auto">
          <a:xfrm flipH="1">
            <a:off x="4141525" y="1609126"/>
            <a:ext cx="566310" cy="300954"/>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F2C705DA-F034-5086-B198-24C8A4F82623}"/>
              </a:ext>
            </a:extLst>
          </p:cNvPr>
          <p:cNvSpPr/>
          <p:nvPr/>
        </p:nvSpPr>
        <p:spPr bwMode="auto">
          <a:xfrm>
            <a:off x="3130826" y="436570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sp>
        <p:nvSpPr>
          <p:cNvPr id="20" name="Oval 19">
            <a:extLst>
              <a:ext uri="{FF2B5EF4-FFF2-40B4-BE49-F238E27FC236}">
                <a16:creationId xmlns:a16="http://schemas.microsoft.com/office/drawing/2014/main" id="{9649F473-240D-6C6E-3FDC-772B0650EA4F}"/>
              </a:ext>
            </a:extLst>
          </p:cNvPr>
          <p:cNvSpPr/>
          <p:nvPr/>
        </p:nvSpPr>
        <p:spPr bwMode="auto">
          <a:xfrm>
            <a:off x="3130826" y="515818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cxnSp>
        <p:nvCxnSpPr>
          <p:cNvPr id="21" name="Straight Arrow Connector 20">
            <a:extLst>
              <a:ext uri="{FF2B5EF4-FFF2-40B4-BE49-F238E27FC236}">
                <a16:creationId xmlns:a16="http://schemas.microsoft.com/office/drawing/2014/main" id="{EE2E4587-E26D-B3A2-47A1-D51323CC8CBC}"/>
              </a:ext>
            </a:extLst>
          </p:cNvPr>
          <p:cNvCxnSpPr>
            <a:cxnSpLocks/>
            <a:stCxn id="19" idx="4"/>
            <a:endCxn id="20" idx="0"/>
          </p:cNvCxnSpPr>
          <p:nvPr/>
        </p:nvCxnSpPr>
        <p:spPr bwMode="auto">
          <a:xfrm>
            <a:off x="3379746" y="4857455"/>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7AE4691-D07E-25AD-7DE5-5EF0D138D74F}"/>
              </a:ext>
            </a:extLst>
          </p:cNvPr>
          <p:cNvCxnSpPr>
            <a:cxnSpLocks/>
            <a:stCxn id="20" idx="4"/>
            <a:endCxn id="23" idx="0"/>
          </p:cNvCxnSpPr>
          <p:nvPr/>
        </p:nvCxnSpPr>
        <p:spPr bwMode="auto">
          <a:xfrm>
            <a:off x="3379746" y="5649935"/>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11494A42-37E8-9F83-207F-A5A9A58E05B3}"/>
              </a:ext>
            </a:extLst>
          </p:cNvPr>
          <p:cNvSpPr/>
          <p:nvPr/>
        </p:nvSpPr>
        <p:spPr bwMode="auto">
          <a:xfrm>
            <a:off x="3132858" y="5938476"/>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cxnSp>
        <p:nvCxnSpPr>
          <p:cNvPr id="24" name="Straight Arrow Connector 23">
            <a:extLst>
              <a:ext uri="{FF2B5EF4-FFF2-40B4-BE49-F238E27FC236}">
                <a16:creationId xmlns:a16="http://schemas.microsoft.com/office/drawing/2014/main" id="{77FC8206-75F7-0374-5FB9-2B3F28098E69}"/>
              </a:ext>
            </a:extLst>
          </p:cNvPr>
          <p:cNvCxnSpPr>
            <a:cxnSpLocks/>
            <a:stCxn id="13" idx="4"/>
            <a:endCxn id="19" idx="0"/>
          </p:cNvCxnSpPr>
          <p:nvPr/>
        </p:nvCxnSpPr>
        <p:spPr bwMode="auto">
          <a:xfrm flipH="1">
            <a:off x="3379746" y="3986787"/>
            <a:ext cx="771939" cy="37892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CA33D681-5189-0EBF-450C-5084B549C106}"/>
              </a:ext>
            </a:extLst>
          </p:cNvPr>
          <p:cNvSpPr/>
          <p:nvPr/>
        </p:nvSpPr>
        <p:spPr bwMode="auto">
          <a:xfrm>
            <a:off x="5217823" y="1893515"/>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b</a:t>
            </a:r>
            <a:endParaRPr kumimoji="0" lang="en-US" b="1" i="0" u="none" strike="noStrike" cap="none" normalizeH="0" baseline="0" dirty="0">
              <a:ln>
                <a:noFill/>
              </a:ln>
              <a:solidFill>
                <a:schemeClr val="tx1"/>
              </a:solidFill>
              <a:effectLst/>
              <a:latin typeface="Arial" charset="0"/>
            </a:endParaRPr>
          </a:p>
        </p:txBody>
      </p:sp>
      <p:sp>
        <p:nvSpPr>
          <p:cNvPr id="27" name="Oval 26">
            <a:extLst>
              <a:ext uri="{FF2B5EF4-FFF2-40B4-BE49-F238E27FC236}">
                <a16:creationId xmlns:a16="http://schemas.microsoft.com/office/drawing/2014/main" id="{26CB0815-8B89-F137-E1B2-800A541F2D91}"/>
              </a:ext>
            </a:extLst>
          </p:cNvPr>
          <p:cNvSpPr/>
          <p:nvPr/>
        </p:nvSpPr>
        <p:spPr bwMode="auto">
          <a:xfrm>
            <a:off x="5227983" y="2685995"/>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28" name="Straight Arrow Connector 27">
            <a:extLst>
              <a:ext uri="{FF2B5EF4-FFF2-40B4-BE49-F238E27FC236}">
                <a16:creationId xmlns:a16="http://schemas.microsoft.com/office/drawing/2014/main" id="{3EB8AE18-B006-DC45-7E6B-E25BDF50AF12}"/>
              </a:ext>
            </a:extLst>
          </p:cNvPr>
          <p:cNvCxnSpPr>
            <a:stCxn id="26" idx="4"/>
            <a:endCxn id="27" idx="0"/>
          </p:cNvCxnSpPr>
          <p:nvPr/>
        </p:nvCxnSpPr>
        <p:spPr bwMode="auto">
          <a:xfrm>
            <a:off x="5466743" y="2385262"/>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0DDB8936-2779-69BA-04F0-5581C82015E4}"/>
              </a:ext>
            </a:extLst>
          </p:cNvPr>
          <p:cNvSpPr/>
          <p:nvPr/>
        </p:nvSpPr>
        <p:spPr bwMode="auto">
          <a:xfrm>
            <a:off x="5227983" y="3478475"/>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a</a:t>
            </a:r>
          </a:p>
        </p:txBody>
      </p:sp>
      <p:cxnSp>
        <p:nvCxnSpPr>
          <p:cNvPr id="30" name="Straight Arrow Connector 29">
            <a:extLst>
              <a:ext uri="{FF2B5EF4-FFF2-40B4-BE49-F238E27FC236}">
                <a16:creationId xmlns:a16="http://schemas.microsoft.com/office/drawing/2014/main" id="{B5D3E832-DA05-E963-271C-194A9A1D384A}"/>
              </a:ext>
            </a:extLst>
          </p:cNvPr>
          <p:cNvCxnSpPr>
            <a:cxnSpLocks/>
            <a:stCxn id="27" idx="4"/>
            <a:endCxn id="29" idx="0"/>
          </p:cNvCxnSpPr>
          <p:nvPr/>
        </p:nvCxnSpPr>
        <p:spPr bwMode="auto">
          <a:xfrm>
            <a:off x="5476903" y="3177742"/>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A285B2E-EDA6-60AC-82F7-C0F5CB82F9D2}"/>
              </a:ext>
            </a:extLst>
          </p:cNvPr>
          <p:cNvCxnSpPr>
            <a:cxnSpLocks/>
            <a:stCxn id="35" idx="4"/>
            <a:endCxn id="32" idx="0"/>
          </p:cNvCxnSpPr>
          <p:nvPr/>
        </p:nvCxnSpPr>
        <p:spPr bwMode="auto">
          <a:xfrm>
            <a:off x="5478935" y="4778604"/>
            <a:ext cx="0" cy="35480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AA07C19B-9C6E-0E9B-1AEB-18598A4F5E94}"/>
              </a:ext>
            </a:extLst>
          </p:cNvPr>
          <p:cNvSpPr/>
          <p:nvPr/>
        </p:nvSpPr>
        <p:spPr bwMode="auto">
          <a:xfrm>
            <a:off x="5230015" y="5133407"/>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35" name="Oval 34">
            <a:extLst>
              <a:ext uri="{FF2B5EF4-FFF2-40B4-BE49-F238E27FC236}">
                <a16:creationId xmlns:a16="http://schemas.microsoft.com/office/drawing/2014/main" id="{EE1BE6B5-ACF9-9CEB-8005-77A1CDA800B1}"/>
              </a:ext>
            </a:extLst>
          </p:cNvPr>
          <p:cNvSpPr/>
          <p:nvPr/>
        </p:nvSpPr>
        <p:spPr bwMode="auto">
          <a:xfrm>
            <a:off x="5230015" y="4286857"/>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r</a:t>
            </a:r>
          </a:p>
        </p:txBody>
      </p:sp>
      <p:cxnSp>
        <p:nvCxnSpPr>
          <p:cNvPr id="38" name="Straight Arrow Connector 37">
            <a:extLst>
              <a:ext uri="{FF2B5EF4-FFF2-40B4-BE49-F238E27FC236}">
                <a16:creationId xmlns:a16="http://schemas.microsoft.com/office/drawing/2014/main" id="{9B640F0B-CFA8-AAC4-B41D-A9AEC0D0062A}"/>
              </a:ext>
            </a:extLst>
          </p:cNvPr>
          <p:cNvCxnSpPr>
            <a:cxnSpLocks/>
            <a:stCxn id="29" idx="4"/>
            <a:endCxn id="35" idx="0"/>
          </p:cNvCxnSpPr>
          <p:nvPr/>
        </p:nvCxnSpPr>
        <p:spPr bwMode="auto">
          <a:xfrm>
            <a:off x="5476903" y="3970222"/>
            <a:ext cx="2032" cy="316635"/>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6E17715-F2A8-D65B-91B3-B47517E45D53}"/>
              </a:ext>
            </a:extLst>
          </p:cNvPr>
          <p:cNvCxnSpPr>
            <a:cxnSpLocks/>
            <a:stCxn id="17" idx="4"/>
            <a:endCxn id="26" idx="0"/>
          </p:cNvCxnSpPr>
          <p:nvPr/>
        </p:nvCxnSpPr>
        <p:spPr bwMode="auto">
          <a:xfrm>
            <a:off x="4728155" y="1609126"/>
            <a:ext cx="738588" cy="284389"/>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207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6C5A-B7C5-642E-18BF-77B20FB6B826}"/>
            </a:ext>
          </a:extLst>
        </p:cNvPr>
        <p:cNvGrpSpPr/>
        <p:nvPr/>
      </p:nvGrpSpPr>
      <p:grpSpPr>
        <a:xfrm>
          <a:off x="0" y="0"/>
          <a:ext cx="0" cy="0"/>
          <a:chOff x="0" y="0"/>
          <a:chExt cx="0" cy="0"/>
        </a:xfrm>
      </p:grpSpPr>
      <p:sp>
        <p:nvSpPr>
          <p:cNvPr id="381953" name="Title 2">
            <a:extLst>
              <a:ext uri="{FF2B5EF4-FFF2-40B4-BE49-F238E27FC236}">
                <a16:creationId xmlns:a16="http://schemas.microsoft.com/office/drawing/2014/main" id="{7F1BEAB4-0E13-5F1C-85AB-28211467D42D}"/>
              </a:ext>
            </a:extLst>
          </p:cNvPr>
          <p:cNvSpPr>
            <a:spLocks noGrp="1" noChangeArrowheads="1"/>
          </p:cNvSpPr>
          <p:nvPr>
            <p:ph type="title"/>
          </p:nvPr>
        </p:nvSpPr>
        <p:spPr/>
        <p:txBody>
          <a:bodyPr/>
          <a:lstStyle/>
          <a:p>
            <a:pPr eaLnBrk="1" hangingPunct="1"/>
            <a:r>
              <a:rPr lang="en-US" altLang="en-US" dirty="0"/>
              <a:t>Example</a:t>
            </a:r>
          </a:p>
        </p:txBody>
      </p:sp>
      <p:cxnSp>
        <p:nvCxnSpPr>
          <p:cNvPr id="381957" name="Straight Arrow Connector 381956">
            <a:extLst>
              <a:ext uri="{FF2B5EF4-FFF2-40B4-BE49-F238E27FC236}">
                <a16:creationId xmlns:a16="http://schemas.microsoft.com/office/drawing/2014/main" id="{00F31E60-9410-7EB8-D680-2987A898E469}"/>
              </a:ext>
            </a:extLst>
          </p:cNvPr>
          <p:cNvCxnSpPr>
            <a:cxnSpLocks/>
            <a:stCxn id="381958" idx="4"/>
            <a:endCxn id="381962" idx="0"/>
          </p:cNvCxnSpPr>
          <p:nvPr/>
        </p:nvCxnSpPr>
        <p:spPr>
          <a:xfrm>
            <a:off x="5611592" y="577851"/>
            <a:ext cx="270413" cy="75723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58" name="Oval 381957">
            <a:extLst>
              <a:ext uri="{FF2B5EF4-FFF2-40B4-BE49-F238E27FC236}">
                <a16:creationId xmlns:a16="http://schemas.microsoft.com/office/drawing/2014/main" id="{24F34C5E-1F4A-C8CB-A6AC-61D072A9E073}"/>
              </a:ext>
            </a:extLst>
          </p:cNvPr>
          <p:cNvSpPr/>
          <p:nvPr/>
        </p:nvSpPr>
        <p:spPr>
          <a:xfrm>
            <a:off x="5118652" y="104776"/>
            <a:ext cx="985879"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root</a:t>
            </a:r>
          </a:p>
        </p:txBody>
      </p:sp>
      <p:cxnSp>
        <p:nvCxnSpPr>
          <p:cNvPr id="381959" name="Straight Arrow Connector 381958">
            <a:extLst>
              <a:ext uri="{FF2B5EF4-FFF2-40B4-BE49-F238E27FC236}">
                <a16:creationId xmlns:a16="http://schemas.microsoft.com/office/drawing/2014/main" id="{3A10966D-3BE3-E910-16AE-4103AAEE4424}"/>
              </a:ext>
            </a:extLst>
          </p:cNvPr>
          <p:cNvCxnSpPr>
            <a:cxnSpLocks/>
            <a:stCxn id="381958" idx="5"/>
            <a:endCxn id="381961" idx="0"/>
          </p:cNvCxnSpPr>
          <p:nvPr/>
        </p:nvCxnSpPr>
        <p:spPr>
          <a:xfrm>
            <a:off x="5960152" y="508571"/>
            <a:ext cx="2268178" cy="79794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1960" name="Straight Arrow Connector 381959">
            <a:extLst>
              <a:ext uri="{FF2B5EF4-FFF2-40B4-BE49-F238E27FC236}">
                <a16:creationId xmlns:a16="http://schemas.microsoft.com/office/drawing/2014/main" id="{D2159C1D-C2FD-BC62-1814-EF21EE9B75A9}"/>
              </a:ext>
            </a:extLst>
          </p:cNvPr>
          <p:cNvCxnSpPr>
            <a:cxnSpLocks/>
            <a:stCxn id="381958" idx="3"/>
            <a:endCxn id="381963" idx="0"/>
          </p:cNvCxnSpPr>
          <p:nvPr/>
        </p:nvCxnSpPr>
        <p:spPr>
          <a:xfrm flipH="1">
            <a:off x="3767455" y="508571"/>
            <a:ext cx="1495576" cy="81381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61" name="Oval 381960">
            <a:extLst>
              <a:ext uri="{FF2B5EF4-FFF2-40B4-BE49-F238E27FC236}">
                <a16:creationId xmlns:a16="http://schemas.microsoft.com/office/drawing/2014/main" id="{7DF52105-A15E-6C04-AF9F-F2BC91CF7781}"/>
              </a:ext>
            </a:extLst>
          </p:cNvPr>
          <p:cNvSpPr/>
          <p:nvPr/>
        </p:nvSpPr>
        <p:spPr>
          <a:xfrm>
            <a:off x="7917180" y="1306514"/>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sp>
        <p:nvSpPr>
          <p:cNvPr id="381962" name="Oval 381961">
            <a:extLst>
              <a:ext uri="{FF2B5EF4-FFF2-40B4-BE49-F238E27FC236}">
                <a16:creationId xmlns:a16="http://schemas.microsoft.com/office/drawing/2014/main" id="{B9363F93-E674-69CF-7AED-74C9954FD8F2}"/>
              </a:ext>
            </a:extLst>
          </p:cNvPr>
          <p:cNvSpPr/>
          <p:nvPr/>
        </p:nvSpPr>
        <p:spPr>
          <a:xfrm>
            <a:off x="5570855" y="133508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f</a:t>
            </a:r>
          </a:p>
        </p:txBody>
      </p:sp>
      <p:sp>
        <p:nvSpPr>
          <p:cNvPr id="381963" name="Oval 381962">
            <a:extLst>
              <a:ext uri="{FF2B5EF4-FFF2-40B4-BE49-F238E27FC236}">
                <a16:creationId xmlns:a16="http://schemas.microsoft.com/office/drawing/2014/main" id="{7DA5D3F3-B5B2-8D03-60FC-ECDDCE254E58}"/>
              </a:ext>
            </a:extLst>
          </p:cNvPr>
          <p:cNvSpPr/>
          <p:nvPr/>
        </p:nvSpPr>
        <p:spPr>
          <a:xfrm>
            <a:off x="3456305" y="132238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t</a:t>
            </a:r>
          </a:p>
        </p:txBody>
      </p:sp>
      <p:cxnSp>
        <p:nvCxnSpPr>
          <p:cNvPr id="381964" name="Straight Arrow Connector 381963">
            <a:extLst>
              <a:ext uri="{FF2B5EF4-FFF2-40B4-BE49-F238E27FC236}">
                <a16:creationId xmlns:a16="http://schemas.microsoft.com/office/drawing/2014/main" id="{6A7B8A92-2AC8-B8DA-22A7-00E37D70B5F8}"/>
              </a:ext>
            </a:extLst>
          </p:cNvPr>
          <p:cNvCxnSpPr>
            <a:stCxn id="381961" idx="4"/>
            <a:endCxn id="381965" idx="0"/>
          </p:cNvCxnSpPr>
          <p:nvPr/>
        </p:nvCxnSpPr>
        <p:spPr>
          <a:xfrm>
            <a:off x="8228330" y="1779589"/>
            <a:ext cx="0" cy="22066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65" name="Oval 381964">
            <a:extLst>
              <a:ext uri="{FF2B5EF4-FFF2-40B4-BE49-F238E27FC236}">
                <a16:creationId xmlns:a16="http://schemas.microsoft.com/office/drawing/2014/main" id="{F6D9127F-6130-BE43-84BD-6DEAEFEF5460}"/>
              </a:ext>
            </a:extLst>
          </p:cNvPr>
          <p:cNvSpPr/>
          <p:nvPr/>
        </p:nvSpPr>
        <p:spPr>
          <a:xfrm>
            <a:off x="7917180" y="2000251"/>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x</a:t>
            </a:r>
          </a:p>
        </p:txBody>
      </p:sp>
      <p:sp>
        <p:nvSpPr>
          <p:cNvPr id="381966" name="Oval 381965">
            <a:extLst>
              <a:ext uri="{FF2B5EF4-FFF2-40B4-BE49-F238E27FC236}">
                <a16:creationId xmlns:a16="http://schemas.microsoft.com/office/drawing/2014/main" id="{A00D47BB-29D2-38F3-E15A-CA7CBA6A12AD}"/>
              </a:ext>
            </a:extLst>
          </p:cNvPr>
          <p:cNvSpPr/>
          <p:nvPr/>
        </p:nvSpPr>
        <p:spPr>
          <a:xfrm>
            <a:off x="8364855" y="541337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cxnSp>
        <p:nvCxnSpPr>
          <p:cNvPr id="381967" name="Straight Arrow Connector 381966">
            <a:extLst>
              <a:ext uri="{FF2B5EF4-FFF2-40B4-BE49-F238E27FC236}">
                <a16:creationId xmlns:a16="http://schemas.microsoft.com/office/drawing/2014/main" id="{FBB20C54-2827-1C13-12B9-4D8E8E88082E}"/>
              </a:ext>
            </a:extLst>
          </p:cNvPr>
          <p:cNvCxnSpPr>
            <a:stCxn id="381965" idx="4"/>
            <a:endCxn id="381969" idx="0"/>
          </p:cNvCxnSpPr>
          <p:nvPr/>
        </p:nvCxnSpPr>
        <p:spPr>
          <a:xfrm>
            <a:off x="8228330" y="2473326"/>
            <a:ext cx="25400" cy="23495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68" name="Oval 381967">
            <a:extLst>
              <a:ext uri="{FF2B5EF4-FFF2-40B4-BE49-F238E27FC236}">
                <a16:creationId xmlns:a16="http://schemas.microsoft.com/office/drawing/2014/main" id="{A4AB8644-AC4E-7801-448A-017BA31EBFED}"/>
              </a:ext>
            </a:extLst>
          </p:cNvPr>
          <p:cNvSpPr/>
          <p:nvPr/>
        </p:nvSpPr>
        <p:spPr>
          <a:xfrm>
            <a:off x="7606030" y="400367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sp>
        <p:nvSpPr>
          <p:cNvPr id="381969" name="Oval 381968">
            <a:extLst>
              <a:ext uri="{FF2B5EF4-FFF2-40B4-BE49-F238E27FC236}">
                <a16:creationId xmlns:a16="http://schemas.microsoft.com/office/drawing/2014/main" id="{0F9CEDFE-F6F3-726F-6210-0BD65DCA81F8}"/>
              </a:ext>
            </a:extLst>
          </p:cNvPr>
          <p:cNvSpPr/>
          <p:nvPr/>
        </p:nvSpPr>
        <p:spPr>
          <a:xfrm>
            <a:off x="7942580" y="270827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a:t>
            </a:r>
          </a:p>
        </p:txBody>
      </p:sp>
      <p:cxnSp>
        <p:nvCxnSpPr>
          <p:cNvPr id="381970" name="Straight Arrow Connector 381969">
            <a:extLst>
              <a:ext uri="{FF2B5EF4-FFF2-40B4-BE49-F238E27FC236}">
                <a16:creationId xmlns:a16="http://schemas.microsoft.com/office/drawing/2014/main" id="{AAF54D85-D2AE-EF1F-E4E4-5CBD13157D9F}"/>
              </a:ext>
            </a:extLst>
          </p:cNvPr>
          <p:cNvCxnSpPr>
            <a:stCxn id="381969" idx="4"/>
          </p:cNvCxnSpPr>
          <p:nvPr/>
        </p:nvCxnSpPr>
        <p:spPr>
          <a:xfrm>
            <a:off x="8253730" y="3181351"/>
            <a:ext cx="0" cy="26511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71" name="Oval 381970">
            <a:extLst>
              <a:ext uri="{FF2B5EF4-FFF2-40B4-BE49-F238E27FC236}">
                <a16:creationId xmlns:a16="http://schemas.microsoft.com/office/drawing/2014/main" id="{D6954751-02DE-B2BB-8E16-799A5DAB613B}"/>
              </a:ext>
            </a:extLst>
          </p:cNvPr>
          <p:cNvSpPr/>
          <p:nvPr/>
        </p:nvSpPr>
        <p:spPr>
          <a:xfrm>
            <a:off x="7953693" y="3446464"/>
            <a:ext cx="623887"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m</a:t>
            </a:r>
          </a:p>
        </p:txBody>
      </p:sp>
      <p:cxnSp>
        <p:nvCxnSpPr>
          <p:cNvPr id="381972" name="Straight Arrow Connector 381971">
            <a:extLst>
              <a:ext uri="{FF2B5EF4-FFF2-40B4-BE49-F238E27FC236}">
                <a16:creationId xmlns:a16="http://schemas.microsoft.com/office/drawing/2014/main" id="{1E84CA1C-7627-BFF5-8836-7F0DF55DAF61}"/>
              </a:ext>
            </a:extLst>
          </p:cNvPr>
          <p:cNvCxnSpPr>
            <a:stCxn id="381971" idx="5"/>
            <a:endCxn id="381974" idx="0"/>
          </p:cNvCxnSpPr>
          <p:nvPr/>
        </p:nvCxnSpPr>
        <p:spPr>
          <a:xfrm>
            <a:off x="8485505" y="3851276"/>
            <a:ext cx="190500" cy="1524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1973" name="Straight Arrow Connector 381972">
            <a:extLst>
              <a:ext uri="{FF2B5EF4-FFF2-40B4-BE49-F238E27FC236}">
                <a16:creationId xmlns:a16="http://schemas.microsoft.com/office/drawing/2014/main" id="{E4DF6239-2905-AB19-4E7A-B3F21553AD02}"/>
              </a:ext>
            </a:extLst>
          </p:cNvPr>
          <p:cNvCxnSpPr>
            <a:stCxn id="381971" idx="3"/>
            <a:endCxn id="381968" idx="0"/>
          </p:cNvCxnSpPr>
          <p:nvPr/>
        </p:nvCxnSpPr>
        <p:spPr>
          <a:xfrm flipH="1">
            <a:off x="7917180" y="3851276"/>
            <a:ext cx="128588" cy="1524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74" name="Oval 381973">
            <a:extLst>
              <a:ext uri="{FF2B5EF4-FFF2-40B4-BE49-F238E27FC236}">
                <a16:creationId xmlns:a16="http://schemas.microsoft.com/office/drawing/2014/main" id="{EA51105E-92F1-8949-01FC-12DA5EDA1E8D}"/>
              </a:ext>
            </a:extLst>
          </p:cNvPr>
          <p:cNvSpPr/>
          <p:nvPr/>
        </p:nvSpPr>
        <p:spPr>
          <a:xfrm>
            <a:off x="8364855" y="400367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p</a:t>
            </a:r>
          </a:p>
        </p:txBody>
      </p:sp>
      <p:grpSp>
        <p:nvGrpSpPr>
          <p:cNvPr id="381975" name="Group 381974">
            <a:extLst>
              <a:ext uri="{FF2B5EF4-FFF2-40B4-BE49-F238E27FC236}">
                <a16:creationId xmlns:a16="http://schemas.microsoft.com/office/drawing/2014/main" id="{402E29F4-6707-1208-01BE-1A0452F2EF9D}"/>
              </a:ext>
            </a:extLst>
          </p:cNvPr>
          <p:cNvGrpSpPr>
            <a:grpSpLocks/>
          </p:cNvGrpSpPr>
          <p:nvPr/>
        </p:nvGrpSpPr>
        <p:grpSpPr bwMode="auto">
          <a:xfrm>
            <a:off x="8364852" y="4703763"/>
            <a:ext cx="622300" cy="709611"/>
            <a:chOff x="7420476" y="4642668"/>
            <a:chExt cx="622535" cy="709661"/>
          </a:xfrm>
        </p:grpSpPr>
        <p:cxnSp>
          <p:nvCxnSpPr>
            <p:cNvPr id="381976" name="Straight Arrow Connector 381975">
              <a:extLst>
                <a:ext uri="{FF2B5EF4-FFF2-40B4-BE49-F238E27FC236}">
                  <a16:creationId xmlns:a16="http://schemas.microsoft.com/office/drawing/2014/main" id="{A0989366-826F-E42E-C309-C6B3EE971B58}"/>
                </a:ext>
              </a:extLst>
            </p:cNvPr>
            <p:cNvCxnSpPr>
              <a:cxnSpLocks/>
              <a:stCxn id="381977" idx="4"/>
              <a:endCxn id="381966" idx="0"/>
            </p:cNvCxnSpPr>
            <p:nvPr/>
          </p:nvCxnSpPr>
          <p:spPr>
            <a:xfrm>
              <a:off x="7731744" y="5115776"/>
              <a:ext cx="3" cy="23655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77" name="Oval 381976">
              <a:extLst>
                <a:ext uri="{FF2B5EF4-FFF2-40B4-BE49-F238E27FC236}">
                  <a16:creationId xmlns:a16="http://schemas.microsoft.com/office/drawing/2014/main" id="{62EB7657-01C2-50C8-3F58-419DE7DC629A}"/>
                </a:ext>
              </a:extLst>
            </p:cNvPr>
            <p:cNvSpPr/>
            <p:nvPr/>
          </p:nvSpPr>
          <p:spPr>
            <a:xfrm>
              <a:off x="7420476" y="4642668"/>
              <a:ext cx="622535" cy="47310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Abadi MT Condensed Extra Bold"/>
                  <a:cs typeface="Abadi MT Condensed Extra Bold"/>
                </a:rPr>
                <a:t>l</a:t>
              </a:r>
            </a:p>
          </p:txBody>
        </p:sp>
      </p:grpSp>
      <p:cxnSp>
        <p:nvCxnSpPr>
          <p:cNvPr id="381978" name="Straight Arrow Connector 381977">
            <a:extLst>
              <a:ext uri="{FF2B5EF4-FFF2-40B4-BE49-F238E27FC236}">
                <a16:creationId xmlns:a16="http://schemas.microsoft.com/office/drawing/2014/main" id="{D3324149-6431-24B9-5074-D05F08A9BD3A}"/>
              </a:ext>
            </a:extLst>
          </p:cNvPr>
          <p:cNvCxnSpPr>
            <a:stCxn id="381962" idx="4"/>
            <a:endCxn id="381979" idx="0"/>
          </p:cNvCxnSpPr>
          <p:nvPr/>
        </p:nvCxnSpPr>
        <p:spPr>
          <a:xfrm>
            <a:off x="5882005" y="1808164"/>
            <a:ext cx="0" cy="1905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79" name="Oval 381978">
            <a:extLst>
              <a:ext uri="{FF2B5EF4-FFF2-40B4-BE49-F238E27FC236}">
                <a16:creationId xmlns:a16="http://schemas.microsoft.com/office/drawing/2014/main" id="{EF64EDDC-0D33-B949-142D-770AD5B6EB41}"/>
              </a:ext>
            </a:extLst>
          </p:cNvPr>
          <p:cNvSpPr/>
          <p:nvPr/>
        </p:nvSpPr>
        <p:spPr>
          <a:xfrm>
            <a:off x="5570855" y="1998664"/>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a:t>
            </a:r>
          </a:p>
        </p:txBody>
      </p:sp>
      <p:sp>
        <p:nvSpPr>
          <p:cNvPr id="381980" name="Oval 381979">
            <a:extLst>
              <a:ext uri="{FF2B5EF4-FFF2-40B4-BE49-F238E27FC236}">
                <a16:creationId xmlns:a16="http://schemas.microsoft.com/office/drawing/2014/main" id="{78E4B740-F292-C890-E509-73B8834D3569}"/>
              </a:ext>
            </a:extLst>
          </p:cNvPr>
          <p:cNvSpPr/>
          <p:nvPr/>
        </p:nvSpPr>
        <p:spPr>
          <a:xfrm>
            <a:off x="6007418" y="3382964"/>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Abadi MT Condensed Extra Bold"/>
                <a:cs typeface="Abadi MT Condensed Extra Bold"/>
              </a:rPr>
              <a:t>l</a:t>
            </a:r>
          </a:p>
        </p:txBody>
      </p:sp>
      <p:cxnSp>
        <p:nvCxnSpPr>
          <p:cNvPr id="381981" name="Straight Arrow Connector 381980">
            <a:extLst>
              <a:ext uri="{FF2B5EF4-FFF2-40B4-BE49-F238E27FC236}">
                <a16:creationId xmlns:a16="http://schemas.microsoft.com/office/drawing/2014/main" id="{5BB38DEB-D5DA-2852-680A-85A7871597B9}"/>
              </a:ext>
            </a:extLst>
          </p:cNvPr>
          <p:cNvCxnSpPr/>
          <p:nvPr/>
        </p:nvCxnSpPr>
        <p:spPr>
          <a:xfrm flipH="1">
            <a:off x="5529580" y="2401889"/>
            <a:ext cx="173038" cy="30638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1982" name="Straight Arrow Connector 381981">
            <a:extLst>
              <a:ext uri="{FF2B5EF4-FFF2-40B4-BE49-F238E27FC236}">
                <a16:creationId xmlns:a16="http://schemas.microsoft.com/office/drawing/2014/main" id="{8662CA05-921C-5BAE-7387-C552A2EA5208}"/>
              </a:ext>
            </a:extLst>
          </p:cNvPr>
          <p:cNvCxnSpPr>
            <a:stCxn id="381987" idx="4"/>
            <a:endCxn id="381980" idx="0"/>
          </p:cNvCxnSpPr>
          <p:nvPr/>
        </p:nvCxnSpPr>
        <p:spPr>
          <a:xfrm>
            <a:off x="6318568" y="3148014"/>
            <a:ext cx="0" cy="23495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83" name="Oval 381982">
            <a:extLst>
              <a:ext uri="{FF2B5EF4-FFF2-40B4-BE49-F238E27FC236}">
                <a16:creationId xmlns:a16="http://schemas.microsoft.com/office/drawing/2014/main" id="{B068B65F-0443-4CB6-72DB-01B805102855}"/>
              </a:ext>
            </a:extLst>
          </p:cNvPr>
          <p:cNvSpPr/>
          <p:nvPr/>
        </p:nvSpPr>
        <p:spPr>
          <a:xfrm>
            <a:off x="5178743" y="270827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latin typeface="Abadi MT Condensed Extra Bold"/>
                <a:cs typeface="Abadi MT Condensed Extra Bold"/>
              </a:rPr>
              <a:t>l</a:t>
            </a:r>
          </a:p>
        </p:txBody>
      </p:sp>
      <p:sp>
        <p:nvSpPr>
          <p:cNvPr id="381984" name="Oval 381983">
            <a:extLst>
              <a:ext uri="{FF2B5EF4-FFF2-40B4-BE49-F238E27FC236}">
                <a16:creationId xmlns:a16="http://schemas.microsoft.com/office/drawing/2014/main" id="{71EFE926-3520-79D4-38DE-BD886B8875DF}"/>
              </a:ext>
            </a:extLst>
          </p:cNvPr>
          <p:cNvSpPr/>
          <p:nvPr/>
        </p:nvSpPr>
        <p:spPr>
          <a:xfrm>
            <a:off x="6007418" y="41100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cxnSp>
        <p:nvCxnSpPr>
          <p:cNvPr id="381985" name="Straight Arrow Connector 381984">
            <a:extLst>
              <a:ext uri="{FF2B5EF4-FFF2-40B4-BE49-F238E27FC236}">
                <a16:creationId xmlns:a16="http://schemas.microsoft.com/office/drawing/2014/main" id="{3910E406-7BAD-E13F-8078-786EDBA53BF0}"/>
              </a:ext>
            </a:extLst>
          </p:cNvPr>
          <p:cNvCxnSpPr>
            <a:stCxn id="381980" idx="4"/>
            <a:endCxn id="381984" idx="0"/>
          </p:cNvCxnSpPr>
          <p:nvPr/>
        </p:nvCxnSpPr>
        <p:spPr>
          <a:xfrm>
            <a:off x="6318568" y="3856039"/>
            <a:ext cx="0" cy="2540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1986" name="Straight Arrow Connector 381985">
            <a:extLst>
              <a:ext uri="{FF2B5EF4-FFF2-40B4-BE49-F238E27FC236}">
                <a16:creationId xmlns:a16="http://schemas.microsoft.com/office/drawing/2014/main" id="{835C86A8-6384-86CC-661C-C9ACDB28A10A}"/>
              </a:ext>
            </a:extLst>
          </p:cNvPr>
          <p:cNvCxnSpPr>
            <a:stCxn id="381983" idx="4"/>
            <a:endCxn id="381997" idx="0"/>
          </p:cNvCxnSpPr>
          <p:nvPr/>
        </p:nvCxnSpPr>
        <p:spPr>
          <a:xfrm>
            <a:off x="5489893" y="3181351"/>
            <a:ext cx="0" cy="20161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87" name="Oval 381986">
            <a:extLst>
              <a:ext uri="{FF2B5EF4-FFF2-40B4-BE49-F238E27FC236}">
                <a16:creationId xmlns:a16="http://schemas.microsoft.com/office/drawing/2014/main" id="{34559C49-8463-9248-18ED-87DC1E0E3E82}"/>
              </a:ext>
            </a:extLst>
          </p:cNvPr>
          <p:cNvSpPr/>
          <p:nvPr/>
        </p:nvSpPr>
        <p:spPr>
          <a:xfrm>
            <a:off x="6007418" y="26749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err="1"/>
              <a:t>i</a:t>
            </a:r>
            <a:endParaRPr lang="en-US" dirty="0"/>
          </a:p>
        </p:txBody>
      </p:sp>
      <p:cxnSp>
        <p:nvCxnSpPr>
          <p:cNvPr id="381988" name="Straight Arrow Connector 381987">
            <a:extLst>
              <a:ext uri="{FF2B5EF4-FFF2-40B4-BE49-F238E27FC236}">
                <a16:creationId xmlns:a16="http://schemas.microsoft.com/office/drawing/2014/main" id="{32E00D57-848D-1F3E-CBC4-C106B240061D}"/>
              </a:ext>
            </a:extLst>
          </p:cNvPr>
          <p:cNvCxnSpPr>
            <a:stCxn id="381963" idx="4"/>
            <a:endCxn id="381989" idx="0"/>
          </p:cNvCxnSpPr>
          <p:nvPr/>
        </p:nvCxnSpPr>
        <p:spPr>
          <a:xfrm>
            <a:off x="3767455" y="1795464"/>
            <a:ext cx="0" cy="2444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89" name="Oval 381988">
            <a:extLst>
              <a:ext uri="{FF2B5EF4-FFF2-40B4-BE49-F238E27FC236}">
                <a16:creationId xmlns:a16="http://schemas.microsoft.com/office/drawing/2014/main" id="{4D09FDBC-F6E3-52A6-C4D5-D1F6EACC3AF5}"/>
              </a:ext>
            </a:extLst>
          </p:cNvPr>
          <p:cNvSpPr/>
          <p:nvPr/>
        </p:nvSpPr>
        <p:spPr>
          <a:xfrm>
            <a:off x="3456305" y="20399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r</a:t>
            </a:r>
          </a:p>
        </p:txBody>
      </p:sp>
      <p:sp>
        <p:nvSpPr>
          <p:cNvPr id="381990" name="Oval 381989">
            <a:extLst>
              <a:ext uri="{FF2B5EF4-FFF2-40B4-BE49-F238E27FC236}">
                <a16:creationId xmlns:a16="http://schemas.microsoft.com/office/drawing/2014/main" id="{0F27DB3C-13CB-8AF5-1522-9CEE97BD01A8}"/>
              </a:ext>
            </a:extLst>
          </p:cNvPr>
          <p:cNvSpPr/>
          <p:nvPr/>
        </p:nvSpPr>
        <p:spPr>
          <a:xfrm>
            <a:off x="4181793" y="26749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cxnSp>
        <p:nvCxnSpPr>
          <p:cNvPr id="381991" name="Straight Arrow Connector 381990">
            <a:extLst>
              <a:ext uri="{FF2B5EF4-FFF2-40B4-BE49-F238E27FC236}">
                <a16:creationId xmlns:a16="http://schemas.microsoft.com/office/drawing/2014/main" id="{574CE920-F1F9-C0FD-A057-5BF7A1CCF22E}"/>
              </a:ext>
            </a:extLst>
          </p:cNvPr>
          <p:cNvCxnSpPr>
            <a:stCxn id="381989" idx="5"/>
            <a:endCxn id="381990" idx="0"/>
          </p:cNvCxnSpPr>
          <p:nvPr/>
        </p:nvCxnSpPr>
        <p:spPr>
          <a:xfrm>
            <a:off x="3986530" y="2443164"/>
            <a:ext cx="506413" cy="2317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92" name="TextBox 381991">
            <a:extLst>
              <a:ext uri="{FF2B5EF4-FFF2-40B4-BE49-F238E27FC236}">
                <a16:creationId xmlns:a16="http://schemas.microsoft.com/office/drawing/2014/main" id="{D28232C3-3043-6CCB-8FA6-9CED077A8273}"/>
              </a:ext>
            </a:extLst>
          </p:cNvPr>
          <p:cNvSpPr txBox="1"/>
          <p:nvPr/>
        </p:nvSpPr>
        <p:spPr>
          <a:xfrm>
            <a:off x="383223" y="853758"/>
            <a:ext cx="1638590" cy="3785652"/>
          </a:xfrm>
          <a:prstGeom prst="rect">
            <a:avLst/>
          </a:prstGeom>
          <a:noFill/>
        </p:spPr>
        <p:txBody>
          <a:bodyPr wrap="none">
            <a:spAutoFit/>
          </a:bodyPr>
          <a:lstStyle/>
          <a:p>
            <a:pPr>
              <a:defRPr/>
            </a:pPr>
            <a:endParaRPr lang="en-US" sz="2400" dirty="0">
              <a:solidFill>
                <a:schemeClr val="tx1"/>
              </a:solidFill>
              <a:latin typeface="+mj-lt"/>
              <a:cs typeface="Times New Roman"/>
            </a:endParaRPr>
          </a:p>
          <a:p>
            <a:pPr>
              <a:defRPr/>
            </a:pPr>
            <a:r>
              <a:rPr lang="en-US" sz="2400" b="0" dirty="0">
                <a:solidFill>
                  <a:schemeClr val="tx1"/>
                </a:solidFill>
                <a:latin typeface="+mj-lt"/>
                <a:cs typeface="Times New Roman" panose="02020603050405020304" pitchFamily="18" charset="0"/>
              </a:rPr>
              <a:t>Strings:</a:t>
            </a:r>
          </a:p>
          <a:p>
            <a:pPr>
              <a:defRPr/>
            </a:pPr>
            <a:endParaRPr lang="en-US" sz="2400" b="0" dirty="0">
              <a:solidFill>
                <a:schemeClr val="tx1"/>
              </a:solidFill>
              <a:latin typeface="+mj-lt"/>
              <a:cs typeface="Times New Roman" panose="02020603050405020304" pitchFamily="18" charset="0"/>
            </a:endParaRPr>
          </a:p>
          <a:p>
            <a:pPr marL="285750" indent="-285750">
              <a:buFont typeface="Arial"/>
              <a:buChar char="•"/>
              <a:defRPr/>
            </a:pPr>
            <a:r>
              <a:rPr lang="en-US" sz="2400" b="0" dirty="0">
                <a:solidFill>
                  <a:schemeClr val="tx1"/>
                </a:solidFill>
                <a:latin typeface="+mj-lt"/>
                <a:cs typeface="Times New Roman" panose="02020603050405020304" pitchFamily="18" charset="0"/>
              </a:rPr>
              <a:t>exam</a:t>
            </a:r>
          </a:p>
          <a:p>
            <a:pPr marL="285750" indent="-285750">
              <a:buFont typeface="Arial"/>
              <a:buChar char="•"/>
              <a:defRPr/>
            </a:pPr>
            <a:r>
              <a:rPr lang="en-US" sz="2400" b="0" dirty="0">
                <a:solidFill>
                  <a:schemeClr val="tx1"/>
                </a:solidFill>
                <a:latin typeface="+mj-lt"/>
                <a:cs typeface="Times New Roman" panose="02020603050405020304" pitchFamily="18" charset="0"/>
              </a:rPr>
              <a:t>example</a:t>
            </a:r>
          </a:p>
          <a:p>
            <a:pPr marL="285750" indent="-285750">
              <a:buFont typeface="Arial"/>
              <a:buChar char="•"/>
              <a:defRPr/>
            </a:pPr>
            <a:r>
              <a:rPr lang="en-US" sz="2400" b="0" dirty="0">
                <a:solidFill>
                  <a:schemeClr val="tx1"/>
                </a:solidFill>
                <a:latin typeface="+mj-lt"/>
                <a:cs typeface="Times New Roman" panose="02020603050405020304" pitchFamily="18" charset="0"/>
              </a:rPr>
              <a:t>fail</a:t>
            </a:r>
          </a:p>
          <a:p>
            <a:pPr marL="285750" indent="-285750">
              <a:buFont typeface="Arial"/>
              <a:buChar char="•"/>
              <a:defRPr/>
            </a:pPr>
            <a:r>
              <a:rPr lang="en-US" sz="2400" b="0" dirty="0">
                <a:solidFill>
                  <a:schemeClr val="tx1"/>
                </a:solidFill>
                <a:latin typeface="+mj-lt"/>
                <a:cs typeface="Times New Roman" panose="02020603050405020304" pitchFamily="18" charset="0"/>
              </a:rPr>
              <a:t>false</a:t>
            </a:r>
          </a:p>
          <a:p>
            <a:pPr marL="285750" indent="-285750">
              <a:buFont typeface="Arial"/>
              <a:buChar char="•"/>
              <a:defRPr/>
            </a:pPr>
            <a:r>
              <a:rPr lang="en-US" sz="2400" b="0" dirty="0">
                <a:solidFill>
                  <a:schemeClr val="tx1"/>
                </a:solidFill>
                <a:latin typeface="+mj-lt"/>
                <a:cs typeface="Times New Roman" panose="02020603050405020304" pitchFamily="18" charset="0"/>
              </a:rPr>
              <a:t>tree</a:t>
            </a:r>
          </a:p>
          <a:p>
            <a:pPr marL="285750" indent="-285750">
              <a:buFont typeface="Arial"/>
              <a:buChar char="•"/>
              <a:defRPr/>
            </a:pPr>
            <a:r>
              <a:rPr lang="en-US" sz="2400" b="0" dirty="0" err="1">
                <a:solidFill>
                  <a:schemeClr val="tx1"/>
                </a:solidFill>
                <a:latin typeface="+mj-lt"/>
                <a:cs typeface="Times New Roman" panose="02020603050405020304" pitchFamily="18" charset="0"/>
              </a:rPr>
              <a:t>trie</a:t>
            </a:r>
            <a:endParaRPr lang="en-US" sz="2400" b="0" dirty="0">
              <a:solidFill>
                <a:schemeClr val="tx1"/>
              </a:solidFill>
              <a:latin typeface="+mj-lt"/>
              <a:cs typeface="Times New Roman" panose="02020603050405020304" pitchFamily="18" charset="0"/>
            </a:endParaRPr>
          </a:p>
          <a:p>
            <a:pPr marL="285750" indent="-285750">
              <a:buFont typeface="Arial"/>
              <a:buChar char="•"/>
              <a:defRPr/>
            </a:pPr>
            <a:r>
              <a:rPr lang="en-US" sz="2400" b="0" dirty="0">
                <a:solidFill>
                  <a:schemeClr val="tx1"/>
                </a:solidFill>
                <a:latin typeface="+mj-lt"/>
                <a:cs typeface="Times New Roman" panose="02020603050405020304" pitchFamily="18" charset="0"/>
              </a:rPr>
              <a:t>true</a:t>
            </a:r>
          </a:p>
        </p:txBody>
      </p:sp>
      <p:cxnSp>
        <p:nvCxnSpPr>
          <p:cNvPr id="381993" name="Straight Arrow Connector 381992">
            <a:extLst>
              <a:ext uri="{FF2B5EF4-FFF2-40B4-BE49-F238E27FC236}">
                <a16:creationId xmlns:a16="http://schemas.microsoft.com/office/drawing/2014/main" id="{8311B099-6BBF-809B-A160-BBD10C1A4EE1}"/>
              </a:ext>
            </a:extLst>
          </p:cNvPr>
          <p:cNvCxnSpPr>
            <a:stCxn id="381974" idx="4"/>
            <a:endCxn id="381977" idx="0"/>
          </p:cNvCxnSpPr>
          <p:nvPr/>
        </p:nvCxnSpPr>
        <p:spPr>
          <a:xfrm>
            <a:off x="8676005" y="4476751"/>
            <a:ext cx="0" cy="22701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1994" name="Straight Arrow Connector 381993">
            <a:extLst>
              <a:ext uri="{FF2B5EF4-FFF2-40B4-BE49-F238E27FC236}">
                <a16:creationId xmlns:a16="http://schemas.microsoft.com/office/drawing/2014/main" id="{C38F96A5-6441-F5A4-8455-A00DE760D974}"/>
              </a:ext>
            </a:extLst>
          </p:cNvPr>
          <p:cNvCxnSpPr>
            <a:stCxn id="381966" idx="4"/>
            <a:endCxn id="381995" idx="0"/>
          </p:cNvCxnSpPr>
          <p:nvPr/>
        </p:nvCxnSpPr>
        <p:spPr>
          <a:xfrm>
            <a:off x="8676005" y="5886451"/>
            <a:ext cx="0" cy="2698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95" name="Oval 381994">
            <a:extLst>
              <a:ext uri="{FF2B5EF4-FFF2-40B4-BE49-F238E27FC236}">
                <a16:creationId xmlns:a16="http://schemas.microsoft.com/office/drawing/2014/main" id="{E3B7A02C-E77E-B0DC-EBC9-88D993E4EAC8}"/>
              </a:ext>
            </a:extLst>
          </p:cNvPr>
          <p:cNvSpPr/>
          <p:nvPr/>
        </p:nvSpPr>
        <p:spPr>
          <a:xfrm>
            <a:off x="8364855" y="615632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cxnSp>
        <p:nvCxnSpPr>
          <p:cNvPr id="381996" name="Straight Arrow Connector 381995">
            <a:extLst>
              <a:ext uri="{FF2B5EF4-FFF2-40B4-BE49-F238E27FC236}">
                <a16:creationId xmlns:a16="http://schemas.microsoft.com/office/drawing/2014/main" id="{F8AD5C2A-BF9A-CE23-F30F-A3C052533BF0}"/>
              </a:ext>
            </a:extLst>
          </p:cNvPr>
          <p:cNvCxnSpPr>
            <a:stCxn id="381979" idx="5"/>
            <a:endCxn id="381987" idx="0"/>
          </p:cNvCxnSpPr>
          <p:nvPr/>
        </p:nvCxnSpPr>
        <p:spPr>
          <a:xfrm>
            <a:off x="6102668" y="2401889"/>
            <a:ext cx="215900" cy="27305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1997" name="Oval 381996">
            <a:extLst>
              <a:ext uri="{FF2B5EF4-FFF2-40B4-BE49-F238E27FC236}">
                <a16:creationId xmlns:a16="http://schemas.microsoft.com/office/drawing/2014/main" id="{854B02D9-5A8F-1382-49EF-A39CD0FF0755}"/>
              </a:ext>
            </a:extLst>
          </p:cNvPr>
          <p:cNvSpPr/>
          <p:nvPr/>
        </p:nvSpPr>
        <p:spPr>
          <a:xfrm>
            <a:off x="5178743" y="3382964"/>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s</a:t>
            </a:r>
          </a:p>
        </p:txBody>
      </p:sp>
      <p:sp>
        <p:nvSpPr>
          <p:cNvPr id="381998" name="Oval 381997">
            <a:extLst>
              <a:ext uri="{FF2B5EF4-FFF2-40B4-BE49-F238E27FC236}">
                <a16:creationId xmlns:a16="http://schemas.microsoft.com/office/drawing/2014/main" id="{F02EEF9A-A3DF-13C7-8D73-6E4D878DE4B5}"/>
              </a:ext>
            </a:extLst>
          </p:cNvPr>
          <p:cNvSpPr/>
          <p:nvPr/>
        </p:nvSpPr>
        <p:spPr>
          <a:xfrm>
            <a:off x="5178743" y="41100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cxnSp>
        <p:nvCxnSpPr>
          <p:cNvPr id="381999" name="Straight Arrow Connector 381998">
            <a:extLst>
              <a:ext uri="{FF2B5EF4-FFF2-40B4-BE49-F238E27FC236}">
                <a16:creationId xmlns:a16="http://schemas.microsoft.com/office/drawing/2014/main" id="{FD1B093A-F232-BDCC-7513-FB3A58F11ADC}"/>
              </a:ext>
            </a:extLst>
          </p:cNvPr>
          <p:cNvCxnSpPr>
            <a:stCxn id="381997" idx="4"/>
            <a:endCxn id="381998" idx="0"/>
          </p:cNvCxnSpPr>
          <p:nvPr/>
        </p:nvCxnSpPr>
        <p:spPr>
          <a:xfrm>
            <a:off x="5489893" y="3856039"/>
            <a:ext cx="0" cy="2540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2000" name="Oval 381999">
            <a:extLst>
              <a:ext uri="{FF2B5EF4-FFF2-40B4-BE49-F238E27FC236}">
                <a16:creationId xmlns:a16="http://schemas.microsoft.com/office/drawing/2014/main" id="{44550F66-EEFE-49AB-FF3B-1A15E3C2C323}"/>
              </a:ext>
            </a:extLst>
          </p:cNvPr>
          <p:cNvSpPr/>
          <p:nvPr/>
        </p:nvSpPr>
        <p:spPr>
          <a:xfrm>
            <a:off x="5178743" y="483552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cxnSp>
        <p:nvCxnSpPr>
          <p:cNvPr id="382001" name="Straight Arrow Connector 382000">
            <a:extLst>
              <a:ext uri="{FF2B5EF4-FFF2-40B4-BE49-F238E27FC236}">
                <a16:creationId xmlns:a16="http://schemas.microsoft.com/office/drawing/2014/main" id="{84BAE940-CC44-2E93-402A-2256A0E33292}"/>
              </a:ext>
            </a:extLst>
          </p:cNvPr>
          <p:cNvCxnSpPr>
            <a:stCxn id="381998" idx="4"/>
            <a:endCxn id="382000" idx="0"/>
          </p:cNvCxnSpPr>
          <p:nvPr/>
        </p:nvCxnSpPr>
        <p:spPr>
          <a:xfrm>
            <a:off x="5489893" y="4583114"/>
            <a:ext cx="0" cy="25241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2002" name="Oval 382001">
            <a:extLst>
              <a:ext uri="{FF2B5EF4-FFF2-40B4-BE49-F238E27FC236}">
                <a16:creationId xmlns:a16="http://schemas.microsoft.com/office/drawing/2014/main" id="{BF994D0E-A9BF-8FD6-4E22-721C5DA5D8FA}"/>
              </a:ext>
            </a:extLst>
          </p:cNvPr>
          <p:cNvSpPr/>
          <p:nvPr/>
        </p:nvSpPr>
        <p:spPr>
          <a:xfrm>
            <a:off x="3456305" y="26749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err="1"/>
              <a:t>i</a:t>
            </a:r>
            <a:endParaRPr lang="en-US" dirty="0"/>
          </a:p>
        </p:txBody>
      </p:sp>
      <p:cxnSp>
        <p:nvCxnSpPr>
          <p:cNvPr id="382003" name="Straight Arrow Connector 382002">
            <a:extLst>
              <a:ext uri="{FF2B5EF4-FFF2-40B4-BE49-F238E27FC236}">
                <a16:creationId xmlns:a16="http://schemas.microsoft.com/office/drawing/2014/main" id="{22212791-BC61-DEB9-8147-83AF9EA778FE}"/>
              </a:ext>
            </a:extLst>
          </p:cNvPr>
          <p:cNvCxnSpPr>
            <a:stCxn id="381989" idx="4"/>
            <a:endCxn id="382002" idx="0"/>
          </p:cNvCxnSpPr>
          <p:nvPr/>
        </p:nvCxnSpPr>
        <p:spPr>
          <a:xfrm>
            <a:off x="3767455" y="2513014"/>
            <a:ext cx="0" cy="16192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2004" name="Straight Arrow Connector 382003">
            <a:extLst>
              <a:ext uri="{FF2B5EF4-FFF2-40B4-BE49-F238E27FC236}">
                <a16:creationId xmlns:a16="http://schemas.microsoft.com/office/drawing/2014/main" id="{481E129F-8773-DA8F-5257-8AB8AD097994}"/>
              </a:ext>
            </a:extLst>
          </p:cNvPr>
          <p:cNvCxnSpPr>
            <a:stCxn id="381989" idx="3"/>
            <a:endCxn id="382005" idx="0"/>
          </p:cNvCxnSpPr>
          <p:nvPr/>
        </p:nvCxnSpPr>
        <p:spPr>
          <a:xfrm flipH="1">
            <a:off x="2986405" y="2443164"/>
            <a:ext cx="560388" cy="26511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2005" name="Oval 382004">
            <a:extLst>
              <a:ext uri="{FF2B5EF4-FFF2-40B4-BE49-F238E27FC236}">
                <a16:creationId xmlns:a16="http://schemas.microsoft.com/office/drawing/2014/main" id="{0957296B-A5B5-3BA7-15A6-BC9FEE7E801A}"/>
              </a:ext>
            </a:extLst>
          </p:cNvPr>
          <p:cNvSpPr/>
          <p:nvPr/>
        </p:nvSpPr>
        <p:spPr>
          <a:xfrm>
            <a:off x="2675255" y="2708276"/>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u</a:t>
            </a:r>
          </a:p>
        </p:txBody>
      </p:sp>
      <p:sp>
        <p:nvSpPr>
          <p:cNvPr id="382006" name="Oval 382005">
            <a:extLst>
              <a:ext uri="{FF2B5EF4-FFF2-40B4-BE49-F238E27FC236}">
                <a16:creationId xmlns:a16="http://schemas.microsoft.com/office/drawing/2014/main" id="{F3C332E4-E7AB-EF52-9875-41624E6AE8B5}"/>
              </a:ext>
            </a:extLst>
          </p:cNvPr>
          <p:cNvSpPr/>
          <p:nvPr/>
        </p:nvSpPr>
        <p:spPr>
          <a:xfrm>
            <a:off x="4181793" y="3378201"/>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cxnSp>
        <p:nvCxnSpPr>
          <p:cNvPr id="382007" name="Straight Arrow Connector 382006">
            <a:extLst>
              <a:ext uri="{FF2B5EF4-FFF2-40B4-BE49-F238E27FC236}">
                <a16:creationId xmlns:a16="http://schemas.microsoft.com/office/drawing/2014/main" id="{260361BF-1DF0-A5E9-268D-9EC446E6FD63}"/>
              </a:ext>
            </a:extLst>
          </p:cNvPr>
          <p:cNvCxnSpPr>
            <a:stCxn id="381990" idx="4"/>
            <a:endCxn id="382006" idx="0"/>
          </p:cNvCxnSpPr>
          <p:nvPr/>
        </p:nvCxnSpPr>
        <p:spPr>
          <a:xfrm>
            <a:off x="4492943" y="3148014"/>
            <a:ext cx="0" cy="23018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2008" name="Straight Arrow Connector 382007">
            <a:extLst>
              <a:ext uri="{FF2B5EF4-FFF2-40B4-BE49-F238E27FC236}">
                <a16:creationId xmlns:a16="http://schemas.microsoft.com/office/drawing/2014/main" id="{7C807C49-AD11-31D8-4B46-46B4ABC2D098}"/>
              </a:ext>
            </a:extLst>
          </p:cNvPr>
          <p:cNvCxnSpPr>
            <a:stCxn id="382006" idx="4"/>
            <a:endCxn id="382009" idx="0"/>
          </p:cNvCxnSpPr>
          <p:nvPr/>
        </p:nvCxnSpPr>
        <p:spPr>
          <a:xfrm>
            <a:off x="4492943" y="3851276"/>
            <a:ext cx="0" cy="258763"/>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2009" name="Oval 382008">
            <a:extLst>
              <a:ext uri="{FF2B5EF4-FFF2-40B4-BE49-F238E27FC236}">
                <a16:creationId xmlns:a16="http://schemas.microsoft.com/office/drawing/2014/main" id="{2B247A64-4786-C6D8-2C68-C2E00AE2F58A}"/>
              </a:ext>
            </a:extLst>
          </p:cNvPr>
          <p:cNvSpPr/>
          <p:nvPr/>
        </p:nvSpPr>
        <p:spPr>
          <a:xfrm>
            <a:off x="4181793" y="4110039"/>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sp>
        <p:nvSpPr>
          <p:cNvPr id="382010" name="Oval 382009">
            <a:extLst>
              <a:ext uri="{FF2B5EF4-FFF2-40B4-BE49-F238E27FC236}">
                <a16:creationId xmlns:a16="http://schemas.microsoft.com/office/drawing/2014/main" id="{96252669-0133-D11C-588A-E5F40010DD12}"/>
              </a:ext>
            </a:extLst>
          </p:cNvPr>
          <p:cNvSpPr/>
          <p:nvPr/>
        </p:nvSpPr>
        <p:spPr>
          <a:xfrm>
            <a:off x="3456305" y="3382964"/>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cxnSp>
        <p:nvCxnSpPr>
          <p:cNvPr id="382011" name="Straight Arrow Connector 382010">
            <a:extLst>
              <a:ext uri="{FF2B5EF4-FFF2-40B4-BE49-F238E27FC236}">
                <a16:creationId xmlns:a16="http://schemas.microsoft.com/office/drawing/2014/main" id="{478F714B-ABEF-DF2A-7B1A-C69ABF183B49}"/>
              </a:ext>
            </a:extLst>
          </p:cNvPr>
          <p:cNvCxnSpPr>
            <a:endCxn id="382010" idx="0"/>
          </p:cNvCxnSpPr>
          <p:nvPr/>
        </p:nvCxnSpPr>
        <p:spPr>
          <a:xfrm>
            <a:off x="3767455" y="3154364"/>
            <a:ext cx="0" cy="228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2012" name="Straight Arrow Connector 382011">
            <a:extLst>
              <a:ext uri="{FF2B5EF4-FFF2-40B4-BE49-F238E27FC236}">
                <a16:creationId xmlns:a16="http://schemas.microsoft.com/office/drawing/2014/main" id="{52A1A4DF-8259-7C06-7BF6-AFDF8C4353F7}"/>
              </a:ext>
            </a:extLst>
          </p:cNvPr>
          <p:cNvCxnSpPr>
            <a:stCxn id="382010" idx="4"/>
            <a:endCxn id="382013" idx="0"/>
          </p:cNvCxnSpPr>
          <p:nvPr/>
        </p:nvCxnSpPr>
        <p:spPr>
          <a:xfrm>
            <a:off x="3767455" y="3856039"/>
            <a:ext cx="0" cy="25876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2013" name="Oval 382012">
            <a:extLst>
              <a:ext uri="{FF2B5EF4-FFF2-40B4-BE49-F238E27FC236}">
                <a16:creationId xmlns:a16="http://schemas.microsoft.com/office/drawing/2014/main" id="{A1214145-6BC5-9B02-CC26-E51C93BAE073}"/>
              </a:ext>
            </a:extLst>
          </p:cNvPr>
          <p:cNvSpPr/>
          <p:nvPr/>
        </p:nvSpPr>
        <p:spPr>
          <a:xfrm>
            <a:off x="3456305" y="4114801"/>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sp>
        <p:nvSpPr>
          <p:cNvPr id="382014" name="Oval 382013">
            <a:extLst>
              <a:ext uri="{FF2B5EF4-FFF2-40B4-BE49-F238E27FC236}">
                <a16:creationId xmlns:a16="http://schemas.microsoft.com/office/drawing/2014/main" id="{BE09CF6E-8925-0FDB-2C27-5DD43C181FC2}"/>
              </a:ext>
            </a:extLst>
          </p:cNvPr>
          <p:cNvSpPr/>
          <p:nvPr/>
        </p:nvSpPr>
        <p:spPr>
          <a:xfrm>
            <a:off x="2675255" y="3382964"/>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e</a:t>
            </a:r>
          </a:p>
        </p:txBody>
      </p:sp>
      <p:cxnSp>
        <p:nvCxnSpPr>
          <p:cNvPr id="382015" name="Straight Arrow Connector 382014">
            <a:extLst>
              <a:ext uri="{FF2B5EF4-FFF2-40B4-BE49-F238E27FC236}">
                <a16:creationId xmlns:a16="http://schemas.microsoft.com/office/drawing/2014/main" id="{5C8C3C4D-715C-3BE5-7F71-10E61EF2C22A}"/>
              </a:ext>
            </a:extLst>
          </p:cNvPr>
          <p:cNvCxnSpPr>
            <a:endCxn id="382014" idx="0"/>
          </p:cNvCxnSpPr>
          <p:nvPr/>
        </p:nvCxnSpPr>
        <p:spPr>
          <a:xfrm>
            <a:off x="2986405" y="3154364"/>
            <a:ext cx="0" cy="22860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82016" name="Straight Arrow Connector 382015">
            <a:extLst>
              <a:ext uri="{FF2B5EF4-FFF2-40B4-BE49-F238E27FC236}">
                <a16:creationId xmlns:a16="http://schemas.microsoft.com/office/drawing/2014/main" id="{4C8CDB3B-7DE6-44E3-5524-9839C26B8F36}"/>
              </a:ext>
            </a:extLst>
          </p:cNvPr>
          <p:cNvCxnSpPr>
            <a:stCxn id="382014" idx="4"/>
            <a:endCxn id="382017" idx="0"/>
          </p:cNvCxnSpPr>
          <p:nvPr/>
        </p:nvCxnSpPr>
        <p:spPr>
          <a:xfrm>
            <a:off x="2986405" y="3856039"/>
            <a:ext cx="0" cy="258762"/>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82017" name="Oval 382016">
            <a:extLst>
              <a:ext uri="{FF2B5EF4-FFF2-40B4-BE49-F238E27FC236}">
                <a16:creationId xmlns:a16="http://schemas.microsoft.com/office/drawing/2014/main" id="{0B987740-550A-B5A0-A3C1-E52D0F165651}"/>
              </a:ext>
            </a:extLst>
          </p:cNvPr>
          <p:cNvSpPr/>
          <p:nvPr/>
        </p:nvSpPr>
        <p:spPr>
          <a:xfrm>
            <a:off x="2675255" y="4114801"/>
            <a:ext cx="622300" cy="47307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\0</a:t>
            </a:r>
          </a:p>
        </p:txBody>
      </p:sp>
    </p:spTree>
    <p:extLst>
      <p:ext uri="{BB962C8B-B14F-4D97-AF65-F5344CB8AC3E}">
        <p14:creationId xmlns:p14="http://schemas.microsoft.com/office/powerpoint/2010/main" val="5910487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C34CB-865A-0988-0EEF-B5FB5DAF3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23FA8E-C0C8-F719-F014-840B370A80EE}"/>
              </a:ext>
            </a:extLst>
          </p:cNvPr>
          <p:cNvSpPr>
            <a:spLocks noGrp="1"/>
          </p:cNvSpPr>
          <p:nvPr>
            <p:ph type="title"/>
          </p:nvPr>
        </p:nvSpPr>
        <p:spPr/>
        <p:txBody>
          <a:bodyPr/>
          <a:lstStyle/>
          <a:p>
            <a:r>
              <a:rPr lang="en-US" dirty="0"/>
              <a:t>Operation: Delete</a:t>
            </a:r>
          </a:p>
        </p:txBody>
      </p:sp>
      <p:sp>
        <p:nvSpPr>
          <p:cNvPr id="11" name="TextBox 10">
            <a:extLst>
              <a:ext uri="{FF2B5EF4-FFF2-40B4-BE49-F238E27FC236}">
                <a16:creationId xmlns:a16="http://schemas.microsoft.com/office/drawing/2014/main" id="{C86885C3-7EAD-3BC6-C810-09F7BADF11DD}"/>
              </a:ext>
            </a:extLst>
          </p:cNvPr>
          <p:cNvSpPr txBox="1"/>
          <p:nvPr/>
        </p:nvSpPr>
        <p:spPr bwMode="auto">
          <a:xfrm>
            <a:off x="401409" y="1191223"/>
            <a:ext cx="3057408" cy="262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chemeClr val="tx1"/>
                </a:solidFill>
                <a:latin typeface="+mn-lt"/>
                <a:cs typeface="Arial" pitchFamily="34" charset="0"/>
              </a:rPr>
              <a:t>To perform a delete operation in this structure: </a:t>
            </a:r>
          </a:p>
          <a:p>
            <a:pPr marL="457200" indent="-457200">
              <a:buFont typeface="+mj-lt"/>
              <a:buAutoNum type="arabicPeriod"/>
            </a:pPr>
            <a:r>
              <a:rPr lang="en-US" b="0" kern="0" dirty="0">
                <a:solidFill>
                  <a:schemeClr val="tx1"/>
                </a:solidFill>
                <a:latin typeface="+mn-lt"/>
                <a:cs typeface="Arial" pitchFamily="34" charset="0"/>
              </a:rPr>
              <a:t>Perform </a:t>
            </a:r>
            <a:r>
              <a:rPr lang="en-US" b="0" i="1" kern="0" dirty="0">
                <a:solidFill>
                  <a:schemeClr val="tx1"/>
                </a:solidFill>
                <a:latin typeface="+mn-lt"/>
                <a:cs typeface="Arial" pitchFamily="34" charset="0"/>
              </a:rPr>
              <a:t>find</a:t>
            </a:r>
          </a:p>
          <a:p>
            <a:pPr marL="457200" indent="-457200">
              <a:buFont typeface="+mj-lt"/>
              <a:buAutoNum type="arabicPeriod"/>
            </a:pPr>
            <a:r>
              <a:rPr lang="en-US" b="0" kern="0" dirty="0">
                <a:solidFill>
                  <a:schemeClr val="tx1"/>
                </a:solidFill>
                <a:latin typeface="+mn-lt"/>
                <a:cs typeface="Arial" pitchFamily="34" charset="0"/>
              </a:rPr>
              <a:t>Delete all nodes on the path from ‘\0’ to the root of the tree till reach a node with more than 1 child.</a:t>
            </a:r>
          </a:p>
        </p:txBody>
      </p:sp>
      <p:sp>
        <p:nvSpPr>
          <p:cNvPr id="3" name="Oval 2">
            <a:extLst>
              <a:ext uri="{FF2B5EF4-FFF2-40B4-BE49-F238E27FC236}">
                <a16:creationId xmlns:a16="http://schemas.microsoft.com/office/drawing/2014/main" id="{4C28F187-8FD4-F4FB-F681-3D26C6A3C93B}"/>
              </a:ext>
            </a:extLst>
          </p:cNvPr>
          <p:cNvSpPr/>
          <p:nvPr/>
        </p:nvSpPr>
        <p:spPr bwMode="auto">
          <a:xfrm>
            <a:off x="3892605" y="1910080"/>
            <a:ext cx="497840" cy="491747"/>
          </a:xfrm>
          <a:prstGeom prst="ellipse">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a:t>
            </a:r>
            <a:endParaRPr kumimoji="0" lang="en-US" b="1" i="0" u="none"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B6166BB1-0DFA-D022-0BF8-1FEA6B9B9138}"/>
              </a:ext>
            </a:extLst>
          </p:cNvPr>
          <p:cNvSpPr/>
          <p:nvPr/>
        </p:nvSpPr>
        <p:spPr bwMode="auto">
          <a:xfrm>
            <a:off x="3902765" y="2702560"/>
            <a:ext cx="497840" cy="491747"/>
          </a:xfrm>
          <a:prstGeom prst="ellipse">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h</a:t>
            </a:r>
          </a:p>
        </p:txBody>
      </p:sp>
      <p:cxnSp>
        <p:nvCxnSpPr>
          <p:cNvPr id="5" name="Straight Arrow Connector 4">
            <a:extLst>
              <a:ext uri="{FF2B5EF4-FFF2-40B4-BE49-F238E27FC236}">
                <a16:creationId xmlns:a16="http://schemas.microsoft.com/office/drawing/2014/main" id="{8046B227-1A3E-6EE2-3E9A-8168C701E05E}"/>
              </a:ext>
            </a:extLst>
          </p:cNvPr>
          <p:cNvCxnSpPr>
            <a:stCxn id="3" idx="4"/>
            <a:endCxn id="4" idx="0"/>
          </p:cNvCxnSpPr>
          <p:nvPr/>
        </p:nvCxnSpPr>
        <p:spPr bwMode="auto">
          <a:xfrm>
            <a:off x="4141525" y="2401827"/>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51719672-CF30-FEAA-5D87-4D9568D542D5}"/>
              </a:ext>
            </a:extLst>
          </p:cNvPr>
          <p:cNvSpPr/>
          <p:nvPr/>
        </p:nvSpPr>
        <p:spPr bwMode="auto">
          <a:xfrm>
            <a:off x="3902765" y="3495040"/>
            <a:ext cx="497840" cy="491747"/>
          </a:xfrm>
          <a:prstGeom prst="ellipse">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7" name="Straight Arrow Connector 6">
            <a:extLst>
              <a:ext uri="{FF2B5EF4-FFF2-40B4-BE49-F238E27FC236}">
                <a16:creationId xmlns:a16="http://schemas.microsoft.com/office/drawing/2014/main" id="{D87F398A-7D8D-8862-A867-B900BBEE5CD0}"/>
              </a:ext>
            </a:extLst>
          </p:cNvPr>
          <p:cNvCxnSpPr>
            <a:cxnSpLocks/>
            <a:stCxn id="4" idx="4"/>
            <a:endCxn id="6" idx="0"/>
          </p:cNvCxnSpPr>
          <p:nvPr/>
        </p:nvCxnSpPr>
        <p:spPr bwMode="auto">
          <a:xfrm>
            <a:off x="4151685" y="3194307"/>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4D13E42-D616-D2A3-4959-ABEBE5D6D9AC}"/>
              </a:ext>
            </a:extLst>
          </p:cNvPr>
          <p:cNvCxnSpPr>
            <a:cxnSpLocks/>
            <a:stCxn id="6" idx="4"/>
            <a:endCxn id="9" idx="0"/>
          </p:cNvCxnSpPr>
          <p:nvPr/>
        </p:nvCxnSpPr>
        <p:spPr bwMode="auto">
          <a:xfrm>
            <a:off x="4151685" y="3986787"/>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1AE1F767-F00B-32EA-476E-B064D63F0982}"/>
              </a:ext>
            </a:extLst>
          </p:cNvPr>
          <p:cNvSpPr/>
          <p:nvPr/>
        </p:nvSpPr>
        <p:spPr bwMode="auto">
          <a:xfrm>
            <a:off x="3904797" y="427532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13" name="Oval 12">
            <a:extLst>
              <a:ext uri="{FF2B5EF4-FFF2-40B4-BE49-F238E27FC236}">
                <a16:creationId xmlns:a16="http://schemas.microsoft.com/office/drawing/2014/main" id="{8E43E6B4-393A-F68C-25BE-5E2024DB022C}"/>
              </a:ext>
            </a:extLst>
          </p:cNvPr>
          <p:cNvSpPr/>
          <p:nvPr/>
        </p:nvSpPr>
        <p:spPr bwMode="auto">
          <a:xfrm>
            <a:off x="4286195" y="1117379"/>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14" name="Straight Arrow Connector 13">
            <a:extLst>
              <a:ext uri="{FF2B5EF4-FFF2-40B4-BE49-F238E27FC236}">
                <a16:creationId xmlns:a16="http://schemas.microsoft.com/office/drawing/2014/main" id="{D42B5690-D618-B5AD-5CF7-9783C74B85B6}"/>
              </a:ext>
            </a:extLst>
          </p:cNvPr>
          <p:cNvCxnSpPr>
            <a:cxnSpLocks/>
            <a:endCxn id="3" idx="0"/>
          </p:cNvCxnSpPr>
          <p:nvPr/>
        </p:nvCxnSpPr>
        <p:spPr bwMode="auto">
          <a:xfrm flipH="1">
            <a:off x="4141525" y="1609126"/>
            <a:ext cx="614390" cy="25700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B00FB89E-61AC-1B4E-82A7-04E598453314}"/>
              </a:ext>
            </a:extLst>
          </p:cNvPr>
          <p:cNvSpPr/>
          <p:nvPr/>
        </p:nvSpPr>
        <p:spPr bwMode="auto">
          <a:xfrm>
            <a:off x="3130826" y="4365708"/>
            <a:ext cx="497840" cy="491747"/>
          </a:xfrm>
          <a:prstGeom prst="ellipse">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sp>
        <p:nvSpPr>
          <p:cNvPr id="16" name="Oval 15">
            <a:extLst>
              <a:ext uri="{FF2B5EF4-FFF2-40B4-BE49-F238E27FC236}">
                <a16:creationId xmlns:a16="http://schemas.microsoft.com/office/drawing/2014/main" id="{EF513517-4320-DD3A-4182-919D884F9D26}"/>
              </a:ext>
            </a:extLst>
          </p:cNvPr>
          <p:cNvSpPr/>
          <p:nvPr/>
        </p:nvSpPr>
        <p:spPr bwMode="auto">
          <a:xfrm>
            <a:off x="3130826" y="5158188"/>
            <a:ext cx="497840" cy="491747"/>
          </a:xfrm>
          <a:prstGeom prst="ellipse">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cxnSp>
        <p:nvCxnSpPr>
          <p:cNvPr id="17" name="Straight Arrow Connector 16">
            <a:extLst>
              <a:ext uri="{FF2B5EF4-FFF2-40B4-BE49-F238E27FC236}">
                <a16:creationId xmlns:a16="http://schemas.microsoft.com/office/drawing/2014/main" id="{E4EF65C1-2CDB-066D-3258-D44DB93F6F75}"/>
              </a:ext>
            </a:extLst>
          </p:cNvPr>
          <p:cNvCxnSpPr>
            <a:cxnSpLocks/>
            <a:stCxn id="15" idx="4"/>
            <a:endCxn id="16" idx="0"/>
          </p:cNvCxnSpPr>
          <p:nvPr/>
        </p:nvCxnSpPr>
        <p:spPr bwMode="auto">
          <a:xfrm>
            <a:off x="3379746" y="4857455"/>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7305681-CD7E-FDA1-8883-20AD9A87B748}"/>
              </a:ext>
            </a:extLst>
          </p:cNvPr>
          <p:cNvCxnSpPr>
            <a:cxnSpLocks/>
            <a:stCxn id="16" idx="4"/>
            <a:endCxn id="19" idx="0"/>
          </p:cNvCxnSpPr>
          <p:nvPr/>
        </p:nvCxnSpPr>
        <p:spPr bwMode="auto">
          <a:xfrm>
            <a:off x="3379746" y="5649935"/>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1A2AA7A4-F109-1D99-F940-7DF89357CBFE}"/>
              </a:ext>
            </a:extLst>
          </p:cNvPr>
          <p:cNvSpPr/>
          <p:nvPr/>
        </p:nvSpPr>
        <p:spPr bwMode="auto">
          <a:xfrm>
            <a:off x="3132858" y="5938476"/>
            <a:ext cx="497840" cy="491747"/>
          </a:xfrm>
          <a:prstGeom prst="ellipse">
            <a:avLst/>
          </a:prstGeom>
          <a:solidFill>
            <a:schemeClr val="accent6">
              <a:lumMod val="40000"/>
              <a:lumOff val="6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cxnSp>
        <p:nvCxnSpPr>
          <p:cNvPr id="20" name="Straight Arrow Connector 19">
            <a:extLst>
              <a:ext uri="{FF2B5EF4-FFF2-40B4-BE49-F238E27FC236}">
                <a16:creationId xmlns:a16="http://schemas.microsoft.com/office/drawing/2014/main" id="{83BBC29B-280C-8174-E845-F7A09AE38152}"/>
              </a:ext>
            </a:extLst>
          </p:cNvPr>
          <p:cNvCxnSpPr>
            <a:cxnSpLocks/>
            <a:stCxn id="6" idx="4"/>
            <a:endCxn id="15" idx="0"/>
          </p:cNvCxnSpPr>
          <p:nvPr/>
        </p:nvCxnSpPr>
        <p:spPr bwMode="auto">
          <a:xfrm flipH="1">
            <a:off x="3379746" y="3986787"/>
            <a:ext cx="771939" cy="37892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697D51DB-332F-3987-4309-96166D7E0955}"/>
              </a:ext>
            </a:extLst>
          </p:cNvPr>
          <p:cNvSpPr/>
          <p:nvPr/>
        </p:nvSpPr>
        <p:spPr bwMode="auto">
          <a:xfrm>
            <a:off x="5217823" y="1893515"/>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b</a:t>
            </a:r>
            <a:endParaRPr kumimoji="0" lang="en-US" b="1" i="0" u="none" strike="noStrike" cap="none" normalizeH="0" baseline="0" dirty="0">
              <a:ln>
                <a:noFill/>
              </a:ln>
              <a:solidFill>
                <a:schemeClr val="tx1"/>
              </a:solidFill>
              <a:effectLst/>
              <a:latin typeface="Arial" charset="0"/>
            </a:endParaRPr>
          </a:p>
        </p:txBody>
      </p:sp>
      <p:sp>
        <p:nvSpPr>
          <p:cNvPr id="22" name="Oval 21">
            <a:extLst>
              <a:ext uri="{FF2B5EF4-FFF2-40B4-BE49-F238E27FC236}">
                <a16:creationId xmlns:a16="http://schemas.microsoft.com/office/drawing/2014/main" id="{80292DA6-5112-ADF0-C5B7-B79738C7EFE9}"/>
              </a:ext>
            </a:extLst>
          </p:cNvPr>
          <p:cNvSpPr/>
          <p:nvPr/>
        </p:nvSpPr>
        <p:spPr bwMode="auto">
          <a:xfrm>
            <a:off x="5227983" y="2685995"/>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23" name="Straight Arrow Connector 22">
            <a:extLst>
              <a:ext uri="{FF2B5EF4-FFF2-40B4-BE49-F238E27FC236}">
                <a16:creationId xmlns:a16="http://schemas.microsoft.com/office/drawing/2014/main" id="{5E84E538-F931-1D3C-D514-6B06063B77D6}"/>
              </a:ext>
            </a:extLst>
          </p:cNvPr>
          <p:cNvCxnSpPr>
            <a:stCxn id="21" idx="4"/>
            <a:endCxn id="22" idx="0"/>
          </p:cNvCxnSpPr>
          <p:nvPr/>
        </p:nvCxnSpPr>
        <p:spPr bwMode="auto">
          <a:xfrm>
            <a:off x="5466743" y="2385262"/>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78AC79D1-AD44-B1B7-329A-8EFB3723EB2C}"/>
              </a:ext>
            </a:extLst>
          </p:cNvPr>
          <p:cNvSpPr/>
          <p:nvPr/>
        </p:nvSpPr>
        <p:spPr bwMode="auto">
          <a:xfrm>
            <a:off x="5227983" y="3478475"/>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a</a:t>
            </a:r>
          </a:p>
        </p:txBody>
      </p:sp>
      <p:cxnSp>
        <p:nvCxnSpPr>
          <p:cNvPr id="25" name="Straight Arrow Connector 24">
            <a:extLst>
              <a:ext uri="{FF2B5EF4-FFF2-40B4-BE49-F238E27FC236}">
                <a16:creationId xmlns:a16="http://schemas.microsoft.com/office/drawing/2014/main" id="{E5CB9C09-82C8-5889-B1F8-AB894BC7BFD6}"/>
              </a:ext>
            </a:extLst>
          </p:cNvPr>
          <p:cNvCxnSpPr>
            <a:cxnSpLocks/>
            <a:stCxn id="22" idx="4"/>
            <a:endCxn id="24" idx="0"/>
          </p:cNvCxnSpPr>
          <p:nvPr/>
        </p:nvCxnSpPr>
        <p:spPr bwMode="auto">
          <a:xfrm>
            <a:off x="5476903" y="3177742"/>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A3A36E3-4726-2E62-3FD2-1C7BB3AD995B}"/>
              </a:ext>
            </a:extLst>
          </p:cNvPr>
          <p:cNvCxnSpPr>
            <a:cxnSpLocks/>
            <a:stCxn id="28" idx="4"/>
            <a:endCxn id="27" idx="0"/>
          </p:cNvCxnSpPr>
          <p:nvPr/>
        </p:nvCxnSpPr>
        <p:spPr bwMode="auto">
          <a:xfrm>
            <a:off x="5478935" y="4778604"/>
            <a:ext cx="0" cy="35480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36394869-11FA-B981-B62E-A6ED78F1B013}"/>
              </a:ext>
            </a:extLst>
          </p:cNvPr>
          <p:cNvSpPr/>
          <p:nvPr/>
        </p:nvSpPr>
        <p:spPr bwMode="auto">
          <a:xfrm>
            <a:off x="5230015" y="5133407"/>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28" name="Oval 27">
            <a:extLst>
              <a:ext uri="{FF2B5EF4-FFF2-40B4-BE49-F238E27FC236}">
                <a16:creationId xmlns:a16="http://schemas.microsoft.com/office/drawing/2014/main" id="{36F67B84-0B6F-2DB8-99BF-AD2B62BEF740}"/>
              </a:ext>
            </a:extLst>
          </p:cNvPr>
          <p:cNvSpPr/>
          <p:nvPr/>
        </p:nvSpPr>
        <p:spPr bwMode="auto">
          <a:xfrm>
            <a:off x="5230015" y="4286857"/>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r</a:t>
            </a:r>
          </a:p>
        </p:txBody>
      </p:sp>
      <p:cxnSp>
        <p:nvCxnSpPr>
          <p:cNvPr id="29" name="Straight Arrow Connector 28">
            <a:extLst>
              <a:ext uri="{FF2B5EF4-FFF2-40B4-BE49-F238E27FC236}">
                <a16:creationId xmlns:a16="http://schemas.microsoft.com/office/drawing/2014/main" id="{A2717B75-C34E-7C6E-E147-2DAA50B22BDE}"/>
              </a:ext>
            </a:extLst>
          </p:cNvPr>
          <p:cNvCxnSpPr>
            <a:cxnSpLocks/>
            <a:stCxn id="24" idx="4"/>
            <a:endCxn id="28" idx="0"/>
          </p:cNvCxnSpPr>
          <p:nvPr/>
        </p:nvCxnSpPr>
        <p:spPr bwMode="auto">
          <a:xfrm>
            <a:off x="5476903" y="3970222"/>
            <a:ext cx="2032" cy="316635"/>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51D9811-DA56-F408-305B-3FE42E29A7CE}"/>
              </a:ext>
            </a:extLst>
          </p:cNvPr>
          <p:cNvCxnSpPr>
            <a:cxnSpLocks/>
            <a:stCxn id="13" idx="4"/>
            <a:endCxn id="21" idx="0"/>
          </p:cNvCxnSpPr>
          <p:nvPr/>
        </p:nvCxnSpPr>
        <p:spPr bwMode="auto">
          <a:xfrm>
            <a:off x="4728155" y="1609126"/>
            <a:ext cx="775874" cy="284389"/>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1" name="object 18">
            <a:extLst>
              <a:ext uri="{FF2B5EF4-FFF2-40B4-BE49-F238E27FC236}">
                <a16:creationId xmlns:a16="http://schemas.microsoft.com/office/drawing/2014/main" id="{99A300AA-032C-2D34-AFF2-253910903A12}"/>
              </a:ext>
            </a:extLst>
          </p:cNvPr>
          <p:cNvSpPr txBox="1"/>
          <p:nvPr/>
        </p:nvSpPr>
        <p:spPr>
          <a:xfrm>
            <a:off x="515368" y="4603071"/>
            <a:ext cx="17308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kern="0" spc="65" dirty="0">
                <a:solidFill>
                  <a:srgbClr val="8D3124"/>
                </a:solidFill>
                <a:latin typeface="Trebuchet MS"/>
                <a:cs typeface="Trebuchet MS"/>
              </a:rPr>
              <a:t>delete</a:t>
            </a:r>
            <a:r>
              <a:rPr kern="0" spc="65" dirty="0">
                <a:solidFill>
                  <a:srgbClr val="8D3124"/>
                </a:solidFill>
                <a:latin typeface="Trebuchet MS"/>
                <a:cs typeface="Trebuchet MS"/>
              </a:rPr>
              <a:t>("</a:t>
            </a:r>
            <a:r>
              <a:rPr lang="en-US" kern="0" spc="65" dirty="0">
                <a:solidFill>
                  <a:srgbClr val="8D3124"/>
                </a:solidFill>
                <a:latin typeface="Trebuchet MS"/>
                <a:cs typeface="Trebuchet MS"/>
              </a:rPr>
              <a:t>shell</a:t>
            </a:r>
            <a:r>
              <a:rPr kern="0" spc="65" dirty="0">
                <a:solidFill>
                  <a:srgbClr val="8D3124"/>
                </a:solidFill>
                <a:latin typeface="Trebuchet MS"/>
                <a:cs typeface="Trebuchet MS"/>
              </a:rPr>
              <a:t>"</a:t>
            </a:r>
            <a:r>
              <a:rPr lang="en-US" kern="0" spc="65" dirty="0">
                <a:solidFill>
                  <a:srgbClr val="8D3124"/>
                </a:solidFill>
                <a:latin typeface="Trebuchet MS"/>
                <a:cs typeface="Trebuchet MS"/>
              </a:rPr>
              <a:t>)</a:t>
            </a:r>
            <a:endParaRPr b="0" kern="0" dirty="0">
              <a:solidFill>
                <a:sysClr val="windowText" lastClr="000000"/>
              </a:solidFill>
              <a:latin typeface="Trebuchet MS"/>
              <a:cs typeface="Trebuchet MS"/>
            </a:endParaRPr>
          </a:p>
        </p:txBody>
      </p:sp>
      <p:sp>
        <p:nvSpPr>
          <p:cNvPr id="32" name="Oval 31">
            <a:extLst>
              <a:ext uri="{FF2B5EF4-FFF2-40B4-BE49-F238E27FC236}">
                <a16:creationId xmlns:a16="http://schemas.microsoft.com/office/drawing/2014/main" id="{988513B0-082C-FCB1-EE83-52299E1076A2}"/>
              </a:ext>
            </a:extLst>
          </p:cNvPr>
          <p:cNvSpPr/>
          <p:nvPr/>
        </p:nvSpPr>
        <p:spPr bwMode="auto">
          <a:xfrm>
            <a:off x="7036683" y="1843819"/>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a:t>
            </a:r>
            <a:endParaRPr kumimoji="0" lang="en-US" b="1" i="0" u="none" strike="noStrike" cap="none" normalizeH="0" baseline="0" dirty="0">
              <a:ln>
                <a:noFill/>
              </a:ln>
              <a:solidFill>
                <a:schemeClr val="tx1"/>
              </a:solidFill>
              <a:effectLst/>
              <a:latin typeface="Arial" charset="0"/>
            </a:endParaRPr>
          </a:p>
        </p:txBody>
      </p:sp>
      <p:sp>
        <p:nvSpPr>
          <p:cNvPr id="33" name="Oval 32">
            <a:extLst>
              <a:ext uri="{FF2B5EF4-FFF2-40B4-BE49-F238E27FC236}">
                <a16:creationId xmlns:a16="http://schemas.microsoft.com/office/drawing/2014/main" id="{B95A7F5F-E147-E685-7F07-A47C592EBC5B}"/>
              </a:ext>
            </a:extLst>
          </p:cNvPr>
          <p:cNvSpPr/>
          <p:nvPr/>
        </p:nvSpPr>
        <p:spPr bwMode="auto">
          <a:xfrm>
            <a:off x="7046843" y="2636299"/>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h</a:t>
            </a:r>
          </a:p>
        </p:txBody>
      </p:sp>
      <p:cxnSp>
        <p:nvCxnSpPr>
          <p:cNvPr id="34" name="Straight Arrow Connector 33">
            <a:extLst>
              <a:ext uri="{FF2B5EF4-FFF2-40B4-BE49-F238E27FC236}">
                <a16:creationId xmlns:a16="http://schemas.microsoft.com/office/drawing/2014/main" id="{D07CCECA-A7BC-FE10-B2EC-1C46C0E0620D}"/>
              </a:ext>
            </a:extLst>
          </p:cNvPr>
          <p:cNvCxnSpPr>
            <a:stCxn id="32" idx="4"/>
            <a:endCxn id="33" idx="0"/>
          </p:cNvCxnSpPr>
          <p:nvPr/>
        </p:nvCxnSpPr>
        <p:spPr bwMode="auto">
          <a:xfrm>
            <a:off x="7285603" y="2335566"/>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CEB7F6FB-E708-648F-9297-F8037A64B519}"/>
              </a:ext>
            </a:extLst>
          </p:cNvPr>
          <p:cNvSpPr/>
          <p:nvPr/>
        </p:nvSpPr>
        <p:spPr bwMode="auto">
          <a:xfrm>
            <a:off x="7046843" y="3428779"/>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36" name="Straight Arrow Connector 35">
            <a:extLst>
              <a:ext uri="{FF2B5EF4-FFF2-40B4-BE49-F238E27FC236}">
                <a16:creationId xmlns:a16="http://schemas.microsoft.com/office/drawing/2014/main" id="{37871A83-88F1-F7F8-F8FB-6AA186B8EEA8}"/>
              </a:ext>
            </a:extLst>
          </p:cNvPr>
          <p:cNvCxnSpPr>
            <a:cxnSpLocks/>
            <a:stCxn id="33" idx="4"/>
            <a:endCxn id="35" idx="0"/>
          </p:cNvCxnSpPr>
          <p:nvPr/>
        </p:nvCxnSpPr>
        <p:spPr bwMode="auto">
          <a:xfrm>
            <a:off x="7295763" y="3128046"/>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A17E997-E7FE-B663-D221-9A08B3510C96}"/>
              </a:ext>
            </a:extLst>
          </p:cNvPr>
          <p:cNvCxnSpPr>
            <a:cxnSpLocks/>
            <a:stCxn id="35" idx="4"/>
            <a:endCxn id="38" idx="0"/>
          </p:cNvCxnSpPr>
          <p:nvPr/>
        </p:nvCxnSpPr>
        <p:spPr bwMode="auto">
          <a:xfrm>
            <a:off x="7295763" y="3920526"/>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A1AE12B-27C0-2708-FBCC-22FF3C8322C2}"/>
              </a:ext>
            </a:extLst>
          </p:cNvPr>
          <p:cNvSpPr/>
          <p:nvPr/>
        </p:nvSpPr>
        <p:spPr bwMode="auto">
          <a:xfrm>
            <a:off x="7048875" y="4209067"/>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39" name="Oval 38">
            <a:extLst>
              <a:ext uri="{FF2B5EF4-FFF2-40B4-BE49-F238E27FC236}">
                <a16:creationId xmlns:a16="http://schemas.microsoft.com/office/drawing/2014/main" id="{CE7E9D7B-049D-A91E-2D1B-6570D44E341B}"/>
              </a:ext>
            </a:extLst>
          </p:cNvPr>
          <p:cNvSpPr/>
          <p:nvPr/>
        </p:nvSpPr>
        <p:spPr bwMode="auto">
          <a:xfrm>
            <a:off x="7430273" y="1051118"/>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40" name="Straight Arrow Connector 39">
            <a:extLst>
              <a:ext uri="{FF2B5EF4-FFF2-40B4-BE49-F238E27FC236}">
                <a16:creationId xmlns:a16="http://schemas.microsoft.com/office/drawing/2014/main" id="{C76950C5-0200-958A-5969-338E5EF4446F}"/>
              </a:ext>
            </a:extLst>
          </p:cNvPr>
          <p:cNvCxnSpPr>
            <a:cxnSpLocks/>
            <a:endCxn id="32" idx="0"/>
          </p:cNvCxnSpPr>
          <p:nvPr/>
        </p:nvCxnSpPr>
        <p:spPr bwMode="auto">
          <a:xfrm flipH="1">
            <a:off x="7285603" y="1542865"/>
            <a:ext cx="614390" cy="25700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F2B0D2D4-2166-9AE1-332B-47AC32183B6C}"/>
              </a:ext>
            </a:extLst>
          </p:cNvPr>
          <p:cNvSpPr/>
          <p:nvPr/>
        </p:nvSpPr>
        <p:spPr bwMode="auto">
          <a:xfrm>
            <a:off x="8361901" y="1827254"/>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b</a:t>
            </a:r>
            <a:endParaRPr kumimoji="0" lang="en-US" b="1" i="0" u="none" strike="noStrike" cap="none" normalizeH="0" baseline="0" dirty="0">
              <a:ln>
                <a:noFill/>
              </a:ln>
              <a:solidFill>
                <a:schemeClr val="tx1"/>
              </a:solidFill>
              <a:effectLst/>
              <a:latin typeface="Arial" charset="0"/>
            </a:endParaRPr>
          </a:p>
        </p:txBody>
      </p:sp>
      <p:sp>
        <p:nvSpPr>
          <p:cNvPr id="48" name="Oval 47">
            <a:extLst>
              <a:ext uri="{FF2B5EF4-FFF2-40B4-BE49-F238E27FC236}">
                <a16:creationId xmlns:a16="http://schemas.microsoft.com/office/drawing/2014/main" id="{AC3515CE-DBB2-DCD0-782E-C0627AD9EC68}"/>
              </a:ext>
            </a:extLst>
          </p:cNvPr>
          <p:cNvSpPr/>
          <p:nvPr/>
        </p:nvSpPr>
        <p:spPr bwMode="auto">
          <a:xfrm>
            <a:off x="8372061" y="2619734"/>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49" name="Straight Arrow Connector 48">
            <a:extLst>
              <a:ext uri="{FF2B5EF4-FFF2-40B4-BE49-F238E27FC236}">
                <a16:creationId xmlns:a16="http://schemas.microsoft.com/office/drawing/2014/main" id="{6198F641-0CC0-5A7B-C707-7C7E86531168}"/>
              </a:ext>
            </a:extLst>
          </p:cNvPr>
          <p:cNvCxnSpPr>
            <a:stCxn id="47" idx="4"/>
            <a:endCxn id="48" idx="0"/>
          </p:cNvCxnSpPr>
          <p:nvPr/>
        </p:nvCxnSpPr>
        <p:spPr bwMode="auto">
          <a:xfrm>
            <a:off x="8610821" y="2319001"/>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07DDE0B9-5675-6C92-0C91-517A1C478F5B}"/>
              </a:ext>
            </a:extLst>
          </p:cNvPr>
          <p:cNvSpPr/>
          <p:nvPr/>
        </p:nvSpPr>
        <p:spPr bwMode="auto">
          <a:xfrm>
            <a:off x="8372061" y="3412214"/>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a</a:t>
            </a:r>
          </a:p>
        </p:txBody>
      </p:sp>
      <p:cxnSp>
        <p:nvCxnSpPr>
          <p:cNvPr id="51" name="Straight Arrow Connector 50">
            <a:extLst>
              <a:ext uri="{FF2B5EF4-FFF2-40B4-BE49-F238E27FC236}">
                <a16:creationId xmlns:a16="http://schemas.microsoft.com/office/drawing/2014/main" id="{D4423167-182B-8F5C-E308-6182CE441DEA}"/>
              </a:ext>
            </a:extLst>
          </p:cNvPr>
          <p:cNvCxnSpPr>
            <a:cxnSpLocks/>
            <a:stCxn id="48" idx="4"/>
            <a:endCxn id="50" idx="0"/>
          </p:cNvCxnSpPr>
          <p:nvPr/>
        </p:nvCxnSpPr>
        <p:spPr bwMode="auto">
          <a:xfrm>
            <a:off x="8620981" y="3111481"/>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89C20BF-04EF-DD5C-CC44-9659D4D3AEE6}"/>
              </a:ext>
            </a:extLst>
          </p:cNvPr>
          <p:cNvCxnSpPr>
            <a:cxnSpLocks/>
            <a:stCxn id="54" idx="4"/>
            <a:endCxn id="53" idx="0"/>
          </p:cNvCxnSpPr>
          <p:nvPr/>
        </p:nvCxnSpPr>
        <p:spPr bwMode="auto">
          <a:xfrm>
            <a:off x="8623013" y="4712343"/>
            <a:ext cx="0" cy="35480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6616B129-46C9-742B-5096-97AC3D203BDF}"/>
              </a:ext>
            </a:extLst>
          </p:cNvPr>
          <p:cNvSpPr/>
          <p:nvPr/>
        </p:nvSpPr>
        <p:spPr bwMode="auto">
          <a:xfrm>
            <a:off x="8374093" y="5067146"/>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54" name="Oval 53">
            <a:extLst>
              <a:ext uri="{FF2B5EF4-FFF2-40B4-BE49-F238E27FC236}">
                <a16:creationId xmlns:a16="http://schemas.microsoft.com/office/drawing/2014/main" id="{0B535834-D530-2887-328E-1B641D0B8394}"/>
              </a:ext>
            </a:extLst>
          </p:cNvPr>
          <p:cNvSpPr/>
          <p:nvPr/>
        </p:nvSpPr>
        <p:spPr bwMode="auto">
          <a:xfrm>
            <a:off x="8374093" y="4220596"/>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r</a:t>
            </a:r>
          </a:p>
        </p:txBody>
      </p:sp>
      <p:cxnSp>
        <p:nvCxnSpPr>
          <p:cNvPr id="55" name="Straight Arrow Connector 54">
            <a:extLst>
              <a:ext uri="{FF2B5EF4-FFF2-40B4-BE49-F238E27FC236}">
                <a16:creationId xmlns:a16="http://schemas.microsoft.com/office/drawing/2014/main" id="{F1FB8818-983C-72FB-1271-6D09EB574AD9}"/>
              </a:ext>
            </a:extLst>
          </p:cNvPr>
          <p:cNvCxnSpPr>
            <a:cxnSpLocks/>
            <a:stCxn id="50" idx="4"/>
            <a:endCxn id="54" idx="0"/>
          </p:cNvCxnSpPr>
          <p:nvPr/>
        </p:nvCxnSpPr>
        <p:spPr bwMode="auto">
          <a:xfrm>
            <a:off x="8620981" y="3903961"/>
            <a:ext cx="2032" cy="316635"/>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478A0E86-E5A7-C316-129D-43871C468547}"/>
              </a:ext>
            </a:extLst>
          </p:cNvPr>
          <p:cNvCxnSpPr>
            <a:cxnSpLocks/>
            <a:stCxn id="39" idx="4"/>
            <a:endCxn id="47" idx="0"/>
          </p:cNvCxnSpPr>
          <p:nvPr/>
        </p:nvCxnSpPr>
        <p:spPr bwMode="auto">
          <a:xfrm>
            <a:off x="7872233" y="1542865"/>
            <a:ext cx="775874" cy="284389"/>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4C0CA2A-A86F-69A6-0C8D-2EDCA25359CB}"/>
              </a:ext>
            </a:extLst>
          </p:cNvPr>
          <p:cNvCxnSpPr>
            <a:cxnSpLocks/>
          </p:cNvCxnSpPr>
          <p:nvPr/>
        </p:nvCxnSpPr>
        <p:spPr bwMode="auto">
          <a:xfrm>
            <a:off x="5983357" y="3250096"/>
            <a:ext cx="824947" cy="0"/>
          </a:xfrm>
          <a:prstGeom prst="straightConnector1">
            <a:avLst/>
          </a:prstGeom>
          <a:ln w="28575">
            <a:solidFill>
              <a:srgbClr val="000000"/>
            </a:solidFill>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685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4E56-A912-7080-22B4-FD7DCC2C2693}"/>
              </a:ext>
            </a:extLst>
          </p:cNvPr>
          <p:cNvSpPr>
            <a:spLocks noGrp="1"/>
          </p:cNvSpPr>
          <p:nvPr>
            <p:ph type="title"/>
          </p:nvPr>
        </p:nvSpPr>
        <p:spPr/>
        <p:txBody>
          <a:bodyPr/>
          <a:lstStyle/>
          <a:p>
            <a:r>
              <a:rPr lang="en-US" dirty="0"/>
              <a:t>Drawback of Trie</a:t>
            </a:r>
          </a:p>
        </p:txBody>
      </p:sp>
      <p:sp>
        <p:nvSpPr>
          <p:cNvPr id="3" name="Content Placeholder 2">
            <a:extLst>
              <a:ext uri="{FF2B5EF4-FFF2-40B4-BE49-F238E27FC236}">
                <a16:creationId xmlns:a16="http://schemas.microsoft.com/office/drawing/2014/main" id="{9E0A23E7-EE95-64CB-3ADE-F242798E20AD}"/>
              </a:ext>
            </a:extLst>
          </p:cNvPr>
          <p:cNvSpPr>
            <a:spLocks noGrp="1"/>
          </p:cNvSpPr>
          <p:nvPr>
            <p:ph idx="1"/>
          </p:nvPr>
        </p:nvSpPr>
        <p:spPr>
          <a:xfrm>
            <a:off x="445541" y="1244136"/>
            <a:ext cx="7098259" cy="5010620"/>
          </a:xfrm>
        </p:spPr>
        <p:txBody>
          <a:bodyPr/>
          <a:lstStyle/>
          <a:p>
            <a:r>
              <a:rPr lang="en-US" dirty="0"/>
              <a:t>High Space Complexity and Pointer Overhead</a:t>
            </a:r>
          </a:p>
          <a:p>
            <a:pPr lvl="1"/>
            <a:r>
              <a:rPr lang="en-US" dirty="0"/>
              <a:t>Stores 1 character per node </a:t>
            </a:r>
            <a:r>
              <a:rPr lang="en-US" dirty="0">
                <a:latin typeface="Calibri" panose="020F0502020204030204" pitchFamily="34" charset="0"/>
                <a:cs typeface="Calibri" panose="020F0502020204030204" pitchFamily="34" charset="0"/>
              </a:rPr>
              <a:t>→</a:t>
            </a:r>
            <a:r>
              <a:rPr lang="en-US" dirty="0"/>
              <a:t> wasted memory </a:t>
            </a:r>
            <a:r>
              <a:rPr lang="en-US" i="1" dirty="0"/>
              <a:t>(especially when words share long prefixes)</a:t>
            </a:r>
            <a:r>
              <a:rPr lang="en-US" dirty="0"/>
              <a:t>.</a:t>
            </a:r>
          </a:p>
          <a:p>
            <a:pPr lvl="1"/>
            <a:r>
              <a:rPr lang="en-US" dirty="0"/>
              <a:t>Multiple child pointers </a:t>
            </a:r>
            <a:r>
              <a:rPr lang="en-US" dirty="0">
                <a:latin typeface="Calibri" panose="020F0502020204030204" pitchFamily="34" charset="0"/>
                <a:cs typeface="Calibri" panose="020F0502020204030204" pitchFamily="34" charset="0"/>
              </a:rPr>
              <a:t>→</a:t>
            </a:r>
            <a:r>
              <a:rPr lang="en-US" dirty="0"/>
              <a:t> consuming significant memory for large datasets.</a:t>
            </a:r>
          </a:p>
          <a:p>
            <a:r>
              <a:rPr lang="en-US" dirty="0"/>
              <a:t>Long Lookup Paths</a:t>
            </a:r>
          </a:p>
          <a:p>
            <a:pPr lvl="1"/>
            <a:r>
              <a:rPr lang="en-US" dirty="0"/>
              <a:t>A word of length </a:t>
            </a:r>
            <a:r>
              <a:rPr lang="en-US" b="1" dirty="0"/>
              <a:t>s</a:t>
            </a:r>
            <a:r>
              <a:rPr lang="en-US" dirty="0"/>
              <a:t> requires </a:t>
            </a:r>
            <a:r>
              <a:rPr lang="en-US" b="1" dirty="0"/>
              <a:t>O(s)</a:t>
            </a:r>
            <a:r>
              <a:rPr lang="en-US" dirty="0"/>
              <a:t> node traversals.</a:t>
            </a:r>
          </a:p>
          <a:p>
            <a:pPr lvl="2"/>
            <a:r>
              <a:rPr lang="en-US" dirty="0"/>
              <a:t>Example: "pneumonoultramicroscopicsilicovolcanoconiosis“ – 45+ nodes for each character.</a:t>
            </a:r>
          </a:p>
        </p:txBody>
      </p:sp>
    </p:spTree>
    <p:extLst>
      <p:ext uri="{BB962C8B-B14F-4D97-AF65-F5344CB8AC3E}">
        <p14:creationId xmlns:p14="http://schemas.microsoft.com/office/powerpoint/2010/main" val="1386609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12379-CBC4-79B6-ABEC-7E68FEA07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9873C-C296-A1B0-7C4F-533E9F992B76}"/>
              </a:ext>
            </a:extLst>
          </p:cNvPr>
          <p:cNvSpPr>
            <a:spLocks noGrp="1"/>
          </p:cNvSpPr>
          <p:nvPr>
            <p:ph type="title"/>
          </p:nvPr>
        </p:nvSpPr>
        <p:spPr/>
        <p:txBody>
          <a:bodyPr/>
          <a:lstStyle/>
          <a:p>
            <a:r>
              <a:rPr lang="en-US" dirty="0"/>
              <a:t>Compressed Trie (Radix Tree)</a:t>
            </a:r>
          </a:p>
        </p:txBody>
      </p:sp>
      <p:sp>
        <p:nvSpPr>
          <p:cNvPr id="3" name="Content Placeholder 2">
            <a:extLst>
              <a:ext uri="{FF2B5EF4-FFF2-40B4-BE49-F238E27FC236}">
                <a16:creationId xmlns:a16="http://schemas.microsoft.com/office/drawing/2014/main" id="{34247DF1-9D4F-C1A9-8243-C1B62DEFA119}"/>
              </a:ext>
            </a:extLst>
          </p:cNvPr>
          <p:cNvSpPr>
            <a:spLocks noGrp="1"/>
          </p:cNvSpPr>
          <p:nvPr>
            <p:ph idx="1"/>
          </p:nvPr>
        </p:nvSpPr>
        <p:spPr>
          <a:xfrm>
            <a:off x="356090" y="1154684"/>
            <a:ext cx="5507998" cy="5010620"/>
          </a:xfrm>
        </p:spPr>
        <p:txBody>
          <a:bodyPr/>
          <a:lstStyle/>
          <a:p>
            <a:r>
              <a:rPr lang="en-US" dirty="0"/>
              <a:t>Merges consecutive </a:t>
            </a:r>
            <a:r>
              <a:rPr lang="en-US" i="1" dirty="0"/>
              <a:t>single-child nodes into one node</a:t>
            </a:r>
            <a:r>
              <a:rPr lang="en-US" dirty="0"/>
              <a:t>, reducing space usage and traversal time.</a:t>
            </a:r>
          </a:p>
        </p:txBody>
      </p:sp>
      <p:sp>
        <p:nvSpPr>
          <p:cNvPr id="4" name="Oval 3">
            <a:extLst>
              <a:ext uri="{FF2B5EF4-FFF2-40B4-BE49-F238E27FC236}">
                <a16:creationId xmlns:a16="http://schemas.microsoft.com/office/drawing/2014/main" id="{2622CF9E-45D3-1697-2F13-57C4D99F2F2D}"/>
              </a:ext>
            </a:extLst>
          </p:cNvPr>
          <p:cNvSpPr/>
          <p:nvPr/>
        </p:nvSpPr>
        <p:spPr bwMode="auto">
          <a:xfrm>
            <a:off x="8096856" y="2029349"/>
            <a:ext cx="709212"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she</a:t>
            </a:r>
            <a:endParaRPr kumimoji="0" lang="en-US" b="1" i="0" u="none" strike="noStrike" cap="none" normalizeH="0" baseline="0" dirty="0">
              <a:ln>
                <a:noFill/>
              </a:ln>
              <a:solidFill>
                <a:schemeClr val="tx1"/>
              </a:solidFill>
              <a:effectLst/>
              <a:latin typeface="Arial" charset="0"/>
            </a:endParaRPr>
          </a:p>
        </p:txBody>
      </p:sp>
      <p:cxnSp>
        <p:nvCxnSpPr>
          <p:cNvPr id="9" name="Straight Arrow Connector 8">
            <a:extLst>
              <a:ext uri="{FF2B5EF4-FFF2-40B4-BE49-F238E27FC236}">
                <a16:creationId xmlns:a16="http://schemas.microsoft.com/office/drawing/2014/main" id="{8F8B615C-485E-DB26-6FF2-4B09E3BAC2B3}"/>
              </a:ext>
            </a:extLst>
          </p:cNvPr>
          <p:cNvCxnSpPr>
            <a:cxnSpLocks/>
            <a:stCxn id="4" idx="4"/>
            <a:endCxn id="10" idx="0"/>
          </p:cNvCxnSpPr>
          <p:nvPr/>
        </p:nvCxnSpPr>
        <p:spPr bwMode="auto">
          <a:xfrm>
            <a:off x="8451462" y="2521096"/>
            <a:ext cx="5898" cy="372692"/>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FB846BF2-3E85-1AD3-6B78-CA1944B46C66}"/>
              </a:ext>
            </a:extLst>
          </p:cNvPr>
          <p:cNvSpPr/>
          <p:nvPr/>
        </p:nvSpPr>
        <p:spPr bwMode="auto">
          <a:xfrm>
            <a:off x="8208440" y="2893788"/>
            <a:ext cx="497840"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11" name="Oval 10">
            <a:extLst>
              <a:ext uri="{FF2B5EF4-FFF2-40B4-BE49-F238E27FC236}">
                <a16:creationId xmlns:a16="http://schemas.microsoft.com/office/drawing/2014/main" id="{99ED9ACD-CC20-D45C-2CD0-26C26F9A9287}"/>
              </a:ext>
            </a:extLst>
          </p:cNvPr>
          <p:cNvSpPr/>
          <p:nvPr/>
        </p:nvSpPr>
        <p:spPr bwMode="auto">
          <a:xfrm>
            <a:off x="8013367" y="1226709"/>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12" name="Straight Arrow Connector 11">
            <a:extLst>
              <a:ext uri="{FF2B5EF4-FFF2-40B4-BE49-F238E27FC236}">
                <a16:creationId xmlns:a16="http://schemas.microsoft.com/office/drawing/2014/main" id="{31AD9E6A-EC07-273C-D5AF-ADD54CA709F1}"/>
              </a:ext>
            </a:extLst>
          </p:cNvPr>
          <p:cNvCxnSpPr>
            <a:cxnSpLocks/>
            <a:stCxn id="11" idx="4"/>
            <a:endCxn id="4" idx="0"/>
          </p:cNvCxnSpPr>
          <p:nvPr/>
        </p:nvCxnSpPr>
        <p:spPr bwMode="auto">
          <a:xfrm flipH="1">
            <a:off x="8451462" y="1718456"/>
            <a:ext cx="3865" cy="31089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3DD72FBA-22D4-3330-1A01-0CFFD8F63AF3}"/>
              </a:ext>
            </a:extLst>
          </p:cNvPr>
          <p:cNvSpPr/>
          <p:nvPr/>
        </p:nvSpPr>
        <p:spPr bwMode="auto">
          <a:xfrm>
            <a:off x="7384773" y="2904655"/>
            <a:ext cx="676744" cy="491747"/>
          </a:xfrm>
          <a:prstGeom prst="ellipse">
            <a:avLst/>
          </a:prstGeom>
          <a:solidFill>
            <a:schemeClr val="accent5">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ll\0</a:t>
            </a:r>
          </a:p>
        </p:txBody>
      </p:sp>
      <p:cxnSp>
        <p:nvCxnSpPr>
          <p:cNvPr id="18" name="Straight Arrow Connector 17">
            <a:extLst>
              <a:ext uri="{FF2B5EF4-FFF2-40B4-BE49-F238E27FC236}">
                <a16:creationId xmlns:a16="http://schemas.microsoft.com/office/drawing/2014/main" id="{019344C4-6D9A-D378-2F41-EE01A0FD01DC}"/>
              </a:ext>
            </a:extLst>
          </p:cNvPr>
          <p:cNvCxnSpPr>
            <a:cxnSpLocks/>
            <a:stCxn id="4" idx="4"/>
            <a:endCxn id="13" idx="0"/>
          </p:cNvCxnSpPr>
          <p:nvPr/>
        </p:nvCxnSpPr>
        <p:spPr bwMode="auto">
          <a:xfrm flipH="1">
            <a:off x="7723145" y="2521096"/>
            <a:ext cx="728317" cy="383559"/>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252E77CC-8BB0-A9AA-6BDB-B4B94071E453}"/>
              </a:ext>
            </a:extLst>
          </p:cNvPr>
          <p:cNvSpPr/>
          <p:nvPr/>
        </p:nvSpPr>
        <p:spPr bwMode="auto">
          <a:xfrm>
            <a:off x="6109033" y="1999532"/>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s</a:t>
            </a:r>
            <a:endParaRPr kumimoji="0" lang="en-US" b="1" i="0" u="none" strike="noStrike" cap="none" normalizeH="0" baseline="0" dirty="0">
              <a:ln>
                <a:noFill/>
              </a:ln>
              <a:solidFill>
                <a:schemeClr val="tx1"/>
              </a:solidFill>
              <a:effectLst/>
              <a:latin typeface="Arial" charset="0"/>
            </a:endParaRPr>
          </a:p>
        </p:txBody>
      </p:sp>
      <p:sp>
        <p:nvSpPr>
          <p:cNvPr id="30" name="Oval 29">
            <a:extLst>
              <a:ext uri="{FF2B5EF4-FFF2-40B4-BE49-F238E27FC236}">
                <a16:creationId xmlns:a16="http://schemas.microsoft.com/office/drawing/2014/main" id="{D8C6791A-49FE-05B7-9420-767DF8420838}"/>
              </a:ext>
            </a:extLst>
          </p:cNvPr>
          <p:cNvSpPr/>
          <p:nvPr/>
        </p:nvSpPr>
        <p:spPr bwMode="auto">
          <a:xfrm>
            <a:off x="6119193" y="2792012"/>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h</a:t>
            </a:r>
          </a:p>
        </p:txBody>
      </p:sp>
      <p:cxnSp>
        <p:nvCxnSpPr>
          <p:cNvPr id="31" name="Straight Arrow Connector 30">
            <a:extLst>
              <a:ext uri="{FF2B5EF4-FFF2-40B4-BE49-F238E27FC236}">
                <a16:creationId xmlns:a16="http://schemas.microsoft.com/office/drawing/2014/main" id="{A9F8AEB3-C9C5-CC3F-F584-C2D603577075}"/>
              </a:ext>
            </a:extLst>
          </p:cNvPr>
          <p:cNvCxnSpPr>
            <a:stCxn id="29" idx="4"/>
            <a:endCxn id="30" idx="0"/>
          </p:cNvCxnSpPr>
          <p:nvPr/>
        </p:nvCxnSpPr>
        <p:spPr bwMode="auto">
          <a:xfrm>
            <a:off x="6357953" y="2491279"/>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FDEDB90-B140-8FF5-1D28-69D7B69DA1BB}"/>
              </a:ext>
            </a:extLst>
          </p:cNvPr>
          <p:cNvSpPr/>
          <p:nvPr/>
        </p:nvSpPr>
        <p:spPr bwMode="auto">
          <a:xfrm>
            <a:off x="6119193" y="3584492"/>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e</a:t>
            </a:r>
          </a:p>
        </p:txBody>
      </p:sp>
      <p:cxnSp>
        <p:nvCxnSpPr>
          <p:cNvPr id="33" name="Straight Arrow Connector 32">
            <a:extLst>
              <a:ext uri="{FF2B5EF4-FFF2-40B4-BE49-F238E27FC236}">
                <a16:creationId xmlns:a16="http://schemas.microsoft.com/office/drawing/2014/main" id="{5066440A-C2AC-D2C3-A717-7291848DB62F}"/>
              </a:ext>
            </a:extLst>
          </p:cNvPr>
          <p:cNvCxnSpPr>
            <a:cxnSpLocks/>
            <a:stCxn id="30" idx="4"/>
            <a:endCxn id="32" idx="0"/>
          </p:cNvCxnSpPr>
          <p:nvPr/>
        </p:nvCxnSpPr>
        <p:spPr bwMode="auto">
          <a:xfrm>
            <a:off x="6368113" y="3283759"/>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0667351-AC98-351C-49CC-19382536E78F}"/>
              </a:ext>
            </a:extLst>
          </p:cNvPr>
          <p:cNvCxnSpPr>
            <a:cxnSpLocks/>
            <a:stCxn id="32" idx="4"/>
            <a:endCxn id="35" idx="0"/>
          </p:cNvCxnSpPr>
          <p:nvPr/>
        </p:nvCxnSpPr>
        <p:spPr bwMode="auto">
          <a:xfrm>
            <a:off x="6368113" y="4076239"/>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54299908-53B1-269B-1D3A-862A3D6980BA}"/>
              </a:ext>
            </a:extLst>
          </p:cNvPr>
          <p:cNvSpPr/>
          <p:nvPr/>
        </p:nvSpPr>
        <p:spPr bwMode="auto">
          <a:xfrm>
            <a:off x="6121225" y="4364780"/>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sp>
        <p:nvSpPr>
          <p:cNvPr id="36" name="Oval 35">
            <a:extLst>
              <a:ext uri="{FF2B5EF4-FFF2-40B4-BE49-F238E27FC236}">
                <a16:creationId xmlns:a16="http://schemas.microsoft.com/office/drawing/2014/main" id="{0DA60CF4-6FB5-40A6-134A-1ED707E99E60}"/>
              </a:ext>
            </a:extLst>
          </p:cNvPr>
          <p:cNvSpPr/>
          <p:nvPr/>
        </p:nvSpPr>
        <p:spPr bwMode="auto">
          <a:xfrm>
            <a:off x="5926153" y="1196892"/>
            <a:ext cx="883920" cy="49174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dirty="0">
                <a:solidFill>
                  <a:schemeClr val="tx1"/>
                </a:solidFill>
                <a:latin typeface="Arial" charset="0"/>
              </a:rPr>
              <a:t>root</a:t>
            </a:r>
            <a:endParaRPr kumimoji="0" lang="en-US" b="1" i="0" u="none" strike="noStrike" cap="none" normalizeH="0" baseline="0" dirty="0">
              <a:ln>
                <a:noFill/>
              </a:ln>
              <a:solidFill>
                <a:schemeClr val="tx1"/>
              </a:solidFill>
              <a:effectLst/>
              <a:latin typeface="Arial" charset="0"/>
            </a:endParaRPr>
          </a:p>
        </p:txBody>
      </p:sp>
      <p:cxnSp>
        <p:nvCxnSpPr>
          <p:cNvPr id="37" name="Straight Arrow Connector 36">
            <a:extLst>
              <a:ext uri="{FF2B5EF4-FFF2-40B4-BE49-F238E27FC236}">
                <a16:creationId xmlns:a16="http://schemas.microsoft.com/office/drawing/2014/main" id="{EA1E482E-906E-C36B-57CB-AE2D289D289A}"/>
              </a:ext>
            </a:extLst>
          </p:cNvPr>
          <p:cNvCxnSpPr/>
          <p:nvPr/>
        </p:nvCxnSpPr>
        <p:spPr bwMode="auto">
          <a:xfrm>
            <a:off x="6347793" y="1688639"/>
            <a:ext cx="1016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E13C9A31-F798-5FC6-D86F-2E1A094543E4}"/>
              </a:ext>
            </a:extLst>
          </p:cNvPr>
          <p:cNvSpPr/>
          <p:nvPr/>
        </p:nvSpPr>
        <p:spPr bwMode="auto">
          <a:xfrm>
            <a:off x="5347254" y="4455160"/>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sp>
        <p:nvSpPr>
          <p:cNvPr id="39" name="Oval 38">
            <a:extLst>
              <a:ext uri="{FF2B5EF4-FFF2-40B4-BE49-F238E27FC236}">
                <a16:creationId xmlns:a16="http://schemas.microsoft.com/office/drawing/2014/main" id="{3D670A05-19DB-B1AF-20A7-3150CE7B9180}"/>
              </a:ext>
            </a:extLst>
          </p:cNvPr>
          <p:cNvSpPr/>
          <p:nvPr/>
        </p:nvSpPr>
        <p:spPr bwMode="auto">
          <a:xfrm>
            <a:off x="5347254" y="5247640"/>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l</a:t>
            </a:r>
          </a:p>
        </p:txBody>
      </p:sp>
      <p:cxnSp>
        <p:nvCxnSpPr>
          <p:cNvPr id="40" name="Straight Arrow Connector 39">
            <a:extLst>
              <a:ext uri="{FF2B5EF4-FFF2-40B4-BE49-F238E27FC236}">
                <a16:creationId xmlns:a16="http://schemas.microsoft.com/office/drawing/2014/main" id="{1073520C-5E05-43DC-1AE4-4F173F28D3D5}"/>
              </a:ext>
            </a:extLst>
          </p:cNvPr>
          <p:cNvCxnSpPr>
            <a:cxnSpLocks/>
            <a:stCxn id="38" idx="4"/>
            <a:endCxn id="39" idx="0"/>
          </p:cNvCxnSpPr>
          <p:nvPr/>
        </p:nvCxnSpPr>
        <p:spPr bwMode="auto">
          <a:xfrm>
            <a:off x="5596174" y="4946907"/>
            <a:ext cx="0" cy="300733"/>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508C0F3-0401-5C52-CAE2-0305C7F3519D}"/>
              </a:ext>
            </a:extLst>
          </p:cNvPr>
          <p:cNvCxnSpPr>
            <a:cxnSpLocks/>
            <a:stCxn id="39" idx="4"/>
            <a:endCxn id="42" idx="0"/>
          </p:cNvCxnSpPr>
          <p:nvPr/>
        </p:nvCxnSpPr>
        <p:spPr bwMode="auto">
          <a:xfrm>
            <a:off x="5596174" y="5739387"/>
            <a:ext cx="2032" cy="28854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0742E288-3199-4521-3024-FF01972ACF9C}"/>
              </a:ext>
            </a:extLst>
          </p:cNvPr>
          <p:cNvSpPr/>
          <p:nvPr/>
        </p:nvSpPr>
        <p:spPr bwMode="auto">
          <a:xfrm>
            <a:off x="5349286" y="6027928"/>
            <a:ext cx="497840" cy="491747"/>
          </a:xfrm>
          <a:prstGeom prst="ellipse">
            <a:avLst/>
          </a:prstGeom>
          <a:solidFill>
            <a:schemeClr val="accent1">
              <a:lumMod val="60000"/>
              <a:lumOff val="40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b="1" i="0" u="none" strike="noStrike" cap="none" normalizeH="0" baseline="0" dirty="0">
                <a:ln>
                  <a:noFill/>
                </a:ln>
                <a:solidFill>
                  <a:schemeClr val="tx1"/>
                </a:solidFill>
                <a:effectLst/>
                <a:latin typeface="Arial" charset="0"/>
              </a:rPr>
              <a:t>\0</a:t>
            </a:r>
          </a:p>
        </p:txBody>
      </p:sp>
      <p:cxnSp>
        <p:nvCxnSpPr>
          <p:cNvPr id="43" name="Straight Arrow Connector 42">
            <a:extLst>
              <a:ext uri="{FF2B5EF4-FFF2-40B4-BE49-F238E27FC236}">
                <a16:creationId xmlns:a16="http://schemas.microsoft.com/office/drawing/2014/main" id="{2F9DA7A6-7663-468D-2284-323C3054AADD}"/>
              </a:ext>
            </a:extLst>
          </p:cNvPr>
          <p:cNvCxnSpPr>
            <a:cxnSpLocks/>
            <a:stCxn id="32" idx="4"/>
            <a:endCxn id="38" idx="0"/>
          </p:cNvCxnSpPr>
          <p:nvPr/>
        </p:nvCxnSpPr>
        <p:spPr bwMode="auto">
          <a:xfrm flipH="1">
            <a:off x="5596174" y="4076239"/>
            <a:ext cx="771939" cy="37892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EF8B89F-8D0F-770E-9A68-893E6C78A4E6}"/>
              </a:ext>
            </a:extLst>
          </p:cNvPr>
          <p:cNvCxnSpPr/>
          <p:nvPr/>
        </p:nvCxnSpPr>
        <p:spPr bwMode="auto">
          <a:xfrm>
            <a:off x="7036904" y="2236304"/>
            <a:ext cx="685800" cy="0"/>
          </a:xfrm>
          <a:prstGeom prst="straightConnector1">
            <a:avLst/>
          </a:prstGeom>
          <a:ln w="28575">
            <a:solidFill>
              <a:srgbClr val="000000"/>
            </a:solidFill>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175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836C4-B60E-79CC-46C9-47D5FBC9C25A}"/>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ED3E3E53-F8FF-B551-2C9F-E33A07524D46}"/>
              </a:ext>
            </a:extLst>
          </p:cNvPr>
          <p:cNvSpPr>
            <a:spLocks noGrp="1" noChangeArrowheads="1"/>
          </p:cNvSpPr>
          <p:nvPr>
            <p:ph type="title"/>
          </p:nvPr>
        </p:nvSpPr>
        <p:spPr/>
        <p:txBody>
          <a:bodyPr/>
          <a:lstStyle/>
          <a:p>
            <a:pPr eaLnBrk="1" hangingPunct="1">
              <a:defRPr/>
            </a:pPr>
            <a:r>
              <a:rPr lang="en-US" dirty="0">
                <a:latin typeface="Arial" charset="0"/>
                <a:cs typeface="Arial" charset="0"/>
              </a:rPr>
              <a:t>Summary</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ECAE3A48-763E-548F-6A2E-15AAB8114B6D}"/>
              </a:ext>
            </a:extLst>
          </p:cNvPr>
          <p:cNvSpPr>
            <a:spLocks noGrp="1" noChangeArrowheads="1"/>
          </p:cNvSpPr>
          <p:nvPr>
            <p:ph type="body" idx="1"/>
          </p:nvPr>
        </p:nvSpPr>
        <p:spPr>
          <a:xfrm>
            <a:off x="430560" y="1124744"/>
            <a:ext cx="8282880" cy="5402485"/>
          </a:xfrm>
        </p:spPr>
        <p:txBody>
          <a:bodyPr>
            <a:noAutofit/>
          </a:bodyPr>
          <a:lstStyle/>
          <a:p>
            <a:pPr lvl="0"/>
            <a:r>
              <a:rPr lang="en-US" sz="2300" b="1" dirty="0"/>
              <a:t>Brute-Force String Matching</a:t>
            </a:r>
            <a:r>
              <a:rPr lang="en-US" sz="2300" dirty="0"/>
              <a:t>: The simplest approach to finding patterns in text, though inefficient for large datasets.</a:t>
            </a:r>
          </a:p>
          <a:p>
            <a:pPr lvl="0"/>
            <a:r>
              <a:rPr lang="en-US" sz="2300" b="1" dirty="0"/>
              <a:t>Horspool’s Algorithm</a:t>
            </a:r>
            <a:r>
              <a:rPr lang="en-US" sz="2300" dirty="0"/>
              <a:t>: An optimized version of </a:t>
            </a:r>
            <a:r>
              <a:rPr lang="en-US" sz="2300" b="1" dirty="0"/>
              <a:t>Boyer-Moore</a:t>
            </a:r>
            <a:r>
              <a:rPr lang="en-US" sz="2300" dirty="0"/>
              <a:t>, using a </a:t>
            </a:r>
            <a:r>
              <a:rPr lang="en-US" sz="2300" b="1" dirty="0"/>
              <a:t>shift table</a:t>
            </a:r>
            <a:r>
              <a:rPr lang="en-US" sz="2300" dirty="0"/>
              <a:t> to improve pattern matching efficiency.</a:t>
            </a:r>
          </a:p>
          <a:p>
            <a:pPr lvl="0"/>
            <a:r>
              <a:rPr lang="en-US" sz="2300" b="1" dirty="0"/>
              <a:t>Tries</a:t>
            </a:r>
            <a:r>
              <a:rPr lang="en-US" sz="2300" dirty="0"/>
              <a:t>: A tree-based structure that enables efficient </a:t>
            </a:r>
            <a:r>
              <a:rPr lang="en-US" sz="2300" b="1" dirty="0"/>
              <a:t>insertion</a:t>
            </a:r>
            <a:r>
              <a:rPr lang="en-US" sz="2300" dirty="0"/>
              <a:t>, </a:t>
            </a:r>
            <a:r>
              <a:rPr lang="en-US" sz="2300" b="1" dirty="0"/>
              <a:t>searching</a:t>
            </a:r>
            <a:r>
              <a:rPr lang="en-US" sz="2300" dirty="0"/>
              <a:t>, and </a:t>
            </a:r>
            <a:r>
              <a:rPr lang="en-US" sz="2300" b="1" dirty="0"/>
              <a:t>deletion</a:t>
            </a:r>
            <a:r>
              <a:rPr lang="en-US" sz="2300" dirty="0"/>
              <a:t> of strings by storing shared prefixes.</a:t>
            </a:r>
          </a:p>
          <a:p>
            <a:pPr lvl="0"/>
            <a:r>
              <a:rPr lang="en-US" sz="2300" b="1" dirty="0"/>
              <a:t>Applications</a:t>
            </a:r>
            <a:r>
              <a:rPr lang="en-US" sz="2300" dirty="0"/>
              <a:t>: We covered real-world applications of Tries, including </a:t>
            </a:r>
            <a:r>
              <a:rPr lang="en-US" sz="2300" b="1" dirty="0"/>
              <a:t>auto-completion</a:t>
            </a:r>
            <a:r>
              <a:rPr lang="en-US" sz="2300" dirty="0"/>
              <a:t>, </a:t>
            </a:r>
            <a:r>
              <a:rPr lang="en-US" sz="2300" b="1" dirty="0"/>
              <a:t>spell-checking</a:t>
            </a:r>
            <a:r>
              <a:rPr lang="en-US" sz="2300" dirty="0"/>
              <a:t>, </a:t>
            </a:r>
            <a:r>
              <a:rPr lang="en-US" sz="2300" b="1" dirty="0"/>
              <a:t>word break problems</a:t>
            </a:r>
            <a:r>
              <a:rPr lang="en-US" sz="2300" dirty="0"/>
              <a:t>, and </a:t>
            </a:r>
            <a:r>
              <a:rPr lang="en-US" sz="2300" b="1" dirty="0"/>
              <a:t>DNA sequence matching</a:t>
            </a:r>
            <a:r>
              <a:rPr lang="en-US" sz="2300" dirty="0"/>
              <a:t>.</a:t>
            </a:r>
          </a:p>
          <a:p>
            <a:pPr lvl="0"/>
            <a:r>
              <a:rPr lang="en-US" sz="2300" b="1" dirty="0"/>
              <a:t>Space Complexity</a:t>
            </a:r>
            <a:r>
              <a:rPr lang="en-US" sz="2300" dirty="0"/>
              <a:t>: Discussed the </a:t>
            </a:r>
            <a:r>
              <a:rPr lang="en-US" sz="2300" b="1" dirty="0"/>
              <a:t>space complexity</a:t>
            </a:r>
            <a:r>
              <a:rPr lang="en-US" sz="2300" dirty="0"/>
              <a:t> of Tries and the benefits of </a:t>
            </a:r>
            <a:r>
              <a:rPr lang="en-US" sz="2300" b="1" dirty="0"/>
              <a:t>compressed Tries</a:t>
            </a:r>
            <a:r>
              <a:rPr lang="en-US" sz="2300" dirty="0"/>
              <a:t> (Radix Trees) for optimization.</a:t>
            </a:r>
          </a:p>
        </p:txBody>
      </p:sp>
    </p:spTree>
    <p:extLst>
      <p:ext uri="{BB962C8B-B14F-4D97-AF65-F5344CB8AC3E}">
        <p14:creationId xmlns:p14="http://schemas.microsoft.com/office/powerpoint/2010/main" val="16307769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D83AB-5EBC-4934-B0D2-528052C035A6}"/>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B8E7A0C5-D214-795C-EC04-02CD33AA0951}"/>
              </a:ext>
            </a:extLst>
          </p:cNvPr>
          <p:cNvSpPr>
            <a:spLocks noGrp="1" noChangeArrowheads="1"/>
          </p:cNvSpPr>
          <p:nvPr>
            <p:ph type="title"/>
          </p:nvPr>
        </p:nvSpPr>
        <p:spPr/>
        <p:txBody>
          <a:bodyPr/>
          <a:lstStyle/>
          <a:p>
            <a:pPr eaLnBrk="1" hangingPunct="1">
              <a:defRPr/>
            </a:pPr>
            <a:r>
              <a:rPr lang="en-US" dirty="0">
                <a:latin typeface="Arial" charset="0"/>
                <a:cs typeface="Arial" charset="0"/>
              </a:rPr>
              <a:t>Revise previous module</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A13F1528-B6AE-40D6-E6B1-59B44DFF83F7}"/>
              </a:ext>
            </a:extLst>
          </p:cNvPr>
          <p:cNvSpPr>
            <a:spLocks noGrp="1" noChangeArrowheads="1"/>
          </p:cNvSpPr>
          <p:nvPr>
            <p:ph type="body" idx="1"/>
          </p:nvPr>
        </p:nvSpPr>
        <p:spPr>
          <a:xfrm>
            <a:off x="465584" y="1196752"/>
            <a:ext cx="8282880" cy="5256584"/>
          </a:xfrm>
        </p:spPr>
        <p:txBody>
          <a:bodyPr>
            <a:normAutofit/>
          </a:bodyPr>
          <a:lstStyle/>
          <a:p>
            <a:r>
              <a:rPr lang="en-US" b="1" dirty="0"/>
              <a:t>Dynamic Programming (DP)</a:t>
            </a:r>
            <a:r>
              <a:rPr lang="en-US" dirty="0"/>
              <a:t>: Solves complex problems by breaking them into overlapping subproblems and storing their solutions.</a:t>
            </a:r>
          </a:p>
          <a:p>
            <a:r>
              <a:rPr lang="en-US" b="1" dirty="0"/>
              <a:t>Key Problems</a:t>
            </a:r>
            <a:r>
              <a:rPr lang="en-US" dirty="0"/>
              <a:t>:</a:t>
            </a:r>
          </a:p>
          <a:p>
            <a:pPr lvl="1"/>
            <a:r>
              <a:rPr lang="en-US" b="1" dirty="0"/>
              <a:t>LCS</a:t>
            </a:r>
            <a:r>
              <a:rPr lang="en-US" dirty="0"/>
              <a:t>: Longest common subsequence.</a:t>
            </a:r>
          </a:p>
          <a:p>
            <a:pPr lvl="1"/>
            <a:r>
              <a:rPr lang="en-US" b="1" dirty="0"/>
              <a:t>MED</a:t>
            </a:r>
            <a:r>
              <a:rPr lang="en-US" dirty="0"/>
              <a:t>: Minimum edit distance between strings.</a:t>
            </a:r>
          </a:p>
          <a:p>
            <a:r>
              <a:rPr lang="en-US" b="1" dirty="0"/>
              <a:t>Fibonacci Example</a:t>
            </a:r>
            <a:r>
              <a:rPr lang="en-US" dirty="0"/>
              <a:t>: DP optimizes recursive solutions by storing results.</a:t>
            </a:r>
          </a:p>
          <a:p>
            <a:r>
              <a:rPr lang="en-US" b="1" dirty="0"/>
              <a:t>Applications</a:t>
            </a:r>
            <a:r>
              <a:rPr lang="en-US" dirty="0"/>
              <a:t>: Used in optimization tasks like sequence alignment and scheduling.</a:t>
            </a:r>
          </a:p>
          <a:p>
            <a:pPr lvl="0"/>
            <a:endParaRPr lang="en-US" dirty="0"/>
          </a:p>
        </p:txBody>
      </p:sp>
    </p:spTree>
    <p:extLst>
      <p:ext uri="{BB962C8B-B14F-4D97-AF65-F5344CB8AC3E}">
        <p14:creationId xmlns:p14="http://schemas.microsoft.com/office/powerpoint/2010/main" val="13830283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125EB-A148-39D0-2F38-480A5219A6B8}"/>
            </a:ext>
          </a:extLst>
        </p:cNvPr>
        <p:cNvGrpSpPr/>
        <p:nvPr/>
      </p:nvGrpSpPr>
      <p:grpSpPr>
        <a:xfrm>
          <a:off x="0" y="0"/>
          <a:ext cx="0" cy="0"/>
          <a:chOff x="0" y="0"/>
          <a:chExt cx="0" cy="0"/>
        </a:xfrm>
      </p:grpSpPr>
      <p:sp>
        <p:nvSpPr>
          <p:cNvPr id="18434" name="Rectangle 2">
            <a:extLst>
              <a:ext uri="{FF2B5EF4-FFF2-40B4-BE49-F238E27FC236}">
                <a16:creationId xmlns:a16="http://schemas.microsoft.com/office/drawing/2014/main" id="{0E091CE9-8DA0-3F1D-5CF1-DCDDD0C34CB8}"/>
              </a:ext>
            </a:extLst>
          </p:cNvPr>
          <p:cNvSpPr>
            <a:spLocks noGrp="1" noChangeArrowheads="1"/>
          </p:cNvSpPr>
          <p:nvPr>
            <p:ph type="title"/>
          </p:nvPr>
        </p:nvSpPr>
        <p:spPr/>
        <p:txBody>
          <a:bodyPr/>
          <a:lstStyle/>
          <a:p>
            <a:pPr eaLnBrk="1" hangingPunct="1">
              <a:defRPr/>
            </a:pPr>
            <a:r>
              <a:rPr lang="en-US" dirty="0">
                <a:latin typeface="Arial" charset="0"/>
                <a:cs typeface="Arial" charset="0"/>
              </a:rPr>
              <a:t>Learning outcomes</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E3D2C72E-A376-075D-E233-F06D9C9B77A1}"/>
              </a:ext>
            </a:extLst>
          </p:cNvPr>
          <p:cNvSpPr>
            <a:spLocks noGrp="1" noChangeArrowheads="1"/>
          </p:cNvSpPr>
          <p:nvPr>
            <p:ph type="body" idx="1"/>
          </p:nvPr>
        </p:nvSpPr>
        <p:spPr>
          <a:xfrm>
            <a:off x="356400" y="1268760"/>
            <a:ext cx="8282880" cy="5256584"/>
          </a:xfrm>
        </p:spPr>
        <p:txBody>
          <a:bodyPr>
            <a:normAutofit/>
          </a:bodyPr>
          <a:lstStyle/>
          <a:p>
            <a:pPr marL="0" indent="0">
              <a:buNone/>
            </a:pPr>
            <a:r>
              <a:rPr lang="en-US" dirty="0"/>
              <a:t>After completing this module, you will be able to:</a:t>
            </a:r>
          </a:p>
          <a:p>
            <a:pPr lvl="1"/>
            <a:r>
              <a:rPr lang="en-US" b="1" dirty="0"/>
              <a:t>Understand String Matching</a:t>
            </a:r>
            <a:r>
              <a:rPr lang="en-US" dirty="0"/>
              <a:t>: Learn the basics of </a:t>
            </a:r>
            <a:r>
              <a:rPr lang="en-US" b="1" dirty="0"/>
              <a:t>brute-force matching</a:t>
            </a:r>
            <a:r>
              <a:rPr lang="en-US" dirty="0"/>
              <a:t>, </a:t>
            </a:r>
            <a:r>
              <a:rPr lang="en-US" b="1" dirty="0"/>
              <a:t>Horspool's algorithm</a:t>
            </a:r>
            <a:r>
              <a:rPr lang="en-US" dirty="0"/>
              <a:t>, and </a:t>
            </a:r>
            <a:r>
              <a:rPr lang="en-US" b="1" dirty="0"/>
              <a:t>Tries</a:t>
            </a:r>
            <a:r>
              <a:rPr lang="en-US" dirty="0"/>
              <a:t>.</a:t>
            </a:r>
          </a:p>
          <a:p>
            <a:pPr lvl="1"/>
            <a:r>
              <a:rPr lang="en-US" b="1" dirty="0"/>
              <a:t>Apply Horspool’s Algorithm</a:t>
            </a:r>
            <a:r>
              <a:rPr lang="en-US" dirty="0"/>
              <a:t>: Efficiently search patterns using </a:t>
            </a:r>
            <a:r>
              <a:rPr lang="en-US" b="1" dirty="0"/>
              <a:t>shift tables</a:t>
            </a:r>
            <a:r>
              <a:rPr lang="en-US" dirty="0"/>
              <a:t> in </a:t>
            </a:r>
            <a:r>
              <a:rPr lang="en-US" b="1" dirty="0"/>
              <a:t>Horspool’s algorithm</a:t>
            </a:r>
            <a:r>
              <a:rPr lang="en-US" dirty="0"/>
              <a:t>.</a:t>
            </a:r>
          </a:p>
          <a:p>
            <a:pPr lvl="1"/>
            <a:r>
              <a:rPr lang="en-US" b="1" dirty="0"/>
              <a:t>Construct and Use Tries</a:t>
            </a:r>
            <a:r>
              <a:rPr lang="en-US" dirty="0"/>
              <a:t>: Build and use </a:t>
            </a:r>
            <a:r>
              <a:rPr lang="en-US" b="1" dirty="0"/>
              <a:t>Tries</a:t>
            </a:r>
            <a:r>
              <a:rPr lang="en-US" dirty="0"/>
              <a:t> for </a:t>
            </a:r>
            <a:r>
              <a:rPr lang="en-US" b="1" dirty="0"/>
              <a:t>insertion</a:t>
            </a:r>
            <a:r>
              <a:rPr lang="en-US" dirty="0"/>
              <a:t>, </a:t>
            </a:r>
            <a:r>
              <a:rPr lang="en-US" b="1" dirty="0"/>
              <a:t>searching</a:t>
            </a:r>
            <a:r>
              <a:rPr lang="en-US" dirty="0"/>
              <a:t>, and </a:t>
            </a:r>
            <a:r>
              <a:rPr lang="en-US" b="1" dirty="0"/>
              <a:t>deletion</a:t>
            </a:r>
            <a:r>
              <a:rPr lang="en-US" dirty="0"/>
              <a:t> in string operations.</a:t>
            </a:r>
          </a:p>
          <a:p>
            <a:pPr lvl="1"/>
            <a:r>
              <a:rPr lang="en-US" b="1" dirty="0"/>
              <a:t>Optimize with Compressed Tries</a:t>
            </a:r>
            <a:r>
              <a:rPr lang="en-US" dirty="0"/>
              <a:t>: Understand the trade-offs in </a:t>
            </a:r>
            <a:r>
              <a:rPr lang="en-US" b="1" dirty="0"/>
              <a:t>space complexity</a:t>
            </a:r>
            <a:r>
              <a:rPr lang="en-US" dirty="0"/>
              <a:t> and use </a:t>
            </a:r>
            <a:r>
              <a:rPr lang="en-US" b="1" dirty="0"/>
              <a:t>compressed Tries</a:t>
            </a:r>
            <a:r>
              <a:rPr lang="en-US" dirty="0"/>
              <a:t> to improve performance.</a:t>
            </a:r>
          </a:p>
          <a:p>
            <a:pPr lvl="1"/>
            <a:r>
              <a:rPr lang="en-US" b="1" dirty="0"/>
              <a:t>Enhance Search Tasks</a:t>
            </a:r>
            <a:r>
              <a:rPr lang="en-US" dirty="0"/>
              <a:t>: Apply efficient algorithms and data structures for </a:t>
            </a:r>
            <a:r>
              <a:rPr lang="en-US" b="1" dirty="0"/>
              <a:t>string matching</a:t>
            </a:r>
            <a:r>
              <a:rPr lang="en-US" dirty="0"/>
              <a:t> and </a:t>
            </a:r>
            <a:r>
              <a:rPr lang="en-US" b="1" dirty="0"/>
              <a:t>searching</a:t>
            </a:r>
            <a:r>
              <a:rPr lang="en-US" dirty="0"/>
              <a:t> in practical applications.</a:t>
            </a:r>
          </a:p>
        </p:txBody>
      </p:sp>
    </p:spTree>
    <p:extLst>
      <p:ext uri="{BB962C8B-B14F-4D97-AF65-F5344CB8AC3E}">
        <p14:creationId xmlns:p14="http://schemas.microsoft.com/office/powerpoint/2010/main" val="8946928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Topics</a:t>
            </a:r>
          </a:p>
        </p:txBody>
      </p:sp>
      <p:sp>
        <p:nvSpPr>
          <p:cNvPr id="3" name="Content Placeholder 2"/>
          <p:cNvSpPr>
            <a:spLocks noGrp="1"/>
          </p:cNvSpPr>
          <p:nvPr>
            <p:ph idx="1"/>
          </p:nvPr>
        </p:nvSpPr>
        <p:spPr/>
        <p:txBody>
          <a:bodyPr/>
          <a:lstStyle/>
          <a:p>
            <a:pPr marL="514350" indent="-514350">
              <a:buFont typeface="+mj-lt"/>
              <a:buAutoNum type="arabicParenR"/>
            </a:pPr>
            <a:r>
              <a:rPr lang="en-AU" dirty="0">
                <a:latin typeface="+mn-lt"/>
              </a:rPr>
              <a:t>Brute-Force String Matching </a:t>
            </a:r>
          </a:p>
          <a:p>
            <a:pPr marL="514350" indent="-514350">
              <a:buFont typeface="+mj-lt"/>
              <a:buAutoNum type="arabicParenR"/>
            </a:pPr>
            <a:r>
              <a:rPr lang="en-US" dirty="0">
                <a:latin typeface="+mn-lt"/>
              </a:rPr>
              <a:t>Horspool</a:t>
            </a:r>
            <a:r>
              <a:rPr lang="en-AU" dirty="0">
                <a:latin typeface="+mn-lt"/>
              </a:rPr>
              <a:t>’s</a:t>
            </a:r>
            <a:r>
              <a:rPr lang="en-US" altLang="ja-JP" dirty="0">
                <a:latin typeface="+mn-lt"/>
              </a:rPr>
              <a:t> Algorithm for</a:t>
            </a:r>
            <a:r>
              <a:rPr lang="en-AU" dirty="0">
                <a:latin typeface="+mn-lt"/>
              </a:rPr>
              <a:t> String Matching </a:t>
            </a:r>
          </a:p>
          <a:p>
            <a:pPr marL="514350" indent="-514350">
              <a:buFont typeface="+mj-lt"/>
              <a:buAutoNum type="arabicParenR"/>
            </a:pPr>
            <a:r>
              <a:rPr lang="en-AU">
                <a:latin typeface="+mn-lt"/>
              </a:rPr>
              <a:t>Tries</a:t>
            </a:r>
            <a:endParaRPr lang="en-AU" dirty="0">
              <a:latin typeface="+mn-lt"/>
            </a:endParaRPr>
          </a:p>
        </p:txBody>
      </p:sp>
    </p:spTree>
    <p:extLst>
      <p:ext uri="{BB962C8B-B14F-4D97-AF65-F5344CB8AC3E}">
        <p14:creationId xmlns:p14="http://schemas.microsoft.com/office/powerpoint/2010/main" val="132776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107504" y="260648"/>
            <a:ext cx="8536080" cy="546942"/>
          </a:xfrm>
        </p:spPr>
        <p:txBody>
          <a:bodyPr rtlCol="0">
            <a:noAutofit/>
          </a:bodyPr>
          <a:lstStyle/>
          <a:p>
            <a:pPr eaLnBrk="1" fontAlgn="auto" hangingPunct="1">
              <a:spcAft>
                <a:spcPts val="0"/>
              </a:spcAft>
              <a:defRPr/>
            </a:pPr>
            <a:r>
              <a:rPr lang="en-US" sz="3600" dirty="0">
                <a:ea typeface="+mj-ea"/>
                <a:cs typeface="+mj-cs"/>
              </a:rPr>
              <a:t>String searching by brute force</a:t>
            </a:r>
          </a:p>
        </p:txBody>
      </p:sp>
      <p:sp>
        <p:nvSpPr>
          <p:cNvPr id="407555" name="Rectangle 3"/>
          <p:cNvSpPr>
            <a:spLocks noGrp="1" noChangeArrowheads="1"/>
          </p:cNvSpPr>
          <p:nvPr>
            <p:ph idx="1"/>
          </p:nvPr>
        </p:nvSpPr>
        <p:spPr>
          <a:xfrm>
            <a:off x="609600" y="1266825"/>
            <a:ext cx="8534400" cy="4905375"/>
          </a:xfrm>
        </p:spPr>
        <p:txBody>
          <a:bodyPr rtlCol="0">
            <a:normAutofit lnSpcReduction="10000"/>
          </a:bodyPr>
          <a:lstStyle/>
          <a:p>
            <a:pPr marL="971550" indent="-971550" eaLnBrk="1" fontAlgn="auto" hangingPunct="1">
              <a:spcAft>
                <a:spcPts val="0"/>
              </a:spcAft>
              <a:buFont typeface="Monotype Sorts" pitchFamily="2" charset="2"/>
              <a:buNone/>
              <a:defRPr/>
            </a:pPr>
            <a:r>
              <a:rPr lang="en-US" i="1" dirty="0">
                <a:ea typeface="+mn-ea"/>
                <a:cs typeface="+mn-cs"/>
              </a:rPr>
              <a:t>pattern</a:t>
            </a:r>
            <a:r>
              <a:rPr lang="en-US" dirty="0">
                <a:ea typeface="+mn-ea"/>
                <a:cs typeface="+mn-cs"/>
              </a:rPr>
              <a:t>: a string of </a:t>
            </a:r>
            <a:r>
              <a:rPr lang="en-US" i="1" dirty="0">
                <a:ea typeface="+mn-ea"/>
                <a:cs typeface="+mn-cs"/>
              </a:rPr>
              <a:t>m</a:t>
            </a:r>
            <a:r>
              <a:rPr lang="en-US" dirty="0">
                <a:ea typeface="+mn-ea"/>
                <a:cs typeface="+mn-cs"/>
              </a:rPr>
              <a:t> characters to search for</a:t>
            </a:r>
          </a:p>
          <a:p>
            <a:pPr marL="971550" indent="-971550" eaLnBrk="1" fontAlgn="auto" hangingPunct="1">
              <a:spcAft>
                <a:spcPts val="0"/>
              </a:spcAft>
              <a:buFont typeface="Monotype Sorts" pitchFamily="2" charset="2"/>
              <a:buNone/>
              <a:defRPr/>
            </a:pPr>
            <a:r>
              <a:rPr lang="en-US" i="1" dirty="0">
                <a:ea typeface="+mn-ea"/>
                <a:cs typeface="+mn-cs"/>
              </a:rPr>
              <a:t>text</a:t>
            </a:r>
            <a:r>
              <a:rPr lang="en-US" dirty="0">
                <a:ea typeface="+mn-ea"/>
                <a:cs typeface="+mn-cs"/>
              </a:rPr>
              <a:t>: a (long) string of </a:t>
            </a:r>
            <a:r>
              <a:rPr lang="en-US" i="1" dirty="0">
                <a:ea typeface="+mn-ea"/>
                <a:cs typeface="+mn-cs"/>
              </a:rPr>
              <a:t>n</a:t>
            </a:r>
            <a:r>
              <a:rPr lang="en-US" dirty="0">
                <a:ea typeface="+mn-ea"/>
                <a:cs typeface="+mn-cs"/>
              </a:rPr>
              <a:t> characters to search in</a:t>
            </a:r>
          </a:p>
          <a:p>
            <a:pPr marL="971550" indent="-971550" eaLnBrk="1" fontAlgn="auto" hangingPunct="1">
              <a:spcAft>
                <a:spcPts val="0"/>
              </a:spcAft>
              <a:buFont typeface="Arial" pitchFamily="34" charset="0"/>
              <a:buChar char="•"/>
              <a:defRPr/>
            </a:pPr>
            <a:endParaRPr lang="en-US" dirty="0">
              <a:ea typeface="+mn-ea"/>
              <a:cs typeface="+mn-cs"/>
            </a:endParaRPr>
          </a:p>
          <a:p>
            <a:pPr marL="971550" indent="-971550" eaLnBrk="1" fontAlgn="auto" hangingPunct="1">
              <a:spcAft>
                <a:spcPts val="0"/>
              </a:spcAft>
              <a:buFont typeface="Monotype Sorts" pitchFamily="2" charset="2"/>
              <a:buNone/>
              <a:defRPr/>
            </a:pPr>
            <a:r>
              <a:rPr lang="en-US" i="1" u="sng" dirty="0">
                <a:ea typeface="+mn-ea"/>
                <a:cs typeface="+mn-cs"/>
              </a:rPr>
              <a:t>Brute force algorithm</a:t>
            </a:r>
            <a:endParaRPr lang="en-US" dirty="0">
              <a:ea typeface="+mn-ea"/>
              <a:cs typeface="+mn-cs"/>
            </a:endParaRPr>
          </a:p>
          <a:p>
            <a:pPr marL="971550" indent="-971550" eaLnBrk="1" fontAlgn="auto" hangingPunct="1">
              <a:spcAft>
                <a:spcPts val="0"/>
              </a:spcAft>
              <a:buFont typeface="Monotype Sorts" pitchFamily="2" charset="2"/>
              <a:buNone/>
              <a:defRPr/>
            </a:pPr>
            <a:r>
              <a:rPr lang="en-US" dirty="0">
                <a:ea typeface="+mn-ea"/>
                <a:cs typeface="+mn-cs"/>
              </a:rPr>
              <a:t>Step 1	Align pattern at beginning of text</a:t>
            </a:r>
          </a:p>
          <a:p>
            <a:pPr marL="971550" indent="-971550" eaLnBrk="1" fontAlgn="auto" hangingPunct="1">
              <a:spcAft>
                <a:spcPts val="0"/>
              </a:spcAft>
              <a:buFont typeface="Monotype Sorts" pitchFamily="2" charset="2"/>
              <a:buNone/>
              <a:defRPr/>
            </a:pPr>
            <a:r>
              <a:rPr lang="en-US" dirty="0">
                <a:ea typeface="+mn-ea"/>
                <a:cs typeface="+mn-cs"/>
              </a:rPr>
              <a:t>Step 2	Moving from </a:t>
            </a:r>
            <a:r>
              <a:rPr lang="en-US" b="1" u="sng" dirty="0">
                <a:solidFill>
                  <a:srgbClr val="FF0000"/>
                </a:solidFill>
                <a:ea typeface="+mn-ea"/>
                <a:cs typeface="+mn-cs"/>
              </a:rPr>
              <a:t>left to right</a:t>
            </a:r>
            <a:r>
              <a:rPr lang="en-US" dirty="0">
                <a:ea typeface="+mn-ea"/>
                <a:cs typeface="+mn-cs"/>
              </a:rPr>
              <a:t>, compare each character of</a:t>
            </a:r>
            <a:br>
              <a:rPr lang="en-US" dirty="0">
                <a:ea typeface="+mn-ea"/>
                <a:cs typeface="+mn-cs"/>
              </a:rPr>
            </a:br>
            <a:r>
              <a:rPr lang="en-US" dirty="0">
                <a:ea typeface="+mn-ea"/>
                <a:cs typeface="+mn-cs"/>
              </a:rPr>
              <a:t>pattern to the corresponding character in text until   either all characters are found to match (successful search) or a mismatch is detected</a:t>
            </a:r>
          </a:p>
          <a:p>
            <a:pPr marL="971550" indent="-971550" eaLnBrk="1" fontAlgn="auto" hangingPunct="1">
              <a:spcAft>
                <a:spcPts val="0"/>
              </a:spcAft>
              <a:buFont typeface="Monotype Sorts" pitchFamily="2" charset="2"/>
              <a:buNone/>
              <a:defRPr/>
            </a:pPr>
            <a:r>
              <a:rPr lang="en-US" dirty="0">
                <a:ea typeface="+mn-ea"/>
                <a:cs typeface="+mn-cs"/>
              </a:rPr>
              <a:t>Step 3  While a mismatch is detected and the text is not yet exhausted, </a:t>
            </a:r>
            <a:r>
              <a:rPr lang="en-US" u="sng" dirty="0">
                <a:solidFill>
                  <a:srgbClr val="FF0000"/>
                </a:solidFill>
                <a:ea typeface="+mn-ea"/>
                <a:cs typeface="+mn-cs"/>
              </a:rPr>
              <a:t>realign pattern one position to the right </a:t>
            </a:r>
            <a:r>
              <a:rPr lang="en-US" dirty="0">
                <a:ea typeface="+mn-ea"/>
                <a:cs typeface="+mn-cs"/>
              </a:rPr>
              <a:t>and repeat Step 2</a:t>
            </a:r>
          </a:p>
        </p:txBody>
      </p:sp>
      <p:sp>
        <p:nvSpPr>
          <p:cNvPr id="4" name="TextBox 3"/>
          <p:cNvSpPr txBox="1"/>
          <p:nvPr/>
        </p:nvSpPr>
        <p:spPr bwMode="auto">
          <a:xfrm>
            <a:off x="6372200" y="6597352"/>
            <a:ext cx="1954381"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String Searching by Brute Force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String searching by preprocessing</a:t>
            </a:r>
          </a:p>
        </p:txBody>
      </p:sp>
      <p:sp>
        <p:nvSpPr>
          <p:cNvPr id="25602" name="Rectangle 3"/>
          <p:cNvSpPr>
            <a:spLocks noGrp="1" noChangeArrowheads="1"/>
          </p:cNvSpPr>
          <p:nvPr>
            <p:ph idx="1"/>
          </p:nvPr>
        </p:nvSpPr>
        <p:spPr/>
        <p:txBody>
          <a:bodyPr/>
          <a:lstStyle/>
          <a:p>
            <a:pPr indent="0" eaLnBrk="1" hangingPunct="1">
              <a:lnSpc>
                <a:spcPct val="70000"/>
              </a:lnSpc>
              <a:buFont typeface="Monotype Sorts" charset="0"/>
              <a:buNone/>
            </a:pPr>
            <a:r>
              <a:rPr lang="en-US" sz="2700" dirty="0">
                <a:latin typeface="Calibri" charset="0"/>
              </a:rPr>
              <a:t>Several string searching algorithms are based on the input enhancement idea of  </a:t>
            </a:r>
            <a:r>
              <a:rPr lang="en-US" sz="2700" b="1" u="sng" dirty="0">
                <a:solidFill>
                  <a:srgbClr val="FF0000"/>
                </a:solidFill>
                <a:latin typeface="Calibri" charset="0"/>
              </a:rPr>
              <a:t>preprocessing the pattern </a:t>
            </a:r>
          </a:p>
          <a:p>
            <a:pPr indent="0" eaLnBrk="1" hangingPunct="1">
              <a:lnSpc>
                <a:spcPct val="70000"/>
              </a:lnSpc>
            </a:pPr>
            <a:endParaRPr lang="en-US" sz="2700" dirty="0">
              <a:latin typeface="Calibri" charset="0"/>
            </a:endParaRPr>
          </a:p>
          <a:p>
            <a:pPr indent="0" eaLnBrk="1" hangingPunct="1">
              <a:lnSpc>
                <a:spcPct val="70000"/>
              </a:lnSpc>
            </a:pPr>
            <a:r>
              <a:rPr lang="en-US" sz="2700" b="1" dirty="0">
                <a:solidFill>
                  <a:srgbClr val="FF0000"/>
                </a:solidFill>
                <a:latin typeface="Calibri" charset="0"/>
              </a:rPr>
              <a:t>Knuth-Morris-Pratt (KMP)  </a:t>
            </a:r>
            <a:r>
              <a:rPr lang="en-US" sz="2700" dirty="0">
                <a:latin typeface="Calibri" charset="0"/>
              </a:rPr>
              <a:t>algorithm preprocesses   pattern</a:t>
            </a:r>
            <a:r>
              <a:rPr lang="en-US" sz="2700" b="1" u="sng" dirty="0">
                <a:latin typeface="Calibri" charset="0"/>
              </a:rPr>
              <a:t> left to right </a:t>
            </a:r>
            <a:r>
              <a:rPr lang="en-US" sz="2700" dirty="0">
                <a:latin typeface="Calibri" charset="0"/>
              </a:rPr>
              <a:t>to get useful information for later searching (OPTIONAL)</a:t>
            </a:r>
          </a:p>
          <a:p>
            <a:pPr indent="0" eaLnBrk="1" hangingPunct="1">
              <a:lnSpc>
                <a:spcPct val="70000"/>
              </a:lnSpc>
            </a:pPr>
            <a:endParaRPr lang="en-US" sz="2700" dirty="0">
              <a:latin typeface="Calibri" charset="0"/>
            </a:endParaRPr>
          </a:p>
          <a:p>
            <a:pPr indent="0" eaLnBrk="1" hangingPunct="1">
              <a:lnSpc>
                <a:spcPct val="70000"/>
              </a:lnSpc>
            </a:pPr>
            <a:r>
              <a:rPr lang="en-US" sz="2700" b="1" dirty="0">
                <a:solidFill>
                  <a:srgbClr val="FF0000"/>
                </a:solidFill>
                <a:latin typeface="Calibri" charset="0"/>
              </a:rPr>
              <a:t>Boyer -Moore algorithm </a:t>
            </a:r>
            <a:r>
              <a:rPr lang="en-US" sz="2700" dirty="0">
                <a:latin typeface="Calibri" charset="0"/>
              </a:rPr>
              <a:t>preprocesses pattern </a:t>
            </a:r>
            <a:r>
              <a:rPr lang="en-US" sz="2700" b="1" u="sng" dirty="0">
                <a:latin typeface="Calibri" charset="0"/>
              </a:rPr>
              <a:t>right to left</a:t>
            </a:r>
            <a:r>
              <a:rPr lang="en-US" sz="2700" dirty="0">
                <a:latin typeface="Calibri" charset="0"/>
              </a:rPr>
              <a:t> and store information into </a:t>
            </a:r>
            <a:r>
              <a:rPr lang="en-US" sz="2700" b="1" u="sng" dirty="0">
                <a:latin typeface="Calibri" charset="0"/>
              </a:rPr>
              <a:t>two tables </a:t>
            </a:r>
            <a:r>
              <a:rPr lang="en-US" sz="2700" dirty="0">
                <a:latin typeface="Calibri" charset="0"/>
              </a:rPr>
              <a:t>(OPTIONAL)</a:t>
            </a:r>
            <a:endParaRPr lang="en-US" sz="2700" b="1" u="sng" dirty="0">
              <a:latin typeface="Calibri" charset="0"/>
            </a:endParaRPr>
          </a:p>
          <a:p>
            <a:pPr indent="0" eaLnBrk="1" hangingPunct="1">
              <a:lnSpc>
                <a:spcPct val="70000"/>
              </a:lnSpc>
            </a:pPr>
            <a:endParaRPr lang="en-US" sz="2700" dirty="0">
              <a:latin typeface="Calibri" charset="0"/>
            </a:endParaRPr>
          </a:p>
          <a:p>
            <a:pPr indent="0" eaLnBrk="1" hangingPunct="1">
              <a:lnSpc>
                <a:spcPct val="70000"/>
              </a:lnSpc>
            </a:pPr>
            <a:r>
              <a:rPr lang="en-US" sz="2700" b="1" dirty="0">
                <a:solidFill>
                  <a:srgbClr val="FF0000"/>
                </a:solidFill>
                <a:latin typeface="Calibri" charset="0"/>
              </a:rPr>
              <a:t>Horspool</a:t>
            </a:r>
            <a:r>
              <a:rPr lang="ja-JP" altLang="en-US" sz="2700" b="1" dirty="0">
                <a:solidFill>
                  <a:srgbClr val="FF0000"/>
                </a:solidFill>
                <a:latin typeface="Calibri" charset="0"/>
              </a:rPr>
              <a:t>’</a:t>
            </a:r>
            <a:r>
              <a:rPr lang="en-US" altLang="ja-JP" sz="2700" b="1" dirty="0">
                <a:solidFill>
                  <a:srgbClr val="FF0000"/>
                </a:solidFill>
                <a:latin typeface="Calibri" charset="0"/>
              </a:rPr>
              <a:t>s algorithm </a:t>
            </a:r>
            <a:r>
              <a:rPr lang="en-US" altLang="ja-JP" sz="2700" dirty="0">
                <a:latin typeface="Calibri" charset="0"/>
              </a:rPr>
              <a:t>simplifies the Boyer-Moore algorithm by using just </a:t>
            </a:r>
            <a:r>
              <a:rPr lang="en-US" altLang="ja-JP" sz="2700" b="1" u="sng" dirty="0">
                <a:latin typeface="Calibri" charset="0"/>
              </a:rPr>
              <a:t>one table</a:t>
            </a:r>
            <a:endParaRPr lang="en-US" sz="1700" b="1" u="sng" dirty="0">
              <a:latin typeface="Calibri" charset="0"/>
            </a:endParaRPr>
          </a:p>
        </p:txBody>
      </p:sp>
      <p:sp>
        <p:nvSpPr>
          <p:cNvPr id="4" name="TextBox 3"/>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Horspool’s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a:latin typeface="Calibri" charset="0"/>
              </a:rPr>
              <a:t>Horspool</a:t>
            </a:r>
            <a:r>
              <a:rPr lang="en-AU" dirty="0">
                <a:latin typeface="Calibri" charset="0"/>
              </a:rPr>
              <a:t>’s</a:t>
            </a:r>
            <a:r>
              <a:rPr lang="en-US" altLang="ja-JP" dirty="0">
                <a:latin typeface="Calibri" charset="0"/>
              </a:rPr>
              <a:t> Algorithm</a:t>
            </a:r>
            <a:endParaRPr lang="en-US" dirty="0">
              <a:latin typeface="Calibri" charset="0"/>
            </a:endParaRPr>
          </a:p>
        </p:txBody>
      </p:sp>
      <p:sp>
        <p:nvSpPr>
          <p:cNvPr id="27650" name="Rectangle 3"/>
          <p:cNvSpPr>
            <a:spLocks noGrp="1" noChangeArrowheads="1"/>
          </p:cNvSpPr>
          <p:nvPr>
            <p:ph idx="1"/>
          </p:nvPr>
        </p:nvSpPr>
        <p:spPr/>
        <p:txBody>
          <a:bodyPr/>
          <a:lstStyle/>
          <a:p>
            <a:pPr marL="0" indent="0" eaLnBrk="1" hangingPunct="1">
              <a:buFont typeface="Monotype Sorts" charset="0"/>
              <a:buNone/>
            </a:pPr>
            <a:r>
              <a:rPr lang="en-US" dirty="0">
                <a:latin typeface="Calibri" charset="0"/>
              </a:rPr>
              <a:t>A simplified version of Boyer-Moore algorithm:</a:t>
            </a:r>
          </a:p>
          <a:p>
            <a:pPr lvl="1" eaLnBrk="1" hangingPunct="1"/>
            <a:endParaRPr lang="en-US" dirty="0">
              <a:latin typeface="Calibri" charset="0"/>
            </a:endParaRPr>
          </a:p>
          <a:p>
            <a:pPr lvl="1" eaLnBrk="1" hangingPunct="1"/>
            <a:r>
              <a:rPr lang="en-US" sz="2400" dirty="0">
                <a:latin typeface="Calibri" charset="0"/>
              </a:rPr>
              <a:t>preprocesses pattern to generate a </a:t>
            </a:r>
            <a:r>
              <a:rPr lang="en-US" sz="2400" b="1" u="sng" dirty="0">
                <a:solidFill>
                  <a:srgbClr val="FF0000"/>
                </a:solidFill>
                <a:latin typeface="Calibri" charset="0"/>
              </a:rPr>
              <a:t>shift table </a:t>
            </a:r>
            <a:r>
              <a:rPr lang="en-US" sz="2400" dirty="0">
                <a:latin typeface="Calibri" charset="0"/>
              </a:rPr>
              <a:t>that determines </a:t>
            </a:r>
            <a:r>
              <a:rPr lang="en-US" sz="2400" b="1" u="sng" dirty="0">
                <a:solidFill>
                  <a:srgbClr val="0070C0"/>
                </a:solidFill>
                <a:latin typeface="Calibri" charset="0"/>
              </a:rPr>
              <a:t>how much to shift the pattern when a mismatch occurs </a:t>
            </a:r>
          </a:p>
          <a:p>
            <a:pPr lvl="1" eaLnBrk="1" hangingPunct="1"/>
            <a:endParaRPr lang="en-US" sz="2400" dirty="0">
              <a:latin typeface="Calibri" charset="0"/>
            </a:endParaRPr>
          </a:p>
          <a:p>
            <a:pPr lvl="1" eaLnBrk="1" hangingPunct="1"/>
            <a:r>
              <a:rPr lang="en-US" sz="2400" dirty="0">
                <a:latin typeface="Calibri" charset="0"/>
              </a:rPr>
              <a:t>always makes a shift based on the </a:t>
            </a:r>
            <a:r>
              <a:rPr lang="en-US" sz="2400" u="sng" dirty="0">
                <a:latin typeface="Calibri" charset="0"/>
              </a:rPr>
              <a:t>text</a:t>
            </a:r>
            <a:r>
              <a:rPr lang="ja-JP" altLang="en-US" sz="2400" u="sng" dirty="0">
                <a:latin typeface="Calibri" charset="0"/>
              </a:rPr>
              <a:t>’</a:t>
            </a:r>
            <a:r>
              <a:rPr lang="en-US" altLang="ja-JP" sz="2400" u="sng" dirty="0">
                <a:latin typeface="Calibri" charset="0"/>
              </a:rPr>
              <a:t>s character </a:t>
            </a:r>
            <a:r>
              <a:rPr lang="en-US" altLang="ja-JP" sz="2400" i="1" u="sng" dirty="0">
                <a:latin typeface="Calibri" charset="0"/>
              </a:rPr>
              <a:t>c </a:t>
            </a:r>
            <a:r>
              <a:rPr lang="en-US" altLang="ja-JP" sz="2400" dirty="0">
                <a:latin typeface="Calibri" charset="0"/>
              </a:rPr>
              <a:t>aligned with the </a:t>
            </a:r>
            <a:r>
              <a:rPr lang="en-US" altLang="ja-JP" sz="2400" u="sng" dirty="0">
                <a:latin typeface="Calibri" charset="0"/>
              </a:rPr>
              <a:t>last</a:t>
            </a:r>
            <a:r>
              <a:rPr lang="en-US" altLang="ja-JP" sz="2400" dirty="0">
                <a:latin typeface="Calibri" charset="0"/>
              </a:rPr>
              <a:t> character in the pattern according to the </a:t>
            </a:r>
            <a:r>
              <a:rPr lang="en-US" altLang="ja-JP" sz="2400" u="sng" dirty="0">
                <a:latin typeface="Calibri" charset="0"/>
              </a:rPr>
              <a:t>shift table</a:t>
            </a:r>
            <a:r>
              <a:rPr lang="ja-JP" altLang="en-US" sz="2400" u="sng" dirty="0">
                <a:latin typeface="Calibri" charset="0"/>
              </a:rPr>
              <a:t>’</a:t>
            </a:r>
            <a:r>
              <a:rPr lang="en-US" altLang="ja-JP" sz="2400" u="sng" dirty="0">
                <a:latin typeface="Calibri" charset="0"/>
              </a:rPr>
              <a:t>s entry for </a:t>
            </a:r>
            <a:r>
              <a:rPr lang="en-US" altLang="ja-JP" sz="2400" i="1" u="sng" dirty="0">
                <a:latin typeface="Calibri" charset="0"/>
              </a:rPr>
              <a:t>c</a:t>
            </a:r>
            <a:endParaRPr lang="en-US" altLang="ja-JP" sz="2400" u="sng" dirty="0">
              <a:latin typeface="Calibri" charset="0"/>
            </a:endParaRPr>
          </a:p>
          <a:p>
            <a:pPr marL="0" indent="0" eaLnBrk="1" hangingPunct="1"/>
            <a:endParaRPr lang="en-US" dirty="0">
              <a:latin typeface="Calibri" charset="0"/>
            </a:endParaRPr>
          </a:p>
          <a:p>
            <a:pPr marL="0" indent="0" eaLnBrk="1" hangingPunct="1"/>
            <a:endParaRPr lang="en-US" dirty="0">
              <a:latin typeface="Calibri" charset="0"/>
            </a:endParaRPr>
          </a:p>
        </p:txBody>
      </p:sp>
      <p:sp>
        <p:nvSpPr>
          <p:cNvPr id="4" name="TextBox 3"/>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a:t>
            </a:r>
            <a:r>
              <a:rPr lang="en-US" sz="800" dirty="0" err="1"/>
              <a:t>Horspool’s</a:t>
            </a:r>
            <a:r>
              <a:rPr lang="en-US" sz="800" dirty="0"/>
              <a:t>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1026"/>
          <p:cNvSpPr>
            <a:spLocks noGrp="1" noChangeArrowheads="1"/>
          </p:cNvSpPr>
          <p:nvPr>
            <p:ph type="title"/>
          </p:nvPr>
        </p:nvSpPr>
        <p:spPr/>
        <p:txBody>
          <a:bodyPr rtlCol="0">
            <a:normAutofit/>
          </a:bodyPr>
          <a:lstStyle/>
          <a:p>
            <a:pPr eaLnBrk="1" fontAlgn="auto" hangingPunct="1">
              <a:spcAft>
                <a:spcPts val="0"/>
              </a:spcAft>
              <a:defRPr/>
            </a:pPr>
            <a:r>
              <a:rPr lang="en-US" dirty="0">
                <a:ea typeface="+mj-ea"/>
                <a:cs typeface="+mj-cs"/>
              </a:rPr>
              <a:t>How far to shift?</a:t>
            </a:r>
          </a:p>
        </p:txBody>
      </p:sp>
      <p:sp>
        <p:nvSpPr>
          <p:cNvPr id="429059" name="Rectangle 1027"/>
          <p:cNvSpPr>
            <a:spLocks noGrp="1" noChangeArrowheads="1"/>
          </p:cNvSpPr>
          <p:nvPr>
            <p:ph idx="1"/>
          </p:nvPr>
        </p:nvSpPr>
        <p:spPr>
          <a:xfrm>
            <a:off x="609600" y="1219200"/>
            <a:ext cx="8534400" cy="5410200"/>
          </a:xfrm>
        </p:spPr>
        <p:txBody>
          <a:bodyPr rtlCol="0">
            <a:normAutofit lnSpcReduction="10000"/>
          </a:bodyPr>
          <a:lstStyle/>
          <a:p>
            <a:pPr eaLnBrk="1" fontAlgn="auto" hangingPunct="1">
              <a:lnSpc>
                <a:spcPct val="90000"/>
              </a:lnSpc>
              <a:spcAft>
                <a:spcPts val="0"/>
              </a:spcAft>
              <a:buFont typeface="Monotype Sorts" pitchFamily="2" charset="2"/>
              <a:buNone/>
              <a:defRPr/>
            </a:pPr>
            <a:r>
              <a:rPr lang="en-US" dirty="0">
                <a:ea typeface="+mn-ea"/>
                <a:cs typeface="+mn-cs"/>
              </a:rPr>
              <a:t>Look at first (rightmost) character in text that was compared: </a:t>
            </a:r>
          </a:p>
          <a:p>
            <a:pPr eaLnBrk="1" fontAlgn="auto" hangingPunct="1">
              <a:lnSpc>
                <a:spcPct val="90000"/>
              </a:lnSpc>
              <a:spcAft>
                <a:spcPts val="0"/>
              </a:spcAft>
              <a:buFont typeface="Arial" pitchFamily="34" charset="0"/>
              <a:buChar char="•"/>
              <a:defRPr/>
            </a:pPr>
            <a:r>
              <a:rPr lang="en-US" dirty="0">
                <a:ea typeface="+mn-ea"/>
                <a:cs typeface="+mn-cs"/>
              </a:rPr>
              <a:t>The character is not in the pattern</a:t>
            </a:r>
          </a:p>
          <a:p>
            <a:pPr eaLnBrk="1" fontAlgn="auto" hangingPunct="1">
              <a:lnSpc>
                <a:spcPct val="90000"/>
              </a:lnSpc>
              <a:spcAft>
                <a:spcPts val="0"/>
              </a:spcAft>
              <a:buFont typeface="Monotype Sorts" pitchFamily="2" charset="2"/>
              <a:buNone/>
              <a:defRPr/>
            </a:pPr>
            <a:r>
              <a:rPr lang="en-US" dirty="0">
                <a:latin typeface="Courier New" pitchFamily="49" charset="0"/>
                <a:ea typeface="+mn-ea"/>
                <a:cs typeface="+mn-cs"/>
              </a:rPr>
              <a:t>    </a:t>
            </a:r>
            <a:r>
              <a:rPr lang="en-US" sz="2000" dirty="0">
                <a:latin typeface="Courier New" pitchFamily="49" charset="0"/>
                <a:ea typeface="+mn-ea"/>
                <a:cs typeface="+mn-cs"/>
              </a:rPr>
              <a:t>.....</a:t>
            </a:r>
            <a:r>
              <a:rPr lang="en-US" sz="2000" i="1" dirty="0">
                <a:latin typeface="Courier New" pitchFamily="49" charset="0"/>
                <a:ea typeface="+mn-ea"/>
                <a:cs typeface="+mn-cs"/>
              </a:rPr>
              <a:t>c</a:t>
            </a:r>
            <a:r>
              <a:rPr lang="en-US" sz="2000" dirty="0">
                <a:latin typeface="Courier New" pitchFamily="49" charset="0"/>
                <a:ea typeface="+mn-ea"/>
                <a:cs typeface="+mn-cs"/>
              </a:rPr>
              <a:t>...................... </a:t>
            </a:r>
            <a:r>
              <a:rPr lang="en-US" sz="2000" dirty="0">
                <a:ea typeface="+mn-ea"/>
                <a:cs typeface="+mn-cs"/>
              </a:rPr>
              <a:t>(</a:t>
            </a:r>
            <a:r>
              <a:rPr lang="en-US" sz="2000" i="1" dirty="0">
                <a:latin typeface="Courier New" pitchFamily="49" charset="0"/>
                <a:ea typeface="+mn-ea"/>
                <a:cs typeface="+mn-cs"/>
              </a:rPr>
              <a:t>c</a:t>
            </a:r>
            <a:r>
              <a:rPr lang="en-US" sz="2000" dirty="0">
                <a:ea typeface="+mn-ea"/>
                <a:cs typeface="+mn-cs"/>
              </a:rPr>
              <a:t> not in pattern)</a:t>
            </a:r>
            <a:endParaRPr lang="en-US" sz="2000" dirty="0">
              <a:latin typeface="Courier New" pitchFamily="49" charset="0"/>
              <a:ea typeface="+mn-ea"/>
              <a:cs typeface="+mn-cs"/>
            </a:endParaRPr>
          </a:p>
          <a:p>
            <a:pPr eaLnBrk="1" fontAlgn="auto" hangingPunct="1">
              <a:lnSpc>
                <a:spcPct val="90000"/>
              </a:lnSpc>
              <a:spcAft>
                <a:spcPts val="0"/>
              </a:spcAft>
              <a:buFont typeface="Monotype Sorts" pitchFamily="2" charset="2"/>
              <a:buNone/>
              <a:defRPr/>
            </a:pPr>
            <a:r>
              <a:rPr lang="en-US" sz="2000" dirty="0">
                <a:latin typeface="Courier New" pitchFamily="49" charset="0"/>
                <a:ea typeface="+mn-ea"/>
                <a:cs typeface="+mn-cs"/>
              </a:rPr>
              <a:t>       BAOBAB</a:t>
            </a:r>
            <a:br>
              <a:rPr lang="en-US" dirty="0">
                <a:latin typeface="Courier New" pitchFamily="49" charset="0"/>
                <a:ea typeface="+mn-ea"/>
                <a:cs typeface="+mn-cs"/>
              </a:rPr>
            </a:br>
            <a:endParaRPr lang="en-US" dirty="0">
              <a:ea typeface="+mn-ea"/>
              <a:cs typeface="+mn-cs"/>
            </a:endParaRPr>
          </a:p>
          <a:p>
            <a:pPr eaLnBrk="1" fontAlgn="auto" hangingPunct="1">
              <a:lnSpc>
                <a:spcPct val="90000"/>
              </a:lnSpc>
              <a:spcAft>
                <a:spcPts val="0"/>
              </a:spcAft>
              <a:buFont typeface="Arial" pitchFamily="34" charset="0"/>
              <a:buChar char="•"/>
              <a:defRPr/>
            </a:pPr>
            <a:r>
              <a:rPr lang="en-US" dirty="0">
                <a:ea typeface="+mn-ea"/>
                <a:cs typeface="+mn-cs"/>
              </a:rPr>
              <a:t>The character is in the pattern (but not the rightmost)</a:t>
            </a:r>
          </a:p>
          <a:p>
            <a:pPr eaLnBrk="1" fontAlgn="auto" hangingPunct="1">
              <a:lnSpc>
                <a:spcPct val="90000"/>
              </a:lnSpc>
              <a:spcAft>
                <a:spcPts val="0"/>
              </a:spcAft>
              <a:buFont typeface="Monotype Sorts" pitchFamily="2" charset="2"/>
              <a:buNone/>
              <a:defRPr/>
            </a:pPr>
            <a:r>
              <a:rPr lang="en-US" sz="2000" dirty="0">
                <a:latin typeface="Courier New" pitchFamily="49" charset="0"/>
                <a:ea typeface="+mn-ea"/>
                <a:cs typeface="+mn-cs"/>
              </a:rPr>
              <a:t>    .....O...................... </a:t>
            </a:r>
            <a:r>
              <a:rPr lang="en-US" sz="2000" dirty="0">
                <a:ea typeface="+mn-ea"/>
                <a:cs typeface="+mn-cs"/>
              </a:rPr>
              <a:t>(</a:t>
            </a:r>
            <a:r>
              <a:rPr lang="en-US" sz="2000" dirty="0">
                <a:latin typeface="Courier New" pitchFamily="49" charset="0"/>
                <a:ea typeface="+mn-ea"/>
                <a:cs typeface="+mn-cs"/>
              </a:rPr>
              <a:t>O</a:t>
            </a:r>
            <a:r>
              <a:rPr lang="en-US" sz="2000" dirty="0">
                <a:ea typeface="+mn-ea"/>
                <a:cs typeface="+mn-cs"/>
              </a:rPr>
              <a:t> occurs once in pattern)</a:t>
            </a:r>
            <a:br>
              <a:rPr lang="en-US" sz="2000" dirty="0">
                <a:ea typeface="+mn-ea"/>
                <a:cs typeface="+mn-cs"/>
              </a:rPr>
            </a:br>
            <a:r>
              <a:rPr lang="en-US" sz="2000" dirty="0">
                <a:latin typeface="Courier New" pitchFamily="49" charset="0"/>
                <a:ea typeface="+mn-ea"/>
                <a:cs typeface="+mn-cs"/>
              </a:rPr>
              <a:t>  BAOBAB</a:t>
            </a:r>
          </a:p>
          <a:p>
            <a:pPr eaLnBrk="1" fontAlgn="auto" hangingPunct="1">
              <a:lnSpc>
                <a:spcPct val="90000"/>
              </a:lnSpc>
              <a:spcAft>
                <a:spcPts val="0"/>
              </a:spcAft>
              <a:buFont typeface="Monotype Sorts" pitchFamily="2" charset="2"/>
              <a:buNone/>
              <a:defRPr/>
            </a:pPr>
            <a:r>
              <a:rPr lang="en-US" sz="2000" dirty="0">
                <a:latin typeface="Courier New" pitchFamily="49" charset="0"/>
                <a:ea typeface="+mn-ea"/>
                <a:cs typeface="+mn-cs"/>
              </a:rPr>
              <a:t>    .....A...................... </a:t>
            </a:r>
            <a:r>
              <a:rPr lang="en-US" sz="2000" dirty="0">
                <a:ea typeface="+mn-ea"/>
                <a:cs typeface="+mn-cs"/>
              </a:rPr>
              <a:t>(</a:t>
            </a:r>
            <a:r>
              <a:rPr lang="en-US" sz="2000" dirty="0">
                <a:latin typeface="Courier New" pitchFamily="49" charset="0"/>
                <a:ea typeface="+mn-ea"/>
                <a:cs typeface="+mn-cs"/>
              </a:rPr>
              <a:t>A</a:t>
            </a:r>
            <a:r>
              <a:rPr lang="en-US" sz="2000" dirty="0">
                <a:ea typeface="+mn-ea"/>
                <a:cs typeface="+mn-cs"/>
              </a:rPr>
              <a:t> occurs twice in pattern)</a:t>
            </a:r>
            <a:endParaRPr lang="en-US" sz="2000" dirty="0">
              <a:latin typeface="Courier New" pitchFamily="49" charset="0"/>
              <a:ea typeface="+mn-ea"/>
              <a:cs typeface="+mn-cs"/>
            </a:endParaRPr>
          </a:p>
          <a:p>
            <a:pPr eaLnBrk="1" fontAlgn="auto" hangingPunct="1">
              <a:lnSpc>
                <a:spcPct val="90000"/>
              </a:lnSpc>
              <a:spcAft>
                <a:spcPts val="0"/>
              </a:spcAft>
              <a:buFont typeface="Monotype Sorts" pitchFamily="2" charset="2"/>
              <a:buNone/>
              <a:defRPr/>
            </a:pPr>
            <a:r>
              <a:rPr lang="en-US" sz="2000" dirty="0">
                <a:latin typeface="Courier New" pitchFamily="49" charset="0"/>
                <a:ea typeface="+mn-ea"/>
                <a:cs typeface="+mn-cs"/>
              </a:rPr>
              <a:t>    BAOBAB</a:t>
            </a:r>
            <a:br>
              <a:rPr lang="en-US" sz="2000" dirty="0">
                <a:latin typeface="Courier New" pitchFamily="49" charset="0"/>
                <a:ea typeface="+mn-ea"/>
                <a:cs typeface="+mn-cs"/>
              </a:rPr>
            </a:br>
            <a:endParaRPr lang="en-US" sz="2000" dirty="0">
              <a:ea typeface="+mn-ea"/>
              <a:cs typeface="+mn-cs"/>
            </a:endParaRPr>
          </a:p>
          <a:p>
            <a:pPr eaLnBrk="1" fontAlgn="auto" hangingPunct="1">
              <a:lnSpc>
                <a:spcPct val="90000"/>
              </a:lnSpc>
              <a:spcAft>
                <a:spcPts val="0"/>
              </a:spcAft>
              <a:buFont typeface="Arial" pitchFamily="34" charset="0"/>
              <a:buChar char="•"/>
              <a:defRPr/>
            </a:pPr>
            <a:r>
              <a:rPr lang="en-US" dirty="0">
                <a:ea typeface="+mn-ea"/>
                <a:cs typeface="+mn-cs"/>
              </a:rPr>
              <a:t>The rightmost characters do match</a:t>
            </a:r>
          </a:p>
          <a:p>
            <a:pPr eaLnBrk="1" fontAlgn="auto" hangingPunct="1">
              <a:lnSpc>
                <a:spcPct val="90000"/>
              </a:lnSpc>
              <a:spcAft>
                <a:spcPts val="0"/>
              </a:spcAft>
              <a:buFont typeface="Monotype Sorts" pitchFamily="2" charset="2"/>
              <a:buNone/>
              <a:defRPr/>
            </a:pPr>
            <a:r>
              <a:rPr lang="en-US" sz="2000" dirty="0">
                <a:latin typeface="Courier New" pitchFamily="49" charset="0"/>
                <a:ea typeface="+mn-ea"/>
                <a:cs typeface="+mn-cs"/>
              </a:rPr>
              <a:t>    .....B......................                    </a:t>
            </a:r>
          </a:p>
          <a:p>
            <a:pPr eaLnBrk="1" fontAlgn="auto" hangingPunct="1">
              <a:lnSpc>
                <a:spcPct val="90000"/>
              </a:lnSpc>
              <a:spcAft>
                <a:spcPts val="0"/>
              </a:spcAft>
              <a:buFont typeface="Monotype Sorts" pitchFamily="2" charset="2"/>
              <a:buNone/>
              <a:defRPr/>
            </a:pPr>
            <a:r>
              <a:rPr lang="en-US" sz="2000" dirty="0">
                <a:latin typeface="Courier New" pitchFamily="49" charset="0"/>
                <a:ea typeface="+mn-ea"/>
                <a:cs typeface="+mn-cs"/>
              </a:rPr>
              <a:t>    BAOBAB</a:t>
            </a:r>
            <a:r>
              <a:rPr lang="en-US" sz="2000" dirty="0">
                <a:ea typeface="+mn-ea"/>
                <a:cs typeface="+mn-cs"/>
              </a:rPr>
              <a:t> </a:t>
            </a:r>
            <a:endParaRPr lang="en-US" sz="2000" i="1" dirty="0">
              <a:ea typeface="+mn-ea"/>
              <a:cs typeface="+mn-cs"/>
            </a:endParaRPr>
          </a:p>
        </p:txBody>
      </p:sp>
      <p:sp>
        <p:nvSpPr>
          <p:cNvPr id="4" name="TextBox 3"/>
          <p:cNvSpPr txBox="1"/>
          <p:nvPr/>
        </p:nvSpPr>
        <p:spPr bwMode="auto">
          <a:xfrm>
            <a:off x="6372200" y="6597352"/>
            <a:ext cx="1428596"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a:t>
            </a:r>
            <a:r>
              <a:rPr lang="en-US" sz="800" dirty="0" err="1"/>
              <a:t>Horspool’s</a:t>
            </a:r>
            <a:r>
              <a:rPr lang="en-US" sz="800" dirty="0"/>
              <a:t> Algorithm</a:t>
            </a:r>
          </a:p>
        </p:txBody>
      </p:sp>
    </p:spTree>
  </p:cSld>
  <p:clrMapOvr>
    <a:masterClrMapping/>
  </p:clrMapOvr>
</p:sld>
</file>

<file path=ppt/theme/theme1.xml><?xml version="1.0" encoding="utf-8"?>
<a:theme xmlns:a="http://schemas.openxmlformats.org/drawingml/2006/main" name="1_bevpre~1">
  <a:themeElements>
    <a:clrScheme name="Custom 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BF2425"/>
      </a:hlink>
      <a:folHlink>
        <a:srgbClr val="BF24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vert="horz" wrap="square" lIns="91440" tIns="0" rIns="91440" bIns="36000" numCol="1" rtlCol="0" anchor="t" anchorCtr="0" compatLnSpc="1">
        <a:prstTxWarp prst="textNoShape">
          <a:avLst/>
        </a:prstTxWarp>
        <a:spAutoFit/>
      </a:bodyPr>
      <a:lstStyle>
        <a:defPPr>
          <a:buFont typeface="Wingdings" charset="0"/>
          <a:buNone/>
          <a:defRPr sz="2400" kern="0" dirty="0">
            <a:latin typeface="Arial" pitchFamily="34" charset="0"/>
            <a:cs typeface="Arial" pitchFamily="34" charset="0"/>
          </a:defRPr>
        </a:defPPr>
      </a:lstStyle>
    </a:txDef>
  </a:objectDefaults>
  <a:extraClrSchemeLst>
    <a:extraClrScheme>
      <a:clrScheme name="bevp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evp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evp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evp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evp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evp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evp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evpre~1 8">
        <a:dk1>
          <a:srgbClr val="000000"/>
        </a:dk1>
        <a:lt1>
          <a:srgbClr val="FFFFFF"/>
        </a:lt1>
        <a:dk2>
          <a:srgbClr val="000000"/>
        </a:dk2>
        <a:lt2>
          <a:srgbClr val="B2B2B2"/>
        </a:lt2>
        <a:accent1>
          <a:srgbClr val="00CCFF"/>
        </a:accent1>
        <a:accent2>
          <a:srgbClr val="FF0066"/>
        </a:accent2>
        <a:accent3>
          <a:srgbClr val="FFFFFF"/>
        </a:accent3>
        <a:accent4>
          <a:srgbClr val="000000"/>
        </a:accent4>
        <a:accent5>
          <a:srgbClr val="AAE2FF"/>
        </a:accent5>
        <a:accent6>
          <a:srgbClr val="E7005C"/>
        </a:accent6>
        <a:hlink>
          <a:srgbClr val="FFFFFF"/>
        </a:hlink>
        <a:folHlink>
          <a:srgbClr val="00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WWTF_unit2_1</Template>
  <TotalTime>22486</TotalTime>
  <Words>5085</Words>
  <Application>Microsoft Office PowerPoint</Application>
  <PresentationFormat>On-screen Show (4:3)</PresentationFormat>
  <Paragraphs>527</Paragraphs>
  <Slides>28</Slides>
  <Notes>28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2" baseType="lpstr">
      <vt:lpstr>Abadi MT Condensed Extra Bold</vt:lpstr>
      <vt:lpstr>Aptos</vt:lpstr>
      <vt:lpstr>Arial</vt:lpstr>
      <vt:lpstr>Calibri</vt:lpstr>
      <vt:lpstr>Consolas</vt:lpstr>
      <vt:lpstr>Courier New</vt:lpstr>
      <vt:lpstr>Monotype Sorts</vt:lpstr>
      <vt:lpstr>Symbol</vt:lpstr>
      <vt:lpstr>Times New Roman</vt:lpstr>
      <vt:lpstr>Trebuchet MS</vt:lpstr>
      <vt:lpstr>Verdana</vt:lpstr>
      <vt:lpstr>Wingdings</vt:lpstr>
      <vt:lpstr>1_bevpre~1</vt:lpstr>
      <vt:lpstr>VISIO</vt:lpstr>
      <vt:lpstr>PowerPoint Presentation</vt:lpstr>
      <vt:lpstr>MODULE 11: STRING ALGORITHMS</vt:lpstr>
      <vt:lpstr>Revise previous module</vt:lpstr>
      <vt:lpstr>Learning outcomes</vt:lpstr>
      <vt:lpstr>Module Topics</vt:lpstr>
      <vt:lpstr>String searching by brute force</vt:lpstr>
      <vt:lpstr>String searching by preprocessing</vt:lpstr>
      <vt:lpstr>Horspool’s Algorithm</vt:lpstr>
      <vt:lpstr>How far to shift?</vt:lpstr>
      <vt:lpstr>Shift table</vt:lpstr>
      <vt:lpstr>PowerPoint Presentation</vt:lpstr>
      <vt:lpstr>Example of Horspool’s alg.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end</vt:lpstr>
      <vt:lpstr>Operation: Insert</vt:lpstr>
      <vt:lpstr>Insert</vt:lpstr>
      <vt:lpstr>Example</vt:lpstr>
      <vt:lpstr>Example</vt:lpstr>
      <vt:lpstr>Operation: Delete</vt:lpstr>
      <vt:lpstr>Drawback of Trie</vt:lpstr>
      <vt:lpstr>Compressed Trie (Radix Tree)</vt:lpstr>
      <vt:lpstr>Summary</vt:lpstr>
    </vt:vector>
  </TitlesOfParts>
  <Company>Griffith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Wastewater Treatment Fundamentals</dc:title>
  <dc:creator>Qin Li</dc:creator>
  <cp:lastModifiedBy>Nguyen Duc Anh 20225468</cp:lastModifiedBy>
  <cp:revision>317</cp:revision>
  <cp:lastPrinted>2020-05-13T22:01:43Z</cp:lastPrinted>
  <dcterms:created xsi:type="dcterms:W3CDTF">2012-02-27T07:26:44Z</dcterms:created>
  <dcterms:modified xsi:type="dcterms:W3CDTF">2025-04-07T01:51:38Z</dcterms:modified>
</cp:coreProperties>
</file>