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8"/>
  </p:notesMasterIdLst>
  <p:handoutMasterIdLst>
    <p:handoutMasterId r:id="rId59"/>
  </p:handoutMasterIdLst>
  <p:sldIdLst>
    <p:sldId id="613" r:id="rId2"/>
    <p:sldId id="458" r:id="rId3"/>
    <p:sldId id="610" r:id="rId4"/>
    <p:sldId id="322" r:id="rId5"/>
    <p:sldId id="609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65" r:id="rId28"/>
    <p:sldId id="566" r:id="rId29"/>
    <p:sldId id="568" r:id="rId30"/>
    <p:sldId id="608" r:id="rId31"/>
    <p:sldId id="569" r:id="rId32"/>
    <p:sldId id="570" r:id="rId33"/>
    <p:sldId id="571" r:id="rId34"/>
    <p:sldId id="572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590" r:id="rId48"/>
    <p:sldId id="591" r:id="rId49"/>
    <p:sldId id="592" r:id="rId50"/>
    <p:sldId id="593" r:id="rId51"/>
    <p:sldId id="594" r:id="rId52"/>
    <p:sldId id="595" r:id="rId53"/>
    <p:sldId id="597" r:id="rId54"/>
    <p:sldId id="598" r:id="rId55"/>
    <p:sldId id="599" r:id="rId56"/>
    <p:sldId id="556" r:id="rId5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99CCFF"/>
    <a:srgbClr val="CCECFF"/>
    <a:srgbClr val="66CCFF"/>
    <a:srgbClr val="FFFBF0"/>
    <a:srgbClr val="0000FF"/>
    <a:srgbClr val="29BAFF"/>
    <a:srgbClr val="BF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16559-6062-45D1-A67C-AE5F62AED731}" v="1" dt="2025-03-18T08:37:20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 autoAdjust="0"/>
    <p:restoredTop sz="68470" autoAdjust="0"/>
  </p:normalViewPr>
  <p:slideViewPr>
    <p:cSldViewPr>
      <p:cViewPr varScale="1">
        <p:scale>
          <a:sx n="69" d="100"/>
          <a:sy n="69" d="100"/>
        </p:scale>
        <p:origin x="11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12336"/>
    </p:cViewPr>
  </p:sorterViewPr>
  <p:notesViewPr>
    <p:cSldViewPr>
      <p:cViewPr varScale="1">
        <p:scale>
          <a:sx n="85" d="100"/>
          <a:sy n="85" d="100"/>
        </p:scale>
        <p:origin x="3168" y="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Anh 20225468" userId="21c7bed5-23d5-4149-beba-d899de50f15b" providerId="ADAL" clId="{C4A16559-6062-45D1-A67C-AE5F62AED731}"/>
    <pc:docChg chg="addSld delSld modSld">
      <pc:chgData name="Nguyen Duc Anh 20225468" userId="21c7bed5-23d5-4149-beba-d899de50f15b" providerId="ADAL" clId="{C4A16559-6062-45D1-A67C-AE5F62AED731}" dt="2025-03-18T08:37:22.317" v="1" actId="47"/>
      <pc:docMkLst>
        <pc:docMk/>
      </pc:docMkLst>
      <pc:sldChg chg="del">
        <pc:chgData name="Nguyen Duc Anh 20225468" userId="21c7bed5-23d5-4149-beba-d899de50f15b" providerId="ADAL" clId="{C4A16559-6062-45D1-A67C-AE5F62AED731}" dt="2025-03-18T08:37:22.317" v="1" actId="47"/>
        <pc:sldMkLst>
          <pc:docMk/>
          <pc:sldMk cId="2701483412" sldId="612"/>
        </pc:sldMkLst>
      </pc:sldChg>
      <pc:sldChg chg="add">
        <pc:chgData name="Nguyen Duc Anh 20225468" userId="21c7bed5-23d5-4149-beba-d899de50f15b" providerId="ADAL" clId="{C4A16559-6062-45D1-A67C-AE5F62AED731}" dt="2025-03-18T08:37:20.540" v="0"/>
        <pc:sldMkLst>
          <pc:docMk/>
          <pc:sldMk cId="3403956229" sldId="613"/>
        </pc:sldMkLst>
      </pc:sldChg>
    </pc:docChg>
  </pc:docChgLst>
  <pc:docChgLst>
    <pc:chgData name="Nguyen Duc Anh 20225468" userId="21c7bed5-23d5-4149-beba-d899de50f15b" providerId="ADAL" clId="{B9DE580F-0804-46E8-BF8F-D1A705A7C3F7}"/>
    <pc:docChg chg="undo custSel addSld modSld sldOrd modMainMaster">
      <pc:chgData name="Nguyen Duc Anh 20225468" userId="21c7bed5-23d5-4149-beba-d899de50f15b" providerId="ADAL" clId="{B9DE580F-0804-46E8-BF8F-D1A705A7C3F7}" dt="2025-03-01T15:04:57.209" v="71" actId="20577"/>
      <pc:docMkLst>
        <pc:docMk/>
      </pc:docMkLst>
      <pc:sldChg chg="modSp mod">
        <pc:chgData name="Nguyen Duc Anh 20225468" userId="21c7bed5-23d5-4149-beba-d899de50f15b" providerId="ADAL" clId="{B9DE580F-0804-46E8-BF8F-D1A705A7C3F7}" dt="2025-03-01T14:16:32.288" v="0" actId="207"/>
        <pc:sldMkLst>
          <pc:docMk/>
          <pc:sldMk cId="2862904568" sldId="322"/>
        </pc:sldMkLst>
        <pc:spChg chg="mod">
          <ac:chgData name="Nguyen Duc Anh 20225468" userId="21c7bed5-23d5-4149-beba-d899de50f15b" providerId="ADAL" clId="{B9DE580F-0804-46E8-BF8F-D1A705A7C3F7}" dt="2025-03-01T14:16:32.288" v="0" actId="207"/>
          <ac:spMkLst>
            <pc:docMk/>
            <pc:sldMk cId="2862904568" sldId="322"/>
            <ac:spMk id="18434" creationId="{00000000-0000-0000-0000-000000000000}"/>
          </ac:spMkLst>
        </pc:spChg>
      </pc:sldChg>
      <pc:sldChg chg="modSp mod">
        <pc:chgData name="Nguyen Duc Anh 20225468" userId="21c7bed5-23d5-4149-beba-d899de50f15b" providerId="ADAL" clId="{B9DE580F-0804-46E8-BF8F-D1A705A7C3F7}" dt="2025-03-01T14:16:47.300" v="11" actId="20577"/>
        <pc:sldMkLst>
          <pc:docMk/>
          <pc:sldMk cId="2988387188" sldId="458"/>
        </pc:sldMkLst>
        <pc:spChg chg="mod">
          <ac:chgData name="Nguyen Duc Anh 20225468" userId="21c7bed5-23d5-4149-beba-d899de50f15b" providerId="ADAL" clId="{B9DE580F-0804-46E8-BF8F-D1A705A7C3F7}" dt="2025-03-01T14:16:47.300" v="11" actId="20577"/>
          <ac:spMkLst>
            <pc:docMk/>
            <pc:sldMk cId="2988387188" sldId="458"/>
            <ac:spMk id="7" creationId="{00000000-0000-0000-0000-000000000000}"/>
          </ac:spMkLst>
        </pc:spChg>
      </pc:sldChg>
      <pc:sldChg chg="modSp add mod ord modNotesTx">
        <pc:chgData name="Nguyen Duc Anh 20225468" userId="21c7bed5-23d5-4149-beba-d899de50f15b" providerId="ADAL" clId="{B9DE580F-0804-46E8-BF8F-D1A705A7C3F7}" dt="2025-03-01T15:00:34.546" v="69" actId="20577"/>
        <pc:sldMkLst>
          <pc:docMk/>
          <pc:sldMk cId="3726307977" sldId="494"/>
        </pc:sldMkLst>
      </pc:sldChg>
      <pc:sldChg chg="modSp add mod ord modAnim modNotesTx">
        <pc:chgData name="Nguyen Duc Anh 20225468" userId="21c7bed5-23d5-4149-beba-d899de50f15b" providerId="ADAL" clId="{B9DE580F-0804-46E8-BF8F-D1A705A7C3F7}" dt="2025-03-01T15:04:57.209" v="71" actId="20577"/>
        <pc:sldMkLst>
          <pc:docMk/>
          <pc:sldMk cId="1383028378" sldId="610"/>
        </pc:sldMkLst>
        <pc:spChg chg="mod">
          <ac:chgData name="Nguyen Duc Anh 20225468" userId="21c7bed5-23d5-4149-beba-d899de50f15b" providerId="ADAL" clId="{B9DE580F-0804-46E8-BF8F-D1A705A7C3F7}" dt="2025-03-01T14:41:39.031" v="54" actId="20577"/>
          <ac:spMkLst>
            <pc:docMk/>
            <pc:sldMk cId="1383028378" sldId="610"/>
            <ac:spMk id="18434" creationId="{B8E7A0C5-D214-795C-EC04-02CD33AA0951}"/>
          </ac:spMkLst>
        </pc:spChg>
        <pc:spChg chg="mod">
          <ac:chgData name="Nguyen Duc Anh 20225468" userId="21c7bed5-23d5-4149-beba-d899de50f15b" providerId="ADAL" clId="{B9DE580F-0804-46E8-BF8F-D1A705A7C3F7}" dt="2025-03-01T14:59:32.720" v="68" actId="1076"/>
          <ac:spMkLst>
            <pc:docMk/>
            <pc:sldMk cId="1383028378" sldId="610"/>
            <ac:spMk id="18435" creationId="{A13F1528-B6AE-40D6-E6B1-59B44DFF83F7}"/>
          </ac:spMkLst>
        </pc:spChg>
      </pc:sldChg>
      <pc:sldMasterChg chg="modSp mod">
        <pc:chgData name="Nguyen Duc Anh 20225468" userId="21c7bed5-23d5-4149-beba-d899de50f15b" providerId="ADAL" clId="{B9DE580F-0804-46E8-BF8F-D1A705A7C3F7}" dt="2025-03-01T14:35:23.512" v="29" actId="20577"/>
        <pc:sldMasterMkLst>
          <pc:docMk/>
          <pc:sldMasterMk cId="209646279" sldId="2147483673"/>
        </pc:sldMasterMkLst>
        <pc:spChg chg="mod">
          <ac:chgData name="Nguyen Duc Anh 20225468" userId="21c7bed5-23d5-4149-beba-d899de50f15b" providerId="ADAL" clId="{B9DE580F-0804-46E8-BF8F-D1A705A7C3F7}" dt="2025-03-01T14:35:23.512" v="29" actId="20577"/>
          <ac:spMkLst>
            <pc:docMk/>
            <pc:sldMasterMk cId="209646279" sldId="2147483673"/>
            <ac:spMk id="7" creationId="{00000000-0000-0000-0000-000000000000}"/>
          </ac:spMkLst>
        </pc:spChg>
      </pc:sldMasterChg>
    </pc:docChg>
  </pc:docChgLst>
  <pc:docChgLst>
    <pc:chgData name="Nguyen Duc Anh 20225468" userId="21c7bed5-23d5-4149-beba-d899de50f15b" providerId="ADAL" clId="{A1E6B1C2-CEEB-4E96-98E7-9C6C74BC1736}"/>
    <pc:docChg chg="undo redo custSel addSld delSld modSld sldOrd">
      <pc:chgData name="Nguyen Duc Anh 20225468" userId="21c7bed5-23d5-4149-beba-d899de50f15b" providerId="ADAL" clId="{A1E6B1C2-CEEB-4E96-98E7-9C6C74BC1736}" dt="2025-03-09T15:15:58.062" v="1495" actId="47"/>
      <pc:docMkLst>
        <pc:docMk/>
      </pc:docMkLst>
      <pc:sldChg chg="modNotesTx">
        <pc:chgData name="Nguyen Duc Anh 20225468" userId="21c7bed5-23d5-4149-beba-d899de50f15b" providerId="ADAL" clId="{A1E6B1C2-CEEB-4E96-98E7-9C6C74BC1736}" dt="2025-03-01T17:08:42.373" v="0"/>
        <pc:sldMkLst>
          <pc:docMk/>
          <pc:sldMk cId="2862904568" sldId="322"/>
        </pc:sldMkLst>
      </pc:sldChg>
      <pc:sldChg chg="modNotesTx">
        <pc:chgData name="Nguyen Duc Anh 20225468" userId="21c7bed5-23d5-4149-beba-d899de50f15b" providerId="ADAL" clId="{A1E6B1C2-CEEB-4E96-98E7-9C6C74BC1736}" dt="2025-03-02T11:11:23.315" v="193"/>
        <pc:sldMkLst>
          <pc:docMk/>
          <pc:sldMk cId="2988387188" sldId="458"/>
        </pc:sldMkLst>
      </pc:sldChg>
      <pc:sldChg chg="modSp add del mod modNotesTx">
        <pc:chgData name="Nguyen Duc Anh 20225468" userId="21c7bed5-23d5-4149-beba-d899de50f15b" providerId="ADAL" clId="{A1E6B1C2-CEEB-4E96-98E7-9C6C74BC1736}" dt="2025-03-09T15:15:58.062" v="1495" actId="47"/>
        <pc:sldMkLst>
          <pc:docMk/>
          <pc:sldMk cId="3726307977" sldId="494"/>
        </pc:sldMkLst>
      </pc:sldChg>
      <pc:sldChg chg="modNotesTx">
        <pc:chgData name="Nguyen Duc Anh 20225468" userId="21c7bed5-23d5-4149-beba-d899de50f15b" providerId="ADAL" clId="{A1E6B1C2-CEEB-4E96-98E7-9C6C74BC1736}" dt="2025-03-02T02:45:09.903" v="5"/>
        <pc:sldMkLst>
          <pc:docMk/>
          <pc:sldMk cId="1768478215" sldId="533"/>
        </pc:sldMkLst>
      </pc:sldChg>
      <pc:sldChg chg="modNotesTx">
        <pc:chgData name="Nguyen Duc Anh 20225468" userId="21c7bed5-23d5-4149-beba-d899de50f15b" providerId="ADAL" clId="{A1E6B1C2-CEEB-4E96-98E7-9C6C74BC1736}" dt="2025-03-02T02:45:58.534" v="6"/>
        <pc:sldMkLst>
          <pc:docMk/>
          <pc:sldMk cId="1699485376" sldId="534"/>
        </pc:sldMkLst>
      </pc:sldChg>
      <pc:sldChg chg="modNotesTx">
        <pc:chgData name="Nguyen Duc Anh 20225468" userId="21c7bed5-23d5-4149-beba-d899de50f15b" providerId="ADAL" clId="{A1E6B1C2-CEEB-4E96-98E7-9C6C74BC1736}" dt="2025-03-02T02:47:31.216" v="7"/>
        <pc:sldMkLst>
          <pc:docMk/>
          <pc:sldMk cId="4215615644" sldId="535"/>
        </pc:sldMkLst>
      </pc:sldChg>
      <pc:sldChg chg="modNotesTx">
        <pc:chgData name="Nguyen Duc Anh 20225468" userId="21c7bed5-23d5-4149-beba-d899de50f15b" providerId="ADAL" clId="{A1E6B1C2-CEEB-4E96-98E7-9C6C74BC1736}" dt="2025-03-02T02:48:00.177" v="9" actId="15"/>
        <pc:sldMkLst>
          <pc:docMk/>
          <pc:sldMk cId="2407661319" sldId="536"/>
        </pc:sldMkLst>
      </pc:sldChg>
      <pc:sldChg chg="modNotesTx">
        <pc:chgData name="Nguyen Duc Anh 20225468" userId="21c7bed5-23d5-4149-beba-d899de50f15b" providerId="ADAL" clId="{A1E6B1C2-CEEB-4E96-98E7-9C6C74BC1736}" dt="2025-03-02T02:48:24.546" v="12" actId="15"/>
        <pc:sldMkLst>
          <pc:docMk/>
          <pc:sldMk cId="1829416663" sldId="537"/>
        </pc:sldMkLst>
      </pc:sldChg>
      <pc:sldChg chg="modNotesTx">
        <pc:chgData name="Nguyen Duc Anh 20225468" userId="21c7bed5-23d5-4149-beba-d899de50f15b" providerId="ADAL" clId="{A1E6B1C2-CEEB-4E96-98E7-9C6C74BC1736}" dt="2025-03-02T02:48:58.886" v="15" actId="20577"/>
        <pc:sldMkLst>
          <pc:docMk/>
          <pc:sldMk cId="910585173" sldId="538"/>
        </pc:sldMkLst>
      </pc:sldChg>
      <pc:sldChg chg="modNotesTx">
        <pc:chgData name="Nguyen Duc Anh 20225468" userId="21c7bed5-23d5-4149-beba-d899de50f15b" providerId="ADAL" clId="{A1E6B1C2-CEEB-4E96-98E7-9C6C74BC1736}" dt="2025-03-02T03:07:09.021" v="20" actId="20577"/>
        <pc:sldMkLst>
          <pc:docMk/>
          <pc:sldMk cId="2234801484" sldId="539"/>
        </pc:sldMkLst>
      </pc:sldChg>
      <pc:sldChg chg="modNotesTx">
        <pc:chgData name="Nguyen Duc Anh 20225468" userId="21c7bed5-23d5-4149-beba-d899de50f15b" providerId="ADAL" clId="{A1E6B1C2-CEEB-4E96-98E7-9C6C74BC1736}" dt="2025-03-02T03:24:19.852" v="22" actId="20577"/>
        <pc:sldMkLst>
          <pc:docMk/>
          <pc:sldMk cId="3090646851" sldId="540"/>
        </pc:sldMkLst>
      </pc:sldChg>
      <pc:sldChg chg="modNotesTx">
        <pc:chgData name="Nguyen Duc Anh 20225468" userId="21c7bed5-23d5-4149-beba-d899de50f15b" providerId="ADAL" clId="{A1E6B1C2-CEEB-4E96-98E7-9C6C74BC1736}" dt="2025-03-02T03:25:04.528" v="24" actId="15"/>
        <pc:sldMkLst>
          <pc:docMk/>
          <pc:sldMk cId="3626137459" sldId="541"/>
        </pc:sldMkLst>
      </pc:sldChg>
      <pc:sldChg chg="modNotesTx">
        <pc:chgData name="Nguyen Duc Anh 20225468" userId="21c7bed5-23d5-4149-beba-d899de50f15b" providerId="ADAL" clId="{A1E6B1C2-CEEB-4E96-98E7-9C6C74BC1736}" dt="2025-03-02T03:25:31.450" v="28" actId="15"/>
        <pc:sldMkLst>
          <pc:docMk/>
          <pc:sldMk cId="1035463851" sldId="542"/>
        </pc:sldMkLst>
      </pc:sldChg>
      <pc:sldChg chg="modNotesTx">
        <pc:chgData name="Nguyen Duc Anh 20225468" userId="21c7bed5-23d5-4149-beba-d899de50f15b" providerId="ADAL" clId="{A1E6B1C2-CEEB-4E96-98E7-9C6C74BC1736}" dt="2025-03-02T03:25:55.045" v="31" actId="20577"/>
        <pc:sldMkLst>
          <pc:docMk/>
          <pc:sldMk cId="2144480254" sldId="543"/>
        </pc:sldMkLst>
      </pc:sldChg>
      <pc:sldChg chg="modNotesTx">
        <pc:chgData name="Nguyen Duc Anh 20225468" userId="21c7bed5-23d5-4149-beba-d899de50f15b" providerId="ADAL" clId="{A1E6B1C2-CEEB-4E96-98E7-9C6C74BC1736}" dt="2025-03-02T03:37:12.077" v="33" actId="15"/>
        <pc:sldMkLst>
          <pc:docMk/>
          <pc:sldMk cId="977819740" sldId="544"/>
        </pc:sldMkLst>
      </pc:sldChg>
      <pc:sldChg chg="modNotesTx">
        <pc:chgData name="Nguyen Duc Anh 20225468" userId="21c7bed5-23d5-4149-beba-d899de50f15b" providerId="ADAL" clId="{A1E6B1C2-CEEB-4E96-98E7-9C6C74BC1736}" dt="2025-03-02T06:40:56.900" v="47"/>
        <pc:sldMkLst>
          <pc:docMk/>
          <pc:sldMk cId="1281607269" sldId="545"/>
        </pc:sldMkLst>
      </pc:sldChg>
      <pc:sldChg chg="modNotesTx">
        <pc:chgData name="Nguyen Duc Anh 20225468" userId="21c7bed5-23d5-4149-beba-d899de50f15b" providerId="ADAL" clId="{A1E6B1C2-CEEB-4E96-98E7-9C6C74BC1736}" dt="2025-03-02T06:41:53.903" v="51" actId="15"/>
        <pc:sldMkLst>
          <pc:docMk/>
          <pc:sldMk cId="924942863" sldId="546"/>
        </pc:sldMkLst>
      </pc:sldChg>
      <pc:sldChg chg="modNotesTx">
        <pc:chgData name="Nguyen Duc Anh 20225468" userId="21c7bed5-23d5-4149-beba-d899de50f15b" providerId="ADAL" clId="{A1E6B1C2-CEEB-4E96-98E7-9C6C74BC1736}" dt="2025-03-02T07:24:14.892" v="79" actId="20577"/>
        <pc:sldMkLst>
          <pc:docMk/>
          <pc:sldMk cId="3618281509" sldId="547"/>
        </pc:sldMkLst>
      </pc:sldChg>
      <pc:sldChg chg="modNotesTx">
        <pc:chgData name="Nguyen Duc Anh 20225468" userId="21c7bed5-23d5-4149-beba-d899de50f15b" providerId="ADAL" clId="{A1E6B1C2-CEEB-4E96-98E7-9C6C74BC1736}" dt="2025-03-02T07:24:59.843" v="81" actId="20577"/>
        <pc:sldMkLst>
          <pc:docMk/>
          <pc:sldMk cId="1522204859" sldId="548"/>
        </pc:sldMkLst>
      </pc:sldChg>
      <pc:sldChg chg="modNotesTx">
        <pc:chgData name="Nguyen Duc Anh 20225468" userId="21c7bed5-23d5-4149-beba-d899de50f15b" providerId="ADAL" clId="{A1E6B1C2-CEEB-4E96-98E7-9C6C74BC1736}" dt="2025-03-02T07:25:18.934" v="83" actId="15"/>
        <pc:sldMkLst>
          <pc:docMk/>
          <pc:sldMk cId="1638062006" sldId="549"/>
        </pc:sldMkLst>
      </pc:sldChg>
      <pc:sldChg chg="modNotesTx">
        <pc:chgData name="Nguyen Duc Anh 20225468" userId="21c7bed5-23d5-4149-beba-d899de50f15b" providerId="ADAL" clId="{A1E6B1C2-CEEB-4E96-98E7-9C6C74BC1736}" dt="2025-03-02T07:06:02.066" v="76" actId="12"/>
        <pc:sldMkLst>
          <pc:docMk/>
          <pc:sldMk cId="1478199733" sldId="550"/>
        </pc:sldMkLst>
      </pc:sldChg>
      <pc:sldChg chg="modNotesTx">
        <pc:chgData name="Nguyen Duc Anh 20225468" userId="21c7bed5-23d5-4149-beba-d899de50f15b" providerId="ADAL" clId="{A1E6B1C2-CEEB-4E96-98E7-9C6C74BC1736}" dt="2025-03-02T07:25:57.249" v="85"/>
        <pc:sldMkLst>
          <pc:docMk/>
          <pc:sldMk cId="1431323361" sldId="551"/>
        </pc:sldMkLst>
      </pc:sldChg>
      <pc:sldChg chg="modNotesTx">
        <pc:chgData name="Nguyen Duc Anh 20225468" userId="21c7bed5-23d5-4149-beba-d899de50f15b" providerId="ADAL" clId="{A1E6B1C2-CEEB-4E96-98E7-9C6C74BC1736}" dt="2025-03-02T07:27:33.022" v="88" actId="15"/>
        <pc:sldMkLst>
          <pc:docMk/>
          <pc:sldMk cId="365516142" sldId="552"/>
        </pc:sldMkLst>
      </pc:sldChg>
      <pc:sldChg chg="modNotesTx">
        <pc:chgData name="Nguyen Duc Anh 20225468" userId="21c7bed5-23d5-4149-beba-d899de50f15b" providerId="ADAL" clId="{A1E6B1C2-CEEB-4E96-98E7-9C6C74BC1736}" dt="2025-03-02T07:31:43.158" v="91" actId="15"/>
        <pc:sldMkLst>
          <pc:docMk/>
          <pc:sldMk cId="1277194636" sldId="553"/>
        </pc:sldMkLst>
      </pc:sldChg>
      <pc:sldChg chg="modSp add mod modAnim modNotesTx">
        <pc:chgData name="Nguyen Duc Anh 20225468" userId="21c7bed5-23d5-4149-beba-d899de50f15b" providerId="ADAL" clId="{A1E6B1C2-CEEB-4E96-98E7-9C6C74BC1736}" dt="2025-03-02T11:09:23.841" v="191" actId="20577"/>
        <pc:sldMkLst>
          <pc:docMk/>
          <pc:sldMk cId="3813804970" sldId="556"/>
        </pc:sldMkLst>
        <pc:spChg chg="mod">
          <ac:chgData name="Nguyen Duc Anh 20225468" userId="21c7bed5-23d5-4149-beba-d899de50f15b" providerId="ADAL" clId="{A1E6B1C2-CEEB-4E96-98E7-9C6C74BC1736}" dt="2025-03-02T11:08:37.043" v="179" actId="1076"/>
          <ac:spMkLst>
            <pc:docMk/>
            <pc:sldMk cId="3813804970" sldId="556"/>
            <ac:spMk id="18435" creationId="{B1728A14-1E9A-596A-A9A5-4ACDB53749C5}"/>
          </ac:spMkLst>
        </pc:spChg>
      </pc:sldChg>
      <pc:sldChg chg="modNotesTx">
        <pc:chgData name="Nguyen Duc Anh 20225468" userId="21c7bed5-23d5-4149-beba-d899de50f15b" providerId="ADAL" clId="{A1E6B1C2-CEEB-4E96-98E7-9C6C74BC1736}" dt="2025-03-02T07:32:20.822" v="93" actId="15"/>
        <pc:sldMkLst>
          <pc:docMk/>
          <pc:sldMk cId="0" sldId="565"/>
        </pc:sldMkLst>
      </pc:sldChg>
      <pc:sldChg chg="modNotesTx">
        <pc:chgData name="Nguyen Duc Anh 20225468" userId="21c7bed5-23d5-4149-beba-d899de50f15b" providerId="ADAL" clId="{A1E6B1C2-CEEB-4E96-98E7-9C6C74BC1736}" dt="2025-03-02T07:32:35.395" v="95" actId="15"/>
        <pc:sldMkLst>
          <pc:docMk/>
          <pc:sldMk cId="0" sldId="566"/>
        </pc:sldMkLst>
      </pc:sldChg>
      <pc:sldChg chg="modNotesTx">
        <pc:chgData name="Nguyen Duc Anh 20225468" userId="21c7bed5-23d5-4149-beba-d899de50f15b" providerId="ADAL" clId="{A1E6B1C2-CEEB-4E96-98E7-9C6C74BC1736}" dt="2025-03-02T07:32:50.780" v="97" actId="15"/>
        <pc:sldMkLst>
          <pc:docMk/>
          <pc:sldMk cId="0" sldId="568"/>
        </pc:sldMkLst>
      </pc:sldChg>
      <pc:sldChg chg="modNotesTx">
        <pc:chgData name="Nguyen Duc Anh 20225468" userId="21c7bed5-23d5-4149-beba-d899de50f15b" providerId="ADAL" clId="{A1E6B1C2-CEEB-4E96-98E7-9C6C74BC1736}" dt="2025-03-02T07:33:40.636" v="102" actId="15"/>
        <pc:sldMkLst>
          <pc:docMk/>
          <pc:sldMk cId="0" sldId="569"/>
        </pc:sldMkLst>
      </pc:sldChg>
      <pc:sldChg chg="modNotesTx">
        <pc:chgData name="Nguyen Duc Anh 20225468" userId="21c7bed5-23d5-4149-beba-d899de50f15b" providerId="ADAL" clId="{A1E6B1C2-CEEB-4E96-98E7-9C6C74BC1736}" dt="2025-03-02T07:34:08.509" v="104" actId="15"/>
        <pc:sldMkLst>
          <pc:docMk/>
          <pc:sldMk cId="0" sldId="570"/>
        </pc:sldMkLst>
      </pc:sldChg>
      <pc:sldChg chg="modNotesTx">
        <pc:chgData name="Nguyen Duc Anh 20225468" userId="21c7bed5-23d5-4149-beba-d899de50f15b" providerId="ADAL" clId="{A1E6B1C2-CEEB-4E96-98E7-9C6C74BC1736}" dt="2025-03-02T07:44:24.504" v="107" actId="20577"/>
        <pc:sldMkLst>
          <pc:docMk/>
          <pc:sldMk cId="0" sldId="571"/>
        </pc:sldMkLst>
      </pc:sldChg>
      <pc:sldChg chg="modNotesTx">
        <pc:chgData name="Nguyen Duc Anh 20225468" userId="21c7bed5-23d5-4149-beba-d899de50f15b" providerId="ADAL" clId="{A1E6B1C2-CEEB-4E96-98E7-9C6C74BC1736}" dt="2025-03-02T07:45:19.098" v="108"/>
        <pc:sldMkLst>
          <pc:docMk/>
          <pc:sldMk cId="2807355340" sldId="578"/>
        </pc:sldMkLst>
      </pc:sldChg>
      <pc:sldChg chg="modNotesTx">
        <pc:chgData name="Nguyen Duc Anh 20225468" userId="21c7bed5-23d5-4149-beba-d899de50f15b" providerId="ADAL" clId="{A1E6B1C2-CEEB-4E96-98E7-9C6C74BC1736}" dt="2025-03-02T07:45:41.595" v="109"/>
        <pc:sldMkLst>
          <pc:docMk/>
          <pc:sldMk cId="3595281363" sldId="579"/>
        </pc:sldMkLst>
      </pc:sldChg>
      <pc:sldChg chg="modNotesTx">
        <pc:chgData name="Nguyen Duc Anh 20225468" userId="21c7bed5-23d5-4149-beba-d899de50f15b" providerId="ADAL" clId="{A1E6B1C2-CEEB-4E96-98E7-9C6C74BC1736}" dt="2025-03-02T07:46:11.734" v="110"/>
        <pc:sldMkLst>
          <pc:docMk/>
          <pc:sldMk cId="55995661" sldId="580"/>
        </pc:sldMkLst>
      </pc:sldChg>
      <pc:sldChg chg="modNotesTx">
        <pc:chgData name="Nguyen Duc Anh 20225468" userId="21c7bed5-23d5-4149-beba-d899de50f15b" providerId="ADAL" clId="{A1E6B1C2-CEEB-4E96-98E7-9C6C74BC1736}" dt="2025-03-02T07:46:36.043" v="111"/>
        <pc:sldMkLst>
          <pc:docMk/>
          <pc:sldMk cId="1706123229" sldId="581"/>
        </pc:sldMkLst>
      </pc:sldChg>
      <pc:sldChg chg="modNotesTx">
        <pc:chgData name="Nguyen Duc Anh 20225468" userId="21c7bed5-23d5-4149-beba-d899de50f15b" providerId="ADAL" clId="{A1E6B1C2-CEEB-4E96-98E7-9C6C74BC1736}" dt="2025-03-02T07:47:00.251" v="113" actId="15"/>
        <pc:sldMkLst>
          <pc:docMk/>
          <pc:sldMk cId="2769555301" sldId="582"/>
        </pc:sldMkLst>
      </pc:sldChg>
      <pc:sldChg chg="modNotesTx">
        <pc:chgData name="Nguyen Duc Anh 20225468" userId="21c7bed5-23d5-4149-beba-d899de50f15b" providerId="ADAL" clId="{A1E6B1C2-CEEB-4E96-98E7-9C6C74BC1736}" dt="2025-03-02T07:47:27.409" v="115" actId="15"/>
        <pc:sldMkLst>
          <pc:docMk/>
          <pc:sldMk cId="3356554571" sldId="583"/>
        </pc:sldMkLst>
      </pc:sldChg>
      <pc:sldChg chg="modNotesTx">
        <pc:chgData name="Nguyen Duc Anh 20225468" userId="21c7bed5-23d5-4149-beba-d899de50f15b" providerId="ADAL" clId="{A1E6B1C2-CEEB-4E96-98E7-9C6C74BC1736}" dt="2025-03-02T10:38:02.236" v="117"/>
        <pc:sldMkLst>
          <pc:docMk/>
          <pc:sldMk cId="3619283653" sldId="584"/>
        </pc:sldMkLst>
      </pc:sldChg>
      <pc:sldChg chg="modNotesTx">
        <pc:chgData name="Nguyen Duc Anh 20225468" userId="21c7bed5-23d5-4149-beba-d899de50f15b" providerId="ADAL" clId="{A1E6B1C2-CEEB-4E96-98E7-9C6C74BC1736}" dt="2025-03-02T10:38:32.299" v="118"/>
        <pc:sldMkLst>
          <pc:docMk/>
          <pc:sldMk cId="3823114893" sldId="585"/>
        </pc:sldMkLst>
      </pc:sldChg>
      <pc:sldChg chg="modNotesTx">
        <pc:chgData name="Nguyen Duc Anh 20225468" userId="21c7bed5-23d5-4149-beba-d899de50f15b" providerId="ADAL" clId="{A1E6B1C2-CEEB-4E96-98E7-9C6C74BC1736}" dt="2025-03-02T10:38:49.382" v="119"/>
        <pc:sldMkLst>
          <pc:docMk/>
          <pc:sldMk cId="1180661023" sldId="586"/>
        </pc:sldMkLst>
      </pc:sldChg>
      <pc:sldChg chg="modNotesTx">
        <pc:chgData name="Nguyen Duc Anh 20225468" userId="21c7bed5-23d5-4149-beba-d899de50f15b" providerId="ADAL" clId="{A1E6B1C2-CEEB-4E96-98E7-9C6C74BC1736}" dt="2025-03-02T10:39:53.776" v="124" actId="20577"/>
        <pc:sldMkLst>
          <pc:docMk/>
          <pc:sldMk cId="3810859924" sldId="587"/>
        </pc:sldMkLst>
      </pc:sldChg>
      <pc:sldChg chg="modNotesTx">
        <pc:chgData name="Nguyen Duc Anh 20225468" userId="21c7bed5-23d5-4149-beba-d899de50f15b" providerId="ADAL" clId="{A1E6B1C2-CEEB-4E96-98E7-9C6C74BC1736}" dt="2025-03-02T10:40:16.972" v="127"/>
        <pc:sldMkLst>
          <pc:docMk/>
          <pc:sldMk cId="2949728924" sldId="588"/>
        </pc:sldMkLst>
      </pc:sldChg>
      <pc:sldChg chg="modNotesTx">
        <pc:chgData name="Nguyen Duc Anh 20225468" userId="21c7bed5-23d5-4149-beba-d899de50f15b" providerId="ADAL" clId="{A1E6B1C2-CEEB-4E96-98E7-9C6C74BC1736}" dt="2025-03-02T10:40:56.879" v="132" actId="20577"/>
        <pc:sldMkLst>
          <pc:docMk/>
          <pc:sldMk cId="443644858" sldId="589"/>
        </pc:sldMkLst>
      </pc:sldChg>
      <pc:sldChg chg="modNotesTx">
        <pc:chgData name="Nguyen Duc Anh 20225468" userId="21c7bed5-23d5-4149-beba-d899de50f15b" providerId="ADAL" clId="{A1E6B1C2-CEEB-4E96-98E7-9C6C74BC1736}" dt="2025-03-02T10:46:22.779" v="141" actId="15"/>
        <pc:sldMkLst>
          <pc:docMk/>
          <pc:sldMk cId="4068007038" sldId="590"/>
        </pc:sldMkLst>
      </pc:sldChg>
      <pc:sldChg chg="modNotesTx">
        <pc:chgData name="Nguyen Duc Anh 20225468" userId="21c7bed5-23d5-4149-beba-d899de50f15b" providerId="ADAL" clId="{A1E6B1C2-CEEB-4E96-98E7-9C6C74BC1736}" dt="2025-03-02T10:46:44.641" v="142"/>
        <pc:sldMkLst>
          <pc:docMk/>
          <pc:sldMk cId="556404809" sldId="591"/>
        </pc:sldMkLst>
      </pc:sldChg>
      <pc:sldChg chg="modNotesTx">
        <pc:chgData name="Nguyen Duc Anh 20225468" userId="21c7bed5-23d5-4149-beba-d899de50f15b" providerId="ADAL" clId="{A1E6B1C2-CEEB-4E96-98E7-9C6C74BC1736}" dt="2025-03-02T10:48:32.320" v="148" actId="15"/>
        <pc:sldMkLst>
          <pc:docMk/>
          <pc:sldMk cId="1127319398" sldId="592"/>
        </pc:sldMkLst>
      </pc:sldChg>
      <pc:sldChg chg="modNotesTx">
        <pc:chgData name="Nguyen Duc Anh 20225468" userId="21c7bed5-23d5-4149-beba-d899de50f15b" providerId="ADAL" clId="{A1E6B1C2-CEEB-4E96-98E7-9C6C74BC1736}" dt="2025-03-02T10:49:01.947" v="153" actId="15"/>
        <pc:sldMkLst>
          <pc:docMk/>
          <pc:sldMk cId="1435233645" sldId="593"/>
        </pc:sldMkLst>
      </pc:sldChg>
      <pc:sldChg chg="modNotesTx">
        <pc:chgData name="Nguyen Duc Anh 20225468" userId="21c7bed5-23d5-4149-beba-d899de50f15b" providerId="ADAL" clId="{A1E6B1C2-CEEB-4E96-98E7-9C6C74BC1736}" dt="2025-03-02T10:49:17.312" v="155" actId="15"/>
        <pc:sldMkLst>
          <pc:docMk/>
          <pc:sldMk cId="2403702083" sldId="594"/>
        </pc:sldMkLst>
      </pc:sldChg>
      <pc:sldChg chg="modNotesTx">
        <pc:chgData name="Nguyen Duc Anh 20225468" userId="21c7bed5-23d5-4149-beba-d899de50f15b" providerId="ADAL" clId="{A1E6B1C2-CEEB-4E96-98E7-9C6C74BC1736}" dt="2025-03-02T10:49:58.111" v="160" actId="15"/>
        <pc:sldMkLst>
          <pc:docMk/>
          <pc:sldMk cId="3567522134" sldId="595"/>
        </pc:sldMkLst>
      </pc:sldChg>
      <pc:sldChg chg="modNotesTx">
        <pc:chgData name="Nguyen Duc Anh 20225468" userId="21c7bed5-23d5-4149-beba-d899de50f15b" providerId="ADAL" clId="{A1E6B1C2-CEEB-4E96-98E7-9C6C74BC1736}" dt="2025-03-02T10:55:14.718" v="161"/>
        <pc:sldMkLst>
          <pc:docMk/>
          <pc:sldMk cId="2551228539" sldId="597"/>
        </pc:sldMkLst>
      </pc:sldChg>
      <pc:sldChg chg="modNotesTx">
        <pc:chgData name="Nguyen Duc Anh 20225468" userId="21c7bed5-23d5-4149-beba-d899de50f15b" providerId="ADAL" clId="{A1E6B1C2-CEEB-4E96-98E7-9C6C74BC1736}" dt="2025-03-02T10:55:40.906" v="162"/>
        <pc:sldMkLst>
          <pc:docMk/>
          <pc:sldMk cId="2320856500" sldId="598"/>
        </pc:sldMkLst>
      </pc:sldChg>
      <pc:sldChg chg="modNotesTx">
        <pc:chgData name="Nguyen Duc Anh 20225468" userId="21c7bed5-23d5-4149-beba-d899de50f15b" providerId="ADAL" clId="{A1E6B1C2-CEEB-4E96-98E7-9C6C74BC1736}" dt="2025-03-02T10:56:23.889" v="167" actId="15"/>
        <pc:sldMkLst>
          <pc:docMk/>
          <pc:sldMk cId="351097195" sldId="599"/>
        </pc:sldMkLst>
      </pc:sldChg>
      <pc:sldChg chg="delSp mod modNotesTx">
        <pc:chgData name="Nguyen Duc Anh 20225468" userId="21c7bed5-23d5-4149-beba-d899de50f15b" providerId="ADAL" clId="{A1E6B1C2-CEEB-4E96-98E7-9C6C74BC1736}" dt="2025-03-02T07:33:10.975" v="99" actId="15"/>
        <pc:sldMkLst>
          <pc:docMk/>
          <pc:sldMk cId="1219965027" sldId="608"/>
        </pc:sldMkLst>
      </pc:sldChg>
      <pc:sldChg chg="modNotesTx">
        <pc:chgData name="Nguyen Duc Anh 20225468" userId="21c7bed5-23d5-4149-beba-d899de50f15b" providerId="ADAL" clId="{A1E6B1C2-CEEB-4E96-98E7-9C6C74BC1736}" dt="2025-03-02T02:27:21.283" v="2" actId="20577"/>
        <pc:sldMkLst>
          <pc:docMk/>
          <pc:sldMk cId="1633190570" sldId="609"/>
        </pc:sldMkLst>
      </pc:sldChg>
      <pc:sldChg chg="addSp delSp modSp add del mod ord modClrScheme chgLayout">
        <pc:chgData name="Nguyen Duc Anh 20225468" userId="21c7bed5-23d5-4149-beba-d899de50f15b" providerId="ADAL" clId="{A1E6B1C2-CEEB-4E96-98E7-9C6C74BC1736}" dt="2025-03-08T13:50:51.180" v="1327" actId="47"/>
        <pc:sldMkLst>
          <pc:docMk/>
          <pc:sldMk cId="217875652" sldId="611"/>
        </pc:sldMkLst>
      </pc:sldChg>
      <pc:sldChg chg="add del">
        <pc:chgData name="Nguyen Duc Anh 20225468" userId="21c7bed5-23d5-4149-beba-d899de50f15b" providerId="ADAL" clId="{A1E6B1C2-CEEB-4E96-98E7-9C6C74BC1736}" dt="2025-03-08T13:21:46.281" v="725" actId="47"/>
        <pc:sldMkLst>
          <pc:docMk/>
          <pc:sldMk cId="2241591842" sldId="612"/>
        </pc:sldMkLst>
      </pc:sldChg>
      <pc:sldChg chg="addSp delSp modSp add mod modClrScheme addAnim delAnim modAnim chgLayout modNotesTx">
        <pc:chgData name="Nguyen Duc Anh 20225468" userId="21c7bed5-23d5-4149-beba-d899de50f15b" providerId="ADAL" clId="{A1E6B1C2-CEEB-4E96-98E7-9C6C74BC1736}" dt="2025-03-09T15:11:08.187" v="1492" actId="1076"/>
        <pc:sldMkLst>
          <pc:docMk/>
          <pc:sldMk cId="2701483412" sldId="612"/>
        </pc:sldMkLst>
        <pc:spChg chg="add mod">
          <ac:chgData name="Nguyen Duc Anh 20225468" userId="21c7bed5-23d5-4149-beba-d899de50f15b" providerId="ADAL" clId="{A1E6B1C2-CEEB-4E96-98E7-9C6C74BC1736}" dt="2025-03-08T13:42:08.596" v="1004" actId="20577"/>
          <ac:spMkLst>
            <pc:docMk/>
            <pc:sldMk cId="2701483412" sldId="612"/>
            <ac:spMk id="3" creationId="{A95849BF-2ED6-FF09-E9C6-B75F803F863F}"/>
          </ac:spMkLst>
        </pc:spChg>
        <pc:spChg chg="add mod">
          <ac:chgData name="Nguyen Duc Anh 20225468" userId="21c7bed5-23d5-4149-beba-d899de50f15b" providerId="ADAL" clId="{A1E6B1C2-CEEB-4E96-98E7-9C6C74BC1736}" dt="2025-03-08T14:18:05.416" v="1398" actId="207"/>
          <ac:spMkLst>
            <pc:docMk/>
            <pc:sldMk cId="2701483412" sldId="612"/>
            <ac:spMk id="4" creationId="{9E2EBE2D-D08A-AEA9-44BA-5A34B664725B}"/>
          </ac:spMkLst>
        </pc:spChg>
        <pc:spChg chg="add mod">
          <ac:chgData name="Nguyen Duc Anh 20225468" userId="21c7bed5-23d5-4149-beba-d899de50f15b" providerId="ADAL" clId="{A1E6B1C2-CEEB-4E96-98E7-9C6C74BC1736}" dt="2025-03-09T15:11:08.187" v="1492" actId="1076"/>
          <ac:spMkLst>
            <pc:docMk/>
            <pc:sldMk cId="2701483412" sldId="612"/>
            <ac:spMk id="5" creationId="{225A53A5-4068-F7BF-8D47-6EDB51D66529}"/>
          </ac:spMkLst>
        </pc:spChg>
        <pc:spChg chg="add del mod">
          <ac:chgData name="Nguyen Duc Anh 20225468" userId="21c7bed5-23d5-4149-beba-d899de50f15b" providerId="ADAL" clId="{A1E6B1C2-CEEB-4E96-98E7-9C6C74BC1736}" dt="2025-03-09T15:05:28.765" v="1450" actId="21"/>
          <ac:spMkLst>
            <pc:docMk/>
            <pc:sldMk cId="2701483412" sldId="612"/>
            <ac:spMk id="6" creationId="{F788E95D-BEA7-C3FB-BDE8-74FEE15780DC}"/>
          </ac:spMkLst>
        </pc:spChg>
        <pc:spChg chg="add mod">
          <ac:chgData name="Nguyen Duc Anh 20225468" userId="21c7bed5-23d5-4149-beba-d899de50f15b" providerId="ADAL" clId="{A1E6B1C2-CEEB-4E96-98E7-9C6C74BC1736}" dt="2025-03-09T14:57:09.453" v="1425" actId="20577"/>
          <ac:spMkLst>
            <pc:docMk/>
            <pc:sldMk cId="2701483412" sldId="612"/>
            <ac:spMk id="7" creationId="{40811C26-17AC-2664-3F15-A176AE70DDD6}"/>
          </ac:spMkLst>
        </pc:spChg>
        <pc:spChg chg="add mod">
          <ac:chgData name="Nguyen Duc Anh 20225468" userId="21c7bed5-23d5-4149-beba-d899de50f15b" providerId="ADAL" clId="{A1E6B1C2-CEEB-4E96-98E7-9C6C74BC1736}" dt="2025-03-09T14:57:11.572" v="1426" actId="20577"/>
          <ac:spMkLst>
            <pc:docMk/>
            <pc:sldMk cId="2701483412" sldId="612"/>
            <ac:spMk id="8" creationId="{1437C15B-5FD8-89B7-6BE7-EB09C90EACFF}"/>
          </ac:spMkLst>
        </pc:spChg>
        <pc:spChg chg="add mod">
          <ac:chgData name="Nguyen Duc Anh 20225468" userId="21c7bed5-23d5-4149-beba-d899de50f15b" providerId="ADAL" clId="{A1E6B1C2-CEEB-4E96-98E7-9C6C74BC1736}" dt="2025-03-09T14:57:13.447" v="1427" actId="20577"/>
          <ac:spMkLst>
            <pc:docMk/>
            <pc:sldMk cId="2701483412" sldId="612"/>
            <ac:spMk id="9" creationId="{5676E82D-D121-FD37-20B3-CE7EFF0467BA}"/>
          </ac:spMkLst>
        </pc:spChg>
        <pc:spChg chg="add mod">
          <ac:chgData name="Nguyen Duc Anh 20225468" userId="21c7bed5-23d5-4149-beba-d899de50f15b" providerId="ADAL" clId="{A1E6B1C2-CEEB-4E96-98E7-9C6C74BC1736}" dt="2025-03-09T14:57:15.063" v="1428" actId="20577"/>
          <ac:spMkLst>
            <pc:docMk/>
            <pc:sldMk cId="2701483412" sldId="612"/>
            <ac:spMk id="10" creationId="{84DDE20D-A9A9-0EE6-AD71-364BE6D96069}"/>
          </ac:spMkLst>
        </pc:spChg>
        <pc:spChg chg="add mod">
          <ac:chgData name="Nguyen Duc Anh 20225468" userId="21c7bed5-23d5-4149-beba-d899de50f15b" providerId="ADAL" clId="{A1E6B1C2-CEEB-4E96-98E7-9C6C74BC1736}" dt="2025-03-09T15:06:51.639" v="1462" actId="1076"/>
          <ac:spMkLst>
            <pc:docMk/>
            <pc:sldMk cId="2701483412" sldId="612"/>
            <ac:spMk id="11" creationId="{68CF8FA2-3287-09AE-7164-39C596104B65}"/>
          </ac:spMkLst>
        </pc:spChg>
        <pc:spChg chg="add mod">
          <ac:chgData name="Nguyen Duc Anh 20225468" userId="21c7bed5-23d5-4149-beba-d899de50f15b" providerId="ADAL" clId="{A1E6B1C2-CEEB-4E96-98E7-9C6C74BC1736}" dt="2025-03-08T14:18:05.416" v="1398" actId="207"/>
          <ac:spMkLst>
            <pc:docMk/>
            <pc:sldMk cId="2701483412" sldId="612"/>
            <ac:spMk id="15" creationId="{C362111B-0440-B0EC-00D1-C0371F4A9781}"/>
          </ac:spMkLst>
        </pc:spChg>
        <pc:spChg chg="add mod">
          <ac:chgData name="Nguyen Duc Anh 20225468" userId="21c7bed5-23d5-4149-beba-d899de50f15b" providerId="ADAL" clId="{A1E6B1C2-CEEB-4E96-98E7-9C6C74BC1736}" dt="2025-03-08T14:18:05.416" v="1398" actId="207"/>
          <ac:spMkLst>
            <pc:docMk/>
            <pc:sldMk cId="2701483412" sldId="612"/>
            <ac:spMk id="16" creationId="{FB6E8D82-6778-2830-B10D-033161C74D1C}"/>
          </ac:spMkLst>
        </pc:spChg>
        <pc:spChg chg="add mod">
          <ac:chgData name="Nguyen Duc Anh 20225468" userId="21c7bed5-23d5-4149-beba-d899de50f15b" providerId="ADAL" clId="{A1E6B1C2-CEEB-4E96-98E7-9C6C74BC1736}" dt="2025-03-08T13:42:39.658" v="1061" actId="20577"/>
          <ac:spMkLst>
            <pc:docMk/>
            <pc:sldMk cId="2701483412" sldId="612"/>
            <ac:spMk id="17" creationId="{2217F976-D1CB-5C27-9EE6-57BACC9580A3}"/>
          </ac:spMkLst>
        </pc:spChg>
        <pc:spChg chg="add mod">
          <ac:chgData name="Nguyen Duc Anh 20225468" userId="21c7bed5-23d5-4149-beba-d899de50f15b" providerId="ADAL" clId="{A1E6B1C2-CEEB-4E96-98E7-9C6C74BC1736}" dt="2025-03-08T13:40:19.037" v="893" actId="207"/>
          <ac:spMkLst>
            <pc:docMk/>
            <pc:sldMk cId="2701483412" sldId="612"/>
            <ac:spMk id="18" creationId="{E6925123-3D51-BDFD-6A53-F9C2D7044453}"/>
          </ac:spMkLst>
        </pc:spChg>
        <pc:spChg chg="add mod">
          <ac:chgData name="Nguyen Duc Anh 20225468" userId="21c7bed5-23d5-4149-beba-d899de50f15b" providerId="ADAL" clId="{A1E6B1C2-CEEB-4E96-98E7-9C6C74BC1736}" dt="2025-03-08T14:18:05.416" v="1398" actId="207"/>
          <ac:spMkLst>
            <pc:docMk/>
            <pc:sldMk cId="2701483412" sldId="612"/>
            <ac:spMk id="19" creationId="{32046373-87D9-A59A-15E3-F47390847246}"/>
          </ac:spMkLst>
        </pc:spChg>
        <pc:spChg chg="add mod">
          <ac:chgData name="Nguyen Duc Anh 20225468" userId="21c7bed5-23d5-4149-beba-d899de50f15b" providerId="ADAL" clId="{A1E6B1C2-CEEB-4E96-98E7-9C6C74BC1736}" dt="2025-03-08T13:40:43.821" v="899" actId="207"/>
          <ac:spMkLst>
            <pc:docMk/>
            <pc:sldMk cId="2701483412" sldId="612"/>
            <ac:spMk id="20" creationId="{165F2F2C-D119-10D9-C663-57808BA65978}"/>
          </ac:spMkLst>
        </pc:spChg>
        <pc:spChg chg="add mod">
          <ac:chgData name="Nguyen Duc Anh 20225468" userId="21c7bed5-23d5-4149-beba-d899de50f15b" providerId="ADAL" clId="{A1E6B1C2-CEEB-4E96-98E7-9C6C74BC1736}" dt="2025-03-08T14:18:05.416" v="1398" actId="207"/>
          <ac:spMkLst>
            <pc:docMk/>
            <pc:sldMk cId="2701483412" sldId="612"/>
            <ac:spMk id="21" creationId="{19A717BC-F22D-3CB8-CBD5-54B962CF8301}"/>
          </ac:spMkLst>
        </pc:spChg>
        <pc:spChg chg="add mod">
          <ac:chgData name="Nguyen Duc Anh 20225468" userId="21c7bed5-23d5-4149-beba-d899de50f15b" providerId="ADAL" clId="{A1E6B1C2-CEEB-4E96-98E7-9C6C74BC1736}" dt="2025-03-08T13:40:19.037" v="893" actId="207"/>
          <ac:spMkLst>
            <pc:docMk/>
            <pc:sldMk cId="2701483412" sldId="612"/>
            <ac:spMk id="22" creationId="{1DD7E698-55F6-F7D3-35D4-38A9F3B110D8}"/>
          </ac:spMkLst>
        </pc:spChg>
        <pc:spChg chg="add mod">
          <ac:chgData name="Nguyen Duc Anh 20225468" userId="21c7bed5-23d5-4149-beba-d899de50f15b" providerId="ADAL" clId="{A1E6B1C2-CEEB-4E96-98E7-9C6C74BC1736}" dt="2025-03-09T14:49:26.184" v="1405" actId="1076"/>
          <ac:spMkLst>
            <pc:docMk/>
            <pc:sldMk cId="2701483412" sldId="612"/>
            <ac:spMk id="23" creationId="{1F5C30AB-EE09-1F34-FF36-00DD91070ABA}"/>
          </ac:spMkLst>
        </pc:spChg>
        <pc:spChg chg="add mod">
          <ac:chgData name="Nguyen Duc Anh 20225468" userId="21c7bed5-23d5-4149-beba-d899de50f15b" providerId="ADAL" clId="{A1E6B1C2-CEEB-4E96-98E7-9C6C74BC1736}" dt="2025-03-08T14:18:09.814" v="1399" actId="207"/>
          <ac:spMkLst>
            <pc:docMk/>
            <pc:sldMk cId="2701483412" sldId="612"/>
            <ac:spMk id="24" creationId="{B2222A7D-B644-927F-219F-0D5B112F6BB0}"/>
          </ac:spMkLst>
        </pc:spChg>
        <pc:spChg chg="add mod">
          <ac:chgData name="Nguyen Duc Anh 20225468" userId="21c7bed5-23d5-4149-beba-d899de50f15b" providerId="ADAL" clId="{A1E6B1C2-CEEB-4E96-98E7-9C6C74BC1736}" dt="2025-03-08T14:18:05.416" v="1398" actId="207"/>
          <ac:spMkLst>
            <pc:docMk/>
            <pc:sldMk cId="2701483412" sldId="612"/>
            <ac:spMk id="25" creationId="{69C2FE5F-8251-3CA3-4680-5BAC0101DFAF}"/>
          </ac:spMkLst>
        </pc:spChg>
        <pc:spChg chg="add mod">
          <ac:chgData name="Nguyen Duc Anh 20225468" userId="21c7bed5-23d5-4149-beba-d899de50f15b" providerId="ADAL" clId="{A1E6B1C2-CEEB-4E96-98E7-9C6C74BC1736}" dt="2025-03-08T13:40:19.037" v="893" actId="207"/>
          <ac:spMkLst>
            <pc:docMk/>
            <pc:sldMk cId="2701483412" sldId="612"/>
            <ac:spMk id="26" creationId="{4AF689EA-DCF4-EEB5-FF17-B0C023C9AFD6}"/>
          </ac:spMkLst>
        </pc:spChg>
        <pc:spChg chg="add mod">
          <ac:chgData name="Nguyen Duc Anh 20225468" userId="21c7bed5-23d5-4149-beba-d899de50f15b" providerId="ADAL" clId="{A1E6B1C2-CEEB-4E96-98E7-9C6C74BC1736}" dt="2025-03-08T13:44:14.662" v="1225" actId="20577"/>
          <ac:spMkLst>
            <pc:docMk/>
            <pc:sldMk cId="2701483412" sldId="612"/>
            <ac:spMk id="27" creationId="{E03A4117-13A5-92F2-97EA-93249C439117}"/>
          </ac:spMkLst>
        </pc:spChg>
        <pc:spChg chg="add mod">
          <ac:chgData name="Nguyen Duc Anh 20225468" userId="21c7bed5-23d5-4149-beba-d899de50f15b" providerId="ADAL" clId="{A1E6B1C2-CEEB-4E96-98E7-9C6C74BC1736}" dt="2025-03-08T13:40:55.839" v="905" actId="207"/>
          <ac:spMkLst>
            <pc:docMk/>
            <pc:sldMk cId="2701483412" sldId="612"/>
            <ac:spMk id="28" creationId="{D2C28A0C-FC55-2F93-65AB-006050E697DB}"/>
          </ac:spMkLst>
        </pc:spChg>
        <pc:spChg chg="add mod">
          <ac:chgData name="Nguyen Duc Anh 20225468" userId="21c7bed5-23d5-4149-beba-d899de50f15b" providerId="ADAL" clId="{A1E6B1C2-CEEB-4E96-98E7-9C6C74BC1736}" dt="2025-03-08T14:18:05.416" v="1398" actId="207"/>
          <ac:spMkLst>
            <pc:docMk/>
            <pc:sldMk cId="2701483412" sldId="612"/>
            <ac:spMk id="29" creationId="{DFA9703D-9633-5380-A229-584F69CE8F46}"/>
          </ac:spMkLst>
        </pc:spChg>
        <pc:spChg chg="add mod">
          <ac:chgData name="Nguyen Duc Anh 20225468" userId="21c7bed5-23d5-4149-beba-d899de50f15b" providerId="ADAL" clId="{A1E6B1C2-CEEB-4E96-98E7-9C6C74BC1736}" dt="2025-03-08T14:18:05.416" v="1398" actId="207"/>
          <ac:spMkLst>
            <pc:docMk/>
            <pc:sldMk cId="2701483412" sldId="612"/>
            <ac:spMk id="30" creationId="{511318D2-9324-B0EA-C4AE-7C64C17CB70E}"/>
          </ac:spMkLst>
        </pc:spChg>
        <pc:spChg chg="add mod">
          <ac:chgData name="Nguyen Duc Anh 20225468" userId="21c7bed5-23d5-4149-beba-d899de50f15b" providerId="ADAL" clId="{A1E6B1C2-CEEB-4E96-98E7-9C6C74BC1736}" dt="2025-03-08T13:45:01.801" v="1287" actId="20577"/>
          <ac:spMkLst>
            <pc:docMk/>
            <pc:sldMk cId="2701483412" sldId="612"/>
            <ac:spMk id="31" creationId="{CE783F95-1D61-DBD2-BEEC-BDADF6141150}"/>
          </ac:spMkLst>
        </pc:spChg>
        <pc:spChg chg="add mod">
          <ac:chgData name="Nguyen Duc Anh 20225468" userId="21c7bed5-23d5-4149-beba-d899de50f15b" providerId="ADAL" clId="{A1E6B1C2-CEEB-4E96-98E7-9C6C74BC1736}" dt="2025-03-08T13:40:59.668" v="907" actId="207"/>
          <ac:spMkLst>
            <pc:docMk/>
            <pc:sldMk cId="2701483412" sldId="612"/>
            <ac:spMk id="32" creationId="{6502E8BE-2670-7133-37CB-F025EF5D743C}"/>
          </ac:spMkLst>
        </pc:spChg>
        <pc:spChg chg="add mod">
          <ac:chgData name="Nguyen Duc Anh 20225468" userId="21c7bed5-23d5-4149-beba-d899de50f15b" providerId="ADAL" clId="{A1E6B1C2-CEEB-4E96-98E7-9C6C74BC1736}" dt="2025-03-08T14:18:18.681" v="1401" actId="207"/>
          <ac:spMkLst>
            <pc:docMk/>
            <pc:sldMk cId="2701483412" sldId="612"/>
            <ac:spMk id="57" creationId="{11605B2C-91F5-CC3E-DB46-4C1CC6AA29A9}"/>
          </ac:spMkLst>
        </pc:spChg>
        <pc:spChg chg="add mod">
          <ac:chgData name="Nguyen Duc Anh 20225468" userId="21c7bed5-23d5-4149-beba-d899de50f15b" providerId="ADAL" clId="{A1E6B1C2-CEEB-4E96-98E7-9C6C74BC1736}" dt="2025-03-09T15:07:10.617" v="1464" actId="1076"/>
          <ac:spMkLst>
            <pc:docMk/>
            <pc:sldMk cId="2701483412" sldId="612"/>
            <ac:spMk id="60" creationId="{490028BD-4502-7142-A407-415CB5BB0313}"/>
          </ac:spMkLst>
        </pc:spChg>
        <pc:spChg chg="add mod">
          <ac:chgData name="Nguyen Duc Anh 20225468" userId="21c7bed5-23d5-4149-beba-d899de50f15b" providerId="ADAL" clId="{A1E6B1C2-CEEB-4E96-98E7-9C6C74BC1736}" dt="2025-03-09T15:04:00.058" v="1438" actId="1076"/>
          <ac:spMkLst>
            <pc:docMk/>
            <pc:sldMk cId="2701483412" sldId="612"/>
            <ac:spMk id="62" creationId="{2FEDB6D4-FEE4-566C-A172-0B8A8417B4AC}"/>
          </ac:spMkLst>
        </pc:spChg>
        <pc:spChg chg="add mod">
          <ac:chgData name="Nguyen Duc Anh 20225468" userId="21c7bed5-23d5-4149-beba-d899de50f15b" providerId="ADAL" clId="{A1E6B1C2-CEEB-4E96-98E7-9C6C74BC1736}" dt="2025-03-09T15:04:05.533" v="1439" actId="1076"/>
          <ac:spMkLst>
            <pc:docMk/>
            <pc:sldMk cId="2701483412" sldId="612"/>
            <ac:spMk id="63" creationId="{DBF4B8C2-9958-355B-95A3-C96A1700E5A8}"/>
          </ac:spMkLst>
        </pc:sp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34" creationId="{353DA77B-4E3E-A075-C5CA-EF068D47723E}"/>
          </ac:cxnSpMkLst>
        </pc:cxn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39" creationId="{14565DB3-D5DE-3D8C-5B89-8C14330CE9A2}"/>
          </ac:cxnSpMkLst>
        </pc:cxn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49" creationId="{011014AA-CE8A-1294-6887-AB1665F04531}"/>
          </ac:cxnSpMkLst>
        </pc:cxn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50" creationId="{D071D28F-48E7-E9B4-6911-62B7A49C8782}"/>
          </ac:cxnSpMkLst>
        </pc:cxn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51" creationId="{7EF9A87B-DA8C-CE7B-9347-1E6C354AB028}"/>
          </ac:cxnSpMkLst>
        </pc:cxn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52" creationId="{9C193F3A-8933-AA10-6F4A-0EAE4E1A2E66}"/>
          </ac:cxnSpMkLst>
        </pc:cxn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53" creationId="{1C22FD36-A053-20D1-CC55-AF0DBDE255DC}"/>
          </ac:cxnSpMkLst>
        </pc:cxn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54" creationId="{3798AEB8-50BB-FFE3-001D-EBE8BD0EE5B5}"/>
          </ac:cxnSpMkLst>
        </pc:cxn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55" creationId="{084943A8-95CB-6B97-27DA-36F51E9A99D9}"/>
          </ac:cxnSpMkLst>
        </pc:cxnChg>
        <pc:cxnChg chg="add mod">
          <ac:chgData name="Nguyen Duc Anh 20225468" userId="21c7bed5-23d5-4149-beba-d899de50f15b" providerId="ADAL" clId="{A1E6B1C2-CEEB-4E96-98E7-9C6C74BC1736}" dt="2025-03-08T13:51:15.378" v="1328" actId="1582"/>
          <ac:cxnSpMkLst>
            <pc:docMk/>
            <pc:sldMk cId="2701483412" sldId="612"/>
            <ac:cxnSpMk id="56" creationId="{E889DFF1-1C6F-BEA6-F6A9-AC9A4C52772D}"/>
          </ac:cxnSpMkLst>
        </pc:cxnChg>
      </pc:sldChg>
      <pc:sldChg chg="modSp add del mod">
        <pc:chgData name="Nguyen Duc Anh 20225468" userId="21c7bed5-23d5-4149-beba-d899de50f15b" providerId="ADAL" clId="{A1E6B1C2-CEEB-4E96-98E7-9C6C74BC1736}" dt="2025-03-08T13:21:26.639" v="723" actId="47"/>
        <pc:sldMkLst>
          <pc:docMk/>
          <pc:sldMk cId="3003602319" sldId="6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2242A5-F639-4664-BD41-BCD4B3AE61B3}" type="datetimeFigureOut">
              <a:rPr lang="en-AU" smtClean="0"/>
              <a:t>18/03/2025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360082-EA30-4057-AB90-B4ED5F4D7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31B193-6215-402E-AF09-FD5F760B2495}" type="datetimeFigureOut">
              <a:rPr lang="en-AU" smtClean="0"/>
              <a:t>18/03/2025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38395D-4A6C-4B89-AE76-7C26F2891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04A9-F288-EE0C-2EB4-A5FF4BFB0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DC6F6-A3DB-6B37-1857-C22651751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7DA69-666E-BFA1-0DD1-0EF9126AE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module explores advanced searching structures, including </a:t>
            </a:r>
            <a:r>
              <a:rPr lang="en-US" b="1" dirty="0"/>
              <a:t>Binary Search Trees (BSTs)</a:t>
            </a:r>
            <a:r>
              <a:rPr lang="en-US" dirty="0"/>
              <a:t>, </a:t>
            </a:r>
            <a:r>
              <a:rPr lang="en-US" b="1" dirty="0"/>
              <a:t>Balanced Search Trees</a:t>
            </a:r>
            <a:r>
              <a:rPr lang="en-US" dirty="0"/>
              <a:t>, </a:t>
            </a:r>
            <a:r>
              <a:rPr lang="en-US" b="1" dirty="0"/>
              <a:t>Heaps</a:t>
            </a:r>
            <a:r>
              <a:rPr lang="en-US" dirty="0"/>
              <a:t>, and </a:t>
            </a:r>
            <a:r>
              <a:rPr lang="en-US" b="1" dirty="0"/>
              <a:t>Priority Queues</a:t>
            </a:r>
            <a:r>
              <a:rPr lang="en-US" dirty="0"/>
              <a:t>. These data structures optimize search efficiency, insertion, and deletion operations, addressing issues like imbalance and priority-based processing in computational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DE281-B5CA-77DE-C37D-D00B3B8C6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548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Inserting a value in a BST is similar to searching: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Follow the BST rules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value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left.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it’s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right.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 an empty spot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where the value should be placed.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 the new node as a leaf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(nodes are always inserted at the bottom).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example, inserting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 &gt; 13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right.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 &lt; 20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left.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 &gt; 15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right to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empty position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insert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lvl="1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02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insert() function follows a structured recursive process: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 if the value already exists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if it does, do nothing.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Compare with the current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left.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right.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 a null spot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insert the new node as a leaf.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Repeat until the correct position is found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ensures that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values are added while preserving BST properties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allowing efficient searching, insertion, and deletion.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89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slide, we discuss the removal process in a Binary Search Tree (BST). Removing a node can be straightforward or complex depending on its position in the tree. There are three main cases to consider: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Removing a leaf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This is the simplest case. Since the node has no children, we can directly remove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Removing an internal node with one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Here, we need to bypass the node by linking its parent directly to its child.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Removing an internal node with two children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This is the trickiest case. We must find the node’s in-order successor (the smallest node in the right subtree) or its predecessor (largest in the left subtree) to replace it while maintaining BST properties.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46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let’s focus on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2: Removing a node with one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best strategy is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“splice out”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node by linking its parent directly to its only child.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ensures the BST remains properly structured.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removal process maintains the sorted order of the tree.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Removing Node 15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only one child (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 of keeping node 15, we adjust the tree by connecting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20 directly to node 17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effectively removing node 15.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391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highlight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we want to remove. The process is as follows: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that node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 has only one child (node 17)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Break the existing connection between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20 and node 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Prepare to reattach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node 17 to maintain tree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639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we modify the BST structure: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20’s left child is updated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 → 17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means node 17 takes node 15’s place in the tree.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node 15 no longer has any references pointing to it, it will be removed.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this stage, the tree still follows BST rules, with all left-side nodes smaller than their parents and right-side nodes larger.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56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finalize: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15 is completely removed.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17 is now linked correctly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under node 20.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BST maintains its order, meaning searching and inserting new nodes will still work efficiently.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approach ensures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structure remains balanced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while preserving its core properties.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86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case occurs when the node to be removed has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children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Unlike the previous cases, where we could directly remove or replace a node, this scenario requires a two-step approach: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 the in-order successor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in-order successor of a node is the next largest value in the BST, which is always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left-most node in its right 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 the node’s value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We replace the data of the node we are removing with the data of its in-order successor.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the original successor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Since the successor will always have at most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its removal is handled as a simpler case (like removing a node with one or no children).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approach ensures that the BST structure remains intact while maintaining the correct order of elements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679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let’s find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successor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the node we want to remove.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successor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left-most node in the right 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guarantees that it is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smallest greater value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than the current node.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apply this to our example: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want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node 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Look at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subtree of node 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Move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until we find the smallest value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in-order successor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8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will use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node's value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replace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next step.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288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let’s break this process into an algorithm: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at the right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node being removed.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left repeatedly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until we find a node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left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 this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—it is the in-order successor.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follow this in our example: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of node 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of node 10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8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8 has no left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 is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successor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have now identified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will replace node 7.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6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module explores advanced searching structures, including </a:t>
            </a:r>
            <a:r>
              <a:rPr lang="en-US" b="1" dirty="0"/>
              <a:t>Binary Search Trees (BSTs)</a:t>
            </a:r>
            <a:r>
              <a:rPr lang="en-US" dirty="0"/>
              <a:t>, </a:t>
            </a:r>
            <a:r>
              <a:rPr lang="en-US" b="1" dirty="0"/>
              <a:t>Balanced Search Trees</a:t>
            </a:r>
            <a:r>
              <a:rPr lang="en-US" dirty="0"/>
              <a:t>, </a:t>
            </a:r>
            <a:r>
              <a:rPr lang="en-US" b="1" dirty="0"/>
              <a:t>Heaps</a:t>
            </a:r>
            <a:r>
              <a:rPr lang="en-US" dirty="0"/>
              <a:t>, and </a:t>
            </a:r>
            <a:r>
              <a:rPr lang="en-US" b="1" dirty="0"/>
              <a:t>Priority Queues</a:t>
            </a:r>
            <a:r>
              <a:rPr lang="en-US" dirty="0"/>
              <a:t>. These data structures optimize search efficiency, insertion, and deletion operations, addressing issues like imbalance and priority-based processing in computational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156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we identify the in-order successor, we replace the target node’s value with the successor’s value.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value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replaced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effectively keeping the BST structure intact.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we now have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duplicate values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tree. The original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8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still exists, so we need to remove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good news is that the original successor node will always be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either a leaf or have only one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its removal straightforward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30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we need to remove the original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8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Since the in-order successor is always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leftmost node in the right 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never has a left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might have a right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case,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8 has one child (node 9)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To remove it while preserving the BST structure, we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reconnect its parent (node 10) to its only child (node 9)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This bypasses the deleted node while keeping the order intact.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150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we adjust the parent-child relationships, the BST remains structured correctly: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original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8 is removed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10 is now directly linked to node 9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maintaining the BST order.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following this structured approach, we ensure that the BST remains correctly ordered, even after complex deletions.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691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Now that </a:t>
            </a:r>
            <a:r>
              <a:rPr lang="en-US" b="1" dirty="0"/>
              <a:t>node 8 is gone</a:t>
            </a:r>
            <a:r>
              <a:rPr lang="en-US" dirty="0"/>
              <a:t>, its child (</a:t>
            </a:r>
            <a:r>
              <a:rPr lang="en-US" b="1" dirty="0"/>
              <a:t>node 9</a:t>
            </a:r>
            <a:r>
              <a:rPr lang="en-US" dirty="0"/>
              <a:t>) takes its place.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BST remains correctly structured.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816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summarize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possible cases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deleting a node in a BST: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1: Node has no children (Leaf Node)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Simply remove it from the tree.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2: Node has one child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 the parent directly to the node’s only child.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3: Node has two children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successor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 the node’s value with the successor’s value.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the successor node, which will always be a simpler Case 1 or Case 2.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ensures that the BST structure remains intact.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670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our previous discussion, we focused on replacing a node with its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successor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during deletion in a Binary Search Tree (BST). However, an equally valid alternative is to use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predecessor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instead.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successor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smallest node in the right 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while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predecessor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largest node in the left 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Choosing one over the other does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affect correctness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randomly alternating between them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deleting nodes can help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maintain tree balance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over time.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instance, if we decide to use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predecessor instead of the successor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simply find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right-most node in the left 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node being deleted. This approach helps distribute changes evenly across the tree, preventing skewed structures.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strategically choosing between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successor and predecessor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can avoid unnecessary imbalance and improve the tree’s overall efficiency in the long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196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working with BSTs, we often need to analyze their efficiency. The speed of BST operations—searching, inserting, and deleting—depends on the tree's height.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balanced BST, the height is around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log₂(n)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allowing operations to run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in the worst case—when the tree is completely unbalanced—it can degrade into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sorted linked list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In this case, operations take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O(n)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time, which is inefficient.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avoid this worst-case scenario, we need balancing techniques, which we will discuss next.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771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C566F19-0EC4-B94F-A4D8-E0AF1AD65A57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6663" y="687388"/>
            <a:ext cx="4841875" cy="3630612"/>
          </a:xfrm>
          <a:ln w="12700" cap="flat">
            <a:solidFill>
              <a:schemeClr val="tx1"/>
            </a:solidFill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5"/>
            <a:ext cx="5365750" cy="4357688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6763" tIns="48381" rIns="96763" bIns="48381" anchor="t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BSTs can become unbalanced, we use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balanced search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improve efficiency. There are two main approaches: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Self-balancing BSTs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automatically rebalance when nodes are inserted or deleted. Examples: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AVL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introduced by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Adelson-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Velsky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Landis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balance is maintained by tracking height differences.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Red-Black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use color-based rules to maintain balance.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Multi-key search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allow multiple keys per node. Examples: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2-3 Trees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2-3-4 Trees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B-Trees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commonly used in databases.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using these structures, we ensure that search, insertion, and deletion remain efficient even as the number of nodes grows.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C8F631-94DC-B044-B511-CB7B7BA80AA4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of the most well-known self-balancing trees is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AVL 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an AVL tree, the difference between the heights of the left and right subtrees, known as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 factor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must never exceed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any insertion or deletion disrupts this balance, the tree will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rebalance itself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rotations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diagram on this slide compares an AVL tree with a regular BST, highlighting how balance factors help maintain a more efficient tree structure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80B6A18-E6B6-C54A-B091-F8318D1A3603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AVL trees maintain balance using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rotations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an insertion disrupts the balance factor.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 right rotation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used when a node is inserted into the left subtree of another left-heavy node.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rebalances the tree by shifting the right child of the left-heavy node upwards.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Rotations are a simple yet effective way to maintain logarithmic height, ensuring efficient BST operations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Before we dive into Module 6, let’s take a moment to review key concepts from Module 5 on Searching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of the most efficient searching methods for sorted arrays.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repeatedly divides the search space in half, eliminating half of the remaining elements at each step.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results in a logarithmic time complexity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it much faster than linear search for large datasets.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Hashing &amp; Hash Tables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functions allow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constant-time lookups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(O(1) in the best case).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tables store key-value pairs and resolve collisions through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addressing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(probing for empty slots) 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chaining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(using linked lists).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Traversals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Essential for navigating and processing tree structures.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Pre-order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Visits the root first, then explores the left and right subtrees (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→ Left → Right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Processes the left subtree, then the root, and finally the right subtree (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→ Root → Right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Post-order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Explores the left and right subtrees before visiting the root (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→ Right → 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Perfect Binary Trees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special type of tree where all levels are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fully populated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trees follow specific mathematical properties and can be analyzed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recursion and induction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determine their height, number of nodes, and other characteristics.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862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80B6A18-E6B6-C54A-B091-F8318D1A3603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Similar to the right rotation,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 left rotation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used when a node is inserted into the right subtree of another right-heavy node.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rebalances the tree by shifting the left child of the right-heavy node upwards.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ensures that the height difference between left and right subtrees does not exceed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single rotations help AVL trees stay balanced after insertions.</a:t>
            </a:r>
          </a:p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67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F9C7D0F-974F-AE49-B452-4ED031ACCD32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some cases,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 rotation is not enough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restore balance. This happens when: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node is inserted into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subtree of a left-heavy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node is inserted into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subtree of a right-heavy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fix this, we perform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double LR rotation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consists of: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rotation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the left child.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rotation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the unbalanced node.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sequence ensures that the tree maintains proper balance and structure.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slide provides an overview of all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four types of AVL rotations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Rotation (R)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Fixes left-heavy imbalances.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Rotation (L)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Fixes right-heavy imbalances.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Left-Right (LR) Rotation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Fixes when an insertion occurs in the right subtree of a left-heavy node.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Right-Left (RL) Rotation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Fixes when an insertion occurs in the left subtree of a right-heavy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996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59DCA03-E52D-2A4E-BDD6-38196CF78011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walk through the process of constructing an AVL tree using the given list of numbers: 5, 6, 8, 3, 2, 4, and 7. Our goal is to maintain balance as we insert each value.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Insert 5, then 6. Since 6 is greater than 5, it becomes the right child.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Insert 8. The tree now leans to the right, causing an imbalance. To correct it, we perform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Rotation (L) at node 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restore balance.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Insert 3, then 2. The tree now leans to the left, leading to another imbalance. This is corrected by performing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Rotation (R) at node 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4: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Insert 4, which fits in without causing an imbalance.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5: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Insert 7, which makes the tree unbalanced again. This time, we need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Right-Left (RL) rotation at node 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restore balance.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7FDAFB5-CA1F-B045-A1EB-2E13A9A1C94F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Shifting gears, let’s now explore Heaps—another essential tree-based data structure.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binary tree used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supporting: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insert(key, element)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Adds an element.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removeMin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Removes the smallest (or largest) element.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be built using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structure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(node-based).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Alternatively, can be stored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elements are indexed sequentially.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608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makes a heap different from a BST? Here are the key properties: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Structure: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Each node has at most two children.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Order Property: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Min-Heap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parent node’s key is always smaller than or equal to its children’s keys.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Max-Heap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parent node’s key is always larger than or equal to its children’s keys.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Left-Complete: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Nodes are filled from left to right to maintain a compact structure.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Height Efficiency: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height is always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ensuring fast operations.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Because of these properties, heaps provide efficient priority queue operations.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7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common use case for heaps is implementing 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queues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elements are assigned priorities and processed accordingly.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Each node contains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(key, value)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pair, such as: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(5, Marley), (2, Nick), (6, David),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etc.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Rule: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Min-Heap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element with the lowest key (highest priority) is always at the root.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Max-Heap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element with the highest key (highest priority) is at the root.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maintaining heap order, we ensure efficient extraction of priority elements.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598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inserting a new node into a heap, we must maintain the 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left-complete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structure.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Insertion Node: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available position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heap where the new element will be placed.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the insertion node.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Place the new element there.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 if heap order is violated and restore order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9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let’s insert the number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into the heap.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1 is placed at the identified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insertion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order property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might not be maintained yet.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parent node has a larger key, we will need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bubble-up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new element.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Next, let’s examine what happens when the heap order is violated.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Trees (BSTs)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 how BSTs store and organize data.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 how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search, insertion, and deletion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work in BSTs.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Balanced Search Trees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Recognize why balancing is essential for maintaining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 about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AVL Trees and Red-Black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ensure logarithmic time complexity.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Heaps and Their Properties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Explore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structure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the smallest (or largest) element is always at the root.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 how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insertions and deletions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maintain order.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 how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heaps for efficient access to the highest-priority element.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Recognize their importance in applications like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scheduling and shortest path algorithms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6445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 that we have inserted 1, we need to check whether the heap order is still valid.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is smaller than its parent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heap property is violated.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restore order, we must perform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bubble-up operation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swapping the new node with its parent until the heap order is restored.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ensures that the smallest element remains at the root of a min-heap.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3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inserting a new node in a heap, it is first placed in the next available position to maintain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completeness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this may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violate the heap order property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requires that 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min-heap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every parent must be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 than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its children.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newly inserted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smaller than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so we swap them.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ensures that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elements beneath the swapped node remain in order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we move towards fully restoring the heap.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3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 after one swap,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order may still be violated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case,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still smaller than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meaning another swap is necessary.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 swap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moves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the root, ensuring that the heap is now both: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(all levels filled from left to right).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Properly ordered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(smallest element at the top).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properties are fully restored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no more swaps are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776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upheap algorithm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systematic approach to restoring heap order: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Compare the newly inserted node with its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node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swap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with the parent.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Repeat the process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node reaches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 finds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 smaller than itself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ensures that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 insertion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runs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as the number of swaps is at most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height of the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38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visual shows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step-by-step process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upheap operation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newly inserted node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moves upward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swapping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its parent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needed.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swap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preserves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overall structure and guarantees an efficient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logarithmic runtime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reaching its correct position,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properties are fully restored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9667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just take the</a:t>
            </a:r>
            <a:r>
              <a:rPr lang="en-US" baseline="0" dirty="0"/>
              <a:t> root</a:t>
            </a:r>
            <a:r>
              <a:rPr lang="en-US" dirty="0"/>
              <a:t> out and return it?</a:t>
            </a:r>
          </a:p>
          <a:p>
            <a:pPr defTabSz="483306">
              <a:defRPr/>
            </a:pPr>
            <a:r>
              <a:rPr lang="en-US" dirty="0"/>
              <a:t>Problem: the the root is empty</a:t>
            </a:r>
            <a:r>
              <a:rPr lang="en-US" baseline="0" dirty="0"/>
              <a:t> – this is not a complete binary tree</a:t>
            </a:r>
          </a:p>
          <a:p>
            <a:pPr defTabSz="483306">
              <a:defRPr/>
            </a:pPr>
            <a:endParaRPr lang="en-US" baseline="0" dirty="0"/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min-heap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smallest element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always at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Removing 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would leave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break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better method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needed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the root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while keeping the heap organized.</a:t>
            </a:r>
          </a:p>
          <a:p>
            <a:pPr defTabSz="483306">
              <a:defRPr/>
            </a:pPr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3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Uh oh, heap order isn’t preserved…</a:t>
            </a:r>
          </a:p>
          <a:p>
            <a:endParaRPr lang="en-US" dirty="0"/>
          </a:p>
          <a:p>
            <a:r>
              <a:rPr lang="en-US" dirty="0"/>
              <a:t>Need to swap with one of the</a:t>
            </a:r>
            <a:r>
              <a:rPr lang="en-US" baseline="0" dirty="0"/>
              <a:t> root’s children</a:t>
            </a:r>
          </a:p>
          <a:p>
            <a:r>
              <a:rPr lang="en-US" baseline="0" dirty="0"/>
              <a:t>	pick the smaller one</a:t>
            </a:r>
          </a:p>
          <a:p>
            <a:endParaRPr lang="en-US" baseline="0" dirty="0"/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 of removing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directly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swap it with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last element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heap.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makes removal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easier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as deleting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last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straightforward.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root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might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satisfy the heap order, requiring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adjustments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downheap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(sink-down).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38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Downheap</a:t>
            </a:r>
            <a:r>
              <a:rPr lang="en-US" dirty="0"/>
              <a:t> is a key operation in maintaining the heap order property when the root node is removed or displaced. It ensures that the smallest element remains at the root.</a:t>
            </a:r>
          </a:p>
          <a:p>
            <a:endParaRPr lang="en-US" dirty="0"/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the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Downheap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root node is checked against its two children.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swapped with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its two children if it violates the heap order.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process repeats along the tree until the node reaches a correct position.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 the Graph: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Initially, the heap has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 the root,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its children.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smaller than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they swap places.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the swap, the tree restores the heap order.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guarantees that the minimum element is always at the root, preserving the heap’s structural integrity.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3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the heap order property is maintained by moving a node down the tree.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Steps: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node swaps with the smaller of its two children.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process repeats until: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node becomes a leaf.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node is larger than both children.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Efficiency: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a heap is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 binary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its height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Therefore,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downheap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runs in O(log n)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it an efficient operation for maintaining heap order.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3570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slide provides a summary of the two main heap operations: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lvl="1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Inserting an Element (insert())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new element is placed at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insertion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(the next available position).</a:t>
            </a: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Upheap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performed to ensure heap order is restored.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Removing the Minimum Element 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removeMin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(which holds the smallest element) is swapped with the last item.</a:t>
            </a: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last element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Downheap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performed to reposition the new root correctly.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operations ensure that the heap maintains its structure efficiently.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79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module, we will explore four fundamental data structures that enhance searching efficiency. These structures are essential for organizing and managing data efficiently in various computing applications.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Trees (BSTs) -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hierarchical data structure where each node has at most two children.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Balanced Search Trees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Ensures that the tree remains balanced, preventing worst-case O(n) search times.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 specialized binary tree used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priority-based operations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Queues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data structure where elements are accessed based on their priority rather than their order of insertion.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13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Inserting an element into a heap requires locating the next available position, known as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insertion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lvl="1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Finding the Insertion Node: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from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last inserted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until a left child or the root is reached.</a:t>
            </a: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left child is encountered, move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sibling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 left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until a leaf node is found.</a:t>
            </a:r>
          </a:p>
          <a:p>
            <a:pPr marL="457200" marR="0" lvl="1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Analysis: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dashed arrows in the diagram represent the movement from the last inserted node to find the correct insertion node.</a:t>
            </a: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traversal process follows a predictable pattern in a complete binary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8465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process of finding the insertion node can be optimized.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Optimization: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 of traversing the tree, we can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next available position in 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auxiliary data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reduces the time complexity from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optimization is valuable in real-world applications where insertions are frequent.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2684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heap can be efficiently implemented using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simplifies storage and access.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Array Representation Works: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at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 2i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 2i + 1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heap structure is maintained without storing explicit pointers.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insert() places a new element at index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n+1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performs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removeMin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swaps the root with the last element, removes it, and performs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Analysis: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diagram shows how a heap structure maps onto an array.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array stores elements in level order, ensuring efficient operations.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9558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Many real-world problems involve managing a collection of items where each item has an associated priority.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Examples: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Plane Departures: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Airports handle multiple flights, but some require priority access to the runway due to emergencies, tight schedules, or other constraints.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Bandwidth Management: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network systems, high-priority traffic such as real-time video calls (e.g., Skype) is given precedence over lower-priority traffic to ensure seamless communication.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queues help efficiently manage such problems by always selecting the highest-priority item first.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9833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data structure that maintains a collection of items, each with an associated priority.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item in the queue is stored as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pair (key, element)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determines the priority of the element.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 operations of a priority queue: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insert(key, element):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Adds an item to the queue with a given priority.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removeMin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Removes and returns the item with the smallest key (highest priority).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efficiency of these operations depends on the data structure used to implement the priority 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3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data structures can be used to implement a priority queue, each with its own trade-offs in terms of efficiency.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table presents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complexity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add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removeMin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operations for different implementations:</a:t>
            </a:r>
          </a:p>
          <a:p>
            <a:endParaRPr lang="en-US" dirty="0"/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Unsorted structures (array or linked list):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Fast insertion (O(1)) but slow removal (O(n)).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Sorted structures (array or linked list):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Fast removal (O(1)) but slow insertion (O(n)).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Provides the best balance with O(log n) for both operations, making it an efficient choice for priority queues in real-world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40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96742-CE34-5C90-3F44-B5B80B90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4910B-1B72-7063-CC62-F6D86FA1B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11C74-204F-7D3A-77C7-487EFAA43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Trees (BSTs)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Efficient for searching, insertion, and deletion, but can become unbalanced.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Balanced Search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AVL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Maintain balance using rotations (R, L, LR, RL).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Red-Black Trees &amp; B-Trees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Ensure logarithmic height for efficiency.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Min-Heap &amp; Max-Heap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Used for priority queues.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Insert (Upheap),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RemoveMin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Array-based storage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allows fast indexing.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 tasks based on priority.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implemented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efficiency.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Takeaway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Balanced trees and heaps optimize search, insertion, and deletion for real-world applications like scheduling and resource management.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FEC7-BDEA-D540-937B-7FF0A2ED7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5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Trees (BSTs) are a fundamental data structure for efficient searching and sorting.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Properties of BSTs: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follows a strict ordering: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subtree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than the node.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subtree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greater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than the node.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structure allows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 lookups, insertions, and deletions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 for balanced BSTs.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outputs elements in sorted order, making BSTs ideal for ordered data processing.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BSTs are widely used in databases, search engines, and memory management systems.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35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Searching in a Binary Search Tree is an intuitive process: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at the 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compare the target value.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left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the target is smaller,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right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it's larger.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Repeat the process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until either: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value is found </a:t>
            </a:r>
            <a:r>
              <a:rPr lang="en-US" sz="12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reach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meaning the value isn’t in the tree </a:t>
            </a:r>
            <a:r>
              <a:rPr lang="en-US" sz="12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❌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example, searching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 &lt; 13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go left.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 &gt; 7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go right.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 &gt; 10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go right again.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!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11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what if the value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doesn’t exist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tree?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still follow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search process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moving left or right based on comparisons.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reach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 position where a node could have been but isn’t), we conclude that the value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isn’t present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example, searching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 &gt; 13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right.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 &lt; 20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left.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 &lt; 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left again but find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 spot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we reached a dead end, we confirm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 is not in the BST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99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find() operation in a BST is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recursive process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follows these steps: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 case: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the current node matches the target, return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search: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the target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search in the left subtree.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search: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the target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search in the right subtree.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found case: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we reach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return null.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9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4406903"/>
            <a:ext cx="7772400" cy="60849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AU" dirty="0"/>
              <a:t>MODULE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435" y="2906713"/>
            <a:ext cx="1545309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F242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>
                <a:solidFill>
                  <a:srgbClr val="BF2425"/>
                </a:solidFill>
              </a:rPr>
              <a:t>Topic X</a:t>
            </a:r>
            <a:endParaRPr lang="en-AU" sz="2800" b="1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267744" y="2906713"/>
            <a:ext cx="6234418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688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91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837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7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9200"/>
            <a:ext cx="8229600" cy="546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066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412776"/>
            <a:ext cx="4041531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2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5374"/>
            <a:ext cx="3008435" cy="733425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1095375"/>
            <a:ext cx="5111262" cy="50307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28801"/>
            <a:ext cx="3008435" cy="429736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6400" y="258763"/>
            <a:ext cx="5880275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kern="0" dirty="0"/>
              <a:t>Click to edit Master title style</a:t>
            </a:r>
            <a:endParaRPr lang="en-GB" kern="0" dirty="0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81952"/>
            <a:ext cx="5486400" cy="48538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784839" y="5368925"/>
            <a:ext cx="549519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3545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025" y="1076328"/>
            <a:ext cx="623880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886" y="258766"/>
            <a:ext cx="6415454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828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b-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13" y="3239248"/>
            <a:ext cx="6715173" cy="546942"/>
          </a:xfrm>
        </p:spPr>
        <p:txBody>
          <a:bodyPr/>
          <a:lstStyle>
            <a:lvl1pPr algn="ctr">
              <a:defRPr sz="3200" b="1" cap="none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66825"/>
            <a:ext cx="4076700" cy="237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795713"/>
            <a:ext cx="4076700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759" y="1099323"/>
            <a:ext cx="7373938" cy="820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759" y="2492896"/>
            <a:ext cx="7924800" cy="3939654"/>
          </a:xfrm>
        </p:spPr>
        <p:txBody>
          <a:bodyPr tIns="45720" bIns="45720"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722759" y="2132856"/>
            <a:ext cx="702027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pic>
        <p:nvPicPr>
          <p:cNvPr id="6" name="Picture 7" descr="ppt-header"/>
          <p:cNvPicPr>
            <a:picLocks noChangeAspect="1" noChangeArrowheads="1"/>
          </p:cNvPicPr>
          <p:nvPr/>
        </p:nvPicPr>
        <p:blipFill>
          <a:blip r:embed="rId2" cstate="print"/>
          <a:srcRect r="20804"/>
          <a:stretch>
            <a:fillRect/>
          </a:stretch>
        </p:blipFill>
        <p:spPr bwMode="auto">
          <a:xfrm>
            <a:off x="1902070" y="0"/>
            <a:ext cx="724193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56" y="6471235"/>
            <a:ext cx="277104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Water and Wastewater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Treatment Fundamentals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Unit 2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Part 1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07269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270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 descr="20%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089" y="1154684"/>
            <a:ext cx="8516815" cy="5010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3" descr="20%"/>
          <p:cNvSpPr>
            <a:spLocks noGrp="1" noChangeArrowheads="1"/>
          </p:cNvSpPr>
          <p:nvPr>
            <p:ph type="title"/>
          </p:nvPr>
        </p:nvSpPr>
        <p:spPr bwMode="auto">
          <a:xfrm>
            <a:off x="356400" y="258763"/>
            <a:ext cx="5592244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525344"/>
            <a:ext cx="33292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2801ICT Computing Algorithms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Module 6: Searching Algorithms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9pPr>
    </p:titleStyle>
    <p:bodyStyle>
      <a:lvl1pPr marL="182563" indent="-1825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Font typeface="Arial" pitchFamily="34" charset="0"/>
        <a:buChar char="◦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00125" indent="-2841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Char char="-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468438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60000"/>
        <a:buFont typeface="Wingdings" pitchFamily="2" charset="2"/>
        <a:buChar char="§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8796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Ø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68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6pPr>
      <a:lvl7pPr marL="27940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7pPr>
      <a:lvl8pPr marL="3251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8pPr>
      <a:lvl9pPr marL="37084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F4164-4322-6257-D1D9-E8625214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 2">
            <a:extLst>
              <a:ext uri="{FF2B5EF4-FFF2-40B4-BE49-F238E27FC236}">
                <a16:creationId xmlns:a16="http://schemas.microsoft.com/office/drawing/2014/main" id="{A95849BF-2ED6-FF09-E9C6-B75F803F863F}"/>
              </a:ext>
            </a:extLst>
          </p:cNvPr>
          <p:cNvSpPr/>
          <p:nvPr/>
        </p:nvSpPr>
        <p:spPr>
          <a:xfrm>
            <a:off x="3995936" y="22660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1: Introduction to Algorithms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362111B-0440-B0EC-00D1-C0371F4A9781}"/>
              </a:ext>
            </a:extLst>
          </p:cNvPr>
          <p:cNvSpPr/>
          <p:nvPr/>
        </p:nvSpPr>
        <p:spPr>
          <a:xfrm>
            <a:off x="3988859" y="832463"/>
            <a:ext cx="4464496" cy="478174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2: </a:t>
            </a:r>
            <a:r>
              <a:rPr lang="en-US" sz="1200" b="1" dirty="0">
                <a:solidFill>
                  <a:schemeClr val="bg1"/>
                </a:solidFill>
              </a:rPr>
              <a:t>Basic Data Structures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217F976-D1CB-5C27-9EE6-57BACC9580A3}"/>
              </a:ext>
            </a:extLst>
          </p:cNvPr>
          <p:cNvSpPr/>
          <p:nvPr/>
        </p:nvSpPr>
        <p:spPr>
          <a:xfrm>
            <a:off x="3988859" y="1458006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3: Sorting Algorithms P1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2046373-87D9-A59A-15E3-F47390847246}"/>
              </a:ext>
            </a:extLst>
          </p:cNvPr>
          <p:cNvSpPr/>
          <p:nvPr/>
        </p:nvSpPr>
        <p:spPr>
          <a:xfrm>
            <a:off x="3995936" y="206844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4: Sorting Algorithms P2  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9A717BC-F22D-3CB8-CBD5-54B962CF8301}"/>
              </a:ext>
            </a:extLst>
          </p:cNvPr>
          <p:cNvSpPr/>
          <p:nvPr/>
        </p:nvSpPr>
        <p:spPr>
          <a:xfrm>
            <a:off x="3995936" y="2663172"/>
            <a:ext cx="4464496" cy="488656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5: Searching Algorithms P1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1F5C30AB-EE09-1F34-FF36-00DD91070ABA}"/>
              </a:ext>
            </a:extLst>
          </p:cNvPr>
          <p:cNvSpPr/>
          <p:nvPr/>
        </p:nvSpPr>
        <p:spPr>
          <a:xfrm>
            <a:off x="3995936" y="329475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6: Searching Algorithms P2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9C2FE5F-8251-3CA3-4680-5BAC0101DFAF}"/>
              </a:ext>
            </a:extLst>
          </p:cNvPr>
          <p:cNvSpPr/>
          <p:nvPr/>
        </p:nvSpPr>
        <p:spPr>
          <a:xfrm>
            <a:off x="3988859" y="451429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7&amp;8: Graph Algorithms P1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03A4117-13A5-92F2-97EA-93249C439117}"/>
              </a:ext>
            </a:extLst>
          </p:cNvPr>
          <p:cNvSpPr/>
          <p:nvPr/>
        </p:nvSpPr>
        <p:spPr>
          <a:xfrm>
            <a:off x="3995936" y="512468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9: Graph Algorithms P2 </a:t>
            </a:r>
          </a:p>
          <a:p>
            <a:r>
              <a:rPr lang="en-AU" sz="1200" b="1" dirty="0">
                <a:solidFill>
                  <a:schemeClr val="bg1"/>
                </a:solidFill>
              </a:rPr>
              <a:t>          (lecture on Tuesday)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FA9703D-9633-5380-A229-584F69CE8F46}"/>
              </a:ext>
            </a:extLst>
          </p:cNvPr>
          <p:cNvSpPr/>
          <p:nvPr/>
        </p:nvSpPr>
        <p:spPr>
          <a:xfrm>
            <a:off x="3995936" y="573054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10: String Process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CE783F95-1D61-DBD2-BEEC-BDADF6141150}"/>
              </a:ext>
            </a:extLst>
          </p:cNvPr>
          <p:cNvSpPr/>
          <p:nvPr/>
        </p:nvSpPr>
        <p:spPr>
          <a:xfrm>
            <a:off x="3988859" y="634153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11: Advanced Algorithms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DA77B-4E3E-A075-C5CA-EF068D47723E}"/>
              </a:ext>
            </a:extLst>
          </p:cNvPr>
          <p:cNvCxnSpPr>
            <a:cxnSpLocks/>
          </p:cNvCxnSpPr>
          <p:nvPr/>
        </p:nvCxnSpPr>
        <p:spPr bwMode="auto">
          <a:xfrm>
            <a:off x="395536" y="69844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565DB3-D5DE-3D8C-5B89-8C14330CE9A2}"/>
              </a:ext>
            </a:extLst>
          </p:cNvPr>
          <p:cNvCxnSpPr>
            <a:cxnSpLocks/>
          </p:cNvCxnSpPr>
          <p:nvPr/>
        </p:nvCxnSpPr>
        <p:spPr bwMode="auto">
          <a:xfrm>
            <a:off x="395536" y="130898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014AA-CE8A-1294-6887-AB1665F04531}"/>
              </a:ext>
            </a:extLst>
          </p:cNvPr>
          <p:cNvCxnSpPr>
            <a:cxnSpLocks/>
          </p:cNvCxnSpPr>
          <p:nvPr/>
        </p:nvCxnSpPr>
        <p:spPr bwMode="auto">
          <a:xfrm>
            <a:off x="395536" y="193430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71D28F-48E7-E9B4-6911-62B7A49C8782}"/>
              </a:ext>
            </a:extLst>
          </p:cNvPr>
          <p:cNvCxnSpPr>
            <a:cxnSpLocks/>
          </p:cNvCxnSpPr>
          <p:nvPr/>
        </p:nvCxnSpPr>
        <p:spPr bwMode="auto">
          <a:xfrm>
            <a:off x="395536" y="2534773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F9A87B-DA8C-CE7B-9347-1E6C354AB028}"/>
              </a:ext>
            </a:extLst>
          </p:cNvPr>
          <p:cNvCxnSpPr>
            <a:cxnSpLocks/>
          </p:cNvCxnSpPr>
          <p:nvPr/>
        </p:nvCxnSpPr>
        <p:spPr bwMode="auto">
          <a:xfrm>
            <a:off x="395536" y="315689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193F3A-8933-AA10-6F4A-0EAE4E1A2E66}"/>
              </a:ext>
            </a:extLst>
          </p:cNvPr>
          <p:cNvCxnSpPr>
            <a:cxnSpLocks/>
          </p:cNvCxnSpPr>
          <p:nvPr/>
        </p:nvCxnSpPr>
        <p:spPr bwMode="auto">
          <a:xfrm>
            <a:off x="395536" y="3761840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22FD36-A053-20D1-CC55-AF0DBDE255DC}"/>
              </a:ext>
            </a:extLst>
          </p:cNvPr>
          <p:cNvCxnSpPr>
            <a:cxnSpLocks/>
          </p:cNvCxnSpPr>
          <p:nvPr/>
        </p:nvCxnSpPr>
        <p:spPr bwMode="auto">
          <a:xfrm>
            <a:off x="395536" y="436963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98AEB8-50BB-FFE3-001D-EBE8BD0EE5B5}"/>
              </a:ext>
            </a:extLst>
          </p:cNvPr>
          <p:cNvCxnSpPr>
            <a:cxnSpLocks/>
          </p:cNvCxnSpPr>
          <p:nvPr/>
        </p:nvCxnSpPr>
        <p:spPr bwMode="auto">
          <a:xfrm>
            <a:off x="395536" y="4993195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4943A8-95CB-6B97-27DA-36F51E9A99D9}"/>
              </a:ext>
            </a:extLst>
          </p:cNvPr>
          <p:cNvCxnSpPr>
            <a:cxnSpLocks/>
          </p:cNvCxnSpPr>
          <p:nvPr/>
        </p:nvCxnSpPr>
        <p:spPr bwMode="auto">
          <a:xfrm>
            <a:off x="395536" y="5596527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89DFF1-1C6F-BEA6-F6A9-AC9A4C52772D}"/>
              </a:ext>
            </a:extLst>
          </p:cNvPr>
          <p:cNvCxnSpPr>
            <a:cxnSpLocks/>
          </p:cNvCxnSpPr>
          <p:nvPr/>
        </p:nvCxnSpPr>
        <p:spPr bwMode="auto">
          <a:xfrm>
            <a:off x="395536" y="681808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1605B2C-91F5-CC3E-DB46-4C1CC6AA29A9}"/>
              </a:ext>
            </a:extLst>
          </p:cNvPr>
          <p:cNvSpPr/>
          <p:nvPr/>
        </p:nvSpPr>
        <p:spPr bwMode="auto">
          <a:xfrm>
            <a:off x="3778137" y="3454653"/>
            <a:ext cx="144016" cy="1520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90028BD-4502-7142-A407-415CB5BB0313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884224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Understand core data structures and their operations.</a:t>
            </a:r>
            <a:endParaRPr lang="en-AU" sz="1200" kern="0" dirty="0"/>
          </a:p>
        </p:txBody>
      </p:sp>
      <p:sp>
        <p:nvSpPr>
          <p:cNvPr id="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EDB6D4-FEE4-566C-A172-0B8A8417B4A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1496875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Discover basic sorting techniques and performance analysis.</a:t>
            </a:r>
            <a:endParaRPr lang="en-AU" sz="1200" kern="0" dirty="0"/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F4B8C2-9958-355B-95A3-C96A1700E5A8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10659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Examine advanced sorting methods and efficiency improvements.</a:t>
            </a:r>
            <a:endParaRPr lang="en-AU" sz="1200" kern="0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5A53A5-4068-F7BF-8D47-6EDB51D66529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73310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Learn fundamental searching algorithms for data retrieval.</a:t>
            </a:r>
            <a:endParaRPr lang="en-AU" sz="1200" kern="0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88E95D-BEA7-C3FB-BDE8-74FEE15780D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3332714"/>
            <a:ext cx="3384376" cy="405161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advanced search structures and optimization strategies.</a:t>
            </a:r>
            <a:endParaRPr lang="en-AU" sz="1200" kern="0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811C26-17AC-2664-3F15-A176AE70DDD6}"/>
              </a:ext>
            </a:extLst>
          </p:cNvPr>
          <p:cNvSpPr txBox="1">
            <a:spLocks noChangeArrowheads="1"/>
          </p:cNvSpPr>
          <p:nvPr/>
        </p:nvSpPr>
        <p:spPr>
          <a:xfrm>
            <a:off x="325697" y="4101442"/>
            <a:ext cx="3384376" cy="228736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AU" sz="1200" kern="0" dirty="0">
                <a:solidFill>
                  <a:schemeClr val="accent2">
                    <a:lumMod val="75000"/>
                  </a:schemeClr>
                </a:solidFill>
              </a:rPr>
              <a:t>No class scheduled due to a public holiday.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76E82D-D121-FD37-20B3-CE7EFF0467BA}"/>
              </a:ext>
            </a:extLst>
          </p:cNvPr>
          <p:cNvSpPr txBox="1">
            <a:spLocks noChangeArrowheads="1"/>
          </p:cNvSpPr>
          <p:nvPr/>
        </p:nvSpPr>
        <p:spPr>
          <a:xfrm>
            <a:off x="338735" y="5420709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AU" sz="1000" kern="0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CF8FA2-3287-09AE-7164-39C596104B65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260648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fundamental concepts in algorithms and data structures.</a:t>
            </a:r>
            <a:endParaRPr lang="en-AU" sz="1200" kern="0" dirty="0"/>
          </a:p>
        </p:txBody>
      </p:sp>
      <p:sp>
        <p:nvSpPr>
          <p:cNvPr id="12" name="Arrow: Left 22">
            <a:extLst>
              <a:ext uri="{FF2B5EF4-FFF2-40B4-BE49-F238E27FC236}">
                <a16:creationId xmlns:a16="http://schemas.microsoft.com/office/drawing/2014/main" id="{BECA04B3-603A-7BEF-BD25-395B6A62E384}"/>
              </a:ext>
            </a:extLst>
          </p:cNvPr>
          <p:cNvSpPr/>
          <p:nvPr/>
        </p:nvSpPr>
        <p:spPr>
          <a:xfrm>
            <a:off x="3995936" y="390214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Public Holiday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DC20D7C2-47B8-D0D3-8860-544D212A3A15}"/>
              </a:ext>
            </a:extLst>
          </p:cNvPr>
          <p:cNvSpPr/>
          <p:nvPr/>
        </p:nvSpPr>
        <p:spPr bwMode="auto">
          <a:xfrm rot="20677047">
            <a:off x="8426737" y="154022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5AB2A7C7-0FB1-646A-A6B6-E51E9C297D55}"/>
              </a:ext>
            </a:extLst>
          </p:cNvPr>
          <p:cNvSpPr/>
          <p:nvPr/>
        </p:nvSpPr>
        <p:spPr bwMode="auto">
          <a:xfrm rot="20677047">
            <a:off x="8418201" y="7542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48A98A5-D4EA-460C-25CD-DD8093441EB0}"/>
              </a:ext>
            </a:extLst>
          </p:cNvPr>
          <p:cNvSpPr/>
          <p:nvPr/>
        </p:nvSpPr>
        <p:spPr bwMode="auto">
          <a:xfrm rot="20677047">
            <a:off x="8426737" y="138108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42498BC7-FA7D-F859-20B4-F15F36F16474}"/>
              </a:ext>
            </a:extLst>
          </p:cNvPr>
          <p:cNvSpPr/>
          <p:nvPr/>
        </p:nvSpPr>
        <p:spPr bwMode="auto">
          <a:xfrm rot="20677047">
            <a:off x="8426738" y="19903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B4ACDAD0-4708-F26B-8B44-B9D5D1486B95}"/>
              </a:ext>
            </a:extLst>
          </p:cNvPr>
          <p:cNvSpPr/>
          <p:nvPr/>
        </p:nvSpPr>
        <p:spPr bwMode="auto">
          <a:xfrm rot="20677047">
            <a:off x="8418202" y="2590570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20DC9A61-10CA-A23F-9B95-59978DB2D85F}"/>
              </a:ext>
            </a:extLst>
          </p:cNvPr>
          <p:cNvSpPr/>
          <p:nvPr/>
        </p:nvSpPr>
        <p:spPr bwMode="auto">
          <a:xfrm rot="20677047">
            <a:off x="8426738" y="321741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F85346EB-D137-2471-D82F-86803B0F0D23}"/>
              </a:ext>
            </a:extLst>
          </p:cNvPr>
          <p:cNvSpPr/>
          <p:nvPr/>
        </p:nvSpPr>
        <p:spPr bwMode="auto">
          <a:xfrm rot="20677047">
            <a:off x="8435273" y="382520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D4D3A478-57B4-C5AB-7E8B-55531AF842AE}"/>
              </a:ext>
            </a:extLst>
          </p:cNvPr>
          <p:cNvSpPr/>
          <p:nvPr/>
        </p:nvSpPr>
        <p:spPr bwMode="auto">
          <a:xfrm rot="20677047">
            <a:off x="8426737" y="44254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6A8A2A9-1A2A-A116-AF32-43A269A7CB21}"/>
              </a:ext>
            </a:extLst>
          </p:cNvPr>
          <p:cNvSpPr/>
          <p:nvPr/>
        </p:nvSpPr>
        <p:spPr bwMode="auto">
          <a:xfrm rot="20677047">
            <a:off x="8435273" y="505227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1890EDBE-A587-9A29-0BB1-75BB82B42999}"/>
              </a:ext>
            </a:extLst>
          </p:cNvPr>
          <p:cNvSpPr/>
          <p:nvPr/>
        </p:nvSpPr>
        <p:spPr bwMode="auto">
          <a:xfrm rot="20677047">
            <a:off x="8435274" y="56615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659DB52-FB3A-ACF9-8234-660C865430BF}"/>
              </a:ext>
            </a:extLst>
          </p:cNvPr>
          <p:cNvSpPr/>
          <p:nvPr/>
        </p:nvSpPr>
        <p:spPr bwMode="auto">
          <a:xfrm rot="20677047">
            <a:off x="8426738" y="6261757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ED76E1-18EE-68F0-7C1E-3CB885B52B97}"/>
              </a:ext>
            </a:extLst>
          </p:cNvPr>
          <p:cNvSpPr txBox="1"/>
          <p:nvPr/>
        </p:nvSpPr>
        <p:spPr bwMode="auto">
          <a:xfrm rot="20807101">
            <a:off x="8478613" y="29594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325465-C33F-4E5C-C51E-568BA885AA99}"/>
              </a:ext>
            </a:extLst>
          </p:cNvPr>
          <p:cNvSpPr txBox="1"/>
          <p:nvPr/>
        </p:nvSpPr>
        <p:spPr bwMode="auto">
          <a:xfrm rot="20807101">
            <a:off x="8471160" y="916284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A92A03-DD01-8462-BBCB-1C24CEB084B4}"/>
              </a:ext>
            </a:extLst>
          </p:cNvPr>
          <p:cNvSpPr txBox="1"/>
          <p:nvPr/>
        </p:nvSpPr>
        <p:spPr bwMode="auto">
          <a:xfrm rot="20807101">
            <a:off x="8461540" y="1536112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EB4D71-F7CD-7930-92D5-20C7E6CDE49D}"/>
              </a:ext>
            </a:extLst>
          </p:cNvPr>
          <p:cNvSpPr txBox="1"/>
          <p:nvPr/>
        </p:nvSpPr>
        <p:spPr bwMode="auto">
          <a:xfrm rot="20807101">
            <a:off x="8478613" y="215645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A7DCD0-2AA2-1718-D1FF-145C2ED0FFF6}"/>
              </a:ext>
            </a:extLst>
          </p:cNvPr>
          <p:cNvSpPr txBox="1"/>
          <p:nvPr/>
        </p:nvSpPr>
        <p:spPr bwMode="auto">
          <a:xfrm rot="20807101">
            <a:off x="8478611" y="275581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546CEB-5B71-DC2A-CCB7-FBF9B33498A1}"/>
              </a:ext>
            </a:extLst>
          </p:cNvPr>
          <p:cNvSpPr txBox="1"/>
          <p:nvPr/>
        </p:nvSpPr>
        <p:spPr bwMode="auto">
          <a:xfrm rot="20807101">
            <a:off x="8478611" y="3376160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378279-08E2-DB5E-B8C7-5F2AB0C4972E}"/>
              </a:ext>
            </a:extLst>
          </p:cNvPr>
          <p:cNvSpPr txBox="1"/>
          <p:nvPr/>
        </p:nvSpPr>
        <p:spPr bwMode="auto">
          <a:xfrm rot="20807101">
            <a:off x="8478610" y="457568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C60CF1-6B7D-08E7-8DEE-96AD98CBC21D}"/>
              </a:ext>
            </a:extLst>
          </p:cNvPr>
          <p:cNvSpPr txBox="1"/>
          <p:nvPr/>
        </p:nvSpPr>
        <p:spPr bwMode="auto">
          <a:xfrm rot="20807101">
            <a:off x="8475060" y="521034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E0F251-A22C-2DEA-5560-2B3C13440D6D}"/>
              </a:ext>
            </a:extLst>
          </p:cNvPr>
          <p:cNvSpPr txBox="1"/>
          <p:nvPr/>
        </p:nvSpPr>
        <p:spPr bwMode="auto">
          <a:xfrm rot="20807101">
            <a:off x="8446821" y="5822569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E151BC-D19D-4C26-19C0-10B106B44707}"/>
              </a:ext>
            </a:extLst>
          </p:cNvPr>
          <p:cNvSpPr txBox="1"/>
          <p:nvPr/>
        </p:nvSpPr>
        <p:spPr bwMode="auto">
          <a:xfrm rot="20807101">
            <a:off x="8478609" y="400463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462AD1-8D49-736E-310D-BAC05FD2D5B0}"/>
              </a:ext>
            </a:extLst>
          </p:cNvPr>
          <p:cNvSpPr txBox="1"/>
          <p:nvPr/>
        </p:nvSpPr>
        <p:spPr bwMode="auto">
          <a:xfrm rot="20807101">
            <a:off x="8446820" y="6423804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B35FB7-247F-BE69-69AD-327700F0DD7A}"/>
              </a:ext>
            </a:extLst>
          </p:cNvPr>
          <p:cNvCxnSpPr>
            <a:cxnSpLocks/>
          </p:cNvCxnSpPr>
          <p:nvPr/>
        </p:nvCxnSpPr>
        <p:spPr bwMode="auto">
          <a:xfrm>
            <a:off x="395536" y="620238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9F8685-5EE1-1705-18D9-471F269D30D3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4574090"/>
            <a:ext cx="3384376" cy="29979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Grasp basic graph theory and traversal techniques.</a:t>
            </a:r>
            <a:endParaRPr lang="en-AU" sz="1200" kern="0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14B493-B645-B819-53F7-949A3D5EC73C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5183807"/>
            <a:ext cx="3384376" cy="368052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Dive into advanced graph algorithms, including shortest path methods.</a:t>
            </a:r>
            <a:endParaRPr lang="en-AU" sz="1200" kern="0" dirty="0"/>
          </a:p>
        </p:txBody>
      </p:sp>
      <p:sp>
        <p:nvSpPr>
          <p:cNvPr id="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2A938A-A246-1E20-BFAB-B1971569B2F4}"/>
              </a:ext>
            </a:extLst>
          </p:cNvPr>
          <p:cNvSpPr txBox="1">
            <a:spLocks noChangeArrowheads="1"/>
          </p:cNvSpPr>
          <p:nvPr/>
        </p:nvSpPr>
        <p:spPr>
          <a:xfrm>
            <a:off x="317867" y="5778404"/>
            <a:ext cx="3384376" cy="299794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Study string matching and pattern searching techniques.</a:t>
            </a:r>
            <a:endParaRPr lang="en-AU" sz="1200" kern="0" dirty="0"/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0301F2-4095-2B5B-7A53-52620F888B93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6401145"/>
            <a:ext cx="3384376" cy="352616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Investigate dynamic programming and other sophisticated algorithm strategies.</a:t>
            </a:r>
            <a:endParaRPr lang="en-AU" sz="1200" kern="0" dirty="0"/>
          </a:p>
        </p:txBody>
      </p:sp>
    </p:spTree>
    <p:extLst>
      <p:ext uri="{BB962C8B-B14F-4D97-AF65-F5344CB8AC3E}">
        <p14:creationId xmlns:p14="http://schemas.microsoft.com/office/powerpoint/2010/main" val="34039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add an item to a BST, perform the same search to find where it should go</a:t>
            </a:r>
          </a:p>
          <a:p>
            <a:r>
              <a:rPr lang="en-US" sz="2800" dirty="0"/>
              <a:t>An item is </a:t>
            </a:r>
            <a:r>
              <a:rPr lang="en-US" sz="2800" u="sng" dirty="0">
                <a:solidFill>
                  <a:srgbClr val="FF0000"/>
                </a:solidFill>
              </a:rPr>
              <a:t>always added as a new leaf node</a:t>
            </a:r>
          </a:p>
          <a:p>
            <a:r>
              <a:rPr lang="en-US" sz="2800" dirty="0"/>
              <a:t>Example: add 17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648200" y="3733800"/>
            <a:ext cx="68579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105400" y="4648200"/>
            <a:ext cx="38099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38600" y="3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17 &gt; 13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4495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17 &lt; 20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10200" y="563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17 &gt; 15</a:t>
            </a:r>
          </a:p>
        </p:txBody>
      </p:sp>
      <p:cxnSp>
        <p:nvCxnSpPr>
          <p:cNvPr id="70" name="AutoShape 43"/>
          <p:cNvCxnSpPr>
            <a:cxnSpLocks noChangeShapeType="1"/>
            <a:stCxn id="109" idx="2"/>
            <a:endCxn id="71" idx="0"/>
          </p:cNvCxnSpPr>
          <p:nvPr/>
        </p:nvCxnSpPr>
        <p:spPr bwMode="auto">
          <a:xfrm>
            <a:off x="5241332" y="5252206"/>
            <a:ext cx="395509" cy="919994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utoShape 27"/>
          <p:cNvSpPr>
            <a:spLocks noChangeArrowheads="1"/>
          </p:cNvSpPr>
          <p:nvPr/>
        </p:nvSpPr>
        <p:spPr bwMode="auto">
          <a:xfrm>
            <a:off x="5406281" y="6172200"/>
            <a:ext cx="461119" cy="4125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843808" y="2852936"/>
            <a:ext cx="3657589" cy="3396960"/>
            <a:chOff x="5422908" y="3117854"/>
            <a:chExt cx="3363915" cy="3124212"/>
          </a:xfrm>
        </p:grpSpPr>
        <p:sp>
          <p:nvSpPr>
            <p:cNvPr id="78" name="AutoShape 7"/>
            <p:cNvSpPr>
              <a:spLocks noChangeArrowheads="1"/>
            </p:cNvSpPr>
            <p:nvPr/>
          </p:nvSpPr>
          <p:spPr bwMode="auto">
            <a:xfrm>
              <a:off x="6854603" y="3117854"/>
              <a:ext cx="460513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grpSp>
          <p:nvGrpSpPr>
            <p:cNvPr id="79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117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18" name="AutoShape 15"/>
              <p:cNvSpPr>
                <a:spLocks noChangeArrowheads="1"/>
              </p:cNvSpPr>
              <p:nvPr/>
            </p:nvSpPr>
            <p:spPr bwMode="auto">
              <a:xfrm>
                <a:off x="3790" y="2557"/>
                <a:ext cx="115" cy="204"/>
              </a:xfrm>
              <a:prstGeom prst="roundRect">
                <a:avLst>
                  <a:gd name="adj" fmla="val 52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40458C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6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80" name="Group 16"/>
            <p:cNvGrpSpPr>
              <a:grpSpLocks/>
            </p:cNvGrpSpPr>
            <p:nvPr/>
          </p:nvGrpSpPr>
          <p:grpSpPr bwMode="auto">
            <a:xfrm>
              <a:off x="7905767" y="4030668"/>
              <a:ext cx="423864" cy="379413"/>
              <a:chOff x="4980" y="2539"/>
              <a:chExt cx="267" cy="239"/>
            </a:xfrm>
          </p:grpSpPr>
          <p:sp>
            <p:nvSpPr>
              <p:cNvPr id="113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67" cy="239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grpSp>
            <p:nvGrpSpPr>
              <p:cNvPr id="114" name="Group 18"/>
              <p:cNvGrpSpPr>
                <a:grpSpLocks/>
              </p:cNvGrpSpPr>
              <p:nvPr/>
            </p:nvGrpSpPr>
            <p:grpSpPr bwMode="auto">
              <a:xfrm>
                <a:off x="4992" y="2551"/>
                <a:ext cx="191" cy="216"/>
                <a:chOff x="4992" y="2551"/>
                <a:chExt cx="191" cy="216"/>
              </a:xfrm>
            </p:grpSpPr>
            <p:sp>
              <p:nvSpPr>
                <p:cNvPr id="115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AutoShape 20"/>
                <p:cNvSpPr>
                  <a:spLocks noChangeArrowheads="1"/>
                </p:cNvSpPr>
                <p:nvPr/>
              </p:nvSpPr>
              <p:spPr bwMode="auto">
                <a:xfrm>
                  <a:off x="5030" y="2557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81" name="Group 21"/>
            <p:cNvGrpSpPr>
              <a:grpSpLocks/>
            </p:cNvGrpSpPr>
            <p:nvPr/>
          </p:nvGrpSpPr>
          <p:grpSpPr bwMode="auto">
            <a:xfrm>
              <a:off x="7424731" y="4945070"/>
              <a:ext cx="406399" cy="379413"/>
              <a:chOff x="4677" y="3115"/>
              <a:chExt cx="256" cy="239"/>
            </a:xfrm>
          </p:grpSpPr>
          <p:sp>
            <p:nvSpPr>
              <p:cNvPr id="109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56" cy="239"/>
              </a:xfrm>
              <a:prstGeom prst="roundRect">
                <a:avLst>
                  <a:gd name="adj" fmla="val 1682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15</a:t>
                </a:r>
              </a:p>
            </p:txBody>
          </p:sp>
          <p:grpSp>
            <p:nvGrpSpPr>
              <p:cNvPr id="110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111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82" name="Group 26"/>
            <p:cNvGrpSpPr>
              <a:grpSpLocks/>
            </p:cNvGrpSpPr>
            <p:nvPr/>
          </p:nvGrpSpPr>
          <p:grpSpPr bwMode="auto">
            <a:xfrm>
              <a:off x="8366135" y="4945070"/>
              <a:ext cx="420688" cy="379413"/>
              <a:chOff x="5270" y="3115"/>
              <a:chExt cx="265" cy="239"/>
            </a:xfrm>
          </p:grpSpPr>
          <p:sp>
            <p:nvSpPr>
              <p:cNvPr id="107" name="AutoShape 27"/>
              <p:cNvSpPr>
                <a:spLocks noChangeArrowheads="1"/>
              </p:cNvSpPr>
              <p:nvPr/>
            </p:nvSpPr>
            <p:spPr bwMode="auto">
              <a:xfrm>
                <a:off x="5270" y="3115"/>
                <a:ext cx="265" cy="239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108" name="AutoShape 29"/>
              <p:cNvSpPr>
                <a:spLocks noChangeArrowheads="1"/>
              </p:cNvSpPr>
              <p:nvPr/>
            </p:nvSpPr>
            <p:spPr bwMode="auto">
              <a:xfrm>
                <a:off x="5308" y="3127"/>
                <a:ext cx="199" cy="215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103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grpSp>
            <p:nvGrpSpPr>
              <p:cNvPr id="104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105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84" name="Group 36"/>
            <p:cNvGrpSpPr>
              <a:grpSpLocks/>
            </p:cNvGrpSpPr>
            <p:nvPr/>
          </p:nvGrpSpPr>
          <p:grpSpPr bwMode="auto">
            <a:xfrm>
              <a:off x="6450031" y="4945070"/>
              <a:ext cx="371476" cy="379413"/>
              <a:chOff x="4063" y="3115"/>
              <a:chExt cx="234" cy="239"/>
            </a:xfrm>
          </p:grpSpPr>
          <p:sp>
            <p:nvSpPr>
              <p:cNvPr id="101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34" cy="239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2" name="AutoShape 39"/>
              <p:cNvSpPr>
                <a:spLocks noChangeArrowheads="1"/>
              </p:cNvSpPr>
              <p:nvPr/>
            </p:nvSpPr>
            <p:spPr bwMode="auto">
              <a:xfrm>
                <a:off x="4075" y="3127"/>
                <a:ext cx="184" cy="216"/>
              </a:xfrm>
              <a:prstGeom prst="roundRect">
                <a:avLst>
                  <a:gd name="adj" fmla="val 54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85" name="AutoShape 41"/>
            <p:cNvCxnSpPr>
              <a:cxnSpLocks noChangeShapeType="1"/>
              <a:stCxn id="78" idx="2"/>
              <a:endCxn id="117" idx="0"/>
            </p:cNvCxnSpPr>
            <p:nvPr/>
          </p:nvCxnSpPr>
          <p:spPr bwMode="auto">
            <a:xfrm flipH="1">
              <a:off x="6107104" y="3494092"/>
              <a:ext cx="97775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6" name="AutoShape 42"/>
            <p:cNvCxnSpPr>
              <a:cxnSpLocks noChangeShapeType="1"/>
              <a:stCxn id="78" idx="2"/>
              <a:endCxn id="113" idx="0"/>
            </p:cNvCxnSpPr>
            <p:nvPr/>
          </p:nvCxnSpPr>
          <p:spPr bwMode="auto">
            <a:xfrm>
              <a:off x="7084859" y="3494092"/>
              <a:ext cx="1032840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7" name="AutoShape 43"/>
            <p:cNvCxnSpPr>
              <a:cxnSpLocks noChangeShapeType="1"/>
              <a:stCxn id="113" idx="2"/>
              <a:endCxn id="107" idx="0"/>
            </p:cNvCxnSpPr>
            <p:nvPr/>
          </p:nvCxnSpPr>
          <p:spPr bwMode="auto">
            <a:xfrm>
              <a:off x="8117699" y="4410081"/>
              <a:ext cx="458786" cy="53498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AutoShape 44"/>
            <p:cNvCxnSpPr>
              <a:cxnSpLocks noChangeShapeType="1"/>
              <a:stCxn id="113" idx="2"/>
              <a:endCxn id="109" idx="0"/>
            </p:cNvCxnSpPr>
            <p:nvPr/>
          </p:nvCxnSpPr>
          <p:spPr bwMode="auto">
            <a:xfrm flipH="1">
              <a:off x="7627931" y="4410081"/>
              <a:ext cx="490153" cy="53498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9" name="AutoShape 45"/>
            <p:cNvCxnSpPr>
              <a:cxnSpLocks noChangeShapeType="1"/>
              <a:stCxn id="117" idx="2"/>
              <a:endCxn id="101" idx="0"/>
            </p:cNvCxnSpPr>
            <p:nvPr/>
          </p:nvCxnSpPr>
          <p:spPr bwMode="auto">
            <a:xfrm>
              <a:off x="6107104" y="4408493"/>
              <a:ext cx="528660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0" name="AutoShape 46"/>
            <p:cNvCxnSpPr>
              <a:cxnSpLocks noChangeShapeType="1"/>
              <a:stCxn id="117" idx="2"/>
              <a:endCxn id="103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91" name="Group 47"/>
            <p:cNvGrpSpPr>
              <a:grpSpLocks/>
            </p:cNvGrpSpPr>
            <p:nvPr/>
          </p:nvGrpSpPr>
          <p:grpSpPr bwMode="auto">
            <a:xfrm>
              <a:off x="6069022" y="5865821"/>
              <a:ext cx="354013" cy="376238"/>
              <a:chOff x="3823" y="3695"/>
              <a:chExt cx="223" cy="237"/>
            </a:xfrm>
          </p:grpSpPr>
          <p:sp>
            <p:nvSpPr>
              <p:cNvPr id="99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00" name="AutoShape 50"/>
              <p:cNvSpPr>
                <a:spLocks noChangeArrowheads="1"/>
              </p:cNvSpPr>
              <p:nvPr/>
            </p:nvSpPr>
            <p:spPr bwMode="auto">
              <a:xfrm>
                <a:off x="3835" y="3707"/>
                <a:ext cx="199" cy="213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92" name="AutoShape 52"/>
            <p:cNvCxnSpPr>
              <a:cxnSpLocks noChangeShapeType="1"/>
              <a:stCxn id="101" idx="2"/>
              <a:endCxn id="99" idx="0"/>
            </p:cNvCxnSpPr>
            <p:nvPr/>
          </p:nvCxnSpPr>
          <p:spPr bwMode="auto">
            <a:xfrm flipH="1">
              <a:off x="6246029" y="5324483"/>
              <a:ext cx="389735" cy="541338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93" name="Group 53"/>
            <p:cNvGrpSpPr>
              <a:grpSpLocks/>
            </p:cNvGrpSpPr>
            <p:nvPr/>
          </p:nvGrpSpPr>
          <p:grpSpPr bwMode="auto">
            <a:xfrm>
              <a:off x="6761179" y="5857890"/>
              <a:ext cx="425451" cy="384176"/>
              <a:chOff x="4259" y="3690"/>
              <a:chExt cx="268" cy="242"/>
            </a:xfrm>
          </p:grpSpPr>
          <p:sp>
            <p:nvSpPr>
              <p:cNvPr id="95" name="AutoShape 54"/>
              <p:cNvSpPr>
                <a:spLocks noChangeArrowheads="1"/>
              </p:cNvSpPr>
              <p:nvPr/>
            </p:nvSpPr>
            <p:spPr bwMode="auto">
              <a:xfrm>
                <a:off x="4284" y="3690"/>
                <a:ext cx="229" cy="24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grpSp>
            <p:nvGrpSpPr>
              <p:cNvPr id="96" name="Group 55"/>
              <p:cNvGrpSpPr>
                <a:grpSpLocks/>
              </p:cNvGrpSpPr>
              <p:nvPr/>
            </p:nvGrpSpPr>
            <p:grpSpPr bwMode="auto">
              <a:xfrm>
                <a:off x="4259" y="3704"/>
                <a:ext cx="268" cy="220"/>
                <a:chOff x="4259" y="3704"/>
                <a:chExt cx="268" cy="220"/>
              </a:xfrm>
            </p:grpSpPr>
            <p:sp>
              <p:nvSpPr>
                <p:cNvPr id="97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AutoShape 57"/>
                <p:cNvSpPr>
                  <a:spLocks noChangeArrowheads="1"/>
                </p:cNvSpPr>
                <p:nvPr/>
              </p:nvSpPr>
              <p:spPr bwMode="auto">
                <a:xfrm>
                  <a:off x="4259" y="3720"/>
                  <a:ext cx="268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94" name="AutoShape 58"/>
            <p:cNvCxnSpPr>
              <a:cxnSpLocks noChangeShapeType="1"/>
              <a:stCxn id="101" idx="2"/>
              <a:endCxn id="95" idx="0"/>
            </p:cNvCxnSpPr>
            <p:nvPr/>
          </p:nvCxnSpPr>
          <p:spPr bwMode="auto">
            <a:xfrm>
              <a:off x="6635764" y="5324483"/>
              <a:ext cx="346872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55" name="TextBox 54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82941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BST insert()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73914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insert(node,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toInsert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// Input: node - root node of tree</a:t>
            </a:r>
          </a:p>
          <a:p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  //        </a:t>
            </a:r>
            <a:r>
              <a:rPr lang="en-US" dirty="0" err="1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toInsert</a:t>
            </a:r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- data you are trying to insert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toInsert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data already in tree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return 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toInsert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== null: </a:t>
            </a:r>
            <a:r>
              <a:rPr lang="en-US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add as left child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node.addLeft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toInsert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else: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insert(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toInsert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else: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== null: </a:t>
            </a:r>
            <a:r>
              <a:rPr lang="en-US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add as right child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node.addRight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toInsert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else: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insert(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toInsert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91058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52578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Removing an item from a BST is tricky (sometimes). </a:t>
            </a:r>
          </a:p>
          <a:p>
            <a:endParaRPr lang="en-US" sz="2400" dirty="0"/>
          </a:p>
          <a:p>
            <a:r>
              <a:rPr lang="en-US" sz="2400" dirty="0"/>
              <a:t>We have three cases to consider:</a:t>
            </a:r>
          </a:p>
          <a:p>
            <a:pPr lvl="1"/>
            <a:r>
              <a:rPr lang="en-US" sz="2000" b="1" dirty="0"/>
              <a:t>1) </a:t>
            </a:r>
            <a:r>
              <a:rPr lang="en-US" sz="2000" dirty="0"/>
              <a:t>Removing a leaf (easy, just remove it)</a:t>
            </a:r>
          </a:p>
          <a:p>
            <a:pPr lvl="1"/>
            <a:r>
              <a:rPr lang="en-US" sz="2000" b="1" dirty="0"/>
              <a:t>2) </a:t>
            </a:r>
            <a:r>
              <a:rPr lang="en-US" sz="2000" dirty="0"/>
              <a:t>Removing an internal node with one child (e.g. 15)</a:t>
            </a:r>
          </a:p>
          <a:p>
            <a:pPr lvl="1"/>
            <a:r>
              <a:rPr lang="en-US" sz="2000" b="1" dirty="0"/>
              <a:t>3) </a:t>
            </a:r>
            <a:r>
              <a:rPr lang="en-US" sz="2000" dirty="0"/>
              <a:t>Removing an internal node with two children (e.g. 7)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715000" y="2133600"/>
            <a:ext cx="3276489" cy="2994961"/>
            <a:chOff x="5715000" y="2133600"/>
            <a:chExt cx="3276489" cy="2994961"/>
          </a:xfrm>
        </p:grpSpPr>
        <p:grpSp>
          <p:nvGrpSpPr>
            <p:cNvPr id="109" name="Group 108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112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13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14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15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116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117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18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119" name="AutoShape 41"/>
              <p:cNvCxnSpPr>
                <a:cxnSpLocks noChangeShapeType="1"/>
                <a:stCxn id="112" idx="2"/>
                <a:endCxn id="113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0" name="AutoShape 42"/>
              <p:cNvCxnSpPr>
                <a:cxnSpLocks noChangeShapeType="1"/>
                <a:stCxn id="112" idx="2"/>
                <a:endCxn id="114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1" name="AutoShape 43"/>
              <p:cNvCxnSpPr>
                <a:cxnSpLocks noChangeShapeType="1"/>
                <a:stCxn id="114" idx="2"/>
                <a:endCxn id="116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2" name="AutoShape 44"/>
              <p:cNvCxnSpPr>
                <a:cxnSpLocks noChangeShapeType="1"/>
                <a:stCxn id="114" idx="2"/>
                <a:endCxn id="115" idx="0"/>
              </p:cNvCxnSpPr>
              <p:nvPr/>
            </p:nvCxnSpPr>
            <p:spPr bwMode="auto">
              <a:xfrm flipH="1">
                <a:off x="7655891" y="4410080"/>
                <a:ext cx="461807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3" name="AutoShape 45"/>
              <p:cNvCxnSpPr>
                <a:cxnSpLocks noChangeShapeType="1"/>
                <a:stCxn id="113" idx="2"/>
                <a:endCxn id="118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4" name="AutoShape 46"/>
              <p:cNvCxnSpPr>
                <a:cxnSpLocks noChangeShapeType="1"/>
                <a:stCxn id="113" idx="2"/>
                <a:endCxn id="117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25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126" name="AutoShape 52"/>
              <p:cNvCxnSpPr>
                <a:cxnSpLocks noChangeShapeType="1"/>
                <a:stCxn id="118" idx="2"/>
                <a:endCxn id="125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27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128" name="AutoShape 58"/>
              <p:cNvCxnSpPr>
                <a:cxnSpLocks noChangeShapeType="1"/>
                <a:stCxn id="118" idx="2"/>
                <a:endCxn id="127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10" name="AutoShape 54"/>
            <p:cNvSpPr>
              <a:spLocks noChangeArrowheads="1"/>
            </p:cNvSpPr>
            <p:nvPr/>
          </p:nvSpPr>
          <p:spPr bwMode="auto">
            <a:xfrm>
              <a:off x="8001000" y="4724400"/>
              <a:ext cx="432199" cy="36828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cxnSp>
          <p:nvCxnSpPr>
            <p:cNvPr id="111" name="AutoShape 58"/>
            <p:cNvCxnSpPr>
              <a:cxnSpLocks noChangeShapeType="1"/>
              <a:endCxn id="110" idx="0"/>
            </p:cNvCxnSpPr>
            <p:nvPr/>
          </p:nvCxnSpPr>
          <p:spPr bwMode="auto">
            <a:xfrm>
              <a:off x="7855425" y="4248939"/>
              <a:ext cx="361675" cy="475461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7" name="TextBox 26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23480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Case 2: </a:t>
            </a:r>
            <a:r>
              <a:rPr lang="en-US" sz="2400" dirty="0"/>
              <a:t>Removing an internal node with one child</a:t>
            </a:r>
          </a:p>
          <a:p>
            <a:r>
              <a:rPr lang="en-US" sz="2400" dirty="0"/>
              <a:t>General strategy: </a:t>
            </a:r>
          </a:p>
          <a:p>
            <a:pPr lvl="1"/>
            <a:r>
              <a:rPr lang="en-US" sz="2000" dirty="0"/>
              <a:t>“splice” out the node to remove by </a:t>
            </a:r>
            <a:r>
              <a:rPr lang="en-US" sz="2000" u="sng" dirty="0">
                <a:solidFill>
                  <a:srgbClr val="FF0000"/>
                </a:solidFill>
              </a:rPr>
              <a:t>connecting the node’s parent to the node’s child.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remove(15)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5000" y="2133600"/>
            <a:ext cx="3276489" cy="2994961"/>
            <a:chOff x="5715000" y="2133600"/>
            <a:chExt cx="3276489" cy="2994961"/>
          </a:xfrm>
        </p:grpSpPr>
        <p:grpSp>
          <p:nvGrpSpPr>
            <p:cNvPr id="6" name="Group 5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54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50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46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42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38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34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0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14" name="AutoShape 41"/>
              <p:cNvCxnSpPr>
                <a:cxnSpLocks noChangeShapeType="1"/>
                <a:stCxn id="54" idx="2"/>
                <a:endCxn id="50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" name="AutoShape 42"/>
              <p:cNvCxnSpPr>
                <a:cxnSpLocks noChangeShapeType="1"/>
                <a:stCxn id="54" idx="2"/>
                <a:endCxn id="46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6" name="AutoShape 43"/>
              <p:cNvCxnSpPr>
                <a:cxnSpLocks noChangeShapeType="1"/>
                <a:stCxn id="46" idx="2"/>
                <a:endCxn id="38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" name="AutoShape 44"/>
              <p:cNvCxnSpPr>
                <a:cxnSpLocks noChangeShapeType="1"/>
                <a:stCxn id="46" idx="2"/>
                <a:endCxn id="42" idx="0"/>
              </p:cNvCxnSpPr>
              <p:nvPr/>
            </p:nvCxnSpPr>
            <p:spPr bwMode="auto">
              <a:xfrm flipH="1">
                <a:off x="7655891" y="4410080"/>
                <a:ext cx="461807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AutoShape 45"/>
              <p:cNvCxnSpPr>
                <a:cxnSpLocks noChangeShapeType="1"/>
                <a:stCxn id="50" idx="2"/>
                <a:endCxn id="30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AutoShape 46"/>
              <p:cNvCxnSpPr>
                <a:cxnSpLocks noChangeShapeType="1"/>
                <a:stCxn id="50" idx="2"/>
                <a:endCxn id="34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8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21" name="AutoShape 52"/>
              <p:cNvCxnSpPr>
                <a:cxnSpLocks noChangeShapeType="1"/>
                <a:stCxn id="30" idx="2"/>
                <a:endCxn id="28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23" name="AutoShape 58"/>
              <p:cNvCxnSpPr>
                <a:cxnSpLocks noChangeShapeType="1"/>
                <a:stCxn id="30" idx="2"/>
                <a:endCxn id="24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33" name="AutoShape 54"/>
            <p:cNvSpPr>
              <a:spLocks noChangeArrowheads="1"/>
            </p:cNvSpPr>
            <p:nvPr/>
          </p:nvSpPr>
          <p:spPr bwMode="auto">
            <a:xfrm>
              <a:off x="8001000" y="4724400"/>
              <a:ext cx="432199" cy="36828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cxnSp>
          <p:nvCxnSpPr>
            <p:cNvPr id="35" name="AutoShape 58"/>
            <p:cNvCxnSpPr>
              <a:cxnSpLocks noChangeShapeType="1"/>
              <a:endCxn id="33" idx="0"/>
            </p:cNvCxnSpPr>
            <p:nvPr/>
          </p:nvCxnSpPr>
          <p:spPr bwMode="auto">
            <a:xfrm>
              <a:off x="7855425" y="4248939"/>
              <a:ext cx="361675" cy="475461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7" name="TextBox 26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09064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Case 2: </a:t>
            </a:r>
            <a:r>
              <a:rPr lang="en-US" sz="2400" dirty="0"/>
              <a:t>Removing an internal node with one child</a:t>
            </a:r>
          </a:p>
          <a:p>
            <a:r>
              <a:rPr lang="en-US" sz="2400" dirty="0"/>
              <a:t>General strategy: </a:t>
            </a:r>
          </a:p>
          <a:p>
            <a:pPr lvl="1"/>
            <a:r>
              <a:rPr lang="en-US" sz="2000" dirty="0"/>
              <a:t>“splice” out the node to remove by connecting the node’s parent to the node’s child.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remove(15)</a:t>
            </a:r>
          </a:p>
          <a:p>
            <a:pPr lvl="1"/>
            <a:r>
              <a:rPr lang="en-US" sz="2000" dirty="0"/>
              <a:t>We set the parent node’s </a:t>
            </a:r>
            <a:r>
              <a:rPr lang="en-US" sz="2000" dirty="0">
                <a:latin typeface="Courier New"/>
              </a:rPr>
              <a:t>left </a:t>
            </a:r>
            <a:r>
              <a:rPr lang="en-US" sz="2000" dirty="0"/>
              <a:t>reference to the given node’s only child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715000" y="2133600"/>
            <a:ext cx="3276489" cy="2994961"/>
            <a:chOff x="5715000" y="2133600"/>
            <a:chExt cx="3276489" cy="2994961"/>
          </a:xfrm>
        </p:grpSpPr>
        <p:grpSp>
          <p:nvGrpSpPr>
            <p:cNvPr id="6" name="Group 5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54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50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46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42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38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34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0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14" name="AutoShape 41"/>
              <p:cNvCxnSpPr>
                <a:cxnSpLocks noChangeShapeType="1"/>
                <a:stCxn id="54" idx="2"/>
                <a:endCxn id="50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" name="AutoShape 42"/>
              <p:cNvCxnSpPr>
                <a:cxnSpLocks noChangeShapeType="1"/>
                <a:stCxn id="54" idx="2"/>
                <a:endCxn id="46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6" name="AutoShape 43"/>
              <p:cNvCxnSpPr>
                <a:cxnSpLocks noChangeShapeType="1"/>
                <a:stCxn id="46" idx="2"/>
                <a:endCxn id="38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" name="AutoShape 44"/>
              <p:cNvCxnSpPr>
                <a:cxnSpLocks noChangeShapeType="1"/>
                <a:stCxn id="46" idx="2"/>
                <a:endCxn id="42" idx="0"/>
              </p:cNvCxnSpPr>
              <p:nvPr/>
            </p:nvCxnSpPr>
            <p:spPr bwMode="auto">
              <a:xfrm flipH="1">
                <a:off x="7655891" y="4410080"/>
                <a:ext cx="461807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AutoShape 45"/>
              <p:cNvCxnSpPr>
                <a:cxnSpLocks noChangeShapeType="1"/>
                <a:stCxn id="50" idx="2"/>
                <a:endCxn id="30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AutoShape 46"/>
              <p:cNvCxnSpPr>
                <a:cxnSpLocks noChangeShapeType="1"/>
                <a:stCxn id="50" idx="2"/>
                <a:endCxn id="34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8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21" name="AutoShape 52"/>
              <p:cNvCxnSpPr>
                <a:cxnSpLocks noChangeShapeType="1"/>
                <a:stCxn id="30" idx="2"/>
                <a:endCxn id="28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23" name="AutoShape 58"/>
              <p:cNvCxnSpPr>
                <a:cxnSpLocks noChangeShapeType="1"/>
                <a:stCxn id="30" idx="2"/>
                <a:endCxn id="24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33" name="AutoShape 54"/>
            <p:cNvSpPr>
              <a:spLocks noChangeArrowheads="1"/>
            </p:cNvSpPr>
            <p:nvPr/>
          </p:nvSpPr>
          <p:spPr bwMode="auto">
            <a:xfrm>
              <a:off x="8001000" y="4724400"/>
              <a:ext cx="432199" cy="36828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cxnSp>
          <p:nvCxnSpPr>
            <p:cNvPr id="35" name="AutoShape 58"/>
            <p:cNvCxnSpPr>
              <a:cxnSpLocks noChangeShapeType="1"/>
              <a:endCxn id="33" idx="0"/>
            </p:cNvCxnSpPr>
            <p:nvPr/>
          </p:nvCxnSpPr>
          <p:spPr bwMode="auto">
            <a:xfrm>
              <a:off x="7855425" y="4248939"/>
              <a:ext cx="361675" cy="475461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27" name="AutoShape 58"/>
          <p:cNvCxnSpPr>
            <a:cxnSpLocks noChangeShapeType="1"/>
            <a:stCxn id="46" idx="2"/>
            <a:endCxn id="33" idx="0"/>
          </p:cNvCxnSpPr>
          <p:nvPr/>
        </p:nvCxnSpPr>
        <p:spPr bwMode="auto">
          <a:xfrm flipH="1">
            <a:off x="8217100" y="3372366"/>
            <a:ext cx="81205" cy="1352034"/>
          </a:xfrm>
          <a:prstGeom prst="straightConnector1">
            <a:avLst/>
          </a:prstGeom>
          <a:ln>
            <a:prstDash val="sysDash"/>
            <a:headEnd/>
            <a:tailEnd type="stealt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62613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52578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Case 2: </a:t>
            </a:r>
            <a:r>
              <a:rPr lang="en-US" sz="2400" dirty="0"/>
              <a:t>Removing an internal node with one child</a:t>
            </a:r>
          </a:p>
          <a:p>
            <a:r>
              <a:rPr lang="en-US" sz="2400" dirty="0"/>
              <a:t>General strategy: </a:t>
            </a:r>
          </a:p>
          <a:p>
            <a:pPr lvl="1"/>
            <a:r>
              <a:rPr lang="en-US" sz="2000" dirty="0"/>
              <a:t>“splice” out the node to remove by connecting the node’s parent to the node’s child.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remove(15)</a:t>
            </a:r>
          </a:p>
          <a:p>
            <a:pPr lvl="1"/>
            <a:r>
              <a:rPr lang="en-US" sz="2000" dirty="0"/>
              <a:t>We set the parent node’s </a:t>
            </a:r>
            <a:r>
              <a:rPr lang="en-US" sz="2000" dirty="0">
                <a:latin typeface="Courier New"/>
              </a:rPr>
              <a:t>left </a:t>
            </a:r>
            <a:r>
              <a:rPr lang="en-US" sz="2000" dirty="0"/>
              <a:t>reference to the given node’s only child</a:t>
            </a:r>
          </a:p>
          <a:p>
            <a:pPr lvl="1"/>
            <a:r>
              <a:rPr lang="en-US" sz="2000" dirty="0"/>
              <a:t>There are no more references to the given node, so it is deleted (garbage collected)</a:t>
            </a:r>
          </a:p>
          <a:p>
            <a:pPr lvl="1"/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5000" y="2133600"/>
            <a:ext cx="3276489" cy="2994961"/>
            <a:chOff x="5715000" y="2133600"/>
            <a:chExt cx="3276489" cy="2994961"/>
          </a:xfrm>
        </p:grpSpPr>
        <p:grpSp>
          <p:nvGrpSpPr>
            <p:cNvPr id="6" name="Group 5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54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50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46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42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38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34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0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14" name="AutoShape 41"/>
              <p:cNvCxnSpPr>
                <a:cxnSpLocks noChangeShapeType="1"/>
                <a:stCxn id="54" idx="2"/>
                <a:endCxn id="50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" name="AutoShape 42"/>
              <p:cNvCxnSpPr>
                <a:cxnSpLocks noChangeShapeType="1"/>
                <a:stCxn id="54" idx="2"/>
                <a:endCxn id="46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6" name="AutoShape 43"/>
              <p:cNvCxnSpPr>
                <a:cxnSpLocks noChangeShapeType="1"/>
                <a:stCxn id="46" idx="2"/>
                <a:endCxn id="38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AutoShape 45"/>
              <p:cNvCxnSpPr>
                <a:cxnSpLocks noChangeShapeType="1"/>
                <a:stCxn id="50" idx="2"/>
                <a:endCxn id="30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AutoShape 46"/>
              <p:cNvCxnSpPr>
                <a:cxnSpLocks noChangeShapeType="1"/>
                <a:stCxn id="50" idx="2"/>
                <a:endCxn id="34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8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21" name="AutoShape 52"/>
              <p:cNvCxnSpPr>
                <a:cxnSpLocks noChangeShapeType="1"/>
                <a:stCxn id="30" idx="2"/>
                <a:endCxn id="28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23" name="AutoShape 58"/>
              <p:cNvCxnSpPr>
                <a:cxnSpLocks noChangeShapeType="1"/>
                <a:stCxn id="30" idx="2"/>
                <a:endCxn id="24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33" name="AutoShape 54"/>
            <p:cNvSpPr>
              <a:spLocks noChangeArrowheads="1"/>
            </p:cNvSpPr>
            <p:nvPr/>
          </p:nvSpPr>
          <p:spPr bwMode="auto">
            <a:xfrm>
              <a:off x="8001000" y="4724400"/>
              <a:ext cx="432199" cy="36828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</p:grpSp>
      <p:cxnSp>
        <p:nvCxnSpPr>
          <p:cNvPr id="27" name="AutoShape 58"/>
          <p:cNvCxnSpPr>
            <a:cxnSpLocks noChangeShapeType="1"/>
            <a:stCxn id="46" idx="2"/>
            <a:endCxn id="33" idx="0"/>
          </p:cNvCxnSpPr>
          <p:nvPr/>
        </p:nvCxnSpPr>
        <p:spPr bwMode="auto">
          <a:xfrm flipH="1">
            <a:off x="8217100" y="3372366"/>
            <a:ext cx="81205" cy="1352034"/>
          </a:xfrm>
          <a:prstGeom prst="straightConnector1">
            <a:avLst/>
          </a:prstGeom>
          <a:ln>
            <a:prstDash val="solid"/>
            <a:headEnd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03546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5105400" cy="52578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Case 2: </a:t>
            </a:r>
            <a:r>
              <a:rPr lang="en-US" sz="2400" dirty="0"/>
              <a:t>Removing an internal node with one child</a:t>
            </a:r>
          </a:p>
          <a:p>
            <a:r>
              <a:rPr lang="en-US" sz="2400" dirty="0"/>
              <a:t>General strategy: </a:t>
            </a:r>
          </a:p>
          <a:p>
            <a:pPr lvl="1"/>
            <a:r>
              <a:rPr lang="en-US" sz="2000" dirty="0"/>
              <a:t>“splice” out the node to remove by connecting the node’s parent to the node’s child.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remove(15)</a:t>
            </a:r>
          </a:p>
          <a:p>
            <a:pPr lvl="1"/>
            <a:r>
              <a:rPr lang="en-US" sz="2000" dirty="0"/>
              <a:t>We set the parent node’s </a:t>
            </a:r>
            <a:r>
              <a:rPr lang="en-US" sz="2000" dirty="0">
                <a:latin typeface="Courier New"/>
                <a:cs typeface="Courier New"/>
              </a:rPr>
              <a:t>left</a:t>
            </a:r>
            <a:r>
              <a:rPr lang="en-US" sz="2000" dirty="0">
                <a:latin typeface="Courier New"/>
              </a:rPr>
              <a:t> </a:t>
            </a:r>
            <a:r>
              <a:rPr lang="en-US" sz="2000" dirty="0"/>
              <a:t>reference to the given node’s only child</a:t>
            </a:r>
          </a:p>
          <a:p>
            <a:pPr lvl="1"/>
            <a:r>
              <a:rPr lang="en-US" sz="2000" dirty="0"/>
              <a:t>There are no more references to the given node, so it is deleted (garbage collected)</a:t>
            </a:r>
          </a:p>
          <a:p>
            <a:pPr lvl="1"/>
            <a:r>
              <a:rPr lang="en-US" sz="2000" dirty="0"/>
              <a:t>BST order is maintained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715000" y="2133600"/>
            <a:ext cx="3276489" cy="2994961"/>
            <a:chOff x="5422908" y="3117854"/>
            <a:chExt cx="3417890" cy="3124212"/>
          </a:xfrm>
        </p:grpSpPr>
        <p:sp>
          <p:nvSpPr>
            <p:cNvPr id="63" name="AutoShape 7"/>
            <p:cNvSpPr>
              <a:spLocks noChangeArrowheads="1"/>
            </p:cNvSpPr>
            <p:nvPr/>
          </p:nvSpPr>
          <p:spPr bwMode="auto">
            <a:xfrm>
              <a:off x="6853241" y="3117854"/>
              <a:ext cx="485776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5938829" y="4032255"/>
              <a:ext cx="336549" cy="376238"/>
            </a:xfrm>
            <a:prstGeom prst="roundRect">
              <a:avLst>
                <a:gd name="adj" fmla="val 1650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5" name="AutoShape 17"/>
            <p:cNvSpPr>
              <a:spLocks noChangeArrowheads="1"/>
            </p:cNvSpPr>
            <p:nvPr/>
          </p:nvSpPr>
          <p:spPr bwMode="auto">
            <a:xfrm>
              <a:off x="7905767" y="4030668"/>
              <a:ext cx="423864" cy="379413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6" name="AutoShape 22"/>
            <p:cNvSpPr>
              <a:spLocks noChangeArrowheads="1"/>
            </p:cNvSpPr>
            <p:nvPr/>
          </p:nvSpPr>
          <p:spPr bwMode="auto">
            <a:xfrm>
              <a:off x="7424725" y="4945070"/>
              <a:ext cx="461961" cy="379413"/>
            </a:xfrm>
            <a:prstGeom prst="roundRect">
              <a:avLst>
                <a:gd name="adj" fmla="val 1682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67" name="AutoShape 27"/>
            <p:cNvSpPr>
              <a:spLocks noChangeArrowheads="1"/>
            </p:cNvSpPr>
            <p:nvPr/>
          </p:nvSpPr>
          <p:spPr bwMode="auto">
            <a:xfrm>
              <a:off x="8407410" y="4945070"/>
              <a:ext cx="433388" cy="3794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68" name="AutoShape 32"/>
            <p:cNvSpPr>
              <a:spLocks noChangeArrowheads="1"/>
            </p:cNvSpPr>
            <p:nvPr/>
          </p:nvSpPr>
          <p:spPr bwMode="auto">
            <a:xfrm>
              <a:off x="5422908" y="4943482"/>
              <a:ext cx="355600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9" name="AutoShape 37"/>
            <p:cNvSpPr>
              <a:spLocks noChangeArrowheads="1"/>
            </p:cNvSpPr>
            <p:nvPr/>
          </p:nvSpPr>
          <p:spPr bwMode="auto">
            <a:xfrm>
              <a:off x="6450027" y="4945070"/>
              <a:ext cx="482601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70" name="AutoShape 41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 flipH="1">
              <a:off x="6107104" y="3494092"/>
              <a:ext cx="98902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AutoShape 42"/>
            <p:cNvCxnSpPr>
              <a:cxnSpLocks noChangeShapeType="1"/>
              <a:stCxn id="63" idx="2"/>
              <a:endCxn id="65" idx="0"/>
            </p:cNvCxnSpPr>
            <p:nvPr/>
          </p:nvCxnSpPr>
          <p:spPr bwMode="auto">
            <a:xfrm>
              <a:off x="7096129" y="3494092"/>
              <a:ext cx="1021569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AutoShape 43"/>
            <p:cNvCxnSpPr>
              <a:cxnSpLocks noChangeShapeType="1"/>
              <a:stCxn id="65" idx="2"/>
              <a:endCxn id="67" idx="0"/>
            </p:cNvCxnSpPr>
            <p:nvPr/>
          </p:nvCxnSpPr>
          <p:spPr bwMode="auto">
            <a:xfrm>
              <a:off x="8117699" y="4410080"/>
              <a:ext cx="506465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AutoShape 44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 flipH="1">
              <a:off x="7655891" y="4410080"/>
              <a:ext cx="461807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AutoShape 45"/>
            <p:cNvCxnSpPr>
              <a:cxnSpLocks noChangeShapeType="1"/>
              <a:stCxn id="64" idx="2"/>
              <a:endCxn id="69" idx="0"/>
            </p:cNvCxnSpPr>
            <p:nvPr/>
          </p:nvCxnSpPr>
          <p:spPr bwMode="auto">
            <a:xfrm>
              <a:off x="6107104" y="4408494"/>
              <a:ext cx="584506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AutoShape 46"/>
            <p:cNvCxnSpPr>
              <a:cxnSpLocks noChangeShapeType="1"/>
              <a:stCxn id="64" idx="2"/>
              <a:endCxn id="68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6" name="AutoShape 48"/>
            <p:cNvSpPr>
              <a:spLocks noChangeArrowheads="1"/>
            </p:cNvSpPr>
            <p:nvPr/>
          </p:nvSpPr>
          <p:spPr bwMode="auto">
            <a:xfrm>
              <a:off x="6069022" y="5865821"/>
              <a:ext cx="354013" cy="37623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77" name="AutoShape 52"/>
            <p:cNvCxnSpPr>
              <a:cxnSpLocks noChangeShapeType="1"/>
              <a:stCxn id="69" idx="2"/>
              <a:endCxn id="76" idx="0"/>
            </p:cNvCxnSpPr>
            <p:nvPr/>
          </p:nvCxnSpPr>
          <p:spPr bwMode="auto">
            <a:xfrm flipH="1">
              <a:off x="6246029" y="5324483"/>
              <a:ext cx="445581" cy="54133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8" name="AutoShape 54"/>
            <p:cNvSpPr>
              <a:spLocks noChangeArrowheads="1"/>
            </p:cNvSpPr>
            <p:nvPr/>
          </p:nvSpPr>
          <p:spPr bwMode="auto">
            <a:xfrm>
              <a:off x="6800866" y="5857890"/>
              <a:ext cx="450851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79" name="AutoShape 58"/>
            <p:cNvCxnSpPr>
              <a:cxnSpLocks noChangeShapeType="1"/>
              <a:stCxn id="69" idx="2"/>
              <a:endCxn id="78" idx="0"/>
            </p:cNvCxnSpPr>
            <p:nvPr/>
          </p:nvCxnSpPr>
          <p:spPr bwMode="auto">
            <a:xfrm>
              <a:off x="6691327" y="5324483"/>
              <a:ext cx="334679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4" name="TextBox 23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14448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Case 3: </a:t>
            </a:r>
            <a:r>
              <a:rPr lang="en-US" sz="2400" dirty="0"/>
              <a:t>Removing an internal node with two children</a:t>
            </a:r>
          </a:p>
          <a:p>
            <a:endParaRPr lang="en-US" sz="2400" dirty="0"/>
          </a:p>
          <a:p>
            <a:r>
              <a:rPr lang="en-US" sz="2400" dirty="0"/>
              <a:t>General strategy: </a:t>
            </a:r>
          </a:p>
          <a:p>
            <a:pPr lvl="1"/>
            <a:r>
              <a:rPr lang="en-US" sz="2000" dirty="0"/>
              <a:t>Replace the data of the node-to-remove </a:t>
            </a:r>
            <a:r>
              <a:rPr lang="en-US" sz="2000" u="sng" dirty="0">
                <a:solidFill>
                  <a:srgbClr val="FF0000"/>
                </a:solidFill>
              </a:rPr>
              <a:t>with the data of the node’s successor</a:t>
            </a:r>
            <a:r>
              <a:rPr lang="en-US" sz="2000" dirty="0"/>
              <a:t>. </a:t>
            </a:r>
          </a:p>
          <a:p>
            <a:pPr lvl="2"/>
            <a:r>
              <a:rPr lang="en-US" sz="1600" dirty="0"/>
              <a:t>i.e. Replace the data of the node-to-remove with the smallest number in the tree below this number</a:t>
            </a:r>
            <a:endParaRPr lang="en-US" sz="2000" dirty="0"/>
          </a:p>
          <a:p>
            <a:pPr lvl="1"/>
            <a:r>
              <a:rPr lang="en-US" sz="2000" dirty="0"/>
              <a:t>Delete the successor.</a:t>
            </a:r>
          </a:p>
          <a:p>
            <a:endParaRPr lang="en-US" sz="2400" dirty="0"/>
          </a:p>
          <a:p>
            <a:r>
              <a:rPr lang="en-US" sz="2400" dirty="0"/>
              <a:t>The successor is also called the </a:t>
            </a:r>
            <a:r>
              <a:rPr lang="en-US" sz="2400" b="1" dirty="0"/>
              <a:t>in-order successor</a:t>
            </a:r>
            <a:r>
              <a:rPr lang="en-US" sz="2400" dirty="0"/>
              <a:t>, because it comes next in the in-order tree traversal.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715000" y="2133600"/>
            <a:ext cx="3276489" cy="3886200"/>
            <a:chOff x="5715000" y="2133600"/>
            <a:chExt cx="3276489" cy="3886200"/>
          </a:xfrm>
        </p:grpSpPr>
        <p:grpSp>
          <p:nvGrpSpPr>
            <p:cNvPr id="60" name="Group 59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63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64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65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66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67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68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69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70" name="AutoShape 41"/>
              <p:cNvCxnSpPr>
                <a:cxnSpLocks noChangeShapeType="1"/>
                <a:stCxn id="63" idx="2"/>
                <a:endCxn id="64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1" name="AutoShape 42"/>
              <p:cNvCxnSpPr>
                <a:cxnSpLocks noChangeShapeType="1"/>
                <a:stCxn id="63" idx="2"/>
                <a:endCxn id="65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2" name="AutoShape 43"/>
              <p:cNvCxnSpPr>
                <a:cxnSpLocks noChangeShapeType="1"/>
                <a:stCxn id="65" idx="2"/>
                <a:endCxn id="67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3" name="AutoShape 44"/>
              <p:cNvCxnSpPr>
                <a:cxnSpLocks noChangeShapeType="1"/>
                <a:stCxn id="65" idx="2"/>
                <a:endCxn id="66" idx="0"/>
              </p:cNvCxnSpPr>
              <p:nvPr/>
            </p:nvCxnSpPr>
            <p:spPr bwMode="auto">
              <a:xfrm flipH="1">
                <a:off x="7655891" y="4410080"/>
                <a:ext cx="461807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4" name="AutoShape 45"/>
              <p:cNvCxnSpPr>
                <a:cxnSpLocks noChangeShapeType="1"/>
                <a:stCxn id="64" idx="2"/>
                <a:endCxn id="69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5" name="AutoShape 46"/>
              <p:cNvCxnSpPr>
                <a:cxnSpLocks noChangeShapeType="1"/>
                <a:stCxn id="64" idx="2"/>
                <a:endCxn id="68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76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77" name="AutoShape 52"/>
              <p:cNvCxnSpPr>
                <a:cxnSpLocks noChangeShapeType="1"/>
                <a:stCxn id="69" idx="2"/>
                <a:endCxn id="76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78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79" name="AutoShape 58"/>
              <p:cNvCxnSpPr>
                <a:cxnSpLocks noChangeShapeType="1"/>
                <a:stCxn id="69" idx="2"/>
                <a:endCxn id="78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4" name="AutoShape 54"/>
            <p:cNvSpPr>
              <a:spLocks noChangeArrowheads="1"/>
            </p:cNvSpPr>
            <p:nvPr/>
          </p:nvSpPr>
          <p:spPr bwMode="auto">
            <a:xfrm>
              <a:off x="6629400" y="5638800"/>
              <a:ext cx="380999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25" name="AutoShape 58"/>
            <p:cNvCxnSpPr>
              <a:cxnSpLocks noChangeShapeType="1"/>
              <a:endCxn id="24" idx="0"/>
            </p:cNvCxnSpPr>
            <p:nvPr/>
          </p:nvCxnSpPr>
          <p:spPr bwMode="auto">
            <a:xfrm>
              <a:off x="6524392" y="5127460"/>
              <a:ext cx="295508" cy="5113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275856" y="6165304"/>
            <a:ext cx="565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(first, to help with our example, we made a small addition to this tree)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97781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Case 3: </a:t>
            </a:r>
            <a:r>
              <a:rPr lang="en-US" sz="2400" dirty="0"/>
              <a:t>Removing an internal node with two children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remove(7)</a:t>
            </a:r>
            <a:endParaRPr lang="en-US" sz="2400" dirty="0"/>
          </a:p>
          <a:p>
            <a:pPr lvl="1"/>
            <a:r>
              <a:rPr lang="en-US" sz="2000" dirty="0"/>
              <a:t>First, let’s find the</a:t>
            </a:r>
            <a:r>
              <a:rPr lang="en-US" sz="2000" b="1" dirty="0"/>
              <a:t> in-order successor</a:t>
            </a:r>
            <a:r>
              <a:rPr lang="en-US" sz="2000" dirty="0"/>
              <a:t> to the given node.</a:t>
            </a:r>
          </a:p>
          <a:p>
            <a:pPr lvl="1"/>
            <a:r>
              <a:rPr lang="en-US" sz="2000" dirty="0"/>
              <a:t>Since we know the given node has </a:t>
            </a:r>
            <a:r>
              <a:rPr lang="en-US" sz="2000" b="1" dirty="0"/>
              <a:t>two</a:t>
            </a:r>
            <a:r>
              <a:rPr lang="en-US" sz="2000" dirty="0"/>
              <a:t> children – which guarantees the node has a right </a:t>
            </a:r>
            <a:r>
              <a:rPr lang="en-US" sz="2000" dirty="0" err="1"/>
              <a:t>subtree</a:t>
            </a:r>
            <a:r>
              <a:rPr lang="en-US" sz="2000" dirty="0"/>
              <a:t> – we know </a:t>
            </a:r>
            <a:r>
              <a:rPr lang="en-US" sz="2000" u="sng" dirty="0">
                <a:solidFill>
                  <a:srgbClr val="FF0000"/>
                </a:solidFill>
              </a:rPr>
              <a:t>that its successor will always be the left-most node in its right </a:t>
            </a:r>
            <a:r>
              <a:rPr lang="en-US" sz="2000" u="sng" dirty="0" err="1">
                <a:solidFill>
                  <a:srgbClr val="FF0000"/>
                </a:solidFill>
              </a:rPr>
              <a:t>subtree</a:t>
            </a:r>
            <a:r>
              <a:rPr lang="en-US" sz="2000" u="sng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5715000" y="2133600"/>
            <a:ext cx="3276489" cy="2994961"/>
            <a:chOff x="5422908" y="3117854"/>
            <a:chExt cx="3417890" cy="3124212"/>
          </a:xfrm>
        </p:grpSpPr>
        <p:sp>
          <p:nvSpPr>
            <p:cNvPr id="63" name="AutoShape 7"/>
            <p:cNvSpPr>
              <a:spLocks noChangeArrowheads="1"/>
            </p:cNvSpPr>
            <p:nvPr/>
          </p:nvSpPr>
          <p:spPr bwMode="auto">
            <a:xfrm>
              <a:off x="6853241" y="3117854"/>
              <a:ext cx="485776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5938829" y="4032255"/>
              <a:ext cx="336549" cy="376238"/>
            </a:xfrm>
            <a:prstGeom prst="roundRect">
              <a:avLst>
                <a:gd name="adj" fmla="val 1650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5" name="AutoShape 17"/>
            <p:cNvSpPr>
              <a:spLocks noChangeArrowheads="1"/>
            </p:cNvSpPr>
            <p:nvPr/>
          </p:nvSpPr>
          <p:spPr bwMode="auto">
            <a:xfrm>
              <a:off x="7905767" y="4030668"/>
              <a:ext cx="423864" cy="379413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6" name="AutoShape 22"/>
            <p:cNvSpPr>
              <a:spLocks noChangeArrowheads="1"/>
            </p:cNvSpPr>
            <p:nvPr/>
          </p:nvSpPr>
          <p:spPr bwMode="auto">
            <a:xfrm>
              <a:off x="7424725" y="4945070"/>
              <a:ext cx="461961" cy="379413"/>
            </a:xfrm>
            <a:prstGeom prst="roundRect">
              <a:avLst>
                <a:gd name="adj" fmla="val 1682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67" name="AutoShape 27"/>
            <p:cNvSpPr>
              <a:spLocks noChangeArrowheads="1"/>
            </p:cNvSpPr>
            <p:nvPr/>
          </p:nvSpPr>
          <p:spPr bwMode="auto">
            <a:xfrm>
              <a:off x="8407410" y="4945070"/>
              <a:ext cx="433388" cy="3794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68" name="AutoShape 32"/>
            <p:cNvSpPr>
              <a:spLocks noChangeArrowheads="1"/>
            </p:cNvSpPr>
            <p:nvPr/>
          </p:nvSpPr>
          <p:spPr bwMode="auto">
            <a:xfrm>
              <a:off x="5422908" y="4943482"/>
              <a:ext cx="355600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9" name="AutoShape 37"/>
            <p:cNvSpPr>
              <a:spLocks noChangeArrowheads="1"/>
            </p:cNvSpPr>
            <p:nvPr/>
          </p:nvSpPr>
          <p:spPr bwMode="auto">
            <a:xfrm>
              <a:off x="6450027" y="4945070"/>
              <a:ext cx="482601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70" name="AutoShape 41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 flipH="1">
              <a:off x="6107104" y="3494092"/>
              <a:ext cx="98902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AutoShape 42"/>
            <p:cNvCxnSpPr>
              <a:cxnSpLocks noChangeShapeType="1"/>
              <a:stCxn id="63" idx="2"/>
              <a:endCxn id="65" idx="0"/>
            </p:cNvCxnSpPr>
            <p:nvPr/>
          </p:nvCxnSpPr>
          <p:spPr bwMode="auto">
            <a:xfrm>
              <a:off x="7096129" y="3494092"/>
              <a:ext cx="1021569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AutoShape 43"/>
            <p:cNvCxnSpPr>
              <a:cxnSpLocks noChangeShapeType="1"/>
              <a:stCxn id="65" idx="2"/>
              <a:endCxn id="67" idx="0"/>
            </p:cNvCxnSpPr>
            <p:nvPr/>
          </p:nvCxnSpPr>
          <p:spPr bwMode="auto">
            <a:xfrm>
              <a:off x="8117699" y="4410080"/>
              <a:ext cx="506465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AutoShape 44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 flipH="1">
              <a:off x="7655891" y="4410080"/>
              <a:ext cx="461807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AutoShape 45"/>
            <p:cNvCxnSpPr>
              <a:cxnSpLocks noChangeShapeType="1"/>
              <a:stCxn id="64" idx="2"/>
              <a:endCxn id="69" idx="0"/>
            </p:cNvCxnSpPr>
            <p:nvPr/>
          </p:nvCxnSpPr>
          <p:spPr bwMode="auto">
            <a:xfrm>
              <a:off x="6107104" y="4408494"/>
              <a:ext cx="584506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AutoShape 46"/>
            <p:cNvCxnSpPr>
              <a:cxnSpLocks noChangeShapeType="1"/>
              <a:stCxn id="64" idx="2"/>
              <a:endCxn id="68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6" name="AutoShape 48"/>
            <p:cNvSpPr>
              <a:spLocks noChangeArrowheads="1"/>
            </p:cNvSpPr>
            <p:nvPr/>
          </p:nvSpPr>
          <p:spPr bwMode="auto">
            <a:xfrm>
              <a:off x="6069022" y="5865821"/>
              <a:ext cx="354013" cy="376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77" name="AutoShape 52"/>
            <p:cNvCxnSpPr>
              <a:cxnSpLocks noChangeShapeType="1"/>
              <a:stCxn id="69" idx="2"/>
              <a:endCxn id="76" idx="0"/>
            </p:cNvCxnSpPr>
            <p:nvPr/>
          </p:nvCxnSpPr>
          <p:spPr bwMode="auto">
            <a:xfrm flipH="1">
              <a:off x="6246029" y="5324483"/>
              <a:ext cx="445581" cy="54133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8" name="AutoShape 54"/>
            <p:cNvSpPr>
              <a:spLocks noChangeArrowheads="1"/>
            </p:cNvSpPr>
            <p:nvPr/>
          </p:nvSpPr>
          <p:spPr bwMode="auto">
            <a:xfrm>
              <a:off x="6800866" y="5857890"/>
              <a:ext cx="450851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79" name="AutoShape 58"/>
            <p:cNvCxnSpPr>
              <a:cxnSpLocks noChangeShapeType="1"/>
              <a:stCxn id="69" idx="2"/>
              <a:endCxn id="78" idx="0"/>
            </p:cNvCxnSpPr>
            <p:nvPr/>
          </p:nvCxnSpPr>
          <p:spPr bwMode="auto">
            <a:xfrm>
              <a:off x="6691327" y="5324483"/>
              <a:ext cx="334679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15000" y="2133600"/>
            <a:ext cx="3276489" cy="3886200"/>
            <a:chOff x="5715000" y="2133600"/>
            <a:chExt cx="3276489" cy="38862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28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30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31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32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33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4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35" name="AutoShape 41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" name="AutoShape 42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" name="AutoShape 43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8" name="AutoShape 44"/>
              <p:cNvCxnSpPr>
                <a:cxnSpLocks noChangeShapeType="1"/>
                <a:stCxn id="30" idx="2"/>
                <a:endCxn id="31" idx="0"/>
              </p:cNvCxnSpPr>
              <p:nvPr/>
            </p:nvCxnSpPr>
            <p:spPr bwMode="auto">
              <a:xfrm flipH="1">
                <a:off x="7655891" y="4410080"/>
                <a:ext cx="461807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9" name="AutoShape 45"/>
              <p:cNvCxnSpPr>
                <a:cxnSpLocks noChangeShapeType="1"/>
                <a:stCxn id="29" idx="2"/>
                <a:endCxn id="34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0" name="AutoShape 46"/>
              <p:cNvCxnSpPr>
                <a:cxnSpLocks noChangeShapeType="1"/>
                <a:stCxn id="29" idx="2"/>
                <a:endCxn id="33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1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42" name="AutoShape 52"/>
              <p:cNvCxnSpPr>
                <a:cxnSpLocks noChangeShapeType="1"/>
                <a:stCxn id="34" idx="2"/>
                <a:endCxn id="41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3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44" name="AutoShape 58"/>
              <p:cNvCxnSpPr>
                <a:cxnSpLocks noChangeShapeType="1"/>
                <a:stCxn id="34" idx="2"/>
                <a:endCxn id="43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6" name="AutoShape 54"/>
            <p:cNvSpPr>
              <a:spLocks noChangeArrowheads="1"/>
            </p:cNvSpPr>
            <p:nvPr/>
          </p:nvSpPr>
          <p:spPr bwMode="auto">
            <a:xfrm>
              <a:off x="6629400" y="5638800"/>
              <a:ext cx="380999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27" name="AutoShape 58"/>
            <p:cNvCxnSpPr>
              <a:cxnSpLocks noChangeShapeType="1"/>
              <a:endCxn id="26" idx="0"/>
            </p:cNvCxnSpPr>
            <p:nvPr/>
          </p:nvCxnSpPr>
          <p:spPr bwMode="auto">
            <a:xfrm>
              <a:off x="6524392" y="5127460"/>
              <a:ext cx="295508" cy="5113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05600" y="5105400"/>
            <a:ext cx="2271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in-order successor to 7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28160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51054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Case 3: </a:t>
            </a:r>
            <a:r>
              <a:rPr lang="en-US" sz="2400" dirty="0"/>
              <a:t>Removing an internal node with two children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remove(7)</a:t>
            </a:r>
            <a:endParaRPr lang="en-US" sz="2400" dirty="0"/>
          </a:p>
          <a:p>
            <a:pPr lvl="1"/>
            <a:r>
              <a:rPr lang="en-US" sz="2000" dirty="0"/>
              <a:t>Code to find the in-order successor: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successor(node):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rgbClr val="7F7F7F"/>
                </a:solidFill>
                <a:latin typeface="Consolas"/>
                <a:cs typeface="Consolas"/>
              </a:rPr>
              <a:t>// Input: node – the node for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latin typeface="Consolas"/>
                <a:cs typeface="Consolas"/>
              </a:rPr>
              <a:t>   // which to find the successor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latin typeface="Consolas"/>
                <a:cs typeface="Consolas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curr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node.right</a:t>
            </a: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curr.left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!= null):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curr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curr.left</a:t>
            </a: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return 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curr</a:t>
            </a:r>
            <a:endParaRPr lang="en-US" sz="18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5715000" y="2133600"/>
            <a:ext cx="3276489" cy="2994961"/>
            <a:chOff x="5422908" y="3117854"/>
            <a:chExt cx="3417890" cy="3124212"/>
          </a:xfrm>
        </p:grpSpPr>
        <p:sp>
          <p:nvSpPr>
            <p:cNvPr id="63" name="AutoShape 7"/>
            <p:cNvSpPr>
              <a:spLocks noChangeArrowheads="1"/>
            </p:cNvSpPr>
            <p:nvPr/>
          </p:nvSpPr>
          <p:spPr bwMode="auto">
            <a:xfrm>
              <a:off x="6853241" y="3117854"/>
              <a:ext cx="485776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5938829" y="4032255"/>
              <a:ext cx="336549" cy="376238"/>
            </a:xfrm>
            <a:prstGeom prst="roundRect">
              <a:avLst>
                <a:gd name="adj" fmla="val 1650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5" name="AutoShape 17"/>
            <p:cNvSpPr>
              <a:spLocks noChangeArrowheads="1"/>
            </p:cNvSpPr>
            <p:nvPr/>
          </p:nvSpPr>
          <p:spPr bwMode="auto">
            <a:xfrm>
              <a:off x="7905767" y="4030668"/>
              <a:ext cx="423864" cy="379413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6" name="AutoShape 22"/>
            <p:cNvSpPr>
              <a:spLocks noChangeArrowheads="1"/>
            </p:cNvSpPr>
            <p:nvPr/>
          </p:nvSpPr>
          <p:spPr bwMode="auto">
            <a:xfrm>
              <a:off x="7424725" y="4945070"/>
              <a:ext cx="461961" cy="379413"/>
            </a:xfrm>
            <a:prstGeom prst="roundRect">
              <a:avLst>
                <a:gd name="adj" fmla="val 1682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67" name="AutoShape 27"/>
            <p:cNvSpPr>
              <a:spLocks noChangeArrowheads="1"/>
            </p:cNvSpPr>
            <p:nvPr/>
          </p:nvSpPr>
          <p:spPr bwMode="auto">
            <a:xfrm>
              <a:off x="8407410" y="4945070"/>
              <a:ext cx="433388" cy="3794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68" name="AutoShape 32"/>
            <p:cNvSpPr>
              <a:spLocks noChangeArrowheads="1"/>
            </p:cNvSpPr>
            <p:nvPr/>
          </p:nvSpPr>
          <p:spPr bwMode="auto">
            <a:xfrm>
              <a:off x="5422908" y="4943482"/>
              <a:ext cx="355600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9" name="AutoShape 37"/>
            <p:cNvSpPr>
              <a:spLocks noChangeArrowheads="1"/>
            </p:cNvSpPr>
            <p:nvPr/>
          </p:nvSpPr>
          <p:spPr bwMode="auto">
            <a:xfrm>
              <a:off x="6450027" y="4945070"/>
              <a:ext cx="482601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70" name="AutoShape 41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 flipH="1">
              <a:off x="6107104" y="3494092"/>
              <a:ext cx="98902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AutoShape 42"/>
            <p:cNvCxnSpPr>
              <a:cxnSpLocks noChangeShapeType="1"/>
              <a:stCxn id="63" idx="2"/>
              <a:endCxn id="65" idx="0"/>
            </p:cNvCxnSpPr>
            <p:nvPr/>
          </p:nvCxnSpPr>
          <p:spPr bwMode="auto">
            <a:xfrm>
              <a:off x="7096129" y="3494092"/>
              <a:ext cx="1021569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AutoShape 43"/>
            <p:cNvCxnSpPr>
              <a:cxnSpLocks noChangeShapeType="1"/>
              <a:stCxn id="65" idx="2"/>
              <a:endCxn id="67" idx="0"/>
            </p:cNvCxnSpPr>
            <p:nvPr/>
          </p:nvCxnSpPr>
          <p:spPr bwMode="auto">
            <a:xfrm>
              <a:off x="8117699" y="4410080"/>
              <a:ext cx="506465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AutoShape 44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 flipH="1">
              <a:off x="7655891" y="4410080"/>
              <a:ext cx="461807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AutoShape 45"/>
            <p:cNvCxnSpPr>
              <a:cxnSpLocks noChangeShapeType="1"/>
              <a:stCxn id="64" idx="2"/>
              <a:endCxn id="69" idx="0"/>
            </p:cNvCxnSpPr>
            <p:nvPr/>
          </p:nvCxnSpPr>
          <p:spPr bwMode="auto">
            <a:xfrm>
              <a:off x="6107104" y="4408494"/>
              <a:ext cx="584506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AutoShape 46"/>
            <p:cNvCxnSpPr>
              <a:cxnSpLocks noChangeShapeType="1"/>
              <a:stCxn id="64" idx="2"/>
              <a:endCxn id="68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6" name="AutoShape 48"/>
            <p:cNvSpPr>
              <a:spLocks noChangeArrowheads="1"/>
            </p:cNvSpPr>
            <p:nvPr/>
          </p:nvSpPr>
          <p:spPr bwMode="auto">
            <a:xfrm>
              <a:off x="6069022" y="5865821"/>
              <a:ext cx="354013" cy="376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77" name="AutoShape 52"/>
            <p:cNvCxnSpPr>
              <a:cxnSpLocks noChangeShapeType="1"/>
              <a:stCxn id="69" idx="2"/>
              <a:endCxn id="76" idx="0"/>
            </p:cNvCxnSpPr>
            <p:nvPr/>
          </p:nvCxnSpPr>
          <p:spPr bwMode="auto">
            <a:xfrm flipH="1">
              <a:off x="6246029" y="5324483"/>
              <a:ext cx="445581" cy="54133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8" name="AutoShape 54"/>
            <p:cNvSpPr>
              <a:spLocks noChangeArrowheads="1"/>
            </p:cNvSpPr>
            <p:nvPr/>
          </p:nvSpPr>
          <p:spPr bwMode="auto">
            <a:xfrm>
              <a:off x="6800866" y="5857890"/>
              <a:ext cx="450851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79" name="AutoShape 58"/>
            <p:cNvCxnSpPr>
              <a:cxnSpLocks noChangeShapeType="1"/>
              <a:stCxn id="69" idx="2"/>
              <a:endCxn id="78" idx="0"/>
            </p:cNvCxnSpPr>
            <p:nvPr/>
          </p:nvCxnSpPr>
          <p:spPr bwMode="auto">
            <a:xfrm>
              <a:off x="6691327" y="5324483"/>
              <a:ext cx="334679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15000" y="2133600"/>
            <a:ext cx="3276489" cy="3886200"/>
            <a:chOff x="5715000" y="2133600"/>
            <a:chExt cx="3276489" cy="38862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28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30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31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32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33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4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35" name="AutoShape 41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" name="AutoShape 42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" name="AutoShape 43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8" name="AutoShape 44"/>
              <p:cNvCxnSpPr>
                <a:cxnSpLocks noChangeShapeType="1"/>
                <a:stCxn id="30" idx="2"/>
                <a:endCxn id="31" idx="0"/>
              </p:cNvCxnSpPr>
              <p:nvPr/>
            </p:nvCxnSpPr>
            <p:spPr bwMode="auto">
              <a:xfrm flipH="1">
                <a:off x="7655891" y="4410080"/>
                <a:ext cx="461807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9" name="AutoShape 45"/>
              <p:cNvCxnSpPr>
                <a:cxnSpLocks noChangeShapeType="1"/>
                <a:stCxn id="29" idx="2"/>
                <a:endCxn id="34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0" name="AutoShape 46"/>
              <p:cNvCxnSpPr>
                <a:cxnSpLocks noChangeShapeType="1"/>
                <a:stCxn id="29" idx="2"/>
                <a:endCxn id="33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1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42" name="AutoShape 52"/>
              <p:cNvCxnSpPr>
                <a:cxnSpLocks noChangeShapeType="1"/>
                <a:stCxn id="34" idx="2"/>
                <a:endCxn id="41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3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44" name="AutoShape 58"/>
              <p:cNvCxnSpPr>
                <a:cxnSpLocks noChangeShapeType="1"/>
                <a:stCxn id="34" idx="2"/>
                <a:endCxn id="43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6" name="AutoShape 54"/>
            <p:cNvSpPr>
              <a:spLocks noChangeArrowheads="1"/>
            </p:cNvSpPr>
            <p:nvPr/>
          </p:nvSpPr>
          <p:spPr bwMode="auto">
            <a:xfrm>
              <a:off x="6629400" y="5638800"/>
              <a:ext cx="380999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27" name="AutoShape 58"/>
            <p:cNvCxnSpPr>
              <a:cxnSpLocks noChangeShapeType="1"/>
              <a:endCxn id="26" idx="0"/>
            </p:cNvCxnSpPr>
            <p:nvPr/>
          </p:nvCxnSpPr>
          <p:spPr bwMode="auto">
            <a:xfrm>
              <a:off x="6524392" y="5127460"/>
              <a:ext cx="295508" cy="5113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05600" y="5105400"/>
            <a:ext cx="2271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in-order successor to 7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92494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3933056"/>
            <a:ext cx="742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</a:rPr>
              <a:t>Module 6: SEARCHING ALGORITHMS (CONT’D)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868144" y="6309320"/>
            <a:ext cx="2672526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Note: Some of these slides have been adapted from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freely available on the Internet and also from the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accompanying the course textbook.   </a:t>
            </a:r>
          </a:p>
        </p:txBody>
      </p:sp>
    </p:spTree>
    <p:extLst>
      <p:ext uri="{BB962C8B-B14F-4D97-AF65-F5344CB8AC3E}">
        <p14:creationId xmlns:p14="http://schemas.microsoft.com/office/powerpoint/2010/main" val="298838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Case 3: </a:t>
            </a:r>
            <a:r>
              <a:rPr lang="en-US" sz="2400" dirty="0"/>
              <a:t>Removing an internal node with two children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remove(7)</a:t>
            </a:r>
            <a:endParaRPr lang="en-US" sz="2400" dirty="0"/>
          </a:p>
          <a:p>
            <a:pPr lvl="1"/>
            <a:r>
              <a:rPr lang="en-US" sz="2000" dirty="0"/>
              <a:t>Second, let’s </a:t>
            </a:r>
            <a:r>
              <a:rPr lang="en-US" sz="2000" u="sng" dirty="0">
                <a:solidFill>
                  <a:srgbClr val="FF0000"/>
                </a:solidFill>
              </a:rPr>
              <a:t>replace the data of the node to remove with that of its successor.</a:t>
            </a:r>
            <a:endParaRPr lang="en-US" sz="2400" u="sng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27432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5715000" y="2133600"/>
            <a:ext cx="3276489" cy="2994961"/>
            <a:chOff x="5422908" y="3117854"/>
            <a:chExt cx="3417890" cy="3124212"/>
          </a:xfrm>
        </p:grpSpPr>
        <p:sp>
          <p:nvSpPr>
            <p:cNvPr id="63" name="AutoShape 7"/>
            <p:cNvSpPr>
              <a:spLocks noChangeArrowheads="1"/>
            </p:cNvSpPr>
            <p:nvPr/>
          </p:nvSpPr>
          <p:spPr bwMode="auto">
            <a:xfrm>
              <a:off x="6853241" y="3117854"/>
              <a:ext cx="485776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5938829" y="4032255"/>
              <a:ext cx="336549" cy="376238"/>
            </a:xfrm>
            <a:prstGeom prst="roundRect">
              <a:avLst>
                <a:gd name="adj" fmla="val 1650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5" name="AutoShape 17"/>
            <p:cNvSpPr>
              <a:spLocks noChangeArrowheads="1"/>
            </p:cNvSpPr>
            <p:nvPr/>
          </p:nvSpPr>
          <p:spPr bwMode="auto">
            <a:xfrm>
              <a:off x="7905767" y="4030668"/>
              <a:ext cx="423864" cy="379413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6" name="AutoShape 22"/>
            <p:cNvSpPr>
              <a:spLocks noChangeArrowheads="1"/>
            </p:cNvSpPr>
            <p:nvPr/>
          </p:nvSpPr>
          <p:spPr bwMode="auto">
            <a:xfrm>
              <a:off x="7424725" y="4945070"/>
              <a:ext cx="461961" cy="379413"/>
            </a:xfrm>
            <a:prstGeom prst="roundRect">
              <a:avLst>
                <a:gd name="adj" fmla="val 1682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67" name="AutoShape 27"/>
            <p:cNvSpPr>
              <a:spLocks noChangeArrowheads="1"/>
            </p:cNvSpPr>
            <p:nvPr/>
          </p:nvSpPr>
          <p:spPr bwMode="auto">
            <a:xfrm>
              <a:off x="8407410" y="4945070"/>
              <a:ext cx="433388" cy="3794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68" name="AutoShape 32"/>
            <p:cNvSpPr>
              <a:spLocks noChangeArrowheads="1"/>
            </p:cNvSpPr>
            <p:nvPr/>
          </p:nvSpPr>
          <p:spPr bwMode="auto">
            <a:xfrm>
              <a:off x="5422908" y="4943482"/>
              <a:ext cx="355600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9" name="AutoShape 37"/>
            <p:cNvSpPr>
              <a:spLocks noChangeArrowheads="1"/>
            </p:cNvSpPr>
            <p:nvPr/>
          </p:nvSpPr>
          <p:spPr bwMode="auto">
            <a:xfrm>
              <a:off x="6450027" y="4945070"/>
              <a:ext cx="482601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70" name="AutoShape 41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 flipH="1">
              <a:off x="6107104" y="3494092"/>
              <a:ext cx="98902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AutoShape 42"/>
            <p:cNvCxnSpPr>
              <a:cxnSpLocks noChangeShapeType="1"/>
              <a:stCxn id="63" idx="2"/>
              <a:endCxn id="65" idx="0"/>
            </p:cNvCxnSpPr>
            <p:nvPr/>
          </p:nvCxnSpPr>
          <p:spPr bwMode="auto">
            <a:xfrm>
              <a:off x="7096129" y="3494092"/>
              <a:ext cx="1021569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AutoShape 43"/>
            <p:cNvCxnSpPr>
              <a:cxnSpLocks noChangeShapeType="1"/>
              <a:stCxn id="65" idx="2"/>
              <a:endCxn id="67" idx="0"/>
            </p:cNvCxnSpPr>
            <p:nvPr/>
          </p:nvCxnSpPr>
          <p:spPr bwMode="auto">
            <a:xfrm>
              <a:off x="8117699" y="4410080"/>
              <a:ext cx="506465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AutoShape 44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 flipH="1">
              <a:off x="7655891" y="4410080"/>
              <a:ext cx="461807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AutoShape 45"/>
            <p:cNvCxnSpPr>
              <a:cxnSpLocks noChangeShapeType="1"/>
              <a:stCxn id="64" idx="2"/>
              <a:endCxn id="69" idx="0"/>
            </p:cNvCxnSpPr>
            <p:nvPr/>
          </p:nvCxnSpPr>
          <p:spPr bwMode="auto">
            <a:xfrm>
              <a:off x="6107104" y="4408494"/>
              <a:ext cx="584506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AutoShape 46"/>
            <p:cNvCxnSpPr>
              <a:cxnSpLocks noChangeShapeType="1"/>
              <a:stCxn id="64" idx="2"/>
              <a:endCxn id="68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6" name="AutoShape 48"/>
            <p:cNvSpPr>
              <a:spLocks noChangeArrowheads="1"/>
            </p:cNvSpPr>
            <p:nvPr/>
          </p:nvSpPr>
          <p:spPr bwMode="auto">
            <a:xfrm>
              <a:off x="6069022" y="5865821"/>
              <a:ext cx="354013" cy="376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77" name="AutoShape 52"/>
            <p:cNvCxnSpPr>
              <a:cxnSpLocks noChangeShapeType="1"/>
              <a:stCxn id="69" idx="2"/>
              <a:endCxn id="76" idx="0"/>
            </p:cNvCxnSpPr>
            <p:nvPr/>
          </p:nvCxnSpPr>
          <p:spPr bwMode="auto">
            <a:xfrm flipH="1">
              <a:off x="6246029" y="5324483"/>
              <a:ext cx="445581" cy="54133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8" name="AutoShape 54"/>
            <p:cNvSpPr>
              <a:spLocks noChangeArrowheads="1"/>
            </p:cNvSpPr>
            <p:nvPr/>
          </p:nvSpPr>
          <p:spPr bwMode="auto">
            <a:xfrm>
              <a:off x="6800866" y="5857890"/>
              <a:ext cx="450851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79" name="AutoShape 58"/>
            <p:cNvCxnSpPr>
              <a:cxnSpLocks noChangeShapeType="1"/>
              <a:stCxn id="69" idx="2"/>
              <a:endCxn id="78" idx="0"/>
            </p:cNvCxnSpPr>
            <p:nvPr/>
          </p:nvCxnSpPr>
          <p:spPr bwMode="auto">
            <a:xfrm>
              <a:off x="6691327" y="5324483"/>
              <a:ext cx="334679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15000" y="2133600"/>
            <a:ext cx="3276489" cy="3886200"/>
            <a:chOff x="5715000" y="2133600"/>
            <a:chExt cx="3276489" cy="38862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28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30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31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32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33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4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35" name="AutoShape 41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" name="AutoShape 42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" name="AutoShape 43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8" name="AutoShape 44"/>
              <p:cNvCxnSpPr>
                <a:cxnSpLocks noChangeShapeType="1"/>
                <a:stCxn id="30" idx="2"/>
                <a:endCxn id="31" idx="0"/>
              </p:cNvCxnSpPr>
              <p:nvPr/>
            </p:nvCxnSpPr>
            <p:spPr bwMode="auto">
              <a:xfrm flipH="1">
                <a:off x="7655891" y="4410080"/>
                <a:ext cx="461807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9" name="AutoShape 45"/>
              <p:cNvCxnSpPr>
                <a:cxnSpLocks noChangeShapeType="1"/>
                <a:stCxn id="29" idx="2"/>
                <a:endCxn id="34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0" name="AutoShape 46"/>
              <p:cNvCxnSpPr>
                <a:cxnSpLocks noChangeShapeType="1"/>
                <a:stCxn id="29" idx="2"/>
                <a:endCxn id="33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1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42" name="AutoShape 52"/>
              <p:cNvCxnSpPr>
                <a:cxnSpLocks noChangeShapeType="1"/>
                <a:stCxn id="34" idx="2"/>
                <a:endCxn id="41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3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44" name="AutoShape 58"/>
              <p:cNvCxnSpPr>
                <a:cxnSpLocks noChangeShapeType="1"/>
                <a:stCxn id="34" idx="2"/>
                <a:endCxn id="43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6" name="AutoShape 54"/>
            <p:cNvSpPr>
              <a:spLocks noChangeArrowheads="1"/>
            </p:cNvSpPr>
            <p:nvPr/>
          </p:nvSpPr>
          <p:spPr bwMode="auto">
            <a:xfrm>
              <a:off x="6629400" y="5638800"/>
              <a:ext cx="380999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27" name="AutoShape 58"/>
            <p:cNvCxnSpPr>
              <a:cxnSpLocks noChangeShapeType="1"/>
              <a:endCxn id="26" idx="0"/>
            </p:cNvCxnSpPr>
            <p:nvPr/>
          </p:nvCxnSpPr>
          <p:spPr bwMode="auto">
            <a:xfrm>
              <a:off x="6524392" y="5127460"/>
              <a:ext cx="295508" cy="5113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6" name="AutoShape 46"/>
          <p:cNvCxnSpPr>
            <a:cxnSpLocks noChangeShapeType="1"/>
          </p:cNvCxnSpPr>
          <p:nvPr/>
        </p:nvCxnSpPr>
        <p:spPr bwMode="auto">
          <a:xfrm>
            <a:off x="6400800" y="3581400"/>
            <a:ext cx="76200" cy="99060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stealth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61828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51054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Case 3: </a:t>
            </a:r>
            <a:r>
              <a:rPr lang="en-US" sz="2400" dirty="0"/>
              <a:t>Removing an internal node with two children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remove(7)</a:t>
            </a:r>
            <a:endParaRPr lang="en-US" sz="2400" dirty="0"/>
          </a:p>
          <a:p>
            <a:pPr lvl="1"/>
            <a:r>
              <a:rPr lang="en-US" sz="2000" dirty="0"/>
              <a:t>Lastly, remove the successor.</a:t>
            </a:r>
          </a:p>
          <a:p>
            <a:pPr lvl="1"/>
            <a:r>
              <a:rPr lang="en-US" sz="2000" dirty="0"/>
              <a:t>Notice that we can make one very important guarantee: the successor cannot have a left child, otherwise that child would have been the in-order successor to 7. Thus</a:t>
            </a:r>
            <a:r>
              <a:rPr lang="en-US" sz="2000" u="sng" dirty="0"/>
              <a:t>, </a:t>
            </a:r>
            <a:r>
              <a:rPr lang="en-US" sz="2000" b="1" u="sng" dirty="0"/>
              <a:t>the successor can have at most one (right) child**</a:t>
            </a:r>
            <a:r>
              <a:rPr lang="en-US" sz="2000" u="sng" dirty="0"/>
              <a:t>.</a:t>
            </a:r>
          </a:p>
          <a:p>
            <a:pPr lvl="1"/>
            <a:r>
              <a:rPr lang="en-US" sz="2000" dirty="0">
                <a:latin typeface="+mj-lt"/>
                <a:cs typeface="Consolas"/>
              </a:rPr>
              <a:t>Therefore, we can delete the successor according to the strategies we defined for Cases 1 and 2.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27432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5715000" y="2133600"/>
            <a:ext cx="3276489" cy="2994961"/>
            <a:chOff x="5422908" y="3117854"/>
            <a:chExt cx="3417890" cy="3124212"/>
          </a:xfrm>
        </p:grpSpPr>
        <p:sp>
          <p:nvSpPr>
            <p:cNvPr id="63" name="AutoShape 7"/>
            <p:cNvSpPr>
              <a:spLocks noChangeArrowheads="1"/>
            </p:cNvSpPr>
            <p:nvPr/>
          </p:nvSpPr>
          <p:spPr bwMode="auto">
            <a:xfrm>
              <a:off x="6853241" y="3117854"/>
              <a:ext cx="485776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5938829" y="4032255"/>
              <a:ext cx="336549" cy="376238"/>
            </a:xfrm>
            <a:prstGeom prst="roundRect">
              <a:avLst>
                <a:gd name="adj" fmla="val 1650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5" name="AutoShape 17"/>
            <p:cNvSpPr>
              <a:spLocks noChangeArrowheads="1"/>
            </p:cNvSpPr>
            <p:nvPr/>
          </p:nvSpPr>
          <p:spPr bwMode="auto">
            <a:xfrm>
              <a:off x="7905767" y="4030668"/>
              <a:ext cx="423864" cy="379413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6" name="AutoShape 22"/>
            <p:cNvSpPr>
              <a:spLocks noChangeArrowheads="1"/>
            </p:cNvSpPr>
            <p:nvPr/>
          </p:nvSpPr>
          <p:spPr bwMode="auto">
            <a:xfrm>
              <a:off x="7424725" y="4945070"/>
              <a:ext cx="461961" cy="379413"/>
            </a:xfrm>
            <a:prstGeom prst="roundRect">
              <a:avLst>
                <a:gd name="adj" fmla="val 1682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67" name="AutoShape 27"/>
            <p:cNvSpPr>
              <a:spLocks noChangeArrowheads="1"/>
            </p:cNvSpPr>
            <p:nvPr/>
          </p:nvSpPr>
          <p:spPr bwMode="auto">
            <a:xfrm>
              <a:off x="8407410" y="4945070"/>
              <a:ext cx="433388" cy="3794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68" name="AutoShape 32"/>
            <p:cNvSpPr>
              <a:spLocks noChangeArrowheads="1"/>
            </p:cNvSpPr>
            <p:nvPr/>
          </p:nvSpPr>
          <p:spPr bwMode="auto">
            <a:xfrm>
              <a:off x="5422908" y="4943482"/>
              <a:ext cx="355600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9" name="AutoShape 37"/>
            <p:cNvSpPr>
              <a:spLocks noChangeArrowheads="1"/>
            </p:cNvSpPr>
            <p:nvPr/>
          </p:nvSpPr>
          <p:spPr bwMode="auto">
            <a:xfrm>
              <a:off x="6450027" y="4945070"/>
              <a:ext cx="482601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70" name="AutoShape 41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 flipH="1">
              <a:off x="6107104" y="3494092"/>
              <a:ext cx="98902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AutoShape 42"/>
            <p:cNvCxnSpPr>
              <a:cxnSpLocks noChangeShapeType="1"/>
              <a:stCxn id="63" idx="2"/>
              <a:endCxn id="65" idx="0"/>
            </p:cNvCxnSpPr>
            <p:nvPr/>
          </p:nvCxnSpPr>
          <p:spPr bwMode="auto">
            <a:xfrm>
              <a:off x="7096129" y="3494092"/>
              <a:ext cx="1021569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AutoShape 43"/>
            <p:cNvCxnSpPr>
              <a:cxnSpLocks noChangeShapeType="1"/>
              <a:stCxn id="65" idx="2"/>
              <a:endCxn id="67" idx="0"/>
            </p:cNvCxnSpPr>
            <p:nvPr/>
          </p:nvCxnSpPr>
          <p:spPr bwMode="auto">
            <a:xfrm>
              <a:off x="8117699" y="4410080"/>
              <a:ext cx="506465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AutoShape 44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 flipH="1">
              <a:off x="7655891" y="4410080"/>
              <a:ext cx="461807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AutoShape 45"/>
            <p:cNvCxnSpPr>
              <a:cxnSpLocks noChangeShapeType="1"/>
              <a:stCxn id="64" idx="2"/>
              <a:endCxn id="69" idx="0"/>
            </p:cNvCxnSpPr>
            <p:nvPr/>
          </p:nvCxnSpPr>
          <p:spPr bwMode="auto">
            <a:xfrm>
              <a:off x="6107104" y="4408494"/>
              <a:ext cx="584506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AutoShape 46"/>
            <p:cNvCxnSpPr>
              <a:cxnSpLocks noChangeShapeType="1"/>
              <a:stCxn id="64" idx="2"/>
              <a:endCxn id="68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6" name="AutoShape 48"/>
            <p:cNvSpPr>
              <a:spLocks noChangeArrowheads="1"/>
            </p:cNvSpPr>
            <p:nvPr/>
          </p:nvSpPr>
          <p:spPr bwMode="auto">
            <a:xfrm>
              <a:off x="6069022" y="5865821"/>
              <a:ext cx="354013" cy="376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77" name="AutoShape 52"/>
            <p:cNvCxnSpPr>
              <a:cxnSpLocks noChangeShapeType="1"/>
              <a:stCxn id="69" idx="2"/>
              <a:endCxn id="76" idx="0"/>
            </p:cNvCxnSpPr>
            <p:nvPr/>
          </p:nvCxnSpPr>
          <p:spPr bwMode="auto">
            <a:xfrm flipH="1">
              <a:off x="6246029" y="5324483"/>
              <a:ext cx="445581" cy="54133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8" name="AutoShape 54"/>
            <p:cNvSpPr>
              <a:spLocks noChangeArrowheads="1"/>
            </p:cNvSpPr>
            <p:nvPr/>
          </p:nvSpPr>
          <p:spPr bwMode="auto">
            <a:xfrm>
              <a:off x="6800866" y="5857890"/>
              <a:ext cx="450851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79" name="AutoShape 58"/>
            <p:cNvCxnSpPr>
              <a:cxnSpLocks noChangeShapeType="1"/>
              <a:stCxn id="69" idx="2"/>
              <a:endCxn id="78" idx="0"/>
            </p:cNvCxnSpPr>
            <p:nvPr/>
          </p:nvCxnSpPr>
          <p:spPr bwMode="auto">
            <a:xfrm>
              <a:off x="6691327" y="5324483"/>
              <a:ext cx="334679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15000" y="2133600"/>
            <a:ext cx="3276489" cy="3886200"/>
            <a:chOff x="5715000" y="2133600"/>
            <a:chExt cx="3276489" cy="38862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28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30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31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32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33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4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35" name="AutoShape 41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" name="AutoShape 42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" name="AutoShape 43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8" name="AutoShape 44"/>
              <p:cNvCxnSpPr>
                <a:cxnSpLocks noChangeShapeType="1"/>
                <a:stCxn id="30" idx="2"/>
                <a:endCxn id="31" idx="0"/>
              </p:cNvCxnSpPr>
              <p:nvPr/>
            </p:nvCxnSpPr>
            <p:spPr bwMode="auto">
              <a:xfrm flipH="1">
                <a:off x="7655891" y="4410080"/>
                <a:ext cx="461807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9" name="AutoShape 45"/>
              <p:cNvCxnSpPr>
                <a:cxnSpLocks noChangeShapeType="1"/>
                <a:stCxn id="29" idx="2"/>
                <a:endCxn id="34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0" name="AutoShape 46"/>
              <p:cNvCxnSpPr>
                <a:cxnSpLocks noChangeShapeType="1"/>
                <a:stCxn id="29" idx="2"/>
                <a:endCxn id="33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1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42" name="AutoShape 52"/>
              <p:cNvCxnSpPr>
                <a:cxnSpLocks noChangeShapeType="1"/>
                <a:stCxn id="34" idx="2"/>
                <a:endCxn id="41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3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44" name="AutoShape 58"/>
              <p:cNvCxnSpPr>
                <a:cxnSpLocks noChangeShapeType="1"/>
                <a:stCxn id="34" idx="2"/>
                <a:endCxn id="43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6" name="AutoShape 54"/>
            <p:cNvSpPr>
              <a:spLocks noChangeArrowheads="1"/>
            </p:cNvSpPr>
            <p:nvPr/>
          </p:nvSpPr>
          <p:spPr bwMode="auto">
            <a:xfrm>
              <a:off x="6629400" y="5638800"/>
              <a:ext cx="380999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27" name="AutoShape 58"/>
            <p:cNvCxnSpPr>
              <a:cxnSpLocks noChangeShapeType="1"/>
              <a:endCxn id="26" idx="0"/>
            </p:cNvCxnSpPr>
            <p:nvPr/>
          </p:nvCxnSpPr>
          <p:spPr bwMode="auto">
            <a:xfrm>
              <a:off x="6524392" y="5127460"/>
              <a:ext cx="295508" cy="5113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45" name="TextBox 44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52220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Case 3: </a:t>
            </a:r>
            <a:r>
              <a:rPr lang="en-US" sz="2400" dirty="0"/>
              <a:t>Removing an internal node with two children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remove(7)</a:t>
            </a:r>
            <a:endParaRPr lang="en-US" sz="2000" dirty="0"/>
          </a:p>
          <a:p>
            <a:pPr lvl="1"/>
            <a:r>
              <a:rPr lang="en-US" sz="2000" dirty="0"/>
              <a:t>In this case, we remove the successor according to Case 2: internal node with one child.</a:t>
            </a:r>
            <a:endParaRPr lang="en-US" sz="2000" dirty="0">
              <a:latin typeface="+mj-lt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27432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5715000" y="2133600"/>
            <a:ext cx="3276489" cy="2994961"/>
            <a:chOff x="5422908" y="3117854"/>
            <a:chExt cx="3417890" cy="3124212"/>
          </a:xfrm>
        </p:grpSpPr>
        <p:sp>
          <p:nvSpPr>
            <p:cNvPr id="63" name="AutoShape 7"/>
            <p:cNvSpPr>
              <a:spLocks noChangeArrowheads="1"/>
            </p:cNvSpPr>
            <p:nvPr/>
          </p:nvSpPr>
          <p:spPr bwMode="auto">
            <a:xfrm>
              <a:off x="6853241" y="3117854"/>
              <a:ext cx="485776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5938829" y="4032255"/>
              <a:ext cx="336549" cy="376238"/>
            </a:xfrm>
            <a:prstGeom prst="roundRect">
              <a:avLst>
                <a:gd name="adj" fmla="val 1650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5" name="AutoShape 17"/>
            <p:cNvSpPr>
              <a:spLocks noChangeArrowheads="1"/>
            </p:cNvSpPr>
            <p:nvPr/>
          </p:nvSpPr>
          <p:spPr bwMode="auto">
            <a:xfrm>
              <a:off x="7905767" y="4030668"/>
              <a:ext cx="423864" cy="379413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6" name="AutoShape 22"/>
            <p:cNvSpPr>
              <a:spLocks noChangeArrowheads="1"/>
            </p:cNvSpPr>
            <p:nvPr/>
          </p:nvSpPr>
          <p:spPr bwMode="auto">
            <a:xfrm>
              <a:off x="7424725" y="4945070"/>
              <a:ext cx="461961" cy="379413"/>
            </a:xfrm>
            <a:prstGeom prst="roundRect">
              <a:avLst>
                <a:gd name="adj" fmla="val 1682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67" name="AutoShape 27"/>
            <p:cNvSpPr>
              <a:spLocks noChangeArrowheads="1"/>
            </p:cNvSpPr>
            <p:nvPr/>
          </p:nvSpPr>
          <p:spPr bwMode="auto">
            <a:xfrm>
              <a:off x="8407410" y="4945070"/>
              <a:ext cx="433388" cy="3794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68" name="AutoShape 32"/>
            <p:cNvSpPr>
              <a:spLocks noChangeArrowheads="1"/>
            </p:cNvSpPr>
            <p:nvPr/>
          </p:nvSpPr>
          <p:spPr bwMode="auto">
            <a:xfrm>
              <a:off x="5422908" y="4943482"/>
              <a:ext cx="355600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9" name="AutoShape 37"/>
            <p:cNvSpPr>
              <a:spLocks noChangeArrowheads="1"/>
            </p:cNvSpPr>
            <p:nvPr/>
          </p:nvSpPr>
          <p:spPr bwMode="auto">
            <a:xfrm>
              <a:off x="6450027" y="4945070"/>
              <a:ext cx="482601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70" name="AutoShape 41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 flipH="1">
              <a:off x="6107104" y="3494092"/>
              <a:ext cx="98902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AutoShape 42"/>
            <p:cNvCxnSpPr>
              <a:cxnSpLocks noChangeShapeType="1"/>
              <a:stCxn id="63" idx="2"/>
              <a:endCxn id="65" idx="0"/>
            </p:cNvCxnSpPr>
            <p:nvPr/>
          </p:nvCxnSpPr>
          <p:spPr bwMode="auto">
            <a:xfrm>
              <a:off x="7096129" y="3494092"/>
              <a:ext cx="1021569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AutoShape 43"/>
            <p:cNvCxnSpPr>
              <a:cxnSpLocks noChangeShapeType="1"/>
              <a:stCxn id="65" idx="2"/>
              <a:endCxn id="67" idx="0"/>
            </p:cNvCxnSpPr>
            <p:nvPr/>
          </p:nvCxnSpPr>
          <p:spPr bwMode="auto">
            <a:xfrm>
              <a:off x="8117699" y="4410080"/>
              <a:ext cx="506465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AutoShape 44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 flipH="1">
              <a:off x="7655891" y="4410080"/>
              <a:ext cx="461807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AutoShape 45"/>
            <p:cNvCxnSpPr>
              <a:cxnSpLocks noChangeShapeType="1"/>
              <a:stCxn id="64" idx="2"/>
              <a:endCxn id="69" idx="0"/>
            </p:cNvCxnSpPr>
            <p:nvPr/>
          </p:nvCxnSpPr>
          <p:spPr bwMode="auto">
            <a:xfrm>
              <a:off x="6107104" y="4408494"/>
              <a:ext cx="584506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AutoShape 46"/>
            <p:cNvCxnSpPr>
              <a:cxnSpLocks noChangeShapeType="1"/>
              <a:stCxn id="64" idx="2"/>
              <a:endCxn id="68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6" name="AutoShape 48"/>
            <p:cNvSpPr>
              <a:spLocks noChangeArrowheads="1"/>
            </p:cNvSpPr>
            <p:nvPr/>
          </p:nvSpPr>
          <p:spPr bwMode="auto">
            <a:xfrm>
              <a:off x="6069022" y="5865821"/>
              <a:ext cx="354013" cy="376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77" name="AutoShape 52"/>
            <p:cNvCxnSpPr>
              <a:cxnSpLocks noChangeShapeType="1"/>
              <a:stCxn id="69" idx="2"/>
              <a:endCxn id="76" idx="0"/>
            </p:cNvCxnSpPr>
            <p:nvPr/>
          </p:nvCxnSpPr>
          <p:spPr bwMode="auto">
            <a:xfrm flipH="1">
              <a:off x="6246029" y="5324483"/>
              <a:ext cx="445581" cy="54133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8" name="AutoShape 54"/>
            <p:cNvSpPr>
              <a:spLocks noChangeArrowheads="1"/>
            </p:cNvSpPr>
            <p:nvPr/>
          </p:nvSpPr>
          <p:spPr bwMode="auto">
            <a:xfrm>
              <a:off x="6800866" y="5857890"/>
              <a:ext cx="450851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79" name="AutoShape 58"/>
            <p:cNvCxnSpPr>
              <a:cxnSpLocks noChangeShapeType="1"/>
              <a:stCxn id="69" idx="2"/>
              <a:endCxn id="78" idx="0"/>
            </p:cNvCxnSpPr>
            <p:nvPr/>
          </p:nvCxnSpPr>
          <p:spPr bwMode="auto">
            <a:xfrm>
              <a:off x="6691327" y="5324483"/>
              <a:ext cx="334679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15000" y="2133600"/>
            <a:ext cx="3276489" cy="3886200"/>
            <a:chOff x="5715000" y="2133600"/>
            <a:chExt cx="3276489" cy="38862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2133600"/>
              <a:ext cx="3276489" cy="2994961"/>
              <a:chOff x="5422908" y="3117854"/>
              <a:chExt cx="3417890" cy="3124212"/>
            </a:xfrm>
          </p:grpSpPr>
          <p:sp>
            <p:nvSpPr>
              <p:cNvPr id="28" name="AutoShape 7"/>
              <p:cNvSpPr>
                <a:spLocks noChangeArrowheads="1"/>
              </p:cNvSpPr>
              <p:nvPr/>
            </p:nvSpPr>
            <p:spPr bwMode="auto">
              <a:xfrm>
                <a:off x="6853241" y="3117854"/>
                <a:ext cx="485776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5938829" y="4032255"/>
                <a:ext cx="336549" cy="376238"/>
              </a:xfrm>
              <a:prstGeom prst="roundRect">
                <a:avLst>
                  <a:gd name="adj" fmla="val 1650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30" name="AutoShape 17"/>
              <p:cNvSpPr>
                <a:spLocks noChangeArrowheads="1"/>
              </p:cNvSpPr>
              <p:nvPr/>
            </p:nvSpPr>
            <p:spPr bwMode="auto">
              <a:xfrm>
                <a:off x="7905767" y="4030668"/>
                <a:ext cx="423864" cy="379413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31" name="AutoShape 22"/>
              <p:cNvSpPr>
                <a:spLocks noChangeArrowheads="1"/>
              </p:cNvSpPr>
              <p:nvPr/>
            </p:nvSpPr>
            <p:spPr bwMode="auto">
              <a:xfrm>
                <a:off x="7424725" y="4945070"/>
                <a:ext cx="461961" cy="379413"/>
              </a:xfrm>
              <a:prstGeom prst="roundRect">
                <a:avLst>
                  <a:gd name="adj" fmla="val 1682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32" name="AutoShape 27"/>
              <p:cNvSpPr>
                <a:spLocks noChangeArrowheads="1"/>
              </p:cNvSpPr>
              <p:nvPr/>
            </p:nvSpPr>
            <p:spPr bwMode="auto">
              <a:xfrm>
                <a:off x="8407410" y="4945070"/>
                <a:ext cx="433388" cy="37941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33" name="AutoShape 32"/>
              <p:cNvSpPr>
                <a:spLocks noChangeArrowheads="1"/>
              </p:cNvSpPr>
              <p:nvPr/>
            </p:nvSpPr>
            <p:spPr bwMode="auto">
              <a:xfrm>
                <a:off x="5422908" y="4943482"/>
                <a:ext cx="355600" cy="379413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4" name="AutoShape 37"/>
              <p:cNvSpPr>
                <a:spLocks noChangeArrowheads="1"/>
              </p:cNvSpPr>
              <p:nvPr/>
            </p:nvSpPr>
            <p:spPr bwMode="auto">
              <a:xfrm>
                <a:off x="6450027" y="4945070"/>
                <a:ext cx="482601" cy="379413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35" name="AutoShape 41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6107104" y="3494092"/>
                <a:ext cx="98902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" name="AutoShape 42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7096129" y="3494092"/>
                <a:ext cx="1021569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" name="AutoShape 43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>
                <a:off x="8117699" y="4410080"/>
                <a:ext cx="506465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8" name="AutoShape 44"/>
              <p:cNvCxnSpPr>
                <a:cxnSpLocks noChangeShapeType="1"/>
                <a:stCxn id="30" idx="2"/>
                <a:endCxn id="31" idx="0"/>
              </p:cNvCxnSpPr>
              <p:nvPr/>
            </p:nvCxnSpPr>
            <p:spPr bwMode="auto">
              <a:xfrm flipH="1">
                <a:off x="7655891" y="4410080"/>
                <a:ext cx="461807" cy="53499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9" name="AutoShape 45"/>
              <p:cNvCxnSpPr>
                <a:cxnSpLocks noChangeShapeType="1"/>
                <a:stCxn id="29" idx="2"/>
                <a:endCxn id="34" idx="0"/>
              </p:cNvCxnSpPr>
              <p:nvPr/>
            </p:nvCxnSpPr>
            <p:spPr bwMode="auto">
              <a:xfrm>
                <a:off x="6107104" y="4408494"/>
                <a:ext cx="584506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0" name="AutoShape 46"/>
              <p:cNvCxnSpPr>
                <a:cxnSpLocks noChangeShapeType="1"/>
                <a:stCxn id="29" idx="2"/>
                <a:endCxn id="33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1" name="AutoShape 48"/>
              <p:cNvSpPr>
                <a:spLocks noChangeArrowheads="1"/>
              </p:cNvSpPr>
              <p:nvPr/>
            </p:nvSpPr>
            <p:spPr bwMode="auto">
              <a:xfrm>
                <a:off x="6069022" y="5865821"/>
                <a:ext cx="354013" cy="376238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42" name="AutoShape 52"/>
              <p:cNvCxnSpPr>
                <a:cxnSpLocks noChangeShapeType="1"/>
                <a:stCxn id="34" idx="2"/>
                <a:endCxn id="41" idx="0"/>
              </p:cNvCxnSpPr>
              <p:nvPr/>
            </p:nvCxnSpPr>
            <p:spPr bwMode="auto">
              <a:xfrm flipH="1">
                <a:off x="6246029" y="5324483"/>
                <a:ext cx="445581" cy="54133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3" name="AutoShape 54"/>
              <p:cNvSpPr>
                <a:spLocks noChangeArrowheads="1"/>
              </p:cNvSpPr>
              <p:nvPr/>
            </p:nvSpPr>
            <p:spPr bwMode="auto">
              <a:xfrm>
                <a:off x="6800866" y="5857890"/>
                <a:ext cx="450851" cy="3841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cxnSp>
            <p:nvCxnSpPr>
              <p:cNvPr id="44" name="AutoShape 58"/>
              <p:cNvCxnSpPr>
                <a:cxnSpLocks noChangeShapeType="1"/>
                <a:stCxn id="34" idx="2"/>
                <a:endCxn id="43" idx="0"/>
              </p:cNvCxnSpPr>
              <p:nvPr/>
            </p:nvCxnSpPr>
            <p:spPr bwMode="auto">
              <a:xfrm>
                <a:off x="6691327" y="5324483"/>
                <a:ext cx="334679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6" name="AutoShape 54"/>
            <p:cNvSpPr>
              <a:spLocks noChangeArrowheads="1"/>
            </p:cNvSpPr>
            <p:nvPr/>
          </p:nvSpPr>
          <p:spPr bwMode="auto">
            <a:xfrm>
              <a:off x="6629400" y="5638800"/>
              <a:ext cx="380999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27" name="AutoShape 58"/>
            <p:cNvCxnSpPr>
              <a:cxnSpLocks noChangeShapeType="1"/>
              <a:endCxn id="26" idx="0"/>
            </p:cNvCxnSpPr>
            <p:nvPr/>
          </p:nvCxnSpPr>
          <p:spPr bwMode="auto">
            <a:xfrm>
              <a:off x="6524392" y="5127460"/>
              <a:ext cx="295508" cy="5113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6" name="AutoShape 58"/>
          <p:cNvCxnSpPr>
            <a:cxnSpLocks noChangeShapeType="1"/>
            <a:stCxn id="69" idx="2"/>
            <a:endCxn id="26" idx="0"/>
          </p:cNvCxnSpPr>
          <p:nvPr/>
        </p:nvCxnSpPr>
        <p:spPr bwMode="auto">
          <a:xfrm flipH="1">
            <a:off x="6819900" y="4248939"/>
            <a:ext cx="111044" cy="1389861"/>
          </a:xfrm>
          <a:prstGeom prst="straightConnector1">
            <a:avLst/>
          </a:prstGeom>
          <a:ln>
            <a:prstDash val="sysDash"/>
            <a:headEnd/>
            <a:tailEnd type="stealt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63806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BST –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Case 3: </a:t>
            </a:r>
            <a:r>
              <a:rPr lang="en-US" sz="2400" dirty="0"/>
              <a:t>Removing an internal node with two children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b="1" dirty="0"/>
              <a:t>remove(7)</a:t>
            </a:r>
            <a:endParaRPr lang="en-US" sz="2000" dirty="0"/>
          </a:p>
          <a:p>
            <a:pPr lvl="1"/>
            <a:r>
              <a:rPr lang="en-US" sz="2000" dirty="0"/>
              <a:t>Successor is removed.</a:t>
            </a:r>
          </a:p>
          <a:p>
            <a:pPr lvl="1"/>
            <a:r>
              <a:rPr lang="en-US" sz="2000" dirty="0"/>
              <a:t>BST order is maintained.</a:t>
            </a:r>
          </a:p>
          <a:p>
            <a:pPr lvl="1"/>
            <a:endParaRPr lang="en-US" sz="2000" dirty="0"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27432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5715000" y="2133600"/>
            <a:ext cx="3276489" cy="2994961"/>
            <a:chOff x="5422908" y="3117854"/>
            <a:chExt cx="3417890" cy="3124212"/>
          </a:xfrm>
        </p:grpSpPr>
        <p:sp>
          <p:nvSpPr>
            <p:cNvPr id="63" name="AutoShape 7"/>
            <p:cNvSpPr>
              <a:spLocks noChangeArrowheads="1"/>
            </p:cNvSpPr>
            <p:nvPr/>
          </p:nvSpPr>
          <p:spPr bwMode="auto">
            <a:xfrm>
              <a:off x="6853241" y="3117854"/>
              <a:ext cx="485776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5938829" y="4032255"/>
              <a:ext cx="336549" cy="376238"/>
            </a:xfrm>
            <a:prstGeom prst="roundRect">
              <a:avLst>
                <a:gd name="adj" fmla="val 1650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5" name="AutoShape 17"/>
            <p:cNvSpPr>
              <a:spLocks noChangeArrowheads="1"/>
            </p:cNvSpPr>
            <p:nvPr/>
          </p:nvSpPr>
          <p:spPr bwMode="auto">
            <a:xfrm>
              <a:off x="7905767" y="4030668"/>
              <a:ext cx="423864" cy="379413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6" name="AutoShape 22"/>
            <p:cNvSpPr>
              <a:spLocks noChangeArrowheads="1"/>
            </p:cNvSpPr>
            <p:nvPr/>
          </p:nvSpPr>
          <p:spPr bwMode="auto">
            <a:xfrm>
              <a:off x="7424725" y="4945070"/>
              <a:ext cx="461961" cy="379413"/>
            </a:xfrm>
            <a:prstGeom prst="roundRect">
              <a:avLst>
                <a:gd name="adj" fmla="val 1682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67" name="AutoShape 27"/>
            <p:cNvSpPr>
              <a:spLocks noChangeArrowheads="1"/>
            </p:cNvSpPr>
            <p:nvPr/>
          </p:nvSpPr>
          <p:spPr bwMode="auto">
            <a:xfrm>
              <a:off x="8407410" y="4945070"/>
              <a:ext cx="433388" cy="3794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68" name="AutoShape 32"/>
            <p:cNvSpPr>
              <a:spLocks noChangeArrowheads="1"/>
            </p:cNvSpPr>
            <p:nvPr/>
          </p:nvSpPr>
          <p:spPr bwMode="auto">
            <a:xfrm>
              <a:off x="5422908" y="4943482"/>
              <a:ext cx="355600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9" name="AutoShape 37"/>
            <p:cNvSpPr>
              <a:spLocks noChangeArrowheads="1"/>
            </p:cNvSpPr>
            <p:nvPr/>
          </p:nvSpPr>
          <p:spPr bwMode="auto">
            <a:xfrm>
              <a:off x="6450027" y="4945070"/>
              <a:ext cx="482601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70" name="AutoShape 41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 flipH="1">
              <a:off x="6107104" y="3494092"/>
              <a:ext cx="98902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AutoShape 42"/>
            <p:cNvCxnSpPr>
              <a:cxnSpLocks noChangeShapeType="1"/>
              <a:stCxn id="63" idx="2"/>
              <a:endCxn id="65" idx="0"/>
            </p:cNvCxnSpPr>
            <p:nvPr/>
          </p:nvCxnSpPr>
          <p:spPr bwMode="auto">
            <a:xfrm>
              <a:off x="7096129" y="3494092"/>
              <a:ext cx="1021569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AutoShape 43"/>
            <p:cNvCxnSpPr>
              <a:cxnSpLocks noChangeShapeType="1"/>
              <a:stCxn id="65" idx="2"/>
              <a:endCxn id="67" idx="0"/>
            </p:cNvCxnSpPr>
            <p:nvPr/>
          </p:nvCxnSpPr>
          <p:spPr bwMode="auto">
            <a:xfrm>
              <a:off x="8117699" y="4410080"/>
              <a:ext cx="506465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AutoShape 44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 flipH="1">
              <a:off x="7655891" y="4410080"/>
              <a:ext cx="461807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AutoShape 45"/>
            <p:cNvCxnSpPr>
              <a:cxnSpLocks noChangeShapeType="1"/>
              <a:stCxn id="64" idx="2"/>
              <a:endCxn id="69" idx="0"/>
            </p:cNvCxnSpPr>
            <p:nvPr/>
          </p:nvCxnSpPr>
          <p:spPr bwMode="auto">
            <a:xfrm>
              <a:off x="6107104" y="4408494"/>
              <a:ext cx="584506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AutoShape 46"/>
            <p:cNvCxnSpPr>
              <a:cxnSpLocks noChangeShapeType="1"/>
              <a:stCxn id="64" idx="2"/>
              <a:endCxn id="68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6" name="AutoShape 48"/>
            <p:cNvSpPr>
              <a:spLocks noChangeArrowheads="1"/>
            </p:cNvSpPr>
            <p:nvPr/>
          </p:nvSpPr>
          <p:spPr bwMode="auto">
            <a:xfrm>
              <a:off x="6069022" y="5865821"/>
              <a:ext cx="354013" cy="376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78" name="AutoShape 54"/>
            <p:cNvSpPr>
              <a:spLocks noChangeArrowheads="1"/>
            </p:cNvSpPr>
            <p:nvPr/>
          </p:nvSpPr>
          <p:spPr bwMode="auto">
            <a:xfrm>
              <a:off x="6800866" y="5857890"/>
              <a:ext cx="450851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79" name="AutoShape 58"/>
            <p:cNvCxnSpPr>
              <a:cxnSpLocks noChangeShapeType="1"/>
              <a:stCxn id="69" idx="2"/>
              <a:endCxn id="78" idx="0"/>
            </p:cNvCxnSpPr>
            <p:nvPr/>
          </p:nvCxnSpPr>
          <p:spPr bwMode="auto">
            <a:xfrm>
              <a:off x="6691327" y="5324483"/>
              <a:ext cx="334679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715000" y="2133600"/>
            <a:ext cx="3276489" cy="2994961"/>
            <a:chOff x="5422908" y="3117854"/>
            <a:chExt cx="3417890" cy="3124212"/>
          </a:xfrm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6853241" y="3117854"/>
              <a:ext cx="485776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9" name="AutoShape 12"/>
            <p:cNvSpPr>
              <a:spLocks noChangeArrowheads="1"/>
            </p:cNvSpPr>
            <p:nvPr/>
          </p:nvSpPr>
          <p:spPr bwMode="auto">
            <a:xfrm>
              <a:off x="5938829" y="4032255"/>
              <a:ext cx="336549" cy="376238"/>
            </a:xfrm>
            <a:prstGeom prst="roundRect">
              <a:avLst>
                <a:gd name="adj" fmla="val 16509"/>
              </a:avLst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0" name="AutoShape 17"/>
            <p:cNvSpPr>
              <a:spLocks noChangeArrowheads="1"/>
            </p:cNvSpPr>
            <p:nvPr/>
          </p:nvSpPr>
          <p:spPr bwMode="auto">
            <a:xfrm>
              <a:off x="7905767" y="4030668"/>
              <a:ext cx="423864" cy="379413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31" name="AutoShape 22"/>
            <p:cNvSpPr>
              <a:spLocks noChangeArrowheads="1"/>
            </p:cNvSpPr>
            <p:nvPr/>
          </p:nvSpPr>
          <p:spPr bwMode="auto">
            <a:xfrm>
              <a:off x="7424725" y="4945070"/>
              <a:ext cx="461961" cy="379413"/>
            </a:xfrm>
            <a:prstGeom prst="roundRect">
              <a:avLst>
                <a:gd name="adj" fmla="val 1682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32" name="AutoShape 27"/>
            <p:cNvSpPr>
              <a:spLocks noChangeArrowheads="1"/>
            </p:cNvSpPr>
            <p:nvPr/>
          </p:nvSpPr>
          <p:spPr bwMode="auto">
            <a:xfrm>
              <a:off x="8407410" y="4945070"/>
              <a:ext cx="433388" cy="3794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5422908" y="4943482"/>
              <a:ext cx="355600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4" name="AutoShape 37"/>
            <p:cNvSpPr>
              <a:spLocks noChangeArrowheads="1"/>
            </p:cNvSpPr>
            <p:nvPr/>
          </p:nvSpPr>
          <p:spPr bwMode="auto">
            <a:xfrm>
              <a:off x="6450027" y="4945070"/>
              <a:ext cx="482601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35" name="AutoShape 41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 flipH="1">
              <a:off x="6107104" y="3494092"/>
              <a:ext cx="98902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" name="AutoShape 42"/>
            <p:cNvCxnSpPr>
              <a:cxnSpLocks noChangeShapeType="1"/>
              <a:stCxn id="28" idx="2"/>
              <a:endCxn id="30" idx="0"/>
            </p:cNvCxnSpPr>
            <p:nvPr/>
          </p:nvCxnSpPr>
          <p:spPr bwMode="auto">
            <a:xfrm>
              <a:off x="7096129" y="3494092"/>
              <a:ext cx="1021569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" name="AutoShape 43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8117699" y="4410080"/>
              <a:ext cx="506465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8" name="AutoShape 44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7655891" y="4410080"/>
              <a:ext cx="461807" cy="5349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9" name="AutoShape 45"/>
            <p:cNvCxnSpPr>
              <a:cxnSpLocks noChangeShapeType="1"/>
              <a:stCxn id="29" idx="2"/>
              <a:endCxn id="34" idx="0"/>
            </p:cNvCxnSpPr>
            <p:nvPr/>
          </p:nvCxnSpPr>
          <p:spPr bwMode="auto">
            <a:xfrm>
              <a:off x="6107104" y="4408494"/>
              <a:ext cx="584506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0" name="AutoShape 46"/>
            <p:cNvCxnSpPr>
              <a:cxnSpLocks noChangeShapeType="1"/>
              <a:stCxn id="29" idx="2"/>
              <a:endCxn id="33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41" name="AutoShape 48"/>
            <p:cNvSpPr>
              <a:spLocks noChangeArrowheads="1"/>
            </p:cNvSpPr>
            <p:nvPr/>
          </p:nvSpPr>
          <p:spPr bwMode="auto">
            <a:xfrm>
              <a:off x="6069022" y="5865821"/>
              <a:ext cx="354013" cy="3762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3" name="AutoShape 54"/>
            <p:cNvSpPr>
              <a:spLocks noChangeArrowheads="1"/>
            </p:cNvSpPr>
            <p:nvPr/>
          </p:nvSpPr>
          <p:spPr bwMode="auto">
            <a:xfrm>
              <a:off x="6800866" y="5857890"/>
              <a:ext cx="450851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44" name="AutoShape 58"/>
            <p:cNvCxnSpPr>
              <a:cxnSpLocks noChangeShapeType="1"/>
              <a:stCxn id="34" idx="2"/>
              <a:endCxn id="43" idx="0"/>
            </p:cNvCxnSpPr>
            <p:nvPr/>
          </p:nvCxnSpPr>
          <p:spPr bwMode="auto">
            <a:xfrm>
              <a:off x="6691327" y="5324483"/>
              <a:ext cx="334679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6" name="AutoShape 58"/>
          <p:cNvCxnSpPr>
            <a:cxnSpLocks noChangeShapeType="1"/>
            <a:stCxn id="69" idx="2"/>
            <a:endCxn id="41" idx="0"/>
          </p:cNvCxnSpPr>
          <p:nvPr/>
        </p:nvCxnSpPr>
        <p:spPr bwMode="auto">
          <a:xfrm flipH="1">
            <a:off x="6504068" y="4248939"/>
            <a:ext cx="426876" cy="518943"/>
          </a:xfrm>
          <a:prstGeom prst="straightConnector1">
            <a:avLst/>
          </a:prstGeom>
          <a:ln>
            <a:prstDash val="solid"/>
            <a:headEnd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47819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BST remove()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80321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function remove(node):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// Input: node – the node we are trying to remove. We can find this node</a:t>
            </a:r>
          </a:p>
          <a:p>
            <a:r>
              <a:rPr lang="en-US" sz="1500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  //                   by calling find()</a:t>
            </a:r>
          </a:p>
          <a:p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if node has no children: </a:t>
            </a:r>
            <a:r>
              <a:rPr lang="en-US" sz="15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// case 1 – node is a leaf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node.parent.removeChild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(node)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else if node only has left child: </a:t>
            </a:r>
            <a:r>
              <a:rPr lang="en-US" sz="15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// case 2a – only left child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node.parent.left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== node: </a:t>
            </a:r>
            <a:r>
              <a:rPr lang="en-US" sz="15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// if node is a left child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   node.parent.left =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node.left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else: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node.parent.right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node.left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else if node only has right child: </a:t>
            </a:r>
            <a:r>
              <a:rPr lang="en-US" sz="15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// case 2b – only right child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node.parent.left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== node: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   node.parent.left =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node.right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else: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node.parent.right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node.right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else: </a:t>
            </a:r>
            <a:r>
              <a:rPr lang="en-US" sz="1500" dirty="0">
                <a:solidFill>
                  <a:srgbClr val="A6A6A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// case 3 – node has two children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nextNode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successor(node)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nextNode.data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A6A6A6"/>
                </a:solidFill>
                <a:latin typeface="Consolas" pitchFamily="49" charset="0"/>
                <a:cs typeface="Consolas" pitchFamily="49" charset="0"/>
              </a:rPr>
              <a:t>// replace node’s data with that of </a:t>
            </a:r>
            <a:r>
              <a:rPr lang="en-US" sz="1500" dirty="0" err="1">
                <a:solidFill>
                  <a:srgbClr val="A6A6A6"/>
                </a:solidFill>
                <a:latin typeface="Consolas" pitchFamily="49" charset="0"/>
                <a:cs typeface="Consolas" pitchFamily="49" charset="0"/>
              </a:rPr>
              <a:t>nextNode</a:t>
            </a:r>
            <a:endParaRPr lang="en-US" sz="1500" dirty="0">
              <a:solidFill>
                <a:srgbClr val="A6A6A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solidFill>
                  <a:srgbClr val="A6A6A6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remove(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nextNode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nextNode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guaranteed to have at most one child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431323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vs. Predecessor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It should be noted that it is perfectly valid to use a node’s in-order predecessor in place of its successor in our BST remove() algorithm.</a:t>
            </a:r>
          </a:p>
          <a:p>
            <a:endParaRPr lang="en-US" sz="2400" dirty="0"/>
          </a:p>
          <a:p>
            <a:pPr marL="182880" lvl="1"/>
            <a:r>
              <a:rPr lang="en-US" sz="2400" dirty="0"/>
              <a:t>It doesn’t matter if you use one over the other, but </a:t>
            </a:r>
            <a:r>
              <a:rPr lang="en-US" sz="2400" b="1" u="sng" dirty="0">
                <a:solidFill>
                  <a:srgbClr val="FF0000"/>
                </a:solidFill>
              </a:rPr>
              <a:t>randomly picking between the two helps keep the tree more balanced</a:t>
            </a:r>
          </a:p>
          <a:p>
            <a:endParaRPr lang="en-US" sz="2400" dirty="0"/>
          </a:p>
          <a:p>
            <a:r>
              <a:rPr lang="en-US" sz="2400" dirty="0"/>
              <a:t>In case 3, the predecessor would be the right-most node of the given node’s left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27432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65516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5257800" cy="5257800"/>
          </a:xfrm>
        </p:spPr>
        <p:txBody>
          <a:bodyPr>
            <a:normAutofit/>
          </a:bodyPr>
          <a:lstStyle/>
          <a:p>
            <a:r>
              <a:rPr lang="en-US" dirty="0"/>
              <a:t>How fast are the BST functions?</a:t>
            </a:r>
          </a:p>
          <a:p>
            <a:r>
              <a:rPr lang="en-US" dirty="0"/>
              <a:t>Depends on the height of the tree!  The worst case requires traversing all the way to the leaf with the greatest depth</a:t>
            </a:r>
          </a:p>
          <a:p>
            <a:r>
              <a:rPr lang="en-US" dirty="0"/>
              <a:t>If the tree is perfectly balanced, then its height is about log</a:t>
            </a:r>
            <a:r>
              <a:rPr lang="en-US" baseline="-25000" dirty="0"/>
              <a:t>2</a:t>
            </a:r>
            <a:r>
              <a:rPr lang="en-US" dirty="0"/>
              <a:t>n, which would let the BST functions run in O(log</a:t>
            </a:r>
            <a:r>
              <a:rPr lang="en-US" baseline="-25000" dirty="0"/>
              <a:t> </a:t>
            </a:r>
            <a:r>
              <a:rPr lang="en-US" dirty="0"/>
              <a:t>n) time</a:t>
            </a:r>
          </a:p>
          <a:p>
            <a:r>
              <a:rPr lang="en-US" dirty="0"/>
              <a:t>But in the extremely unbalanced case, a binary search tree just becomes a </a:t>
            </a:r>
            <a:r>
              <a:rPr lang="en-US" b="1" u="sng" dirty="0">
                <a:solidFill>
                  <a:srgbClr val="FF0000"/>
                </a:solidFill>
              </a:rPr>
              <a:t>sorted linked list</a:t>
            </a:r>
            <a:r>
              <a:rPr lang="en-US" dirty="0"/>
              <a:t>, and its functions run in O(n) time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172195" y="2133600"/>
            <a:ext cx="2116155" cy="3429003"/>
            <a:chOff x="4822817" y="2794007"/>
            <a:chExt cx="2116155" cy="3429003"/>
          </a:xfrm>
        </p:grpSpPr>
        <p:sp>
          <p:nvSpPr>
            <p:cNvPr id="38" name="AutoShape 12"/>
            <p:cNvSpPr>
              <a:spLocks noChangeArrowheads="1"/>
            </p:cNvSpPr>
            <p:nvPr/>
          </p:nvSpPr>
          <p:spPr bwMode="auto">
            <a:xfrm>
              <a:off x="5248285" y="5084770"/>
              <a:ext cx="336550" cy="376238"/>
            </a:xfrm>
            <a:prstGeom prst="roundRect">
              <a:avLst>
                <a:gd name="adj" fmla="val 1650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0" name="AutoShape 32"/>
            <p:cNvSpPr>
              <a:spLocks noChangeArrowheads="1"/>
            </p:cNvSpPr>
            <p:nvPr/>
          </p:nvSpPr>
          <p:spPr bwMode="auto">
            <a:xfrm>
              <a:off x="4822817" y="5843597"/>
              <a:ext cx="355600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AutoShape 37"/>
            <p:cNvSpPr>
              <a:spLocks noChangeArrowheads="1"/>
            </p:cNvSpPr>
            <p:nvPr/>
          </p:nvSpPr>
          <p:spPr bwMode="auto">
            <a:xfrm>
              <a:off x="6118242" y="3557594"/>
              <a:ext cx="371476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4" name="AutoShape 41"/>
            <p:cNvCxnSpPr>
              <a:cxnSpLocks noChangeShapeType="1"/>
              <a:stCxn id="24" idx="2"/>
              <a:endCxn id="38" idx="0"/>
            </p:cNvCxnSpPr>
            <p:nvPr/>
          </p:nvCxnSpPr>
          <p:spPr bwMode="auto">
            <a:xfrm flipH="1">
              <a:off x="5416555" y="4699008"/>
              <a:ext cx="454819" cy="38575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AutoShape 45"/>
            <p:cNvCxnSpPr>
              <a:cxnSpLocks noChangeShapeType="1"/>
              <a:stCxn id="20" idx="2"/>
              <a:endCxn id="26" idx="0"/>
            </p:cNvCxnSpPr>
            <p:nvPr/>
          </p:nvCxnSpPr>
          <p:spPr bwMode="auto">
            <a:xfrm flipH="1">
              <a:off x="6303978" y="3178183"/>
              <a:ext cx="453232" cy="3794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AutoShape 46"/>
            <p:cNvCxnSpPr>
              <a:cxnSpLocks noChangeShapeType="1"/>
              <a:stCxn id="38" idx="2"/>
              <a:endCxn id="30" idx="0"/>
            </p:cNvCxnSpPr>
            <p:nvPr/>
          </p:nvCxnSpPr>
          <p:spPr bwMode="auto">
            <a:xfrm flipH="1">
              <a:off x="5000622" y="5461005"/>
              <a:ext cx="415933" cy="38258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4" name="AutoShape 48"/>
            <p:cNvSpPr>
              <a:spLocks noChangeArrowheads="1"/>
            </p:cNvSpPr>
            <p:nvPr/>
          </p:nvSpPr>
          <p:spPr bwMode="auto">
            <a:xfrm>
              <a:off x="5694371" y="4322770"/>
              <a:ext cx="354013" cy="37623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8" name="AutoShape 52"/>
            <p:cNvCxnSpPr>
              <a:cxnSpLocks noChangeShapeType="1"/>
              <a:stCxn id="26" idx="2"/>
              <a:endCxn id="24" idx="0"/>
            </p:cNvCxnSpPr>
            <p:nvPr/>
          </p:nvCxnSpPr>
          <p:spPr bwMode="auto">
            <a:xfrm flipH="1">
              <a:off x="5871374" y="3937006"/>
              <a:ext cx="432604" cy="385764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0" name="AutoShape 54"/>
            <p:cNvSpPr>
              <a:spLocks noChangeArrowheads="1"/>
            </p:cNvSpPr>
            <p:nvPr/>
          </p:nvSpPr>
          <p:spPr bwMode="auto">
            <a:xfrm>
              <a:off x="6575434" y="2794007"/>
              <a:ext cx="363538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277194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458200" cy="648072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 charset="0"/>
              </a:rPr>
              <a:t>Balanced Search Trees </a:t>
            </a:r>
          </a:p>
        </p:txBody>
      </p:sp>
      <p:sp>
        <p:nvSpPr>
          <p:cNvPr id="389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867400"/>
          </a:xfrm>
          <a:noFill/>
        </p:spPr>
        <p:txBody>
          <a:bodyPr lIns="92075" tIns="46038" rIns="92075" bIns="46038"/>
          <a:lstStyle/>
          <a:p>
            <a:pPr marL="0" indent="0">
              <a:buFont typeface="Monotype Sorts" charset="0"/>
              <a:buNone/>
            </a:pPr>
            <a:r>
              <a:rPr lang="en-US" sz="2400" dirty="0">
                <a:latin typeface="Calibri" charset="0"/>
              </a:rPr>
              <a:t>Attractiveness of </a:t>
            </a:r>
            <a:r>
              <a:rPr lang="en-US" sz="2400" i="1" dirty="0">
                <a:latin typeface="Calibri" charset="0"/>
              </a:rPr>
              <a:t>binary search tree </a:t>
            </a:r>
            <a:r>
              <a:rPr lang="en-US" sz="2400" dirty="0">
                <a:latin typeface="Calibri" charset="0"/>
              </a:rPr>
              <a:t>is marred by the bad (linear) worst-case efficiency.  Two ideas to overcome it are:</a:t>
            </a: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pPr marL="0" indent="0"/>
            <a:r>
              <a:rPr lang="en-US" sz="2400" dirty="0">
                <a:latin typeface="Calibri" charset="0"/>
              </a:rPr>
              <a:t>  to rebalance binary search tree when a new insertion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    makes the tree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too unbalanced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 </a:t>
            </a:r>
            <a:r>
              <a:rPr lang="en-US" sz="2400" i="1" dirty="0">
                <a:latin typeface="Calibri" charset="0"/>
              </a:rPr>
              <a:t>AVL trees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 </a:t>
            </a:r>
            <a:r>
              <a:rPr lang="en-US" sz="2400" i="1" dirty="0">
                <a:latin typeface="Calibri" charset="0"/>
              </a:rPr>
              <a:t>red-black trees</a:t>
            </a: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pPr marL="0" indent="0"/>
            <a:r>
              <a:rPr lang="en-US" sz="2400" dirty="0">
                <a:latin typeface="Calibri" charset="0"/>
              </a:rPr>
              <a:t>   to allow more than one key per node of a search tree</a:t>
            </a:r>
          </a:p>
          <a:p>
            <a:pPr lvl="1"/>
            <a:r>
              <a:rPr lang="en-US" sz="2400" dirty="0">
                <a:latin typeface="Calibri" charset="0"/>
              </a:rPr>
              <a:t> </a:t>
            </a:r>
            <a:r>
              <a:rPr lang="en-US" sz="2400" i="1" dirty="0">
                <a:latin typeface="Calibri" charset="0"/>
              </a:rPr>
              <a:t>2-3 trees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 </a:t>
            </a:r>
            <a:r>
              <a:rPr lang="en-US" sz="2400" i="1" dirty="0">
                <a:latin typeface="Calibri" charset="0"/>
              </a:rPr>
              <a:t>2-3-4 trees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 </a:t>
            </a:r>
            <a:r>
              <a:rPr lang="en-US" sz="2400" i="1" dirty="0">
                <a:latin typeface="Calibri" charset="0"/>
              </a:rPr>
              <a:t>B-trees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547619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Balanced Search Trees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E3678-64B0-49C5-BF8A-BCC6709C0315}"/>
              </a:ext>
            </a:extLst>
          </p:cNvPr>
          <p:cNvSpPr/>
          <p:nvPr/>
        </p:nvSpPr>
        <p:spPr>
          <a:xfrm>
            <a:off x="2699792" y="3244334"/>
            <a:ext cx="3172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Adelson-</a:t>
            </a:r>
            <a:r>
              <a:rPr lang="en-AU" b="1" dirty="0" err="1">
                <a:solidFill>
                  <a:srgbClr val="FF0000"/>
                </a:solidFill>
              </a:rPr>
              <a:t>Velsky</a:t>
            </a:r>
            <a:r>
              <a:rPr lang="en-AU" b="1" dirty="0">
                <a:solidFill>
                  <a:srgbClr val="FF0000"/>
                </a:solidFill>
              </a:rPr>
              <a:t> and Landis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0"/>
          <p:cNvSpPr>
            <a:spLocks noChangeArrowheads="1"/>
          </p:cNvSpPr>
          <p:nvPr/>
        </p:nvSpPr>
        <p:spPr bwMode="auto">
          <a:xfrm>
            <a:off x="685800" y="2667000"/>
            <a:ext cx="8229600" cy="304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Balanced trees:  AVL trees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052736"/>
            <a:ext cx="8305800" cy="49053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u="sng" dirty="0">
                <a:latin typeface="Calibri" charset="0"/>
              </a:rPr>
              <a:t>Definition</a:t>
            </a:r>
            <a:r>
              <a:rPr lang="en-US" dirty="0">
                <a:latin typeface="Calibri" charset="0"/>
              </a:rPr>
              <a:t>   An </a:t>
            </a:r>
            <a:r>
              <a:rPr lang="en-US" i="1" dirty="0">
                <a:latin typeface="Calibri" charset="0"/>
              </a:rPr>
              <a:t>AVL tree</a:t>
            </a:r>
            <a:r>
              <a:rPr lang="en-US" dirty="0">
                <a:latin typeface="Calibri" charset="0"/>
              </a:rPr>
              <a:t> is a binary search tree in which, for every node, the difference between the heights of its left and right </a:t>
            </a:r>
            <a:r>
              <a:rPr lang="en-US" dirty="0" err="1">
                <a:latin typeface="Calibri" charset="0"/>
              </a:rPr>
              <a:t>subtrees</a:t>
            </a:r>
            <a:r>
              <a:rPr lang="en-US" dirty="0">
                <a:latin typeface="Calibri" charset="0"/>
              </a:rPr>
              <a:t>, called the </a:t>
            </a:r>
            <a:r>
              <a:rPr lang="en-US" i="1" dirty="0">
                <a:latin typeface="Calibri" charset="0"/>
              </a:rPr>
              <a:t>balance factor</a:t>
            </a:r>
            <a:r>
              <a:rPr lang="en-US" dirty="0">
                <a:latin typeface="Calibri" charset="0"/>
              </a:rPr>
              <a:t>, is at most 1 (with the height of an empty tree defined as -1)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endParaRPr lang="en-US" dirty="0">
              <a:latin typeface="Calibri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Calibri" charset="0"/>
            </a:endParaRPr>
          </a:p>
        </p:txBody>
      </p:sp>
      <p:pic>
        <p:nvPicPr>
          <p:cNvPr id="40964" name="Picture 2" descr="fig06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7487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6372200" y="6597352"/>
            <a:ext cx="1547619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Balanced Search Trees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99592" y="908720"/>
            <a:ext cx="194320" cy="986408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0" y="836712"/>
            <a:ext cx="666023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160520" y="3017520"/>
            <a:ext cx="822960" cy="82296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Rotations – single R rotation</a:t>
            </a:r>
          </a:p>
        </p:txBody>
      </p:sp>
      <p:pic>
        <p:nvPicPr>
          <p:cNvPr id="45058" name="Picture 4" descr="Chapter06c_2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76872"/>
            <a:ext cx="8610600" cy="3943350"/>
          </a:xfr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125539"/>
            <a:ext cx="8137525" cy="1007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alibri" charset="0"/>
              </a:rPr>
              <a:t>If a key insertion violates the balance requirement at some node, the subtree rooted at that node is transformed via one of the four </a:t>
            </a:r>
            <a:r>
              <a:rPr lang="en-US" i="1" dirty="0">
                <a:latin typeface="Calibri" charset="0"/>
              </a:rPr>
              <a:t>rotations.  </a:t>
            </a:r>
            <a:r>
              <a:rPr lang="en-US" dirty="0">
                <a:latin typeface="Calibri" charset="0"/>
              </a:rPr>
              <a:t>(The rotation is always performed for a subtree rooted at an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unbalanced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node closest to the new leaf.)</a:t>
            </a:r>
            <a:endParaRPr lang="en-US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372200" y="6597352"/>
            <a:ext cx="1547619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Balanced Search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D83AB-5EBC-4934-B0D2-528052C0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E7A0C5-D214-795C-EC04-02CD33AA0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Revise previous module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3F1528-B6AE-40D6-E6B1-59B44DFF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560" y="1124744"/>
            <a:ext cx="8282880" cy="525658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Binary Search</a:t>
            </a:r>
            <a:r>
              <a:rPr lang="en-US" dirty="0"/>
              <a:t>: Efficient search method for sorted arrays; eliminates half the elements per step (O(log n) complexity).</a:t>
            </a:r>
            <a:endParaRPr lang="vi-VN" dirty="0"/>
          </a:p>
          <a:p>
            <a:r>
              <a:rPr lang="en-US" b="1" dirty="0"/>
              <a:t>Hashing &amp; Hash Tables</a:t>
            </a:r>
            <a:r>
              <a:rPr lang="en-US" dirty="0"/>
              <a:t>: Uses hash functions for fast lookups (O(1) in ideal cases); methods include open addressing and chaining for collision handling.</a:t>
            </a:r>
            <a:endParaRPr lang="vi-VN" dirty="0"/>
          </a:p>
          <a:p>
            <a:r>
              <a:rPr lang="en-US" b="1" dirty="0"/>
              <a:t>Tree Traversals</a:t>
            </a:r>
            <a:r>
              <a:rPr lang="en-US" dirty="0"/>
              <a:t>:</a:t>
            </a:r>
            <a:endParaRPr lang="vi-VN" dirty="0"/>
          </a:p>
          <a:p>
            <a:pPr lvl="1"/>
            <a:r>
              <a:rPr lang="en-US" b="1" dirty="0"/>
              <a:t>Pre-order</a:t>
            </a:r>
            <a:r>
              <a:rPr lang="en-US" dirty="0"/>
              <a:t>: Root → Left → Right</a:t>
            </a:r>
          </a:p>
          <a:p>
            <a:pPr lvl="1"/>
            <a:r>
              <a:rPr lang="en-US" b="1" dirty="0"/>
              <a:t>In-order</a:t>
            </a:r>
            <a:r>
              <a:rPr lang="en-US" dirty="0"/>
              <a:t>: Left → Root → Right</a:t>
            </a:r>
          </a:p>
          <a:p>
            <a:pPr lvl="1"/>
            <a:r>
              <a:rPr lang="en-US" b="1" dirty="0"/>
              <a:t>Post-order</a:t>
            </a:r>
            <a:r>
              <a:rPr lang="en-US" dirty="0"/>
              <a:t>: Left → Right → Root</a:t>
            </a:r>
          </a:p>
          <a:p>
            <a:r>
              <a:rPr lang="en-US" b="1" dirty="0"/>
              <a:t>Perfect Binary Trees</a:t>
            </a:r>
            <a:r>
              <a:rPr lang="en-US" dirty="0"/>
              <a:t>: Special case where all levels are fully populated, analyzed mathematically using recursion and induction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30283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Rotations – single L rotation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125539"/>
            <a:ext cx="8137525" cy="1007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alibri" charset="0"/>
              </a:rPr>
              <a:t>If a key insertion violates the balance requirement at some node, the subtree rooted at that node is transformed via one of the four </a:t>
            </a:r>
            <a:r>
              <a:rPr lang="en-US" i="1" dirty="0">
                <a:latin typeface="Calibri" charset="0"/>
              </a:rPr>
              <a:t>rotations.  </a:t>
            </a:r>
            <a:r>
              <a:rPr lang="en-US" dirty="0">
                <a:latin typeface="Calibri" charset="0"/>
              </a:rPr>
              <a:t>(The rotation is always performed for a subtree rooted at an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unbalanced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node closest to the new leaf.)</a:t>
            </a:r>
            <a:endParaRPr lang="en-US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372200" y="6597352"/>
            <a:ext cx="1547619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Balanced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121996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General case: Double LR-rotation</a:t>
            </a:r>
          </a:p>
        </p:txBody>
      </p:sp>
      <p:pic>
        <p:nvPicPr>
          <p:cNvPr id="47106" name="Picture 7" descr="Chapter06c_2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23988"/>
            <a:ext cx="8686800" cy="3489325"/>
          </a:xfrm>
          <a:noFill/>
        </p:spPr>
      </p:pic>
      <p:sp>
        <p:nvSpPr>
          <p:cNvPr id="4" name="TextBox 3"/>
          <p:cNvSpPr txBox="1"/>
          <p:nvPr/>
        </p:nvSpPr>
        <p:spPr bwMode="auto">
          <a:xfrm>
            <a:off x="6372200" y="6597352"/>
            <a:ext cx="1547619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Balanced Search Trees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2" descr="fig06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4538663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Calibri" charset="0"/>
              </a:rPr>
              <a:t>Rotations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547619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Balanced Search Trees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588250" cy="670052"/>
          </a:xfrm>
        </p:spPr>
        <p:txBody>
          <a:bodyPr/>
          <a:lstStyle/>
          <a:p>
            <a:r>
              <a:rPr lang="en-US" sz="4000" dirty="0">
                <a:latin typeface="Calibri" charset="0"/>
              </a:rPr>
              <a:t>AVL tree construction - an example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8229600" cy="57626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dirty="0">
                <a:latin typeface="Calibri" charset="0"/>
              </a:rPr>
              <a:t>Construct an AVL tree for the list  5, 6, 8, 3, 2, 4, 7 </a:t>
            </a:r>
          </a:p>
          <a:p>
            <a:pPr>
              <a:buFont typeface="Monotype Sorts" charset="0"/>
              <a:buNone/>
            </a:pP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sz="2000" dirty="0">
              <a:latin typeface="Calibri" charset="0"/>
            </a:endParaRPr>
          </a:p>
          <a:p>
            <a:pPr>
              <a:buFont typeface="Monotype Sorts" charset="0"/>
              <a:buNone/>
            </a:pPr>
            <a:br>
              <a:rPr lang="en-US" sz="2000" dirty="0">
                <a:latin typeface="Calibri" charset="0"/>
              </a:rPr>
            </a:br>
            <a:br>
              <a:rPr lang="en-US" sz="2000" dirty="0">
                <a:latin typeface="Calibri" charset="0"/>
              </a:rPr>
            </a:br>
            <a:br>
              <a:rPr lang="en-US" sz="2000" dirty="0">
                <a:latin typeface="Calibri" charset="0"/>
              </a:rPr>
            </a:br>
            <a:br>
              <a:rPr lang="en-US" sz="2000" dirty="0">
                <a:latin typeface="Calibri" charset="0"/>
              </a:rPr>
            </a:br>
            <a:br>
              <a:rPr lang="en-US" sz="2000" dirty="0">
                <a:latin typeface="Calibri" charset="0"/>
              </a:rPr>
            </a:br>
            <a:br>
              <a:rPr lang="en-US" sz="2000" dirty="0">
                <a:latin typeface="Calibri" charset="0"/>
              </a:rPr>
            </a:br>
            <a:endParaRPr lang="en-US" sz="2000" dirty="0">
              <a:latin typeface="Calibri" charset="0"/>
            </a:endParaRPr>
          </a:p>
        </p:txBody>
      </p:sp>
      <p:pic>
        <p:nvPicPr>
          <p:cNvPr id="50179" name="Picture 2" descr="fig06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024562" cy="543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372200" y="6597352"/>
            <a:ext cx="1547619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Balanced Search Trees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692696"/>
            <a:ext cx="824440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18400" cy="6858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Analysis of AVL trees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686800" cy="5133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latin typeface="Calibri" charset="0"/>
              </a:rPr>
              <a:t>h</a:t>
            </a:r>
            <a:r>
              <a:rPr lang="en-US" dirty="0">
                <a:latin typeface="Calibri" charset="0"/>
              </a:rPr>
              <a:t>  </a:t>
            </a:r>
            <a:r>
              <a:rPr lang="en-US" dirty="0">
                <a:latin typeface="Symbol Tiger" charset="2"/>
                <a:cs typeface="Symbol Tiger" charset="2"/>
                <a:sym typeface="Symbol" charset="0"/>
              </a:rPr>
              <a:t></a:t>
            </a:r>
            <a:r>
              <a:rPr lang="en-US" dirty="0">
                <a:latin typeface="Calibri" charset="0"/>
                <a:cs typeface="Times New Roman" charset="0"/>
              </a:rPr>
              <a:t>  1.4404 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  <a:cs typeface="Times New Roman" charset="0"/>
              </a:rPr>
              <a:t> (</a:t>
            </a:r>
            <a:r>
              <a:rPr lang="en-US" i="1" dirty="0">
                <a:latin typeface="Calibri" charset="0"/>
                <a:cs typeface="Times New Roman" charset="0"/>
              </a:rPr>
              <a:t>n </a:t>
            </a:r>
            <a:r>
              <a:rPr lang="en-US" dirty="0">
                <a:latin typeface="Calibri" charset="0"/>
                <a:cs typeface="Times New Roman" charset="0"/>
              </a:rPr>
              <a:t>+ 2)  - 1.3277                           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alibri" charset="0"/>
                <a:cs typeface="Times New Roman" charset="0"/>
              </a:rPr>
              <a:t>    average height: 1.01 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i="1" dirty="0">
                <a:latin typeface="Calibri" charset="0"/>
              </a:rPr>
              <a:t>n </a:t>
            </a:r>
            <a:r>
              <a:rPr lang="en-US" i="1" dirty="0">
                <a:latin typeface="Calibri" charset="0"/>
                <a:cs typeface="Times New Roman" charset="0"/>
              </a:rPr>
              <a:t>+  </a:t>
            </a:r>
            <a:r>
              <a:rPr lang="en-US" dirty="0">
                <a:latin typeface="Calibri" charset="0"/>
                <a:cs typeface="Times New Roman" charset="0"/>
              </a:rPr>
              <a:t>0.1 for large </a:t>
            </a:r>
            <a:r>
              <a:rPr lang="en-US" i="1" dirty="0">
                <a:latin typeface="Calibri" charset="0"/>
                <a:cs typeface="Times New Roman" charset="0"/>
              </a:rPr>
              <a:t>n </a:t>
            </a:r>
            <a:r>
              <a:rPr lang="en-US" dirty="0">
                <a:latin typeface="Calibri" charset="0"/>
                <a:cs typeface="Times New Roman" charset="0"/>
              </a:rPr>
              <a:t>(found empirically)</a:t>
            </a:r>
            <a:endParaRPr lang="en-US" i="1" dirty="0">
              <a:latin typeface="Calibri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cs typeface="Times New Roman" charset="0"/>
              </a:rPr>
              <a:t>Search and insertion are O(</a:t>
            </a:r>
            <a:r>
              <a:rPr lang="en-US" dirty="0">
                <a:latin typeface="Calibri" charset="0"/>
              </a:rPr>
              <a:t>log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  <a:cs typeface="Times New Roman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cs typeface="Times New Roman" charset="0"/>
              </a:rPr>
              <a:t>Deletion is more complicated but is also O(</a:t>
            </a:r>
            <a:r>
              <a:rPr lang="en-US" dirty="0">
                <a:latin typeface="Calibri" charset="0"/>
              </a:rPr>
              <a:t>log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cs typeface="Times New Roman" charset="0"/>
              </a:rPr>
              <a:t>Disadvantages: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cs typeface="Times New Roman" charset="0"/>
              </a:rPr>
              <a:t>frequent rotations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cs typeface="Times New Roman" charset="0"/>
              </a:rPr>
              <a:t>complexity</a:t>
            </a:r>
            <a:br>
              <a:rPr lang="en-US" sz="2400" dirty="0">
                <a:latin typeface="Calibri" charset="0"/>
                <a:cs typeface="Times New Roman" charset="0"/>
              </a:rPr>
            </a:br>
            <a:endParaRPr lang="en-US" sz="2400" dirty="0">
              <a:latin typeface="Calibri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cs typeface="Times New Roman" charset="0"/>
              </a:rPr>
              <a:t>A similar idea: </a:t>
            </a:r>
            <a:r>
              <a:rPr lang="en-US" i="1" dirty="0">
                <a:latin typeface="Calibri" charset="0"/>
                <a:cs typeface="Times New Roman" charset="0"/>
              </a:rPr>
              <a:t>red-black trees</a:t>
            </a:r>
            <a:r>
              <a:rPr lang="en-US" dirty="0">
                <a:latin typeface="Calibri" charset="0"/>
                <a:cs typeface="Times New Roman" charset="0"/>
              </a:rPr>
              <a:t> (height of </a:t>
            </a:r>
            <a:r>
              <a:rPr lang="en-US" dirty="0" err="1">
                <a:latin typeface="Calibri" charset="0"/>
                <a:cs typeface="Times New Roman" charset="0"/>
              </a:rPr>
              <a:t>subtrees</a:t>
            </a:r>
            <a:r>
              <a:rPr lang="en-US" dirty="0">
                <a:latin typeface="Calibri" charset="0"/>
                <a:cs typeface="Times New Roman" charset="0"/>
              </a:rPr>
              <a:t> is allowed to differ by up to a factor of 2)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547619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Balanced Search Trees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001000" cy="3885005"/>
          </a:xfrm>
        </p:spPr>
        <p:txBody>
          <a:bodyPr>
            <a:normAutofit/>
          </a:bodyPr>
          <a:lstStyle/>
          <a:p>
            <a:r>
              <a:rPr lang="en-US" sz="2800" dirty="0"/>
              <a:t>Data structure used to implement the priority queue ADT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insert(key, element)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removeMin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800" dirty="0"/>
              <a:t>Can be implemented with a tree</a:t>
            </a:r>
            <a:br>
              <a:rPr lang="en-US" sz="2800" dirty="0"/>
            </a:br>
            <a:r>
              <a:rPr lang="en-US" sz="2800" dirty="0"/>
              <a:t>(link-based) or with an array</a:t>
            </a:r>
          </a:p>
          <a:p>
            <a:r>
              <a:rPr lang="en-US" sz="2800" dirty="0"/>
              <a:t>Let’s look at tree first</a:t>
            </a: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3923928" y="3212976"/>
            <a:ext cx="5075049" cy="2909030"/>
            <a:chOff x="3024" y="1296"/>
            <a:chExt cx="2381" cy="1373"/>
          </a:xfrm>
        </p:grpSpPr>
        <p:sp>
          <p:nvSpPr>
            <p:cNvPr id="7" name="Oval 92"/>
            <p:cNvSpPr>
              <a:spLocks noChangeArrowheads="1"/>
            </p:cNvSpPr>
            <p:nvPr/>
          </p:nvSpPr>
          <p:spPr bwMode="auto">
            <a:xfrm>
              <a:off x="4368" y="1296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8" name="Oval 93"/>
            <p:cNvSpPr>
              <a:spLocks noChangeArrowheads="1"/>
            </p:cNvSpPr>
            <p:nvPr/>
          </p:nvSpPr>
          <p:spPr bwMode="auto">
            <a:xfrm>
              <a:off x="4977" y="1680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9" name="Oval 94"/>
            <p:cNvSpPr>
              <a:spLocks noChangeArrowheads="1"/>
            </p:cNvSpPr>
            <p:nvPr/>
          </p:nvSpPr>
          <p:spPr bwMode="auto">
            <a:xfrm>
              <a:off x="3652" y="1680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 dirty="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10" name="Oval 95"/>
            <p:cNvSpPr>
              <a:spLocks noChangeArrowheads="1"/>
            </p:cNvSpPr>
            <p:nvPr/>
          </p:nvSpPr>
          <p:spPr bwMode="auto">
            <a:xfrm>
              <a:off x="4094" y="2064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11" name="Rectangle 96"/>
            <p:cNvSpPr>
              <a:spLocks noChangeAspect="1" noChangeArrowheads="1"/>
            </p:cNvSpPr>
            <p:nvPr/>
          </p:nvSpPr>
          <p:spPr bwMode="auto">
            <a:xfrm>
              <a:off x="3907" y="2496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Rectangle 97"/>
            <p:cNvSpPr>
              <a:spLocks noChangeAspect="1" noChangeArrowheads="1"/>
            </p:cNvSpPr>
            <p:nvPr/>
          </p:nvSpPr>
          <p:spPr bwMode="auto">
            <a:xfrm>
              <a:off x="4348" y="2496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" name="Rectangle 98"/>
            <p:cNvSpPr>
              <a:spLocks noChangeAspect="1" noChangeArrowheads="1"/>
            </p:cNvSpPr>
            <p:nvPr/>
          </p:nvSpPr>
          <p:spPr bwMode="auto">
            <a:xfrm>
              <a:off x="4790" y="2064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" name="Rectangle 99"/>
            <p:cNvSpPr>
              <a:spLocks noChangeAspect="1" noChangeArrowheads="1"/>
            </p:cNvSpPr>
            <p:nvPr/>
          </p:nvSpPr>
          <p:spPr bwMode="auto">
            <a:xfrm>
              <a:off x="5232" y="2064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" name="AutoShape 100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857" y="1507"/>
              <a:ext cx="546" cy="20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1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573" y="1507"/>
              <a:ext cx="439" cy="20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2"/>
            <p:cNvCxnSpPr>
              <a:cxnSpLocks noChangeShapeType="1"/>
              <a:stCxn id="14" idx="0"/>
              <a:endCxn id="8" idx="5"/>
            </p:cNvCxnSpPr>
            <p:nvPr/>
          </p:nvCxnSpPr>
          <p:spPr bwMode="auto">
            <a:xfrm flipH="1" flipV="1">
              <a:off x="5182" y="1891"/>
              <a:ext cx="137" cy="16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3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4877" y="1891"/>
              <a:ext cx="135" cy="16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04"/>
            <p:cNvCxnSpPr>
              <a:cxnSpLocks noChangeShapeType="1"/>
              <a:stCxn id="12" idx="0"/>
              <a:endCxn id="10" idx="5"/>
            </p:cNvCxnSpPr>
            <p:nvPr/>
          </p:nvCxnSpPr>
          <p:spPr bwMode="auto">
            <a:xfrm flipH="1" flipV="1">
              <a:off x="4299" y="2275"/>
              <a:ext cx="136" cy="21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05"/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3994" y="2275"/>
              <a:ext cx="135" cy="21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06"/>
            <p:cNvCxnSpPr>
              <a:cxnSpLocks noChangeShapeType="1"/>
              <a:stCxn id="23" idx="7"/>
              <a:endCxn id="9" idx="3"/>
            </p:cNvCxnSpPr>
            <p:nvPr/>
          </p:nvCxnSpPr>
          <p:spPr bwMode="auto">
            <a:xfrm flipV="1">
              <a:off x="3416" y="1891"/>
              <a:ext cx="271" cy="20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07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857" y="1891"/>
              <a:ext cx="272" cy="20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3211" y="2064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24" name="Rectangle 109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Rectangle 110"/>
            <p:cNvSpPr>
              <a:spLocks noChangeAspect="1" noChangeArrowheads="1"/>
            </p:cNvSpPr>
            <p:nvPr/>
          </p:nvSpPr>
          <p:spPr bwMode="auto">
            <a:xfrm>
              <a:off x="3465" y="2496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6" name="AutoShape 111"/>
            <p:cNvCxnSpPr>
              <a:cxnSpLocks noChangeShapeType="1"/>
              <a:stCxn id="25" idx="0"/>
              <a:endCxn id="23" idx="5"/>
            </p:cNvCxnSpPr>
            <p:nvPr/>
          </p:nvCxnSpPr>
          <p:spPr bwMode="auto">
            <a:xfrm flipH="1" flipV="1">
              <a:off x="3416" y="2275"/>
              <a:ext cx="136" cy="21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12"/>
            <p:cNvCxnSpPr>
              <a:cxnSpLocks noChangeShapeType="1"/>
              <a:stCxn id="24" idx="0"/>
              <a:endCxn id="23" idx="3"/>
            </p:cNvCxnSpPr>
            <p:nvPr/>
          </p:nvCxnSpPr>
          <p:spPr bwMode="auto">
            <a:xfrm flipV="1">
              <a:off x="3111" y="2275"/>
              <a:ext cx="135" cy="21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280735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001000" cy="388500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Binary</a:t>
            </a:r>
          </a:p>
          <a:p>
            <a:pPr lvl="1"/>
            <a:r>
              <a:rPr lang="en-US" sz="2400" dirty="0"/>
              <a:t>Each node has at most two children</a:t>
            </a:r>
          </a:p>
          <a:p>
            <a:r>
              <a:rPr lang="en-US" sz="2800" dirty="0"/>
              <a:t>Key (or “priority”) at each node</a:t>
            </a:r>
          </a:p>
          <a:p>
            <a:r>
              <a:rPr lang="en-US" sz="2800" dirty="0"/>
              <a:t>Heap order</a:t>
            </a:r>
          </a:p>
          <a:p>
            <a:pPr lvl="1"/>
            <a:r>
              <a:rPr lang="en-US" sz="2400" dirty="0"/>
              <a:t>for min-heap: </a:t>
            </a:r>
            <a:r>
              <a:rPr lang="en-US" sz="2400" dirty="0" err="1"/>
              <a:t>n.key</a:t>
            </a:r>
            <a:r>
              <a:rPr lang="en-US" sz="2400" dirty="0"/>
              <a:t> ≥ </a:t>
            </a:r>
            <a:r>
              <a:rPr lang="en-US" sz="2400" dirty="0" err="1"/>
              <a:t>n.parent.key</a:t>
            </a:r>
            <a:endParaRPr lang="en-US" sz="2400" dirty="0"/>
          </a:p>
          <a:p>
            <a:pPr lvl="1"/>
            <a:r>
              <a:rPr lang="en-US" sz="2400" dirty="0"/>
              <a:t>for max-heap: </a:t>
            </a:r>
            <a:r>
              <a:rPr lang="en-US" sz="2400" dirty="0" err="1"/>
              <a:t>n.key</a:t>
            </a:r>
            <a:r>
              <a:rPr lang="en-US" sz="2400" dirty="0"/>
              <a:t> ≤ </a:t>
            </a:r>
            <a:r>
              <a:rPr lang="en-US" sz="2400" dirty="0" err="1"/>
              <a:t>n.parent.key</a:t>
            </a:r>
            <a:endParaRPr lang="en-US" sz="2400" dirty="0"/>
          </a:p>
          <a:p>
            <a:r>
              <a:rPr lang="en-US" sz="2800" dirty="0"/>
              <a:t>Left-complete</a:t>
            </a:r>
          </a:p>
          <a:p>
            <a:r>
              <a:rPr lang="en-US" sz="2800" dirty="0"/>
              <a:t>Height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O(log n)</a:t>
            </a: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3923928" y="3284984"/>
            <a:ext cx="5075049" cy="2909030"/>
            <a:chOff x="3024" y="1296"/>
            <a:chExt cx="2381" cy="1373"/>
          </a:xfrm>
        </p:grpSpPr>
        <p:sp>
          <p:nvSpPr>
            <p:cNvPr id="7" name="Oval 92"/>
            <p:cNvSpPr>
              <a:spLocks noChangeArrowheads="1"/>
            </p:cNvSpPr>
            <p:nvPr/>
          </p:nvSpPr>
          <p:spPr bwMode="auto">
            <a:xfrm>
              <a:off x="4368" y="1296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 dirty="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8" name="Oval 93"/>
            <p:cNvSpPr>
              <a:spLocks noChangeArrowheads="1"/>
            </p:cNvSpPr>
            <p:nvPr/>
          </p:nvSpPr>
          <p:spPr bwMode="auto">
            <a:xfrm>
              <a:off x="4977" y="1680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9" name="Oval 94"/>
            <p:cNvSpPr>
              <a:spLocks noChangeArrowheads="1"/>
            </p:cNvSpPr>
            <p:nvPr/>
          </p:nvSpPr>
          <p:spPr bwMode="auto">
            <a:xfrm>
              <a:off x="3652" y="1680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 dirty="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10" name="Oval 95"/>
            <p:cNvSpPr>
              <a:spLocks noChangeArrowheads="1"/>
            </p:cNvSpPr>
            <p:nvPr/>
          </p:nvSpPr>
          <p:spPr bwMode="auto">
            <a:xfrm>
              <a:off x="4094" y="2064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11" name="Rectangle 96"/>
            <p:cNvSpPr>
              <a:spLocks noChangeAspect="1" noChangeArrowheads="1"/>
            </p:cNvSpPr>
            <p:nvPr/>
          </p:nvSpPr>
          <p:spPr bwMode="auto">
            <a:xfrm>
              <a:off x="3907" y="2496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Rectangle 97"/>
            <p:cNvSpPr>
              <a:spLocks noChangeAspect="1" noChangeArrowheads="1"/>
            </p:cNvSpPr>
            <p:nvPr/>
          </p:nvSpPr>
          <p:spPr bwMode="auto">
            <a:xfrm>
              <a:off x="4348" y="2496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" name="Rectangle 98"/>
            <p:cNvSpPr>
              <a:spLocks noChangeAspect="1" noChangeArrowheads="1"/>
            </p:cNvSpPr>
            <p:nvPr/>
          </p:nvSpPr>
          <p:spPr bwMode="auto">
            <a:xfrm>
              <a:off x="4790" y="2064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" name="Rectangle 99"/>
            <p:cNvSpPr>
              <a:spLocks noChangeAspect="1" noChangeArrowheads="1"/>
            </p:cNvSpPr>
            <p:nvPr/>
          </p:nvSpPr>
          <p:spPr bwMode="auto">
            <a:xfrm>
              <a:off x="5232" y="2064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" name="AutoShape 100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857" y="1507"/>
              <a:ext cx="546" cy="20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1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573" y="1507"/>
              <a:ext cx="439" cy="20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2"/>
            <p:cNvCxnSpPr>
              <a:cxnSpLocks noChangeShapeType="1"/>
              <a:stCxn id="14" idx="0"/>
              <a:endCxn id="8" idx="5"/>
            </p:cNvCxnSpPr>
            <p:nvPr/>
          </p:nvCxnSpPr>
          <p:spPr bwMode="auto">
            <a:xfrm flipH="1" flipV="1">
              <a:off x="5182" y="1891"/>
              <a:ext cx="137" cy="16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3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4877" y="1891"/>
              <a:ext cx="135" cy="16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04"/>
            <p:cNvCxnSpPr>
              <a:cxnSpLocks noChangeShapeType="1"/>
              <a:stCxn id="12" idx="0"/>
              <a:endCxn id="10" idx="5"/>
            </p:cNvCxnSpPr>
            <p:nvPr/>
          </p:nvCxnSpPr>
          <p:spPr bwMode="auto">
            <a:xfrm flipH="1" flipV="1">
              <a:off x="4299" y="2275"/>
              <a:ext cx="136" cy="21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05"/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3994" y="2275"/>
              <a:ext cx="135" cy="21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06"/>
            <p:cNvCxnSpPr>
              <a:cxnSpLocks noChangeShapeType="1"/>
              <a:stCxn id="23" idx="7"/>
              <a:endCxn id="9" idx="3"/>
            </p:cNvCxnSpPr>
            <p:nvPr/>
          </p:nvCxnSpPr>
          <p:spPr bwMode="auto">
            <a:xfrm flipV="1">
              <a:off x="3416" y="1891"/>
              <a:ext cx="271" cy="20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07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857" y="1891"/>
              <a:ext cx="272" cy="20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3211" y="2064"/>
              <a:ext cx="240" cy="24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24" name="Rectangle 109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Rectangle 110"/>
            <p:cNvSpPr>
              <a:spLocks noChangeAspect="1" noChangeArrowheads="1"/>
            </p:cNvSpPr>
            <p:nvPr/>
          </p:nvSpPr>
          <p:spPr bwMode="auto">
            <a:xfrm>
              <a:off x="3465" y="2496"/>
              <a:ext cx="173" cy="173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6" name="AutoShape 111"/>
            <p:cNvCxnSpPr>
              <a:cxnSpLocks noChangeShapeType="1"/>
              <a:stCxn id="25" idx="0"/>
              <a:endCxn id="23" idx="5"/>
            </p:cNvCxnSpPr>
            <p:nvPr/>
          </p:nvCxnSpPr>
          <p:spPr bwMode="auto">
            <a:xfrm flipH="1" flipV="1">
              <a:off x="3416" y="2275"/>
              <a:ext cx="136" cy="21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12"/>
            <p:cNvCxnSpPr>
              <a:cxnSpLocks noChangeShapeType="1"/>
              <a:stCxn id="24" idx="0"/>
              <a:endCxn id="23" idx="3"/>
            </p:cNvCxnSpPr>
            <p:nvPr/>
          </p:nvCxnSpPr>
          <p:spPr bwMode="auto">
            <a:xfrm flipV="1">
              <a:off x="3111" y="2275"/>
              <a:ext cx="135" cy="21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9" name="TextBox 28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3595281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and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/>
              <a:t>We can use a heap to implement a priority queue</a:t>
            </a:r>
          </a:p>
          <a:p>
            <a:r>
              <a:rPr lang="en-US" dirty="0"/>
              <a:t>We store a (key, element) item at each node</a:t>
            </a:r>
          </a:p>
          <a:p>
            <a:r>
              <a:rPr lang="en-US" dirty="0"/>
              <a:t>For simplicity, we will show only the keys in the following pictures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0" y="3356992"/>
            <a:ext cx="7191382" cy="2636834"/>
            <a:chOff x="1012825" y="3505204"/>
            <a:chExt cx="7191382" cy="2636834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4800600" y="3962400"/>
              <a:ext cx="381000" cy="381000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6330950" y="4572000"/>
              <a:ext cx="381000" cy="381000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054350" y="4572000"/>
              <a:ext cx="381000" cy="381000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56025" y="5181600"/>
              <a:ext cx="381000" cy="381000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459163" y="5867400"/>
              <a:ext cx="274637" cy="274638"/>
            </a:xfrm>
            <a:prstGeom prst="roundRect">
              <a:avLst>
                <a:gd name="adj" fmla="val 579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4159250" y="5867400"/>
              <a:ext cx="274638" cy="274638"/>
            </a:xfrm>
            <a:prstGeom prst="roundRect">
              <a:avLst>
                <a:gd name="adj" fmla="val 579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6034088" y="5181600"/>
              <a:ext cx="274637" cy="274638"/>
            </a:xfrm>
            <a:prstGeom prst="roundRect">
              <a:avLst>
                <a:gd name="adj" fmla="val 579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735763" y="5181600"/>
              <a:ext cx="274637" cy="274638"/>
            </a:xfrm>
            <a:prstGeom prst="roundRect">
              <a:avLst>
                <a:gd name="adj" fmla="val 579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11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9788" y="4297363"/>
              <a:ext cx="1476375" cy="3206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AutoShape 12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5126038" y="4297363"/>
              <a:ext cx="1260475" cy="3206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3"/>
            <p:cNvCxnSpPr>
              <a:cxnSpLocks noChangeShapeType="1"/>
              <a:stCxn id="14" idx="0"/>
              <a:endCxn id="8" idx="5"/>
            </p:cNvCxnSpPr>
            <p:nvPr/>
          </p:nvCxnSpPr>
          <p:spPr bwMode="auto">
            <a:xfrm flipH="1" flipV="1">
              <a:off x="6656388" y="4906963"/>
              <a:ext cx="217487" cy="26511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4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6172200" y="4906963"/>
              <a:ext cx="214313" cy="26511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5"/>
            <p:cNvCxnSpPr>
              <a:cxnSpLocks noChangeShapeType="1"/>
              <a:stCxn id="12" idx="0"/>
              <a:endCxn id="10" idx="5"/>
            </p:cNvCxnSpPr>
            <p:nvPr/>
          </p:nvCxnSpPr>
          <p:spPr bwMode="auto">
            <a:xfrm flipH="1" flipV="1">
              <a:off x="4081463" y="5516563"/>
              <a:ext cx="215900" cy="34131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3597275" y="5516563"/>
              <a:ext cx="214313" cy="34131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17"/>
            <p:cNvCxnSpPr>
              <a:cxnSpLocks noChangeShapeType="1"/>
              <a:stCxn id="23" idx="0"/>
              <a:endCxn id="9" idx="3"/>
            </p:cNvCxnSpPr>
            <p:nvPr/>
          </p:nvCxnSpPr>
          <p:spPr bwMode="auto">
            <a:xfrm flipV="1">
              <a:off x="2552700" y="4906963"/>
              <a:ext cx="557213" cy="26511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18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9788" y="4906963"/>
              <a:ext cx="431800" cy="3206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2362200" y="5181600"/>
              <a:ext cx="381000" cy="381000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2057400" y="5867400"/>
              <a:ext cx="274638" cy="274638"/>
            </a:xfrm>
            <a:prstGeom prst="roundRect">
              <a:avLst>
                <a:gd name="adj" fmla="val 579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2757488" y="5867400"/>
              <a:ext cx="274637" cy="274638"/>
            </a:xfrm>
            <a:prstGeom prst="roundRect">
              <a:avLst>
                <a:gd name="adj" fmla="val 579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AutoShape 22"/>
            <p:cNvCxnSpPr>
              <a:cxnSpLocks noChangeShapeType="1"/>
              <a:stCxn id="25" idx="0"/>
              <a:endCxn id="23" idx="5"/>
            </p:cNvCxnSpPr>
            <p:nvPr/>
          </p:nvCxnSpPr>
          <p:spPr bwMode="auto">
            <a:xfrm flipH="1" flipV="1">
              <a:off x="2687638" y="5516563"/>
              <a:ext cx="207962" cy="34131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AutoShape 23"/>
            <p:cNvCxnSpPr>
              <a:cxnSpLocks noChangeShapeType="1"/>
              <a:stCxn id="24" idx="0"/>
              <a:endCxn id="23" idx="3"/>
            </p:cNvCxnSpPr>
            <p:nvPr/>
          </p:nvCxnSpPr>
          <p:spPr bwMode="auto">
            <a:xfrm flipV="1">
              <a:off x="2195513" y="5516563"/>
              <a:ext cx="222250" cy="34131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5457831" y="3505204"/>
              <a:ext cx="1065214" cy="414338"/>
              <a:chOff x="3438" y="2208"/>
              <a:chExt cx="671" cy="261"/>
            </a:xfrm>
          </p:grpSpPr>
          <p:sp>
            <p:nvSpPr>
              <p:cNvPr id="62" name="AutoShape 25"/>
              <p:cNvSpPr>
                <a:spLocks noChangeArrowheads="1"/>
              </p:cNvSpPr>
              <p:nvPr/>
            </p:nvSpPr>
            <p:spPr bwMode="auto">
              <a:xfrm>
                <a:off x="3438" y="2208"/>
                <a:ext cx="664" cy="261"/>
              </a:xfrm>
              <a:prstGeom prst="roundRect">
                <a:avLst>
                  <a:gd name="adj" fmla="val 16921"/>
                </a:avLst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" name="Group 26"/>
              <p:cNvGrpSpPr>
                <a:grpSpLocks/>
              </p:cNvGrpSpPr>
              <p:nvPr/>
            </p:nvGrpSpPr>
            <p:grpSpPr bwMode="auto">
              <a:xfrm>
                <a:off x="3453" y="2221"/>
                <a:ext cx="656" cy="234"/>
                <a:chOff x="3453" y="2221"/>
                <a:chExt cx="656" cy="234"/>
              </a:xfrm>
            </p:grpSpPr>
            <p:sp>
              <p:nvSpPr>
                <p:cNvPr id="64" name="AutoShape 27"/>
                <p:cNvSpPr>
                  <a:spLocks noChangeArrowheads="1"/>
                </p:cNvSpPr>
                <p:nvPr/>
              </p:nvSpPr>
              <p:spPr bwMode="auto">
                <a:xfrm>
                  <a:off x="3453" y="2223"/>
                  <a:ext cx="634" cy="231"/>
                </a:xfrm>
                <a:prstGeom prst="roundRect">
                  <a:avLst>
                    <a:gd name="adj" fmla="val 431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5" name="Group 28"/>
                <p:cNvGrpSpPr>
                  <a:grpSpLocks/>
                </p:cNvGrpSpPr>
                <p:nvPr/>
              </p:nvGrpSpPr>
              <p:grpSpPr bwMode="auto">
                <a:xfrm>
                  <a:off x="3453" y="2221"/>
                  <a:ext cx="656" cy="234"/>
                  <a:chOff x="3453" y="2221"/>
                  <a:chExt cx="656" cy="234"/>
                </a:xfrm>
              </p:grpSpPr>
              <p:sp>
                <p:nvSpPr>
                  <p:cNvPr id="66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3453" y="2223"/>
                    <a:ext cx="634" cy="231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3453" y="2221"/>
                    <a:ext cx="656" cy="234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buClr>
                        <a:srgbClr val="40458C"/>
                      </a:buClr>
                      <a:buSzPct val="100000"/>
                      <a:buFont typeface="Tahoma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GB" sz="1800" dirty="0"/>
                      <a:t>(2, </a:t>
                    </a:r>
                    <a:r>
                      <a:rPr lang="en-GB" dirty="0"/>
                      <a:t>Nick</a:t>
                    </a:r>
                    <a:r>
                      <a:rPr lang="en-GB" sz="1800" dirty="0"/>
                      <a:t>)</a:t>
                    </a:r>
                  </a:p>
                </p:txBody>
              </p:sp>
            </p:grpSp>
          </p:grpSp>
        </p:grpSp>
        <p:grpSp>
          <p:nvGrpSpPr>
            <p:cNvPr id="29" name="Group 31"/>
            <p:cNvGrpSpPr>
              <a:grpSpLocks/>
            </p:cNvGrpSpPr>
            <p:nvPr/>
          </p:nvGrpSpPr>
          <p:grpSpPr bwMode="auto">
            <a:xfrm>
              <a:off x="6997706" y="4114805"/>
              <a:ext cx="1206501" cy="414338"/>
              <a:chOff x="4408" y="2592"/>
              <a:chExt cx="760" cy="261"/>
            </a:xfrm>
          </p:grpSpPr>
          <p:sp>
            <p:nvSpPr>
              <p:cNvPr id="56" name="AutoShape 32"/>
              <p:cNvSpPr>
                <a:spLocks noChangeArrowheads="1"/>
              </p:cNvSpPr>
              <p:nvPr/>
            </p:nvSpPr>
            <p:spPr bwMode="auto">
              <a:xfrm>
                <a:off x="4408" y="2592"/>
                <a:ext cx="739" cy="261"/>
              </a:xfrm>
              <a:prstGeom prst="roundRect">
                <a:avLst>
                  <a:gd name="adj" fmla="val 16921"/>
                </a:avLst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423" y="2605"/>
                <a:ext cx="745" cy="234"/>
                <a:chOff x="4423" y="2605"/>
                <a:chExt cx="745" cy="234"/>
              </a:xfrm>
            </p:grpSpPr>
            <p:sp>
              <p:nvSpPr>
                <p:cNvPr id="58" name="AutoShape 34"/>
                <p:cNvSpPr>
                  <a:spLocks noChangeArrowheads="1"/>
                </p:cNvSpPr>
                <p:nvPr/>
              </p:nvSpPr>
              <p:spPr bwMode="auto">
                <a:xfrm>
                  <a:off x="4423" y="2607"/>
                  <a:ext cx="709" cy="231"/>
                </a:xfrm>
                <a:prstGeom prst="roundRect">
                  <a:avLst>
                    <a:gd name="adj" fmla="val 431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9" name="Group 35"/>
                <p:cNvGrpSpPr>
                  <a:grpSpLocks/>
                </p:cNvGrpSpPr>
                <p:nvPr/>
              </p:nvGrpSpPr>
              <p:grpSpPr bwMode="auto">
                <a:xfrm>
                  <a:off x="4423" y="2605"/>
                  <a:ext cx="745" cy="234"/>
                  <a:chOff x="4423" y="2605"/>
                  <a:chExt cx="745" cy="234"/>
                </a:xfrm>
              </p:grpSpPr>
              <p:sp>
                <p:nvSpPr>
                  <p:cNvPr id="60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423" y="2607"/>
                    <a:ext cx="709" cy="231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4423" y="2605"/>
                    <a:ext cx="745" cy="234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buClr>
                        <a:srgbClr val="40458C"/>
                      </a:buClr>
                      <a:buSzPct val="100000"/>
                      <a:buFont typeface="Tahoma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GB" sz="1800" dirty="0"/>
                      <a:t>(6, </a:t>
                    </a:r>
                    <a:r>
                      <a:rPr lang="en-GB" dirty="0"/>
                      <a:t>David</a:t>
                    </a:r>
                    <a:r>
                      <a:rPr lang="en-GB" sz="1800" dirty="0"/>
                      <a:t>)</a:t>
                    </a:r>
                  </a:p>
                </p:txBody>
              </p:sp>
            </p:grpSp>
          </p:grpSp>
        </p:grp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1695452" y="4114805"/>
              <a:ext cx="1371601" cy="414338"/>
              <a:chOff x="1068" y="2592"/>
              <a:chExt cx="864" cy="261"/>
            </a:xfrm>
          </p:grpSpPr>
          <p:sp>
            <p:nvSpPr>
              <p:cNvPr id="50" name="AutoShape 39"/>
              <p:cNvSpPr>
                <a:spLocks noChangeArrowheads="1"/>
              </p:cNvSpPr>
              <p:nvPr/>
            </p:nvSpPr>
            <p:spPr bwMode="auto">
              <a:xfrm>
                <a:off x="1102" y="2592"/>
                <a:ext cx="734" cy="261"/>
              </a:xfrm>
              <a:prstGeom prst="roundRect">
                <a:avLst>
                  <a:gd name="adj" fmla="val 16921"/>
                </a:avLst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" name="Group 40"/>
              <p:cNvGrpSpPr>
                <a:grpSpLocks/>
              </p:cNvGrpSpPr>
              <p:nvPr/>
            </p:nvGrpSpPr>
            <p:grpSpPr bwMode="auto">
              <a:xfrm>
                <a:off x="1068" y="2605"/>
                <a:ext cx="864" cy="234"/>
                <a:chOff x="1068" y="2605"/>
                <a:chExt cx="864" cy="234"/>
              </a:xfrm>
            </p:grpSpPr>
            <p:sp>
              <p:nvSpPr>
                <p:cNvPr id="52" name="AutoShape 41"/>
                <p:cNvSpPr>
                  <a:spLocks noChangeArrowheads="1"/>
                </p:cNvSpPr>
                <p:nvPr/>
              </p:nvSpPr>
              <p:spPr bwMode="auto">
                <a:xfrm>
                  <a:off x="1117" y="2607"/>
                  <a:ext cx="601" cy="231"/>
                </a:xfrm>
                <a:prstGeom prst="roundRect">
                  <a:avLst>
                    <a:gd name="adj" fmla="val 431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3" name="Group 42"/>
                <p:cNvGrpSpPr>
                  <a:grpSpLocks/>
                </p:cNvGrpSpPr>
                <p:nvPr/>
              </p:nvGrpSpPr>
              <p:grpSpPr bwMode="auto">
                <a:xfrm>
                  <a:off x="1068" y="2605"/>
                  <a:ext cx="864" cy="234"/>
                  <a:chOff x="1068" y="2605"/>
                  <a:chExt cx="864" cy="234"/>
                </a:xfrm>
              </p:grpSpPr>
              <p:sp>
                <p:nvSpPr>
                  <p:cNvPr id="54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2607"/>
                    <a:ext cx="601" cy="231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1068" y="2605"/>
                    <a:ext cx="864" cy="234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ctr">
                    <a:spAutoFit/>
                  </a:bodyPr>
                  <a:lstStyle/>
                  <a:p>
                    <a:pPr>
                      <a:buClr>
                        <a:srgbClr val="40458C"/>
                      </a:buClr>
                      <a:buSzPct val="100000"/>
                      <a:buFont typeface="Tahoma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GB" sz="1800" dirty="0"/>
                      <a:t>(5, Marley)</a:t>
                    </a:r>
                  </a:p>
                </p:txBody>
              </p:sp>
            </p:grpSp>
          </p:grpSp>
        </p:grpSp>
        <p:grpSp>
          <p:nvGrpSpPr>
            <p:cNvPr id="31" name="Group 45"/>
            <p:cNvGrpSpPr>
              <a:grpSpLocks/>
            </p:cNvGrpSpPr>
            <p:nvPr/>
          </p:nvGrpSpPr>
          <p:grpSpPr bwMode="auto">
            <a:xfrm>
              <a:off x="1012825" y="4724406"/>
              <a:ext cx="1041401" cy="414338"/>
              <a:chOff x="638" y="2976"/>
              <a:chExt cx="656" cy="261"/>
            </a:xfrm>
          </p:grpSpPr>
          <p:sp>
            <p:nvSpPr>
              <p:cNvPr id="44" name="AutoShape 46"/>
              <p:cNvSpPr>
                <a:spLocks noChangeArrowheads="1"/>
              </p:cNvSpPr>
              <p:nvPr/>
            </p:nvSpPr>
            <p:spPr bwMode="auto">
              <a:xfrm>
                <a:off x="638" y="2976"/>
                <a:ext cx="656" cy="261"/>
              </a:xfrm>
              <a:prstGeom prst="roundRect">
                <a:avLst>
                  <a:gd name="adj" fmla="val 16921"/>
                </a:avLst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7"/>
              <p:cNvGrpSpPr>
                <a:grpSpLocks/>
              </p:cNvGrpSpPr>
              <p:nvPr/>
            </p:nvGrpSpPr>
            <p:grpSpPr bwMode="auto">
              <a:xfrm>
                <a:off x="652" y="2988"/>
                <a:ext cx="626" cy="234"/>
                <a:chOff x="652" y="2988"/>
                <a:chExt cx="626" cy="234"/>
              </a:xfrm>
            </p:grpSpPr>
            <p:sp>
              <p:nvSpPr>
                <p:cNvPr id="46" name="AutoShape 48"/>
                <p:cNvSpPr>
                  <a:spLocks noChangeArrowheads="1"/>
                </p:cNvSpPr>
                <p:nvPr/>
              </p:nvSpPr>
              <p:spPr bwMode="auto">
                <a:xfrm>
                  <a:off x="652" y="2990"/>
                  <a:ext cx="626" cy="231"/>
                </a:xfrm>
                <a:prstGeom prst="roundRect">
                  <a:avLst>
                    <a:gd name="adj" fmla="val 431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" name="Group 49"/>
                <p:cNvGrpSpPr>
                  <a:grpSpLocks/>
                </p:cNvGrpSpPr>
                <p:nvPr/>
              </p:nvGrpSpPr>
              <p:grpSpPr bwMode="auto">
                <a:xfrm>
                  <a:off x="652" y="2988"/>
                  <a:ext cx="626" cy="234"/>
                  <a:chOff x="652" y="2988"/>
                  <a:chExt cx="626" cy="234"/>
                </a:xfrm>
              </p:grpSpPr>
              <p:sp>
                <p:nvSpPr>
                  <p:cNvPr id="48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652" y="2990"/>
                    <a:ext cx="626" cy="231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652" y="2988"/>
                    <a:ext cx="591" cy="234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buClr>
                        <a:srgbClr val="40458C"/>
                      </a:buClr>
                      <a:buSzPct val="100000"/>
                      <a:buFont typeface="Tahoma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GB" sz="1800" dirty="0"/>
                      <a:t>(9, Pat)</a:t>
                    </a:r>
                  </a:p>
                </p:txBody>
              </p:sp>
            </p:grpSp>
          </p:grpSp>
        </p:grpSp>
        <p:grpSp>
          <p:nvGrpSpPr>
            <p:cNvPr id="32" name="Group 52"/>
            <p:cNvGrpSpPr>
              <a:grpSpLocks/>
            </p:cNvGrpSpPr>
            <p:nvPr/>
          </p:nvGrpSpPr>
          <p:grpSpPr bwMode="auto">
            <a:xfrm>
              <a:off x="4368802" y="4724406"/>
              <a:ext cx="1231901" cy="414338"/>
              <a:chOff x="2752" y="2976"/>
              <a:chExt cx="776" cy="261"/>
            </a:xfrm>
          </p:grpSpPr>
          <p:sp>
            <p:nvSpPr>
              <p:cNvPr id="38" name="AutoShape 53"/>
              <p:cNvSpPr>
                <a:spLocks noChangeArrowheads="1"/>
              </p:cNvSpPr>
              <p:nvPr/>
            </p:nvSpPr>
            <p:spPr bwMode="auto">
              <a:xfrm>
                <a:off x="2752" y="2976"/>
                <a:ext cx="750" cy="261"/>
              </a:xfrm>
              <a:prstGeom prst="roundRect">
                <a:avLst>
                  <a:gd name="adj" fmla="val 16921"/>
                </a:avLst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" name="Group 54"/>
              <p:cNvGrpSpPr>
                <a:grpSpLocks/>
              </p:cNvGrpSpPr>
              <p:nvPr/>
            </p:nvGrpSpPr>
            <p:grpSpPr bwMode="auto">
              <a:xfrm>
                <a:off x="2767" y="2988"/>
                <a:ext cx="761" cy="234"/>
                <a:chOff x="2767" y="2988"/>
                <a:chExt cx="761" cy="234"/>
              </a:xfrm>
            </p:grpSpPr>
            <p:sp>
              <p:nvSpPr>
                <p:cNvPr id="40" name="AutoShape 55"/>
                <p:cNvSpPr>
                  <a:spLocks noChangeArrowheads="1"/>
                </p:cNvSpPr>
                <p:nvPr/>
              </p:nvSpPr>
              <p:spPr bwMode="auto">
                <a:xfrm>
                  <a:off x="2767" y="2990"/>
                  <a:ext cx="720" cy="231"/>
                </a:xfrm>
                <a:prstGeom prst="roundRect">
                  <a:avLst>
                    <a:gd name="adj" fmla="val 431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" name="Group 56"/>
                <p:cNvGrpSpPr>
                  <a:grpSpLocks/>
                </p:cNvGrpSpPr>
                <p:nvPr/>
              </p:nvGrpSpPr>
              <p:grpSpPr bwMode="auto">
                <a:xfrm>
                  <a:off x="2767" y="2988"/>
                  <a:ext cx="761" cy="234"/>
                  <a:chOff x="2767" y="2988"/>
                  <a:chExt cx="761" cy="234"/>
                </a:xfrm>
              </p:grpSpPr>
              <p:sp>
                <p:nvSpPr>
                  <p:cNvPr id="42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2767" y="2990"/>
                    <a:ext cx="720" cy="231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2767" y="2988"/>
                    <a:ext cx="761" cy="234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buClr>
                        <a:srgbClr val="40458C"/>
                      </a:buClr>
                      <a:buSzPct val="100000"/>
                      <a:buFont typeface="Tahoma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GB" sz="1800" dirty="0"/>
                      <a:t>(7, </a:t>
                    </a:r>
                    <a:r>
                      <a:rPr lang="en-GB" dirty="0"/>
                      <a:t>Sarah</a:t>
                    </a:r>
                    <a:r>
                      <a:rPr lang="en-GB" sz="1800" dirty="0"/>
                      <a:t>)</a:t>
                    </a:r>
                  </a:p>
                </p:txBody>
              </p:sp>
            </p:grpSp>
          </p:grpSp>
        </p:grpSp>
        <p:sp>
          <p:nvSpPr>
            <p:cNvPr id="33" name="Freeform 59"/>
            <p:cNvSpPr>
              <a:spLocks/>
            </p:cNvSpPr>
            <p:nvPr/>
          </p:nvSpPr>
          <p:spPr bwMode="auto">
            <a:xfrm>
              <a:off x="6534150" y="4543425"/>
              <a:ext cx="1038225" cy="341313"/>
            </a:xfrm>
            <a:custGeom>
              <a:avLst/>
              <a:gdLst>
                <a:gd name="T0" fmla="*/ 0 w 2885"/>
                <a:gd name="T1" fmla="*/ 608 h 949"/>
                <a:gd name="T2" fmla="*/ 2195 w 2885"/>
                <a:gd name="T3" fmla="*/ 846 h 949"/>
                <a:gd name="T4" fmla="*/ 2884 w 2885"/>
                <a:gd name="T5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5" h="949">
                  <a:moveTo>
                    <a:pt x="0" y="608"/>
                  </a:moveTo>
                  <a:cubicBezTo>
                    <a:pt x="365" y="647"/>
                    <a:pt x="1715" y="948"/>
                    <a:pt x="2195" y="846"/>
                  </a:cubicBezTo>
                  <a:cubicBezTo>
                    <a:pt x="2676" y="744"/>
                    <a:pt x="2742" y="175"/>
                    <a:pt x="2884" y="0"/>
                  </a:cubicBezTo>
                </a:path>
              </a:pathLst>
            </a:custGeom>
            <a:noFill/>
            <a:ln w="19080">
              <a:solidFill>
                <a:srgbClr val="40458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60"/>
            <p:cNvSpPr>
              <a:spLocks/>
            </p:cNvSpPr>
            <p:nvPr/>
          </p:nvSpPr>
          <p:spPr bwMode="auto">
            <a:xfrm>
              <a:off x="2200275" y="4535488"/>
              <a:ext cx="1038225" cy="341312"/>
            </a:xfrm>
            <a:custGeom>
              <a:avLst/>
              <a:gdLst>
                <a:gd name="T0" fmla="*/ 2884 w 2885"/>
                <a:gd name="T1" fmla="*/ 608 h 949"/>
                <a:gd name="T2" fmla="*/ 688 w 2885"/>
                <a:gd name="T3" fmla="*/ 846 h 949"/>
                <a:gd name="T4" fmla="*/ 0 w 2885"/>
                <a:gd name="T5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5" h="949">
                  <a:moveTo>
                    <a:pt x="2884" y="608"/>
                  </a:moveTo>
                  <a:cubicBezTo>
                    <a:pt x="2518" y="647"/>
                    <a:pt x="1168" y="948"/>
                    <a:pt x="688" y="846"/>
                  </a:cubicBezTo>
                  <a:cubicBezTo>
                    <a:pt x="207" y="744"/>
                    <a:pt x="141" y="175"/>
                    <a:pt x="0" y="0"/>
                  </a:cubicBezTo>
                </a:path>
              </a:pathLst>
            </a:custGeom>
            <a:noFill/>
            <a:ln w="19080">
              <a:solidFill>
                <a:srgbClr val="40458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61"/>
            <p:cNvSpPr>
              <a:spLocks/>
            </p:cNvSpPr>
            <p:nvPr/>
          </p:nvSpPr>
          <p:spPr bwMode="auto">
            <a:xfrm>
              <a:off x="1495425" y="5145088"/>
              <a:ext cx="1038225" cy="341312"/>
            </a:xfrm>
            <a:custGeom>
              <a:avLst/>
              <a:gdLst>
                <a:gd name="T0" fmla="*/ 2884 w 2885"/>
                <a:gd name="T1" fmla="*/ 608 h 949"/>
                <a:gd name="T2" fmla="*/ 688 w 2885"/>
                <a:gd name="T3" fmla="*/ 846 h 949"/>
                <a:gd name="T4" fmla="*/ 0 w 2885"/>
                <a:gd name="T5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5" h="949">
                  <a:moveTo>
                    <a:pt x="2884" y="608"/>
                  </a:moveTo>
                  <a:cubicBezTo>
                    <a:pt x="2518" y="647"/>
                    <a:pt x="1168" y="948"/>
                    <a:pt x="688" y="846"/>
                  </a:cubicBezTo>
                  <a:cubicBezTo>
                    <a:pt x="207" y="744"/>
                    <a:pt x="141" y="175"/>
                    <a:pt x="0" y="0"/>
                  </a:cubicBezTo>
                </a:path>
              </a:pathLst>
            </a:custGeom>
            <a:noFill/>
            <a:ln w="19080">
              <a:solidFill>
                <a:srgbClr val="40458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62"/>
            <p:cNvSpPr>
              <a:spLocks/>
            </p:cNvSpPr>
            <p:nvPr/>
          </p:nvSpPr>
          <p:spPr bwMode="auto">
            <a:xfrm>
              <a:off x="5000625" y="3924300"/>
              <a:ext cx="1038225" cy="341313"/>
            </a:xfrm>
            <a:custGeom>
              <a:avLst/>
              <a:gdLst>
                <a:gd name="T0" fmla="*/ 0 w 2885"/>
                <a:gd name="T1" fmla="*/ 608 h 949"/>
                <a:gd name="T2" fmla="*/ 2195 w 2885"/>
                <a:gd name="T3" fmla="*/ 846 h 949"/>
                <a:gd name="T4" fmla="*/ 2884 w 2885"/>
                <a:gd name="T5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5" h="949">
                  <a:moveTo>
                    <a:pt x="0" y="608"/>
                  </a:moveTo>
                  <a:cubicBezTo>
                    <a:pt x="365" y="647"/>
                    <a:pt x="1715" y="948"/>
                    <a:pt x="2195" y="846"/>
                  </a:cubicBezTo>
                  <a:cubicBezTo>
                    <a:pt x="2676" y="744"/>
                    <a:pt x="2742" y="175"/>
                    <a:pt x="2884" y="0"/>
                  </a:cubicBezTo>
                </a:path>
              </a:pathLst>
            </a:custGeom>
            <a:noFill/>
            <a:ln w="19080">
              <a:solidFill>
                <a:srgbClr val="40458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63"/>
            <p:cNvSpPr>
              <a:spLocks/>
            </p:cNvSpPr>
            <p:nvPr/>
          </p:nvSpPr>
          <p:spPr bwMode="auto">
            <a:xfrm>
              <a:off x="3952875" y="5153025"/>
              <a:ext cx="1038225" cy="341313"/>
            </a:xfrm>
            <a:custGeom>
              <a:avLst/>
              <a:gdLst>
                <a:gd name="T0" fmla="*/ 0 w 2885"/>
                <a:gd name="T1" fmla="*/ 608 h 949"/>
                <a:gd name="T2" fmla="*/ 2195 w 2885"/>
                <a:gd name="T3" fmla="*/ 846 h 949"/>
                <a:gd name="T4" fmla="*/ 2884 w 2885"/>
                <a:gd name="T5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5" h="949">
                  <a:moveTo>
                    <a:pt x="0" y="608"/>
                  </a:moveTo>
                  <a:cubicBezTo>
                    <a:pt x="365" y="647"/>
                    <a:pt x="1715" y="948"/>
                    <a:pt x="2195" y="846"/>
                  </a:cubicBezTo>
                  <a:cubicBezTo>
                    <a:pt x="2676" y="744"/>
                    <a:pt x="2742" y="175"/>
                    <a:pt x="2884" y="0"/>
                  </a:cubicBezTo>
                </a:path>
              </a:pathLst>
            </a:custGeom>
            <a:noFill/>
            <a:ln w="19080">
              <a:solidFill>
                <a:srgbClr val="40458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55995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insert()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keep track of the next spot where we will insert to </a:t>
            </a:r>
            <a:r>
              <a:rPr lang="en-US" b="1" dirty="0"/>
              <a:t>keep the tree left-complete</a:t>
            </a:r>
            <a:r>
              <a:rPr lang="en-US" dirty="0"/>
              <a:t>: the “insertion node”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15616" y="2132856"/>
            <a:ext cx="7315200" cy="3817388"/>
            <a:chOff x="4800599" y="1757363"/>
            <a:chExt cx="3960824" cy="206693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6586537" y="1757363"/>
              <a:ext cx="317500" cy="320675"/>
              <a:chOff x="4149" y="1107"/>
              <a:chExt cx="200" cy="202"/>
            </a:xfrm>
          </p:grpSpPr>
          <p:sp>
            <p:nvSpPr>
              <p:cNvPr id="55" name="Oval 5"/>
              <p:cNvSpPr>
                <a:spLocks noChangeArrowheads="1"/>
              </p:cNvSpPr>
              <p:nvPr/>
            </p:nvSpPr>
            <p:spPr bwMode="auto">
              <a:xfrm>
                <a:off x="4149" y="1114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" name="Group 6"/>
              <p:cNvGrpSpPr>
                <a:grpSpLocks/>
              </p:cNvGrpSpPr>
              <p:nvPr/>
            </p:nvGrpSpPr>
            <p:grpSpPr bwMode="auto">
              <a:xfrm>
                <a:off x="4179" y="1107"/>
                <a:ext cx="141" cy="202"/>
                <a:chOff x="4179" y="1107"/>
                <a:chExt cx="141" cy="202"/>
              </a:xfrm>
            </p:grpSpPr>
            <p:sp>
              <p:nvSpPr>
                <p:cNvPr id="57" name="AutoShape 7"/>
                <p:cNvSpPr>
                  <a:spLocks noChangeArrowheads="1"/>
                </p:cNvSpPr>
                <p:nvPr/>
              </p:nvSpPr>
              <p:spPr bwMode="auto">
                <a:xfrm>
                  <a:off x="4179" y="1141"/>
                  <a:ext cx="141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79" y="1107"/>
                  <a:ext cx="141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2</a:t>
                  </a:r>
                </a:p>
              </p:txBody>
            </p:sp>
          </p:grp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7399336" y="2265363"/>
              <a:ext cx="317500" cy="320675"/>
              <a:chOff x="4661" y="1427"/>
              <a:chExt cx="200" cy="202"/>
            </a:xfrm>
          </p:grpSpPr>
          <p:sp>
            <p:nvSpPr>
              <p:cNvPr id="51" name="Oval 10"/>
              <p:cNvSpPr>
                <a:spLocks noChangeArrowheads="1"/>
              </p:cNvSpPr>
              <p:nvPr/>
            </p:nvSpPr>
            <p:spPr bwMode="auto">
              <a:xfrm>
                <a:off x="466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11"/>
              <p:cNvGrpSpPr>
                <a:grpSpLocks/>
              </p:cNvGrpSpPr>
              <p:nvPr/>
            </p:nvGrpSpPr>
            <p:grpSpPr bwMode="auto">
              <a:xfrm>
                <a:off x="4690" y="1427"/>
                <a:ext cx="139" cy="202"/>
                <a:chOff x="4690" y="1427"/>
                <a:chExt cx="139" cy="202"/>
              </a:xfrm>
            </p:grpSpPr>
            <p:sp>
              <p:nvSpPr>
                <p:cNvPr id="53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9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6</a:t>
                  </a:r>
                </a:p>
              </p:txBody>
            </p:sp>
          </p:grp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5637212" y="2265363"/>
              <a:ext cx="317500" cy="320675"/>
              <a:chOff x="3551" y="1427"/>
              <a:chExt cx="200" cy="202"/>
            </a:xfrm>
          </p:grpSpPr>
          <p:sp>
            <p:nvSpPr>
              <p:cNvPr id="47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" name="Group 16"/>
              <p:cNvGrpSpPr>
                <a:grpSpLocks/>
              </p:cNvGrpSpPr>
              <p:nvPr/>
            </p:nvGrpSpPr>
            <p:grpSpPr bwMode="auto">
              <a:xfrm>
                <a:off x="3580" y="1427"/>
                <a:ext cx="139" cy="202"/>
                <a:chOff x="3580" y="1427"/>
                <a:chExt cx="139" cy="202"/>
              </a:xfrm>
            </p:grpSpPr>
            <p:sp>
              <p:nvSpPr>
                <p:cNvPr id="49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5</a:t>
                  </a:r>
                </a:p>
              </p:txBody>
            </p:sp>
          </p:grp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6224587" y="2773363"/>
              <a:ext cx="317500" cy="320675"/>
              <a:chOff x="3921" y="1747"/>
              <a:chExt cx="200" cy="202"/>
            </a:xfrm>
          </p:grpSpPr>
          <p:sp>
            <p:nvSpPr>
              <p:cNvPr id="43" name="Oval 20"/>
              <p:cNvSpPr>
                <a:spLocks noChangeArrowheads="1"/>
              </p:cNvSpPr>
              <p:nvPr/>
            </p:nvSpPr>
            <p:spPr bwMode="auto">
              <a:xfrm>
                <a:off x="392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21"/>
              <p:cNvGrpSpPr>
                <a:grpSpLocks/>
              </p:cNvGrpSpPr>
              <p:nvPr/>
            </p:nvGrpSpPr>
            <p:grpSpPr bwMode="auto">
              <a:xfrm>
                <a:off x="3949" y="1747"/>
                <a:ext cx="140" cy="202"/>
                <a:chOff x="3949" y="1747"/>
                <a:chExt cx="140" cy="202"/>
              </a:xfrm>
            </p:grpSpPr>
            <p:sp>
              <p:nvSpPr>
                <p:cNvPr id="45" name="AutoShape 22"/>
                <p:cNvSpPr>
                  <a:spLocks noChangeArrowheads="1"/>
                </p:cNvSpPr>
                <p:nvPr/>
              </p:nvSpPr>
              <p:spPr bwMode="auto">
                <a:xfrm>
                  <a:off x="3949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50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7</a:t>
                  </a:r>
                </a:p>
              </p:txBody>
            </p:sp>
          </p:grpSp>
        </p:grp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5976937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561137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7148512" y="2778125"/>
              <a:ext cx="230187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7737473" y="2778125"/>
              <a:ext cx="230188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5049837" y="2773363"/>
              <a:ext cx="317500" cy="320675"/>
              <a:chOff x="3181" y="1747"/>
              <a:chExt cx="200" cy="202"/>
            </a:xfrm>
          </p:grpSpPr>
          <p:sp>
            <p:nvSpPr>
              <p:cNvPr id="39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41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9</a:t>
                  </a:r>
                </a:p>
              </p:txBody>
            </p:sp>
          </p:grpSp>
        </p:grpSp>
        <p:sp>
          <p:nvSpPr>
            <p:cNvPr id="16" name="AutoShape 41"/>
            <p:cNvSpPr>
              <a:spLocks noChangeArrowheads="1"/>
            </p:cNvSpPr>
            <p:nvPr/>
          </p:nvSpPr>
          <p:spPr bwMode="auto">
            <a:xfrm>
              <a:off x="4800599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42"/>
            <p:cNvSpPr>
              <a:spLocks noChangeArrowheads="1"/>
            </p:cNvSpPr>
            <p:nvPr/>
          </p:nvSpPr>
          <p:spPr bwMode="auto">
            <a:xfrm>
              <a:off x="5387974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7277099" y="3048000"/>
              <a:ext cx="600075" cy="457200"/>
            </a:xfrm>
            <a:custGeom>
              <a:avLst/>
              <a:gdLst>
                <a:gd name="T0" fmla="*/ 1667 w 1668"/>
                <a:gd name="T1" fmla="*/ 1270 h 1271"/>
                <a:gd name="T2" fmla="*/ 1349 w 1668"/>
                <a:gd name="T3" fmla="*/ 846 h 1271"/>
                <a:gd name="T4" fmla="*/ 422 w 1668"/>
                <a:gd name="T5" fmla="*/ 819 h 1271"/>
                <a:gd name="T6" fmla="*/ 0 w 1668"/>
                <a:gd name="T7" fmla="*/ 0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8" h="1271">
                  <a:moveTo>
                    <a:pt x="1667" y="1270"/>
                  </a:moveTo>
                  <a:cubicBezTo>
                    <a:pt x="1614" y="1199"/>
                    <a:pt x="1556" y="921"/>
                    <a:pt x="1349" y="846"/>
                  </a:cubicBezTo>
                  <a:cubicBezTo>
                    <a:pt x="1141" y="771"/>
                    <a:pt x="647" y="961"/>
                    <a:pt x="422" y="819"/>
                  </a:cubicBezTo>
                  <a:cubicBezTo>
                    <a:pt x="197" y="678"/>
                    <a:pt x="87" y="171"/>
                    <a:pt x="0" y="0"/>
                  </a:cubicBezTo>
                </a:path>
              </a:pathLst>
            </a:custGeom>
            <a:noFill/>
            <a:ln w="19080">
              <a:solidFill>
                <a:srgbClr val="40458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46"/>
            <p:cNvGrpSpPr>
              <a:grpSpLocks/>
            </p:cNvGrpSpPr>
            <p:nvPr/>
          </p:nvGrpSpPr>
          <p:grpSpPr bwMode="auto">
            <a:xfrm>
              <a:off x="6985009" y="3429005"/>
              <a:ext cx="1776414" cy="395288"/>
              <a:chOff x="4400" y="2160"/>
              <a:chExt cx="1119" cy="249"/>
            </a:xfrm>
          </p:grpSpPr>
          <p:sp>
            <p:nvSpPr>
              <p:cNvPr id="35" name="AutoShape 47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" name="Group 48"/>
              <p:cNvGrpSpPr>
                <a:grpSpLocks/>
              </p:cNvGrpSpPr>
              <p:nvPr/>
            </p:nvGrpSpPr>
            <p:grpSpPr bwMode="auto">
              <a:xfrm>
                <a:off x="4400" y="2160"/>
                <a:ext cx="1119" cy="249"/>
                <a:chOff x="4400" y="2160"/>
                <a:chExt cx="1119" cy="249"/>
              </a:xfrm>
            </p:grpSpPr>
            <p:sp>
              <p:nvSpPr>
                <p:cNvPr id="37" name="AutoShape 49"/>
                <p:cNvSpPr>
                  <a:spLocks noChangeArrowheads="1"/>
                </p:cNvSpPr>
                <p:nvPr/>
              </p:nvSpPr>
              <p:spPr bwMode="auto">
                <a:xfrm>
                  <a:off x="4400" y="2160"/>
                  <a:ext cx="1119" cy="249"/>
                </a:xfrm>
                <a:prstGeom prst="roundRect">
                  <a:avLst>
                    <a:gd name="adj" fmla="val 40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50"/>
                <p:cNvSpPr>
                  <a:spLocks noChangeArrowheads="1"/>
                </p:cNvSpPr>
                <p:nvPr/>
              </p:nvSpPr>
              <p:spPr bwMode="auto">
                <a:xfrm>
                  <a:off x="4779" y="2206"/>
                  <a:ext cx="605" cy="125"/>
                </a:xfrm>
                <a:prstGeom prst="roundRect">
                  <a:avLst>
                    <a:gd name="adj" fmla="val 40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Clr>
                      <a:srgbClr val="40458C"/>
                    </a:buClr>
                    <a:buSzPct val="100000"/>
                    <a:buFont typeface="Tahoma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000" b="1" dirty="0">
                      <a:solidFill>
                        <a:srgbClr val="40458C"/>
                      </a:solidFill>
                    </a:rPr>
                    <a:t>insertion node</a:t>
                  </a:r>
                </a:p>
              </p:txBody>
            </p:sp>
          </p:grpSp>
        </p:grpSp>
        <p:grpSp>
          <p:nvGrpSpPr>
            <p:cNvPr id="20" name="Group 100"/>
            <p:cNvGrpSpPr>
              <a:grpSpLocks/>
            </p:cNvGrpSpPr>
            <p:nvPr/>
          </p:nvGrpSpPr>
          <p:grpSpPr bwMode="auto">
            <a:xfrm>
              <a:off x="6935776" y="2327278"/>
              <a:ext cx="301624" cy="455613"/>
              <a:chOff x="4369" y="1466"/>
              <a:chExt cx="190" cy="287"/>
            </a:xfrm>
          </p:grpSpPr>
          <p:sp>
            <p:nvSpPr>
              <p:cNvPr id="31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" name="Group 102"/>
              <p:cNvGrpSpPr>
                <a:grpSpLocks/>
              </p:cNvGrpSpPr>
              <p:nvPr/>
            </p:nvGrpSpPr>
            <p:grpSpPr bwMode="auto">
              <a:xfrm>
                <a:off x="4369" y="1466"/>
                <a:ext cx="190" cy="287"/>
                <a:chOff x="4369" y="1466"/>
                <a:chExt cx="190" cy="287"/>
              </a:xfrm>
            </p:grpSpPr>
            <p:sp>
              <p:nvSpPr>
                <p:cNvPr id="33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utoShape 104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56" cy="115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Clr>
                      <a:srgbClr val="40458C"/>
                    </a:buClr>
                    <a:buSzPct val="100000"/>
                    <a:buFont typeface="Times New Roman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b="1" i="1" dirty="0">
                    <a:solidFill>
                      <a:srgbClr val="40458C"/>
                    </a:solidFill>
                    <a:latin typeface="Times New Roman" charset="0"/>
                  </a:endParaRPr>
                </a:p>
              </p:txBody>
            </p:sp>
          </p:grpSp>
        </p:grpSp>
        <p:cxnSp>
          <p:nvCxnSpPr>
            <p:cNvPr id="21" name="AutoShape 122"/>
            <p:cNvCxnSpPr>
              <a:cxnSpLocks noChangeShapeType="1"/>
            </p:cNvCxnSpPr>
            <p:nvPr/>
          </p:nvCxnSpPr>
          <p:spPr bwMode="auto">
            <a:xfrm flipH="1">
              <a:off x="5910262" y="2033588"/>
              <a:ext cx="727075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23"/>
            <p:cNvCxnSpPr>
              <a:cxnSpLocks noChangeShapeType="1"/>
            </p:cNvCxnSpPr>
            <p:nvPr/>
          </p:nvCxnSpPr>
          <p:spPr bwMode="auto">
            <a:xfrm flipH="1" flipV="1">
              <a:off x="6862762" y="2033588"/>
              <a:ext cx="58420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24"/>
            <p:cNvCxnSpPr>
              <a:cxnSpLocks noChangeShapeType="1"/>
            </p:cNvCxnSpPr>
            <p:nvPr/>
          </p:nvCxnSpPr>
          <p:spPr bwMode="auto">
            <a:xfrm flipH="1" flipV="1">
              <a:off x="7673974" y="2544763"/>
              <a:ext cx="182563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25"/>
            <p:cNvCxnSpPr>
              <a:cxnSpLocks noChangeShapeType="1"/>
            </p:cNvCxnSpPr>
            <p:nvPr/>
          </p:nvCxnSpPr>
          <p:spPr bwMode="auto">
            <a:xfrm flipV="1">
              <a:off x="7267574" y="2544763"/>
              <a:ext cx="179388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26"/>
            <p:cNvCxnSpPr>
              <a:cxnSpLocks noChangeShapeType="1"/>
            </p:cNvCxnSpPr>
            <p:nvPr/>
          </p:nvCxnSpPr>
          <p:spPr bwMode="auto">
            <a:xfrm flipH="1" flipV="1">
              <a:off x="6497636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27"/>
            <p:cNvCxnSpPr>
              <a:cxnSpLocks noChangeShapeType="1"/>
            </p:cNvCxnSpPr>
            <p:nvPr/>
          </p:nvCxnSpPr>
          <p:spPr bwMode="auto">
            <a:xfrm flipV="1">
              <a:off x="6092824" y="3055938"/>
              <a:ext cx="179388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28"/>
            <p:cNvCxnSpPr>
              <a:cxnSpLocks noChangeShapeType="1"/>
            </p:cNvCxnSpPr>
            <p:nvPr/>
          </p:nvCxnSpPr>
          <p:spPr bwMode="auto">
            <a:xfrm flipV="1">
              <a:off x="5322887" y="2544763"/>
              <a:ext cx="360362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29"/>
            <p:cNvCxnSpPr>
              <a:cxnSpLocks noChangeShapeType="1"/>
            </p:cNvCxnSpPr>
            <p:nvPr/>
          </p:nvCxnSpPr>
          <p:spPr bwMode="auto">
            <a:xfrm flipH="1" flipV="1">
              <a:off x="5910262" y="2544763"/>
              <a:ext cx="36195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30"/>
            <p:cNvCxnSpPr>
              <a:cxnSpLocks noChangeShapeType="1"/>
            </p:cNvCxnSpPr>
            <p:nvPr/>
          </p:nvCxnSpPr>
          <p:spPr bwMode="auto">
            <a:xfrm flipH="1" flipV="1">
              <a:off x="5322887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31"/>
            <p:cNvCxnSpPr>
              <a:cxnSpLocks noChangeShapeType="1"/>
            </p:cNvCxnSpPr>
            <p:nvPr/>
          </p:nvCxnSpPr>
          <p:spPr bwMode="auto">
            <a:xfrm flipV="1">
              <a:off x="4916488" y="3055938"/>
              <a:ext cx="179387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9" name="TextBox 58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1706123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9552" y="1988840"/>
            <a:ext cx="8458200" cy="4648200"/>
            <a:chOff x="381000" y="1676400"/>
            <a:chExt cx="8458200" cy="4648200"/>
          </a:xfrm>
        </p:grpSpPr>
        <p:grpSp>
          <p:nvGrpSpPr>
            <p:cNvPr id="9" name="Group 8"/>
            <p:cNvGrpSpPr/>
            <p:nvPr/>
          </p:nvGrpSpPr>
          <p:grpSpPr>
            <a:xfrm>
              <a:off x="734862" y="1757363"/>
              <a:ext cx="8028187" cy="4189464"/>
              <a:chOff x="4800600" y="1757363"/>
              <a:chExt cx="3960815" cy="2066929"/>
            </a:xfrm>
          </p:grpSpPr>
          <p:grpSp>
            <p:nvGrpSpPr>
              <p:cNvPr id="24" name="Group 4"/>
              <p:cNvGrpSpPr>
                <a:grpSpLocks/>
              </p:cNvGrpSpPr>
              <p:nvPr/>
            </p:nvGrpSpPr>
            <p:grpSpPr bwMode="auto">
              <a:xfrm>
                <a:off x="6586538" y="1757363"/>
                <a:ext cx="317500" cy="320675"/>
                <a:chOff x="4149" y="1107"/>
                <a:chExt cx="200" cy="202"/>
              </a:xfrm>
            </p:grpSpPr>
            <p:sp>
              <p:nvSpPr>
                <p:cNvPr id="66" name="Oval 5"/>
                <p:cNvSpPr>
                  <a:spLocks noChangeArrowheads="1"/>
                </p:cNvSpPr>
                <p:nvPr/>
              </p:nvSpPr>
              <p:spPr bwMode="auto">
                <a:xfrm>
                  <a:off x="4149" y="1114"/>
                  <a:ext cx="200" cy="191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7" name="Group 6"/>
                <p:cNvGrpSpPr>
                  <a:grpSpLocks/>
                </p:cNvGrpSpPr>
                <p:nvPr/>
              </p:nvGrpSpPr>
              <p:grpSpPr bwMode="auto">
                <a:xfrm>
                  <a:off x="4179" y="1107"/>
                  <a:ext cx="141" cy="202"/>
                  <a:chOff x="4179" y="1107"/>
                  <a:chExt cx="141" cy="202"/>
                </a:xfrm>
              </p:grpSpPr>
              <p:sp>
                <p:nvSpPr>
                  <p:cNvPr id="68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179" y="1141"/>
                    <a:ext cx="141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9" y="1107"/>
                    <a:ext cx="141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2</a:t>
                    </a:r>
                  </a:p>
                </p:txBody>
              </p:sp>
            </p:grpSp>
          </p:grpSp>
          <p:grpSp>
            <p:nvGrpSpPr>
              <p:cNvPr id="25" name="Group 9"/>
              <p:cNvGrpSpPr>
                <a:grpSpLocks/>
              </p:cNvGrpSpPr>
              <p:nvPr/>
            </p:nvGrpSpPr>
            <p:grpSpPr bwMode="auto">
              <a:xfrm>
                <a:off x="7399338" y="2265363"/>
                <a:ext cx="317500" cy="320675"/>
                <a:chOff x="4661" y="1427"/>
                <a:chExt cx="200" cy="202"/>
              </a:xfrm>
            </p:grpSpPr>
            <p:sp>
              <p:nvSpPr>
                <p:cNvPr id="62" name="Oval 10"/>
                <p:cNvSpPr>
                  <a:spLocks noChangeArrowheads="1"/>
                </p:cNvSpPr>
                <p:nvPr/>
              </p:nvSpPr>
              <p:spPr bwMode="auto">
                <a:xfrm>
                  <a:off x="4661" y="1433"/>
                  <a:ext cx="200" cy="191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3" name="Group 11"/>
                <p:cNvGrpSpPr>
                  <a:grpSpLocks/>
                </p:cNvGrpSpPr>
                <p:nvPr/>
              </p:nvGrpSpPr>
              <p:grpSpPr bwMode="auto">
                <a:xfrm>
                  <a:off x="4690" y="1427"/>
                  <a:ext cx="139" cy="202"/>
                  <a:chOff x="4690" y="1427"/>
                  <a:chExt cx="139" cy="202"/>
                </a:xfrm>
              </p:grpSpPr>
              <p:sp>
                <p:nvSpPr>
                  <p:cNvPr id="6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690" y="1462"/>
                    <a:ext cx="139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0" y="1427"/>
                    <a:ext cx="13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6</a:t>
                    </a:r>
                  </a:p>
                </p:txBody>
              </p:sp>
            </p:grpSp>
          </p:grpSp>
          <p:grpSp>
            <p:nvGrpSpPr>
              <p:cNvPr id="26" name="Group 14"/>
              <p:cNvGrpSpPr>
                <a:grpSpLocks/>
              </p:cNvGrpSpPr>
              <p:nvPr/>
            </p:nvGrpSpPr>
            <p:grpSpPr bwMode="auto">
              <a:xfrm>
                <a:off x="5637213" y="2265363"/>
                <a:ext cx="317500" cy="320675"/>
                <a:chOff x="3551" y="1427"/>
                <a:chExt cx="200" cy="202"/>
              </a:xfrm>
            </p:grpSpPr>
            <p:sp>
              <p:nvSpPr>
                <p:cNvPr id="58" name="Oval 15"/>
                <p:cNvSpPr>
                  <a:spLocks noChangeArrowheads="1"/>
                </p:cNvSpPr>
                <p:nvPr/>
              </p:nvSpPr>
              <p:spPr bwMode="auto">
                <a:xfrm>
                  <a:off x="3551" y="1433"/>
                  <a:ext cx="200" cy="191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9" name="Group 16"/>
                <p:cNvGrpSpPr>
                  <a:grpSpLocks/>
                </p:cNvGrpSpPr>
                <p:nvPr/>
              </p:nvGrpSpPr>
              <p:grpSpPr bwMode="auto">
                <a:xfrm>
                  <a:off x="3580" y="1427"/>
                  <a:ext cx="139" cy="202"/>
                  <a:chOff x="3580" y="1427"/>
                  <a:chExt cx="139" cy="202"/>
                </a:xfrm>
              </p:grpSpPr>
              <p:sp>
                <p:nvSpPr>
                  <p:cNvPr id="60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3580" y="1462"/>
                    <a:ext cx="139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0" y="1427"/>
                    <a:ext cx="13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5</a:t>
                    </a:r>
                  </a:p>
                </p:txBody>
              </p:sp>
            </p:grpSp>
          </p:grpSp>
          <p:grpSp>
            <p:nvGrpSpPr>
              <p:cNvPr id="27" name="Group 19"/>
              <p:cNvGrpSpPr>
                <a:grpSpLocks/>
              </p:cNvGrpSpPr>
              <p:nvPr/>
            </p:nvGrpSpPr>
            <p:grpSpPr bwMode="auto">
              <a:xfrm>
                <a:off x="6224588" y="2773363"/>
                <a:ext cx="317500" cy="320675"/>
                <a:chOff x="3921" y="1747"/>
                <a:chExt cx="200" cy="202"/>
              </a:xfrm>
            </p:grpSpPr>
            <p:sp>
              <p:nvSpPr>
                <p:cNvPr id="54" name="Oval 20"/>
                <p:cNvSpPr>
                  <a:spLocks noChangeArrowheads="1"/>
                </p:cNvSpPr>
                <p:nvPr/>
              </p:nvSpPr>
              <p:spPr bwMode="auto">
                <a:xfrm>
                  <a:off x="3921" y="1754"/>
                  <a:ext cx="200" cy="190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5" name="Group 21"/>
                <p:cNvGrpSpPr>
                  <a:grpSpLocks/>
                </p:cNvGrpSpPr>
                <p:nvPr/>
              </p:nvGrpSpPr>
              <p:grpSpPr bwMode="auto">
                <a:xfrm>
                  <a:off x="3949" y="1747"/>
                  <a:ext cx="140" cy="202"/>
                  <a:chOff x="3949" y="1747"/>
                  <a:chExt cx="140" cy="202"/>
                </a:xfrm>
              </p:grpSpPr>
              <p:sp>
                <p:nvSpPr>
                  <p:cNvPr id="56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782"/>
                    <a:ext cx="140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0" y="1747"/>
                    <a:ext cx="13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7</a:t>
                    </a:r>
                  </a:p>
                </p:txBody>
              </p:sp>
            </p:grpSp>
          </p:grpSp>
          <p:sp>
            <p:nvSpPr>
              <p:cNvPr id="28" name="AutoShape 24"/>
              <p:cNvSpPr>
                <a:spLocks noChangeArrowheads="1"/>
              </p:cNvSpPr>
              <p:nvPr/>
            </p:nvSpPr>
            <p:spPr bwMode="auto">
              <a:xfrm>
                <a:off x="5976938" y="3349625"/>
                <a:ext cx="230187" cy="228600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25"/>
              <p:cNvSpPr>
                <a:spLocks noChangeArrowheads="1"/>
              </p:cNvSpPr>
              <p:nvPr/>
            </p:nvSpPr>
            <p:spPr bwMode="auto">
              <a:xfrm>
                <a:off x="6561138" y="3349625"/>
                <a:ext cx="230187" cy="228600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27"/>
              <p:cNvSpPr>
                <a:spLocks noChangeArrowheads="1"/>
              </p:cNvSpPr>
              <p:nvPr/>
            </p:nvSpPr>
            <p:spPr bwMode="auto">
              <a:xfrm>
                <a:off x="7737475" y="2778125"/>
                <a:ext cx="230188" cy="230188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36"/>
              <p:cNvGrpSpPr>
                <a:grpSpLocks/>
              </p:cNvGrpSpPr>
              <p:nvPr/>
            </p:nvGrpSpPr>
            <p:grpSpPr bwMode="auto">
              <a:xfrm>
                <a:off x="5049838" y="2773363"/>
                <a:ext cx="317500" cy="320675"/>
                <a:chOff x="3181" y="1747"/>
                <a:chExt cx="200" cy="202"/>
              </a:xfrm>
            </p:grpSpPr>
            <p:sp>
              <p:nvSpPr>
                <p:cNvPr id="50" name="Oval 37"/>
                <p:cNvSpPr>
                  <a:spLocks noChangeArrowheads="1"/>
                </p:cNvSpPr>
                <p:nvPr/>
              </p:nvSpPr>
              <p:spPr bwMode="auto">
                <a:xfrm>
                  <a:off x="3181" y="1754"/>
                  <a:ext cx="200" cy="190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38"/>
                <p:cNvGrpSpPr>
                  <a:grpSpLocks/>
                </p:cNvGrpSpPr>
                <p:nvPr/>
              </p:nvGrpSpPr>
              <p:grpSpPr bwMode="auto">
                <a:xfrm>
                  <a:off x="3211" y="1747"/>
                  <a:ext cx="140" cy="202"/>
                  <a:chOff x="3211" y="1747"/>
                  <a:chExt cx="140" cy="202"/>
                </a:xfrm>
              </p:grpSpPr>
              <p:sp>
                <p:nvSpPr>
                  <p:cNvPr id="52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1" y="1782"/>
                    <a:ext cx="140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2" y="1747"/>
                    <a:ext cx="13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9</a:t>
                    </a:r>
                  </a:p>
                </p:txBody>
              </p:sp>
            </p:grpSp>
          </p:grpSp>
          <p:sp>
            <p:nvSpPr>
              <p:cNvPr id="32" name="AutoShape 41"/>
              <p:cNvSpPr>
                <a:spLocks noChangeArrowheads="1"/>
              </p:cNvSpPr>
              <p:nvPr/>
            </p:nvSpPr>
            <p:spPr bwMode="auto">
              <a:xfrm>
                <a:off x="4800600" y="3349625"/>
                <a:ext cx="230188" cy="228600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2"/>
              <p:cNvSpPr>
                <a:spLocks noChangeArrowheads="1"/>
              </p:cNvSpPr>
              <p:nvPr/>
            </p:nvSpPr>
            <p:spPr bwMode="auto">
              <a:xfrm>
                <a:off x="5387975" y="3349625"/>
                <a:ext cx="230188" cy="228600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" name="Group 46"/>
              <p:cNvGrpSpPr>
                <a:grpSpLocks/>
              </p:cNvGrpSpPr>
              <p:nvPr/>
            </p:nvGrpSpPr>
            <p:grpSpPr bwMode="auto">
              <a:xfrm>
                <a:off x="6985002" y="3429004"/>
                <a:ext cx="1776413" cy="395288"/>
                <a:chOff x="4400" y="2160"/>
                <a:chExt cx="1119" cy="249"/>
              </a:xfrm>
            </p:grpSpPr>
            <p:sp>
              <p:nvSpPr>
                <p:cNvPr id="48" name="AutoShape 47"/>
                <p:cNvSpPr>
                  <a:spLocks noChangeArrowheads="1"/>
                </p:cNvSpPr>
                <p:nvPr/>
              </p:nvSpPr>
              <p:spPr bwMode="auto">
                <a:xfrm>
                  <a:off x="4400" y="2160"/>
                  <a:ext cx="1119" cy="249"/>
                </a:xfrm>
                <a:prstGeom prst="roundRect">
                  <a:avLst>
                    <a:gd name="adj" fmla="val 40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utoShape 49"/>
                <p:cNvSpPr>
                  <a:spLocks noChangeArrowheads="1"/>
                </p:cNvSpPr>
                <p:nvPr/>
              </p:nvSpPr>
              <p:spPr bwMode="auto">
                <a:xfrm>
                  <a:off x="4400" y="2160"/>
                  <a:ext cx="1119" cy="249"/>
                </a:xfrm>
                <a:prstGeom prst="roundRect">
                  <a:avLst>
                    <a:gd name="adj" fmla="val 40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100"/>
              <p:cNvGrpSpPr>
                <a:grpSpLocks/>
              </p:cNvGrpSpPr>
              <p:nvPr/>
            </p:nvGrpSpPr>
            <p:grpSpPr bwMode="auto">
              <a:xfrm>
                <a:off x="6935777" y="2327278"/>
                <a:ext cx="301624" cy="455613"/>
                <a:chOff x="4369" y="1466"/>
                <a:chExt cx="190" cy="287"/>
              </a:xfrm>
            </p:grpSpPr>
            <p:sp>
              <p:nvSpPr>
                <p:cNvPr id="46" name="AutoShape 101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6" name="AutoShape 122"/>
              <p:cNvCxnSpPr>
                <a:cxnSpLocks noChangeShapeType="1"/>
              </p:cNvCxnSpPr>
              <p:nvPr/>
            </p:nvCxnSpPr>
            <p:spPr bwMode="auto">
              <a:xfrm flipH="1">
                <a:off x="5910263" y="2033588"/>
                <a:ext cx="727075" cy="269875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23"/>
              <p:cNvCxnSpPr>
                <a:cxnSpLocks noChangeShapeType="1"/>
              </p:cNvCxnSpPr>
              <p:nvPr/>
            </p:nvCxnSpPr>
            <p:spPr bwMode="auto">
              <a:xfrm flipH="1" flipV="1">
                <a:off x="6862763" y="2033588"/>
                <a:ext cx="584200" cy="269875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124"/>
              <p:cNvCxnSpPr>
                <a:cxnSpLocks noChangeShapeType="1"/>
              </p:cNvCxnSpPr>
              <p:nvPr/>
            </p:nvCxnSpPr>
            <p:spPr bwMode="auto">
              <a:xfrm flipH="1" flipV="1">
                <a:off x="7673975" y="2544763"/>
                <a:ext cx="182563" cy="22225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125"/>
              <p:cNvCxnSpPr>
                <a:cxnSpLocks noChangeShapeType="1"/>
              </p:cNvCxnSpPr>
              <p:nvPr/>
            </p:nvCxnSpPr>
            <p:spPr bwMode="auto">
              <a:xfrm flipV="1">
                <a:off x="7267575" y="2544763"/>
                <a:ext cx="179388" cy="22225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126"/>
              <p:cNvCxnSpPr>
                <a:cxnSpLocks noChangeShapeType="1"/>
              </p:cNvCxnSpPr>
              <p:nvPr/>
            </p:nvCxnSpPr>
            <p:spPr bwMode="auto">
              <a:xfrm flipH="1" flipV="1">
                <a:off x="6497638" y="3055938"/>
                <a:ext cx="180975" cy="287337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127"/>
              <p:cNvCxnSpPr>
                <a:cxnSpLocks noChangeShapeType="1"/>
              </p:cNvCxnSpPr>
              <p:nvPr/>
            </p:nvCxnSpPr>
            <p:spPr bwMode="auto">
              <a:xfrm flipV="1">
                <a:off x="6092825" y="3055938"/>
                <a:ext cx="179388" cy="287337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AutoShape 128"/>
              <p:cNvCxnSpPr>
                <a:cxnSpLocks noChangeShapeType="1"/>
              </p:cNvCxnSpPr>
              <p:nvPr/>
            </p:nvCxnSpPr>
            <p:spPr bwMode="auto">
              <a:xfrm flipV="1">
                <a:off x="5322888" y="2544763"/>
                <a:ext cx="360362" cy="269875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AutoShape 129"/>
              <p:cNvCxnSpPr>
                <a:cxnSpLocks noChangeShapeType="1"/>
              </p:cNvCxnSpPr>
              <p:nvPr/>
            </p:nvCxnSpPr>
            <p:spPr bwMode="auto">
              <a:xfrm flipH="1" flipV="1">
                <a:off x="5910263" y="2544763"/>
                <a:ext cx="361950" cy="269875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0"/>
              <p:cNvCxnSpPr>
                <a:cxnSpLocks noChangeShapeType="1"/>
              </p:cNvCxnSpPr>
              <p:nvPr/>
            </p:nvCxnSpPr>
            <p:spPr bwMode="auto">
              <a:xfrm flipH="1" flipV="1">
                <a:off x="5322888" y="3055938"/>
                <a:ext cx="180975" cy="287337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31"/>
              <p:cNvCxnSpPr>
                <a:cxnSpLocks noChangeShapeType="1"/>
              </p:cNvCxnSpPr>
              <p:nvPr/>
            </p:nvCxnSpPr>
            <p:spPr bwMode="auto">
              <a:xfrm flipV="1">
                <a:off x="4916488" y="3055938"/>
                <a:ext cx="179387" cy="287337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381000" y="1676400"/>
              <a:ext cx="8458200" cy="4648200"/>
            </a:xfrm>
            <a:prstGeom prst="rect">
              <a:avLst/>
            </a:prstGeom>
            <a:solidFill>
              <a:srgbClr val="FFFFFF">
                <a:alpha val="6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75F55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876800" y="3352800"/>
              <a:ext cx="1676424" cy="2105830"/>
              <a:chOff x="7240576" y="4724405"/>
              <a:chExt cx="836624" cy="1050920"/>
            </a:xfrm>
          </p:grpSpPr>
          <p:grpSp>
            <p:nvGrpSpPr>
              <p:cNvPr id="12" name="Group 91"/>
              <p:cNvGrpSpPr>
                <a:grpSpLocks/>
              </p:cNvGrpSpPr>
              <p:nvPr/>
            </p:nvGrpSpPr>
            <p:grpSpPr bwMode="auto">
              <a:xfrm>
                <a:off x="7507300" y="4975233"/>
                <a:ext cx="317500" cy="306388"/>
                <a:chOff x="4729" y="3134"/>
                <a:chExt cx="200" cy="193"/>
              </a:xfrm>
            </p:grpSpPr>
            <p:sp>
              <p:nvSpPr>
                <p:cNvPr id="20" name="Oval 92"/>
                <p:cNvSpPr>
                  <a:spLocks noChangeArrowheads="1"/>
                </p:cNvSpPr>
                <p:nvPr/>
              </p:nvSpPr>
              <p:spPr bwMode="auto">
                <a:xfrm>
                  <a:off x="4729" y="3134"/>
                  <a:ext cx="200" cy="193"/>
                </a:xfrm>
                <a:prstGeom prst="ellipse">
                  <a:avLst/>
                </a:prstGeom>
                <a:solidFill>
                  <a:srgbClr val="ECD882"/>
                </a:solidFill>
                <a:ln w="3816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" name="Group 93"/>
                <p:cNvGrpSpPr>
                  <a:grpSpLocks/>
                </p:cNvGrpSpPr>
                <p:nvPr/>
              </p:nvGrpSpPr>
              <p:grpSpPr bwMode="auto">
                <a:xfrm>
                  <a:off x="4753" y="3147"/>
                  <a:ext cx="147" cy="170"/>
                  <a:chOff x="4753" y="3147"/>
                  <a:chExt cx="147" cy="170"/>
                </a:xfrm>
              </p:grpSpPr>
              <p:sp>
                <p:nvSpPr>
                  <p:cNvPr id="22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4759" y="3163"/>
                    <a:ext cx="141" cy="135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3" y="3147"/>
                    <a:ext cx="140" cy="1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BE2D00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3200" b="1" dirty="0">
                        <a:solidFill>
                          <a:srgbClr val="BE2D00"/>
                        </a:solidFill>
                      </a:rPr>
                      <a:t>1 </a:t>
                    </a:r>
                  </a:p>
                </p:txBody>
              </p:sp>
            </p:grpSp>
          </p:grpSp>
          <p:sp>
            <p:nvSpPr>
              <p:cNvPr id="13" name="AutoShape 96"/>
              <p:cNvSpPr>
                <a:spLocks noChangeArrowheads="1"/>
              </p:cNvSpPr>
              <p:nvPr/>
            </p:nvSpPr>
            <p:spPr bwMode="auto">
              <a:xfrm>
                <a:off x="7259638" y="5545138"/>
                <a:ext cx="230187" cy="230187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97"/>
              <p:cNvSpPr>
                <a:spLocks noChangeArrowheads="1"/>
              </p:cNvSpPr>
              <p:nvPr/>
            </p:nvSpPr>
            <p:spPr bwMode="auto">
              <a:xfrm>
                <a:off x="7845425" y="5545138"/>
                <a:ext cx="231775" cy="230187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7240576" y="4724405"/>
                <a:ext cx="301624" cy="455613"/>
                <a:chOff x="4561" y="2976"/>
                <a:chExt cx="190" cy="287"/>
              </a:xfrm>
            </p:grpSpPr>
            <p:sp>
              <p:nvSpPr>
                <p:cNvPr id="18" name="AutoShape 106"/>
                <p:cNvSpPr>
                  <a:spLocks noChangeArrowheads="1"/>
                </p:cNvSpPr>
                <p:nvPr/>
              </p:nvSpPr>
              <p:spPr bwMode="auto">
                <a:xfrm>
                  <a:off x="4561" y="297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utoShape 108"/>
                <p:cNvSpPr>
                  <a:spLocks noChangeArrowheads="1"/>
                </p:cNvSpPr>
                <p:nvPr/>
              </p:nvSpPr>
              <p:spPr bwMode="auto">
                <a:xfrm>
                  <a:off x="4561" y="297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6" name="AutoShape 120"/>
              <p:cNvCxnSpPr>
                <a:cxnSpLocks noChangeShapeType="1"/>
              </p:cNvCxnSpPr>
              <p:nvPr/>
            </p:nvCxnSpPr>
            <p:spPr bwMode="auto">
              <a:xfrm flipH="1" flipV="1">
                <a:off x="7780338" y="5260975"/>
                <a:ext cx="180975" cy="27463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21"/>
              <p:cNvCxnSpPr>
                <a:cxnSpLocks noChangeShapeType="1"/>
              </p:cNvCxnSpPr>
              <p:nvPr/>
            </p:nvCxnSpPr>
            <p:spPr bwMode="auto">
              <a:xfrm flipV="1">
                <a:off x="7375525" y="5260975"/>
                <a:ext cx="179388" cy="27463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insert()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insert(1)</a:t>
            </a:r>
          </a:p>
          <a:p>
            <a:r>
              <a:rPr lang="en-US" dirty="0"/>
              <a:t>Put the new node where the insertion node was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276955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Learning Outcomes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8288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After completing this module, you will be able to:</a:t>
            </a:r>
          </a:p>
          <a:p>
            <a:r>
              <a:rPr lang="en-AU" dirty="0"/>
              <a:t>Understand the basic structure and operations of Binary Search Trees</a:t>
            </a:r>
          </a:p>
          <a:p>
            <a:r>
              <a:rPr lang="en-AU" dirty="0"/>
              <a:t>Recognize how Balanced Search Trees maintain efficient search, insertion, and deletion</a:t>
            </a:r>
          </a:p>
          <a:p>
            <a:r>
              <a:rPr lang="en-AU" dirty="0"/>
              <a:t>Describe the core properties of Heaps and how they are constructed</a:t>
            </a:r>
          </a:p>
          <a:p>
            <a:r>
              <a:rPr lang="en-AU" dirty="0"/>
              <a:t>Understand the purpose and functionality of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862904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insert()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now heap order is violated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3867" y="1844824"/>
            <a:ext cx="8458200" cy="4648200"/>
            <a:chOff x="381000" y="1676400"/>
            <a:chExt cx="8458200" cy="4648200"/>
          </a:xfrm>
        </p:grpSpPr>
        <p:grpSp>
          <p:nvGrpSpPr>
            <p:cNvPr id="9" name="Group 8"/>
            <p:cNvGrpSpPr/>
            <p:nvPr/>
          </p:nvGrpSpPr>
          <p:grpSpPr>
            <a:xfrm>
              <a:off x="734862" y="1757363"/>
              <a:ext cx="8028187" cy="4189464"/>
              <a:chOff x="4800600" y="1757363"/>
              <a:chExt cx="3960815" cy="2066929"/>
            </a:xfrm>
          </p:grpSpPr>
          <p:grpSp>
            <p:nvGrpSpPr>
              <p:cNvPr id="24" name="Group 4"/>
              <p:cNvGrpSpPr>
                <a:grpSpLocks/>
              </p:cNvGrpSpPr>
              <p:nvPr/>
            </p:nvGrpSpPr>
            <p:grpSpPr bwMode="auto">
              <a:xfrm>
                <a:off x="6586538" y="1757363"/>
                <a:ext cx="317500" cy="320675"/>
                <a:chOff x="4149" y="1107"/>
                <a:chExt cx="200" cy="202"/>
              </a:xfrm>
            </p:grpSpPr>
            <p:sp>
              <p:nvSpPr>
                <p:cNvPr id="66" name="Oval 5"/>
                <p:cNvSpPr>
                  <a:spLocks noChangeArrowheads="1"/>
                </p:cNvSpPr>
                <p:nvPr/>
              </p:nvSpPr>
              <p:spPr bwMode="auto">
                <a:xfrm>
                  <a:off x="4149" y="1114"/>
                  <a:ext cx="200" cy="191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7" name="Group 6"/>
                <p:cNvGrpSpPr>
                  <a:grpSpLocks/>
                </p:cNvGrpSpPr>
                <p:nvPr/>
              </p:nvGrpSpPr>
              <p:grpSpPr bwMode="auto">
                <a:xfrm>
                  <a:off x="4179" y="1107"/>
                  <a:ext cx="141" cy="202"/>
                  <a:chOff x="4179" y="1107"/>
                  <a:chExt cx="141" cy="202"/>
                </a:xfrm>
              </p:grpSpPr>
              <p:sp>
                <p:nvSpPr>
                  <p:cNvPr id="68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179" y="1141"/>
                    <a:ext cx="141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9" y="1107"/>
                    <a:ext cx="141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2</a:t>
                    </a:r>
                  </a:p>
                </p:txBody>
              </p:sp>
            </p:grpSp>
          </p:grpSp>
          <p:grpSp>
            <p:nvGrpSpPr>
              <p:cNvPr id="25" name="Group 9"/>
              <p:cNvGrpSpPr>
                <a:grpSpLocks/>
              </p:cNvGrpSpPr>
              <p:nvPr/>
            </p:nvGrpSpPr>
            <p:grpSpPr bwMode="auto">
              <a:xfrm>
                <a:off x="7399338" y="2265363"/>
                <a:ext cx="317500" cy="320675"/>
                <a:chOff x="4661" y="1427"/>
                <a:chExt cx="200" cy="202"/>
              </a:xfrm>
            </p:grpSpPr>
            <p:sp>
              <p:nvSpPr>
                <p:cNvPr id="62" name="Oval 10"/>
                <p:cNvSpPr>
                  <a:spLocks noChangeArrowheads="1"/>
                </p:cNvSpPr>
                <p:nvPr/>
              </p:nvSpPr>
              <p:spPr bwMode="auto">
                <a:xfrm>
                  <a:off x="4661" y="1433"/>
                  <a:ext cx="200" cy="191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3" name="Group 11"/>
                <p:cNvGrpSpPr>
                  <a:grpSpLocks/>
                </p:cNvGrpSpPr>
                <p:nvPr/>
              </p:nvGrpSpPr>
              <p:grpSpPr bwMode="auto">
                <a:xfrm>
                  <a:off x="4690" y="1427"/>
                  <a:ext cx="139" cy="202"/>
                  <a:chOff x="4690" y="1427"/>
                  <a:chExt cx="139" cy="202"/>
                </a:xfrm>
              </p:grpSpPr>
              <p:sp>
                <p:nvSpPr>
                  <p:cNvPr id="6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690" y="1462"/>
                    <a:ext cx="139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0" y="1427"/>
                    <a:ext cx="13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6</a:t>
                    </a:r>
                  </a:p>
                </p:txBody>
              </p:sp>
            </p:grpSp>
          </p:grpSp>
          <p:grpSp>
            <p:nvGrpSpPr>
              <p:cNvPr id="26" name="Group 14"/>
              <p:cNvGrpSpPr>
                <a:grpSpLocks/>
              </p:cNvGrpSpPr>
              <p:nvPr/>
            </p:nvGrpSpPr>
            <p:grpSpPr bwMode="auto">
              <a:xfrm>
                <a:off x="5637213" y="2265363"/>
                <a:ext cx="317500" cy="320675"/>
                <a:chOff x="3551" y="1427"/>
                <a:chExt cx="200" cy="202"/>
              </a:xfrm>
            </p:grpSpPr>
            <p:sp>
              <p:nvSpPr>
                <p:cNvPr id="58" name="Oval 15"/>
                <p:cNvSpPr>
                  <a:spLocks noChangeArrowheads="1"/>
                </p:cNvSpPr>
                <p:nvPr/>
              </p:nvSpPr>
              <p:spPr bwMode="auto">
                <a:xfrm>
                  <a:off x="3551" y="1433"/>
                  <a:ext cx="200" cy="191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9" name="Group 16"/>
                <p:cNvGrpSpPr>
                  <a:grpSpLocks/>
                </p:cNvGrpSpPr>
                <p:nvPr/>
              </p:nvGrpSpPr>
              <p:grpSpPr bwMode="auto">
                <a:xfrm>
                  <a:off x="3580" y="1427"/>
                  <a:ext cx="139" cy="202"/>
                  <a:chOff x="3580" y="1427"/>
                  <a:chExt cx="139" cy="202"/>
                </a:xfrm>
              </p:grpSpPr>
              <p:sp>
                <p:nvSpPr>
                  <p:cNvPr id="60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3580" y="1462"/>
                    <a:ext cx="139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0" y="1427"/>
                    <a:ext cx="13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5</a:t>
                    </a:r>
                  </a:p>
                </p:txBody>
              </p:sp>
            </p:grpSp>
          </p:grpSp>
          <p:grpSp>
            <p:nvGrpSpPr>
              <p:cNvPr id="27" name="Group 19"/>
              <p:cNvGrpSpPr>
                <a:grpSpLocks/>
              </p:cNvGrpSpPr>
              <p:nvPr/>
            </p:nvGrpSpPr>
            <p:grpSpPr bwMode="auto">
              <a:xfrm>
                <a:off x="6224588" y="2773363"/>
                <a:ext cx="317500" cy="320675"/>
                <a:chOff x="3921" y="1747"/>
                <a:chExt cx="200" cy="202"/>
              </a:xfrm>
            </p:grpSpPr>
            <p:sp>
              <p:nvSpPr>
                <p:cNvPr id="54" name="Oval 20"/>
                <p:cNvSpPr>
                  <a:spLocks noChangeArrowheads="1"/>
                </p:cNvSpPr>
                <p:nvPr/>
              </p:nvSpPr>
              <p:spPr bwMode="auto">
                <a:xfrm>
                  <a:off x="3921" y="1754"/>
                  <a:ext cx="200" cy="190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5" name="Group 21"/>
                <p:cNvGrpSpPr>
                  <a:grpSpLocks/>
                </p:cNvGrpSpPr>
                <p:nvPr/>
              </p:nvGrpSpPr>
              <p:grpSpPr bwMode="auto">
                <a:xfrm>
                  <a:off x="3949" y="1747"/>
                  <a:ext cx="140" cy="202"/>
                  <a:chOff x="3949" y="1747"/>
                  <a:chExt cx="140" cy="202"/>
                </a:xfrm>
              </p:grpSpPr>
              <p:sp>
                <p:nvSpPr>
                  <p:cNvPr id="56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782"/>
                    <a:ext cx="140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0" y="1747"/>
                    <a:ext cx="13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7</a:t>
                    </a:r>
                  </a:p>
                </p:txBody>
              </p:sp>
            </p:grpSp>
          </p:grpSp>
          <p:sp>
            <p:nvSpPr>
              <p:cNvPr id="28" name="AutoShape 24"/>
              <p:cNvSpPr>
                <a:spLocks noChangeArrowheads="1"/>
              </p:cNvSpPr>
              <p:nvPr/>
            </p:nvSpPr>
            <p:spPr bwMode="auto">
              <a:xfrm>
                <a:off x="5976938" y="3349625"/>
                <a:ext cx="230187" cy="228600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25"/>
              <p:cNvSpPr>
                <a:spLocks noChangeArrowheads="1"/>
              </p:cNvSpPr>
              <p:nvPr/>
            </p:nvSpPr>
            <p:spPr bwMode="auto">
              <a:xfrm>
                <a:off x="6561138" y="3349625"/>
                <a:ext cx="230187" cy="228600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27"/>
              <p:cNvSpPr>
                <a:spLocks noChangeArrowheads="1"/>
              </p:cNvSpPr>
              <p:nvPr/>
            </p:nvSpPr>
            <p:spPr bwMode="auto">
              <a:xfrm>
                <a:off x="7737475" y="2778125"/>
                <a:ext cx="230188" cy="230188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36"/>
              <p:cNvGrpSpPr>
                <a:grpSpLocks/>
              </p:cNvGrpSpPr>
              <p:nvPr/>
            </p:nvGrpSpPr>
            <p:grpSpPr bwMode="auto">
              <a:xfrm>
                <a:off x="5049838" y="2773363"/>
                <a:ext cx="317500" cy="320675"/>
                <a:chOff x="3181" y="1747"/>
                <a:chExt cx="200" cy="202"/>
              </a:xfrm>
            </p:grpSpPr>
            <p:sp>
              <p:nvSpPr>
                <p:cNvPr id="50" name="Oval 37"/>
                <p:cNvSpPr>
                  <a:spLocks noChangeArrowheads="1"/>
                </p:cNvSpPr>
                <p:nvPr/>
              </p:nvSpPr>
              <p:spPr bwMode="auto">
                <a:xfrm>
                  <a:off x="3181" y="1754"/>
                  <a:ext cx="200" cy="190"/>
                </a:xfrm>
                <a:prstGeom prst="ellipse">
                  <a:avLst/>
                </a:prstGeom>
                <a:solidFill>
                  <a:srgbClr val="ECD882"/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38"/>
                <p:cNvGrpSpPr>
                  <a:grpSpLocks/>
                </p:cNvGrpSpPr>
                <p:nvPr/>
              </p:nvGrpSpPr>
              <p:grpSpPr bwMode="auto">
                <a:xfrm>
                  <a:off x="3211" y="1747"/>
                  <a:ext cx="140" cy="202"/>
                  <a:chOff x="3211" y="1747"/>
                  <a:chExt cx="140" cy="202"/>
                </a:xfrm>
              </p:grpSpPr>
              <p:sp>
                <p:nvSpPr>
                  <p:cNvPr id="52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1" y="1782"/>
                    <a:ext cx="140" cy="134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2" y="1747"/>
                    <a:ext cx="13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40458C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1800"/>
                      <a:t>9</a:t>
                    </a:r>
                  </a:p>
                </p:txBody>
              </p:sp>
            </p:grpSp>
          </p:grpSp>
          <p:sp>
            <p:nvSpPr>
              <p:cNvPr id="32" name="AutoShape 41"/>
              <p:cNvSpPr>
                <a:spLocks noChangeArrowheads="1"/>
              </p:cNvSpPr>
              <p:nvPr/>
            </p:nvSpPr>
            <p:spPr bwMode="auto">
              <a:xfrm>
                <a:off x="4800600" y="3349625"/>
                <a:ext cx="230188" cy="228600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2"/>
              <p:cNvSpPr>
                <a:spLocks noChangeArrowheads="1"/>
              </p:cNvSpPr>
              <p:nvPr/>
            </p:nvSpPr>
            <p:spPr bwMode="auto">
              <a:xfrm>
                <a:off x="5387975" y="3349625"/>
                <a:ext cx="230188" cy="228600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" name="Group 46"/>
              <p:cNvGrpSpPr>
                <a:grpSpLocks/>
              </p:cNvGrpSpPr>
              <p:nvPr/>
            </p:nvGrpSpPr>
            <p:grpSpPr bwMode="auto">
              <a:xfrm>
                <a:off x="6985002" y="3429004"/>
                <a:ext cx="1776413" cy="395288"/>
                <a:chOff x="4400" y="2160"/>
                <a:chExt cx="1119" cy="249"/>
              </a:xfrm>
            </p:grpSpPr>
            <p:sp>
              <p:nvSpPr>
                <p:cNvPr id="48" name="AutoShape 47"/>
                <p:cNvSpPr>
                  <a:spLocks noChangeArrowheads="1"/>
                </p:cNvSpPr>
                <p:nvPr/>
              </p:nvSpPr>
              <p:spPr bwMode="auto">
                <a:xfrm>
                  <a:off x="4400" y="2160"/>
                  <a:ext cx="1119" cy="249"/>
                </a:xfrm>
                <a:prstGeom prst="roundRect">
                  <a:avLst>
                    <a:gd name="adj" fmla="val 40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utoShape 49"/>
                <p:cNvSpPr>
                  <a:spLocks noChangeArrowheads="1"/>
                </p:cNvSpPr>
                <p:nvPr/>
              </p:nvSpPr>
              <p:spPr bwMode="auto">
                <a:xfrm>
                  <a:off x="4400" y="2160"/>
                  <a:ext cx="1119" cy="249"/>
                </a:xfrm>
                <a:prstGeom prst="roundRect">
                  <a:avLst>
                    <a:gd name="adj" fmla="val 40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100"/>
              <p:cNvGrpSpPr>
                <a:grpSpLocks/>
              </p:cNvGrpSpPr>
              <p:nvPr/>
            </p:nvGrpSpPr>
            <p:grpSpPr bwMode="auto">
              <a:xfrm>
                <a:off x="6935777" y="2327278"/>
                <a:ext cx="301624" cy="455613"/>
                <a:chOff x="4369" y="1466"/>
                <a:chExt cx="190" cy="287"/>
              </a:xfrm>
            </p:grpSpPr>
            <p:sp>
              <p:nvSpPr>
                <p:cNvPr id="46" name="AutoShape 101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6" name="AutoShape 122"/>
              <p:cNvCxnSpPr>
                <a:cxnSpLocks noChangeShapeType="1"/>
              </p:cNvCxnSpPr>
              <p:nvPr/>
            </p:nvCxnSpPr>
            <p:spPr bwMode="auto">
              <a:xfrm flipH="1">
                <a:off x="5910263" y="2033588"/>
                <a:ext cx="727075" cy="269875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23"/>
              <p:cNvCxnSpPr>
                <a:cxnSpLocks noChangeShapeType="1"/>
              </p:cNvCxnSpPr>
              <p:nvPr/>
            </p:nvCxnSpPr>
            <p:spPr bwMode="auto">
              <a:xfrm flipH="1" flipV="1">
                <a:off x="6862763" y="2033588"/>
                <a:ext cx="584200" cy="269875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124"/>
              <p:cNvCxnSpPr>
                <a:cxnSpLocks noChangeShapeType="1"/>
              </p:cNvCxnSpPr>
              <p:nvPr/>
            </p:nvCxnSpPr>
            <p:spPr bwMode="auto">
              <a:xfrm flipH="1" flipV="1">
                <a:off x="7673975" y="2544763"/>
                <a:ext cx="182563" cy="22225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125"/>
              <p:cNvCxnSpPr>
                <a:cxnSpLocks noChangeShapeType="1"/>
              </p:cNvCxnSpPr>
              <p:nvPr/>
            </p:nvCxnSpPr>
            <p:spPr bwMode="auto">
              <a:xfrm flipV="1">
                <a:off x="7267575" y="2544763"/>
                <a:ext cx="179388" cy="22225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126"/>
              <p:cNvCxnSpPr>
                <a:cxnSpLocks noChangeShapeType="1"/>
              </p:cNvCxnSpPr>
              <p:nvPr/>
            </p:nvCxnSpPr>
            <p:spPr bwMode="auto">
              <a:xfrm flipH="1" flipV="1">
                <a:off x="6497638" y="3055938"/>
                <a:ext cx="180975" cy="287337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127"/>
              <p:cNvCxnSpPr>
                <a:cxnSpLocks noChangeShapeType="1"/>
              </p:cNvCxnSpPr>
              <p:nvPr/>
            </p:nvCxnSpPr>
            <p:spPr bwMode="auto">
              <a:xfrm flipV="1">
                <a:off x="6092825" y="3055938"/>
                <a:ext cx="179388" cy="287337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AutoShape 128"/>
              <p:cNvCxnSpPr>
                <a:cxnSpLocks noChangeShapeType="1"/>
              </p:cNvCxnSpPr>
              <p:nvPr/>
            </p:nvCxnSpPr>
            <p:spPr bwMode="auto">
              <a:xfrm flipV="1">
                <a:off x="5322888" y="2544763"/>
                <a:ext cx="360362" cy="269875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AutoShape 129"/>
              <p:cNvCxnSpPr>
                <a:cxnSpLocks noChangeShapeType="1"/>
              </p:cNvCxnSpPr>
              <p:nvPr/>
            </p:nvCxnSpPr>
            <p:spPr bwMode="auto">
              <a:xfrm flipH="1" flipV="1">
                <a:off x="5910263" y="2544763"/>
                <a:ext cx="361950" cy="269875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0"/>
              <p:cNvCxnSpPr>
                <a:cxnSpLocks noChangeShapeType="1"/>
              </p:cNvCxnSpPr>
              <p:nvPr/>
            </p:nvCxnSpPr>
            <p:spPr bwMode="auto">
              <a:xfrm flipH="1" flipV="1">
                <a:off x="5322888" y="3055938"/>
                <a:ext cx="180975" cy="287337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31"/>
              <p:cNvCxnSpPr>
                <a:cxnSpLocks noChangeShapeType="1"/>
              </p:cNvCxnSpPr>
              <p:nvPr/>
            </p:nvCxnSpPr>
            <p:spPr bwMode="auto">
              <a:xfrm flipV="1">
                <a:off x="4916488" y="3055938"/>
                <a:ext cx="179387" cy="287337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381000" y="1676400"/>
              <a:ext cx="8458200" cy="4648200"/>
            </a:xfrm>
            <a:prstGeom prst="rect">
              <a:avLst/>
            </a:prstGeom>
            <a:solidFill>
              <a:srgbClr val="FFFFFF">
                <a:alpha val="6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75F55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876800" y="3352800"/>
              <a:ext cx="1676424" cy="2105830"/>
              <a:chOff x="7240576" y="4724405"/>
              <a:chExt cx="836624" cy="1050920"/>
            </a:xfrm>
          </p:grpSpPr>
          <p:grpSp>
            <p:nvGrpSpPr>
              <p:cNvPr id="12" name="Group 91"/>
              <p:cNvGrpSpPr>
                <a:grpSpLocks/>
              </p:cNvGrpSpPr>
              <p:nvPr/>
            </p:nvGrpSpPr>
            <p:grpSpPr bwMode="auto">
              <a:xfrm>
                <a:off x="7507300" y="4975233"/>
                <a:ext cx="317500" cy="306388"/>
                <a:chOff x="4729" y="3134"/>
                <a:chExt cx="200" cy="193"/>
              </a:xfrm>
            </p:grpSpPr>
            <p:sp>
              <p:nvSpPr>
                <p:cNvPr id="20" name="Oval 92"/>
                <p:cNvSpPr>
                  <a:spLocks noChangeArrowheads="1"/>
                </p:cNvSpPr>
                <p:nvPr/>
              </p:nvSpPr>
              <p:spPr bwMode="auto">
                <a:xfrm>
                  <a:off x="4729" y="3134"/>
                  <a:ext cx="200" cy="193"/>
                </a:xfrm>
                <a:prstGeom prst="ellipse">
                  <a:avLst/>
                </a:prstGeom>
                <a:solidFill>
                  <a:srgbClr val="ECD882"/>
                </a:solidFill>
                <a:ln w="3816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" name="Group 93"/>
                <p:cNvGrpSpPr>
                  <a:grpSpLocks/>
                </p:cNvGrpSpPr>
                <p:nvPr/>
              </p:nvGrpSpPr>
              <p:grpSpPr bwMode="auto">
                <a:xfrm>
                  <a:off x="4753" y="3147"/>
                  <a:ext cx="147" cy="170"/>
                  <a:chOff x="4753" y="3147"/>
                  <a:chExt cx="147" cy="170"/>
                </a:xfrm>
              </p:grpSpPr>
              <p:sp>
                <p:nvSpPr>
                  <p:cNvPr id="22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4759" y="3163"/>
                    <a:ext cx="141" cy="135"/>
                  </a:xfrm>
                  <a:prstGeom prst="roundRect">
                    <a:avLst>
                      <a:gd name="adj" fmla="val 74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3" y="3147"/>
                    <a:ext cx="140" cy="1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46800" anchor="ctr" anchorCtr="1">
                    <a:spAutoFit/>
                  </a:bodyPr>
                  <a:lstStyle>
                    <a:lvl1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algn="l" eaLnBrk="0" hangingPunct="0"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buClr>
                        <a:srgbClr val="BE2D00"/>
                      </a:buClr>
                      <a:buSzPct val="100000"/>
                      <a:buFont typeface="Times New Roman" charset="0"/>
                      <a:buNone/>
                    </a:pPr>
                    <a:r>
                      <a:rPr lang="en-GB" sz="3200" b="1" dirty="0">
                        <a:solidFill>
                          <a:srgbClr val="BE2D00"/>
                        </a:solidFill>
                      </a:rPr>
                      <a:t>1 </a:t>
                    </a:r>
                  </a:p>
                </p:txBody>
              </p:sp>
            </p:grpSp>
          </p:grpSp>
          <p:sp>
            <p:nvSpPr>
              <p:cNvPr id="13" name="AutoShape 96"/>
              <p:cNvSpPr>
                <a:spLocks noChangeArrowheads="1"/>
              </p:cNvSpPr>
              <p:nvPr/>
            </p:nvSpPr>
            <p:spPr bwMode="auto">
              <a:xfrm>
                <a:off x="7259638" y="5545138"/>
                <a:ext cx="230187" cy="230187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97"/>
              <p:cNvSpPr>
                <a:spLocks noChangeArrowheads="1"/>
              </p:cNvSpPr>
              <p:nvPr/>
            </p:nvSpPr>
            <p:spPr bwMode="auto">
              <a:xfrm>
                <a:off x="7845425" y="5545138"/>
                <a:ext cx="231775" cy="230187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7240576" y="4724405"/>
                <a:ext cx="301624" cy="455613"/>
                <a:chOff x="4561" y="2976"/>
                <a:chExt cx="190" cy="287"/>
              </a:xfrm>
            </p:grpSpPr>
            <p:sp>
              <p:nvSpPr>
                <p:cNvPr id="18" name="AutoShape 106"/>
                <p:cNvSpPr>
                  <a:spLocks noChangeArrowheads="1"/>
                </p:cNvSpPr>
                <p:nvPr/>
              </p:nvSpPr>
              <p:spPr bwMode="auto">
                <a:xfrm>
                  <a:off x="4561" y="297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utoShape 108"/>
                <p:cNvSpPr>
                  <a:spLocks noChangeArrowheads="1"/>
                </p:cNvSpPr>
                <p:nvPr/>
              </p:nvSpPr>
              <p:spPr bwMode="auto">
                <a:xfrm>
                  <a:off x="4561" y="297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6" name="AutoShape 120"/>
              <p:cNvCxnSpPr>
                <a:cxnSpLocks noChangeShapeType="1"/>
              </p:cNvCxnSpPr>
              <p:nvPr/>
            </p:nvCxnSpPr>
            <p:spPr bwMode="auto">
              <a:xfrm flipH="1" flipV="1">
                <a:off x="7780338" y="5260975"/>
                <a:ext cx="180975" cy="27463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21"/>
              <p:cNvCxnSpPr>
                <a:cxnSpLocks noChangeShapeType="1"/>
              </p:cNvCxnSpPr>
              <p:nvPr/>
            </p:nvCxnSpPr>
            <p:spPr bwMode="auto">
              <a:xfrm flipV="1">
                <a:off x="7375525" y="5260975"/>
                <a:ext cx="179388" cy="27463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70" name="TextBox 69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335655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608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Repair heap order by swapping the new item up the tree until all keys are properly sorted</a:t>
            </a:r>
          </a:p>
          <a:p>
            <a:r>
              <a:rPr lang="en-US" dirty="0"/>
              <a:t>The first swap fixes everything underneath the new location</a:t>
            </a:r>
          </a:p>
          <a:p>
            <a:r>
              <a:rPr lang="en-US" dirty="0"/>
              <a:t>Note that since all keys beneath the 6’s old location must have been greater or equal to 6, they must be greater than or equal to 1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1979712" y="3650597"/>
            <a:ext cx="6123137" cy="3195325"/>
            <a:chOff x="734862" y="1757363"/>
            <a:chExt cx="8028187" cy="4189464"/>
          </a:xfrm>
        </p:grpSpPr>
        <p:sp>
          <p:nvSpPr>
            <p:cNvPr id="129" name="Oval 20"/>
            <p:cNvSpPr>
              <a:spLocks noChangeArrowheads="1"/>
            </p:cNvSpPr>
            <p:nvPr/>
          </p:nvSpPr>
          <p:spPr bwMode="auto">
            <a:xfrm>
              <a:off x="5427364" y="3867275"/>
              <a:ext cx="643545" cy="611364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" name="Group 4"/>
            <p:cNvGrpSpPr>
              <a:grpSpLocks/>
            </p:cNvGrpSpPr>
            <p:nvPr/>
          </p:nvGrpSpPr>
          <p:grpSpPr bwMode="auto">
            <a:xfrm>
              <a:off x="4354785" y="1757363"/>
              <a:ext cx="643542" cy="649977"/>
              <a:chOff x="4149" y="1107"/>
              <a:chExt cx="200" cy="202"/>
            </a:xfrm>
          </p:grpSpPr>
          <p:sp>
            <p:nvSpPr>
              <p:cNvPr id="182" name="Oval 5"/>
              <p:cNvSpPr>
                <a:spLocks noChangeArrowheads="1"/>
              </p:cNvSpPr>
              <p:nvPr/>
            </p:nvSpPr>
            <p:spPr bwMode="auto">
              <a:xfrm>
                <a:off x="4149" y="1114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3" name="Group 6"/>
              <p:cNvGrpSpPr>
                <a:grpSpLocks/>
              </p:cNvGrpSpPr>
              <p:nvPr/>
            </p:nvGrpSpPr>
            <p:grpSpPr bwMode="auto">
              <a:xfrm>
                <a:off x="4179" y="1107"/>
                <a:ext cx="141" cy="202"/>
                <a:chOff x="4179" y="1107"/>
                <a:chExt cx="141" cy="202"/>
              </a:xfrm>
            </p:grpSpPr>
            <p:sp>
              <p:nvSpPr>
                <p:cNvPr id="184" name="AutoShape 7"/>
                <p:cNvSpPr>
                  <a:spLocks noChangeArrowheads="1"/>
                </p:cNvSpPr>
                <p:nvPr/>
              </p:nvSpPr>
              <p:spPr bwMode="auto">
                <a:xfrm>
                  <a:off x="4179" y="1141"/>
                  <a:ext cx="141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79" y="1107"/>
                  <a:ext cx="141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2</a:t>
                  </a:r>
                </a:p>
              </p:txBody>
            </p:sp>
          </p:grpSp>
        </p:grpSp>
        <p:grpSp>
          <p:nvGrpSpPr>
            <p:cNvPr id="131" name="Group 9"/>
            <p:cNvGrpSpPr>
              <a:grpSpLocks/>
            </p:cNvGrpSpPr>
            <p:nvPr/>
          </p:nvGrpSpPr>
          <p:grpSpPr bwMode="auto">
            <a:xfrm>
              <a:off x="5497098" y="2806354"/>
              <a:ext cx="1148725" cy="1689302"/>
              <a:chOff x="4504" y="1433"/>
              <a:chExt cx="357" cy="525"/>
            </a:xfrm>
          </p:grpSpPr>
          <p:sp>
            <p:nvSpPr>
              <p:cNvPr id="178" name="Oval 10"/>
              <p:cNvSpPr>
                <a:spLocks noChangeArrowheads="1"/>
              </p:cNvSpPr>
              <p:nvPr/>
            </p:nvSpPr>
            <p:spPr bwMode="auto">
              <a:xfrm>
                <a:off x="466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9" name="Group 11"/>
              <p:cNvGrpSpPr>
                <a:grpSpLocks/>
              </p:cNvGrpSpPr>
              <p:nvPr/>
            </p:nvGrpSpPr>
            <p:grpSpPr bwMode="auto">
              <a:xfrm>
                <a:off x="4504" y="1462"/>
                <a:ext cx="325" cy="496"/>
                <a:chOff x="4504" y="1462"/>
                <a:chExt cx="325" cy="496"/>
              </a:xfrm>
            </p:grpSpPr>
            <p:sp>
              <p:nvSpPr>
                <p:cNvPr id="180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504" y="1756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6</a:t>
                  </a:r>
                </a:p>
              </p:txBody>
            </p:sp>
          </p:grpSp>
        </p:grpSp>
        <p:grpSp>
          <p:nvGrpSpPr>
            <p:cNvPr id="132" name="Group 14"/>
            <p:cNvGrpSpPr>
              <a:grpSpLocks/>
            </p:cNvGrpSpPr>
            <p:nvPr/>
          </p:nvGrpSpPr>
          <p:grpSpPr bwMode="auto">
            <a:xfrm>
              <a:off x="2430595" y="2787030"/>
              <a:ext cx="643542" cy="649977"/>
              <a:chOff x="3551" y="1427"/>
              <a:chExt cx="200" cy="202"/>
            </a:xfrm>
          </p:grpSpPr>
          <p:sp>
            <p:nvSpPr>
              <p:cNvPr id="174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5" name="Group 16"/>
              <p:cNvGrpSpPr>
                <a:grpSpLocks/>
              </p:cNvGrpSpPr>
              <p:nvPr/>
            </p:nvGrpSpPr>
            <p:grpSpPr bwMode="auto">
              <a:xfrm>
                <a:off x="3580" y="1427"/>
                <a:ext cx="139" cy="202"/>
                <a:chOff x="3580" y="1427"/>
                <a:chExt cx="139" cy="202"/>
              </a:xfrm>
            </p:grpSpPr>
            <p:sp>
              <p:nvSpPr>
                <p:cNvPr id="176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5</a:t>
                  </a:r>
                </a:p>
              </p:txBody>
            </p:sp>
          </p:grpSp>
        </p:grpSp>
        <p:sp>
          <p:nvSpPr>
            <p:cNvPr id="133" name="Oval 20"/>
            <p:cNvSpPr>
              <a:spLocks noChangeArrowheads="1"/>
            </p:cNvSpPr>
            <p:nvPr/>
          </p:nvSpPr>
          <p:spPr bwMode="auto">
            <a:xfrm>
              <a:off x="3582596" y="3839220"/>
              <a:ext cx="643545" cy="611364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" name="Group 21"/>
            <p:cNvGrpSpPr>
              <a:grpSpLocks/>
            </p:cNvGrpSpPr>
            <p:nvPr/>
          </p:nvGrpSpPr>
          <p:grpSpPr bwMode="auto">
            <a:xfrm>
              <a:off x="3656604" y="3816696"/>
              <a:ext cx="505183" cy="649977"/>
              <a:chOff x="3932" y="1747"/>
              <a:chExt cx="157" cy="202"/>
            </a:xfrm>
          </p:grpSpPr>
          <p:sp>
            <p:nvSpPr>
              <p:cNvPr id="172" name="AutoShape 22"/>
              <p:cNvSpPr>
                <a:spLocks noChangeArrowheads="1"/>
              </p:cNvSpPr>
              <p:nvPr/>
            </p:nvSpPr>
            <p:spPr bwMode="auto">
              <a:xfrm>
                <a:off x="3949" y="1782"/>
                <a:ext cx="140" cy="134"/>
              </a:xfrm>
              <a:prstGeom prst="roundRect">
                <a:avLst>
                  <a:gd name="adj" fmla="val 74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Text Box 23"/>
              <p:cNvSpPr txBox="1">
                <a:spLocks noChangeArrowheads="1"/>
              </p:cNvSpPr>
              <p:nvPr/>
            </p:nvSpPr>
            <p:spPr bwMode="auto">
              <a:xfrm>
                <a:off x="3932" y="1747"/>
                <a:ext cx="13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46800" anchor="ctr" anchorCtr="1">
                <a:spAutoFit/>
              </a:bodyPr>
              <a:lstStyle>
                <a:lvl1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buClr>
                    <a:srgbClr val="40458C"/>
                  </a:buClr>
                  <a:buSzPct val="100000"/>
                  <a:buFont typeface="Times New Roman" charset="0"/>
                  <a:buNone/>
                </a:pPr>
                <a:r>
                  <a:rPr lang="en-GB" sz="1800" dirty="0"/>
                  <a:t>7</a:t>
                </a:r>
              </a:p>
            </p:txBody>
          </p:sp>
        </p:grpSp>
        <p:sp>
          <p:nvSpPr>
            <p:cNvPr id="135" name="AutoShape 24"/>
            <p:cNvSpPr>
              <a:spLocks noChangeArrowheads="1"/>
            </p:cNvSpPr>
            <p:nvPr/>
          </p:nvSpPr>
          <p:spPr bwMode="auto">
            <a:xfrm>
              <a:off x="3119185" y="4984723"/>
              <a:ext cx="466567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AutoShape 25"/>
            <p:cNvSpPr>
              <a:spLocks noChangeArrowheads="1"/>
            </p:cNvSpPr>
            <p:nvPr/>
          </p:nvSpPr>
          <p:spPr bwMode="auto">
            <a:xfrm>
              <a:off x="4303301" y="4984723"/>
              <a:ext cx="466567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AutoShape 27"/>
            <p:cNvSpPr>
              <a:spLocks noChangeArrowheads="1"/>
            </p:cNvSpPr>
            <p:nvPr/>
          </p:nvSpPr>
          <p:spPr bwMode="auto">
            <a:xfrm>
              <a:off x="6687622" y="3826348"/>
              <a:ext cx="466569" cy="466569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" name="Group 36"/>
            <p:cNvGrpSpPr>
              <a:grpSpLocks/>
            </p:cNvGrpSpPr>
            <p:nvPr/>
          </p:nvGrpSpPr>
          <p:grpSpPr bwMode="auto">
            <a:xfrm>
              <a:off x="1240043" y="3816696"/>
              <a:ext cx="643542" cy="649977"/>
              <a:chOff x="3181" y="1747"/>
              <a:chExt cx="200" cy="202"/>
            </a:xfrm>
          </p:grpSpPr>
          <p:sp>
            <p:nvSpPr>
              <p:cNvPr id="168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170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9</a:t>
                  </a:r>
                </a:p>
              </p:txBody>
            </p:sp>
          </p:grpSp>
        </p:grpSp>
        <p:sp>
          <p:nvSpPr>
            <p:cNvPr id="139" name="AutoShape 41"/>
            <p:cNvSpPr>
              <a:spLocks noChangeArrowheads="1"/>
            </p:cNvSpPr>
            <p:nvPr/>
          </p:nvSpPr>
          <p:spPr bwMode="auto">
            <a:xfrm>
              <a:off x="734862" y="4984723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42"/>
            <p:cNvSpPr>
              <a:spLocks noChangeArrowheads="1"/>
            </p:cNvSpPr>
            <p:nvPr/>
          </p:nvSpPr>
          <p:spPr bwMode="auto">
            <a:xfrm>
              <a:off x="1925414" y="4984723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1" name="Group 46"/>
            <p:cNvGrpSpPr>
              <a:grpSpLocks/>
            </p:cNvGrpSpPr>
            <p:nvPr/>
          </p:nvGrpSpPr>
          <p:grpSpPr bwMode="auto">
            <a:xfrm>
              <a:off x="5162433" y="5145617"/>
              <a:ext cx="3600616" cy="801210"/>
              <a:chOff x="4400" y="2160"/>
              <a:chExt cx="1119" cy="249"/>
            </a:xfrm>
          </p:grpSpPr>
          <p:sp>
            <p:nvSpPr>
              <p:cNvPr id="166" name="AutoShape 47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49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" name="Group 100"/>
            <p:cNvGrpSpPr>
              <a:grpSpLocks/>
            </p:cNvGrpSpPr>
            <p:nvPr/>
          </p:nvGrpSpPr>
          <p:grpSpPr bwMode="auto">
            <a:xfrm>
              <a:off x="5062658" y="2912525"/>
              <a:ext cx="611363" cy="923483"/>
              <a:chOff x="4369" y="1466"/>
              <a:chExt cx="190" cy="287"/>
            </a:xfrm>
          </p:grpSpPr>
          <p:sp>
            <p:nvSpPr>
              <p:cNvPr id="164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03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43" name="AutoShape 122"/>
            <p:cNvCxnSpPr>
              <a:cxnSpLocks noChangeShapeType="1"/>
            </p:cNvCxnSpPr>
            <p:nvPr/>
          </p:nvCxnSpPr>
          <p:spPr bwMode="auto">
            <a:xfrm flipH="1">
              <a:off x="2984041" y="2317244"/>
              <a:ext cx="1473710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3"/>
            <p:cNvCxnSpPr>
              <a:cxnSpLocks noChangeShapeType="1"/>
            </p:cNvCxnSpPr>
            <p:nvPr/>
          </p:nvCxnSpPr>
          <p:spPr bwMode="auto">
            <a:xfrm flipH="1" flipV="1">
              <a:off x="4914666" y="2317244"/>
              <a:ext cx="1184117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4"/>
            <p:cNvCxnSpPr>
              <a:cxnSpLocks noChangeShapeType="1"/>
            </p:cNvCxnSpPr>
            <p:nvPr/>
          </p:nvCxnSpPr>
          <p:spPr bwMode="auto">
            <a:xfrm flipH="1" flipV="1">
              <a:off x="6558914" y="3353346"/>
              <a:ext cx="370037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5"/>
            <p:cNvCxnSpPr>
              <a:cxnSpLocks noChangeShapeType="1"/>
            </p:cNvCxnSpPr>
            <p:nvPr/>
          </p:nvCxnSpPr>
          <p:spPr bwMode="auto">
            <a:xfrm flipV="1">
              <a:off x="5735181" y="3353346"/>
              <a:ext cx="363602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6"/>
            <p:cNvCxnSpPr>
              <a:cxnSpLocks noChangeShapeType="1"/>
            </p:cNvCxnSpPr>
            <p:nvPr/>
          </p:nvCxnSpPr>
          <p:spPr bwMode="auto">
            <a:xfrm flipH="1" flipV="1">
              <a:off x="4174593" y="4389448"/>
              <a:ext cx="366819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27"/>
            <p:cNvCxnSpPr>
              <a:cxnSpLocks noChangeShapeType="1"/>
            </p:cNvCxnSpPr>
            <p:nvPr/>
          </p:nvCxnSpPr>
          <p:spPr bwMode="auto">
            <a:xfrm flipV="1">
              <a:off x="3354076" y="4389448"/>
              <a:ext cx="363602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28"/>
            <p:cNvCxnSpPr>
              <a:cxnSpLocks noChangeShapeType="1"/>
            </p:cNvCxnSpPr>
            <p:nvPr/>
          </p:nvCxnSpPr>
          <p:spPr bwMode="auto">
            <a:xfrm flipV="1">
              <a:off x="1793489" y="3353346"/>
              <a:ext cx="730419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29"/>
            <p:cNvCxnSpPr>
              <a:cxnSpLocks noChangeShapeType="1"/>
            </p:cNvCxnSpPr>
            <p:nvPr/>
          </p:nvCxnSpPr>
          <p:spPr bwMode="auto">
            <a:xfrm flipH="1" flipV="1">
              <a:off x="2984041" y="3353346"/>
              <a:ext cx="733637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0"/>
            <p:cNvCxnSpPr>
              <a:cxnSpLocks noChangeShapeType="1"/>
            </p:cNvCxnSpPr>
            <p:nvPr/>
          </p:nvCxnSpPr>
          <p:spPr bwMode="auto">
            <a:xfrm flipH="1" flipV="1">
              <a:off x="1793489" y="4389448"/>
              <a:ext cx="366819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1"/>
            <p:cNvCxnSpPr>
              <a:cxnSpLocks noChangeShapeType="1"/>
            </p:cNvCxnSpPr>
            <p:nvPr/>
          </p:nvCxnSpPr>
          <p:spPr bwMode="auto">
            <a:xfrm flipV="1">
              <a:off x="969756" y="4389448"/>
              <a:ext cx="363600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53" name="Group 152"/>
            <p:cNvGrpSpPr/>
            <p:nvPr/>
          </p:nvGrpSpPr>
          <p:grpSpPr>
            <a:xfrm>
              <a:off x="4876800" y="3352800"/>
              <a:ext cx="1676424" cy="2105830"/>
              <a:chOff x="7240576" y="4724405"/>
              <a:chExt cx="836624" cy="1050920"/>
            </a:xfrm>
          </p:grpSpPr>
          <p:sp>
            <p:nvSpPr>
              <p:cNvPr id="156" name="AutoShape 94"/>
              <p:cNvSpPr>
                <a:spLocks noChangeArrowheads="1"/>
              </p:cNvSpPr>
              <p:nvPr/>
            </p:nvSpPr>
            <p:spPr bwMode="auto">
              <a:xfrm>
                <a:off x="7554942" y="5021274"/>
                <a:ext cx="223838" cy="214313"/>
              </a:xfrm>
              <a:prstGeom prst="roundRect">
                <a:avLst>
                  <a:gd name="adj" fmla="val 74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96"/>
              <p:cNvSpPr>
                <a:spLocks noChangeArrowheads="1"/>
              </p:cNvSpPr>
              <p:nvPr/>
            </p:nvSpPr>
            <p:spPr bwMode="auto">
              <a:xfrm>
                <a:off x="7259638" y="5545138"/>
                <a:ext cx="230187" cy="230187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97"/>
              <p:cNvSpPr>
                <a:spLocks noChangeArrowheads="1"/>
              </p:cNvSpPr>
              <p:nvPr/>
            </p:nvSpPr>
            <p:spPr bwMode="auto">
              <a:xfrm>
                <a:off x="7845425" y="5545138"/>
                <a:ext cx="231775" cy="230187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9" name="Group 105"/>
              <p:cNvGrpSpPr>
                <a:grpSpLocks/>
              </p:cNvGrpSpPr>
              <p:nvPr/>
            </p:nvGrpSpPr>
            <p:grpSpPr bwMode="auto">
              <a:xfrm>
                <a:off x="7240576" y="4724405"/>
                <a:ext cx="301624" cy="455613"/>
                <a:chOff x="4561" y="2976"/>
                <a:chExt cx="190" cy="287"/>
              </a:xfrm>
            </p:grpSpPr>
            <p:sp>
              <p:nvSpPr>
                <p:cNvPr id="162" name="AutoShape 106"/>
                <p:cNvSpPr>
                  <a:spLocks noChangeArrowheads="1"/>
                </p:cNvSpPr>
                <p:nvPr/>
              </p:nvSpPr>
              <p:spPr bwMode="auto">
                <a:xfrm>
                  <a:off x="4561" y="297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AutoShape 108"/>
                <p:cNvSpPr>
                  <a:spLocks noChangeArrowheads="1"/>
                </p:cNvSpPr>
                <p:nvPr/>
              </p:nvSpPr>
              <p:spPr bwMode="auto">
                <a:xfrm>
                  <a:off x="4561" y="297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60" name="AutoShape 120"/>
              <p:cNvCxnSpPr>
                <a:cxnSpLocks noChangeShapeType="1"/>
              </p:cNvCxnSpPr>
              <p:nvPr/>
            </p:nvCxnSpPr>
            <p:spPr bwMode="auto">
              <a:xfrm flipH="1" flipV="1">
                <a:off x="7780338" y="5260975"/>
                <a:ext cx="180975" cy="27463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121"/>
              <p:cNvCxnSpPr>
                <a:cxnSpLocks noChangeShapeType="1"/>
              </p:cNvCxnSpPr>
              <p:nvPr/>
            </p:nvCxnSpPr>
            <p:spPr bwMode="auto">
              <a:xfrm flipV="1">
                <a:off x="7375525" y="5260975"/>
                <a:ext cx="179388" cy="27463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4" name="Curved Right Arrow 153"/>
            <p:cNvSpPr/>
            <p:nvPr/>
          </p:nvSpPr>
          <p:spPr>
            <a:xfrm rot="1784647" flipV="1">
              <a:off x="5153898" y="2709710"/>
              <a:ext cx="541531" cy="1115649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Text Box 95"/>
            <p:cNvSpPr txBox="1">
              <a:spLocks noChangeArrowheads="1"/>
            </p:cNvSpPr>
            <p:nvPr/>
          </p:nvSpPr>
          <p:spPr bwMode="auto">
            <a:xfrm>
              <a:off x="6096000" y="2819400"/>
              <a:ext cx="445344" cy="54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800" anchor="ctr" anchorCtr="1">
              <a:spAutoFit/>
            </a:bodyPr>
            <a:lstStyle>
              <a:lvl1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BE2D00"/>
                </a:buClr>
                <a:buSzPct val="100000"/>
                <a:buFont typeface="Times New Roman" charset="0"/>
                <a:buNone/>
              </a:pPr>
              <a:r>
                <a:rPr lang="en-GB" sz="3200" b="1" dirty="0">
                  <a:solidFill>
                    <a:srgbClr val="BE2D00"/>
                  </a:solidFill>
                </a:rPr>
                <a:t>1 </a:t>
              </a:r>
            </a:p>
          </p:txBody>
        </p:sp>
      </p:grpSp>
      <p:sp>
        <p:nvSpPr>
          <p:cNvPr id="62" name="TextBox 61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3619283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Upheap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more swap, because the 1 is less than the 2 on top</a:t>
            </a:r>
          </a:p>
          <a:p>
            <a:r>
              <a:rPr lang="en-US" sz="2800" dirty="0"/>
              <a:t>Now both the completeness and the heap order properties are satisfied</a:t>
            </a:r>
          </a:p>
          <a:p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47664" y="3284984"/>
            <a:ext cx="6419329" cy="3331880"/>
            <a:chOff x="734862" y="1779887"/>
            <a:chExt cx="8028187" cy="4166940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6002280" y="2806354"/>
              <a:ext cx="643543" cy="614584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20"/>
            <p:cNvSpPr>
              <a:spLocks noChangeArrowheads="1"/>
            </p:cNvSpPr>
            <p:nvPr/>
          </p:nvSpPr>
          <p:spPr bwMode="auto">
            <a:xfrm>
              <a:off x="5427364" y="3867275"/>
              <a:ext cx="643545" cy="611364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4354785" y="1779887"/>
              <a:ext cx="643542" cy="614582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4451300" y="1866757"/>
              <a:ext cx="2101162" cy="1563804"/>
              <a:chOff x="4179" y="1141"/>
              <a:chExt cx="653" cy="486"/>
            </a:xfrm>
          </p:grpSpPr>
          <p:sp>
            <p:nvSpPr>
              <p:cNvPr id="60" name="AutoShape 7"/>
              <p:cNvSpPr>
                <a:spLocks noChangeArrowheads="1"/>
              </p:cNvSpPr>
              <p:nvPr/>
            </p:nvSpPr>
            <p:spPr bwMode="auto">
              <a:xfrm>
                <a:off x="4179" y="1141"/>
                <a:ext cx="141" cy="134"/>
              </a:xfrm>
              <a:prstGeom prst="roundRect">
                <a:avLst>
                  <a:gd name="adj" fmla="val 74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8"/>
              <p:cNvSpPr txBox="1">
                <a:spLocks noChangeArrowheads="1"/>
              </p:cNvSpPr>
              <p:nvPr/>
            </p:nvSpPr>
            <p:spPr bwMode="auto">
              <a:xfrm>
                <a:off x="4691" y="1425"/>
                <a:ext cx="14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46800" anchor="ctr" anchorCtr="1">
                <a:spAutoFit/>
              </a:bodyPr>
              <a:lstStyle>
                <a:lvl1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buClr>
                    <a:srgbClr val="40458C"/>
                  </a:buClr>
                  <a:buSzPct val="100000"/>
                  <a:buFont typeface="Times New Roman" charset="0"/>
                  <a:buNone/>
                </a:pPr>
                <a:r>
                  <a:rPr lang="en-GB" sz="1800" dirty="0"/>
                  <a:t>2</a:t>
                </a:r>
              </a:p>
            </p:txBody>
          </p:sp>
        </p:grp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430595" y="2787030"/>
              <a:ext cx="643542" cy="649977"/>
              <a:chOff x="3551" y="1427"/>
              <a:chExt cx="200" cy="202"/>
            </a:xfrm>
          </p:grpSpPr>
          <p:sp>
            <p:nvSpPr>
              <p:cNvPr id="56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" name="Group 16"/>
              <p:cNvGrpSpPr>
                <a:grpSpLocks/>
              </p:cNvGrpSpPr>
              <p:nvPr/>
            </p:nvGrpSpPr>
            <p:grpSpPr bwMode="auto">
              <a:xfrm>
                <a:off x="3580" y="1427"/>
                <a:ext cx="139" cy="202"/>
                <a:chOff x="3580" y="1427"/>
                <a:chExt cx="139" cy="202"/>
              </a:xfrm>
            </p:grpSpPr>
            <p:sp>
              <p:nvSpPr>
                <p:cNvPr id="58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5</a:t>
                  </a:r>
                </a:p>
              </p:txBody>
            </p:sp>
          </p:grpSp>
        </p:grpSp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3582596" y="3839220"/>
              <a:ext cx="643545" cy="611364"/>
            </a:xfrm>
            <a:prstGeom prst="ellipse">
              <a:avLst/>
            </a:prstGeom>
            <a:solidFill>
              <a:srgbClr val="ECD882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3656604" y="3816696"/>
              <a:ext cx="505183" cy="649977"/>
              <a:chOff x="3932" y="1747"/>
              <a:chExt cx="157" cy="202"/>
            </a:xfrm>
          </p:grpSpPr>
          <p:sp>
            <p:nvSpPr>
              <p:cNvPr id="54" name="AutoShape 22"/>
              <p:cNvSpPr>
                <a:spLocks noChangeArrowheads="1"/>
              </p:cNvSpPr>
              <p:nvPr/>
            </p:nvSpPr>
            <p:spPr bwMode="auto">
              <a:xfrm>
                <a:off x="3949" y="1782"/>
                <a:ext cx="140" cy="134"/>
              </a:xfrm>
              <a:prstGeom prst="roundRect">
                <a:avLst>
                  <a:gd name="adj" fmla="val 74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3"/>
              <p:cNvSpPr txBox="1">
                <a:spLocks noChangeArrowheads="1"/>
              </p:cNvSpPr>
              <p:nvPr/>
            </p:nvSpPr>
            <p:spPr bwMode="auto">
              <a:xfrm>
                <a:off x="3932" y="1747"/>
                <a:ext cx="13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46800" anchor="ctr" anchorCtr="1">
                <a:spAutoFit/>
              </a:bodyPr>
              <a:lstStyle>
                <a:lvl1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buClr>
                    <a:srgbClr val="40458C"/>
                  </a:buClr>
                  <a:buSzPct val="100000"/>
                  <a:buFont typeface="Times New Roman" charset="0"/>
                  <a:buNone/>
                </a:pPr>
                <a:r>
                  <a:rPr lang="en-GB" sz="1800" dirty="0"/>
                  <a:t>7</a:t>
                </a:r>
              </a:p>
            </p:txBody>
          </p:sp>
        </p:grp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3119185" y="4984723"/>
              <a:ext cx="466567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25"/>
            <p:cNvSpPr>
              <a:spLocks noChangeArrowheads="1"/>
            </p:cNvSpPr>
            <p:nvPr/>
          </p:nvSpPr>
          <p:spPr bwMode="auto">
            <a:xfrm>
              <a:off x="4303301" y="4984723"/>
              <a:ext cx="466567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27"/>
            <p:cNvSpPr>
              <a:spLocks noChangeArrowheads="1"/>
            </p:cNvSpPr>
            <p:nvPr/>
          </p:nvSpPr>
          <p:spPr bwMode="auto">
            <a:xfrm>
              <a:off x="6687622" y="3826348"/>
              <a:ext cx="466569" cy="466569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1240043" y="3816696"/>
              <a:ext cx="643542" cy="649977"/>
              <a:chOff x="3181" y="1747"/>
              <a:chExt cx="200" cy="202"/>
            </a:xfrm>
          </p:grpSpPr>
          <p:sp>
            <p:nvSpPr>
              <p:cNvPr id="50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52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9</a:t>
                  </a:r>
                </a:p>
              </p:txBody>
            </p:sp>
          </p:grpSp>
        </p:grpSp>
        <p:sp>
          <p:nvSpPr>
            <p:cNvPr id="18" name="AutoShape 41"/>
            <p:cNvSpPr>
              <a:spLocks noChangeArrowheads="1"/>
            </p:cNvSpPr>
            <p:nvPr/>
          </p:nvSpPr>
          <p:spPr bwMode="auto">
            <a:xfrm>
              <a:off x="734862" y="4984723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1925414" y="4984723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46"/>
            <p:cNvGrpSpPr>
              <a:grpSpLocks/>
            </p:cNvGrpSpPr>
            <p:nvPr/>
          </p:nvGrpSpPr>
          <p:grpSpPr bwMode="auto">
            <a:xfrm>
              <a:off x="5162433" y="5145617"/>
              <a:ext cx="3600616" cy="801210"/>
              <a:chOff x="4400" y="2160"/>
              <a:chExt cx="1119" cy="249"/>
            </a:xfrm>
          </p:grpSpPr>
          <p:sp>
            <p:nvSpPr>
              <p:cNvPr id="48" name="AutoShape 47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49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5062658" y="2912525"/>
              <a:ext cx="611363" cy="923483"/>
              <a:chOff x="4369" y="1466"/>
              <a:chExt cx="190" cy="287"/>
            </a:xfrm>
          </p:grpSpPr>
          <p:sp>
            <p:nvSpPr>
              <p:cNvPr id="46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103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" name="AutoShape 122"/>
            <p:cNvCxnSpPr>
              <a:cxnSpLocks noChangeShapeType="1"/>
            </p:cNvCxnSpPr>
            <p:nvPr/>
          </p:nvCxnSpPr>
          <p:spPr bwMode="auto">
            <a:xfrm flipH="1">
              <a:off x="2984041" y="2317244"/>
              <a:ext cx="1473710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23"/>
            <p:cNvCxnSpPr>
              <a:cxnSpLocks noChangeShapeType="1"/>
            </p:cNvCxnSpPr>
            <p:nvPr/>
          </p:nvCxnSpPr>
          <p:spPr bwMode="auto">
            <a:xfrm flipH="1" flipV="1">
              <a:off x="4914666" y="2317244"/>
              <a:ext cx="1184117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24"/>
            <p:cNvCxnSpPr>
              <a:cxnSpLocks noChangeShapeType="1"/>
            </p:cNvCxnSpPr>
            <p:nvPr/>
          </p:nvCxnSpPr>
          <p:spPr bwMode="auto">
            <a:xfrm flipH="1" flipV="1">
              <a:off x="6558914" y="3353346"/>
              <a:ext cx="370037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25"/>
            <p:cNvCxnSpPr>
              <a:cxnSpLocks noChangeShapeType="1"/>
            </p:cNvCxnSpPr>
            <p:nvPr/>
          </p:nvCxnSpPr>
          <p:spPr bwMode="auto">
            <a:xfrm flipV="1">
              <a:off x="5735181" y="3353346"/>
              <a:ext cx="363602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26"/>
            <p:cNvCxnSpPr>
              <a:cxnSpLocks noChangeShapeType="1"/>
            </p:cNvCxnSpPr>
            <p:nvPr/>
          </p:nvCxnSpPr>
          <p:spPr bwMode="auto">
            <a:xfrm flipH="1" flipV="1">
              <a:off x="4174593" y="4389448"/>
              <a:ext cx="366819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27"/>
            <p:cNvCxnSpPr>
              <a:cxnSpLocks noChangeShapeType="1"/>
            </p:cNvCxnSpPr>
            <p:nvPr/>
          </p:nvCxnSpPr>
          <p:spPr bwMode="auto">
            <a:xfrm flipV="1">
              <a:off x="3354076" y="4389448"/>
              <a:ext cx="363602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28"/>
            <p:cNvCxnSpPr>
              <a:cxnSpLocks noChangeShapeType="1"/>
            </p:cNvCxnSpPr>
            <p:nvPr/>
          </p:nvCxnSpPr>
          <p:spPr bwMode="auto">
            <a:xfrm flipV="1">
              <a:off x="1793489" y="3353346"/>
              <a:ext cx="730419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29"/>
            <p:cNvCxnSpPr>
              <a:cxnSpLocks noChangeShapeType="1"/>
            </p:cNvCxnSpPr>
            <p:nvPr/>
          </p:nvCxnSpPr>
          <p:spPr bwMode="auto">
            <a:xfrm flipH="1" flipV="1">
              <a:off x="2984041" y="3353346"/>
              <a:ext cx="733637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30"/>
            <p:cNvCxnSpPr>
              <a:cxnSpLocks noChangeShapeType="1"/>
            </p:cNvCxnSpPr>
            <p:nvPr/>
          </p:nvCxnSpPr>
          <p:spPr bwMode="auto">
            <a:xfrm flipH="1" flipV="1">
              <a:off x="1793489" y="4389448"/>
              <a:ext cx="366819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31"/>
            <p:cNvCxnSpPr>
              <a:cxnSpLocks noChangeShapeType="1"/>
            </p:cNvCxnSpPr>
            <p:nvPr/>
          </p:nvCxnSpPr>
          <p:spPr bwMode="auto">
            <a:xfrm flipV="1">
              <a:off x="969756" y="4389448"/>
              <a:ext cx="363600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4876800" y="3352800"/>
              <a:ext cx="1676424" cy="2105830"/>
              <a:chOff x="7240576" y="4724405"/>
              <a:chExt cx="836624" cy="1050920"/>
            </a:xfrm>
          </p:grpSpPr>
          <p:sp>
            <p:nvSpPr>
              <p:cNvPr id="38" name="AutoShape 94"/>
              <p:cNvSpPr>
                <a:spLocks noChangeArrowheads="1"/>
              </p:cNvSpPr>
              <p:nvPr/>
            </p:nvSpPr>
            <p:spPr bwMode="auto">
              <a:xfrm>
                <a:off x="7554942" y="5021274"/>
                <a:ext cx="223838" cy="214313"/>
              </a:xfrm>
              <a:prstGeom prst="roundRect">
                <a:avLst>
                  <a:gd name="adj" fmla="val 74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96"/>
              <p:cNvSpPr>
                <a:spLocks noChangeArrowheads="1"/>
              </p:cNvSpPr>
              <p:nvPr/>
            </p:nvSpPr>
            <p:spPr bwMode="auto">
              <a:xfrm>
                <a:off x="7259638" y="5545138"/>
                <a:ext cx="230187" cy="230187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97"/>
              <p:cNvSpPr>
                <a:spLocks noChangeArrowheads="1"/>
              </p:cNvSpPr>
              <p:nvPr/>
            </p:nvSpPr>
            <p:spPr bwMode="auto">
              <a:xfrm>
                <a:off x="7845425" y="5545138"/>
                <a:ext cx="231775" cy="230187"/>
              </a:xfrm>
              <a:prstGeom prst="roundRect">
                <a:avLst>
                  <a:gd name="adj" fmla="val 694"/>
                </a:avLst>
              </a:prstGeom>
              <a:solidFill>
                <a:srgbClr val="CFDBFD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" name="Group 105"/>
              <p:cNvGrpSpPr>
                <a:grpSpLocks/>
              </p:cNvGrpSpPr>
              <p:nvPr/>
            </p:nvGrpSpPr>
            <p:grpSpPr bwMode="auto">
              <a:xfrm>
                <a:off x="7240576" y="4724405"/>
                <a:ext cx="301624" cy="455613"/>
                <a:chOff x="4561" y="2976"/>
                <a:chExt cx="190" cy="287"/>
              </a:xfrm>
            </p:grpSpPr>
            <p:sp>
              <p:nvSpPr>
                <p:cNvPr id="44" name="AutoShape 106"/>
                <p:cNvSpPr>
                  <a:spLocks noChangeArrowheads="1"/>
                </p:cNvSpPr>
                <p:nvPr/>
              </p:nvSpPr>
              <p:spPr bwMode="auto">
                <a:xfrm>
                  <a:off x="4561" y="297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AutoShape 108"/>
                <p:cNvSpPr>
                  <a:spLocks noChangeArrowheads="1"/>
                </p:cNvSpPr>
                <p:nvPr/>
              </p:nvSpPr>
              <p:spPr bwMode="auto">
                <a:xfrm>
                  <a:off x="4561" y="297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2" name="AutoShape 120"/>
              <p:cNvCxnSpPr>
                <a:cxnSpLocks noChangeShapeType="1"/>
              </p:cNvCxnSpPr>
              <p:nvPr/>
            </p:nvCxnSpPr>
            <p:spPr bwMode="auto">
              <a:xfrm flipH="1" flipV="1">
                <a:off x="7780338" y="5260975"/>
                <a:ext cx="180975" cy="27463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AutoShape 121"/>
              <p:cNvCxnSpPr>
                <a:cxnSpLocks noChangeShapeType="1"/>
              </p:cNvCxnSpPr>
              <p:nvPr/>
            </p:nvCxnSpPr>
            <p:spPr bwMode="auto">
              <a:xfrm flipV="1">
                <a:off x="7375525" y="5260975"/>
                <a:ext cx="179388" cy="27463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3" name="Curved Right Arrow 32"/>
            <p:cNvSpPr/>
            <p:nvPr/>
          </p:nvSpPr>
          <p:spPr>
            <a:xfrm rot="17744589" flipH="1" flipV="1">
              <a:off x="5458272" y="1522862"/>
              <a:ext cx="528897" cy="1115649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4431456" y="1828800"/>
              <a:ext cx="445344" cy="54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800" anchor="ctr" anchorCtr="1">
              <a:spAutoFit/>
            </a:bodyPr>
            <a:lstStyle>
              <a:lvl1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BE2D00"/>
                </a:buClr>
                <a:buSzPct val="100000"/>
                <a:buFont typeface="Times New Roman" charset="0"/>
                <a:buNone/>
              </a:pPr>
              <a:r>
                <a:rPr lang="en-GB" sz="3200" b="1" dirty="0">
                  <a:solidFill>
                    <a:srgbClr val="BE2D00"/>
                  </a:solidFill>
                </a:rPr>
                <a:t>1 </a:t>
              </a:r>
            </a:p>
          </p:txBody>
        </p:sp>
        <p:grpSp>
          <p:nvGrpSpPr>
            <p:cNvPr id="35" name="Group 11"/>
            <p:cNvGrpSpPr>
              <a:grpSpLocks/>
            </p:cNvGrpSpPr>
            <p:nvPr/>
          </p:nvGrpSpPr>
          <p:grpSpPr bwMode="auto">
            <a:xfrm>
              <a:off x="5497098" y="2899668"/>
              <a:ext cx="1045758" cy="1595988"/>
              <a:chOff x="4504" y="1462"/>
              <a:chExt cx="325" cy="496"/>
            </a:xfrm>
          </p:grpSpPr>
          <p:sp>
            <p:nvSpPr>
              <p:cNvPr id="36" name="AutoShape 12"/>
              <p:cNvSpPr>
                <a:spLocks noChangeArrowheads="1"/>
              </p:cNvSpPr>
              <p:nvPr/>
            </p:nvSpPr>
            <p:spPr bwMode="auto">
              <a:xfrm>
                <a:off x="4690" y="1462"/>
                <a:ext cx="139" cy="134"/>
              </a:xfrm>
              <a:prstGeom prst="roundRect">
                <a:avLst>
                  <a:gd name="adj" fmla="val 74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4504" y="1756"/>
                <a:ext cx="13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46800" anchor="ctr" anchorCtr="1">
                <a:spAutoFit/>
              </a:bodyPr>
              <a:lstStyle>
                <a:lvl1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buClr>
                    <a:srgbClr val="40458C"/>
                  </a:buClr>
                  <a:buSzPct val="100000"/>
                  <a:buFont typeface="Times New Roman" charset="0"/>
                  <a:buNone/>
                </a:pPr>
                <a:r>
                  <a:rPr lang="en-GB" sz="1800" dirty="0"/>
                  <a:t>6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3823114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Upheap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the insertion of a new key k, the heap order property may be violated</a:t>
            </a:r>
          </a:p>
          <a:p>
            <a:r>
              <a:rPr lang="en-US" dirty="0"/>
              <a:t>The </a:t>
            </a:r>
            <a:r>
              <a:rPr lang="en-US" dirty="0" err="1"/>
              <a:t>upheap</a:t>
            </a:r>
            <a:r>
              <a:rPr lang="en-US" dirty="0"/>
              <a:t> algorithm restores the order by swapping k along an upward path from the insertion node</a:t>
            </a:r>
          </a:p>
          <a:p>
            <a:r>
              <a:rPr lang="en-US" dirty="0" err="1"/>
              <a:t>Upheap</a:t>
            </a:r>
            <a:r>
              <a:rPr lang="en-US" dirty="0"/>
              <a:t> terminates when the key k reaches the root or a node whose </a:t>
            </a:r>
            <a:r>
              <a:rPr lang="en-US" b="1" dirty="0"/>
              <a:t>parent has a key smaller than or equal to k </a:t>
            </a:r>
          </a:p>
          <a:p>
            <a:r>
              <a:rPr lang="en-US" dirty="0"/>
              <a:t>Since a heap has height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O(log n)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/>
              <a:t>upheap</a:t>
            </a:r>
            <a:r>
              <a:rPr lang="en-US" dirty="0"/>
              <a:t> runs in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O(log n) </a:t>
            </a:r>
            <a:r>
              <a:rPr lang="en-US" dirty="0"/>
              <a:t>time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1180661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Upheap</a:t>
            </a:r>
            <a:r>
              <a:rPr lang="en-US" dirty="0"/>
              <a:t> (4)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491880" y="3789040"/>
            <a:ext cx="5496008" cy="2514600"/>
            <a:chOff x="3499603" y="4103793"/>
            <a:chExt cx="5496008" cy="2514600"/>
          </a:xfrm>
        </p:grpSpPr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981173" y="4103793"/>
              <a:ext cx="444789" cy="442588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7938686" y="4812813"/>
              <a:ext cx="442587" cy="444789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660017" y="4812813"/>
              <a:ext cx="442588" cy="444789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474730" y="5499814"/>
              <a:ext cx="444789" cy="444789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37" name="Rectangle 34"/>
            <p:cNvSpPr>
              <a:spLocks noChangeAspect="1" noChangeArrowheads="1"/>
            </p:cNvSpPr>
            <p:nvPr/>
          </p:nvSpPr>
          <p:spPr bwMode="auto">
            <a:xfrm>
              <a:off x="5131229" y="6299114"/>
              <a:ext cx="319280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8" name="Rectangle 35"/>
            <p:cNvSpPr>
              <a:spLocks noChangeAspect="1" noChangeArrowheads="1"/>
            </p:cNvSpPr>
            <p:nvPr/>
          </p:nvSpPr>
          <p:spPr bwMode="auto">
            <a:xfrm>
              <a:off x="5943741" y="6299114"/>
              <a:ext cx="321481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9" name="Rectangle 36"/>
            <p:cNvSpPr>
              <a:spLocks noChangeAspect="1" noChangeArrowheads="1"/>
            </p:cNvSpPr>
            <p:nvPr/>
          </p:nvSpPr>
          <p:spPr bwMode="auto">
            <a:xfrm>
              <a:off x="8676331" y="5561468"/>
              <a:ext cx="319280" cy="32148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0" name="AutoShape 37"/>
            <p:cNvCxnSpPr>
              <a:cxnSpLocks noChangeShapeType="1"/>
              <a:stCxn id="33" idx="3"/>
              <a:endCxn id="35" idx="7"/>
            </p:cNvCxnSpPr>
            <p:nvPr/>
          </p:nvCxnSpPr>
          <p:spPr bwMode="auto">
            <a:xfrm flipH="1">
              <a:off x="5038748" y="4508947"/>
              <a:ext cx="1008482" cy="35671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38"/>
            <p:cNvCxnSpPr>
              <a:cxnSpLocks noChangeShapeType="1"/>
              <a:stCxn id="34" idx="1"/>
              <a:endCxn id="33" idx="5"/>
            </p:cNvCxnSpPr>
            <p:nvPr/>
          </p:nvCxnSpPr>
          <p:spPr bwMode="auto">
            <a:xfrm flipH="1" flipV="1">
              <a:off x="6359904" y="4508947"/>
              <a:ext cx="1642637" cy="343501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39"/>
            <p:cNvCxnSpPr>
              <a:cxnSpLocks noChangeShapeType="1"/>
              <a:stCxn id="39" idx="0"/>
              <a:endCxn id="34" idx="5"/>
            </p:cNvCxnSpPr>
            <p:nvPr/>
          </p:nvCxnSpPr>
          <p:spPr bwMode="auto">
            <a:xfrm flipH="1" flipV="1">
              <a:off x="8317418" y="5217968"/>
              <a:ext cx="519655" cy="33028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40"/>
            <p:cNvCxnSpPr>
              <a:cxnSpLocks noChangeShapeType="1"/>
              <a:stCxn id="53" idx="7"/>
              <a:endCxn id="34" idx="3"/>
            </p:cNvCxnSpPr>
            <p:nvPr/>
          </p:nvCxnSpPr>
          <p:spPr bwMode="auto">
            <a:xfrm flipV="1">
              <a:off x="7632618" y="5217968"/>
              <a:ext cx="369924" cy="321481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41"/>
            <p:cNvCxnSpPr>
              <a:cxnSpLocks noChangeShapeType="1"/>
              <a:stCxn id="38" idx="0"/>
              <a:endCxn id="36" idx="5"/>
            </p:cNvCxnSpPr>
            <p:nvPr/>
          </p:nvCxnSpPr>
          <p:spPr bwMode="auto">
            <a:xfrm flipH="1" flipV="1">
              <a:off x="5853461" y="5891757"/>
              <a:ext cx="251020" cy="39414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42"/>
            <p:cNvCxnSpPr>
              <a:cxnSpLocks noChangeShapeType="1"/>
              <a:stCxn id="37" idx="0"/>
              <a:endCxn id="36" idx="3"/>
            </p:cNvCxnSpPr>
            <p:nvPr/>
          </p:nvCxnSpPr>
          <p:spPr bwMode="auto">
            <a:xfrm flipV="1">
              <a:off x="5291971" y="5891757"/>
              <a:ext cx="248817" cy="39414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43"/>
            <p:cNvCxnSpPr>
              <a:cxnSpLocks noChangeShapeType="1"/>
              <a:stCxn id="48" idx="7"/>
              <a:endCxn id="35" idx="3"/>
            </p:cNvCxnSpPr>
            <p:nvPr/>
          </p:nvCxnSpPr>
          <p:spPr bwMode="auto">
            <a:xfrm flipV="1">
              <a:off x="4224036" y="5204756"/>
              <a:ext cx="499838" cy="3479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44"/>
            <p:cNvCxnSpPr>
              <a:cxnSpLocks noChangeShapeType="1"/>
              <a:stCxn id="36" idx="1"/>
              <a:endCxn id="35" idx="5"/>
            </p:cNvCxnSpPr>
            <p:nvPr/>
          </p:nvCxnSpPr>
          <p:spPr bwMode="auto">
            <a:xfrm flipH="1" flipV="1">
              <a:off x="5038748" y="5204756"/>
              <a:ext cx="502039" cy="3479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3845304" y="5499814"/>
              <a:ext cx="442588" cy="444789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49" name="Rectangle 46"/>
            <p:cNvSpPr>
              <a:spLocks noChangeAspect="1" noChangeArrowheads="1"/>
            </p:cNvSpPr>
            <p:nvPr/>
          </p:nvSpPr>
          <p:spPr bwMode="auto">
            <a:xfrm>
              <a:off x="3499603" y="6299114"/>
              <a:ext cx="319279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0" name="Rectangle 47"/>
            <p:cNvSpPr>
              <a:spLocks noChangeAspect="1" noChangeArrowheads="1"/>
            </p:cNvSpPr>
            <p:nvPr/>
          </p:nvSpPr>
          <p:spPr bwMode="auto">
            <a:xfrm>
              <a:off x="4314315" y="6299114"/>
              <a:ext cx="319279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51" name="AutoShape 48"/>
            <p:cNvCxnSpPr>
              <a:cxnSpLocks noChangeShapeType="1"/>
              <a:stCxn id="50" idx="0"/>
              <a:endCxn id="48" idx="5"/>
            </p:cNvCxnSpPr>
            <p:nvPr/>
          </p:nvCxnSpPr>
          <p:spPr bwMode="auto">
            <a:xfrm flipH="1" flipV="1">
              <a:off x="4224036" y="5891757"/>
              <a:ext cx="251020" cy="39414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49"/>
            <p:cNvCxnSpPr>
              <a:cxnSpLocks noChangeShapeType="1"/>
              <a:stCxn id="49" idx="0"/>
              <a:endCxn id="48" idx="3"/>
            </p:cNvCxnSpPr>
            <p:nvPr/>
          </p:nvCxnSpPr>
          <p:spPr bwMode="auto">
            <a:xfrm flipV="1">
              <a:off x="3660342" y="5891757"/>
              <a:ext cx="248818" cy="39414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7253886" y="5499814"/>
              <a:ext cx="444789" cy="444789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54" name="Rectangle 51"/>
            <p:cNvSpPr>
              <a:spLocks noChangeAspect="1" noChangeArrowheads="1"/>
            </p:cNvSpPr>
            <p:nvPr/>
          </p:nvSpPr>
          <p:spPr bwMode="auto">
            <a:xfrm>
              <a:off x="6910386" y="6299114"/>
              <a:ext cx="319280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5" name="Rectangle 52"/>
            <p:cNvSpPr>
              <a:spLocks noChangeAspect="1" noChangeArrowheads="1"/>
            </p:cNvSpPr>
            <p:nvPr/>
          </p:nvSpPr>
          <p:spPr bwMode="auto">
            <a:xfrm>
              <a:off x="7722898" y="6299114"/>
              <a:ext cx="321481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56" name="AutoShape 53"/>
            <p:cNvCxnSpPr>
              <a:cxnSpLocks noChangeShapeType="1"/>
              <a:stCxn id="55" idx="0"/>
              <a:endCxn id="53" idx="5"/>
            </p:cNvCxnSpPr>
            <p:nvPr/>
          </p:nvCxnSpPr>
          <p:spPr bwMode="auto">
            <a:xfrm flipH="1" flipV="1">
              <a:off x="7632618" y="5904969"/>
              <a:ext cx="251020" cy="38093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4"/>
            <p:cNvCxnSpPr>
              <a:cxnSpLocks noChangeShapeType="1"/>
              <a:stCxn id="54" idx="0"/>
              <a:endCxn id="53" idx="3"/>
            </p:cNvCxnSpPr>
            <p:nvPr/>
          </p:nvCxnSpPr>
          <p:spPr bwMode="auto">
            <a:xfrm flipV="1">
              <a:off x="7071127" y="5904969"/>
              <a:ext cx="248817" cy="38093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6"/>
            <p:cNvCxnSpPr>
              <a:cxnSpLocks noChangeShapeType="1"/>
              <a:stCxn id="34" idx="0"/>
              <a:endCxn id="33" idx="7"/>
            </p:cNvCxnSpPr>
            <p:nvPr/>
          </p:nvCxnSpPr>
          <p:spPr bwMode="auto">
            <a:xfrm rot="5400000" flipH="1">
              <a:off x="6937910" y="3563220"/>
              <a:ext cx="645164" cy="1801176"/>
            </a:xfrm>
            <a:prstGeom prst="curvedConnector3">
              <a:avLst>
                <a:gd name="adj1" fmla="val 125597"/>
              </a:avLst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57"/>
            <p:cNvCxnSpPr>
              <a:cxnSpLocks noChangeShapeType="1"/>
              <a:stCxn id="34" idx="2"/>
              <a:endCxn id="53" idx="1"/>
            </p:cNvCxnSpPr>
            <p:nvPr/>
          </p:nvCxnSpPr>
          <p:spPr bwMode="auto">
            <a:xfrm rot="10800000" flipV="1">
              <a:off x="7319944" y="5035209"/>
              <a:ext cx="592319" cy="504240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399858" y="1585589"/>
            <a:ext cx="5496008" cy="2514600"/>
            <a:chOff x="399858" y="1585589"/>
            <a:chExt cx="5496008" cy="25146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881428" y="1585589"/>
              <a:ext cx="444789" cy="442588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838942" y="2294609"/>
              <a:ext cx="442587" cy="444789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560273" y="2294609"/>
              <a:ext cx="442588" cy="444789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374985" y="2981610"/>
              <a:ext cx="444789" cy="444789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11" name="Rectangle 8"/>
            <p:cNvSpPr>
              <a:spLocks noChangeAspect="1" noChangeArrowheads="1"/>
            </p:cNvSpPr>
            <p:nvPr/>
          </p:nvSpPr>
          <p:spPr bwMode="auto">
            <a:xfrm>
              <a:off x="2031485" y="3780910"/>
              <a:ext cx="319280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Rectangle 9"/>
            <p:cNvSpPr>
              <a:spLocks noChangeAspect="1" noChangeArrowheads="1"/>
            </p:cNvSpPr>
            <p:nvPr/>
          </p:nvSpPr>
          <p:spPr bwMode="auto">
            <a:xfrm>
              <a:off x="2843996" y="3780910"/>
              <a:ext cx="321481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spect="1" noChangeArrowheads="1"/>
            </p:cNvSpPr>
            <p:nvPr/>
          </p:nvSpPr>
          <p:spPr bwMode="auto">
            <a:xfrm>
              <a:off x="5576586" y="3043264"/>
              <a:ext cx="319280" cy="32148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4" name="AutoShape 11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1939004" y="1975331"/>
              <a:ext cx="1008482" cy="37432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3260160" y="1977532"/>
              <a:ext cx="1642637" cy="35671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13" idx="0"/>
              <a:endCxn id="8" idx="5"/>
            </p:cNvCxnSpPr>
            <p:nvPr/>
          </p:nvCxnSpPr>
          <p:spPr bwMode="auto">
            <a:xfrm flipH="1" flipV="1">
              <a:off x="5217673" y="2699764"/>
              <a:ext cx="519655" cy="33028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27" idx="7"/>
              <a:endCxn id="8" idx="3"/>
            </p:cNvCxnSpPr>
            <p:nvPr/>
          </p:nvCxnSpPr>
          <p:spPr bwMode="auto">
            <a:xfrm flipV="1">
              <a:off x="4532873" y="2699764"/>
              <a:ext cx="369924" cy="321481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12" idx="0"/>
              <a:endCxn id="10" idx="5"/>
            </p:cNvCxnSpPr>
            <p:nvPr/>
          </p:nvCxnSpPr>
          <p:spPr bwMode="auto">
            <a:xfrm flipH="1" flipV="1">
              <a:off x="2753717" y="3373553"/>
              <a:ext cx="251020" cy="39414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2192226" y="3373553"/>
              <a:ext cx="248817" cy="39414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22" idx="7"/>
              <a:endCxn id="9" idx="3"/>
            </p:cNvCxnSpPr>
            <p:nvPr/>
          </p:nvCxnSpPr>
          <p:spPr bwMode="auto">
            <a:xfrm flipV="1">
              <a:off x="1124291" y="2686552"/>
              <a:ext cx="499838" cy="3479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1939004" y="2686552"/>
              <a:ext cx="502039" cy="3479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745560" y="2981610"/>
              <a:ext cx="442588" cy="444789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23" name="Rectangle 20"/>
            <p:cNvSpPr>
              <a:spLocks noChangeAspect="1" noChangeArrowheads="1"/>
            </p:cNvSpPr>
            <p:nvPr/>
          </p:nvSpPr>
          <p:spPr bwMode="auto">
            <a:xfrm>
              <a:off x="399858" y="3780910"/>
              <a:ext cx="319279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" name="Rectangle 21"/>
            <p:cNvSpPr>
              <a:spLocks noChangeAspect="1" noChangeArrowheads="1"/>
            </p:cNvSpPr>
            <p:nvPr/>
          </p:nvSpPr>
          <p:spPr bwMode="auto">
            <a:xfrm>
              <a:off x="1214571" y="3780910"/>
              <a:ext cx="319279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5" name="AutoShape 22"/>
            <p:cNvCxnSpPr>
              <a:cxnSpLocks noChangeShapeType="1"/>
              <a:stCxn id="24" idx="0"/>
              <a:endCxn id="22" idx="5"/>
            </p:cNvCxnSpPr>
            <p:nvPr/>
          </p:nvCxnSpPr>
          <p:spPr bwMode="auto">
            <a:xfrm flipH="1" flipV="1">
              <a:off x="1124291" y="3373553"/>
              <a:ext cx="251020" cy="39414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560598" y="3373553"/>
              <a:ext cx="248818" cy="39414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4154142" y="2981610"/>
              <a:ext cx="444789" cy="444789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28" name="Rectangle 25"/>
            <p:cNvSpPr>
              <a:spLocks noChangeAspect="1" noChangeArrowheads="1"/>
            </p:cNvSpPr>
            <p:nvPr/>
          </p:nvSpPr>
          <p:spPr bwMode="auto">
            <a:xfrm>
              <a:off x="3810641" y="3780910"/>
              <a:ext cx="319280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Rectangle 26"/>
            <p:cNvSpPr>
              <a:spLocks noChangeAspect="1" noChangeArrowheads="1"/>
            </p:cNvSpPr>
            <p:nvPr/>
          </p:nvSpPr>
          <p:spPr bwMode="auto">
            <a:xfrm>
              <a:off x="4623153" y="3780910"/>
              <a:ext cx="321481" cy="31927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30" name="AutoShape 27"/>
            <p:cNvCxnSpPr>
              <a:cxnSpLocks noChangeShapeType="1"/>
              <a:stCxn id="29" idx="0"/>
              <a:endCxn id="27" idx="5"/>
            </p:cNvCxnSpPr>
            <p:nvPr/>
          </p:nvCxnSpPr>
          <p:spPr bwMode="auto">
            <a:xfrm flipH="1" flipV="1">
              <a:off x="4532873" y="3386765"/>
              <a:ext cx="251020" cy="38093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8"/>
            <p:cNvCxnSpPr>
              <a:cxnSpLocks noChangeShapeType="1"/>
              <a:stCxn id="28" idx="0"/>
              <a:endCxn id="27" idx="3"/>
            </p:cNvCxnSpPr>
            <p:nvPr/>
          </p:nvCxnSpPr>
          <p:spPr bwMode="auto">
            <a:xfrm flipV="1">
              <a:off x="3971383" y="3386765"/>
              <a:ext cx="248817" cy="38093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58"/>
            <p:cNvCxnSpPr>
              <a:cxnSpLocks noChangeShapeType="1"/>
              <a:stCxn id="8" idx="2"/>
              <a:endCxn id="27" idx="0"/>
            </p:cNvCxnSpPr>
            <p:nvPr/>
          </p:nvCxnSpPr>
          <p:spPr bwMode="auto">
            <a:xfrm rot="10800000" flipV="1">
              <a:off x="4376537" y="2517005"/>
              <a:ext cx="435981" cy="438183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8" name="TextBox 57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3810859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element of the heap is always the root due to heap order</a:t>
            </a:r>
          </a:p>
          <a:p>
            <a:r>
              <a:rPr lang="en-US" dirty="0"/>
              <a:t>How do we remove the root of the heap without destroying the ordering?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" y="4335867"/>
            <a:ext cx="3465444" cy="1815359"/>
            <a:chOff x="4800600" y="1749429"/>
            <a:chExt cx="3960826" cy="207486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6586538" y="1749429"/>
              <a:ext cx="317500" cy="334963"/>
              <a:chOff x="4149" y="1102"/>
              <a:chExt cx="200" cy="211"/>
            </a:xfrm>
          </p:grpSpPr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4149" y="1114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3" name="Group 6"/>
              <p:cNvGrpSpPr>
                <a:grpSpLocks/>
              </p:cNvGrpSpPr>
              <p:nvPr/>
            </p:nvGrpSpPr>
            <p:grpSpPr bwMode="auto">
              <a:xfrm>
                <a:off x="4179" y="1102"/>
                <a:ext cx="141" cy="211"/>
                <a:chOff x="4179" y="1102"/>
                <a:chExt cx="141" cy="211"/>
              </a:xfrm>
            </p:grpSpPr>
            <p:sp>
              <p:nvSpPr>
                <p:cNvPr id="54" name="AutoShape 7"/>
                <p:cNvSpPr>
                  <a:spLocks noChangeArrowheads="1"/>
                </p:cNvSpPr>
                <p:nvPr/>
              </p:nvSpPr>
              <p:spPr bwMode="auto">
                <a:xfrm>
                  <a:off x="4179" y="1141"/>
                  <a:ext cx="141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79" y="1102"/>
                  <a:ext cx="141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6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7399338" y="2265363"/>
              <a:ext cx="317500" cy="320675"/>
              <a:chOff x="4661" y="1427"/>
              <a:chExt cx="200" cy="202"/>
            </a:xfrm>
          </p:grpSpPr>
          <p:sp>
            <p:nvSpPr>
              <p:cNvPr id="48" name="Oval 10"/>
              <p:cNvSpPr>
                <a:spLocks noChangeArrowheads="1"/>
              </p:cNvSpPr>
              <p:nvPr/>
            </p:nvSpPr>
            <p:spPr bwMode="auto">
              <a:xfrm>
                <a:off x="466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" name="Group 11"/>
              <p:cNvGrpSpPr>
                <a:grpSpLocks/>
              </p:cNvGrpSpPr>
              <p:nvPr/>
            </p:nvGrpSpPr>
            <p:grpSpPr bwMode="auto">
              <a:xfrm>
                <a:off x="4690" y="1427"/>
                <a:ext cx="139" cy="202"/>
                <a:chOff x="4690" y="1427"/>
                <a:chExt cx="139" cy="202"/>
              </a:xfrm>
            </p:grpSpPr>
            <p:sp>
              <p:nvSpPr>
                <p:cNvPr id="50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9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6</a:t>
                  </a:r>
                </a:p>
              </p:txBody>
            </p:sp>
          </p:grp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5637213" y="2265363"/>
              <a:ext cx="317500" cy="320675"/>
              <a:chOff x="3551" y="1427"/>
              <a:chExt cx="200" cy="202"/>
            </a:xfrm>
          </p:grpSpPr>
          <p:sp>
            <p:nvSpPr>
              <p:cNvPr id="44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16"/>
              <p:cNvGrpSpPr>
                <a:grpSpLocks/>
              </p:cNvGrpSpPr>
              <p:nvPr/>
            </p:nvGrpSpPr>
            <p:grpSpPr bwMode="auto">
              <a:xfrm>
                <a:off x="3580" y="1427"/>
                <a:ext cx="139" cy="202"/>
                <a:chOff x="3580" y="1427"/>
                <a:chExt cx="139" cy="202"/>
              </a:xfrm>
            </p:grpSpPr>
            <p:sp>
              <p:nvSpPr>
                <p:cNvPr id="46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5</a:t>
                  </a:r>
                </a:p>
              </p:txBody>
            </p:sp>
          </p:grp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6224588" y="2773363"/>
              <a:ext cx="317500" cy="320675"/>
              <a:chOff x="3921" y="1747"/>
              <a:chExt cx="200" cy="202"/>
            </a:xfrm>
          </p:grpSpPr>
          <p:sp>
            <p:nvSpPr>
              <p:cNvPr id="40" name="Oval 20"/>
              <p:cNvSpPr>
                <a:spLocks noChangeArrowheads="1"/>
              </p:cNvSpPr>
              <p:nvPr/>
            </p:nvSpPr>
            <p:spPr bwMode="auto">
              <a:xfrm>
                <a:off x="392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" name="Group 21"/>
              <p:cNvGrpSpPr>
                <a:grpSpLocks/>
              </p:cNvGrpSpPr>
              <p:nvPr/>
            </p:nvGrpSpPr>
            <p:grpSpPr bwMode="auto">
              <a:xfrm>
                <a:off x="3949" y="1747"/>
                <a:ext cx="140" cy="202"/>
                <a:chOff x="3949" y="1747"/>
                <a:chExt cx="140" cy="202"/>
              </a:xfrm>
            </p:grpSpPr>
            <p:sp>
              <p:nvSpPr>
                <p:cNvPr id="42" name="AutoShape 22"/>
                <p:cNvSpPr>
                  <a:spLocks noChangeArrowheads="1"/>
                </p:cNvSpPr>
                <p:nvPr/>
              </p:nvSpPr>
              <p:spPr bwMode="auto">
                <a:xfrm>
                  <a:off x="3949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50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7</a:t>
                  </a:r>
                </a:p>
              </p:txBody>
            </p:sp>
          </p:grpSp>
        </p:grp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5976938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561138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7148513" y="2778125"/>
              <a:ext cx="230187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7737475" y="2778125"/>
              <a:ext cx="230188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5049838" y="2773363"/>
              <a:ext cx="317500" cy="320675"/>
              <a:chOff x="3181" y="1747"/>
              <a:chExt cx="200" cy="202"/>
            </a:xfrm>
          </p:grpSpPr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38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9</a:t>
                  </a:r>
                </a:p>
              </p:txBody>
            </p:sp>
          </p:grpSp>
        </p:grpSp>
        <p:sp>
          <p:nvSpPr>
            <p:cNvPr id="16" name="AutoShape 41"/>
            <p:cNvSpPr>
              <a:spLocks noChangeArrowheads="1"/>
            </p:cNvSpPr>
            <p:nvPr/>
          </p:nvSpPr>
          <p:spPr bwMode="auto">
            <a:xfrm>
              <a:off x="4800600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42"/>
            <p:cNvSpPr>
              <a:spLocks noChangeArrowheads="1"/>
            </p:cNvSpPr>
            <p:nvPr/>
          </p:nvSpPr>
          <p:spPr bwMode="auto">
            <a:xfrm>
              <a:off x="5387975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46"/>
            <p:cNvGrpSpPr>
              <a:grpSpLocks/>
            </p:cNvGrpSpPr>
            <p:nvPr/>
          </p:nvGrpSpPr>
          <p:grpSpPr bwMode="auto">
            <a:xfrm>
              <a:off x="6985011" y="3429005"/>
              <a:ext cx="1776415" cy="395288"/>
              <a:chOff x="4400" y="2160"/>
              <a:chExt cx="1119" cy="249"/>
            </a:xfrm>
          </p:grpSpPr>
          <p:sp>
            <p:nvSpPr>
              <p:cNvPr id="34" name="AutoShape 47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>
              <a:off x="6935777" y="2327278"/>
              <a:ext cx="301624" cy="455613"/>
              <a:chOff x="4369" y="1466"/>
              <a:chExt cx="190" cy="287"/>
            </a:xfrm>
          </p:grpSpPr>
          <p:sp>
            <p:nvSpPr>
              <p:cNvPr id="30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102"/>
              <p:cNvGrpSpPr>
                <a:grpSpLocks/>
              </p:cNvGrpSpPr>
              <p:nvPr/>
            </p:nvGrpSpPr>
            <p:grpSpPr bwMode="auto">
              <a:xfrm>
                <a:off x="4369" y="1466"/>
                <a:ext cx="190" cy="287"/>
                <a:chOff x="4369" y="1466"/>
                <a:chExt cx="190" cy="287"/>
              </a:xfrm>
            </p:grpSpPr>
            <p:sp>
              <p:nvSpPr>
                <p:cNvPr id="32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utoShape 104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56" cy="115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Clr>
                      <a:srgbClr val="40458C"/>
                    </a:buClr>
                    <a:buSzPct val="100000"/>
                    <a:buFont typeface="Times New Roman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b="1" i="1" dirty="0">
                    <a:solidFill>
                      <a:srgbClr val="40458C"/>
                    </a:solidFill>
                    <a:latin typeface="Times New Roman" charset="0"/>
                  </a:endParaRPr>
                </a:p>
              </p:txBody>
            </p:sp>
          </p:grpSp>
        </p:grpSp>
        <p:cxnSp>
          <p:nvCxnSpPr>
            <p:cNvPr id="20" name="AutoShape 122"/>
            <p:cNvCxnSpPr>
              <a:cxnSpLocks noChangeShapeType="1"/>
            </p:cNvCxnSpPr>
            <p:nvPr/>
          </p:nvCxnSpPr>
          <p:spPr bwMode="auto">
            <a:xfrm flipH="1">
              <a:off x="5910263" y="2033588"/>
              <a:ext cx="727075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23"/>
            <p:cNvCxnSpPr>
              <a:cxnSpLocks noChangeShapeType="1"/>
            </p:cNvCxnSpPr>
            <p:nvPr/>
          </p:nvCxnSpPr>
          <p:spPr bwMode="auto">
            <a:xfrm flipH="1" flipV="1">
              <a:off x="6862763" y="2033588"/>
              <a:ext cx="58420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24"/>
            <p:cNvCxnSpPr>
              <a:cxnSpLocks noChangeShapeType="1"/>
            </p:cNvCxnSpPr>
            <p:nvPr/>
          </p:nvCxnSpPr>
          <p:spPr bwMode="auto">
            <a:xfrm flipH="1" flipV="1">
              <a:off x="7673975" y="2544763"/>
              <a:ext cx="182563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25"/>
            <p:cNvCxnSpPr>
              <a:cxnSpLocks noChangeShapeType="1"/>
            </p:cNvCxnSpPr>
            <p:nvPr/>
          </p:nvCxnSpPr>
          <p:spPr bwMode="auto">
            <a:xfrm flipV="1">
              <a:off x="7267575" y="2544763"/>
              <a:ext cx="179388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26"/>
            <p:cNvCxnSpPr>
              <a:cxnSpLocks noChangeShapeType="1"/>
            </p:cNvCxnSpPr>
            <p:nvPr/>
          </p:nvCxnSpPr>
          <p:spPr bwMode="auto">
            <a:xfrm flipH="1" flipV="1">
              <a:off x="6497638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27"/>
            <p:cNvCxnSpPr>
              <a:cxnSpLocks noChangeShapeType="1"/>
            </p:cNvCxnSpPr>
            <p:nvPr/>
          </p:nvCxnSpPr>
          <p:spPr bwMode="auto">
            <a:xfrm flipV="1">
              <a:off x="6092825" y="3055938"/>
              <a:ext cx="179388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28"/>
            <p:cNvCxnSpPr>
              <a:cxnSpLocks noChangeShapeType="1"/>
            </p:cNvCxnSpPr>
            <p:nvPr/>
          </p:nvCxnSpPr>
          <p:spPr bwMode="auto">
            <a:xfrm flipV="1">
              <a:off x="5322888" y="2544763"/>
              <a:ext cx="360362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29"/>
            <p:cNvCxnSpPr>
              <a:cxnSpLocks noChangeShapeType="1"/>
            </p:cNvCxnSpPr>
            <p:nvPr/>
          </p:nvCxnSpPr>
          <p:spPr bwMode="auto">
            <a:xfrm flipH="1" flipV="1">
              <a:off x="5910263" y="2544763"/>
              <a:ext cx="36195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30"/>
            <p:cNvCxnSpPr>
              <a:cxnSpLocks noChangeShapeType="1"/>
            </p:cNvCxnSpPr>
            <p:nvPr/>
          </p:nvCxnSpPr>
          <p:spPr bwMode="auto">
            <a:xfrm flipH="1" flipV="1">
              <a:off x="5322888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31"/>
            <p:cNvCxnSpPr>
              <a:cxnSpLocks noChangeShapeType="1"/>
            </p:cNvCxnSpPr>
            <p:nvPr/>
          </p:nvCxnSpPr>
          <p:spPr bwMode="auto">
            <a:xfrm flipV="1">
              <a:off x="4916488" y="3055938"/>
              <a:ext cx="179387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55"/>
          <p:cNvGrpSpPr/>
          <p:nvPr/>
        </p:nvGrpSpPr>
        <p:grpSpPr>
          <a:xfrm>
            <a:off x="5490869" y="4295491"/>
            <a:ext cx="3653131" cy="1896110"/>
            <a:chOff x="4800600" y="1768478"/>
            <a:chExt cx="3960826" cy="2055815"/>
          </a:xfrm>
        </p:grpSpPr>
        <p:grpSp>
          <p:nvGrpSpPr>
            <p:cNvPr id="57" name="Group 4"/>
            <p:cNvGrpSpPr>
              <a:grpSpLocks/>
            </p:cNvGrpSpPr>
            <p:nvPr/>
          </p:nvGrpSpPr>
          <p:grpSpPr bwMode="auto">
            <a:xfrm>
              <a:off x="6586538" y="1768478"/>
              <a:ext cx="317500" cy="303213"/>
              <a:chOff x="4149" y="1114"/>
              <a:chExt cx="200" cy="191"/>
            </a:xfrm>
          </p:grpSpPr>
          <p:sp>
            <p:nvSpPr>
              <p:cNvPr id="102" name="Oval 5"/>
              <p:cNvSpPr>
                <a:spLocks noChangeArrowheads="1"/>
              </p:cNvSpPr>
              <p:nvPr/>
            </p:nvSpPr>
            <p:spPr bwMode="auto">
              <a:xfrm>
                <a:off x="4149" y="1114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" name="Group 6"/>
              <p:cNvGrpSpPr>
                <a:grpSpLocks/>
              </p:cNvGrpSpPr>
              <p:nvPr/>
            </p:nvGrpSpPr>
            <p:grpSpPr bwMode="auto">
              <a:xfrm>
                <a:off x="4179" y="1133"/>
                <a:ext cx="141" cy="149"/>
                <a:chOff x="4179" y="1133"/>
                <a:chExt cx="141" cy="149"/>
              </a:xfrm>
            </p:grpSpPr>
            <p:sp>
              <p:nvSpPr>
                <p:cNvPr id="104" name="AutoShape 7"/>
                <p:cNvSpPr>
                  <a:spLocks noChangeArrowheads="1"/>
                </p:cNvSpPr>
                <p:nvPr/>
              </p:nvSpPr>
              <p:spPr bwMode="auto">
                <a:xfrm>
                  <a:off x="4179" y="1141"/>
                  <a:ext cx="141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79" y="1133"/>
                  <a:ext cx="141" cy="1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endParaRPr lang="en-GB" sz="2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58" name="Group 9"/>
            <p:cNvGrpSpPr>
              <a:grpSpLocks/>
            </p:cNvGrpSpPr>
            <p:nvPr/>
          </p:nvGrpSpPr>
          <p:grpSpPr bwMode="auto">
            <a:xfrm>
              <a:off x="7399338" y="2265363"/>
              <a:ext cx="317500" cy="320675"/>
              <a:chOff x="4661" y="1427"/>
              <a:chExt cx="200" cy="202"/>
            </a:xfrm>
          </p:grpSpPr>
          <p:sp>
            <p:nvSpPr>
              <p:cNvPr id="98" name="Oval 10"/>
              <p:cNvSpPr>
                <a:spLocks noChangeArrowheads="1"/>
              </p:cNvSpPr>
              <p:nvPr/>
            </p:nvSpPr>
            <p:spPr bwMode="auto">
              <a:xfrm>
                <a:off x="466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9" name="Group 11"/>
              <p:cNvGrpSpPr>
                <a:grpSpLocks/>
              </p:cNvGrpSpPr>
              <p:nvPr/>
            </p:nvGrpSpPr>
            <p:grpSpPr bwMode="auto">
              <a:xfrm>
                <a:off x="4690" y="1427"/>
                <a:ext cx="139" cy="202"/>
                <a:chOff x="4690" y="1427"/>
                <a:chExt cx="139" cy="202"/>
              </a:xfrm>
            </p:grpSpPr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9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6</a:t>
                  </a:r>
                </a:p>
              </p:txBody>
            </p:sp>
          </p:grpSp>
        </p:grpSp>
        <p:grpSp>
          <p:nvGrpSpPr>
            <p:cNvPr id="59" name="Group 14"/>
            <p:cNvGrpSpPr>
              <a:grpSpLocks/>
            </p:cNvGrpSpPr>
            <p:nvPr/>
          </p:nvGrpSpPr>
          <p:grpSpPr bwMode="auto">
            <a:xfrm>
              <a:off x="5637213" y="2265363"/>
              <a:ext cx="317500" cy="320675"/>
              <a:chOff x="3551" y="1427"/>
              <a:chExt cx="200" cy="202"/>
            </a:xfrm>
          </p:grpSpPr>
          <p:sp>
            <p:nvSpPr>
              <p:cNvPr id="94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5" name="Group 16"/>
              <p:cNvGrpSpPr>
                <a:grpSpLocks/>
              </p:cNvGrpSpPr>
              <p:nvPr/>
            </p:nvGrpSpPr>
            <p:grpSpPr bwMode="auto">
              <a:xfrm>
                <a:off x="3580" y="1427"/>
                <a:ext cx="139" cy="202"/>
                <a:chOff x="3580" y="1427"/>
                <a:chExt cx="139" cy="202"/>
              </a:xfrm>
            </p:grpSpPr>
            <p:sp>
              <p:nvSpPr>
                <p:cNvPr id="96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5</a:t>
                  </a:r>
                </a:p>
              </p:txBody>
            </p:sp>
          </p:grpSp>
        </p:grpSp>
        <p:grpSp>
          <p:nvGrpSpPr>
            <p:cNvPr id="60" name="Group 19"/>
            <p:cNvGrpSpPr>
              <a:grpSpLocks/>
            </p:cNvGrpSpPr>
            <p:nvPr/>
          </p:nvGrpSpPr>
          <p:grpSpPr bwMode="auto">
            <a:xfrm>
              <a:off x="6224588" y="2784475"/>
              <a:ext cx="317500" cy="301625"/>
              <a:chOff x="3921" y="1754"/>
              <a:chExt cx="200" cy="190"/>
            </a:xfrm>
          </p:grpSpPr>
          <p:sp>
            <p:nvSpPr>
              <p:cNvPr id="90" name="Oval 20"/>
              <p:cNvSpPr>
                <a:spLocks noChangeArrowheads="1"/>
              </p:cNvSpPr>
              <p:nvPr/>
            </p:nvSpPr>
            <p:spPr bwMode="auto">
              <a:xfrm>
                <a:off x="392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1" name="Group 21"/>
              <p:cNvGrpSpPr>
                <a:grpSpLocks/>
              </p:cNvGrpSpPr>
              <p:nvPr/>
            </p:nvGrpSpPr>
            <p:grpSpPr bwMode="auto">
              <a:xfrm>
                <a:off x="3949" y="1782"/>
                <a:ext cx="140" cy="134"/>
                <a:chOff x="3949" y="1782"/>
                <a:chExt cx="140" cy="134"/>
              </a:xfrm>
            </p:grpSpPr>
            <p:sp>
              <p:nvSpPr>
                <p:cNvPr id="92" name="AutoShape 22"/>
                <p:cNvSpPr>
                  <a:spLocks noChangeArrowheads="1"/>
                </p:cNvSpPr>
                <p:nvPr/>
              </p:nvSpPr>
              <p:spPr bwMode="auto">
                <a:xfrm>
                  <a:off x="3949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50" y="1792"/>
                  <a:ext cx="139" cy="1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7</a:t>
                  </a:r>
                </a:p>
              </p:txBody>
            </p:sp>
          </p:grpSp>
        </p:grp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5976938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5"/>
            <p:cNvSpPr>
              <a:spLocks noChangeArrowheads="1"/>
            </p:cNvSpPr>
            <p:nvPr/>
          </p:nvSpPr>
          <p:spPr bwMode="auto">
            <a:xfrm>
              <a:off x="6561138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26"/>
            <p:cNvSpPr>
              <a:spLocks noChangeArrowheads="1"/>
            </p:cNvSpPr>
            <p:nvPr/>
          </p:nvSpPr>
          <p:spPr bwMode="auto">
            <a:xfrm>
              <a:off x="7148513" y="2778125"/>
              <a:ext cx="230187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27"/>
            <p:cNvSpPr>
              <a:spLocks noChangeArrowheads="1"/>
            </p:cNvSpPr>
            <p:nvPr/>
          </p:nvSpPr>
          <p:spPr bwMode="auto">
            <a:xfrm>
              <a:off x="7737475" y="2778125"/>
              <a:ext cx="230188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36"/>
            <p:cNvGrpSpPr>
              <a:grpSpLocks/>
            </p:cNvGrpSpPr>
            <p:nvPr/>
          </p:nvGrpSpPr>
          <p:grpSpPr bwMode="auto">
            <a:xfrm>
              <a:off x="5049838" y="2773363"/>
              <a:ext cx="317500" cy="320675"/>
              <a:chOff x="3181" y="1747"/>
              <a:chExt cx="200" cy="202"/>
            </a:xfrm>
          </p:grpSpPr>
          <p:sp>
            <p:nvSpPr>
              <p:cNvPr id="86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7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88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9</a:t>
                  </a:r>
                </a:p>
              </p:txBody>
            </p:sp>
          </p:grpSp>
        </p:grpSp>
        <p:sp>
          <p:nvSpPr>
            <p:cNvPr id="66" name="AutoShape 41"/>
            <p:cNvSpPr>
              <a:spLocks noChangeArrowheads="1"/>
            </p:cNvSpPr>
            <p:nvPr/>
          </p:nvSpPr>
          <p:spPr bwMode="auto">
            <a:xfrm>
              <a:off x="4800600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42"/>
            <p:cNvSpPr>
              <a:spLocks noChangeArrowheads="1"/>
            </p:cNvSpPr>
            <p:nvPr/>
          </p:nvSpPr>
          <p:spPr bwMode="auto">
            <a:xfrm>
              <a:off x="5387975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46"/>
            <p:cNvGrpSpPr>
              <a:grpSpLocks/>
            </p:cNvGrpSpPr>
            <p:nvPr/>
          </p:nvGrpSpPr>
          <p:grpSpPr bwMode="auto">
            <a:xfrm>
              <a:off x="6985011" y="3429005"/>
              <a:ext cx="1776415" cy="395288"/>
              <a:chOff x="4400" y="2160"/>
              <a:chExt cx="1119" cy="249"/>
            </a:xfrm>
          </p:grpSpPr>
          <p:sp>
            <p:nvSpPr>
              <p:cNvPr id="84" name="AutoShape 47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9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100"/>
            <p:cNvGrpSpPr>
              <a:grpSpLocks/>
            </p:cNvGrpSpPr>
            <p:nvPr/>
          </p:nvGrpSpPr>
          <p:grpSpPr bwMode="auto">
            <a:xfrm>
              <a:off x="6935777" y="2327278"/>
              <a:ext cx="301624" cy="455613"/>
              <a:chOff x="4369" y="1466"/>
              <a:chExt cx="190" cy="287"/>
            </a:xfrm>
          </p:grpSpPr>
          <p:sp>
            <p:nvSpPr>
              <p:cNvPr id="80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1" name="Group 102"/>
              <p:cNvGrpSpPr>
                <a:grpSpLocks/>
              </p:cNvGrpSpPr>
              <p:nvPr/>
            </p:nvGrpSpPr>
            <p:grpSpPr bwMode="auto">
              <a:xfrm>
                <a:off x="4369" y="1466"/>
                <a:ext cx="190" cy="287"/>
                <a:chOff x="4369" y="1466"/>
                <a:chExt cx="190" cy="287"/>
              </a:xfrm>
            </p:grpSpPr>
            <p:sp>
              <p:nvSpPr>
                <p:cNvPr id="82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AutoShape 104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56" cy="115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Clr>
                      <a:srgbClr val="40458C"/>
                    </a:buClr>
                    <a:buSzPct val="100000"/>
                    <a:buFont typeface="Times New Roman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b="1" i="1" dirty="0">
                    <a:solidFill>
                      <a:srgbClr val="40458C"/>
                    </a:solidFill>
                    <a:latin typeface="Times New Roman" charset="0"/>
                  </a:endParaRPr>
                </a:p>
              </p:txBody>
            </p:sp>
          </p:grpSp>
        </p:grpSp>
        <p:cxnSp>
          <p:nvCxnSpPr>
            <p:cNvPr id="70" name="AutoShape 122"/>
            <p:cNvCxnSpPr>
              <a:cxnSpLocks noChangeShapeType="1"/>
            </p:cNvCxnSpPr>
            <p:nvPr/>
          </p:nvCxnSpPr>
          <p:spPr bwMode="auto">
            <a:xfrm flipH="1">
              <a:off x="5910263" y="2033588"/>
              <a:ext cx="727075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23"/>
            <p:cNvCxnSpPr>
              <a:cxnSpLocks noChangeShapeType="1"/>
            </p:cNvCxnSpPr>
            <p:nvPr/>
          </p:nvCxnSpPr>
          <p:spPr bwMode="auto">
            <a:xfrm flipH="1" flipV="1">
              <a:off x="6862763" y="2033588"/>
              <a:ext cx="58420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24"/>
            <p:cNvCxnSpPr>
              <a:cxnSpLocks noChangeShapeType="1"/>
            </p:cNvCxnSpPr>
            <p:nvPr/>
          </p:nvCxnSpPr>
          <p:spPr bwMode="auto">
            <a:xfrm flipH="1" flipV="1">
              <a:off x="7673975" y="2544763"/>
              <a:ext cx="182563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25"/>
            <p:cNvCxnSpPr>
              <a:cxnSpLocks noChangeShapeType="1"/>
            </p:cNvCxnSpPr>
            <p:nvPr/>
          </p:nvCxnSpPr>
          <p:spPr bwMode="auto">
            <a:xfrm flipV="1">
              <a:off x="7267575" y="2544763"/>
              <a:ext cx="179388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26"/>
            <p:cNvCxnSpPr>
              <a:cxnSpLocks noChangeShapeType="1"/>
            </p:cNvCxnSpPr>
            <p:nvPr/>
          </p:nvCxnSpPr>
          <p:spPr bwMode="auto">
            <a:xfrm flipH="1" flipV="1">
              <a:off x="6497638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27"/>
            <p:cNvCxnSpPr>
              <a:cxnSpLocks noChangeShapeType="1"/>
            </p:cNvCxnSpPr>
            <p:nvPr/>
          </p:nvCxnSpPr>
          <p:spPr bwMode="auto">
            <a:xfrm flipV="1">
              <a:off x="6092825" y="3055938"/>
              <a:ext cx="179388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28"/>
            <p:cNvCxnSpPr>
              <a:cxnSpLocks noChangeShapeType="1"/>
            </p:cNvCxnSpPr>
            <p:nvPr/>
          </p:nvCxnSpPr>
          <p:spPr bwMode="auto">
            <a:xfrm flipV="1">
              <a:off x="5322888" y="2544763"/>
              <a:ext cx="360362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29"/>
            <p:cNvCxnSpPr>
              <a:cxnSpLocks noChangeShapeType="1"/>
            </p:cNvCxnSpPr>
            <p:nvPr/>
          </p:nvCxnSpPr>
          <p:spPr bwMode="auto">
            <a:xfrm flipH="1" flipV="1">
              <a:off x="5910263" y="2544763"/>
              <a:ext cx="36195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30"/>
            <p:cNvCxnSpPr>
              <a:cxnSpLocks noChangeShapeType="1"/>
            </p:cNvCxnSpPr>
            <p:nvPr/>
          </p:nvCxnSpPr>
          <p:spPr bwMode="auto">
            <a:xfrm flipH="1" flipV="1">
              <a:off x="5322888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31"/>
            <p:cNvCxnSpPr>
              <a:cxnSpLocks noChangeShapeType="1"/>
            </p:cNvCxnSpPr>
            <p:nvPr/>
          </p:nvCxnSpPr>
          <p:spPr bwMode="auto">
            <a:xfrm flipV="1">
              <a:off x="4916488" y="3055938"/>
              <a:ext cx="179387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09" name="Right Arrow 108"/>
          <p:cNvSpPr/>
          <p:nvPr/>
        </p:nvSpPr>
        <p:spPr>
          <a:xfrm>
            <a:off x="3886199" y="4876431"/>
            <a:ext cx="1366893" cy="49067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BAD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2949728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>
                <a:cs typeface="Consolas" pitchFamily="49" charset="0"/>
              </a:rPr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16815" cy="5010620"/>
          </a:xfrm>
        </p:spPr>
        <p:txBody>
          <a:bodyPr/>
          <a:lstStyle/>
          <a:p>
            <a:r>
              <a:rPr lang="en-US" dirty="0"/>
              <a:t>Instead swap the root (which we want to remove) with the last item in the heap</a:t>
            </a:r>
          </a:p>
          <a:p>
            <a:pPr lvl="1"/>
            <a:r>
              <a:rPr lang="en-US" dirty="0"/>
              <a:t>Removing from the last position is easy</a:t>
            </a:r>
          </a:p>
          <a:p>
            <a:r>
              <a:rPr lang="en-US" dirty="0"/>
              <a:t>But now heap order isn’t preserved…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4648200"/>
            <a:ext cx="2819400" cy="1815359"/>
            <a:chOff x="4800600" y="1749429"/>
            <a:chExt cx="3960826" cy="207486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6586538" y="1749429"/>
              <a:ext cx="317500" cy="334963"/>
              <a:chOff x="4149" y="1102"/>
              <a:chExt cx="200" cy="211"/>
            </a:xfrm>
          </p:grpSpPr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4149" y="1114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3" name="Group 6"/>
              <p:cNvGrpSpPr>
                <a:grpSpLocks/>
              </p:cNvGrpSpPr>
              <p:nvPr/>
            </p:nvGrpSpPr>
            <p:grpSpPr bwMode="auto">
              <a:xfrm>
                <a:off x="4179" y="1102"/>
                <a:ext cx="141" cy="211"/>
                <a:chOff x="4179" y="1102"/>
                <a:chExt cx="141" cy="211"/>
              </a:xfrm>
            </p:grpSpPr>
            <p:sp>
              <p:nvSpPr>
                <p:cNvPr id="54" name="AutoShape 7"/>
                <p:cNvSpPr>
                  <a:spLocks noChangeArrowheads="1"/>
                </p:cNvSpPr>
                <p:nvPr/>
              </p:nvSpPr>
              <p:spPr bwMode="auto">
                <a:xfrm>
                  <a:off x="4179" y="1141"/>
                  <a:ext cx="141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79" y="1102"/>
                  <a:ext cx="141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6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7399338" y="2265363"/>
              <a:ext cx="317500" cy="320675"/>
              <a:chOff x="4661" y="1427"/>
              <a:chExt cx="200" cy="202"/>
            </a:xfrm>
          </p:grpSpPr>
          <p:sp>
            <p:nvSpPr>
              <p:cNvPr id="48" name="Oval 10"/>
              <p:cNvSpPr>
                <a:spLocks noChangeArrowheads="1"/>
              </p:cNvSpPr>
              <p:nvPr/>
            </p:nvSpPr>
            <p:spPr bwMode="auto">
              <a:xfrm>
                <a:off x="466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" name="Group 11"/>
              <p:cNvGrpSpPr>
                <a:grpSpLocks/>
              </p:cNvGrpSpPr>
              <p:nvPr/>
            </p:nvGrpSpPr>
            <p:grpSpPr bwMode="auto">
              <a:xfrm>
                <a:off x="4690" y="1427"/>
                <a:ext cx="139" cy="202"/>
                <a:chOff x="4690" y="1427"/>
                <a:chExt cx="139" cy="202"/>
              </a:xfrm>
            </p:grpSpPr>
            <p:sp>
              <p:nvSpPr>
                <p:cNvPr id="50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9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6</a:t>
                  </a:r>
                </a:p>
              </p:txBody>
            </p:sp>
          </p:grp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5637213" y="2265363"/>
              <a:ext cx="317500" cy="320675"/>
              <a:chOff x="3551" y="1427"/>
              <a:chExt cx="200" cy="202"/>
            </a:xfrm>
          </p:grpSpPr>
          <p:sp>
            <p:nvSpPr>
              <p:cNvPr id="44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16"/>
              <p:cNvGrpSpPr>
                <a:grpSpLocks/>
              </p:cNvGrpSpPr>
              <p:nvPr/>
            </p:nvGrpSpPr>
            <p:grpSpPr bwMode="auto">
              <a:xfrm>
                <a:off x="3580" y="1427"/>
                <a:ext cx="139" cy="202"/>
                <a:chOff x="3580" y="1427"/>
                <a:chExt cx="139" cy="202"/>
              </a:xfrm>
            </p:grpSpPr>
            <p:sp>
              <p:nvSpPr>
                <p:cNvPr id="46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5</a:t>
                  </a:r>
                </a:p>
              </p:txBody>
            </p:sp>
          </p:grp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6224588" y="2773363"/>
              <a:ext cx="317500" cy="320675"/>
              <a:chOff x="3921" y="1747"/>
              <a:chExt cx="200" cy="202"/>
            </a:xfrm>
          </p:grpSpPr>
          <p:sp>
            <p:nvSpPr>
              <p:cNvPr id="40" name="Oval 20"/>
              <p:cNvSpPr>
                <a:spLocks noChangeArrowheads="1"/>
              </p:cNvSpPr>
              <p:nvPr/>
            </p:nvSpPr>
            <p:spPr bwMode="auto">
              <a:xfrm>
                <a:off x="392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" name="Group 21"/>
              <p:cNvGrpSpPr>
                <a:grpSpLocks/>
              </p:cNvGrpSpPr>
              <p:nvPr/>
            </p:nvGrpSpPr>
            <p:grpSpPr bwMode="auto">
              <a:xfrm>
                <a:off x="3949" y="1747"/>
                <a:ext cx="140" cy="202"/>
                <a:chOff x="3949" y="1747"/>
                <a:chExt cx="140" cy="202"/>
              </a:xfrm>
            </p:grpSpPr>
            <p:sp>
              <p:nvSpPr>
                <p:cNvPr id="42" name="AutoShape 22"/>
                <p:cNvSpPr>
                  <a:spLocks noChangeArrowheads="1"/>
                </p:cNvSpPr>
                <p:nvPr/>
              </p:nvSpPr>
              <p:spPr bwMode="auto">
                <a:xfrm>
                  <a:off x="3949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50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7</a:t>
                  </a:r>
                </a:p>
              </p:txBody>
            </p:sp>
          </p:grpSp>
        </p:grp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5976938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561138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7148513" y="2778125"/>
              <a:ext cx="230187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7737475" y="2778125"/>
              <a:ext cx="230188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5049838" y="2773363"/>
              <a:ext cx="317500" cy="320675"/>
              <a:chOff x="3181" y="1747"/>
              <a:chExt cx="200" cy="202"/>
            </a:xfrm>
          </p:grpSpPr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38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9</a:t>
                  </a:r>
                </a:p>
              </p:txBody>
            </p:sp>
          </p:grpSp>
        </p:grpSp>
        <p:sp>
          <p:nvSpPr>
            <p:cNvPr id="16" name="AutoShape 41"/>
            <p:cNvSpPr>
              <a:spLocks noChangeArrowheads="1"/>
            </p:cNvSpPr>
            <p:nvPr/>
          </p:nvSpPr>
          <p:spPr bwMode="auto">
            <a:xfrm>
              <a:off x="4800600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42"/>
            <p:cNvSpPr>
              <a:spLocks noChangeArrowheads="1"/>
            </p:cNvSpPr>
            <p:nvPr/>
          </p:nvSpPr>
          <p:spPr bwMode="auto">
            <a:xfrm>
              <a:off x="5387975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46"/>
            <p:cNvGrpSpPr>
              <a:grpSpLocks/>
            </p:cNvGrpSpPr>
            <p:nvPr/>
          </p:nvGrpSpPr>
          <p:grpSpPr bwMode="auto">
            <a:xfrm>
              <a:off x="6985011" y="3429005"/>
              <a:ext cx="1776415" cy="395288"/>
              <a:chOff x="4400" y="2160"/>
              <a:chExt cx="1119" cy="249"/>
            </a:xfrm>
          </p:grpSpPr>
          <p:sp>
            <p:nvSpPr>
              <p:cNvPr id="34" name="AutoShape 47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>
              <a:off x="6935777" y="2327278"/>
              <a:ext cx="301624" cy="455613"/>
              <a:chOff x="4369" y="1466"/>
              <a:chExt cx="190" cy="287"/>
            </a:xfrm>
          </p:grpSpPr>
          <p:sp>
            <p:nvSpPr>
              <p:cNvPr id="30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102"/>
              <p:cNvGrpSpPr>
                <a:grpSpLocks/>
              </p:cNvGrpSpPr>
              <p:nvPr/>
            </p:nvGrpSpPr>
            <p:grpSpPr bwMode="auto">
              <a:xfrm>
                <a:off x="4369" y="1466"/>
                <a:ext cx="190" cy="287"/>
                <a:chOff x="4369" y="1466"/>
                <a:chExt cx="190" cy="287"/>
              </a:xfrm>
            </p:grpSpPr>
            <p:sp>
              <p:nvSpPr>
                <p:cNvPr id="32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utoShape 104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56" cy="115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Clr>
                      <a:srgbClr val="40458C"/>
                    </a:buClr>
                    <a:buSzPct val="100000"/>
                    <a:buFont typeface="Times New Roman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b="1" i="1" dirty="0">
                    <a:solidFill>
                      <a:srgbClr val="40458C"/>
                    </a:solidFill>
                    <a:latin typeface="Times New Roman" charset="0"/>
                  </a:endParaRPr>
                </a:p>
              </p:txBody>
            </p:sp>
          </p:grpSp>
        </p:grpSp>
        <p:cxnSp>
          <p:nvCxnSpPr>
            <p:cNvPr id="20" name="AutoShape 122"/>
            <p:cNvCxnSpPr>
              <a:cxnSpLocks noChangeShapeType="1"/>
            </p:cNvCxnSpPr>
            <p:nvPr/>
          </p:nvCxnSpPr>
          <p:spPr bwMode="auto">
            <a:xfrm flipH="1">
              <a:off x="5910263" y="2033588"/>
              <a:ext cx="727075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23"/>
            <p:cNvCxnSpPr>
              <a:cxnSpLocks noChangeShapeType="1"/>
            </p:cNvCxnSpPr>
            <p:nvPr/>
          </p:nvCxnSpPr>
          <p:spPr bwMode="auto">
            <a:xfrm flipH="1" flipV="1">
              <a:off x="6862763" y="2033588"/>
              <a:ext cx="58420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24"/>
            <p:cNvCxnSpPr>
              <a:cxnSpLocks noChangeShapeType="1"/>
            </p:cNvCxnSpPr>
            <p:nvPr/>
          </p:nvCxnSpPr>
          <p:spPr bwMode="auto">
            <a:xfrm flipH="1" flipV="1">
              <a:off x="7673975" y="2544763"/>
              <a:ext cx="182563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25"/>
            <p:cNvCxnSpPr>
              <a:cxnSpLocks noChangeShapeType="1"/>
            </p:cNvCxnSpPr>
            <p:nvPr/>
          </p:nvCxnSpPr>
          <p:spPr bwMode="auto">
            <a:xfrm flipV="1">
              <a:off x="7267575" y="2544763"/>
              <a:ext cx="179388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26"/>
            <p:cNvCxnSpPr>
              <a:cxnSpLocks noChangeShapeType="1"/>
            </p:cNvCxnSpPr>
            <p:nvPr/>
          </p:nvCxnSpPr>
          <p:spPr bwMode="auto">
            <a:xfrm flipH="1" flipV="1">
              <a:off x="6497638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27"/>
            <p:cNvCxnSpPr>
              <a:cxnSpLocks noChangeShapeType="1"/>
            </p:cNvCxnSpPr>
            <p:nvPr/>
          </p:nvCxnSpPr>
          <p:spPr bwMode="auto">
            <a:xfrm flipV="1">
              <a:off x="6092825" y="3055938"/>
              <a:ext cx="179388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28"/>
            <p:cNvCxnSpPr>
              <a:cxnSpLocks noChangeShapeType="1"/>
            </p:cNvCxnSpPr>
            <p:nvPr/>
          </p:nvCxnSpPr>
          <p:spPr bwMode="auto">
            <a:xfrm flipV="1">
              <a:off x="5322888" y="2544763"/>
              <a:ext cx="360362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29"/>
            <p:cNvCxnSpPr>
              <a:cxnSpLocks noChangeShapeType="1"/>
            </p:cNvCxnSpPr>
            <p:nvPr/>
          </p:nvCxnSpPr>
          <p:spPr bwMode="auto">
            <a:xfrm flipH="1" flipV="1">
              <a:off x="5910263" y="2544763"/>
              <a:ext cx="36195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30"/>
            <p:cNvCxnSpPr>
              <a:cxnSpLocks noChangeShapeType="1"/>
            </p:cNvCxnSpPr>
            <p:nvPr/>
          </p:nvCxnSpPr>
          <p:spPr bwMode="auto">
            <a:xfrm flipH="1" flipV="1">
              <a:off x="5322888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31"/>
            <p:cNvCxnSpPr>
              <a:cxnSpLocks noChangeShapeType="1"/>
            </p:cNvCxnSpPr>
            <p:nvPr/>
          </p:nvCxnSpPr>
          <p:spPr bwMode="auto">
            <a:xfrm flipV="1">
              <a:off x="4916488" y="3055938"/>
              <a:ext cx="179387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09" name="Right Arrow 108"/>
          <p:cNvSpPr/>
          <p:nvPr/>
        </p:nvSpPr>
        <p:spPr>
          <a:xfrm>
            <a:off x="2590800" y="4995729"/>
            <a:ext cx="838200" cy="33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GOOD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6096000" y="4648200"/>
            <a:ext cx="2819400" cy="1876064"/>
            <a:chOff x="734862" y="1763816"/>
            <a:chExt cx="8028208" cy="4183012"/>
          </a:xfrm>
        </p:grpSpPr>
        <p:grpSp>
          <p:nvGrpSpPr>
            <p:cNvPr id="108" name="Group 4"/>
            <p:cNvGrpSpPr>
              <a:grpSpLocks/>
            </p:cNvGrpSpPr>
            <p:nvPr/>
          </p:nvGrpSpPr>
          <p:grpSpPr bwMode="auto">
            <a:xfrm>
              <a:off x="4354784" y="1779892"/>
              <a:ext cx="643542" cy="614583"/>
              <a:chOff x="4149" y="1114"/>
              <a:chExt cx="200" cy="191"/>
            </a:xfrm>
          </p:grpSpPr>
          <p:sp>
            <p:nvSpPr>
              <p:cNvPr id="149" name="Oval 5"/>
              <p:cNvSpPr>
                <a:spLocks noChangeArrowheads="1"/>
              </p:cNvSpPr>
              <p:nvPr/>
            </p:nvSpPr>
            <p:spPr bwMode="auto">
              <a:xfrm>
                <a:off x="4149" y="1114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" name="Group 6"/>
              <p:cNvGrpSpPr>
                <a:grpSpLocks/>
              </p:cNvGrpSpPr>
              <p:nvPr/>
            </p:nvGrpSpPr>
            <p:grpSpPr bwMode="auto">
              <a:xfrm>
                <a:off x="4179" y="1133"/>
                <a:ext cx="141" cy="149"/>
                <a:chOff x="4179" y="1133"/>
                <a:chExt cx="141" cy="149"/>
              </a:xfrm>
            </p:grpSpPr>
            <p:sp>
              <p:nvSpPr>
                <p:cNvPr id="151" name="AutoShape 7"/>
                <p:cNvSpPr>
                  <a:spLocks noChangeArrowheads="1"/>
                </p:cNvSpPr>
                <p:nvPr/>
              </p:nvSpPr>
              <p:spPr bwMode="auto">
                <a:xfrm>
                  <a:off x="4179" y="1141"/>
                  <a:ext cx="141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79" y="1133"/>
                  <a:ext cx="141" cy="1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endParaRPr lang="en-GB" sz="2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10" name="Group 9"/>
            <p:cNvGrpSpPr>
              <a:grpSpLocks/>
            </p:cNvGrpSpPr>
            <p:nvPr/>
          </p:nvGrpSpPr>
          <p:grpSpPr bwMode="auto">
            <a:xfrm>
              <a:off x="6002250" y="2787029"/>
              <a:ext cx="643542" cy="649977"/>
              <a:chOff x="4661" y="1427"/>
              <a:chExt cx="200" cy="202"/>
            </a:xfrm>
          </p:grpSpPr>
          <p:sp>
            <p:nvSpPr>
              <p:cNvPr id="145" name="Oval 10"/>
              <p:cNvSpPr>
                <a:spLocks noChangeArrowheads="1"/>
              </p:cNvSpPr>
              <p:nvPr/>
            </p:nvSpPr>
            <p:spPr bwMode="auto">
              <a:xfrm>
                <a:off x="466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11"/>
              <p:cNvGrpSpPr>
                <a:grpSpLocks/>
              </p:cNvGrpSpPr>
              <p:nvPr/>
            </p:nvGrpSpPr>
            <p:grpSpPr bwMode="auto">
              <a:xfrm>
                <a:off x="4690" y="1427"/>
                <a:ext cx="139" cy="202"/>
                <a:chOff x="4690" y="1427"/>
                <a:chExt cx="139" cy="202"/>
              </a:xfrm>
            </p:grpSpPr>
            <p:sp>
              <p:nvSpPr>
                <p:cNvPr id="147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9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6</a:t>
                  </a:r>
                </a:p>
              </p:txBody>
            </p:sp>
          </p:grpSp>
        </p:grpSp>
        <p:grpSp>
          <p:nvGrpSpPr>
            <p:cNvPr id="111" name="Group 14"/>
            <p:cNvGrpSpPr>
              <a:grpSpLocks/>
            </p:cNvGrpSpPr>
            <p:nvPr/>
          </p:nvGrpSpPr>
          <p:grpSpPr bwMode="auto">
            <a:xfrm>
              <a:off x="2430595" y="2787029"/>
              <a:ext cx="643542" cy="649977"/>
              <a:chOff x="3551" y="1427"/>
              <a:chExt cx="200" cy="202"/>
            </a:xfrm>
          </p:grpSpPr>
          <p:sp>
            <p:nvSpPr>
              <p:cNvPr id="141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2" name="Group 16"/>
              <p:cNvGrpSpPr>
                <a:grpSpLocks/>
              </p:cNvGrpSpPr>
              <p:nvPr/>
            </p:nvGrpSpPr>
            <p:grpSpPr bwMode="auto">
              <a:xfrm>
                <a:off x="3580" y="1427"/>
                <a:ext cx="139" cy="202"/>
                <a:chOff x="3580" y="1427"/>
                <a:chExt cx="139" cy="202"/>
              </a:xfrm>
            </p:grpSpPr>
            <p:sp>
              <p:nvSpPr>
                <p:cNvPr id="143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5</a:t>
                  </a:r>
                </a:p>
              </p:txBody>
            </p:sp>
          </p:grpSp>
        </p:grpSp>
        <p:grpSp>
          <p:nvGrpSpPr>
            <p:cNvPr id="112" name="Group 21"/>
            <p:cNvGrpSpPr>
              <a:grpSpLocks/>
            </p:cNvGrpSpPr>
            <p:nvPr/>
          </p:nvGrpSpPr>
          <p:grpSpPr bwMode="auto">
            <a:xfrm>
              <a:off x="3711279" y="1763816"/>
              <a:ext cx="1155160" cy="2596699"/>
              <a:chOff x="3949" y="1109"/>
              <a:chExt cx="359" cy="807"/>
            </a:xfrm>
          </p:grpSpPr>
          <p:sp>
            <p:nvSpPr>
              <p:cNvPr id="139" name="AutoShape 22"/>
              <p:cNvSpPr>
                <a:spLocks noChangeArrowheads="1"/>
              </p:cNvSpPr>
              <p:nvPr/>
            </p:nvSpPr>
            <p:spPr bwMode="auto">
              <a:xfrm>
                <a:off x="3949" y="1782"/>
                <a:ext cx="140" cy="134"/>
              </a:xfrm>
              <a:prstGeom prst="roundRect">
                <a:avLst>
                  <a:gd name="adj" fmla="val 74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Text Box 23"/>
              <p:cNvSpPr txBox="1">
                <a:spLocks noChangeArrowheads="1"/>
              </p:cNvSpPr>
              <p:nvPr/>
            </p:nvSpPr>
            <p:spPr bwMode="auto">
              <a:xfrm>
                <a:off x="4169" y="1109"/>
                <a:ext cx="139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46800" anchor="ctr" anchorCtr="1">
                <a:spAutoFit/>
              </a:bodyPr>
              <a:lstStyle>
                <a:lvl1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buClr>
                    <a:srgbClr val="40458C"/>
                  </a:buClr>
                  <a:buSzPct val="100000"/>
                  <a:buFont typeface="Times New Roman" charset="0"/>
                  <a:buNone/>
                </a:pPr>
                <a:r>
                  <a:rPr lang="en-GB" sz="1600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</p:grpSp>
        <p:sp>
          <p:nvSpPr>
            <p:cNvPr id="113" name="AutoShape 26"/>
            <p:cNvSpPr>
              <a:spLocks noChangeArrowheads="1"/>
            </p:cNvSpPr>
            <p:nvPr/>
          </p:nvSpPr>
          <p:spPr bwMode="auto">
            <a:xfrm>
              <a:off x="5493853" y="3826348"/>
              <a:ext cx="466567" cy="466569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AutoShape 27"/>
            <p:cNvSpPr>
              <a:spLocks noChangeArrowheads="1"/>
            </p:cNvSpPr>
            <p:nvPr/>
          </p:nvSpPr>
          <p:spPr bwMode="auto">
            <a:xfrm>
              <a:off x="6687621" y="3826348"/>
              <a:ext cx="466569" cy="466569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6"/>
            <p:cNvGrpSpPr>
              <a:grpSpLocks/>
            </p:cNvGrpSpPr>
            <p:nvPr/>
          </p:nvGrpSpPr>
          <p:grpSpPr bwMode="auto">
            <a:xfrm>
              <a:off x="1240043" y="3816696"/>
              <a:ext cx="643542" cy="649977"/>
              <a:chOff x="3181" y="1747"/>
              <a:chExt cx="200" cy="202"/>
            </a:xfrm>
          </p:grpSpPr>
          <p:sp>
            <p:nvSpPr>
              <p:cNvPr id="135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6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137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9</a:t>
                  </a:r>
                </a:p>
              </p:txBody>
            </p:sp>
          </p:grpSp>
        </p:grpSp>
        <p:sp>
          <p:nvSpPr>
            <p:cNvPr id="116" name="AutoShape 41"/>
            <p:cNvSpPr>
              <a:spLocks noChangeArrowheads="1"/>
            </p:cNvSpPr>
            <p:nvPr/>
          </p:nvSpPr>
          <p:spPr bwMode="auto">
            <a:xfrm>
              <a:off x="734862" y="4984722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AutoShape 42"/>
            <p:cNvSpPr>
              <a:spLocks noChangeArrowheads="1"/>
            </p:cNvSpPr>
            <p:nvPr/>
          </p:nvSpPr>
          <p:spPr bwMode="auto">
            <a:xfrm>
              <a:off x="1925414" y="4984722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" name="Group 46"/>
            <p:cNvGrpSpPr>
              <a:grpSpLocks/>
            </p:cNvGrpSpPr>
            <p:nvPr/>
          </p:nvGrpSpPr>
          <p:grpSpPr bwMode="auto">
            <a:xfrm>
              <a:off x="5162450" y="5145618"/>
              <a:ext cx="3600620" cy="801210"/>
              <a:chOff x="4400" y="2160"/>
              <a:chExt cx="1119" cy="249"/>
            </a:xfrm>
          </p:grpSpPr>
          <p:sp>
            <p:nvSpPr>
              <p:cNvPr id="133" name="AutoShape 47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49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" name="Group 100"/>
            <p:cNvGrpSpPr>
              <a:grpSpLocks/>
            </p:cNvGrpSpPr>
            <p:nvPr/>
          </p:nvGrpSpPr>
          <p:grpSpPr bwMode="auto">
            <a:xfrm>
              <a:off x="5062658" y="2912525"/>
              <a:ext cx="611362" cy="923483"/>
              <a:chOff x="4369" y="1466"/>
              <a:chExt cx="190" cy="287"/>
            </a:xfrm>
          </p:grpSpPr>
          <p:sp>
            <p:nvSpPr>
              <p:cNvPr id="129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" name="Group 102"/>
              <p:cNvGrpSpPr>
                <a:grpSpLocks/>
              </p:cNvGrpSpPr>
              <p:nvPr/>
            </p:nvGrpSpPr>
            <p:grpSpPr bwMode="auto">
              <a:xfrm>
                <a:off x="4369" y="1466"/>
                <a:ext cx="190" cy="287"/>
                <a:chOff x="4369" y="1466"/>
                <a:chExt cx="190" cy="287"/>
              </a:xfrm>
            </p:grpSpPr>
            <p:sp>
              <p:nvSpPr>
                <p:cNvPr id="131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AutoShape 104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56" cy="115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Clr>
                      <a:srgbClr val="40458C"/>
                    </a:buClr>
                    <a:buSzPct val="100000"/>
                    <a:buFont typeface="Times New Roman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b="1" i="1" dirty="0">
                    <a:solidFill>
                      <a:srgbClr val="40458C"/>
                    </a:solidFill>
                    <a:latin typeface="Times New Roman" charset="0"/>
                  </a:endParaRPr>
                </a:p>
              </p:txBody>
            </p:sp>
          </p:grpSp>
        </p:grpSp>
        <p:cxnSp>
          <p:nvCxnSpPr>
            <p:cNvPr id="120" name="AutoShape 122"/>
            <p:cNvCxnSpPr>
              <a:cxnSpLocks noChangeShapeType="1"/>
            </p:cNvCxnSpPr>
            <p:nvPr/>
          </p:nvCxnSpPr>
          <p:spPr bwMode="auto">
            <a:xfrm flipH="1">
              <a:off x="2984041" y="2317244"/>
              <a:ext cx="1473710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1" name="AutoShape 123"/>
            <p:cNvCxnSpPr>
              <a:cxnSpLocks noChangeShapeType="1"/>
            </p:cNvCxnSpPr>
            <p:nvPr/>
          </p:nvCxnSpPr>
          <p:spPr bwMode="auto">
            <a:xfrm flipH="1" flipV="1">
              <a:off x="4914665" y="2317244"/>
              <a:ext cx="1184116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2" name="AutoShape 124"/>
            <p:cNvCxnSpPr>
              <a:cxnSpLocks noChangeShapeType="1"/>
            </p:cNvCxnSpPr>
            <p:nvPr/>
          </p:nvCxnSpPr>
          <p:spPr bwMode="auto">
            <a:xfrm flipH="1" flipV="1">
              <a:off x="6558913" y="3353346"/>
              <a:ext cx="370037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" name="AutoShape 125"/>
            <p:cNvCxnSpPr>
              <a:cxnSpLocks noChangeShapeType="1"/>
            </p:cNvCxnSpPr>
            <p:nvPr/>
          </p:nvCxnSpPr>
          <p:spPr bwMode="auto">
            <a:xfrm flipV="1">
              <a:off x="5735180" y="3353346"/>
              <a:ext cx="363602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AutoShape 128"/>
            <p:cNvCxnSpPr>
              <a:cxnSpLocks noChangeShapeType="1"/>
            </p:cNvCxnSpPr>
            <p:nvPr/>
          </p:nvCxnSpPr>
          <p:spPr bwMode="auto">
            <a:xfrm flipV="1">
              <a:off x="1793489" y="3353346"/>
              <a:ext cx="730419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AutoShape 129"/>
            <p:cNvCxnSpPr>
              <a:cxnSpLocks noChangeShapeType="1"/>
            </p:cNvCxnSpPr>
            <p:nvPr/>
          </p:nvCxnSpPr>
          <p:spPr bwMode="auto">
            <a:xfrm flipH="1" flipV="1">
              <a:off x="2984041" y="3353346"/>
              <a:ext cx="733637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30"/>
            <p:cNvCxnSpPr>
              <a:cxnSpLocks noChangeShapeType="1"/>
            </p:cNvCxnSpPr>
            <p:nvPr/>
          </p:nvCxnSpPr>
          <p:spPr bwMode="auto">
            <a:xfrm flipH="1" flipV="1">
              <a:off x="1793489" y="4389448"/>
              <a:ext cx="366819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31"/>
            <p:cNvCxnSpPr>
              <a:cxnSpLocks noChangeShapeType="1"/>
            </p:cNvCxnSpPr>
            <p:nvPr/>
          </p:nvCxnSpPr>
          <p:spPr bwMode="auto">
            <a:xfrm flipV="1">
              <a:off x="969756" y="4389448"/>
              <a:ext cx="363600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8" name="AutoShape 25"/>
            <p:cNvSpPr>
              <a:spLocks noChangeArrowheads="1"/>
            </p:cNvSpPr>
            <p:nvPr/>
          </p:nvSpPr>
          <p:spPr bwMode="auto">
            <a:xfrm>
              <a:off x="3581399" y="3810001"/>
              <a:ext cx="466567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124200" y="4724400"/>
            <a:ext cx="2819400" cy="1815359"/>
            <a:chOff x="4800600" y="1749429"/>
            <a:chExt cx="3960826" cy="2074864"/>
          </a:xfrm>
        </p:grpSpPr>
        <p:grpSp>
          <p:nvGrpSpPr>
            <p:cNvPr id="249" name="Group 4"/>
            <p:cNvGrpSpPr>
              <a:grpSpLocks/>
            </p:cNvGrpSpPr>
            <p:nvPr/>
          </p:nvGrpSpPr>
          <p:grpSpPr bwMode="auto">
            <a:xfrm>
              <a:off x="6586538" y="1749429"/>
              <a:ext cx="317500" cy="334963"/>
              <a:chOff x="4149" y="1102"/>
              <a:chExt cx="200" cy="211"/>
            </a:xfrm>
          </p:grpSpPr>
          <p:sp>
            <p:nvSpPr>
              <p:cNvPr id="294" name="Oval 5"/>
              <p:cNvSpPr>
                <a:spLocks noChangeArrowheads="1"/>
              </p:cNvSpPr>
              <p:nvPr/>
            </p:nvSpPr>
            <p:spPr bwMode="auto">
              <a:xfrm>
                <a:off x="4149" y="1114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5" name="Group 6"/>
              <p:cNvGrpSpPr>
                <a:grpSpLocks/>
              </p:cNvGrpSpPr>
              <p:nvPr/>
            </p:nvGrpSpPr>
            <p:grpSpPr bwMode="auto">
              <a:xfrm>
                <a:off x="4179" y="1102"/>
                <a:ext cx="141" cy="211"/>
                <a:chOff x="4179" y="1102"/>
                <a:chExt cx="141" cy="211"/>
              </a:xfrm>
            </p:grpSpPr>
            <p:sp>
              <p:nvSpPr>
                <p:cNvPr id="296" name="AutoShape 7"/>
                <p:cNvSpPr>
                  <a:spLocks noChangeArrowheads="1"/>
                </p:cNvSpPr>
                <p:nvPr/>
              </p:nvSpPr>
              <p:spPr bwMode="auto">
                <a:xfrm>
                  <a:off x="4179" y="1141"/>
                  <a:ext cx="141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79" y="1102"/>
                  <a:ext cx="141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600" dirty="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250" name="Group 9"/>
            <p:cNvGrpSpPr>
              <a:grpSpLocks/>
            </p:cNvGrpSpPr>
            <p:nvPr/>
          </p:nvGrpSpPr>
          <p:grpSpPr bwMode="auto">
            <a:xfrm>
              <a:off x="7399338" y="2265363"/>
              <a:ext cx="317500" cy="320675"/>
              <a:chOff x="4661" y="1427"/>
              <a:chExt cx="200" cy="202"/>
            </a:xfrm>
          </p:grpSpPr>
          <p:sp>
            <p:nvSpPr>
              <p:cNvPr id="290" name="Oval 10"/>
              <p:cNvSpPr>
                <a:spLocks noChangeArrowheads="1"/>
              </p:cNvSpPr>
              <p:nvPr/>
            </p:nvSpPr>
            <p:spPr bwMode="auto">
              <a:xfrm>
                <a:off x="466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1" name="Group 11"/>
              <p:cNvGrpSpPr>
                <a:grpSpLocks/>
              </p:cNvGrpSpPr>
              <p:nvPr/>
            </p:nvGrpSpPr>
            <p:grpSpPr bwMode="auto">
              <a:xfrm>
                <a:off x="4690" y="1427"/>
                <a:ext cx="139" cy="202"/>
                <a:chOff x="4690" y="1427"/>
                <a:chExt cx="139" cy="202"/>
              </a:xfrm>
            </p:grpSpPr>
            <p:sp>
              <p:nvSpPr>
                <p:cNvPr id="292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9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6</a:t>
                  </a:r>
                </a:p>
              </p:txBody>
            </p:sp>
          </p:grpSp>
        </p:grpSp>
        <p:grpSp>
          <p:nvGrpSpPr>
            <p:cNvPr id="251" name="Group 14"/>
            <p:cNvGrpSpPr>
              <a:grpSpLocks/>
            </p:cNvGrpSpPr>
            <p:nvPr/>
          </p:nvGrpSpPr>
          <p:grpSpPr bwMode="auto">
            <a:xfrm>
              <a:off x="5637213" y="2265363"/>
              <a:ext cx="317500" cy="320675"/>
              <a:chOff x="3551" y="1427"/>
              <a:chExt cx="200" cy="202"/>
            </a:xfrm>
          </p:grpSpPr>
          <p:sp>
            <p:nvSpPr>
              <p:cNvPr id="286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" name="Group 16"/>
              <p:cNvGrpSpPr>
                <a:grpSpLocks/>
              </p:cNvGrpSpPr>
              <p:nvPr/>
            </p:nvGrpSpPr>
            <p:grpSpPr bwMode="auto">
              <a:xfrm>
                <a:off x="3580" y="1427"/>
                <a:ext cx="139" cy="202"/>
                <a:chOff x="3580" y="1427"/>
                <a:chExt cx="139" cy="202"/>
              </a:xfrm>
            </p:grpSpPr>
            <p:sp>
              <p:nvSpPr>
                <p:cNvPr id="288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5</a:t>
                  </a:r>
                </a:p>
              </p:txBody>
            </p:sp>
          </p:grpSp>
        </p:grpSp>
        <p:grpSp>
          <p:nvGrpSpPr>
            <p:cNvPr id="252" name="Group 19"/>
            <p:cNvGrpSpPr>
              <a:grpSpLocks/>
            </p:cNvGrpSpPr>
            <p:nvPr/>
          </p:nvGrpSpPr>
          <p:grpSpPr bwMode="auto">
            <a:xfrm>
              <a:off x="6224588" y="2747967"/>
              <a:ext cx="317500" cy="369888"/>
              <a:chOff x="3921" y="1731"/>
              <a:chExt cx="200" cy="233"/>
            </a:xfrm>
          </p:grpSpPr>
          <p:sp>
            <p:nvSpPr>
              <p:cNvPr id="282" name="Oval 20"/>
              <p:cNvSpPr>
                <a:spLocks noChangeArrowheads="1"/>
              </p:cNvSpPr>
              <p:nvPr/>
            </p:nvSpPr>
            <p:spPr bwMode="auto">
              <a:xfrm>
                <a:off x="392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3" name="Group 21"/>
              <p:cNvGrpSpPr>
                <a:grpSpLocks/>
              </p:cNvGrpSpPr>
              <p:nvPr/>
            </p:nvGrpSpPr>
            <p:grpSpPr bwMode="auto">
              <a:xfrm>
                <a:off x="3949" y="1731"/>
                <a:ext cx="140" cy="233"/>
                <a:chOff x="3949" y="1731"/>
                <a:chExt cx="140" cy="233"/>
              </a:xfrm>
            </p:grpSpPr>
            <p:sp>
              <p:nvSpPr>
                <p:cNvPr id="284" name="AutoShape 22"/>
                <p:cNvSpPr>
                  <a:spLocks noChangeArrowheads="1"/>
                </p:cNvSpPr>
                <p:nvPr/>
              </p:nvSpPr>
              <p:spPr bwMode="auto">
                <a:xfrm>
                  <a:off x="3949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50" y="1731"/>
                  <a:ext cx="13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>
                      <a:solidFill>
                        <a:schemeClr val="tx2"/>
                      </a:solidFill>
                    </a:rPr>
                    <a:t>2</a:t>
                  </a:r>
                </a:p>
              </p:txBody>
            </p:sp>
          </p:grpSp>
        </p:grpSp>
        <p:sp>
          <p:nvSpPr>
            <p:cNvPr id="253" name="AutoShape 24"/>
            <p:cNvSpPr>
              <a:spLocks noChangeArrowheads="1"/>
            </p:cNvSpPr>
            <p:nvPr/>
          </p:nvSpPr>
          <p:spPr bwMode="auto">
            <a:xfrm>
              <a:off x="5976938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AutoShape 25"/>
            <p:cNvSpPr>
              <a:spLocks noChangeArrowheads="1"/>
            </p:cNvSpPr>
            <p:nvPr/>
          </p:nvSpPr>
          <p:spPr bwMode="auto">
            <a:xfrm>
              <a:off x="6561138" y="3349625"/>
              <a:ext cx="230187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AutoShape 26"/>
            <p:cNvSpPr>
              <a:spLocks noChangeArrowheads="1"/>
            </p:cNvSpPr>
            <p:nvPr/>
          </p:nvSpPr>
          <p:spPr bwMode="auto">
            <a:xfrm>
              <a:off x="7148513" y="2778125"/>
              <a:ext cx="230187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AutoShape 27"/>
            <p:cNvSpPr>
              <a:spLocks noChangeArrowheads="1"/>
            </p:cNvSpPr>
            <p:nvPr/>
          </p:nvSpPr>
          <p:spPr bwMode="auto">
            <a:xfrm>
              <a:off x="7737475" y="2778125"/>
              <a:ext cx="230188" cy="230188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" name="Group 36"/>
            <p:cNvGrpSpPr>
              <a:grpSpLocks/>
            </p:cNvGrpSpPr>
            <p:nvPr/>
          </p:nvGrpSpPr>
          <p:grpSpPr bwMode="auto">
            <a:xfrm>
              <a:off x="5049838" y="2773363"/>
              <a:ext cx="317500" cy="320675"/>
              <a:chOff x="3181" y="1747"/>
              <a:chExt cx="200" cy="202"/>
            </a:xfrm>
          </p:grpSpPr>
          <p:sp>
            <p:nvSpPr>
              <p:cNvPr id="278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9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280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9</a:t>
                  </a:r>
                </a:p>
              </p:txBody>
            </p:sp>
          </p:grpSp>
        </p:grpSp>
        <p:sp>
          <p:nvSpPr>
            <p:cNvPr id="258" name="AutoShape 41"/>
            <p:cNvSpPr>
              <a:spLocks noChangeArrowheads="1"/>
            </p:cNvSpPr>
            <p:nvPr/>
          </p:nvSpPr>
          <p:spPr bwMode="auto">
            <a:xfrm>
              <a:off x="4800600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AutoShape 42"/>
            <p:cNvSpPr>
              <a:spLocks noChangeArrowheads="1"/>
            </p:cNvSpPr>
            <p:nvPr/>
          </p:nvSpPr>
          <p:spPr bwMode="auto">
            <a:xfrm>
              <a:off x="5387975" y="3349625"/>
              <a:ext cx="230188" cy="22860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" name="Group 46"/>
            <p:cNvGrpSpPr>
              <a:grpSpLocks/>
            </p:cNvGrpSpPr>
            <p:nvPr/>
          </p:nvGrpSpPr>
          <p:grpSpPr bwMode="auto">
            <a:xfrm>
              <a:off x="6985011" y="3429005"/>
              <a:ext cx="1776415" cy="395288"/>
              <a:chOff x="4400" y="2160"/>
              <a:chExt cx="1119" cy="249"/>
            </a:xfrm>
          </p:grpSpPr>
          <p:sp>
            <p:nvSpPr>
              <p:cNvPr id="276" name="AutoShape 47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AutoShape 49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1" name="Group 100"/>
            <p:cNvGrpSpPr>
              <a:grpSpLocks/>
            </p:cNvGrpSpPr>
            <p:nvPr/>
          </p:nvGrpSpPr>
          <p:grpSpPr bwMode="auto">
            <a:xfrm>
              <a:off x="6935777" y="2327278"/>
              <a:ext cx="301624" cy="455613"/>
              <a:chOff x="4369" y="1466"/>
              <a:chExt cx="190" cy="287"/>
            </a:xfrm>
          </p:grpSpPr>
          <p:sp>
            <p:nvSpPr>
              <p:cNvPr id="272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3" name="Group 102"/>
              <p:cNvGrpSpPr>
                <a:grpSpLocks/>
              </p:cNvGrpSpPr>
              <p:nvPr/>
            </p:nvGrpSpPr>
            <p:grpSpPr bwMode="auto">
              <a:xfrm>
                <a:off x="4369" y="1466"/>
                <a:ext cx="190" cy="287"/>
                <a:chOff x="4369" y="1466"/>
                <a:chExt cx="190" cy="287"/>
              </a:xfrm>
            </p:grpSpPr>
            <p:sp>
              <p:nvSpPr>
                <p:cNvPr id="274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" name="AutoShape 104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56" cy="115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Clr>
                      <a:srgbClr val="40458C"/>
                    </a:buClr>
                    <a:buSzPct val="100000"/>
                    <a:buFont typeface="Times New Roman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b="1" i="1" dirty="0">
                    <a:solidFill>
                      <a:srgbClr val="40458C"/>
                    </a:solidFill>
                    <a:latin typeface="Times New Roman" charset="0"/>
                  </a:endParaRPr>
                </a:p>
              </p:txBody>
            </p:sp>
          </p:grpSp>
        </p:grpSp>
        <p:cxnSp>
          <p:nvCxnSpPr>
            <p:cNvPr id="262" name="AutoShape 122"/>
            <p:cNvCxnSpPr>
              <a:cxnSpLocks noChangeShapeType="1"/>
            </p:cNvCxnSpPr>
            <p:nvPr/>
          </p:nvCxnSpPr>
          <p:spPr bwMode="auto">
            <a:xfrm flipH="1">
              <a:off x="5910263" y="2033588"/>
              <a:ext cx="727075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3" name="AutoShape 123"/>
            <p:cNvCxnSpPr>
              <a:cxnSpLocks noChangeShapeType="1"/>
            </p:cNvCxnSpPr>
            <p:nvPr/>
          </p:nvCxnSpPr>
          <p:spPr bwMode="auto">
            <a:xfrm flipH="1" flipV="1">
              <a:off x="6862763" y="2033588"/>
              <a:ext cx="58420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" name="AutoShape 124"/>
            <p:cNvCxnSpPr>
              <a:cxnSpLocks noChangeShapeType="1"/>
            </p:cNvCxnSpPr>
            <p:nvPr/>
          </p:nvCxnSpPr>
          <p:spPr bwMode="auto">
            <a:xfrm flipH="1" flipV="1">
              <a:off x="7673975" y="2544763"/>
              <a:ext cx="182563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5" name="AutoShape 125"/>
            <p:cNvCxnSpPr>
              <a:cxnSpLocks noChangeShapeType="1"/>
            </p:cNvCxnSpPr>
            <p:nvPr/>
          </p:nvCxnSpPr>
          <p:spPr bwMode="auto">
            <a:xfrm flipV="1">
              <a:off x="7267575" y="2544763"/>
              <a:ext cx="179388" cy="2222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" name="AutoShape 126"/>
            <p:cNvCxnSpPr>
              <a:cxnSpLocks noChangeShapeType="1"/>
            </p:cNvCxnSpPr>
            <p:nvPr/>
          </p:nvCxnSpPr>
          <p:spPr bwMode="auto">
            <a:xfrm flipH="1" flipV="1">
              <a:off x="6497638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7" name="AutoShape 127"/>
            <p:cNvCxnSpPr>
              <a:cxnSpLocks noChangeShapeType="1"/>
            </p:cNvCxnSpPr>
            <p:nvPr/>
          </p:nvCxnSpPr>
          <p:spPr bwMode="auto">
            <a:xfrm flipV="1">
              <a:off x="6092825" y="3055938"/>
              <a:ext cx="179388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8" name="AutoShape 128"/>
            <p:cNvCxnSpPr>
              <a:cxnSpLocks noChangeShapeType="1"/>
            </p:cNvCxnSpPr>
            <p:nvPr/>
          </p:nvCxnSpPr>
          <p:spPr bwMode="auto">
            <a:xfrm flipV="1">
              <a:off x="5322888" y="2544763"/>
              <a:ext cx="360362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9" name="AutoShape 129"/>
            <p:cNvCxnSpPr>
              <a:cxnSpLocks noChangeShapeType="1"/>
            </p:cNvCxnSpPr>
            <p:nvPr/>
          </p:nvCxnSpPr>
          <p:spPr bwMode="auto">
            <a:xfrm flipH="1" flipV="1">
              <a:off x="5910263" y="2544763"/>
              <a:ext cx="361950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0" name="AutoShape 130"/>
            <p:cNvCxnSpPr>
              <a:cxnSpLocks noChangeShapeType="1"/>
            </p:cNvCxnSpPr>
            <p:nvPr/>
          </p:nvCxnSpPr>
          <p:spPr bwMode="auto">
            <a:xfrm flipH="1" flipV="1">
              <a:off x="5322888" y="3055938"/>
              <a:ext cx="180975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1" name="AutoShape 131"/>
            <p:cNvCxnSpPr>
              <a:cxnSpLocks noChangeShapeType="1"/>
            </p:cNvCxnSpPr>
            <p:nvPr/>
          </p:nvCxnSpPr>
          <p:spPr bwMode="auto">
            <a:xfrm flipV="1">
              <a:off x="4916488" y="3055938"/>
              <a:ext cx="179387" cy="28733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49" name="Right Arrow 348"/>
          <p:cNvSpPr/>
          <p:nvPr/>
        </p:nvSpPr>
        <p:spPr>
          <a:xfrm>
            <a:off x="5486400" y="4953000"/>
            <a:ext cx="838200" cy="33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GOOD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443644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Downheap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the root down as necessary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the heap is in order</a:t>
            </a:r>
          </a:p>
          <a:p>
            <a:r>
              <a:rPr lang="en-US" dirty="0"/>
              <a:t>What if 7 were a 20?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 rot="2060253">
            <a:off x="4109763" y="4369191"/>
            <a:ext cx="1366893" cy="490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GOOD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39358" y="2364242"/>
            <a:ext cx="4747042" cy="2473395"/>
            <a:chOff x="734862" y="1763816"/>
            <a:chExt cx="8028208" cy="4183012"/>
          </a:xfrm>
        </p:grpSpPr>
        <p:grpSp>
          <p:nvGrpSpPr>
            <p:cNvPr id="108" name="Group 4"/>
            <p:cNvGrpSpPr>
              <a:grpSpLocks/>
            </p:cNvGrpSpPr>
            <p:nvPr/>
          </p:nvGrpSpPr>
          <p:grpSpPr bwMode="auto">
            <a:xfrm>
              <a:off x="4354784" y="1779892"/>
              <a:ext cx="643542" cy="614583"/>
              <a:chOff x="4149" y="1114"/>
              <a:chExt cx="200" cy="191"/>
            </a:xfrm>
          </p:grpSpPr>
          <p:sp>
            <p:nvSpPr>
              <p:cNvPr id="149" name="Oval 5"/>
              <p:cNvSpPr>
                <a:spLocks noChangeArrowheads="1"/>
              </p:cNvSpPr>
              <p:nvPr/>
            </p:nvSpPr>
            <p:spPr bwMode="auto">
              <a:xfrm>
                <a:off x="4149" y="1114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" name="Group 6"/>
              <p:cNvGrpSpPr>
                <a:grpSpLocks/>
              </p:cNvGrpSpPr>
              <p:nvPr/>
            </p:nvGrpSpPr>
            <p:grpSpPr bwMode="auto">
              <a:xfrm>
                <a:off x="4179" y="1133"/>
                <a:ext cx="141" cy="149"/>
                <a:chOff x="4179" y="1133"/>
                <a:chExt cx="141" cy="149"/>
              </a:xfrm>
            </p:grpSpPr>
            <p:sp>
              <p:nvSpPr>
                <p:cNvPr id="151" name="AutoShape 7"/>
                <p:cNvSpPr>
                  <a:spLocks noChangeArrowheads="1"/>
                </p:cNvSpPr>
                <p:nvPr/>
              </p:nvSpPr>
              <p:spPr bwMode="auto">
                <a:xfrm>
                  <a:off x="4179" y="1141"/>
                  <a:ext cx="141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79" y="1133"/>
                  <a:ext cx="141" cy="1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endParaRPr lang="en-GB" sz="2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10" name="Group 9"/>
            <p:cNvGrpSpPr>
              <a:grpSpLocks/>
            </p:cNvGrpSpPr>
            <p:nvPr/>
          </p:nvGrpSpPr>
          <p:grpSpPr bwMode="auto">
            <a:xfrm>
              <a:off x="6002250" y="2787029"/>
              <a:ext cx="643542" cy="649977"/>
              <a:chOff x="4661" y="1427"/>
              <a:chExt cx="200" cy="202"/>
            </a:xfrm>
          </p:grpSpPr>
          <p:sp>
            <p:nvSpPr>
              <p:cNvPr id="145" name="Oval 10"/>
              <p:cNvSpPr>
                <a:spLocks noChangeArrowheads="1"/>
              </p:cNvSpPr>
              <p:nvPr/>
            </p:nvSpPr>
            <p:spPr bwMode="auto">
              <a:xfrm>
                <a:off x="466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11"/>
              <p:cNvGrpSpPr>
                <a:grpSpLocks/>
              </p:cNvGrpSpPr>
              <p:nvPr/>
            </p:nvGrpSpPr>
            <p:grpSpPr bwMode="auto">
              <a:xfrm>
                <a:off x="4690" y="1427"/>
                <a:ext cx="139" cy="202"/>
                <a:chOff x="4690" y="1427"/>
                <a:chExt cx="139" cy="202"/>
              </a:xfrm>
            </p:grpSpPr>
            <p:sp>
              <p:nvSpPr>
                <p:cNvPr id="147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9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6</a:t>
                  </a:r>
                </a:p>
              </p:txBody>
            </p:sp>
          </p:grpSp>
        </p:grpSp>
        <p:grpSp>
          <p:nvGrpSpPr>
            <p:cNvPr id="111" name="Group 14"/>
            <p:cNvGrpSpPr>
              <a:grpSpLocks/>
            </p:cNvGrpSpPr>
            <p:nvPr/>
          </p:nvGrpSpPr>
          <p:grpSpPr bwMode="auto">
            <a:xfrm>
              <a:off x="2430595" y="2787029"/>
              <a:ext cx="643542" cy="649977"/>
              <a:chOff x="3551" y="1427"/>
              <a:chExt cx="200" cy="202"/>
            </a:xfrm>
          </p:grpSpPr>
          <p:sp>
            <p:nvSpPr>
              <p:cNvPr id="141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2" name="Group 16"/>
              <p:cNvGrpSpPr>
                <a:grpSpLocks/>
              </p:cNvGrpSpPr>
              <p:nvPr/>
            </p:nvGrpSpPr>
            <p:grpSpPr bwMode="auto">
              <a:xfrm>
                <a:off x="3580" y="1427"/>
                <a:ext cx="139" cy="202"/>
                <a:chOff x="3580" y="1427"/>
                <a:chExt cx="139" cy="202"/>
              </a:xfrm>
            </p:grpSpPr>
            <p:sp>
              <p:nvSpPr>
                <p:cNvPr id="143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5</a:t>
                  </a:r>
                </a:p>
              </p:txBody>
            </p:sp>
          </p:grpSp>
        </p:grpSp>
        <p:grpSp>
          <p:nvGrpSpPr>
            <p:cNvPr id="112" name="Group 21"/>
            <p:cNvGrpSpPr>
              <a:grpSpLocks/>
            </p:cNvGrpSpPr>
            <p:nvPr/>
          </p:nvGrpSpPr>
          <p:grpSpPr bwMode="auto">
            <a:xfrm>
              <a:off x="3711279" y="1763816"/>
              <a:ext cx="1155160" cy="2596699"/>
              <a:chOff x="3949" y="1109"/>
              <a:chExt cx="359" cy="807"/>
            </a:xfrm>
          </p:grpSpPr>
          <p:sp>
            <p:nvSpPr>
              <p:cNvPr id="139" name="AutoShape 22"/>
              <p:cNvSpPr>
                <a:spLocks noChangeArrowheads="1"/>
              </p:cNvSpPr>
              <p:nvPr/>
            </p:nvSpPr>
            <p:spPr bwMode="auto">
              <a:xfrm>
                <a:off x="3949" y="1782"/>
                <a:ext cx="140" cy="134"/>
              </a:xfrm>
              <a:prstGeom prst="roundRect">
                <a:avLst>
                  <a:gd name="adj" fmla="val 74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Text Box 23"/>
              <p:cNvSpPr txBox="1">
                <a:spLocks noChangeArrowheads="1"/>
              </p:cNvSpPr>
              <p:nvPr/>
            </p:nvSpPr>
            <p:spPr bwMode="auto">
              <a:xfrm>
                <a:off x="4169" y="1109"/>
                <a:ext cx="139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46800" anchor="ctr" anchorCtr="1">
                <a:spAutoFit/>
              </a:bodyPr>
              <a:lstStyle>
                <a:lvl1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algn="l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buClr>
                    <a:srgbClr val="40458C"/>
                  </a:buClr>
                  <a:buSzPct val="100000"/>
                  <a:buFont typeface="Times New Roman" charset="0"/>
                  <a:buNone/>
                </a:pPr>
                <a:r>
                  <a:rPr lang="en-GB" sz="1600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</p:grpSp>
        <p:sp>
          <p:nvSpPr>
            <p:cNvPr id="113" name="AutoShape 26"/>
            <p:cNvSpPr>
              <a:spLocks noChangeArrowheads="1"/>
            </p:cNvSpPr>
            <p:nvPr/>
          </p:nvSpPr>
          <p:spPr bwMode="auto">
            <a:xfrm>
              <a:off x="5493853" y="3826348"/>
              <a:ext cx="466567" cy="466569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AutoShape 27"/>
            <p:cNvSpPr>
              <a:spLocks noChangeArrowheads="1"/>
            </p:cNvSpPr>
            <p:nvPr/>
          </p:nvSpPr>
          <p:spPr bwMode="auto">
            <a:xfrm>
              <a:off x="6687621" y="3826348"/>
              <a:ext cx="466569" cy="466569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6"/>
            <p:cNvGrpSpPr>
              <a:grpSpLocks/>
            </p:cNvGrpSpPr>
            <p:nvPr/>
          </p:nvGrpSpPr>
          <p:grpSpPr bwMode="auto">
            <a:xfrm>
              <a:off x="1240043" y="3816696"/>
              <a:ext cx="643542" cy="649977"/>
              <a:chOff x="3181" y="1747"/>
              <a:chExt cx="200" cy="202"/>
            </a:xfrm>
          </p:grpSpPr>
          <p:sp>
            <p:nvSpPr>
              <p:cNvPr id="135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6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137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9</a:t>
                  </a:r>
                </a:p>
              </p:txBody>
            </p:sp>
          </p:grpSp>
        </p:grpSp>
        <p:sp>
          <p:nvSpPr>
            <p:cNvPr id="116" name="AutoShape 41"/>
            <p:cNvSpPr>
              <a:spLocks noChangeArrowheads="1"/>
            </p:cNvSpPr>
            <p:nvPr/>
          </p:nvSpPr>
          <p:spPr bwMode="auto">
            <a:xfrm>
              <a:off x="734862" y="4984722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AutoShape 42"/>
            <p:cNvSpPr>
              <a:spLocks noChangeArrowheads="1"/>
            </p:cNvSpPr>
            <p:nvPr/>
          </p:nvSpPr>
          <p:spPr bwMode="auto">
            <a:xfrm>
              <a:off x="1925414" y="4984722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" name="Group 46"/>
            <p:cNvGrpSpPr>
              <a:grpSpLocks/>
            </p:cNvGrpSpPr>
            <p:nvPr/>
          </p:nvGrpSpPr>
          <p:grpSpPr bwMode="auto">
            <a:xfrm>
              <a:off x="5162450" y="5145618"/>
              <a:ext cx="3600620" cy="801210"/>
              <a:chOff x="4400" y="2160"/>
              <a:chExt cx="1119" cy="249"/>
            </a:xfrm>
          </p:grpSpPr>
          <p:sp>
            <p:nvSpPr>
              <p:cNvPr id="133" name="AutoShape 47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49"/>
              <p:cNvSpPr>
                <a:spLocks noChangeArrowheads="1"/>
              </p:cNvSpPr>
              <p:nvPr/>
            </p:nvSpPr>
            <p:spPr bwMode="auto">
              <a:xfrm>
                <a:off x="4400" y="2160"/>
                <a:ext cx="1119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" name="Group 100"/>
            <p:cNvGrpSpPr>
              <a:grpSpLocks/>
            </p:cNvGrpSpPr>
            <p:nvPr/>
          </p:nvGrpSpPr>
          <p:grpSpPr bwMode="auto">
            <a:xfrm>
              <a:off x="5062658" y="2912525"/>
              <a:ext cx="611362" cy="923483"/>
              <a:chOff x="4369" y="1466"/>
              <a:chExt cx="190" cy="287"/>
            </a:xfrm>
          </p:grpSpPr>
          <p:sp>
            <p:nvSpPr>
              <p:cNvPr id="129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" name="Group 102"/>
              <p:cNvGrpSpPr>
                <a:grpSpLocks/>
              </p:cNvGrpSpPr>
              <p:nvPr/>
            </p:nvGrpSpPr>
            <p:grpSpPr bwMode="auto">
              <a:xfrm>
                <a:off x="4369" y="1466"/>
                <a:ext cx="190" cy="287"/>
                <a:chOff x="4369" y="1466"/>
                <a:chExt cx="190" cy="287"/>
              </a:xfrm>
            </p:grpSpPr>
            <p:sp>
              <p:nvSpPr>
                <p:cNvPr id="131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AutoShape 104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56" cy="115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Clr>
                      <a:srgbClr val="40458C"/>
                    </a:buClr>
                    <a:buSzPct val="100000"/>
                    <a:buFont typeface="Times New Roman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b="1" i="1" dirty="0">
                    <a:solidFill>
                      <a:srgbClr val="40458C"/>
                    </a:solidFill>
                    <a:latin typeface="Times New Roman" charset="0"/>
                  </a:endParaRPr>
                </a:p>
              </p:txBody>
            </p:sp>
          </p:grpSp>
        </p:grpSp>
        <p:cxnSp>
          <p:nvCxnSpPr>
            <p:cNvPr id="120" name="AutoShape 122"/>
            <p:cNvCxnSpPr>
              <a:cxnSpLocks noChangeShapeType="1"/>
            </p:cNvCxnSpPr>
            <p:nvPr/>
          </p:nvCxnSpPr>
          <p:spPr bwMode="auto">
            <a:xfrm flipH="1">
              <a:off x="2984041" y="2317244"/>
              <a:ext cx="1473710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1" name="AutoShape 123"/>
            <p:cNvCxnSpPr>
              <a:cxnSpLocks noChangeShapeType="1"/>
            </p:cNvCxnSpPr>
            <p:nvPr/>
          </p:nvCxnSpPr>
          <p:spPr bwMode="auto">
            <a:xfrm flipH="1" flipV="1">
              <a:off x="4914665" y="2317244"/>
              <a:ext cx="1184116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2" name="AutoShape 124"/>
            <p:cNvCxnSpPr>
              <a:cxnSpLocks noChangeShapeType="1"/>
            </p:cNvCxnSpPr>
            <p:nvPr/>
          </p:nvCxnSpPr>
          <p:spPr bwMode="auto">
            <a:xfrm flipH="1" flipV="1">
              <a:off x="6558913" y="3353346"/>
              <a:ext cx="370037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" name="AutoShape 125"/>
            <p:cNvCxnSpPr>
              <a:cxnSpLocks noChangeShapeType="1"/>
            </p:cNvCxnSpPr>
            <p:nvPr/>
          </p:nvCxnSpPr>
          <p:spPr bwMode="auto">
            <a:xfrm flipV="1">
              <a:off x="5735180" y="3353346"/>
              <a:ext cx="363602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AutoShape 128"/>
            <p:cNvCxnSpPr>
              <a:cxnSpLocks noChangeShapeType="1"/>
            </p:cNvCxnSpPr>
            <p:nvPr/>
          </p:nvCxnSpPr>
          <p:spPr bwMode="auto">
            <a:xfrm flipV="1">
              <a:off x="1793489" y="3353346"/>
              <a:ext cx="730419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AutoShape 129"/>
            <p:cNvCxnSpPr>
              <a:cxnSpLocks noChangeShapeType="1"/>
            </p:cNvCxnSpPr>
            <p:nvPr/>
          </p:nvCxnSpPr>
          <p:spPr bwMode="auto">
            <a:xfrm flipH="1" flipV="1">
              <a:off x="2984041" y="3353346"/>
              <a:ext cx="733637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30"/>
            <p:cNvCxnSpPr>
              <a:cxnSpLocks noChangeShapeType="1"/>
            </p:cNvCxnSpPr>
            <p:nvPr/>
          </p:nvCxnSpPr>
          <p:spPr bwMode="auto">
            <a:xfrm flipH="1" flipV="1">
              <a:off x="1793489" y="4389448"/>
              <a:ext cx="366819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31"/>
            <p:cNvCxnSpPr>
              <a:cxnSpLocks noChangeShapeType="1"/>
            </p:cNvCxnSpPr>
            <p:nvPr/>
          </p:nvCxnSpPr>
          <p:spPr bwMode="auto">
            <a:xfrm flipV="1">
              <a:off x="969756" y="4389448"/>
              <a:ext cx="363600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8" name="AutoShape 25"/>
            <p:cNvSpPr>
              <a:spLocks noChangeArrowheads="1"/>
            </p:cNvSpPr>
            <p:nvPr/>
          </p:nvSpPr>
          <p:spPr bwMode="auto">
            <a:xfrm>
              <a:off x="3581399" y="3810001"/>
              <a:ext cx="466567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003514" y="4268748"/>
            <a:ext cx="3840060" cy="2230194"/>
            <a:chOff x="734862" y="1719915"/>
            <a:chExt cx="6419328" cy="3728157"/>
          </a:xfrm>
        </p:grpSpPr>
        <p:grpSp>
          <p:nvGrpSpPr>
            <p:cNvPr id="103" name="Group 4"/>
            <p:cNvGrpSpPr>
              <a:grpSpLocks/>
            </p:cNvGrpSpPr>
            <p:nvPr/>
          </p:nvGrpSpPr>
          <p:grpSpPr bwMode="auto">
            <a:xfrm>
              <a:off x="4354784" y="1779892"/>
              <a:ext cx="643542" cy="614583"/>
              <a:chOff x="4149" y="1114"/>
              <a:chExt cx="200" cy="191"/>
            </a:xfrm>
          </p:grpSpPr>
          <p:sp>
            <p:nvSpPr>
              <p:cNvPr id="186" name="Oval 5"/>
              <p:cNvSpPr>
                <a:spLocks noChangeArrowheads="1"/>
              </p:cNvSpPr>
              <p:nvPr/>
            </p:nvSpPr>
            <p:spPr bwMode="auto">
              <a:xfrm>
                <a:off x="4149" y="1114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7" name="Group 6"/>
              <p:cNvGrpSpPr>
                <a:grpSpLocks/>
              </p:cNvGrpSpPr>
              <p:nvPr/>
            </p:nvGrpSpPr>
            <p:grpSpPr bwMode="auto">
              <a:xfrm>
                <a:off x="4179" y="1133"/>
                <a:ext cx="141" cy="149"/>
                <a:chOff x="4179" y="1133"/>
                <a:chExt cx="141" cy="149"/>
              </a:xfrm>
            </p:grpSpPr>
            <p:sp>
              <p:nvSpPr>
                <p:cNvPr id="188" name="AutoShape 7"/>
                <p:cNvSpPr>
                  <a:spLocks noChangeArrowheads="1"/>
                </p:cNvSpPr>
                <p:nvPr/>
              </p:nvSpPr>
              <p:spPr bwMode="auto">
                <a:xfrm>
                  <a:off x="4179" y="1141"/>
                  <a:ext cx="141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79" y="1133"/>
                  <a:ext cx="141" cy="1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endParaRPr lang="en-GB" sz="2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04" name="Group 9"/>
            <p:cNvGrpSpPr>
              <a:grpSpLocks/>
            </p:cNvGrpSpPr>
            <p:nvPr/>
          </p:nvGrpSpPr>
          <p:grpSpPr bwMode="auto">
            <a:xfrm>
              <a:off x="6002250" y="2787029"/>
              <a:ext cx="643542" cy="649977"/>
              <a:chOff x="4661" y="1427"/>
              <a:chExt cx="200" cy="202"/>
            </a:xfrm>
          </p:grpSpPr>
          <p:sp>
            <p:nvSpPr>
              <p:cNvPr id="182" name="Oval 10"/>
              <p:cNvSpPr>
                <a:spLocks noChangeArrowheads="1"/>
              </p:cNvSpPr>
              <p:nvPr/>
            </p:nvSpPr>
            <p:spPr bwMode="auto">
              <a:xfrm>
                <a:off x="466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3" name="Group 11"/>
              <p:cNvGrpSpPr>
                <a:grpSpLocks/>
              </p:cNvGrpSpPr>
              <p:nvPr/>
            </p:nvGrpSpPr>
            <p:grpSpPr bwMode="auto">
              <a:xfrm>
                <a:off x="4690" y="1427"/>
                <a:ext cx="139" cy="202"/>
                <a:chOff x="4690" y="1427"/>
                <a:chExt cx="139" cy="202"/>
              </a:xfrm>
            </p:grpSpPr>
            <p:sp>
              <p:nvSpPr>
                <p:cNvPr id="184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90" y="142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6</a:t>
                  </a:r>
                </a:p>
              </p:txBody>
            </p:sp>
          </p:grpSp>
        </p:grpSp>
        <p:grpSp>
          <p:nvGrpSpPr>
            <p:cNvPr id="105" name="Group 14"/>
            <p:cNvGrpSpPr>
              <a:grpSpLocks/>
            </p:cNvGrpSpPr>
            <p:nvPr/>
          </p:nvGrpSpPr>
          <p:grpSpPr bwMode="auto">
            <a:xfrm>
              <a:off x="2430573" y="1754138"/>
              <a:ext cx="2445456" cy="1666771"/>
              <a:chOff x="3551" y="1106"/>
              <a:chExt cx="760" cy="518"/>
            </a:xfrm>
          </p:grpSpPr>
          <p:sp>
            <p:nvSpPr>
              <p:cNvPr id="178" name="Oval 15"/>
              <p:cNvSpPr>
                <a:spLocks noChangeArrowheads="1"/>
              </p:cNvSpPr>
              <p:nvPr/>
            </p:nvSpPr>
            <p:spPr bwMode="auto">
              <a:xfrm>
                <a:off x="3551" y="1433"/>
                <a:ext cx="200" cy="191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9" name="Group 16"/>
              <p:cNvGrpSpPr>
                <a:grpSpLocks/>
              </p:cNvGrpSpPr>
              <p:nvPr/>
            </p:nvGrpSpPr>
            <p:grpSpPr bwMode="auto">
              <a:xfrm>
                <a:off x="3580" y="1106"/>
                <a:ext cx="731" cy="490"/>
                <a:chOff x="3580" y="1106"/>
                <a:chExt cx="731" cy="490"/>
              </a:xfrm>
            </p:grpSpPr>
            <p:sp>
              <p:nvSpPr>
                <p:cNvPr id="180" name="AutoShape 17"/>
                <p:cNvSpPr>
                  <a:spLocks noChangeArrowheads="1"/>
                </p:cNvSpPr>
                <p:nvPr/>
              </p:nvSpPr>
              <p:spPr bwMode="auto">
                <a:xfrm>
                  <a:off x="3580" y="1462"/>
                  <a:ext cx="139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72" y="1106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 dirty="0"/>
                    <a:t>5</a:t>
                  </a:r>
                </a:p>
              </p:txBody>
            </p:sp>
          </p:grpSp>
        </p:grpSp>
        <p:sp>
          <p:nvSpPr>
            <p:cNvPr id="106" name="AutoShape 22"/>
            <p:cNvSpPr>
              <a:spLocks noChangeArrowheads="1"/>
            </p:cNvSpPr>
            <p:nvPr/>
          </p:nvSpPr>
          <p:spPr bwMode="auto">
            <a:xfrm>
              <a:off x="3711279" y="3929343"/>
              <a:ext cx="450480" cy="431174"/>
            </a:xfrm>
            <a:prstGeom prst="roundRect">
              <a:avLst>
                <a:gd name="adj" fmla="val 74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Text Box 23"/>
            <p:cNvSpPr txBox="1">
              <a:spLocks noChangeArrowheads="1"/>
            </p:cNvSpPr>
            <p:nvPr/>
          </p:nvSpPr>
          <p:spPr bwMode="auto">
            <a:xfrm>
              <a:off x="2514600" y="2811486"/>
              <a:ext cx="447263" cy="54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800" anchor="ctr" anchorCtr="1">
              <a:spAutoFit/>
            </a:bodyPr>
            <a:lstStyle>
              <a:lvl1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algn="l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GB" sz="18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54" name="AutoShape 26"/>
            <p:cNvSpPr>
              <a:spLocks noChangeArrowheads="1"/>
            </p:cNvSpPr>
            <p:nvPr/>
          </p:nvSpPr>
          <p:spPr bwMode="auto">
            <a:xfrm>
              <a:off x="5493853" y="3826348"/>
              <a:ext cx="466567" cy="466569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AutoShape 27"/>
            <p:cNvSpPr>
              <a:spLocks noChangeArrowheads="1"/>
            </p:cNvSpPr>
            <p:nvPr/>
          </p:nvSpPr>
          <p:spPr bwMode="auto">
            <a:xfrm>
              <a:off x="6687621" y="3826348"/>
              <a:ext cx="466569" cy="466569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" name="Group 36"/>
            <p:cNvGrpSpPr>
              <a:grpSpLocks/>
            </p:cNvGrpSpPr>
            <p:nvPr/>
          </p:nvGrpSpPr>
          <p:grpSpPr bwMode="auto">
            <a:xfrm>
              <a:off x="1240043" y="3816696"/>
              <a:ext cx="643542" cy="649977"/>
              <a:chOff x="3181" y="1747"/>
              <a:chExt cx="200" cy="202"/>
            </a:xfrm>
          </p:grpSpPr>
          <p:sp>
            <p:nvSpPr>
              <p:cNvPr id="174" name="Oval 37"/>
              <p:cNvSpPr>
                <a:spLocks noChangeArrowheads="1"/>
              </p:cNvSpPr>
              <p:nvPr/>
            </p:nvSpPr>
            <p:spPr bwMode="auto">
              <a:xfrm>
                <a:off x="3181" y="1754"/>
                <a:ext cx="200" cy="190"/>
              </a:xfrm>
              <a:prstGeom prst="ellipse">
                <a:avLst/>
              </a:prstGeom>
              <a:solidFill>
                <a:srgbClr val="ECD882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5" name="Group 38"/>
              <p:cNvGrpSpPr>
                <a:grpSpLocks/>
              </p:cNvGrpSpPr>
              <p:nvPr/>
            </p:nvGrpSpPr>
            <p:grpSpPr bwMode="auto">
              <a:xfrm>
                <a:off x="3211" y="1747"/>
                <a:ext cx="140" cy="202"/>
                <a:chOff x="3211" y="1747"/>
                <a:chExt cx="140" cy="202"/>
              </a:xfrm>
            </p:grpSpPr>
            <p:sp>
              <p:nvSpPr>
                <p:cNvPr id="176" name="AutoShape 39"/>
                <p:cNvSpPr>
                  <a:spLocks noChangeArrowheads="1"/>
                </p:cNvSpPr>
                <p:nvPr/>
              </p:nvSpPr>
              <p:spPr bwMode="auto">
                <a:xfrm>
                  <a:off x="3211" y="1782"/>
                  <a:ext cx="140" cy="134"/>
                </a:xfrm>
                <a:prstGeom prst="roundRect">
                  <a:avLst>
                    <a:gd name="adj" fmla="val 74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12" y="1747"/>
                  <a:ext cx="13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46800" anchor="ctr" anchorCtr="1">
                  <a:spAutoFit/>
                </a:bodyPr>
                <a:lstStyle>
                  <a:lvl1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algn="l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buClr>
                      <a:srgbClr val="40458C"/>
                    </a:buClr>
                    <a:buSzPct val="100000"/>
                    <a:buFont typeface="Times New Roman" charset="0"/>
                    <a:buNone/>
                  </a:pPr>
                  <a:r>
                    <a:rPr lang="en-GB" sz="1800"/>
                    <a:t>9</a:t>
                  </a:r>
                </a:p>
              </p:txBody>
            </p:sp>
          </p:grpSp>
        </p:grpSp>
        <p:sp>
          <p:nvSpPr>
            <p:cNvPr id="157" name="AutoShape 41"/>
            <p:cNvSpPr>
              <a:spLocks noChangeArrowheads="1"/>
            </p:cNvSpPr>
            <p:nvPr/>
          </p:nvSpPr>
          <p:spPr bwMode="auto">
            <a:xfrm>
              <a:off x="734862" y="4984722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utoShape 42"/>
            <p:cNvSpPr>
              <a:spLocks noChangeArrowheads="1"/>
            </p:cNvSpPr>
            <p:nvPr/>
          </p:nvSpPr>
          <p:spPr bwMode="auto">
            <a:xfrm>
              <a:off x="1925414" y="4984722"/>
              <a:ext cx="466569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" name="Group 100"/>
            <p:cNvGrpSpPr>
              <a:grpSpLocks/>
            </p:cNvGrpSpPr>
            <p:nvPr/>
          </p:nvGrpSpPr>
          <p:grpSpPr bwMode="auto">
            <a:xfrm>
              <a:off x="5062658" y="2912525"/>
              <a:ext cx="611362" cy="923483"/>
              <a:chOff x="4369" y="1466"/>
              <a:chExt cx="190" cy="287"/>
            </a:xfrm>
          </p:grpSpPr>
          <p:sp>
            <p:nvSpPr>
              <p:cNvPr id="170" name="AutoShape 101"/>
              <p:cNvSpPr>
                <a:spLocks noChangeArrowheads="1"/>
              </p:cNvSpPr>
              <p:nvPr/>
            </p:nvSpPr>
            <p:spPr bwMode="auto">
              <a:xfrm>
                <a:off x="4369" y="1466"/>
                <a:ext cx="190" cy="28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102"/>
              <p:cNvGrpSpPr>
                <a:grpSpLocks/>
              </p:cNvGrpSpPr>
              <p:nvPr/>
            </p:nvGrpSpPr>
            <p:grpSpPr bwMode="auto">
              <a:xfrm>
                <a:off x="4369" y="1466"/>
                <a:ext cx="190" cy="287"/>
                <a:chOff x="4369" y="1466"/>
                <a:chExt cx="190" cy="287"/>
              </a:xfrm>
            </p:grpSpPr>
            <p:sp>
              <p:nvSpPr>
                <p:cNvPr id="172" name="AutoShape 103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190" cy="287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AutoShape 104"/>
                <p:cNvSpPr>
                  <a:spLocks noChangeArrowheads="1"/>
                </p:cNvSpPr>
                <p:nvPr/>
              </p:nvSpPr>
              <p:spPr bwMode="auto">
                <a:xfrm>
                  <a:off x="4369" y="1466"/>
                  <a:ext cx="56" cy="115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Clr>
                      <a:srgbClr val="40458C"/>
                    </a:buClr>
                    <a:buSzPct val="100000"/>
                    <a:buFont typeface="Times New Roman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b="1" i="1" dirty="0">
                    <a:solidFill>
                      <a:srgbClr val="40458C"/>
                    </a:solidFill>
                    <a:latin typeface="Times New Roman" charset="0"/>
                  </a:endParaRPr>
                </a:p>
              </p:txBody>
            </p:sp>
          </p:grpSp>
        </p:grpSp>
        <p:cxnSp>
          <p:nvCxnSpPr>
            <p:cNvPr id="160" name="AutoShape 122"/>
            <p:cNvCxnSpPr>
              <a:cxnSpLocks noChangeShapeType="1"/>
            </p:cNvCxnSpPr>
            <p:nvPr/>
          </p:nvCxnSpPr>
          <p:spPr bwMode="auto">
            <a:xfrm flipH="1">
              <a:off x="2984041" y="2317244"/>
              <a:ext cx="1473710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23"/>
            <p:cNvCxnSpPr>
              <a:cxnSpLocks noChangeShapeType="1"/>
            </p:cNvCxnSpPr>
            <p:nvPr/>
          </p:nvCxnSpPr>
          <p:spPr bwMode="auto">
            <a:xfrm flipH="1" flipV="1">
              <a:off x="4914665" y="2317244"/>
              <a:ext cx="1184116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24"/>
            <p:cNvCxnSpPr>
              <a:cxnSpLocks noChangeShapeType="1"/>
            </p:cNvCxnSpPr>
            <p:nvPr/>
          </p:nvCxnSpPr>
          <p:spPr bwMode="auto">
            <a:xfrm flipH="1" flipV="1">
              <a:off x="6558913" y="3353346"/>
              <a:ext cx="370037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25"/>
            <p:cNvCxnSpPr>
              <a:cxnSpLocks noChangeShapeType="1"/>
            </p:cNvCxnSpPr>
            <p:nvPr/>
          </p:nvCxnSpPr>
          <p:spPr bwMode="auto">
            <a:xfrm flipV="1">
              <a:off x="5735180" y="3353346"/>
              <a:ext cx="363602" cy="45047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28"/>
            <p:cNvCxnSpPr>
              <a:cxnSpLocks noChangeShapeType="1"/>
            </p:cNvCxnSpPr>
            <p:nvPr/>
          </p:nvCxnSpPr>
          <p:spPr bwMode="auto">
            <a:xfrm flipV="1">
              <a:off x="1793489" y="3353346"/>
              <a:ext cx="730419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29"/>
            <p:cNvCxnSpPr>
              <a:cxnSpLocks noChangeShapeType="1"/>
            </p:cNvCxnSpPr>
            <p:nvPr/>
          </p:nvCxnSpPr>
          <p:spPr bwMode="auto">
            <a:xfrm flipH="1" flipV="1">
              <a:off x="2984041" y="3353346"/>
              <a:ext cx="733637" cy="54701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30"/>
            <p:cNvCxnSpPr>
              <a:cxnSpLocks noChangeShapeType="1"/>
            </p:cNvCxnSpPr>
            <p:nvPr/>
          </p:nvCxnSpPr>
          <p:spPr bwMode="auto">
            <a:xfrm flipH="1" flipV="1">
              <a:off x="1793489" y="4389448"/>
              <a:ext cx="366819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31"/>
            <p:cNvCxnSpPr>
              <a:cxnSpLocks noChangeShapeType="1"/>
            </p:cNvCxnSpPr>
            <p:nvPr/>
          </p:nvCxnSpPr>
          <p:spPr bwMode="auto">
            <a:xfrm flipV="1">
              <a:off x="969756" y="4389448"/>
              <a:ext cx="363600" cy="582404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8" name="AutoShape 25"/>
            <p:cNvSpPr>
              <a:spLocks noChangeArrowheads="1"/>
            </p:cNvSpPr>
            <p:nvPr/>
          </p:nvSpPr>
          <p:spPr bwMode="auto">
            <a:xfrm>
              <a:off x="3581399" y="3810001"/>
              <a:ext cx="466567" cy="463350"/>
            </a:xfrm>
            <a:prstGeom prst="roundRect">
              <a:avLst>
                <a:gd name="adj" fmla="val 694"/>
              </a:avLst>
            </a:prstGeom>
            <a:solidFill>
              <a:srgbClr val="CFDBFD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Curved Right Arrow 168"/>
            <p:cNvSpPr/>
            <p:nvPr/>
          </p:nvSpPr>
          <p:spPr>
            <a:xfrm rot="14828560" flipH="1" flipV="1">
              <a:off x="3171695" y="1426539"/>
              <a:ext cx="528897" cy="1115649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4068007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Downheap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Downheap</a:t>
            </a:r>
            <a:r>
              <a:rPr lang="en-US" dirty="0"/>
              <a:t> restores the heap order property by swapping key k along a downward path from the root, swapping with </a:t>
            </a:r>
            <a:r>
              <a:rPr lang="en-US" b="1" dirty="0"/>
              <a:t>the lesser of the two children</a:t>
            </a:r>
          </a:p>
          <a:p>
            <a:r>
              <a:rPr lang="en-US" dirty="0" err="1"/>
              <a:t>Downheap</a:t>
            </a:r>
            <a:r>
              <a:rPr lang="en-US" dirty="0"/>
              <a:t> terminates when key k reaches </a:t>
            </a:r>
            <a:r>
              <a:rPr lang="en-US" b="1" dirty="0"/>
              <a:t>a leaf </a:t>
            </a:r>
            <a:r>
              <a:rPr lang="en-US" dirty="0"/>
              <a:t>or a node whose </a:t>
            </a:r>
            <a:r>
              <a:rPr lang="en-US" b="1" dirty="0"/>
              <a:t>children have keys greater than or equal to k </a:t>
            </a:r>
          </a:p>
          <a:p>
            <a:r>
              <a:rPr lang="en-US" dirty="0"/>
              <a:t>Since a heap has height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O(log n)</a:t>
            </a:r>
            <a:r>
              <a:rPr lang="en-US" dirty="0"/>
              <a:t>, </a:t>
            </a:r>
            <a:r>
              <a:rPr lang="en-US" dirty="0" err="1"/>
              <a:t>downheap</a:t>
            </a:r>
            <a:r>
              <a:rPr lang="en-US" dirty="0"/>
              <a:t> runs in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O(log n)</a:t>
            </a:r>
            <a:r>
              <a:rPr lang="en-US" b="1" dirty="0"/>
              <a:t> </a:t>
            </a:r>
            <a:r>
              <a:rPr lang="en-US" dirty="0"/>
              <a:t>time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556404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Implementation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insert():</a:t>
            </a:r>
          </a:p>
          <a:p>
            <a:pPr lvl="1"/>
            <a:r>
              <a:rPr lang="en-US" dirty="0"/>
              <a:t>Insert item into the “insertion node,” the next available spot (which you must keep track of)</a:t>
            </a:r>
          </a:p>
          <a:p>
            <a:pPr lvl="1"/>
            <a:r>
              <a:rPr lang="en-US" b="1" dirty="0" err="1"/>
              <a:t>Upheap</a:t>
            </a:r>
            <a:r>
              <a:rPr lang="en-US" dirty="0"/>
              <a:t> from the bottom as necessary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pPr lvl="1"/>
            <a:r>
              <a:rPr lang="en-US" dirty="0"/>
              <a:t>Swap root with last item in heap</a:t>
            </a:r>
          </a:p>
          <a:p>
            <a:pPr lvl="1"/>
            <a:r>
              <a:rPr lang="en-US" dirty="0"/>
              <a:t>Delete swapped root</a:t>
            </a:r>
          </a:p>
          <a:p>
            <a:pPr lvl="1"/>
            <a:r>
              <a:rPr lang="en-US" b="1" dirty="0" err="1"/>
              <a:t>Downheap</a:t>
            </a:r>
            <a:r>
              <a:rPr lang="en-US" dirty="0"/>
              <a:t> from the root as necessary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11273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009E1-FBDC-ABE7-7EA3-FB4DC92CE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839AA0F-A805-7EE7-7B05-7DEEDE3DC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Topics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F59FDC8-558C-4D85-D011-B81DE5655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8288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Binary Search Trees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Balanced Search Trees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Heaps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Priority Queues</a:t>
            </a:r>
          </a:p>
          <a:p>
            <a:pPr marL="0" indent="0">
              <a:spcBef>
                <a:spcPct val="70000"/>
              </a:spcBef>
              <a:buNone/>
              <a:defRPr/>
            </a:pPr>
            <a:endParaRPr lang="en-US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905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Insertion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3200400"/>
          </a:xfrm>
        </p:spPr>
        <p:txBody>
          <a:bodyPr>
            <a:normAutofit/>
          </a:bodyPr>
          <a:lstStyle/>
          <a:p>
            <a:r>
              <a:rPr lang="en-US" sz="2600" dirty="0"/>
              <a:t>The insertion node can be found by traversing a path of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O(log n)</a:t>
            </a:r>
            <a:r>
              <a:rPr lang="en-US" sz="2600" dirty="0"/>
              <a:t> nodes</a:t>
            </a:r>
          </a:p>
          <a:p>
            <a:pPr lvl="1"/>
            <a:r>
              <a:rPr lang="en-US" sz="2200" dirty="0"/>
              <a:t>Start with the last added node</a:t>
            </a:r>
          </a:p>
          <a:p>
            <a:pPr lvl="1"/>
            <a:r>
              <a:rPr lang="en-US" sz="2200" dirty="0"/>
              <a:t>Go up until a left child or the root is reached</a:t>
            </a:r>
          </a:p>
          <a:p>
            <a:pPr lvl="1"/>
            <a:r>
              <a:rPr lang="en-US" sz="2200" dirty="0"/>
              <a:t>If a left child is reached, go to its sibling (the corresponding right child)</a:t>
            </a:r>
          </a:p>
          <a:p>
            <a:pPr lvl="1"/>
            <a:r>
              <a:rPr lang="en-US" sz="2200" dirty="0"/>
              <a:t>Go down left until a leaf is reached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47664" y="4149080"/>
            <a:ext cx="6021388" cy="2197100"/>
            <a:chOff x="1295400" y="4051300"/>
            <a:chExt cx="6021388" cy="21971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127375" y="4618038"/>
              <a:ext cx="285750" cy="28416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8" name="AutoShape 5"/>
            <p:cNvCxnSpPr>
              <a:cxnSpLocks noChangeShapeType="1"/>
              <a:stCxn id="7" idx="3"/>
              <a:endCxn id="42" idx="7"/>
            </p:cNvCxnSpPr>
            <p:nvPr/>
          </p:nvCxnSpPr>
          <p:spPr bwMode="auto">
            <a:xfrm flipH="1">
              <a:off x="2284413" y="4868863"/>
              <a:ext cx="8858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6"/>
            <p:cNvCxnSpPr>
              <a:cxnSpLocks noChangeShapeType="1"/>
              <a:stCxn id="29" idx="1"/>
              <a:endCxn id="7" idx="5"/>
            </p:cNvCxnSpPr>
            <p:nvPr/>
          </p:nvCxnSpPr>
          <p:spPr bwMode="auto">
            <a:xfrm flipH="1" flipV="1">
              <a:off x="3370263" y="4868863"/>
              <a:ext cx="801687" cy="239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295400" y="5073650"/>
              <a:ext cx="1774825" cy="1173163"/>
              <a:chOff x="720" y="2626"/>
              <a:chExt cx="1256" cy="830"/>
            </a:xfrm>
          </p:grpSpPr>
          <p:sp>
            <p:nvSpPr>
              <p:cNvPr id="42" name="Oval 8"/>
              <p:cNvSpPr>
                <a:spLocks noChangeArrowheads="1"/>
              </p:cNvSpPr>
              <p:nvPr/>
            </p:nvSpPr>
            <p:spPr bwMode="auto">
              <a:xfrm>
                <a:off x="1247" y="2626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43" name="Oval 9"/>
              <p:cNvSpPr>
                <a:spLocks noChangeArrowheads="1"/>
              </p:cNvSpPr>
              <p:nvPr/>
            </p:nvSpPr>
            <p:spPr bwMode="auto">
              <a:xfrm>
                <a:off x="1617" y="2948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endPara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44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1461" y="33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830" y="3311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cxnSp>
            <p:nvCxnSpPr>
              <p:cNvPr id="46" name="AutoShape 12"/>
              <p:cNvCxnSpPr>
                <a:cxnSpLocks noChangeShapeType="1"/>
                <a:stCxn id="45" idx="0"/>
                <a:endCxn id="43" idx="5"/>
              </p:cNvCxnSpPr>
              <p:nvPr/>
            </p:nvCxnSpPr>
            <p:spPr bwMode="auto">
              <a:xfrm flipH="1" flipV="1">
                <a:off x="1789" y="3125"/>
                <a:ext cx="114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13"/>
              <p:cNvCxnSpPr>
                <a:cxnSpLocks noChangeShapeType="1"/>
                <a:stCxn id="44" idx="0"/>
                <a:endCxn id="43" idx="3"/>
              </p:cNvCxnSpPr>
              <p:nvPr/>
            </p:nvCxnSpPr>
            <p:spPr bwMode="auto">
              <a:xfrm flipV="1">
                <a:off x="1534" y="3125"/>
                <a:ext cx="113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14"/>
              <p:cNvCxnSpPr>
                <a:cxnSpLocks noChangeShapeType="1"/>
                <a:stCxn id="50" idx="7"/>
                <a:endCxn id="42" idx="3"/>
              </p:cNvCxnSpPr>
              <p:nvPr/>
            </p:nvCxnSpPr>
            <p:spPr bwMode="auto">
              <a:xfrm flipV="1">
                <a:off x="1049" y="2803"/>
                <a:ext cx="227" cy="17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AutoShape 15"/>
              <p:cNvCxnSpPr>
                <a:cxnSpLocks noChangeShapeType="1"/>
                <a:stCxn id="43" idx="1"/>
                <a:endCxn id="42" idx="5"/>
              </p:cNvCxnSpPr>
              <p:nvPr/>
            </p:nvCxnSpPr>
            <p:spPr bwMode="auto">
              <a:xfrm flipH="1" flipV="1">
                <a:off x="1419" y="2803"/>
                <a:ext cx="228" cy="17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Oval 16"/>
              <p:cNvSpPr>
                <a:spLocks noChangeArrowheads="1"/>
              </p:cNvSpPr>
              <p:nvPr/>
            </p:nvSpPr>
            <p:spPr bwMode="auto">
              <a:xfrm>
                <a:off x="877" y="2948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51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720" y="33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2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1090" y="33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cxnSp>
            <p:nvCxnSpPr>
              <p:cNvPr id="53" name="AutoShape 19"/>
              <p:cNvCxnSpPr>
                <a:cxnSpLocks noChangeShapeType="1"/>
                <a:stCxn id="52" idx="0"/>
                <a:endCxn id="50" idx="5"/>
              </p:cNvCxnSpPr>
              <p:nvPr/>
            </p:nvCxnSpPr>
            <p:spPr bwMode="auto">
              <a:xfrm flipH="1" flipV="1">
                <a:off x="1049" y="3125"/>
                <a:ext cx="114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AutoShape 20"/>
              <p:cNvCxnSpPr>
                <a:cxnSpLocks noChangeShapeType="1"/>
                <a:stCxn id="51" idx="0"/>
                <a:endCxn id="50" idx="3"/>
              </p:cNvCxnSpPr>
              <p:nvPr/>
            </p:nvCxnSpPr>
            <p:spPr bwMode="auto">
              <a:xfrm flipV="1">
                <a:off x="793" y="3125"/>
                <a:ext cx="113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3387725" y="5075238"/>
              <a:ext cx="1774825" cy="1173162"/>
              <a:chOff x="720" y="2626"/>
              <a:chExt cx="1256" cy="830"/>
            </a:xfrm>
          </p:grpSpPr>
          <p:sp>
            <p:nvSpPr>
              <p:cNvPr id="29" name="Oval 22"/>
              <p:cNvSpPr>
                <a:spLocks noChangeArrowheads="1"/>
              </p:cNvSpPr>
              <p:nvPr/>
            </p:nvSpPr>
            <p:spPr bwMode="auto">
              <a:xfrm>
                <a:off x="1247" y="2626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1617" y="2948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endPara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31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1461" y="33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1830" y="3311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cxnSp>
            <p:nvCxnSpPr>
              <p:cNvPr id="33" name="AutoShape 26"/>
              <p:cNvCxnSpPr>
                <a:cxnSpLocks noChangeShapeType="1"/>
                <a:stCxn id="32" idx="0"/>
                <a:endCxn id="30" idx="5"/>
              </p:cNvCxnSpPr>
              <p:nvPr/>
            </p:nvCxnSpPr>
            <p:spPr bwMode="auto">
              <a:xfrm flipH="1" flipV="1">
                <a:off x="1789" y="3125"/>
                <a:ext cx="114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27"/>
              <p:cNvCxnSpPr>
                <a:cxnSpLocks noChangeShapeType="1"/>
                <a:stCxn id="31" idx="0"/>
                <a:endCxn id="30" idx="3"/>
              </p:cNvCxnSpPr>
              <p:nvPr/>
            </p:nvCxnSpPr>
            <p:spPr bwMode="auto">
              <a:xfrm flipV="1">
                <a:off x="1534" y="3125"/>
                <a:ext cx="113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28"/>
              <p:cNvCxnSpPr>
                <a:cxnSpLocks noChangeShapeType="1"/>
                <a:stCxn id="37" idx="7"/>
                <a:endCxn id="29" idx="3"/>
              </p:cNvCxnSpPr>
              <p:nvPr/>
            </p:nvCxnSpPr>
            <p:spPr bwMode="auto">
              <a:xfrm flipV="1">
                <a:off x="1049" y="2803"/>
                <a:ext cx="227" cy="17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29"/>
              <p:cNvCxnSpPr>
                <a:cxnSpLocks noChangeShapeType="1"/>
                <a:stCxn id="30" idx="1"/>
                <a:endCxn id="29" idx="5"/>
              </p:cNvCxnSpPr>
              <p:nvPr/>
            </p:nvCxnSpPr>
            <p:spPr bwMode="auto">
              <a:xfrm flipH="1" flipV="1">
                <a:off x="1419" y="2803"/>
                <a:ext cx="228" cy="17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Oval 30"/>
              <p:cNvSpPr>
                <a:spLocks noChangeArrowheads="1"/>
              </p:cNvSpPr>
              <p:nvPr/>
            </p:nvSpPr>
            <p:spPr bwMode="auto">
              <a:xfrm>
                <a:off x="877" y="2948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38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720" y="33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1090" y="33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cxnSp>
            <p:nvCxnSpPr>
              <p:cNvPr id="40" name="AutoShape 33"/>
              <p:cNvCxnSpPr>
                <a:cxnSpLocks noChangeShapeType="1"/>
                <a:stCxn id="39" idx="0"/>
                <a:endCxn id="37" idx="5"/>
              </p:cNvCxnSpPr>
              <p:nvPr/>
            </p:nvCxnSpPr>
            <p:spPr bwMode="auto">
              <a:xfrm flipH="1" flipV="1">
                <a:off x="1049" y="3125"/>
                <a:ext cx="114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34"/>
              <p:cNvCxnSpPr>
                <a:cxnSpLocks noChangeShapeType="1"/>
                <a:stCxn id="38" idx="0"/>
                <a:endCxn id="37" idx="3"/>
              </p:cNvCxnSpPr>
              <p:nvPr/>
            </p:nvCxnSpPr>
            <p:spPr bwMode="auto">
              <a:xfrm flipV="1">
                <a:off x="793" y="3125"/>
                <a:ext cx="113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6286500" y="4613275"/>
              <a:ext cx="284163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6810375" y="5068888"/>
              <a:ext cx="284163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sz="180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  <p:sp>
          <p:nvSpPr>
            <p:cNvPr id="14" name="Rectangle 37"/>
            <p:cNvSpPr>
              <a:spLocks noChangeAspect="1" noChangeArrowheads="1"/>
            </p:cNvSpPr>
            <p:nvPr/>
          </p:nvSpPr>
          <p:spPr bwMode="auto">
            <a:xfrm>
              <a:off x="6589713" y="5581650"/>
              <a:ext cx="204787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" name="Rectangle 38"/>
            <p:cNvSpPr>
              <a:spLocks noChangeAspect="1" noChangeArrowheads="1"/>
            </p:cNvSpPr>
            <p:nvPr/>
          </p:nvSpPr>
          <p:spPr bwMode="auto">
            <a:xfrm>
              <a:off x="7110413" y="5581650"/>
              <a:ext cx="206375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" name="AutoShape 39"/>
            <p:cNvCxnSpPr>
              <a:cxnSpLocks noChangeShapeType="1"/>
              <a:stCxn id="15" idx="0"/>
              <a:endCxn id="13" idx="5"/>
            </p:cNvCxnSpPr>
            <p:nvPr/>
          </p:nvCxnSpPr>
          <p:spPr bwMode="auto">
            <a:xfrm flipH="1" flipV="1">
              <a:off x="7053263" y="5318125"/>
              <a:ext cx="161925" cy="255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40"/>
            <p:cNvCxnSpPr>
              <a:cxnSpLocks noChangeShapeType="1"/>
              <a:stCxn id="14" idx="0"/>
              <a:endCxn id="13" idx="3"/>
            </p:cNvCxnSpPr>
            <p:nvPr/>
          </p:nvCxnSpPr>
          <p:spPr bwMode="auto">
            <a:xfrm flipV="1">
              <a:off x="6691313" y="5318125"/>
              <a:ext cx="160337" cy="255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41"/>
            <p:cNvCxnSpPr>
              <a:cxnSpLocks noChangeShapeType="1"/>
              <a:stCxn id="20" idx="7"/>
              <a:endCxn id="12" idx="3"/>
            </p:cNvCxnSpPr>
            <p:nvPr/>
          </p:nvCxnSpPr>
          <p:spPr bwMode="auto">
            <a:xfrm flipV="1">
              <a:off x="6008688" y="4862513"/>
              <a:ext cx="319087" cy="2428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42"/>
            <p:cNvCxnSpPr>
              <a:cxnSpLocks noChangeShapeType="1"/>
              <a:stCxn id="13" idx="1"/>
              <a:endCxn id="12" idx="5"/>
            </p:cNvCxnSpPr>
            <p:nvPr/>
          </p:nvCxnSpPr>
          <p:spPr bwMode="auto">
            <a:xfrm flipH="1" flipV="1">
              <a:off x="6530975" y="4862513"/>
              <a:ext cx="320675" cy="2428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Oval 43"/>
            <p:cNvSpPr>
              <a:spLocks noChangeArrowheads="1"/>
            </p:cNvSpPr>
            <p:nvPr/>
          </p:nvSpPr>
          <p:spPr bwMode="auto">
            <a:xfrm>
              <a:off x="5764213" y="5068888"/>
              <a:ext cx="282575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sp>
          <p:nvSpPr>
            <p:cNvPr id="21" name="Rectangle 44"/>
            <p:cNvSpPr>
              <a:spLocks noChangeAspect="1" noChangeArrowheads="1"/>
            </p:cNvSpPr>
            <p:nvPr/>
          </p:nvSpPr>
          <p:spPr bwMode="auto">
            <a:xfrm>
              <a:off x="5541963" y="5581650"/>
              <a:ext cx="204787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Rectangle 45"/>
            <p:cNvSpPr>
              <a:spLocks noChangeAspect="1" noChangeArrowheads="1"/>
            </p:cNvSpPr>
            <p:nvPr/>
          </p:nvSpPr>
          <p:spPr bwMode="auto">
            <a:xfrm>
              <a:off x="6064250" y="5581650"/>
              <a:ext cx="204788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3" name="AutoShape 46"/>
            <p:cNvCxnSpPr>
              <a:cxnSpLocks noChangeShapeType="1"/>
              <a:stCxn id="22" idx="0"/>
              <a:endCxn id="20" idx="5"/>
            </p:cNvCxnSpPr>
            <p:nvPr/>
          </p:nvCxnSpPr>
          <p:spPr bwMode="auto">
            <a:xfrm flipH="1" flipV="1">
              <a:off x="6008688" y="5318125"/>
              <a:ext cx="158750" cy="255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7"/>
            <p:cNvCxnSpPr>
              <a:cxnSpLocks noChangeShapeType="1"/>
              <a:stCxn id="21" idx="0"/>
              <a:endCxn id="20" idx="3"/>
            </p:cNvCxnSpPr>
            <p:nvPr/>
          </p:nvCxnSpPr>
          <p:spPr bwMode="auto">
            <a:xfrm flipV="1">
              <a:off x="5645150" y="5318125"/>
              <a:ext cx="160338" cy="255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Oval 48"/>
            <p:cNvSpPr>
              <a:spLocks noChangeArrowheads="1"/>
            </p:cNvSpPr>
            <p:nvPr/>
          </p:nvSpPr>
          <p:spPr bwMode="auto">
            <a:xfrm>
              <a:off x="4881563" y="4051300"/>
              <a:ext cx="287337" cy="2841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26" name="AutoShape 49"/>
            <p:cNvCxnSpPr>
              <a:cxnSpLocks noChangeShapeType="1"/>
              <a:stCxn id="25" idx="5"/>
              <a:endCxn id="12" idx="1"/>
            </p:cNvCxnSpPr>
            <p:nvPr/>
          </p:nvCxnSpPr>
          <p:spPr bwMode="auto">
            <a:xfrm>
              <a:off x="5127625" y="4306888"/>
              <a:ext cx="1200150" cy="336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0"/>
            <p:cNvCxnSpPr>
              <a:cxnSpLocks noChangeShapeType="1"/>
              <a:stCxn id="25" idx="3"/>
              <a:endCxn id="7" idx="7"/>
            </p:cNvCxnSpPr>
            <p:nvPr/>
          </p:nvCxnSpPr>
          <p:spPr bwMode="auto">
            <a:xfrm flipH="1">
              <a:off x="3371850" y="4306888"/>
              <a:ext cx="1550988" cy="3397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" name="Freeform 51"/>
            <p:cNvSpPr>
              <a:spLocks/>
            </p:cNvSpPr>
            <p:nvPr/>
          </p:nvSpPr>
          <p:spPr bwMode="auto">
            <a:xfrm>
              <a:off x="3406775" y="4430713"/>
              <a:ext cx="2905125" cy="1198562"/>
            </a:xfrm>
            <a:custGeom>
              <a:avLst/>
              <a:gdLst>
                <a:gd name="T0" fmla="*/ 1034 w 1830"/>
                <a:gd name="T1" fmla="*/ 737 h 755"/>
                <a:gd name="T2" fmla="*/ 686 w 1830"/>
                <a:gd name="T3" fmla="*/ 385 h 755"/>
                <a:gd name="T4" fmla="*/ 56 w 1830"/>
                <a:gd name="T5" fmla="*/ 209 h 755"/>
                <a:gd name="T6" fmla="*/ 1022 w 1830"/>
                <a:gd name="T7" fmla="*/ 1 h 755"/>
                <a:gd name="T8" fmla="*/ 1766 w 1830"/>
                <a:gd name="T9" fmla="*/ 203 h 755"/>
                <a:gd name="T10" fmla="*/ 1406 w 1830"/>
                <a:gd name="T11" fmla="*/ 443 h 755"/>
                <a:gd name="T12" fmla="*/ 1280 w 1830"/>
                <a:gd name="T13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0" h="755">
                  <a:moveTo>
                    <a:pt x="1034" y="737"/>
                  </a:moveTo>
                  <a:cubicBezTo>
                    <a:pt x="977" y="678"/>
                    <a:pt x="849" y="473"/>
                    <a:pt x="686" y="385"/>
                  </a:cubicBezTo>
                  <a:cubicBezTo>
                    <a:pt x="523" y="297"/>
                    <a:pt x="0" y="273"/>
                    <a:pt x="56" y="209"/>
                  </a:cubicBezTo>
                  <a:cubicBezTo>
                    <a:pt x="112" y="145"/>
                    <a:pt x="737" y="2"/>
                    <a:pt x="1022" y="1"/>
                  </a:cubicBezTo>
                  <a:cubicBezTo>
                    <a:pt x="1307" y="0"/>
                    <a:pt x="1702" y="129"/>
                    <a:pt x="1766" y="203"/>
                  </a:cubicBezTo>
                  <a:cubicBezTo>
                    <a:pt x="1830" y="277"/>
                    <a:pt x="1487" y="351"/>
                    <a:pt x="1406" y="443"/>
                  </a:cubicBezTo>
                  <a:cubicBezTo>
                    <a:pt x="1325" y="535"/>
                    <a:pt x="1306" y="690"/>
                    <a:pt x="1280" y="755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1435233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Insertion Node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sz="2600" dirty="0"/>
              <a:t>This is O(log n) but it can also be done in constant time using an additional data structure.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2403702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4495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represent a heap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keys by means of an array of length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 + 1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>
                <a:ea typeface="Cambria Math" pitchFamily="18" charset="0"/>
              </a:rPr>
              <a:t>Implementation</a:t>
            </a:r>
          </a:p>
          <a:p>
            <a:pPr lvl="1"/>
            <a:r>
              <a:rPr lang="en-US" dirty="0"/>
              <a:t>For the node at index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i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dirty="0"/>
              <a:t>the left child is at index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2i</a:t>
            </a:r>
          </a:p>
          <a:p>
            <a:pPr lvl="2"/>
            <a:r>
              <a:rPr lang="en-US" dirty="0"/>
              <a:t>the right child is at index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2i + 1</a:t>
            </a:r>
          </a:p>
          <a:p>
            <a:pPr lvl="1"/>
            <a:r>
              <a:rPr lang="en-US" dirty="0"/>
              <a:t>Leaves and edges (links between nodes) are not represented</a:t>
            </a:r>
          </a:p>
          <a:p>
            <a:pPr lvl="1"/>
            <a:r>
              <a:rPr lang="en-US" dirty="0"/>
              <a:t>The cell at index 0 is not used</a:t>
            </a:r>
          </a:p>
          <a:p>
            <a:pPr lvl="1"/>
            <a:endParaRPr lang="en-US" dirty="0"/>
          </a:p>
          <a:p>
            <a:r>
              <a:rPr lang="en-US" dirty="0">
                <a:cs typeface="Consolas" pitchFamily="49" charset="0"/>
              </a:rPr>
              <a:t>Operations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 corresponds to inserting at index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 + 1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removeMin</a:t>
            </a:r>
            <a:r>
              <a:rPr lang="en-US" dirty="0"/>
              <a:t> corresponds to swap with index n and remove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953000" y="1882775"/>
            <a:ext cx="3733800" cy="2154238"/>
            <a:chOff x="3024" y="1296"/>
            <a:chExt cx="2381" cy="1373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368" y="129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977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652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094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11" name="Rectangle 9"/>
            <p:cNvSpPr>
              <a:spLocks noChangeAspect="1" noChangeArrowheads="1"/>
            </p:cNvSpPr>
            <p:nvPr/>
          </p:nvSpPr>
          <p:spPr bwMode="auto">
            <a:xfrm>
              <a:off x="3907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Rectangle 10"/>
            <p:cNvSpPr>
              <a:spLocks noChangeAspect="1" noChangeArrowheads="1"/>
            </p:cNvSpPr>
            <p:nvPr/>
          </p:nvSpPr>
          <p:spPr bwMode="auto">
            <a:xfrm>
              <a:off x="4348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" name="Rectangle 11"/>
            <p:cNvSpPr>
              <a:spLocks noChangeAspect="1" noChangeArrowheads="1"/>
            </p:cNvSpPr>
            <p:nvPr/>
          </p:nvSpPr>
          <p:spPr bwMode="auto">
            <a:xfrm>
              <a:off x="4790" y="2064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" name="Rectangle 12"/>
            <p:cNvSpPr>
              <a:spLocks noChangeAspect="1" noChangeArrowheads="1"/>
            </p:cNvSpPr>
            <p:nvPr/>
          </p:nvSpPr>
          <p:spPr bwMode="auto">
            <a:xfrm>
              <a:off x="5232" y="2064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" name="AutoShape 13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857" y="1507"/>
              <a:ext cx="546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573" y="1507"/>
              <a:ext cx="439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14" idx="0"/>
              <a:endCxn id="8" idx="5"/>
            </p:cNvCxnSpPr>
            <p:nvPr/>
          </p:nvCxnSpPr>
          <p:spPr bwMode="auto">
            <a:xfrm flipH="1" flipV="1">
              <a:off x="5182" y="1891"/>
              <a:ext cx="13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4877" y="1891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2" idx="0"/>
              <a:endCxn id="10" idx="5"/>
            </p:cNvCxnSpPr>
            <p:nvPr/>
          </p:nvCxnSpPr>
          <p:spPr bwMode="auto">
            <a:xfrm flipH="1" flipV="1">
              <a:off x="4299" y="2275"/>
              <a:ext cx="13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3994" y="2275"/>
              <a:ext cx="13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23" idx="7"/>
              <a:endCxn id="9" idx="3"/>
            </p:cNvCxnSpPr>
            <p:nvPr/>
          </p:nvCxnSpPr>
          <p:spPr bwMode="auto">
            <a:xfrm flipV="1">
              <a:off x="3416" y="1891"/>
              <a:ext cx="271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857" y="1891"/>
              <a:ext cx="272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211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24" name="Rectangle 22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Rectangle 23"/>
            <p:cNvSpPr>
              <a:spLocks noChangeAspect="1" noChangeArrowheads="1"/>
            </p:cNvSpPr>
            <p:nvPr/>
          </p:nvSpPr>
          <p:spPr bwMode="auto">
            <a:xfrm>
              <a:off x="3465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6" name="AutoShape 24"/>
            <p:cNvCxnSpPr>
              <a:cxnSpLocks noChangeShapeType="1"/>
              <a:stCxn id="25" idx="0"/>
              <a:endCxn id="23" idx="5"/>
            </p:cNvCxnSpPr>
            <p:nvPr/>
          </p:nvCxnSpPr>
          <p:spPr bwMode="auto">
            <a:xfrm flipH="1" flipV="1">
              <a:off x="3416" y="2275"/>
              <a:ext cx="13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5"/>
            <p:cNvCxnSpPr>
              <a:cxnSpLocks noChangeShapeType="1"/>
              <a:stCxn id="24" idx="0"/>
              <a:endCxn id="23" idx="3"/>
            </p:cNvCxnSpPr>
            <p:nvPr/>
          </p:nvCxnSpPr>
          <p:spPr bwMode="auto">
            <a:xfrm flipV="1">
              <a:off x="3111" y="2275"/>
              <a:ext cx="13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5257800" y="4473575"/>
            <a:ext cx="3429000" cy="936625"/>
            <a:chOff x="3216" y="2736"/>
            <a:chExt cx="2304" cy="629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5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96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464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848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232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12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 bwMode="auto">
          <a:xfrm>
            <a:off x="6372200" y="6597352"/>
            <a:ext cx="77772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Heaps</a:t>
            </a:r>
          </a:p>
        </p:txBody>
      </p:sp>
    </p:spTree>
    <p:extLst>
      <p:ext uri="{BB962C8B-B14F-4D97-AF65-F5344CB8AC3E}">
        <p14:creationId xmlns:p14="http://schemas.microsoft.com/office/powerpoint/2010/main" val="3567522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problems are solved by maintaining a collection of items and assigning each a priority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Plane departures</a:t>
            </a:r>
          </a:p>
          <a:p>
            <a:pPr lvl="2"/>
            <a:r>
              <a:rPr lang="en-US" dirty="0"/>
              <a:t>Different flights require the runway</a:t>
            </a:r>
          </a:p>
          <a:p>
            <a:pPr lvl="2"/>
            <a:r>
              <a:rPr lang="en-US" dirty="0"/>
              <a:t>Some flights are higher priority than others</a:t>
            </a:r>
          </a:p>
          <a:p>
            <a:pPr lvl="1"/>
            <a:r>
              <a:rPr lang="en-US" dirty="0"/>
              <a:t>Bandwidth management</a:t>
            </a:r>
          </a:p>
          <a:p>
            <a:pPr lvl="2"/>
            <a:r>
              <a:rPr lang="en-US" dirty="0"/>
              <a:t>Highest priority data (real-time traffic like Skype, for example) is transmitted first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188196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551228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priority queue stores a collection of items</a:t>
            </a:r>
          </a:p>
          <a:p>
            <a:r>
              <a:rPr lang="en-US" dirty="0"/>
              <a:t>An item is a pair: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(key, element)</a:t>
            </a:r>
          </a:p>
          <a:p>
            <a:pPr lvl="1"/>
            <a:r>
              <a:rPr lang="en-US" dirty="0">
                <a:latin typeface="Arial Body"/>
                <a:cs typeface="Arial Body"/>
              </a:rPr>
              <a:t>The </a:t>
            </a:r>
            <a:r>
              <a:rPr lang="en-US" dirty="0">
                <a:latin typeface="Consolas"/>
                <a:cs typeface="Consolas"/>
              </a:rPr>
              <a:t>key</a:t>
            </a:r>
            <a:r>
              <a:rPr lang="en-US" dirty="0">
                <a:latin typeface="Arial Body"/>
                <a:cs typeface="Arial Body"/>
              </a:rPr>
              <a:t> defines the </a:t>
            </a:r>
            <a:r>
              <a:rPr lang="en-US" dirty="0">
                <a:latin typeface="Consolas"/>
                <a:cs typeface="Consolas"/>
              </a:rPr>
              <a:t>element</a:t>
            </a:r>
            <a:r>
              <a:rPr lang="en-US" dirty="0">
                <a:latin typeface="Arial Body"/>
                <a:cs typeface="Arial Body"/>
              </a:rPr>
              <a:t>’s position in the queue.</a:t>
            </a:r>
          </a:p>
          <a:p>
            <a:r>
              <a:rPr lang="en-US" dirty="0"/>
              <a:t>Main methods: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(key, element)</a:t>
            </a:r>
            <a:br>
              <a:rPr lang="en-US" dirty="0"/>
            </a:br>
            <a:r>
              <a:rPr lang="en-US" dirty="0"/>
              <a:t>inserts an item with the specified key and element</a:t>
            </a:r>
          </a:p>
          <a:p>
            <a:pPr lvl="1"/>
            <a:r>
              <a:rPr lang="en-US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US" dirty="0"/>
            </a:br>
            <a:r>
              <a:rPr lang="en-US" dirty="0"/>
              <a:t>removes the item with the smallest key and returns the associated element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188196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320856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Implementations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8394"/>
              </p:ext>
            </p:extLst>
          </p:nvPr>
        </p:nvGraphicFramePr>
        <p:xfrm>
          <a:off x="510380" y="1630681"/>
          <a:ext cx="8190708" cy="448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30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2000" dirty="0"/>
                        <a:t>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removeMin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/>
                        <a:t>Unsorted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/>
                        <a:t>Sorted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/>
                        <a:t>Unsorted Linked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/>
                        <a:t>Sorted Linked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/>
                        <a:t>Hash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/>
                        <a:t>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O(log n)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O(log n)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6372200" y="6597352"/>
            <a:ext cx="1188196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51097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FF571-4739-7F3C-ECC2-3A06DC03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B9828FE-70DA-0644-9221-63B5DCDDD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728A14-1E9A-596A-A9A5-4ACDB5374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560" y="1268760"/>
            <a:ext cx="8282880" cy="52578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Binary Search Trees (BSTs)</a:t>
            </a:r>
            <a:r>
              <a:rPr lang="en-US" dirty="0"/>
              <a:t>: Provide efficient search, insertion, and deletion but can become unbalanced, leading to degraded performance.</a:t>
            </a:r>
          </a:p>
          <a:p>
            <a:pPr lvl="0"/>
            <a:r>
              <a:rPr lang="en-US" b="1" dirty="0"/>
              <a:t>Balanced Search Trees</a:t>
            </a:r>
            <a:r>
              <a:rPr lang="en-US" dirty="0"/>
              <a:t>: AVL trees maintain balance via rotations; Red-Black trees allow a small imbalance for efficiency; B-Trees optimize multi-key searching.</a:t>
            </a:r>
          </a:p>
          <a:p>
            <a:pPr lvl="0"/>
            <a:r>
              <a:rPr lang="en-US" b="1" dirty="0"/>
              <a:t>Heaps</a:t>
            </a:r>
            <a:r>
              <a:rPr lang="en-US" dirty="0"/>
              <a:t>: Binary heaps support </a:t>
            </a:r>
            <a:r>
              <a:rPr lang="en-US" b="1" dirty="0"/>
              <a:t>priority queue operations</a:t>
            </a:r>
            <a:r>
              <a:rPr lang="en-US" dirty="0"/>
              <a:t>, ensuring efficient insertions (</a:t>
            </a:r>
            <a:r>
              <a:rPr lang="en-US" b="1" dirty="0"/>
              <a:t>upheap</a:t>
            </a:r>
            <a:r>
              <a:rPr lang="en-US" dirty="0"/>
              <a:t>) and deletions (</a:t>
            </a:r>
            <a:r>
              <a:rPr lang="en-US" b="1" dirty="0" err="1"/>
              <a:t>downheap</a:t>
            </a:r>
            <a:r>
              <a:rPr lang="en-US" dirty="0"/>
              <a:t>) while maintaining heap order.</a:t>
            </a:r>
          </a:p>
          <a:p>
            <a:pPr lvl="0"/>
            <a:r>
              <a:rPr lang="en-US" b="1" dirty="0"/>
              <a:t>Priority Queues</a:t>
            </a:r>
            <a:r>
              <a:rPr lang="en-US" dirty="0"/>
              <a:t>: Used in scheduling and resource management, they assign priority to elements and are best implemented with heaps for </a:t>
            </a:r>
            <a:r>
              <a:rPr lang="en-US" b="1" dirty="0"/>
              <a:t>O(log n)</a:t>
            </a:r>
            <a:r>
              <a:rPr lang="en-US" dirty="0"/>
              <a:t> operations.</a:t>
            </a:r>
          </a:p>
        </p:txBody>
      </p:sp>
    </p:spTree>
    <p:extLst>
      <p:ext uri="{BB962C8B-B14F-4D97-AF65-F5344CB8AC3E}">
        <p14:creationId xmlns:p14="http://schemas.microsoft.com/office/powerpoint/2010/main" val="38138049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800600" cy="5257800"/>
          </a:xfrm>
        </p:spPr>
        <p:txBody>
          <a:bodyPr>
            <a:noAutofit/>
          </a:bodyPr>
          <a:lstStyle/>
          <a:p>
            <a:r>
              <a:rPr lang="en-US" sz="2400" dirty="0"/>
              <a:t>Binary search trees (BSTs) are binary trees with a special property</a:t>
            </a:r>
            <a:endParaRPr lang="en-US" sz="2400" i="1" dirty="0"/>
          </a:p>
          <a:p>
            <a:r>
              <a:rPr lang="en-US" sz="2400" dirty="0"/>
              <a:t>For each node</a:t>
            </a:r>
          </a:p>
          <a:p>
            <a:pPr lvl="1"/>
            <a:r>
              <a:rPr lang="en-US" sz="2000" dirty="0"/>
              <a:t>All descendants in its left </a:t>
            </a:r>
            <a:r>
              <a:rPr lang="en-US" sz="2000" dirty="0" err="1"/>
              <a:t>subtree</a:t>
            </a:r>
            <a:r>
              <a:rPr lang="en-US" sz="2000" dirty="0"/>
              <a:t> have a lower value</a:t>
            </a:r>
          </a:p>
          <a:p>
            <a:pPr lvl="1"/>
            <a:r>
              <a:rPr lang="en-US" sz="2000" dirty="0"/>
              <a:t>All descendants in its right </a:t>
            </a:r>
            <a:r>
              <a:rPr lang="en-US" sz="2000" dirty="0" err="1"/>
              <a:t>subtree</a:t>
            </a:r>
            <a:r>
              <a:rPr lang="en-US" sz="2000" dirty="0"/>
              <a:t> have a higher value</a:t>
            </a:r>
          </a:p>
          <a:p>
            <a:pPr lvl="1"/>
            <a:endParaRPr lang="en-US" sz="2000" dirty="0"/>
          </a:p>
          <a:p>
            <a:r>
              <a:rPr lang="en-US" sz="2400" dirty="0"/>
              <a:t>An in-order traversal will output the nodes in increasing order, hence the name “in-order”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6510" y="2133588"/>
            <a:ext cx="3338517" cy="3124212"/>
            <a:chOff x="5422908" y="3117854"/>
            <a:chExt cx="3338517" cy="3124212"/>
          </a:xfrm>
        </p:grpSpPr>
        <p:sp>
          <p:nvSpPr>
            <p:cNvPr id="56" name="AutoShape 7"/>
            <p:cNvSpPr>
              <a:spLocks noChangeArrowheads="1"/>
            </p:cNvSpPr>
            <p:nvPr/>
          </p:nvSpPr>
          <p:spPr bwMode="auto">
            <a:xfrm>
              <a:off x="6924685" y="3117854"/>
              <a:ext cx="339726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2" name="AutoShape 12"/>
            <p:cNvSpPr>
              <a:spLocks noChangeArrowheads="1"/>
            </p:cNvSpPr>
            <p:nvPr/>
          </p:nvSpPr>
          <p:spPr bwMode="auto">
            <a:xfrm>
              <a:off x="5938829" y="4032255"/>
              <a:ext cx="336549" cy="376238"/>
            </a:xfrm>
            <a:prstGeom prst="roundRect">
              <a:avLst>
                <a:gd name="adj" fmla="val 1650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7905767" y="4030668"/>
              <a:ext cx="423864" cy="379413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4" name="AutoShape 22"/>
            <p:cNvSpPr>
              <a:spLocks noChangeArrowheads="1"/>
            </p:cNvSpPr>
            <p:nvPr/>
          </p:nvSpPr>
          <p:spPr bwMode="auto">
            <a:xfrm>
              <a:off x="7424731" y="4945070"/>
              <a:ext cx="406399" cy="379413"/>
            </a:xfrm>
            <a:prstGeom prst="roundRect">
              <a:avLst>
                <a:gd name="adj" fmla="val 1682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0" name="AutoShape 27"/>
            <p:cNvSpPr>
              <a:spLocks noChangeArrowheads="1"/>
            </p:cNvSpPr>
            <p:nvPr/>
          </p:nvSpPr>
          <p:spPr bwMode="auto">
            <a:xfrm>
              <a:off x="8407412" y="4945070"/>
              <a:ext cx="354013" cy="3794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5422908" y="4943482"/>
              <a:ext cx="355601" cy="379413"/>
            </a:xfrm>
            <a:prstGeom prst="roundRect">
              <a:avLst>
                <a:gd name="adj" fmla="val 1651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auto">
            <a:xfrm>
              <a:off x="6450031" y="4945070"/>
              <a:ext cx="371476" cy="379413"/>
            </a:xfrm>
            <a:prstGeom prst="roundRect">
              <a:avLst>
                <a:gd name="adj" fmla="val 16505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4" name="AutoShape 41"/>
            <p:cNvCxnSpPr>
              <a:cxnSpLocks noChangeShapeType="1"/>
              <a:stCxn id="56" idx="2"/>
              <a:endCxn id="52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AutoShape 42"/>
            <p:cNvCxnSpPr>
              <a:cxnSpLocks noChangeShapeType="1"/>
              <a:stCxn id="56" idx="2"/>
              <a:endCxn id="48" idx="0"/>
            </p:cNvCxnSpPr>
            <p:nvPr/>
          </p:nvCxnSpPr>
          <p:spPr bwMode="auto">
            <a:xfrm>
              <a:off x="7094548" y="3494092"/>
              <a:ext cx="1023536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AutoShape 43"/>
            <p:cNvCxnSpPr>
              <a:cxnSpLocks noChangeShapeType="1"/>
              <a:stCxn id="48" idx="2"/>
              <a:endCxn id="40" idx="0"/>
            </p:cNvCxnSpPr>
            <p:nvPr/>
          </p:nvCxnSpPr>
          <p:spPr bwMode="auto">
            <a:xfrm>
              <a:off x="8118084" y="4410081"/>
              <a:ext cx="466335" cy="53498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AutoShape 44"/>
            <p:cNvCxnSpPr>
              <a:cxnSpLocks noChangeShapeType="1"/>
              <a:stCxn id="48" idx="2"/>
              <a:endCxn id="44" idx="0"/>
            </p:cNvCxnSpPr>
            <p:nvPr/>
          </p:nvCxnSpPr>
          <p:spPr bwMode="auto">
            <a:xfrm flipH="1">
              <a:off x="7627931" y="4410081"/>
              <a:ext cx="490153" cy="53498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AutoShape 45"/>
            <p:cNvCxnSpPr>
              <a:cxnSpLocks noChangeShapeType="1"/>
              <a:stCxn id="52" idx="2"/>
              <a:endCxn id="32" idx="0"/>
            </p:cNvCxnSpPr>
            <p:nvPr/>
          </p:nvCxnSpPr>
          <p:spPr bwMode="auto">
            <a:xfrm>
              <a:off x="6107104" y="4408493"/>
              <a:ext cx="528660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AutoShape 46"/>
            <p:cNvCxnSpPr>
              <a:cxnSpLocks noChangeShapeType="1"/>
              <a:stCxn id="52" idx="2"/>
              <a:endCxn id="36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8" name="AutoShape 48"/>
            <p:cNvSpPr>
              <a:spLocks noChangeArrowheads="1"/>
            </p:cNvSpPr>
            <p:nvPr/>
          </p:nvSpPr>
          <p:spPr bwMode="auto">
            <a:xfrm>
              <a:off x="6069022" y="5865821"/>
              <a:ext cx="354013" cy="37623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21" name="AutoShape 52"/>
            <p:cNvCxnSpPr>
              <a:cxnSpLocks noChangeShapeType="1"/>
              <a:stCxn id="32" idx="2"/>
              <a:endCxn id="28" idx="0"/>
            </p:cNvCxnSpPr>
            <p:nvPr/>
          </p:nvCxnSpPr>
          <p:spPr bwMode="auto">
            <a:xfrm flipH="1">
              <a:off x="6246029" y="5324483"/>
              <a:ext cx="389735" cy="541338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4" name="AutoShape 54"/>
            <p:cNvSpPr>
              <a:spLocks noChangeArrowheads="1"/>
            </p:cNvSpPr>
            <p:nvPr/>
          </p:nvSpPr>
          <p:spPr bwMode="auto">
            <a:xfrm>
              <a:off x="6800860" y="5857890"/>
              <a:ext cx="363538" cy="38417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23" name="AutoShape 58"/>
            <p:cNvCxnSpPr>
              <a:cxnSpLocks noChangeShapeType="1"/>
              <a:stCxn id="32" idx="2"/>
              <a:endCxn id="24" idx="0"/>
            </p:cNvCxnSpPr>
            <p:nvPr/>
          </p:nvCxnSpPr>
          <p:spPr bwMode="auto">
            <a:xfrm>
              <a:off x="6635764" y="5324483"/>
              <a:ext cx="346872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5" name="TextBox 24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76847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How do we implement </a:t>
            </a:r>
            <a:r>
              <a:rPr lang="en-US" sz="2800" dirty="0">
                <a:latin typeface="Consolas"/>
                <a:cs typeface="Consolas"/>
              </a:rPr>
              <a:t>contains() </a:t>
            </a:r>
            <a:r>
              <a:rPr lang="en-US" sz="2800" dirty="0"/>
              <a:t>using a BST?</a:t>
            </a:r>
          </a:p>
          <a:p>
            <a:r>
              <a:rPr lang="en-US" sz="2800" dirty="0"/>
              <a:t>Suppose we’re looking for 11 in the tree below</a:t>
            </a:r>
          </a:p>
          <a:p>
            <a:r>
              <a:rPr lang="en-US" sz="2800" dirty="0"/>
              <a:t>Starting at the root, each comparison tells us which </a:t>
            </a:r>
            <a:r>
              <a:rPr lang="en-US" sz="2800" dirty="0" err="1"/>
              <a:t>subtree</a:t>
            </a:r>
            <a:r>
              <a:rPr lang="en-US" sz="2800" dirty="0"/>
              <a:t> to look in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627784" y="2996952"/>
            <a:ext cx="3657589" cy="3396960"/>
            <a:chOff x="2743198" y="3232440"/>
            <a:chExt cx="3657589" cy="3396960"/>
          </a:xfrm>
        </p:grpSpPr>
        <p:grpSp>
          <p:nvGrpSpPr>
            <p:cNvPr id="6" name="Group 5"/>
            <p:cNvGrpSpPr/>
            <p:nvPr/>
          </p:nvGrpSpPr>
          <p:grpSpPr>
            <a:xfrm>
              <a:off x="2743198" y="3232440"/>
              <a:ext cx="3657589" cy="3396960"/>
              <a:chOff x="5422908" y="3117854"/>
              <a:chExt cx="3363915" cy="3124212"/>
            </a:xfrm>
          </p:grpSpPr>
          <p:sp>
            <p:nvSpPr>
              <p:cNvPr id="54" name="AutoShape 7"/>
              <p:cNvSpPr>
                <a:spLocks noChangeArrowheads="1"/>
              </p:cNvSpPr>
              <p:nvPr/>
            </p:nvSpPr>
            <p:spPr bwMode="auto">
              <a:xfrm>
                <a:off x="6854603" y="3117854"/>
                <a:ext cx="460513" cy="376238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13</a:t>
                </a:r>
              </a:p>
            </p:txBody>
          </p: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5938829" y="4032255"/>
                <a:ext cx="336549" cy="376238"/>
                <a:chOff x="3741" y="2540"/>
                <a:chExt cx="212" cy="237"/>
              </a:xfrm>
            </p:grpSpPr>
            <p:sp>
              <p:nvSpPr>
                <p:cNvPr id="50" name="AutoShape 12"/>
                <p:cNvSpPr>
                  <a:spLocks noChangeArrowheads="1"/>
                </p:cNvSpPr>
                <p:nvPr/>
              </p:nvSpPr>
              <p:spPr bwMode="auto">
                <a:xfrm>
                  <a:off x="3741" y="2540"/>
                  <a:ext cx="212" cy="237"/>
                </a:xfrm>
                <a:prstGeom prst="roundRect">
                  <a:avLst>
                    <a:gd name="adj" fmla="val 16509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53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7905767" y="4030668"/>
                <a:ext cx="423864" cy="379413"/>
                <a:chOff x="4980" y="2539"/>
                <a:chExt cx="267" cy="239"/>
              </a:xfrm>
            </p:grpSpPr>
            <p:sp>
              <p:nvSpPr>
                <p:cNvPr id="46" name="AutoShape 17"/>
                <p:cNvSpPr>
                  <a:spLocks noChangeArrowheads="1"/>
                </p:cNvSpPr>
                <p:nvPr/>
              </p:nvSpPr>
              <p:spPr bwMode="auto">
                <a:xfrm>
                  <a:off x="4980" y="2539"/>
                  <a:ext cx="267" cy="239"/>
                </a:xfrm>
                <a:prstGeom prst="roundRect">
                  <a:avLst>
                    <a:gd name="adj" fmla="val 16819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dirty="0"/>
                    <a:t>20</a:t>
                  </a:r>
                </a:p>
              </p:txBody>
            </p:sp>
            <p:grpSp>
              <p:nvGrpSpPr>
                <p:cNvPr id="47" name="Group 18"/>
                <p:cNvGrpSpPr>
                  <a:grpSpLocks/>
                </p:cNvGrpSpPr>
                <p:nvPr/>
              </p:nvGrpSpPr>
              <p:grpSpPr bwMode="auto">
                <a:xfrm>
                  <a:off x="4992" y="2551"/>
                  <a:ext cx="191" cy="216"/>
                  <a:chOff x="4992" y="2551"/>
                  <a:chExt cx="191" cy="216"/>
                </a:xfrm>
              </p:grpSpPr>
              <p:sp>
                <p:nvSpPr>
                  <p:cNvPr id="48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551"/>
                    <a:ext cx="191" cy="216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5030" y="2557"/>
                    <a:ext cx="115" cy="204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7424731" y="4945070"/>
                <a:ext cx="406399" cy="379413"/>
                <a:chOff x="4677" y="3115"/>
                <a:chExt cx="256" cy="239"/>
              </a:xfrm>
            </p:grpSpPr>
            <p:sp>
              <p:nvSpPr>
                <p:cNvPr id="42" name="AutoShape 22"/>
                <p:cNvSpPr>
                  <a:spLocks noChangeArrowheads="1"/>
                </p:cNvSpPr>
                <p:nvPr/>
              </p:nvSpPr>
              <p:spPr bwMode="auto">
                <a:xfrm>
                  <a:off x="4677" y="3115"/>
                  <a:ext cx="256" cy="239"/>
                </a:xfrm>
                <a:prstGeom prst="roundRect">
                  <a:avLst>
                    <a:gd name="adj" fmla="val 16829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r>
                    <a:rPr lang="en-US" dirty="0"/>
                    <a:t>15</a:t>
                  </a:r>
                </a:p>
              </p:txBody>
            </p:sp>
            <p:grpSp>
              <p:nvGrpSpPr>
                <p:cNvPr id="43" name="Group 23"/>
                <p:cNvGrpSpPr>
                  <a:grpSpLocks/>
                </p:cNvGrpSpPr>
                <p:nvPr/>
              </p:nvGrpSpPr>
              <p:grpSpPr bwMode="auto">
                <a:xfrm>
                  <a:off x="4688" y="3126"/>
                  <a:ext cx="180" cy="217"/>
                  <a:chOff x="4688" y="3126"/>
                  <a:chExt cx="180" cy="217"/>
                </a:xfrm>
              </p:grpSpPr>
              <p:sp>
                <p:nvSpPr>
                  <p:cNvPr id="44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88" y="3126"/>
                    <a:ext cx="180" cy="217"/>
                  </a:xfrm>
                  <a:prstGeom prst="roundRect">
                    <a:avLst>
                      <a:gd name="adj" fmla="val 556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721" y="3133"/>
                    <a:ext cx="115" cy="204"/>
                  </a:xfrm>
                  <a:prstGeom prst="roundRect">
                    <a:avLst>
                      <a:gd name="adj" fmla="val 556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8366135" y="4945070"/>
                <a:ext cx="420688" cy="379413"/>
                <a:chOff x="5270" y="3115"/>
                <a:chExt cx="265" cy="239"/>
              </a:xfrm>
            </p:grpSpPr>
            <p:sp>
              <p:nvSpPr>
                <p:cNvPr id="38" name="AutoShape 27"/>
                <p:cNvSpPr>
                  <a:spLocks noChangeArrowheads="1"/>
                </p:cNvSpPr>
                <p:nvPr/>
              </p:nvSpPr>
              <p:spPr bwMode="auto">
                <a:xfrm>
                  <a:off x="5270" y="3115"/>
                  <a:ext cx="265" cy="239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r>
                    <a:rPr lang="en-US" dirty="0"/>
                    <a:t>24</a:t>
                  </a:r>
                </a:p>
              </p:txBody>
            </p:sp>
            <p:sp>
              <p:nvSpPr>
                <p:cNvPr id="40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422908" y="4943482"/>
                <a:ext cx="355601" cy="379413"/>
                <a:chOff x="3416" y="3114"/>
                <a:chExt cx="224" cy="239"/>
              </a:xfrm>
            </p:grpSpPr>
            <p:sp>
              <p:nvSpPr>
                <p:cNvPr id="34" name="AutoShape 32"/>
                <p:cNvSpPr>
                  <a:spLocks noChangeArrowheads="1"/>
                </p:cNvSpPr>
                <p:nvPr/>
              </p:nvSpPr>
              <p:spPr bwMode="auto">
                <a:xfrm>
                  <a:off x="3416" y="3114"/>
                  <a:ext cx="224" cy="239"/>
                </a:xfrm>
                <a:prstGeom prst="roundRect">
                  <a:avLst>
                    <a:gd name="adj" fmla="val 16514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r>
                    <a:rPr lang="en-US" dirty="0"/>
                    <a:t>5</a:t>
                  </a:r>
                </a:p>
              </p:txBody>
            </p:sp>
            <p:grpSp>
              <p:nvGrpSpPr>
                <p:cNvPr id="35" name="Group 33"/>
                <p:cNvGrpSpPr>
                  <a:grpSpLocks/>
                </p:cNvGrpSpPr>
                <p:nvPr/>
              </p:nvGrpSpPr>
              <p:grpSpPr bwMode="auto">
                <a:xfrm>
                  <a:off x="3429" y="3127"/>
                  <a:ext cx="199" cy="214"/>
                  <a:chOff x="3429" y="3127"/>
                  <a:chExt cx="199" cy="214"/>
                </a:xfrm>
              </p:grpSpPr>
              <p:sp>
                <p:nvSpPr>
                  <p:cNvPr id="36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3429" y="3127"/>
                    <a:ext cx="199" cy="214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132"/>
                    <a:ext cx="115" cy="204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6450031" y="4945070"/>
                <a:ext cx="371476" cy="379413"/>
                <a:chOff x="4063" y="3115"/>
                <a:chExt cx="234" cy="239"/>
              </a:xfrm>
            </p:grpSpPr>
            <p:sp>
              <p:nvSpPr>
                <p:cNvPr id="30" name="AutoShape 37"/>
                <p:cNvSpPr>
                  <a:spLocks noChangeArrowheads="1"/>
                </p:cNvSpPr>
                <p:nvPr/>
              </p:nvSpPr>
              <p:spPr bwMode="auto">
                <a:xfrm>
                  <a:off x="4063" y="3115"/>
                  <a:ext cx="234" cy="239"/>
                </a:xfrm>
                <a:prstGeom prst="roundRect">
                  <a:avLst>
                    <a:gd name="adj" fmla="val 16505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32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4" name="AutoShape 41"/>
              <p:cNvCxnSpPr>
                <a:cxnSpLocks noChangeShapeType="1"/>
                <a:stCxn id="54" idx="2"/>
                <a:endCxn id="50" idx="0"/>
              </p:cNvCxnSpPr>
              <p:nvPr/>
            </p:nvCxnSpPr>
            <p:spPr bwMode="auto">
              <a:xfrm flipH="1">
                <a:off x="6107104" y="3494092"/>
                <a:ext cx="977756" cy="538163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" name="AutoShape 42"/>
              <p:cNvCxnSpPr>
                <a:cxnSpLocks noChangeShapeType="1"/>
                <a:stCxn id="54" idx="2"/>
                <a:endCxn id="46" idx="0"/>
              </p:cNvCxnSpPr>
              <p:nvPr/>
            </p:nvCxnSpPr>
            <p:spPr bwMode="auto">
              <a:xfrm>
                <a:off x="7084859" y="3494092"/>
                <a:ext cx="1032840" cy="536576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6" name="AutoShape 43"/>
              <p:cNvCxnSpPr>
                <a:cxnSpLocks noChangeShapeType="1"/>
                <a:stCxn id="46" idx="2"/>
                <a:endCxn id="38" idx="0"/>
              </p:cNvCxnSpPr>
              <p:nvPr/>
            </p:nvCxnSpPr>
            <p:spPr bwMode="auto">
              <a:xfrm>
                <a:off x="8117699" y="4410081"/>
                <a:ext cx="458786" cy="53498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" name="AutoShape 44"/>
              <p:cNvCxnSpPr>
                <a:cxnSpLocks noChangeShapeType="1"/>
                <a:stCxn id="46" idx="2"/>
                <a:endCxn id="42" idx="0"/>
              </p:cNvCxnSpPr>
              <p:nvPr/>
            </p:nvCxnSpPr>
            <p:spPr bwMode="auto">
              <a:xfrm flipH="1">
                <a:off x="7627931" y="4410081"/>
                <a:ext cx="490153" cy="534989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AutoShape 45"/>
              <p:cNvCxnSpPr>
                <a:cxnSpLocks noChangeShapeType="1"/>
                <a:stCxn id="50" idx="2"/>
                <a:endCxn id="30" idx="0"/>
              </p:cNvCxnSpPr>
              <p:nvPr/>
            </p:nvCxnSpPr>
            <p:spPr bwMode="auto">
              <a:xfrm>
                <a:off x="6107104" y="4408493"/>
                <a:ext cx="528660" cy="53657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AutoShape 46"/>
              <p:cNvCxnSpPr>
                <a:cxnSpLocks noChangeShapeType="1"/>
                <a:stCxn id="50" idx="2"/>
                <a:endCxn id="34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20" name="Group 47"/>
              <p:cNvGrpSpPr>
                <a:grpSpLocks/>
              </p:cNvGrpSpPr>
              <p:nvPr/>
            </p:nvGrpSpPr>
            <p:grpSpPr bwMode="auto">
              <a:xfrm>
                <a:off x="6069022" y="5865821"/>
                <a:ext cx="354013" cy="376238"/>
                <a:chOff x="3823" y="3695"/>
                <a:chExt cx="223" cy="237"/>
              </a:xfrm>
            </p:grpSpPr>
            <p:sp>
              <p:nvSpPr>
                <p:cNvPr id="28" name="AutoShape 48"/>
                <p:cNvSpPr>
                  <a:spLocks noChangeArrowheads="1"/>
                </p:cNvSpPr>
                <p:nvPr/>
              </p:nvSpPr>
              <p:spPr bwMode="auto">
                <a:xfrm>
                  <a:off x="3823" y="3695"/>
                  <a:ext cx="223" cy="23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29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21" name="AutoShape 52"/>
              <p:cNvCxnSpPr>
                <a:cxnSpLocks noChangeShapeType="1"/>
                <a:stCxn id="30" idx="2"/>
                <a:endCxn id="28" idx="0"/>
              </p:cNvCxnSpPr>
              <p:nvPr/>
            </p:nvCxnSpPr>
            <p:spPr bwMode="auto">
              <a:xfrm flipH="1">
                <a:off x="6246029" y="5324483"/>
                <a:ext cx="389735" cy="541338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22" name="Group 53"/>
              <p:cNvGrpSpPr>
                <a:grpSpLocks/>
              </p:cNvGrpSpPr>
              <p:nvPr/>
            </p:nvGrpSpPr>
            <p:grpSpPr bwMode="auto">
              <a:xfrm>
                <a:off x="6761179" y="5857890"/>
                <a:ext cx="425451" cy="384176"/>
                <a:chOff x="4259" y="3690"/>
                <a:chExt cx="268" cy="242"/>
              </a:xfrm>
            </p:grpSpPr>
            <p:sp>
              <p:nvSpPr>
                <p:cNvPr id="24" name="AutoShape 54"/>
                <p:cNvSpPr>
                  <a:spLocks noChangeArrowheads="1"/>
                </p:cNvSpPr>
                <p:nvPr/>
              </p:nvSpPr>
              <p:spPr bwMode="auto">
                <a:xfrm>
                  <a:off x="4284" y="3690"/>
                  <a:ext cx="229" cy="242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r>
                    <a:rPr lang="en-US" dirty="0"/>
                    <a:t>11</a:t>
                  </a:r>
                </a:p>
              </p:txBody>
            </p:sp>
            <p:grpSp>
              <p:nvGrpSpPr>
                <p:cNvPr id="25" name="Group 55"/>
                <p:cNvGrpSpPr>
                  <a:grpSpLocks/>
                </p:cNvGrpSpPr>
                <p:nvPr/>
              </p:nvGrpSpPr>
              <p:grpSpPr bwMode="auto">
                <a:xfrm>
                  <a:off x="4259" y="3704"/>
                  <a:ext cx="268" cy="220"/>
                  <a:chOff x="4259" y="3704"/>
                  <a:chExt cx="268" cy="220"/>
                </a:xfrm>
              </p:grpSpPr>
              <p:sp>
                <p:nvSpPr>
                  <p:cNvPr id="26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4297" y="3704"/>
                    <a:ext cx="161" cy="219"/>
                  </a:xfrm>
                  <a:prstGeom prst="roundRect">
                    <a:avLst>
                      <a:gd name="adj" fmla="val 62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4259" y="3720"/>
                    <a:ext cx="268" cy="204"/>
                  </a:xfrm>
                  <a:prstGeom prst="roundRect">
                    <a:avLst>
                      <a:gd name="adj" fmla="val 625"/>
                    </a:avLst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cxnSp>
            <p:nvCxnSpPr>
              <p:cNvPr id="23" name="AutoShape 58"/>
              <p:cNvCxnSpPr>
                <a:cxnSpLocks noChangeShapeType="1"/>
                <a:stCxn id="30" idx="2"/>
                <a:endCxn id="24" idx="0"/>
              </p:cNvCxnSpPr>
              <p:nvPr/>
            </p:nvCxnSpPr>
            <p:spPr bwMode="auto">
              <a:xfrm>
                <a:off x="6635764" y="5324483"/>
                <a:ext cx="346872" cy="533407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 flipH="1">
              <a:off x="3733800" y="3810000"/>
              <a:ext cx="838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733800" y="4648200"/>
              <a:ext cx="457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267200" y="57150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191000" y="3886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11 &lt; 13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62400" y="4572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11 &gt; 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95800" y="5715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11 &gt; 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200" y="6248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found it!</a:t>
              </a: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69948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BST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What if an element isn’t in the tree?</a:t>
            </a:r>
          </a:p>
          <a:p>
            <a:r>
              <a:rPr lang="en-US" sz="2800" dirty="0"/>
              <a:t>Suppose we are looking for 14 in the same tree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419600" y="3420070"/>
            <a:ext cx="838199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29200" y="4334470"/>
            <a:ext cx="381001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62400" y="357247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14 &gt; 13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67200" y="418207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14 &lt; 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05400" y="5486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we’ve hit a leaf without finding 14, so it’s not in the tree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667000" y="2886670"/>
            <a:ext cx="3657589" cy="3396960"/>
            <a:chOff x="5422908" y="3117854"/>
            <a:chExt cx="3363915" cy="3124212"/>
          </a:xfrm>
        </p:grpSpPr>
        <p:sp>
          <p:nvSpPr>
            <p:cNvPr id="75" name="AutoShape 7"/>
            <p:cNvSpPr>
              <a:spLocks noChangeArrowheads="1"/>
            </p:cNvSpPr>
            <p:nvPr/>
          </p:nvSpPr>
          <p:spPr bwMode="auto">
            <a:xfrm>
              <a:off x="6854603" y="3117854"/>
              <a:ext cx="460513" cy="376238"/>
            </a:xfrm>
            <a:prstGeom prst="roundRect">
              <a:avLst>
                <a:gd name="adj" fmla="val 16819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/>
                <a:t>13</a:t>
              </a:r>
            </a:p>
          </p:txBody>
        </p:sp>
        <p:grpSp>
          <p:nvGrpSpPr>
            <p:cNvPr id="76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114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15" name="AutoShape 15"/>
              <p:cNvSpPr>
                <a:spLocks noChangeArrowheads="1"/>
              </p:cNvSpPr>
              <p:nvPr/>
            </p:nvSpPr>
            <p:spPr bwMode="auto">
              <a:xfrm>
                <a:off x="3790" y="2557"/>
                <a:ext cx="115" cy="204"/>
              </a:xfrm>
              <a:prstGeom prst="roundRect">
                <a:avLst>
                  <a:gd name="adj" fmla="val 52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40458C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6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77" name="Group 16"/>
            <p:cNvGrpSpPr>
              <a:grpSpLocks/>
            </p:cNvGrpSpPr>
            <p:nvPr/>
          </p:nvGrpSpPr>
          <p:grpSpPr bwMode="auto">
            <a:xfrm>
              <a:off x="7905767" y="4030668"/>
              <a:ext cx="423864" cy="379413"/>
              <a:chOff x="4980" y="2539"/>
              <a:chExt cx="267" cy="239"/>
            </a:xfrm>
          </p:grpSpPr>
          <p:sp>
            <p:nvSpPr>
              <p:cNvPr id="110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67" cy="239"/>
              </a:xfrm>
              <a:prstGeom prst="roundRect">
                <a:avLst>
                  <a:gd name="adj" fmla="val 16819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grpSp>
            <p:nvGrpSpPr>
              <p:cNvPr id="111" name="Group 18"/>
              <p:cNvGrpSpPr>
                <a:grpSpLocks/>
              </p:cNvGrpSpPr>
              <p:nvPr/>
            </p:nvGrpSpPr>
            <p:grpSpPr bwMode="auto">
              <a:xfrm>
                <a:off x="4992" y="2551"/>
                <a:ext cx="191" cy="216"/>
                <a:chOff x="4992" y="2551"/>
                <a:chExt cx="191" cy="216"/>
              </a:xfrm>
            </p:grpSpPr>
            <p:sp>
              <p:nvSpPr>
                <p:cNvPr id="112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AutoShape 20"/>
                <p:cNvSpPr>
                  <a:spLocks noChangeArrowheads="1"/>
                </p:cNvSpPr>
                <p:nvPr/>
              </p:nvSpPr>
              <p:spPr bwMode="auto">
                <a:xfrm>
                  <a:off x="5030" y="2557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78" name="Group 21"/>
            <p:cNvGrpSpPr>
              <a:grpSpLocks/>
            </p:cNvGrpSpPr>
            <p:nvPr/>
          </p:nvGrpSpPr>
          <p:grpSpPr bwMode="auto">
            <a:xfrm>
              <a:off x="7424731" y="4945070"/>
              <a:ext cx="406399" cy="379413"/>
              <a:chOff x="4677" y="3115"/>
              <a:chExt cx="256" cy="239"/>
            </a:xfrm>
          </p:grpSpPr>
          <p:sp>
            <p:nvSpPr>
              <p:cNvPr id="106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56" cy="239"/>
              </a:xfrm>
              <a:prstGeom prst="roundRect">
                <a:avLst>
                  <a:gd name="adj" fmla="val 16829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15</a:t>
                </a:r>
              </a:p>
            </p:txBody>
          </p:sp>
          <p:grpSp>
            <p:nvGrpSpPr>
              <p:cNvPr id="107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108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79" name="Group 26"/>
            <p:cNvGrpSpPr>
              <a:grpSpLocks/>
            </p:cNvGrpSpPr>
            <p:nvPr/>
          </p:nvGrpSpPr>
          <p:grpSpPr bwMode="auto">
            <a:xfrm>
              <a:off x="8366135" y="4945070"/>
              <a:ext cx="420688" cy="379413"/>
              <a:chOff x="5270" y="3115"/>
              <a:chExt cx="265" cy="239"/>
            </a:xfrm>
          </p:grpSpPr>
          <p:sp>
            <p:nvSpPr>
              <p:cNvPr id="104" name="AutoShape 27"/>
              <p:cNvSpPr>
                <a:spLocks noChangeArrowheads="1"/>
              </p:cNvSpPr>
              <p:nvPr/>
            </p:nvSpPr>
            <p:spPr bwMode="auto">
              <a:xfrm>
                <a:off x="5270" y="3115"/>
                <a:ext cx="265" cy="239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105" name="AutoShape 29"/>
              <p:cNvSpPr>
                <a:spLocks noChangeArrowheads="1"/>
              </p:cNvSpPr>
              <p:nvPr/>
            </p:nvSpPr>
            <p:spPr bwMode="auto">
              <a:xfrm>
                <a:off x="5308" y="3127"/>
                <a:ext cx="199" cy="215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100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  <p:grpSp>
            <p:nvGrpSpPr>
              <p:cNvPr id="101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102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81" name="Group 36"/>
            <p:cNvGrpSpPr>
              <a:grpSpLocks/>
            </p:cNvGrpSpPr>
            <p:nvPr/>
          </p:nvGrpSpPr>
          <p:grpSpPr bwMode="auto">
            <a:xfrm>
              <a:off x="6450031" y="4945070"/>
              <a:ext cx="371476" cy="379413"/>
              <a:chOff x="4063" y="3115"/>
              <a:chExt cx="234" cy="239"/>
            </a:xfrm>
          </p:grpSpPr>
          <p:sp>
            <p:nvSpPr>
              <p:cNvPr id="98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34" cy="239"/>
              </a:xfrm>
              <a:prstGeom prst="roundRect">
                <a:avLst>
                  <a:gd name="adj" fmla="val 16505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99" name="AutoShape 39"/>
              <p:cNvSpPr>
                <a:spLocks noChangeArrowheads="1"/>
              </p:cNvSpPr>
              <p:nvPr/>
            </p:nvSpPr>
            <p:spPr bwMode="auto">
              <a:xfrm>
                <a:off x="4075" y="3127"/>
                <a:ext cx="184" cy="216"/>
              </a:xfrm>
              <a:prstGeom prst="roundRect">
                <a:avLst>
                  <a:gd name="adj" fmla="val 54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82" name="AutoShape 41"/>
            <p:cNvCxnSpPr>
              <a:cxnSpLocks noChangeShapeType="1"/>
              <a:stCxn id="75" idx="2"/>
              <a:endCxn id="114" idx="0"/>
            </p:cNvCxnSpPr>
            <p:nvPr/>
          </p:nvCxnSpPr>
          <p:spPr bwMode="auto">
            <a:xfrm flipH="1">
              <a:off x="6107104" y="3494092"/>
              <a:ext cx="977756" cy="53816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3" name="AutoShape 42"/>
            <p:cNvCxnSpPr>
              <a:cxnSpLocks noChangeShapeType="1"/>
              <a:stCxn id="75" idx="2"/>
              <a:endCxn id="110" idx="0"/>
            </p:cNvCxnSpPr>
            <p:nvPr/>
          </p:nvCxnSpPr>
          <p:spPr bwMode="auto">
            <a:xfrm>
              <a:off x="7084859" y="3494092"/>
              <a:ext cx="1032840" cy="53657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4" name="AutoShape 43"/>
            <p:cNvCxnSpPr>
              <a:cxnSpLocks noChangeShapeType="1"/>
              <a:stCxn id="110" idx="2"/>
              <a:endCxn id="104" idx="0"/>
            </p:cNvCxnSpPr>
            <p:nvPr/>
          </p:nvCxnSpPr>
          <p:spPr bwMode="auto">
            <a:xfrm>
              <a:off x="8117699" y="4410081"/>
              <a:ext cx="458786" cy="53498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5" name="AutoShape 44"/>
            <p:cNvCxnSpPr>
              <a:cxnSpLocks noChangeShapeType="1"/>
              <a:stCxn id="110" idx="2"/>
              <a:endCxn id="106" idx="0"/>
            </p:cNvCxnSpPr>
            <p:nvPr/>
          </p:nvCxnSpPr>
          <p:spPr bwMode="auto">
            <a:xfrm flipH="1">
              <a:off x="7627931" y="4410081"/>
              <a:ext cx="490153" cy="53498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6" name="AutoShape 45"/>
            <p:cNvCxnSpPr>
              <a:cxnSpLocks noChangeShapeType="1"/>
              <a:stCxn id="114" idx="2"/>
              <a:endCxn id="98" idx="0"/>
            </p:cNvCxnSpPr>
            <p:nvPr/>
          </p:nvCxnSpPr>
          <p:spPr bwMode="auto">
            <a:xfrm>
              <a:off x="6107104" y="4408493"/>
              <a:ext cx="528660" cy="53657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7" name="AutoShape 46"/>
            <p:cNvCxnSpPr>
              <a:cxnSpLocks noChangeShapeType="1"/>
              <a:stCxn id="114" idx="2"/>
              <a:endCxn id="100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88" name="Group 47"/>
            <p:cNvGrpSpPr>
              <a:grpSpLocks/>
            </p:cNvGrpSpPr>
            <p:nvPr/>
          </p:nvGrpSpPr>
          <p:grpSpPr bwMode="auto">
            <a:xfrm>
              <a:off x="6069022" y="5865821"/>
              <a:ext cx="354013" cy="376238"/>
              <a:chOff x="3823" y="3695"/>
              <a:chExt cx="223" cy="237"/>
            </a:xfrm>
          </p:grpSpPr>
          <p:sp>
            <p:nvSpPr>
              <p:cNvPr id="96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7" name="AutoShape 50"/>
              <p:cNvSpPr>
                <a:spLocks noChangeArrowheads="1"/>
              </p:cNvSpPr>
              <p:nvPr/>
            </p:nvSpPr>
            <p:spPr bwMode="auto">
              <a:xfrm>
                <a:off x="3835" y="3707"/>
                <a:ext cx="199" cy="213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89" name="AutoShape 52"/>
            <p:cNvCxnSpPr>
              <a:cxnSpLocks noChangeShapeType="1"/>
              <a:stCxn id="98" idx="2"/>
              <a:endCxn id="96" idx="0"/>
            </p:cNvCxnSpPr>
            <p:nvPr/>
          </p:nvCxnSpPr>
          <p:spPr bwMode="auto">
            <a:xfrm flipH="1">
              <a:off x="6246029" y="5324483"/>
              <a:ext cx="389735" cy="541338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90" name="Group 53"/>
            <p:cNvGrpSpPr>
              <a:grpSpLocks/>
            </p:cNvGrpSpPr>
            <p:nvPr/>
          </p:nvGrpSpPr>
          <p:grpSpPr bwMode="auto">
            <a:xfrm>
              <a:off x="6761179" y="5857890"/>
              <a:ext cx="425451" cy="384176"/>
              <a:chOff x="4259" y="3690"/>
              <a:chExt cx="268" cy="242"/>
            </a:xfrm>
          </p:grpSpPr>
          <p:sp>
            <p:nvSpPr>
              <p:cNvPr id="92" name="AutoShape 54"/>
              <p:cNvSpPr>
                <a:spLocks noChangeArrowheads="1"/>
              </p:cNvSpPr>
              <p:nvPr/>
            </p:nvSpPr>
            <p:spPr bwMode="auto">
              <a:xfrm>
                <a:off x="4284" y="3690"/>
                <a:ext cx="229" cy="24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dirty="0"/>
                  <a:t>11</a:t>
                </a:r>
              </a:p>
            </p:txBody>
          </p:sp>
          <p:grpSp>
            <p:nvGrpSpPr>
              <p:cNvPr id="93" name="Group 55"/>
              <p:cNvGrpSpPr>
                <a:grpSpLocks/>
              </p:cNvGrpSpPr>
              <p:nvPr/>
            </p:nvGrpSpPr>
            <p:grpSpPr bwMode="auto">
              <a:xfrm>
                <a:off x="4259" y="3704"/>
                <a:ext cx="268" cy="220"/>
                <a:chOff x="4259" y="3704"/>
                <a:chExt cx="268" cy="220"/>
              </a:xfrm>
            </p:grpSpPr>
            <p:sp>
              <p:nvSpPr>
                <p:cNvPr id="94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AutoShape 57"/>
                <p:cNvSpPr>
                  <a:spLocks noChangeArrowheads="1"/>
                </p:cNvSpPr>
                <p:nvPr/>
              </p:nvSpPr>
              <p:spPr bwMode="auto">
                <a:xfrm>
                  <a:off x="4259" y="3720"/>
                  <a:ext cx="268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91" name="AutoShape 58"/>
            <p:cNvCxnSpPr>
              <a:cxnSpLocks noChangeShapeType="1"/>
              <a:stCxn id="98" idx="2"/>
              <a:endCxn id="92" idx="0"/>
            </p:cNvCxnSpPr>
            <p:nvPr/>
          </p:nvCxnSpPr>
          <p:spPr bwMode="auto">
            <a:xfrm>
              <a:off x="6635764" y="5324483"/>
              <a:ext cx="346872" cy="533407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53" name="TextBox 52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421561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find()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340768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contains(node,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  // Input: node - root node of tree</a:t>
            </a:r>
          </a:p>
          <a:p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  //        </a:t>
            </a:r>
            <a:r>
              <a:rPr lang="en-US" dirty="0" err="1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toFind</a:t>
            </a:r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en-US" b="1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of the node you’re trying to find</a:t>
            </a:r>
          </a:p>
          <a:p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  // Output: the node with data </a:t>
            </a:r>
            <a:r>
              <a:rPr lang="en-US" dirty="0" err="1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toFind</a:t>
            </a:r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or null if </a:t>
            </a:r>
            <a:r>
              <a:rPr lang="en-US" dirty="0" err="1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toFind</a:t>
            </a:r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is not</a:t>
            </a:r>
          </a:p>
          <a:p>
            <a:r>
              <a:rPr lang="en-US" dirty="0">
                <a:solidFill>
                  <a:srgbClr val="958B8B"/>
                </a:solidFill>
                <a:latin typeface="Consolas" pitchFamily="49" charset="0"/>
                <a:cs typeface="Consolas" pitchFamily="49" charset="0"/>
              </a:rPr>
              <a:t>   //         in BST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toFind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return node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else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toFind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!= null: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return contains(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toFind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else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toFind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!= null: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return contains(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toFind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return null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141577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407661319"/>
      </p:ext>
    </p:extLst>
  </p:cSld>
  <p:clrMapOvr>
    <a:masterClrMapping/>
  </p:clrMapOvr>
</p:sld>
</file>

<file path=ppt/theme/theme1.xml><?xml version="1.0" encoding="utf-8"?>
<a:theme xmlns:a="http://schemas.openxmlformats.org/drawingml/2006/main" name="1_bevpre~1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BF2425"/>
      </a:hlink>
      <a:folHlink>
        <a:srgbClr val="BF24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0" rIns="91440" bIns="36000" numCol="1" rtlCol="0" anchor="t" anchorCtr="0" compatLnSpc="1">
        <a:prstTxWarp prst="textNoShape">
          <a:avLst/>
        </a:prstTxWarp>
        <a:spAutoFit/>
      </a:bodyPr>
      <a:lstStyle>
        <a:defPPr>
          <a:buFont typeface="Wingdings" charset="0"/>
          <a:buNone/>
          <a:defRPr sz="2400" kern="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vpre~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pre~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CCFF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005C"/>
        </a:accent6>
        <a:hlink>
          <a:srgbClr val="FF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WWTF_unit2_1</Template>
  <TotalTime>19656</TotalTime>
  <Words>9087</Words>
  <Application>Microsoft Office PowerPoint</Application>
  <PresentationFormat>On-screen Show (4:3)</PresentationFormat>
  <Paragraphs>1241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Aptos</vt:lpstr>
      <vt:lpstr>Arial</vt:lpstr>
      <vt:lpstr>Arial Body</vt:lpstr>
      <vt:lpstr>Calibri</vt:lpstr>
      <vt:lpstr>Cambria Math</vt:lpstr>
      <vt:lpstr>Consolas</vt:lpstr>
      <vt:lpstr>Courier New</vt:lpstr>
      <vt:lpstr>Monotype Sorts</vt:lpstr>
      <vt:lpstr>Segoe UI Emoji</vt:lpstr>
      <vt:lpstr>Symbol</vt:lpstr>
      <vt:lpstr>Symbol Tiger</vt:lpstr>
      <vt:lpstr>Tahoma</vt:lpstr>
      <vt:lpstr>Times New Roman</vt:lpstr>
      <vt:lpstr>Verdana</vt:lpstr>
      <vt:lpstr>Wingdings</vt:lpstr>
      <vt:lpstr>1_bevpre~1</vt:lpstr>
      <vt:lpstr>PowerPoint Presentation</vt:lpstr>
      <vt:lpstr>PowerPoint Presentation</vt:lpstr>
      <vt:lpstr>Revise previous module</vt:lpstr>
      <vt:lpstr>Learning Outcomes</vt:lpstr>
      <vt:lpstr>Topics</vt:lpstr>
      <vt:lpstr>Binary Search Tree</vt:lpstr>
      <vt:lpstr>Searching a BST</vt:lpstr>
      <vt:lpstr>Searching a BST (2)</vt:lpstr>
      <vt:lpstr>BST find()</vt:lpstr>
      <vt:lpstr>Inserting into a BST</vt:lpstr>
      <vt:lpstr>BST insert()</vt:lpstr>
      <vt:lpstr>Removing from a BST</vt:lpstr>
      <vt:lpstr>Removing from a BST – Case 2</vt:lpstr>
      <vt:lpstr>Removing from a BST – Case 2</vt:lpstr>
      <vt:lpstr>Removing from a BST – Case 2</vt:lpstr>
      <vt:lpstr>Removing from a BST – Case 2</vt:lpstr>
      <vt:lpstr>Removing from a BST – Case 3</vt:lpstr>
      <vt:lpstr>Removing from a BST – Case 3</vt:lpstr>
      <vt:lpstr>Removing from a BST – Case 3</vt:lpstr>
      <vt:lpstr>Removing from a BST – Case 3</vt:lpstr>
      <vt:lpstr>Removing from a BST – Case 3</vt:lpstr>
      <vt:lpstr>Removing from a BST – Case 3</vt:lpstr>
      <vt:lpstr>Removing from a BST – Case 3</vt:lpstr>
      <vt:lpstr>BST remove()</vt:lpstr>
      <vt:lpstr>Successor vs. Predecessor</vt:lpstr>
      <vt:lpstr>BST Analysis</vt:lpstr>
      <vt:lpstr>Balanced Search Trees </vt:lpstr>
      <vt:lpstr>Balanced trees:  AVL trees</vt:lpstr>
      <vt:lpstr>Rotations – single R rotation</vt:lpstr>
      <vt:lpstr>Rotations – single L rotation</vt:lpstr>
      <vt:lpstr>General case: Double LR-rotation</vt:lpstr>
      <vt:lpstr>Rotations</vt:lpstr>
      <vt:lpstr>AVL tree construction - an example</vt:lpstr>
      <vt:lpstr>Analysis of AVL trees</vt:lpstr>
      <vt:lpstr>Heaps</vt:lpstr>
      <vt:lpstr>Heap Properties</vt:lpstr>
      <vt:lpstr>Heaps and Priority Queues</vt:lpstr>
      <vt:lpstr>insert()</vt:lpstr>
      <vt:lpstr>insert() (2)</vt:lpstr>
      <vt:lpstr>insert() (3)</vt:lpstr>
      <vt:lpstr>Upheap</vt:lpstr>
      <vt:lpstr>Upheap (2)</vt:lpstr>
      <vt:lpstr>Upheap (3)</vt:lpstr>
      <vt:lpstr>Upheap (4)</vt:lpstr>
      <vt:lpstr>removeMin()</vt:lpstr>
      <vt:lpstr>removeMin() (2)</vt:lpstr>
      <vt:lpstr>Downheap</vt:lpstr>
      <vt:lpstr>Downheap (2)</vt:lpstr>
      <vt:lpstr>Heap Implementation Recap</vt:lpstr>
      <vt:lpstr>Finding the Insertion Node</vt:lpstr>
      <vt:lpstr>Finding the Insertion Node (2)</vt:lpstr>
      <vt:lpstr>Array-based Implementation</vt:lpstr>
      <vt:lpstr>Priority Queue Motivation</vt:lpstr>
      <vt:lpstr>Priority Queue Abstract Data Type</vt:lpstr>
      <vt:lpstr>Priority Queue Implementations</vt:lpstr>
      <vt:lpstr>Summary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Wastewater Treatment Fundamentals</dc:title>
  <dc:creator>Qin Li</dc:creator>
  <cp:lastModifiedBy>Nguyen Duc Anh 20225468</cp:lastModifiedBy>
  <cp:revision>210</cp:revision>
  <cp:lastPrinted>2019-04-08T01:32:42Z</cp:lastPrinted>
  <dcterms:created xsi:type="dcterms:W3CDTF">2012-02-27T07:26:44Z</dcterms:created>
  <dcterms:modified xsi:type="dcterms:W3CDTF">2025-03-18T08:37:24Z</dcterms:modified>
</cp:coreProperties>
</file>